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6"/>
  </p:notesMasterIdLst>
  <p:handoutMasterIdLst>
    <p:handoutMasterId r:id="rId47"/>
  </p:handoutMasterIdLst>
  <p:sldIdLst>
    <p:sldId id="563" r:id="rId2"/>
    <p:sldId id="820" r:id="rId3"/>
    <p:sldId id="1381" r:id="rId4"/>
    <p:sldId id="1366" r:id="rId5"/>
    <p:sldId id="1367" r:id="rId6"/>
    <p:sldId id="1368" r:id="rId7"/>
    <p:sldId id="1369" r:id="rId8"/>
    <p:sldId id="1370" r:id="rId9"/>
    <p:sldId id="1371" r:id="rId10"/>
    <p:sldId id="1372" r:id="rId11"/>
    <p:sldId id="1373" r:id="rId12"/>
    <p:sldId id="1374" r:id="rId13"/>
    <p:sldId id="1375" r:id="rId14"/>
    <p:sldId id="1376" r:id="rId15"/>
    <p:sldId id="1377" r:id="rId16"/>
    <p:sldId id="1344" r:id="rId17"/>
    <p:sldId id="1351" r:id="rId18"/>
    <p:sldId id="1347" r:id="rId19"/>
    <p:sldId id="1345" r:id="rId20"/>
    <p:sldId id="1350" r:id="rId21"/>
    <p:sldId id="1379" r:id="rId22"/>
    <p:sldId id="1338" r:id="rId23"/>
    <p:sldId id="1362" r:id="rId24"/>
    <p:sldId id="1363" r:id="rId25"/>
    <p:sldId id="1364" r:id="rId26"/>
    <p:sldId id="1346" r:id="rId27"/>
    <p:sldId id="1352" r:id="rId28"/>
    <p:sldId id="1378" r:id="rId29"/>
    <p:sldId id="1380" r:id="rId30"/>
    <p:sldId id="1382" r:id="rId31"/>
    <p:sldId id="1383" r:id="rId32"/>
    <p:sldId id="1384" r:id="rId33"/>
    <p:sldId id="1385" r:id="rId34"/>
    <p:sldId id="1386" r:id="rId35"/>
    <p:sldId id="1339" r:id="rId36"/>
    <p:sldId id="1387" r:id="rId37"/>
    <p:sldId id="1388" r:id="rId38"/>
    <p:sldId id="1389" r:id="rId39"/>
    <p:sldId id="1390" r:id="rId40"/>
    <p:sldId id="1391" r:id="rId41"/>
    <p:sldId id="1392" r:id="rId42"/>
    <p:sldId id="1393" r:id="rId43"/>
    <p:sldId id="1394" r:id="rId44"/>
    <p:sldId id="1395" r:id="rId45"/>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a:srgbClr val="FF9900"/>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3600" autoAdjust="0"/>
  </p:normalViewPr>
  <p:slideViewPr>
    <p:cSldViewPr>
      <p:cViewPr>
        <p:scale>
          <a:sx n="147" d="100"/>
          <a:sy n="147" d="100"/>
        </p:scale>
        <p:origin x="-5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885051" y="1"/>
            <a:ext cx="2971382" cy="465140"/>
          </a:xfrm>
          <a:prstGeom prst="rect">
            <a:avLst/>
          </a:prstGeom>
          <a:noFill/>
          <a:ln w="9525">
            <a:noFill/>
            <a:miter lim="800000"/>
            <a:headEnd/>
            <a:tailEnd/>
          </a:ln>
          <a:effectLst/>
        </p:spPr>
        <p:txBody>
          <a:bodyPr vert="horz" wrap="square" lIns="91285" tIns="45642" rIns="91285" bIns="45642"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885051" y="8829663"/>
            <a:ext cx="2971382" cy="465140"/>
          </a:xfrm>
          <a:prstGeom prst="rect">
            <a:avLst/>
          </a:prstGeom>
          <a:noFill/>
          <a:ln w="9525">
            <a:noFill/>
            <a:miter lim="800000"/>
            <a:headEnd/>
            <a:tailEnd/>
          </a:ln>
          <a:effectLst/>
        </p:spPr>
        <p:txBody>
          <a:bodyPr vert="horz" wrap="square" lIns="91285" tIns="45642" rIns="91285" bIns="45642"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defTabSz="920774">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886618" y="1"/>
            <a:ext cx="2971382" cy="463541"/>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lvl1pPr algn="r" defTabSz="920774">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14425" y="693738"/>
            <a:ext cx="4629150"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13670" y="4398847"/>
            <a:ext cx="5030662" cy="4165478"/>
          </a:xfrm>
          <a:prstGeom prst="rect">
            <a:avLst/>
          </a:prstGeom>
          <a:noFill/>
          <a:ln w="12700">
            <a:noFill/>
            <a:miter lim="800000"/>
            <a:headEnd type="none" w="sm" len="sm"/>
            <a:tailEnd type="none" w="sm" len="sm"/>
          </a:ln>
          <a:effectLst/>
        </p:spPr>
        <p:txBody>
          <a:bodyPr vert="horz" wrap="square" lIns="92088" tIns="46044" rIns="92088" bIns="460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defTabSz="920774">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886618" y="8796097"/>
            <a:ext cx="2971382" cy="463541"/>
          </a:xfrm>
          <a:prstGeom prst="rect">
            <a:avLst/>
          </a:prstGeom>
          <a:noFill/>
          <a:ln w="12700">
            <a:noFill/>
            <a:miter lim="800000"/>
            <a:headEnd type="none" w="sm" len="sm"/>
            <a:tailEnd type="none" w="sm" len="sm"/>
          </a:ln>
          <a:effectLst/>
        </p:spPr>
        <p:txBody>
          <a:bodyPr vert="horz" wrap="square" lIns="92088" tIns="46044" rIns="92088" bIns="46044" numCol="1" anchor="b" anchorCtr="0" compatLnSpc="1">
            <a:prstTxWarp prst="textNoShape">
              <a:avLst/>
            </a:prstTxWarp>
          </a:bodyPr>
          <a:lstStyle>
            <a:lvl1pPr algn="r" defTabSz="920774">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arth.nullschool.net/#current/wind/isobaric/1000hPa/orthographic=-39.01,24.31,33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8/8e/NREL_USA_PV_map_lo-res_2008.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24: Renewable Energy Modeling</a:t>
            </a: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Wind Turbines</a:t>
            </a:r>
            <a:endParaRPr lang="en-US" dirty="0"/>
          </a:p>
        </p:txBody>
      </p:sp>
      <p:sp>
        <p:nvSpPr>
          <p:cNvPr id="3" name="Content Placeholder 2"/>
          <p:cNvSpPr>
            <a:spLocks noGrp="1"/>
          </p:cNvSpPr>
          <p:nvPr>
            <p:ph idx="1"/>
          </p:nvPr>
        </p:nvSpPr>
        <p:spPr/>
        <p:txBody>
          <a:bodyPr/>
          <a:lstStyle/>
          <a:p>
            <a:r>
              <a:rPr lang="en-US" dirty="0" smtClean="0"/>
              <a:t>As the wind speed varies, the speed of the induction machine wind turbines also varies</a:t>
            </a:r>
          </a:p>
          <a:p>
            <a:r>
              <a:rPr lang="en-US" dirty="0" smtClean="0"/>
              <a:t>Type 2 models improve on the Type 1 design by varying the rotor resistance to achieve output power control</a:t>
            </a:r>
          </a:p>
          <a:p>
            <a:r>
              <a:rPr lang="en-US" dirty="0" smtClean="0"/>
              <a:t>Image shows how </a:t>
            </a:r>
            <a:br>
              <a:rPr lang="en-US" dirty="0" smtClean="0"/>
            </a:br>
            <a:r>
              <a:rPr lang="en-US" dirty="0" smtClean="0"/>
              <a:t>torque-speed curve</a:t>
            </a:r>
            <a:br>
              <a:rPr lang="en-US" dirty="0" smtClean="0"/>
            </a:br>
            <a:r>
              <a:rPr lang="en-US" dirty="0" smtClean="0"/>
              <a:t>varies with changing</a:t>
            </a:r>
            <a:br>
              <a:rPr lang="en-US" dirty="0" smtClean="0"/>
            </a:br>
            <a:r>
              <a:rPr lang="en-US" dirty="0" smtClean="0"/>
              <a:t>rotor resistance</a:t>
            </a:r>
          </a:p>
          <a:p>
            <a:r>
              <a:rPr lang="en-US" dirty="0" smtClean="0"/>
              <a:t>Example Type 2 is a</a:t>
            </a:r>
            <a:br>
              <a:rPr lang="en-US" dirty="0" smtClean="0"/>
            </a:br>
            <a:r>
              <a:rPr lang="en-US" dirty="0" smtClean="0"/>
              <a:t>Vestas v63</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sp>
        <p:nvSpPr>
          <p:cNvPr id="5" name="Rectangle 4"/>
          <p:cNvSpPr/>
          <p:nvPr/>
        </p:nvSpPr>
        <p:spPr>
          <a:xfrm>
            <a:off x="506278" y="6172200"/>
            <a:ext cx="8077200" cy="307777"/>
          </a:xfrm>
          <a:prstGeom prst="rect">
            <a:avLst/>
          </a:prstGeom>
        </p:spPr>
        <p:txBody>
          <a:bodyPr wrap="square">
            <a:spAutoFit/>
          </a:bodyPr>
          <a:lstStyle/>
          <a:p>
            <a:r>
              <a:rPr lang="en-US" sz="1400" dirty="0" smtClean="0"/>
              <a:t>Image Source: www.uwig.org:8080/index.php?title=Modeling_of_Type_2_Wind_Turbine_Generators</a:t>
            </a:r>
            <a:endParaRPr lang="en-US" sz="1400" dirty="0"/>
          </a:p>
        </p:txBody>
      </p:sp>
      <p:pic>
        <p:nvPicPr>
          <p:cNvPr id="135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651" y="3200400"/>
            <a:ext cx="4489827" cy="2394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6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Rotor Resistance Control</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smtClean="0"/>
              <a:t>In the WT2E model the speed and electrical input are used to adjust the induction machine rotor resistance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pic>
        <p:nvPicPr>
          <p:cNvPr id="13557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4" t="23996" r="30995" b="40925"/>
          <a:stretch/>
        </p:blipFill>
        <p:spPr bwMode="auto">
          <a:xfrm>
            <a:off x="381000" y="2362200"/>
            <a:ext cx="804672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7800" y="6096000"/>
            <a:ext cx="7086600" cy="461665"/>
          </a:xfrm>
          <a:prstGeom prst="rect">
            <a:avLst/>
          </a:prstGeom>
          <a:solidFill>
            <a:schemeClr val="accent1"/>
          </a:solidFill>
        </p:spPr>
        <p:txBody>
          <a:bodyPr wrap="square" rtlCol="0">
            <a:spAutoFit/>
          </a:bodyPr>
          <a:lstStyle/>
          <a:p>
            <a:r>
              <a:rPr lang="en-US" dirty="0" smtClean="0"/>
              <a:t>Output is </a:t>
            </a:r>
            <a:r>
              <a:rPr lang="en-US" dirty="0" err="1" smtClean="0"/>
              <a:t>Rext</a:t>
            </a:r>
            <a:r>
              <a:rPr lang="en-US" dirty="0" smtClean="0"/>
              <a:t> (i.e.,</a:t>
            </a:r>
            <a:r>
              <a:rPr lang="en-US" dirty="0"/>
              <a:t> </a:t>
            </a:r>
            <a:r>
              <a:rPr lang="en-US" dirty="0" smtClean="0"/>
              <a:t>the external resistance)</a:t>
            </a:r>
            <a:endParaRPr lang="en-US" dirty="0"/>
          </a:p>
        </p:txBody>
      </p:sp>
    </p:spTree>
    <p:extLst>
      <p:ext uri="{BB962C8B-B14F-4D97-AF65-F5344CB8AC3E}">
        <p14:creationId xmlns:p14="http://schemas.microsoft.com/office/powerpoint/2010/main" val="382148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2 Model Results</a:t>
            </a:r>
            <a:endParaRPr lang="en-US" dirty="0"/>
          </a:p>
        </p:txBody>
      </p:sp>
      <p:sp>
        <p:nvSpPr>
          <p:cNvPr id="3" name="Content Placeholder 2"/>
          <p:cNvSpPr>
            <a:spLocks noGrp="1"/>
          </p:cNvSpPr>
          <p:nvPr>
            <p:ph idx="1"/>
          </p:nvPr>
        </p:nvSpPr>
        <p:spPr>
          <a:xfrm>
            <a:off x="365760" y="1280160"/>
            <a:ext cx="8535987" cy="2682240"/>
          </a:xfrm>
        </p:spPr>
        <p:txBody>
          <a:bodyPr/>
          <a:lstStyle/>
          <a:p>
            <a:r>
              <a:rPr lang="en-US" dirty="0" smtClean="0"/>
              <a:t>Previous example is modified to represent generator 3 using a Type 2 model; same fault</a:t>
            </a:r>
          </a:p>
          <a:p>
            <a:r>
              <a:rPr lang="en-US" dirty="0" smtClean="0"/>
              <a:t>Below graph shows the variation in </a:t>
            </a:r>
            <a:r>
              <a:rPr lang="en-US" dirty="0" err="1" smtClean="0"/>
              <a:t>Rext</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pic>
        <p:nvPicPr>
          <p:cNvPr id="134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950" y="2819400"/>
            <a:ext cx="60353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92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and 2 Two Mass Model</a:t>
            </a:r>
            <a:endParaRPr lang="en-US" dirty="0"/>
          </a:p>
        </p:txBody>
      </p:sp>
      <p:sp>
        <p:nvSpPr>
          <p:cNvPr id="3" name="Content Placeholder 2"/>
          <p:cNvSpPr>
            <a:spLocks noGrp="1"/>
          </p:cNvSpPr>
          <p:nvPr>
            <p:ph idx="1"/>
          </p:nvPr>
        </p:nvSpPr>
        <p:spPr/>
        <p:txBody>
          <a:bodyPr/>
          <a:lstStyle/>
          <a:p>
            <a:r>
              <a:rPr lang="en-US" dirty="0" smtClean="0"/>
              <a:t>Both the Type 1 and 2 models allow for a two mass model that represents the oscillations on the shaft between the blades and the induction generator</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pic>
        <p:nvPicPr>
          <p:cNvPr id="134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81" t="58751" r="23057" b="12499"/>
          <a:stretch/>
        </p:blipFill>
        <p:spPr bwMode="auto">
          <a:xfrm>
            <a:off x="838199" y="2819400"/>
            <a:ext cx="773926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5712766"/>
            <a:ext cx="8238024" cy="461665"/>
          </a:xfrm>
          <a:prstGeom prst="rect">
            <a:avLst/>
          </a:prstGeom>
          <a:solidFill>
            <a:schemeClr val="accent1"/>
          </a:solidFill>
        </p:spPr>
        <p:txBody>
          <a:bodyPr wrap="none" rtlCol="0">
            <a:spAutoFit/>
          </a:bodyPr>
          <a:lstStyle/>
          <a:p>
            <a:r>
              <a:rPr lang="en-US" dirty="0" smtClean="0"/>
              <a:t>The two mass model is the default model for Types 1 and 2</a:t>
            </a:r>
            <a:endParaRPr lang="en-US" dirty="0"/>
          </a:p>
        </p:txBody>
      </p:sp>
    </p:spTree>
    <p:extLst>
      <p:ext uri="{BB962C8B-B14F-4D97-AF65-F5344CB8AC3E}">
        <p14:creationId xmlns:p14="http://schemas.microsoft.com/office/powerpoint/2010/main" val="2540291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Type 2 Example with Two Mass Model</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Graphs show mechanical input versus power output (for twenty seconds), and shaft mass speeds (for just the first five seconds)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37338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023" y="2590800"/>
            <a:ext cx="38576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51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Doubly Fed Asynchronous Generators (DFAG)</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Doubly fed asynchronous generators (DFAG) are usually a conventional wound rotor induction generator with an ac-dc-ac power converter in the rotor circuit</a:t>
            </a:r>
          </a:p>
          <a:p>
            <a:pPr lvl="1"/>
            <a:r>
              <a:rPr lang="en-US" dirty="0" smtClean="0"/>
              <a:t>Power that would have been lost in external rotor resistance is now used</a:t>
            </a:r>
          </a:p>
          <a:p>
            <a:r>
              <a:rPr lang="en-US" dirty="0" smtClean="0"/>
              <a:t>Electrical dynamics are</a:t>
            </a:r>
            <a:br>
              <a:rPr lang="en-US" dirty="0" smtClean="0"/>
            </a:br>
            <a:r>
              <a:rPr lang="en-US" dirty="0" smtClean="0"/>
              <a:t>dominated by the voltage-</a:t>
            </a:r>
            <a:br>
              <a:rPr lang="en-US" dirty="0" smtClean="0"/>
            </a:br>
            <a:r>
              <a:rPr lang="en-US" dirty="0" smtClean="0"/>
              <a:t>source inverter, which </a:t>
            </a:r>
            <a:br>
              <a:rPr lang="en-US" dirty="0" smtClean="0"/>
            </a:br>
            <a:r>
              <a:rPr lang="en-US" dirty="0" smtClean="0"/>
              <a:t>has dynamics much</a:t>
            </a:r>
            <a:br>
              <a:rPr lang="en-US" dirty="0" smtClean="0"/>
            </a:br>
            <a:r>
              <a:rPr lang="en-US" dirty="0" smtClean="0"/>
              <a:t>faster than the transient</a:t>
            </a:r>
            <a:br>
              <a:rPr lang="en-US" dirty="0" smtClean="0"/>
            </a:br>
            <a:r>
              <a:rPr lang="en-US" dirty="0" smtClean="0"/>
              <a:t>stability time frame</a:t>
            </a:r>
            <a:br>
              <a:rPr lang="en-US" dirty="0" smtClean="0"/>
            </a:b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sp>
        <p:nvSpPr>
          <p:cNvPr id="5" name="Rectangle 4"/>
          <p:cNvSpPr/>
          <p:nvPr/>
        </p:nvSpPr>
        <p:spPr>
          <a:xfrm>
            <a:off x="914400" y="6172200"/>
            <a:ext cx="6553200" cy="461665"/>
          </a:xfrm>
          <a:prstGeom prst="rect">
            <a:avLst/>
          </a:prstGeom>
        </p:spPr>
        <p:txBody>
          <a:bodyPr wrap="square">
            <a:spAutoFit/>
          </a:bodyPr>
          <a:lstStyle/>
          <a:p>
            <a:r>
              <a:rPr lang="en-US" sz="1200" dirty="0" smtClean="0"/>
              <a:t>Image Source: Figure 2.1 from Modeling </a:t>
            </a:r>
            <a:r>
              <a:rPr lang="en-US" sz="1200" dirty="0"/>
              <a:t>of GE Wind Turbine-Generators for Grid Studies, version 4.6, March 2013, GE Energy</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24" t="15000" r="20216" b="18749"/>
          <a:stretch/>
        </p:blipFill>
        <p:spPr bwMode="auto">
          <a:xfrm>
            <a:off x="4572000" y="3048000"/>
            <a:ext cx="41924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03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Doubly Fed Asynchronous Generators (DFAG)</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Doubly fed asynchronous generators (DFAG) are usually a conventional wound rotor induction generator with an ac-dc-ac power converter in the rotor circuit</a:t>
            </a:r>
          </a:p>
          <a:p>
            <a:pPr lvl="1"/>
            <a:r>
              <a:rPr lang="en-US" dirty="0" smtClean="0"/>
              <a:t>Power that would have been lost in external rotor resistance is now used</a:t>
            </a:r>
          </a:p>
          <a:p>
            <a:r>
              <a:rPr lang="en-US" dirty="0" smtClean="0"/>
              <a:t>Electrical dynamics are</a:t>
            </a:r>
            <a:br>
              <a:rPr lang="en-US" dirty="0" smtClean="0"/>
            </a:br>
            <a:r>
              <a:rPr lang="en-US" dirty="0" smtClean="0"/>
              <a:t>dominated by the voltage-</a:t>
            </a:r>
            <a:br>
              <a:rPr lang="en-US" dirty="0" smtClean="0"/>
            </a:br>
            <a:r>
              <a:rPr lang="en-US" dirty="0" smtClean="0"/>
              <a:t>source inverter, which </a:t>
            </a:r>
            <a:br>
              <a:rPr lang="en-US" dirty="0" smtClean="0"/>
            </a:br>
            <a:r>
              <a:rPr lang="en-US" dirty="0" smtClean="0"/>
              <a:t>has dynamics much</a:t>
            </a:r>
            <a:br>
              <a:rPr lang="en-US" dirty="0" smtClean="0"/>
            </a:br>
            <a:r>
              <a:rPr lang="en-US" dirty="0" smtClean="0"/>
              <a:t>faster than the transient</a:t>
            </a:r>
            <a:br>
              <a:rPr lang="en-US" dirty="0" smtClean="0"/>
            </a:br>
            <a:r>
              <a:rPr lang="en-US" dirty="0" smtClean="0"/>
              <a:t>stability time frame</a:t>
            </a:r>
            <a:br>
              <a:rPr lang="en-US" dirty="0" smtClean="0"/>
            </a:b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sp>
        <p:nvSpPr>
          <p:cNvPr id="5" name="Rectangle 4"/>
          <p:cNvSpPr/>
          <p:nvPr/>
        </p:nvSpPr>
        <p:spPr>
          <a:xfrm>
            <a:off x="914400" y="6172200"/>
            <a:ext cx="6553200" cy="461665"/>
          </a:xfrm>
          <a:prstGeom prst="rect">
            <a:avLst/>
          </a:prstGeom>
        </p:spPr>
        <p:txBody>
          <a:bodyPr wrap="square">
            <a:spAutoFit/>
          </a:bodyPr>
          <a:lstStyle/>
          <a:p>
            <a:r>
              <a:rPr lang="en-US" sz="1200" dirty="0" smtClean="0"/>
              <a:t>Image Source: Figure 2.1 from Modeling </a:t>
            </a:r>
            <a:r>
              <a:rPr lang="en-US" sz="1200" dirty="0"/>
              <a:t>of GE Wind Turbine-Generators for Grid Studies, version 4.6, March 2013, GE Energy</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24" t="15000" r="20216" b="18749"/>
          <a:stretch/>
        </p:blipFill>
        <p:spPr bwMode="auto">
          <a:xfrm>
            <a:off x="4572000" y="3048000"/>
            <a:ext cx="41924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03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Type 3 WTG Model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73" t="19053" r="19358" b="8090"/>
          <a:stretch/>
        </p:blipFill>
        <p:spPr bwMode="auto">
          <a:xfrm>
            <a:off x="761999" y="1219200"/>
            <a:ext cx="7419109" cy="511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flipH="1">
            <a:off x="502918" y="6414700"/>
            <a:ext cx="8260081" cy="276999"/>
          </a:xfrm>
          <a:prstGeom prst="rect">
            <a:avLst/>
          </a:prstGeom>
          <a:noFill/>
        </p:spPr>
        <p:txBody>
          <a:bodyPr wrap="square" rtlCol="0">
            <a:spAutoFit/>
          </a:bodyPr>
          <a:lstStyle/>
          <a:p>
            <a:r>
              <a:rPr lang="en-US" sz="1200" dirty="0"/>
              <a:t>Image Source: </a:t>
            </a:r>
            <a:r>
              <a:rPr lang="de-DE" sz="1200" dirty="0"/>
              <a:t>WECC Type 3 Wind Turbine Generator Model </a:t>
            </a:r>
            <a:r>
              <a:rPr lang="de-DE" sz="1200" dirty="0" smtClean="0"/>
              <a:t>–</a:t>
            </a:r>
            <a:r>
              <a:rPr lang="en-US" sz="1200" dirty="0" smtClean="0"/>
              <a:t>Phase II, January 23, 2014, WECC TSS</a:t>
            </a:r>
            <a:endParaRPr lang="en-US" sz="1200" dirty="0"/>
          </a:p>
        </p:txBody>
      </p:sp>
      <p:sp>
        <p:nvSpPr>
          <p:cNvPr id="6" name="TextBox 5"/>
          <p:cNvSpPr txBox="1"/>
          <p:nvPr/>
        </p:nvSpPr>
        <p:spPr>
          <a:xfrm>
            <a:off x="5218924" y="1371600"/>
            <a:ext cx="3541354" cy="830997"/>
          </a:xfrm>
          <a:prstGeom prst="rect">
            <a:avLst/>
          </a:prstGeom>
          <a:solidFill>
            <a:schemeClr val="accent1"/>
          </a:solidFill>
        </p:spPr>
        <p:txBody>
          <a:bodyPr wrap="none" rtlCol="0">
            <a:spAutoFit/>
          </a:bodyPr>
          <a:lstStyle/>
          <a:p>
            <a:r>
              <a:rPr lang="en-US" dirty="0" smtClean="0"/>
              <a:t>Transient stability</a:t>
            </a:r>
            <a:br>
              <a:rPr lang="en-US" dirty="0" smtClean="0"/>
            </a:br>
            <a:r>
              <a:rPr lang="en-US" dirty="0" smtClean="0"/>
              <a:t>models are transitioning</a:t>
            </a:r>
            <a:endParaRPr lang="en-US" dirty="0"/>
          </a:p>
        </p:txBody>
      </p:sp>
    </p:spTree>
    <p:extLst>
      <p:ext uri="{BB962C8B-B14F-4D97-AF65-F5344CB8AC3E}">
        <p14:creationId xmlns:p14="http://schemas.microsoft.com/office/powerpoint/2010/main" val="1535775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Converters</a:t>
            </a:r>
            <a:endParaRPr lang="en-US" dirty="0"/>
          </a:p>
        </p:txBody>
      </p:sp>
      <p:sp>
        <p:nvSpPr>
          <p:cNvPr id="3" name="Content Placeholder 2"/>
          <p:cNvSpPr>
            <a:spLocks noGrp="1"/>
          </p:cNvSpPr>
          <p:nvPr>
            <p:ph idx="1"/>
          </p:nvPr>
        </p:nvSpPr>
        <p:spPr>
          <a:xfrm>
            <a:off x="365760" y="1280160"/>
            <a:ext cx="8778240" cy="4114800"/>
          </a:xfrm>
        </p:spPr>
        <p:txBody>
          <a:bodyPr/>
          <a:lstStyle/>
          <a:p>
            <a:r>
              <a:rPr lang="en-US" dirty="0" smtClean="0"/>
              <a:t>A voltage source converter (VSC) takes a dc voltage, usually held constant by a capacitor, and produces a controlled ac output </a:t>
            </a:r>
          </a:p>
          <a:p>
            <a:r>
              <a:rPr lang="en-US" dirty="0" smtClean="0"/>
              <a:t>A phase locked loop (PLL) is used to synchronize the phase of the wind turbine with that of the ac connection voltage</a:t>
            </a:r>
          </a:p>
          <a:p>
            <a:pPr lvl="1"/>
            <a:r>
              <a:rPr lang="en-US" dirty="0" smtClean="0"/>
              <a:t>Operates much faster than the transient stability time step, so is often assumed to be in constant synchronism</a:t>
            </a:r>
          </a:p>
          <a:p>
            <a:r>
              <a:rPr lang="en-US" dirty="0" smtClean="0"/>
              <a:t>Under normal conditions the WTG has a controllable real power current and reactive power current </a:t>
            </a:r>
          </a:p>
          <a:p>
            <a:r>
              <a:rPr lang="en-US" dirty="0" smtClean="0"/>
              <a:t>WTG voltages are not particularly high, say 600V</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spTree>
    <p:extLst>
      <p:ext uri="{BB962C8B-B14F-4D97-AF65-F5344CB8AC3E}">
        <p14:creationId xmlns:p14="http://schemas.microsoft.com/office/powerpoint/2010/main" val="138613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WT3G Converter Model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45" t="23997" r="23379" b="17847"/>
          <a:stretch/>
        </p:blipFill>
        <p:spPr bwMode="auto">
          <a:xfrm>
            <a:off x="228600" y="1280160"/>
            <a:ext cx="7696200" cy="484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5105400"/>
            <a:ext cx="2717411" cy="1569660"/>
          </a:xfrm>
          <a:prstGeom prst="rect">
            <a:avLst/>
          </a:prstGeom>
          <a:solidFill>
            <a:schemeClr val="accent1"/>
          </a:solidFill>
        </p:spPr>
        <p:txBody>
          <a:bodyPr wrap="none" rtlCol="0">
            <a:spAutoFit/>
          </a:bodyPr>
          <a:lstStyle/>
          <a:p>
            <a:r>
              <a:rPr lang="en-US" dirty="0" smtClean="0"/>
              <a:t>Network interface </a:t>
            </a:r>
            <a:br>
              <a:rPr lang="en-US" dirty="0" smtClean="0"/>
            </a:br>
            <a:r>
              <a:rPr lang="en-US" dirty="0" smtClean="0"/>
              <a:t>is a Norton current</a:t>
            </a:r>
            <a:br>
              <a:rPr lang="en-US" dirty="0" smtClean="0"/>
            </a:br>
            <a:r>
              <a:rPr lang="en-US" dirty="0" smtClean="0"/>
              <a:t>in parallel with </a:t>
            </a:r>
            <a:br>
              <a:rPr lang="en-US" dirty="0" smtClean="0"/>
            </a:br>
            <a:r>
              <a:rPr lang="en-US" dirty="0" smtClean="0"/>
              <a:t>a reactance </a:t>
            </a:r>
            <a:r>
              <a:rPr lang="en-US" dirty="0" err="1" smtClean="0"/>
              <a:t>jX</a:t>
            </a:r>
            <a:r>
              <a:rPr lang="en-US" dirty="0" smtClean="0"/>
              <a:t>"</a:t>
            </a:r>
            <a:endParaRPr lang="en-US" dirty="0"/>
          </a:p>
        </p:txBody>
      </p:sp>
    </p:spTree>
    <p:extLst>
      <p:ext uri="{BB962C8B-B14F-4D97-AF65-F5344CB8AC3E}">
        <p14:creationId xmlns:p14="http://schemas.microsoft.com/office/powerpoint/2010/main" val="358030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smtClean="0"/>
              <a:t>Read Chapter 8</a:t>
            </a:r>
          </a:p>
          <a:p>
            <a:r>
              <a:rPr lang="en-US" dirty="0" smtClean="0"/>
              <a:t>Homework 7 is due today</a:t>
            </a:r>
          </a:p>
          <a:p>
            <a:r>
              <a:rPr lang="en-US" dirty="0" smtClean="0"/>
              <a:t>Homework 8 will be assigned April 29; should be completed before final but need not be turned in</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Converters</a:t>
            </a:r>
            <a:endParaRPr lang="en-US" dirty="0"/>
          </a:p>
        </p:txBody>
      </p:sp>
      <p:sp>
        <p:nvSpPr>
          <p:cNvPr id="3" name="Content Placeholder 2"/>
          <p:cNvSpPr>
            <a:spLocks noGrp="1"/>
          </p:cNvSpPr>
          <p:nvPr>
            <p:ph idx="1"/>
          </p:nvPr>
        </p:nvSpPr>
        <p:spPr/>
        <p:txBody>
          <a:bodyPr/>
          <a:lstStyle/>
          <a:p>
            <a:r>
              <a:rPr lang="en-US" dirty="0" smtClean="0"/>
              <a:t>Type 3 machines can operate at a potentially widely varying slip</a:t>
            </a:r>
          </a:p>
          <a:p>
            <a:pPr lvl="1"/>
            <a:r>
              <a:rPr lang="en-US" dirty="0" smtClean="0"/>
              <a:t>Example, rated speed might be 120% (72 Hz for a 60 Hz system) with a slip of -0.2, but with a control range of +/- 30%</a:t>
            </a:r>
          </a:p>
          <a:p>
            <a:r>
              <a:rPr lang="en-US" dirty="0" smtClean="0"/>
              <a:t>Control systems are used to limit the real power during faults (low voltage) </a:t>
            </a:r>
          </a:p>
          <a:p>
            <a:pPr lvl="1"/>
            <a:r>
              <a:rPr lang="en-US" dirty="0" smtClean="0"/>
              <a:t>Current ramp rate limits are used to prevent system stress during current recovery</a:t>
            </a:r>
          </a:p>
          <a:p>
            <a:r>
              <a:rPr lang="en-US" dirty="0" smtClean="0"/>
              <a:t>Reactive current limits are used during high voltage conditions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spTree>
    <p:extLst>
      <p:ext uri="{BB962C8B-B14F-4D97-AF65-F5344CB8AC3E}">
        <p14:creationId xmlns:p14="http://schemas.microsoft.com/office/powerpoint/2010/main" val="331042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Voltage Control</a:t>
            </a:r>
            <a:endParaRPr lang="en-US" dirty="0"/>
          </a:p>
        </p:txBody>
      </p:sp>
      <p:sp>
        <p:nvSpPr>
          <p:cNvPr id="3" name="Content Placeholder 2"/>
          <p:cNvSpPr>
            <a:spLocks noGrp="1"/>
          </p:cNvSpPr>
          <p:nvPr>
            <p:ph idx="1"/>
          </p:nvPr>
        </p:nvSpPr>
        <p:spPr/>
        <p:txBody>
          <a:bodyPr/>
          <a:lstStyle/>
          <a:p>
            <a:r>
              <a:rPr lang="en-US" dirty="0" smtClean="0"/>
              <a:t>Type 3 WTGs have the ability to regulate their reactive power output</a:t>
            </a:r>
          </a:p>
          <a:p>
            <a:r>
              <a:rPr lang="en-US" dirty="0" smtClean="0"/>
              <a:t>They can be operated either as</a:t>
            </a:r>
          </a:p>
          <a:p>
            <a:pPr lvl="1"/>
            <a:r>
              <a:rPr lang="en-US" dirty="0" smtClean="0"/>
              <a:t>Constant power factor (so reactive power varies with real power)</a:t>
            </a:r>
          </a:p>
          <a:p>
            <a:pPr lvl="1"/>
            <a:r>
              <a:rPr lang="en-US" dirty="0" smtClean="0"/>
              <a:t>Constant reactive power</a:t>
            </a:r>
          </a:p>
          <a:p>
            <a:pPr lvl="1"/>
            <a:r>
              <a:rPr lang="en-US" dirty="0" smtClean="0"/>
              <a:t>Constant voltage control, which is more involved than with a single conventional synchronous generator since the reactive power response of many individual WTGs needs to be coordinated across the wind farm (plant)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spTree>
    <p:extLst>
      <p:ext uri="{BB962C8B-B14F-4D97-AF65-F5344CB8AC3E}">
        <p14:creationId xmlns:p14="http://schemas.microsoft.com/office/powerpoint/2010/main" val="2181020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Reactive Power Control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pic>
        <p:nvPicPr>
          <p:cNvPr id="134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32" t="23743" r="21302" b="7506"/>
          <a:stretch/>
        </p:blipFill>
        <p:spPr bwMode="auto">
          <a:xfrm>
            <a:off x="609600" y="1371597"/>
            <a:ext cx="7391400" cy="527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079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Aerodynamics</a:t>
            </a:r>
            <a:endParaRPr lang="en-US" dirty="0"/>
          </a:p>
        </p:txBody>
      </p:sp>
      <p:sp>
        <p:nvSpPr>
          <p:cNvPr id="3" name="Content Placeholder 2"/>
          <p:cNvSpPr>
            <a:spLocks noGrp="1"/>
          </p:cNvSpPr>
          <p:nvPr>
            <p:ph idx="1"/>
          </p:nvPr>
        </p:nvSpPr>
        <p:spPr>
          <a:xfrm>
            <a:off x="365760" y="1280160"/>
            <a:ext cx="8535987" cy="2148840"/>
          </a:xfrm>
        </p:spPr>
        <p:txBody>
          <a:bodyPr/>
          <a:lstStyle/>
          <a:p>
            <a:r>
              <a:rPr lang="en-US" dirty="0" smtClean="0"/>
              <a:t>Type 3 and 4 models have more detailed models that directly incorporate the blade angle, so a brief coverage of the associated aerodynamics is useful</a:t>
            </a:r>
          </a:p>
          <a:p>
            <a:r>
              <a:rPr lang="en-US" dirty="0" smtClean="0"/>
              <a:t>The power in the wind is given by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sp>
        <p:nvSpPr>
          <p:cNvPr id="5" name="Rectangle 4"/>
          <p:cNvSpPr/>
          <p:nvPr/>
        </p:nvSpPr>
        <p:spPr>
          <a:xfrm>
            <a:off x="914400" y="6172200"/>
            <a:ext cx="6553200" cy="461665"/>
          </a:xfrm>
          <a:prstGeom prst="rect">
            <a:avLst/>
          </a:prstGeom>
        </p:spPr>
        <p:txBody>
          <a:bodyPr wrap="square">
            <a:spAutoFit/>
          </a:bodyPr>
          <a:lstStyle/>
          <a:p>
            <a:r>
              <a:rPr lang="en-US" sz="1200" dirty="0"/>
              <a:t>Modeling of GE Wind Turbine-Generators for Grid Studies, version 4.6, March 2013, GE Energy</a:t>
            </a:r>
          </a:p>
        </p:txBody>
      </p:sp>
      <p:graphicFrame>
        <p:nvGraphicFramePr>
          <p:cNvPr id="6" name="Object 5"/>
          <p:cNvGraphicFramePr>
            <a:graphicFrameLocks noChangeAspect="1"/>
          </p:cNvGraphicFramePr>
          <p:nvPr>
            <p:extLst>
              <p:ext uri="{D42A27DB-BD31-4B8C-83A1-F6EECF244321}">
                <p14:modId xmlns:p14="http://schemas.microsoft.com/office/powerpoint/2010/main" val="2806380302"/>
              </p:ext>
            </p:extLst>
          </p:nvPr>
        </p:nvGraphicFramePr>
        <p:xfrm>
          <a:off x="685800" y="3200400"/>
          <a:ext cx="7870825" cy="2249488"/>
        </p:xfrm>
        <a:graphic>
          <a:graphicData uri="http://schemas.openxmlformats.org/presentationml/2006/ole">
            <mc:AlternateContent xmlns:mc="http://schemas.openxmlformats.org/markup-compatibility/2006">
              <mc:Choice xmlns:v="urn:schemas-microsoft-com:vml" Requires="v">
                <p:oleObj spid="_x0000_s2092" name="Equation" r:id="rId3" imgW="3822480" imgH="1091880" progId="Equation.DSMT4">
                  <p:embed/>
                </p:oleObj>
              </mc:Choice>
              <mc:Fallback>
                <p:oleObj name="Equation" r:id="rId3" imgW="3822480" imgH="1091880" progId="Equation.DSMT4">
                  <p:embed/>
                  <p:pic>
                    <p:nvPicPr>
                      <p:cNvPr id="0" name=""/>
                      <p:cNvPicPr/>
                      <p:nvPr/>
                    </p:nvPicPr>
                    <p:blipFill>
                      <a:blip r:embed="rId4"/>
                      <a:stretch>
                        <a:fillRect/>
                      </a:stretch>
                    </p:blipFill>
                    <p:spPr>
                      <a:xfrm>
                        <a:off x="685800" y="3200400"/>
                        <a:ext cx="7870825" cy="2249488"/>
                      </a:xfrm>
                      <a:prstGeom prst="rect">
                        <a:avLst/>
                      </a:prstGeom>
                    </p:spPr>
                  </p:pic>
                </p:oleObj>
              </mc:Fallback>
            </mc:AlternateContent>
          </a:graphicData>
        </a:graphic>
      </p:graphicFrame>
    </p:spTree>
    <p:extLst>
      <p:ext uri="{BB962C8B-B14F-4D97-AF65-F5344CB8AC3E}">
        <p14:creationId xmlns:p14="http://schemas.microsoft.com/office/powerpoint/2010/main" val="3320603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Aerodynamics</a:t>
            </a:r>
          </a:p>
        </p:txBody>
      </p:sp>
      <p:sp>
        <p:nvSpPr>
          <p:cNvPr id="3" name="Content Placeholder 2"/>
          <p:cNvSpPr>
            <a:spLocks noGrp="1"/>
          </p:cNvSpPr>
          <p:nvPr>
            <p:ph idx="1"/>
          </p:nvPr>
        </p:nvSpPr>
        <p:spPr>
          <a:xfrm>
            <a:off x="365760" y="1280160"/>
            <a:ext cx="8535987" cy="1158240"/>
          </a:xfrm>
        </p:spPr>
        <p:txBody>
          <a:bodyPr/>
          <a:lstStyle/>
          <a:p>
            <a:r>
              <a:rPr lang="en-US" dirty="0" smtClean="0"/>
              <a:t>The </a:t>
            </a:r>
            <a:r>
              <a:rPr lang="en-US" dirty="0" err="1" smtClean="0"/>
              <a:t>C</a:t>
            </a:r>
            <a:r>
              <a:rPr lang="en-US" baseline="-25000" dirty="0" err="1" smtClean="0"/>
              <a:t>p</a:t>
            </a:r>
            <a:r>
              <a:rPr lang="en-US" dirty="0" smtClean="0"/>
              <a:t>(</a:t>
            </a:r>
            <a:r>
              <a:rPr lang="en-US" dirty="0" err="1" smtClean="0">
                <a:latin typeface="Symbol" panose="05050102010706020507" pitchFamily="18" charset="2"/>
              </a:rPr>
              <a:t>q</a:t>
            </a:r>
            <a:r>
              <a:rPr lang="en-US" dirty="0" err="1" smtClean="0"/>
              <a:t>,</a:t>
            </a:r>
            <a:r>
              <a:rPr lang="en-US" dirty="0" err="1" smtClean="0">
                <a:latin typeface="Symbol" panose="05050102010706020507" pitchFamily="18" charset="2"/>
              </a:rPr>
              <a:t>l</a:t>
            </a:r>
            <a:r>
              <a:rPr lang="en-US" dirty="0" smtClean="0"/>
              <a:t>) function can be quite complex, with the GE 1.5 curves given below</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sp>
        <p:nvSpPr>
          <p:cNvPr id="5" name="Rectangle 4"/>
          <p:cNvSpPr/>
          <p:nvPr/>
        </p:nvSpPr>
        <p:spPr>
          <a:xfrm>
            <a:off x="914400" y="6299075"/>
            <a:ext cx="7543800" cy="276999"/>
          </a:xfrm>
          <a:prstGeom prst="rect">
            <a:avLst/>
          </a:prstGeom>
        </p:spPr>
        <p:txBody>
          <a:bodyPr wrap="square">
            <a:spAutoFit/>
          </a:bodyPr>
          <a:lstStyle/>
          <a:p>
            <a:r>
              <a:rPr lang="en-US" sz="1200" dirty="0" smtClean="0"/>
              <a:t>Source: Modeling </a:t>
            </a:r>
            <a:r>
              <a:rPr lang="en-US" sz="1200" dirty="0"/>
              <a:t>of GE Wind Turbine-Generators for Grid Studies, version 4.6, March 2013, GE Energy</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30" t="22229" r="23110" b="-563"/>
          <a:stretch/>
        </p:blipFill>
        <p:spPr bwMode="auto">
          <a:xfrm>
            <a:off x="938939" y="2209800"/>
            <a:ext cx="488977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32162" y="1981199"/>
            <a:ext cx="2632129" cy="3170099"/>
          </a:xfrm>
          <a:prstGeom prst="rect">
            <a:avLst/>
          </a:prstGeom>
          <a:solidFill>
            <a:schemeClr val="accent1"/>
          </a:solidFill>
        </p:spPr>
        <p:txBody>
          <a:bodyPr wrap="square" rtlCol="0">
            <a:spAutoFit/>
          </a:bodyPr>
          <a:lstStyle/>
          <a:p>
            <a:r>
              <a:rPr lang="en-US" sz="2000" dirty="0" smtClean="0"/>
              <a:t>If such a detailed curve is used, the initialization is from the power flow P.  There are potentially three independent</a:t>
            </a:r>
            <a:br>
              <a:rPr lang="en-US" sz="2000" dirty="0" smtClean="0"/>
            </a:br>
            <a:r>
              <a:rPr lang="en-US" sz="2000" dirty="0" smtClean="0"/>
              <a:t>variables, </a:t>
            </a:r>
            <a:r>
              <a:rPr lang="en-US" sz="2000" i="1" dirty="0" err="1" smtClean="0"/>
              <a:t>v</a:t>
            </a:r>
            <a:r>
              <a:rPr lang="en-US" sz="2000" baseline="-25000" dirty="0" err="1" smtClean="0"/>
              <a:t>w</a:t>
            </a:r>
            <a:r>
              <a:rPr lang="en-US" sz="2000" dirty="0" smtClean="0"/>
              <a:t>, </a:t>
            </a:r>
            <a:r>
              <a:rPr lang="en-US" sz="2000" dirty="0" smtClean="0">
                <a:latin typeface="Symbol" panose="05050102010706020507" pitchFamily="18" charset="2"/>
              </a:rPr>
              <a:t>q </a:t>
            </a:r>
            <a:r>
              <a:rPr lang="en-US" sz="2000" dirty="0" smtClean="0"/>
              <a:t>and </a:t>
            </a:r>
            <a:r>
              <a:rPr lang="en-US" sz="2000" dirty="0" smtClean="0">
                <a:latin typeface="Symbol" panose="05050102010706020507" pitchFamily="18" charset="2"/>
              </a:rPr>
              <a:t>w</a:t>
            </a:r>
            <a:r>
              <a:rPr lang="en-US" sz="2000" dirty="0" smtClean="0"/>
              <a:t>.  One approach is to fix </a:t>
            </a:r>
            <a:r>
              <a:rPr lang="en-US" sz="2000" dirty="0" smtClean="0">
                <a:latin typeface="Symbol" panose="05050102010706020507" pitchFamily="18" charset="2"/>
              </a:rPr>
              <a:t>w</a:t>
            </a:r>
            <a:r>
              <a:rPr lang="en-US" sz="2000" dirty="0" smtClean="0"/>
              <a:t> at rated (e.g., 1.2) and </a:t>
            </a:r>
            <a:r>
              <a:rPr lang="en-US" sz="2000" dirty="0" smtClean="0">
                <a:latin typeface="Symbol" panose="05050102010706020507" pitchFamily="18" charset="2"/>
              </a:rPr>
              <a:t>q</a:t>
            </a:r>
            <a:r>
              <a:rPr lang="en-US" sz="2000" dirty="0" smtClean="0"/>
              <a:t> at </a:t>
            </a:r>
            <a:r>
              <a:rPr lang="en-US" sz="2000" dirty="0" err="1" smtClean="0">
                <a:latin typeface="Symbol" panose="05050102010706020507" pitchFamily="18" charset="2"/>
              </a:rPr>
              <a:t>q</a:t>
            </a:r>
            <a:r>
              <a:rPr lang="en-US" sz="2000" baseline="-25000" dirty="0" err="1" smtClean="0"/>
              <a:t>min</a:t>
            </a:r>
            <a:endParaRPr lang="en-US" sz="2000" baseline="-25000" dirty="0"/>
          </a:p>
        </p:txBody>
      </p:sp>
    </p:spTree>
    <p:extLst>
      <p:ext uri="{BB962C8B-B14F-4D97-AF65-F5344CB8AC3E}">
        <p14:creationId xmlns:p14="http://schemas.microsoft.com/office/powerpoint/2010/main" val="188487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Aerodynamics Model</a:t>
            </a:r>
            <a:endParaRPr lang="en-US" dirty="0"/>
          </a:p>
        </p:txBody>
      </p:sp>
      <p:sp>
        <p:nvSpPr>
          <p:cNvPr id="3" name="Content Placeholder 2"/>
          <p:cNvSpPr>
            <a:spLocks noGrp="1"/>
          </p:cNvSpPr>
          <p:nvPr>
            <p:ph idx="1"/>
          </p:nvPr>
        </p:nvSpPr>
        <p:spPr>
          <a:xfrm>
            <a:off x="365760" y="1280160"/>
            <a:ext cx="8535987" cy="1082040"/>
          </a:xfrm>
        </p:spPr>
        <p:txBody>
          <a:bodyPr/>
          <a:lstStyle/>
          <a:p>
            <a:r>
              <a:rPr lang="en-US" dirty="0" smtClean="0"/>
              <a:t>A more simplified model is to approximate this curve as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sp>
        <p:nvSpPr>
          <p:cNvPr id="5" name="TextBox 4"/>
          <p:cNvSpPr txBox="1"/>
          <p:nvPr/>
        </p:nvSpPr>
        <p:spPr>
          <a:xfrm>
            <a:off x="4114800" y="2971800"/>
            <a:ext cx="184731" cy="461665"/>
          </a:xfrm>
          <a:prstGeom prst="rect">
            <a:avLst/>
          </a:prstGeom>
          <a:noFill/>
        </p:spPr>
        <p:txBody>
          <a:bodyPr wrap="none" rtlCol="0">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32902092"/>
              </p:ext>
            </p:extLst>
          </p:nvPr>
        </p:nvGraphicFramePr>
        <p:xfrm>
          <a:off x="762000" y="2057400"/>
          <a:ext cx="5559425" cy="3351213"/>
        </p:xfrm>
        <a:graphic>
          <a:graphicData uri="http://schemas.openxmlformats.org/presentationml/2006/ole">
            <mc:AlternateContent xmlns:mc="http://schemas.openxmlformats.org/markup-compatibility/2006">
              <mc:Choice xmlns:v="urn:schemas-microsoft-com:vml" Requires="v">
                <p:oleObj spid="_x0000_s4138" name="Equation" r:id="rId3" imgW="2908080" imgH="1752480" progId="Equation.DSMT4">
                  <p:embed/>
                </p:oleObj>
              </mc:Choice>
              <mc:Fallback>
                <p:oleObj name="Equation" r:id="rId3" imgW="2908080" imgH="1752480" progId="Equation.DSMT4">
                  <p:embed/>
                  <p:pic>
                    <p:nvPicPr>
                      <p:cNvPr id="0" name=""/>
                      <p:cNvPicPr/>
                      <p:nvPr/>
                    </p:nvPicPr>
                    <p:blipFill>
                      <a:blip r:embed="rId4"/>
                      <a:stretch>
                        <a:fillRect/>
                      </a:stretch>
                    </p:blipFill>
                    <p:spPr>
                      <a:xfrm>
                        <a:off x="762000" y="2057400"/>
                        <a:ext cx="5559425" cy="3351213"/>
                      </a:xfrm>
                      <a:prstGeom prst="rect">
                        <a:avLst/>
                      </a:prstGeom>
                    </p:spPr>
                  </p:pic>
                </p:oleObj>
              </mc:Fallback>
            </mc:AlternateContent>
          </a:graphicData>
        </a:graphic>
      </p:graphicFrame>
    </p:spTree>
    <p:extLst>
      <p:ext uri="{BB962C8B-B14F-4D97-AF65-F5344CB8AC3E}">
        <p14:creationId xmlns:p14="http://schemas.microsoft.com/office/powerpoint/2010/main" val="161507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762000"/>
          </a:xfrm>
        </p:spPr>
        <p:txBody>
          <a:bodyPr/>
          <a:lstStyle/>
          <a:p>
            <a:r>
              <a:rPr lang="en-US" dirty="0" smtClean="0"/>
              <a:t>WT3T Model (Drive Train and Aero)</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15" t="20417" r="22880" b="14582"/>
          <a:stretch/>
        </p:blipFill>
        <p:spPr bwMode="auto">
          <a:xfrm>
            <a:off x="533400" y="1411636"/>
            <a:ext cx="7415716" cy="514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267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WT3P Model (Pitch Control)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20" t="23535" r="27681" b="14619"/>
          <a:stretch/>
        </p:blipFill>
        <p:spPr bwMode="auto">
          <a:xfrm>
            <a:off x="762000" y="1295400"/>
            <a:ext cx="734704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298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Example Case</a:t>
            </a:r>
            <a:endParaRPr lang="en-US" dirty="0"/>
          </a:p>
        </p:txBody>
      </p:sp>
      <p:sp>
        <p:nvSpPr>
          <p:cNvPr id="3" name="Content Placeholder 2"/>
          <p:cNvSpPr>
            <a:spLocks noGrp="1"/>
          </p:cNvSpPr>
          <p:nvPr>
            <p:ph idx="1"/>
          </p:nvPr>
        </p:nvSpPr>
        <p:spPr>
          <a:xfrm>
            <a:off x="365760" y="1280160"/>
            <a:ext cx="8535987" cy="1082040"/>
          </a:xfrm>
        </p:spPr>
        <p:txBody>
          <a:bodyPr/>
          <a:lstStyle/>
          <a:p>
            <a:r>
              <a:rPr lang="en-US" dirty="0" smtClean="0"/>
              <a:t>Previous WSCC case, with the same line 6 to 9 fault, is modified so gen 3 is represented by a WT3G, WT3E, WT3T, and WT3P</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19400"/>
            <a:ext cx="4495800" cy="341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10200" y="2727702"/>
            <a:ext cx="3437159" cy="3046988"/>
          </a:xfrm>
          <a:prstGeom prst="rect">
            <a:avLst/>
          </a:prstGeom>
          <a:solidFill>
            <a:schemeClr val="accent1"/>
          </a:solidFill>
        </p:spPr>
        <p:txBody>
          <a:bodyPr wrap="none" rtlCol="0">
            <a:spAutoFit/>
          </a:bodyPr>
          <a:lstStyle/>
          <a:p>
            <a:r>
              <a:rPr lang="en-US" dirty="0" smtClean="0"/>
              <a:t>Graph at left shows a</a:t>
            </a:r>
            <a:br>
              <a:rPr lang="en-US" dirty="0" smtClean="0"/>
            </a:br>
            <a:r>
              <a:rPr lang="en-US" dirty="0" smtClean="0"/>
              <a:t>zoomed (2 second)</a:t>
            </a:r>
            <a:br>
              <a:rPr lang="en-US" dirty="0" smtClean="0"/>
            </a:br>
            <a:r>
              <a:rPr lang="en-US" dirty="0" smtClean="0"/>
              <a:t>view of the gen 3 </a:t>
            </a:r>
            <a:br>
              <a:rPr lang="en-US" dirty="0" smtClean="0"/>
            </a:br>
            <a:r>
              <a:rPr lang="en-US" dirty="0" smtClean="0"/>
              <a:t>real power output, </a:t>
            </a:r>
            <a:br>
              <a:rPr lang="en-US" dirty="0" smtClean="0"/>
            </a:br>
            <a:r>
              <a:rPr lang="en-US" dirty="0" smtClean="0"/>
              <a:t>with the value falling to </a:t>
            </a:r>
            <a:br>
              <a:rPr lang="en-US" dirty="0" smtClean="0"/>
            </a:br>
            <a:r>
              <a:rPr lang="en-US" dirty="0" smtClean="0"/>
              <a:t>zero during the fault, </a:t>
            </a:r>
            <a:br>
              <a:rPr lang="en-US" dirty="0" smtClean="0"/>
            </a:br>
            <a:r>
              <a:rPr lang="en-US" dirty="0" smtClean="0"/>
              <a:t>and then ramping</a:t>
            </a:r>
            <a:br>
              <a:rPr lang="en-US" dirty="0" smtClean="0"/>
            </a:br>
            <a:r>
              <a:rPr lang="en-US" dirty="0" smtClean="0"/>
              <a:t>back up</a:t>
            </a:r>
            <a:endParaRPr lang="en-US" dirty="0"/>
          </a:p>
        </p:txBody>
      </p:sp>
    </p:spTree>
    <p:extLst>
      <p:ext uri="{BB962C8B-B14F-4D97-AF65-F5344CB8AC3E}">
        <p14:creationId xmlns:p14="http://schemas.microsoft.com/office/powerpoint/2010/main" val="225222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3 Example Case</a:t>
            </a:r>
          </a:p>
        </p:txBody>
      </p:sp>
      <p:sp>
        <p:nvSpPr>
          <p:cNvPr id="3" name="Content Placeholder 2"/>
          <p:cNvSpPr>
            <a:spLocks noGrp="1"/>
          </p:cNvSpPr>
          <p:nvPr>
            <p:ph idx="1"/>
          </p:nvPr>
        </p:nvSpPr>
        <p:spPr>
          <a:xfrm>
            <a:off x="365760" y="1280160"/>
            <a:ext cx="8535987" cy="1158240"/>
          </a:xfrm>
        </p:spPr>
        <p:txBody>
          <a:bodyPr/>
          <a:lstStyle/>
          <a:p>
            <a:r>
              <a:rPr lang="en-US" dirty="0" smtClean="0"/>
              <a:t>Below graphs show the response of the WTG speed and blade angle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4060658"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034" y="2285999"/>
            <a:ext cx="3875766" cy="31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74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 Flow Visualization</a:t>
            </a:r>
            <a:endParaRPr lang="en-US" dirty="0"/>
          </a:p>
        </p:txBody>
      </p:sp>
      <p:sp>
        <p:nvSpPr>
          <p:cNvPr id="3" name="Content Placeholder 2"/>
          <p:cNvSpPr>
            <a:spLocks noGrp="1"/>
          </p:cNvSpPr>
          <p:nvPr>
            <p:ph idx="1"/>
          </p:nvPr>
        </p:nvSpPr>
        <p:spPr>
          <a:xfrm>
            <a:off x="365760" y="1280160"/>
            <a:ext cx="8535987" cy="1310640"/>
          </a:xfrm>
        </p:spPr>
        <p:txBody>
          <a:bodyPr/>
          <a:lstStyle/>
          <a:p>
            <a:r>
              <a:rPr lang="en-US" dirty="0" smtClean="0"/>
              <a:t>Below is an interesting visualization of the global winds (thanks to Kenta for this link)</a:t>
            </a:r>
          </a:p>
          <a:p>
            <a:r>
              <a:rPr lang="en-US" u="sng" dirty="0">
                <a:hlinkClick r:id="rId2"/>
              </a:rPr>
              <a:t>http://earth.nullschool.net/#current/wind/isobaric/1000hPa/orthographic=-39.01,24.31,333</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07" t="10835" r="23567" b="20830"/>
          <a:stretch/>
        </p:blipFill>
        <p:spPr bwMode="auto">
          <a:xfrm>
            <a:off x="685800" y="2743200"/>
            <a:ext cx="749808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868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
            </a:r>
            <a:r>
              <a:rPr lang="en-US" dirty="0" smtClean="0"/>
              <a:t>4 </a:t>
            </a:r>
            <a:r>
              <a:rPr lang="en-US" dirty="0"/>
              <a:t>Converters</a:t>
            </a:r>
          </a:p>
        </p:txBody>
      </p:sp>
      <p:sp>
        <p:nvSpPr>
          <p:cNvPr id="3" name="Content Placeholder 2"/>
          <p:cNvSpPr>
            <a:spLocks noGrp="1"/>
          </p:cNvSpPr>
          <p:nvPr>
            <p:ph idx="1"/>
          </p:nvPr>
        </p:nvSpPr>
        <p:spPr/>
        <p:txBody>
          <a:bodyPr/>
          <a:lstStyle/>
          <a:p>
            <a:r>
              <a:rPr lang="en-US" dirty="0" smtClean="0"/>
              <a:t>Type 4 WTGs pass the entire output of the WTG through the ac-dc-ac converter</a:t>
            </a:r>
          </a:p>
          <a:p>
            <a:r>
              <a:rPr lang="en-US" dirty="0" smtClean="0"/>
              <a:t>Hence the system characteristics are essentially independent of the type of generator</a:t>
            </a:r>
          </a:p>
          <a:p>
            <a:pPr lvl="1"/>
            <a:r>
              <a:rPr lang="en-US" dirty="0" smtClean="0"/>
              <a:t>Because of this decoupling, the generator speed can be as variable as needed</a:t>
            </a:r>
          </a:p>
          <a:p>
            <a:pPr lvl="1"/>
            <a:r>
              <a:rPr lang="en-US" dirty="0" smtClean="0"/>
              <a:t>This allows for different generator technologies, such as permanent magnet synchronous generators (PMSGs)</a:t>
            </a:r>
          </a:p>
          <a:p>
            <a:pPr lvl="1"/>
            <a:r>
              <a:rPr lang="en-US" dirty="0" smtClean="0"/>
              <a:t>Traditionally gearboxes have been used to change the slow wind turbine speed (e.g., 15 rpm) to a more standard generator speed (e.g., 1800 rpm); with Type 4 direct drive technologies can also be used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spTree>
    <p:extLst>
      <p:ext uri="{BB962C8B-B14F-4D97-AF65-F5344CB8AC3E}">
        <p14:creationId xmlns:p14="http://schemas.microsoft.com/office/powerpoint/2010/main" val="536264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Siemens SWT-2.3-113</a:t>
            </a:r>
            <a:endParaRPr lang="en-US" dirty="0"/>
          </a:p>
        </p:txBody>
      </p:sp>
      <p:sp>
        <p:nvSpPr>
          <p:cNvPr id="3" name="Content Placeholder 2"/>
          <p:cNvSpPr>
            <a:spLocks noGrp="1"/>
          </p:cNvSpPr>
          <p:nvPr>
            <p:ph idx="1"/>
          </p:nvPr>
        </p:nvSpPr>
        <p:spPr>
          <a:xfrm>
            <a:off x="365760" y="1280160"/>
            <a:ext cx="8535987" cy="1920240"/>
          </a:xfrm>
        </p:spPr>
        <p:txBody>
          <a:bodyPr/>
          <a:lstStyle/>
          <a:p>
            <a:r>
              <a:rPr lang="en-US" dirty="0" smtClean="0"/>
              <a:t>The Siemens-2.3-113 is a 2.3 MW WTG that has a rotor diameter of 113m.  It is a gearless design based on a compact permanent magnet generator</a:t>
            </a:r>
          </a:p>
          <a:p>
            <a:pPr lvl="1"/>
            <a:r>
              <a:rPr lang="en-US" dirty="0" smtClean="0"/>
              <a:t>No excitation power, slip rings or excitation control system</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pic>
        <p:nvPicPr>
          <p:cNvPr id="8194" name="Picture 2" descr="http://www.siemens.com/press/pool/de/pressebilder/2011/renewable_energy/300dpi/soere201103-02_300dp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2" t="28424" r="20292" b="40470"/>
          <a:stretch/>
        </p:blipFill>
        <p:spPr bwMode="auto">
          <a:xfrm>
            <a:off x="1676400" y="3276600"/>
            <a:ext cx="5852160" cy="26517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6172200"/>
            <a:ext cx="7848600" cy="276999"/>
          </a:xfrm>
          <a:prstGeom prst="rect">
            <a:avLst/>
          </a:prstGeom>
        </p:spPr>
        <p:txBody>
          <a:bodyPr wrap="square">
            <a:spAutoFit/>
          </a:bodyPr>
          <a:lstStyle/>
          <a:p>
            <a:r>
              <a:rPr lang="en-US" sz="1200" dirty="0" smtClean="0"/>
              <a:t>Image: www.siemens.com/press/pool/de/pressebilder/2011/renewable_energy/300dpi/soere201103-02_300dpi.jpg</a:t>
            </a:r>
            <a:endParaRPr lang="en-US" sz="1200" dirty="0"/>
          </a:p>
        </p:txBody>
      </p:sp>
    </p:spTree>
    <p:extLst>
      <p:ext uri="{BB962C8B-B14F-4D97-AF65-F5344CB8AC3E}">
        <p14:creationId xmlns:p14="http://schemas.microsoft.com/office/powerpoint/2010/main" val="765021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Energy Economics</a:t>
            </a:r>
            <a:endParaRPr lang="en-US" dirty="0"/>
          </a:p>
        </p:txBody>
      </p:sp>
      <p:sp>
        <p:nvSpPr>
          <p:cNvPr id="3" name="Content Placeholder 2"/>
          <p:cNvSpPr>
            <a:spLocks noGrp="1"/>
          </p:cNvSpPr>
          <p:nvPr>
            <p:ph idx="1"/>
          </p:nvPr>
        </p:nvSpPr>
        <p:spPr>
          <a:xfrm>
            <a:off x="365760" y="1280160"/>
            <a:ext cx="8535987" cy="1996440"/>
          </a:xfrm>
        </p:spPr>
        <p:txBody>
          <a:bodyPr/>
          <a:lstStyle/>
          <a:p>
            <a:r>
              <a:rPr lang="en-US" dirty="0" smtClean="0"/>
              <a:t>With renewable sources like wind and solar in which the fuel is essentially free, capital costs dominate</a:t>
            </a:r>
          </a:p>
          <a:p>
            <a:r>
              <a:rPr lang="en-US" dirty="0" smtClean="0"/>
              <a:t>As a minimum, the energy generated over the life of the device must be greater than its capital costs</a:t>
            </a:r>
          </a:p>
          <a:p>
            <a:pPr lvl="1"/>
            <a:r>
              <a:rPr lang="en-US" dirty="0" smtClean="0"/>
              <a:t>Simple analysis assumes zero interest and inflation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94056472"/>
              </p:ext>
            </p:extLst>
          </p:nvPr>
        </p:nvGraphicFramePr>
        <p:xfrm>
          <a:off x="1219199" y="3733800"/>
          <a:ext cx="6366387" cy="2819400"/>
        </p:xfrm>
        <a:graphic>
          <a:graphicData uri="http://schemas.openxmlformats.org/presentationml/2006/ole">
            <mc:AlternateContent xmlns:mc="http://schemas.openxmlformats.org/markup-compatibility/2006">
              <mc:Choice xmlns:v="urn:schemas-microsoft-com:vml" Requires="v">
                <p:oleObj spid="_x0000_s9244" name="Equation" r:id="rId3" imgW="3555720" imgH="1574640" progId="Equation.DSMT4">
                  <p:embed/>
                </p:oleObj>
              </mc:Choice>
              <mc:Fallback>
                <p:oleObj name="Equation" r:id="rId3" imgW="3555720" imgH="1574640" progId="Equation.DSMT4">
                  <p:embed/>
                  <p:pic>
                    <p:nvPicPr>
                      <p:cNvPr id="0" name=""/>
                      <p:cNvPicPr/>
                      <p:nvPr/>
                    </p:nvPicPr>
                    <p:blipFill>
                      <a:blip r:embed="rId4"/>
                      <a:stretch>
                        <a:fillRect/>
                      </a:stretch>
                    </p:blipFill>
                    <p:spPr>
                      <a:xfrm>
                        <a:off x="1219199" y="3733800"/>
                        <a:ext cx="6366387" cy="2819400"/>
                      </a:xfrm>
                      <a:prstGeom prst="rect">
                        <a:avLst/>
                      </a:prstGeom>
                    </p:spPr>
                  </p:pic>
                </p:oleObj>
              </mc:Fallback>
            </mc:AlternateContent>
          </a:graphicData>
        </a:graphic>
      </p:graphicFrame>
    </p:spTree>
    <p:extLst>
      <p:ext uri="{BB962C8B-B14F-4D97-AF65-F5344CB8AC3E}">
        <p14:creationId xmlns:p14="http://schemas.microsoft.com/office/powerpoint/2010/main" val="217892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Energy Economics</a:t>
            </a:r>
          </a:p>
        </p:txBody>
      </p:sp>
      <p:sp>
        <p:nvSpPr>
          <p:cNvPr id="3" name="Content Placeholder 2"/>
          <p:cNvSpPr>
            <a:spLocks noGrp="1"/>
          </p:cNvSpPr>
          <p:nvPr>
            <p:ph idx="1"/>
          </p:nvPr>
        </p:nvSpPr>
        <p:spPr>
          <a:xfrm>
            <a:off x="365760" y="1280160"/>
            <a:ext cx="8535987" cy="1082040"/>
          </a:xfrm>
        </p:spPr>
        <p:txBody>
          <a:bodyPr/>
          <a:lstStyle/>
          <a:p>
            <a:r>
              <a:rPr lang="en-US" dirty="0" smtClean="0"/>
              <a:t>As an example, assume a wind farm project with a capacity factor of 40% and a lifetime of 25 years</a:t>
            </a:r>
          </a:p>
          <a:p>
            <a:pPr lvl="1"/>
            <a:r>
              <a:rPr lang="en-US" dirty="0" smtClean="0"/>
              <a:t>Capital costs are covered if the price is at least $11.4/MWh per $1,000,000 per MW (or $/watt)</a:t>
            </a:r>
          </a:p>
          <a:p>
            <a:r>
              <a:rPr lang="en-US" dirty="0" smtClean="0"/>
              <a:t>Other wind costs include land rental (about $5000 per year per MW), taxes (about 400K per MW valuation in Illinois, which would be about $10,000 per year, give or take depending on the local tax rate), operations and maintenance (ballpark is $30,000 per year per MW)</a:t>
            </a:r>
          </a:p>
          <a:p>
            <a:pPr lvl="1"/>
            <a:r>
              <a:rPr lang="en-US" dirty="0" smtClean="0"/>
              <a:t>Total over 25 years is roughly $1,125,000 per MW</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33</a:t>
            </a:fld>
            <a:endParaRPr lang="en-US" dirty="0"/>
          </a:p>
        </p:txBody>
      </p:sp>
    </p:spTree>
    <p:extLst>
      <p:ext uri="{BB962C8B-B14F-4D97-AF65-F5344CB8AC3E}">
        <p14:creationId xmlns:p14="http://schemas.microsoft.com/office/powerpoint/2010/main" val="3168780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WTG4 Model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34</a:t>
            </a:fld>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24" t="23543" r="23041" b="16457"/>
          <a:stretch/>
        </p:blipFill>
        <p:spPr bwMode="auto">
          <a:xfrm>
            <a:off x="228600" y="1280160"/>
            <a:ext cx="7543800" cy="470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90600" y="6096000"/>
            <a:ext cx="6688691" cy="461665"/>
          </a:xfrm>
          <a:prstGeom prst="rect">
            <a:avLst/>
          </a:prstGeom>
          <a:solidFill>
            <a:schemeClr val="accent1"/>
          </a:solidFill>
        </p:spPr>
        <p:txBody>
          <a:bodyPr wrap="none" rtlCol="0">
            <a:spAutoFit/>
          </a:bodyPr>
          <a:lstStyle/>
          <a:p>
            <a:r>
              <a:rPr lang="en-US" dirty="0" smtClean="0"/>
              <a:t>Very similar to the WTG3, except there is no X" </a:t>
            </a:r>
            <a:endParaRPr lang="en-US" dirty="0"/>
          </a:p>
        </p:txBody>
      </p:sp>
    </p:spTree>
    <p:extLst>
      <p:ext uri="{BB962C8B-B14F-4D97-AF65-F5344CB8AC3E}">
        <p14:creationId xmlns:p14="http://schemas.microsoft.com/office/powerpoint/2010/main" val="2359861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t>
            </a:r>
            <a:r>
              <a:rPr lang="en-US" dirty="0" smtClean="0"/>
              <a:t>4 </a:t>
            </a:r>
            <a:r>
              <a:rPr lang="en-US" dirty="0"/>
              <a:t>Reactive Power Control</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35</a:t>
            </a:fld>
            <a:endParaRPr lang="en-US" dirty="0"/>
          </a:p>
        </p:txBody>
      </p:sp>
      <p:pic>
        <p:nvPicPr>
          <p:cNvPr id="134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21" t="23746" r="22266" b="12464"/>
          <a:stretch/>
        </p:blipFill>
        <p:spPr bwMode="auto">
          <a:xfrm>
            <a:off x="685800" y="1280160"/>
            <a:ext cx="7239000" cy="492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6205665"/>
            <a:ext cx="7321107" cy="461665"/>
          </a:xfrm>
          <a:prstGeom prst="rect">
            <a:avLst/>
          </a:prstGeom>
          <a:solidFill>
            <a:schemeClr val="accent1"/>
          </a:solidFill>
        </p:spPr>
        <p:txBody>
          <a:bodyPr wrap="none" rtlCol="0">
            <a:spAutoFit/>
          </a:bodyPr>
          <a:lstStyle/>
          <a:p>
            <a:r>
              <a:rPr lang="en-US" dirty="0" smtClean="0"/>
              <a:t>Also similar to the Type 3's, as are the other models</a:t>
            </a:r>
            <a:endParaRPr lang="en-US" dirty="0"/>
          </a:p>
        </p:txBody>
      </p:sp>
    </p:spTree>
    <p:extLst>
      <p:ext uri="{BB962C8B-B14F-4D97-AF65-F5344CB8AC3E}">
        <p14:creationId xmlns:p14="http://schemas.microsoft.com/office/powerpoint/2010/main" val="1272597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Photovoltaic (PV)</a:t>
            </a:r>
            <a:endParaRPr lang="en-US" dirty="0"/>
          </a:p>
        </p:txBody>
      </p:sp>
      <p:sp>
        <p:nvSpPr>
          <p:cNvPr id="3" name="Content Placeholder 2"/>
          <p:cNvSpPr>
            <a:spLocks noGrp="1"/>
          </p:cNvSpPr>
          <p:nvPr>
            <p:ph idx="1"/>
          </p:nvPr>
        </p:nvSpPr>
        <p:spPr/>
        <p:txBody>
          <a:bodyPr/>
          <a:lstStyle/>
          <a:p>
            <a:r>
              <a:rPr lang="en-US" b="1" dirty="0"/>
              <a:t>Photovoltaic definition</a:t>
            </a:r>
            <a:r>
              <a:rPr lang="en-US" dirty="0"/>
              <a:t>- a material or device that is capable of converting the energy contained in photons of light into an electrical voltage and </a:t>
            </a:r>
            <a:r>
              <a:rPr lang="en-US" dirty="0" smtClean="0"/>
              <a:t>current</a:t>
            </a:r>
          </a:p>
          <a:p>
            <a:r>
              <a:rPr lang="en-US" dirty="0" smtClean="0"/>
              <a:t>Solar cells are diodes, creating dc power, which in grid applications is converted to ac by an inverter</a:t>
            </a:r>
          </a:p>
          <a:p>
            <a:r>
              <a:rPr lang="en-US" dirty="0" smtClean="0"/>
              <a:t>For terrestrial applications, the capacity factor is limited by night, relative movement of the sun, the atmosphere, clouds, shading, </a:t>
            </a:r>
            <a:r>
              <a:rPr lang="en-US" dirty="0" err="1" smtClean="0"/>
              <a:t>etc</a:t>
            </a:r>
            <a:endParaRPr lang="en-US" dirty="0" smtClean="0"/>
          </a:p>
          <a:p>
            <a:pPr lvl="1"/>
            <a:r>
              <a:rPr lang="en-US" dirty="0" smtClean="0"/>
              <a:t>A ballpark figure for Illinois is 18%</a:t>
            </a:r>
          </a:p>
          <a:p>
            <a:pPr lvl="1"/>
            <a:r>
              <a:rPr lang="en-US" dirty="0" smtClean="0"/>
              <a:t>"One sun" is defined a 1 kw/m</a:t>
            </a:r>
            <a:r>
              <a:rPr lang="en-US" baseline="30000" dirty="0" smtClean="0"/>
              <a:t>2</a:t>
            </a:r>
            <a:r>
              <a:rPr lang="en-US" dirty="0" smtClean="0"/>
              <a:t>,which is the maximum insolation the reaches the surface of the earth (sun right overhead)</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36</a:t>
            </a:fld>
            <a:endParaRPr lang="en-US" dirty="0"/>
          </a:p>
        </p:txBody>
      </p:sp>
    </p:spTree>
    <p:extLst>
      <p:ext uri="{BB962C8B-B14F-4D97-AF65-F5344CB8AC3E}">
        <p14:creationId xmlns:p14="http://schemas.microsoft.com/office/powerpoint/2010/main" val="3981782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Annual Insolation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37</a:t>
            </a:fld>
            <a:endParaRPr lang="en-US" dirty="0"/>
          </a:p>
        </p:txBody>
      </p:sp>
      <p:pic>
        <p:nvPicPr>
          <p:cNvPr id="12290" name="Picture 2" descr="File:NREL USA PV map lo-res 20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93" y="1295400"/>
            <a:ext cx="6800088"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58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Annual Insolation</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38</a:t>
            </a:fld>
            <a:endParaRPr lang="en-US" dirty="0"/>
          </a:p>
        </p:txBody>
      </p:sp>
      <p:sp>
        <p:nvSpPr>
          <p:cNvPr id="5" name="Rectangle 4"/>
          <p:cNvSpPr/>
          <p:nvPr/>
        </p:nvSpPr>
        <p:spPr>
          <a:xfrm>
            <a:off x="1447800" y="6172200"/>
            <a:ext cx="6705600" cy="276999"/>
          </a:xfrm>
          <a:prstGeom prst="rect">
            <a:avLst/>
          </a:prstGeom>
        </p:spPr>
        <p:txBody>
          <a:bodyPr wrap="square">
            <a:spAutoFit/>
          </a:bodyPr>
          <a:lstStyle/>
          <a:p>
            <a:r>
              <a:rPr lang="en-US" sz="1200" dirty="0"/>
              <a:t>http://www.ren21.net/Portals/97/documents/GSR/GSR2012_low%20res_FINAL.pdf</a:t>
            </a:r>
          </a:p>
        </p:txBody>
      </p:sp>
      <p:pic>
        <p:nvPicPr>
          <p:cNvPr id="6" name="Picture 2" descr="http://howto.altestore.com/images/article/world_solar_insolation_data.gif"/>
          <p:cNvPicPr>
            <a:picLocks noChangeAspect="1" noChangeArrowheads="1"/>
          </p:cNvPicPr>
          <p:nvPr/>
        </p:nvPicPr>
        <p:blipFill rotWithShape="1">
          <a:blip r:embed="rId2">
            <a:extLst>
              <a:ext uri="{28A0092B-C50C-407E-A947-70E740481C1C}">
                <a14:useLocalDpi xmlns:a14="http://schemas.microsoft.com/office/drawing/2010/main" val="0"/>
              </a:ext>
            </a:extLst>
          </a:blip>
          <a:srcRect t="10608" b="-40"/>
          <a:stretch/>
        </p:blipFill>
        <p:spPr bwMode="auto">
          <a:xfrm>
            <a:off x="609600" y="1355230"/>
            <a:ext cx="77724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5083824"/>
            <a:ext cx="8305800" cy="1077218"/>
          </a:xfrm>
          <a:prstGeom prst="rect">
            <a:avLst/>
          </a:prstGeom>
        </p:spPr>
        <p:txBody>
          <a:bodyPr wrap="square">
            <a:spAutoFit/>
          </a:bodyPr>
          <a:lstStyle/>
          <a:p>
            <a:pPr eaLnBrk="1" hangingPunct="1"/>
            <a:r>
              <a:rPr lang="en-US" dirty="0"/>
              <a:t>In </a:t>
            </a:r>
            <a:r>
              <a:rPr lang="en-US" sz="2000" dirty="0" smtClean="0"/>
              <a:t>2013 </a:t>
            </a:r>
            <a:r>
              <a:rPr lang="en-US" sz="2000" dirty="0"/>
              <a:t>worldwide PV capacity was about </a:t>
            </a:r>
            <a:r>
              <a:rPr lang="en-US" sz="2000" dirty="0" smtClean="0"/>
              <a:t>136 GW; by country (in GW) </a:t>
            </a:r>
            <a:br>
              <a:rPr lang="en-US" sz="2000" dirty="0" smtClean="0"/>
            </a:br>
            <a:r>
              <a:rPr lang="en-US" sz="2000" dirty="0" smtClean="0"/>
              <a:t>the leaders are Germany (35.5), China (18.3), Italy (17.6), Japan (13.6), </a:t>
            </a:r>
            <a:br>
              <a:rPr lang="en-US" sz="2000" dirty="0" smtClean="0"/>
            </a:br>
            <a:r>
              <a:rPr lang="en-US" sz="2000" dirty="0" smtClean="0"/>
              <a:t>US (12), Spain (5.6), France (4.6)</a:t>
            </a:r>
            <a:endParaRPr lang="en-US" sz="2000" dirty="0"/>
          </a:p>
        </p:txBody>
      </p:sp>
    </p:spTree>
    <p:extLst>
      <p:ext uri="{BB962C8B-B14F-4D97-AF65-F5344CB8AC3E}">
        <p14:creationId xmlns:p14="http://schemas.microsoft.com/office/powerpoint/2010/main" val="3943505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Electricity Sources, 2013</a:t>
            </a:r>
            <a:endParaRPr lang="en-US" dirty="0"/>
          </a:p>
        </p:txBody>
      </p:sp>
      <p:sp>
        <p:nvSpPr>
          <p:cNvPr id="3" name="Content Placeholder 2"/>
          <p:cNvSpPr>
            <a:spLocks noGrp="1"/>
          </p:cNvSpPr>
          <p:nvPr>
            <p:ph idx="1"/>
          </p:nvPr>
        </p:nvSpPr>
        <p:spPr/>
        <p:txBody>
          <a:bodyPr/>
          <a:lstStyle/>
          <a:p>
            <a:r>
              <a:rPr lang="en-US" dirty="0" smtClean="0"/>
              <a:t>For 2013 the US percentage of electric energy by fuel source is</a:t>
            </a:r>
          </a:p>
          <a:p>
            <a:pPr lvl="1"/>
            <a:r>
              <a:rPr lang="en-US" dirty="0" smtClean="0"/>
              <a:t>Coal: 		39.1%</a:t>
            </a:r>
          </a:p>
          <a:p>
            <a:pPr lvl="1"/>
            <a:r>
              <a:rPr lang="en-US" dirty="0" smtClean="0"/>
              <a:t>Natural Gas: 	27.4%</a:t>
            </a:r>
          </a:p>
          <a:p>
            <a:pPr lvl="1"/>
            <a:r>
              <a:rPr lang="en-US" dirty="0" smtClean="0"/>
              <a:t>Nuclear:		19.4%</a:t>
            </a:r>
          </a:p>
          <a:p>
            <a:pPr lvl="1"/>
            <a:r>
              <a:rPr lang="en-US" dirty="0" smtClean="0"/>
              <a:t>Hydro:		6.63%</a:t>
            </a:r>
          </a:p>
          <a:p>
            <a:pPr lvl="1"/>
            <a:r>
              <a:rPr lang="en-US" dirty="0" smtClean="0"/>
              <a:t>Wind:		4.13%</a:t>
            </a:r>
          </a:p>
          <a:p>
            <a:pPr lvl="1"/>
            <a:r>
              <a:rPr lang="en-US" dirty="0"/>
              <a:t>Wood:		0.98%</a:t>
            </a:r>
          </a:p>
          <a:p>
            <a:pPr lvl="1"/>
            <a:r>
              <a:rPr lang="en-US" dirty="0" smtClean="0"/>
              <a:t>Petroleum:	0.66%</a:t>
            </a:r>
          </a:p>
          <a:p>
            <a:pPr lvl="1"/>
            <a:r>
              <a:rPr lang="en-US" dirty="0" smtClean="0"/>
              <a:t>Geothermal:	0.40%</a:t>
            </a:r>
          </a:p>
          <a:p>
            <a:pPr lvl="1"/>
            <a:r>
              <a:rPr lang="en-US" dirty="0" smtClean="0"/>
              <a:t>Solar PV:	0.20%</a:t>
            </a:r>
          </a:p>
          <a:p>
            <a:pPr lvl="1"/>
            <a:r>
              <a:rPr lang="en-US" dirty="0" smtClean="0"/>
              <a:t>Solar Thermal:	0.02%</a:t>
            </a:r>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39</a:t>
            </a:fld>
            <a:endParaRPr lang="en-US" dirty="0"/>
          </a:p>
        </p:txBody>
      </p:sp>
      <p:sp>
        <p:nvSpPr>
          <p:cNvPr id="6" name="TextBox 5"/>
          <p:cNvSpPr txBox="1"/>
          <p:nvPr/>
        </p:nvSpPr>
        <p:spPr>
          <a:xfrm>
            <a:off x="4946542" y="1905000"/>
            <a:ext cx="3898824" cy="4154984"/>
          </a:xfrm>
          <a:prstGeom prst="rect">
            <a:avLst/>
          </a:prstGeom>
          <a:solidFill>
            <a:schemeClr val="accent1"/>
          </a:solidFill>
        </p:spPr>
        <p:txBody>
          <a:bodyPr wrap="none" rtlCol="0">
            <a:spAutoFit/>
          </a:bodyPr>
          <a:lstStyle/>
          <a:p>
            <a:r>
              <a:rPr lang="en-US" dirty="0" smtClean="0"/>
              <a:t>Other is about 1%. </a:t>
            </a:r>
            <a:br>
              <a:rPr lang="en-US" dirty="0" smtClean="0"/>
            </a:br>
            <a:r>
              <a:rPr lang="en-US" dirty="0" smtClean="0"/>
              <a:t>Solar PV is still quite</a:t>
            </a:r>
            <a:br>
              <a:rPr lang="en-US" dirty="0" smtClean="0"/>
            </a:br>
            <a:r>
              <a:rPr lang="en-US" dirty="0" smtClean="0"/>
              <a:t>small, but with a very</a:t>
            </a:r>
            <a:br>
              <a:rPr lang="en-US" dirty="0" smtClean="0"/>
            </a:br>
            <a:r>
              <a:rPr lang="en-US" dirty="0" smtClean="0"/>
              <a:t>high growth rate &gt; 100%!</a:t>
            </a:r>
          </a:p>
          <a:p>
            <a:r>
              <a:rPr lang="en-US" dirty="0" smtClean="0"/>
              <a:t>Therefore its impact</a:t>
            </a:r>
            <a:br>
              <a:rPr lang="en-US" dirty="0" smtClean="0"/>
            </a:br>
            <a:r>
              <a:rPr lang="en-US" dirty="0" smtClean="0"/>
              <a:t>needs to be considered</a:t>
            </a:r>
            <a:br>
              <a:rPr lang="en-US" dirty="0" smtClean="0"/>
            </a:br>
            <a:r>
              <a:rPr lang="en-US" dirty="0" smtClean="0"/>
              <a:t>moving forward; about half </a:t>
            </a:r>
            <a:br>
              <a:rPr lang="en-US" dirty="0" smtClean="0"/>
            </a:br>
            <a:r>
              <a:rPr lang="en-US" dirty="0" smtClean="0"/>
              <a:t>of the US total is in </a:t>
            </a:r>
            <a:br>
              <a:rPr lang="en-US" dirty="0" smtClean="0"/>
            </a:br>
            <a:r>
              <a:rPr lang="en-US" dirty="0" smtClean="0"/>
              <a:t>California, which also has</a:t>
            </a:r>
            <a:br>
              <a:rPr lang="en-US" dirty="0" smtClean="0"/>
            </a:br>
            <a:r>
              <a:rPr lang="en-US" dirty="0" smtClean="0"/>
              <a:t>some of the highest retail</a:t>
            </a:r>
            <a:br>
              <a:rPr lang="en-US" dirty="0" smtClean="0"/>
            </a:br>
            <a:r>
              <a:rPr lang="en-US" dirty="0" smtClean="0"/>
              <a:t>electricity prices. </a:t>
            </a:r>
            <a:endParaRPr lang="en-US" dirty="0"/>
          </a:p>
        </p:txBody>
      </p:sp>
      <p:sp>
        <p:nvSpPr>
          <p:cNvPr id="7" name="TextBox 6"/>
          <p:cNvSpPr txBox="1"/>
          <p:nvPr/>
        </p:nvSpPr>
        <p:spPr>
          <a:xfrm>
            <a:off x="4170335" y="6429315"/>
            <a:ext cx="4572000" cy="276999"/>
          </a:xfrm>
          <a:prstGeom prst="rect">
            <a:avLst/>
          </a:prstGeom>
          <a:noFill/>
        </p:spPr>
        <p:txBody>
          <a:bodyPr wrap="square" rtlCol="0">
            <a:spAutoFit/>
          </a:bodyPr>
          <a:lstStyle/>
          <a:p>
            <a:r>
              <a:rPr lang="en-US" sz="1200" dirty="0" smtClean="0"/>
              <a:t>Data source: EIA Electric Power Monthly, Feb 2014</a:t>
            </a:r>
            <a:endParaRPr lang="en-US" sz="1200" dirty="0"/>
          </a:p>
        </p:txBody>
      </p:sp>
    </p:spTree>
    <p:extLst>
      <p:ext uri="{BB962C8B-B14F-4D97-AF65-F5344CB8AC3E}">
        <p14:creationId xmlns:p14="http://schemas.microsoft.com/office/powerpoint/2010/main" val="2796216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Models</a:t>
            </a:r>
            <a:endParaRPr lang="en-US" dirty="0"/>
          </a:p>
        </p:txBody>
      </p:sp>
      <p:sp>
        <p:nvSpPr>
          <p:cNvPr id="3" name="Content Placeholder 2"/>
          <p:cNvSpPr>
            <a:spLocks noGrp="1"/>
          </p:cNvSpPr>
          <p:nvPr>
            <p:ph idx="1"/>
          </p:nvPr>
        </p:nvSpPr>
        <p:spPr/>
        <p:txBody>
          <a:bodyPr/>
          <a:lstStyle/>
          <a:p>
            <a:r>
              <a:rPr lang="en-US" dirty="0" smtClean="0"/>
              <a:t>Type 1 models are just represented by an induction machine, with possible pitch control</a:t>
            </a:r>
          </a:p>
          <a:p>
            <a:pPr lvl="1"/>
            <a:r>
              <a:rPr lang="en-US" dirty="0" smtClean="0"/>
              <a:t>Usually represent older wind turbines</a:t>
            </a:r>
          </a:p>
          <a:p>
            <a:pPr lvl="1"/>
            <a:r>
              <a:rPr lang="en-US" dirty="0" smtClean="0"/>
              <a:t>No voltage control – just an induction generator</a:t>
            </a:r>
          </a:p>
          <a:p>
            <a:pPr lvl="1"/>
            <a:r>
              <a:rPr lang="en-US" dirty="0" smtClean="0"/>
              <a:t>Below is a one mass turbine model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pic>
        <p:nvPicPr>
          <p:cNvPr id="13506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4" t="19385" r="32496" b="45539"/>
          <a:stretch/>
        </p:blipFill>
        <p:spPr bwMode="auto">
          <a:xfrm>
            <a:off x="381000" y="3505200"/>
            <a:ext cx="7772400" cy="316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4724400"/>
            <a:ext cx="2257349" cy="1569660"/>
          </a:xfrm>
          <a:prstGeom prst="rect">
            <a:avLst/>
          </a:prstGeom>
          <a:solidFill>
            <a:schemeClr val="accent1"/>
          </a:solidFill>
        </p:spPr>
        <p:txBody>
          <a:bodyPr wrap="none" rtlCol="0">
            <a:spAutoFit/>
          </a:bodyPr>
          <a:lstStyle/>
          <a:p>
            <a:r>
              <a:rPr lang="en-US" dirty="0" smtClean="0"/>
              <a:t>Quite similar </a:t>
            </a:r>
            <a:br>
              <a:rPr lang="en-US" dirty="0" smtClean="0"/>
            </a:br>
            <a:r>
              <a:rPr lang="en-US" dirty="0" smtClean="0"/>
              <a:t>to a </a:t>
            </a:r>
            <a:r>
              <a:rPr lang="en-US" dirty="0" err="1" smtClean="0"/>
              <a:t>synchro</a:t>
            </a:r>
            <a:r>
              <a:rPr lang="en-US" dirty="0" smtClean="0"/>
              <a:t>-</a:t>
            </a:r>
            <a:br>
              <a:rPr lang="en-US" dirty="0" smtClean="0"/>
            </a:br>
            <a:r>
              <a:rPr lang="en-US" dirty="0" smtClean="0"/>
              <a:t>nous</a:t>
            </a:r>
            <a:r>
              <a:rPr lang="en-US" dirty="0"/>
              <a:t> </a:t>
            </a:r>
            <a:r>
              <a:rPr lang="en-US" dirty="0" smtClean="0"/>
              <a:t>generator</a:t>
            </a:r>
            <a:br>
              <a:rPr lang="en-US" dirty="0" smtClean="0"/>
            </a:br>
            <a:r>
              <a:rPr lang="en-US" dirty="0" smtClean="0"/>
              <a:t>swing equation</a:t>
            </a:r>
            <a:endParaRPr lang="en-US" dirty="0"/>
          </a:p>
        </p:txBody>
      </p:sp>
    </p:spTree>
    <p:extLst>
      <p:ext uri="{BB962C8B-B14F-4D97-AF65-F5344CB8AC3E}">
        <p14:creationId xmlns:p14="http://schemas.microsoft.com/office/powerpoint/2010/main" val="3603011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Solar PV</a:t>
            </a:r>
            <a:endParaRPr lang="en-US" dirty="0"/>
          </a:p>
        </p:txBody>
      </p:sp>
      <p:sp>
        <p:nvSpPr>
          <p:cNvPr id="3" name="Content Placeholder 2"/>
          <p:cNvSpPr>
            <a:spLocks noGrp="1"/>
          </p:cNvSpPr>
          <p:nvPr>
            <p:ph idx="1"/>
          </p:nvPr>
        </p:nvSpPr>
        <p:spPr>
          <a:xfrm>
            <a:off x="365760" y="1280160"/>
            <a:ext cx="8535987" cy="3368040"/>
          </a:xfrm>
        </p:spPr>
        <p:txBody>
          <a:bodyPr/>
          <a:lstStyle/>
          <a:p>
            <a:r>
              <a:rPr lang="en-US" dirty="0" smtClean="0"/>
              <a:t>Since a large portion of the solar PV is distributed in small installations in the distribution system (e.g., residential rooftop), solar PV modeling is divided into two categories</a:t>
            </a:r>
          </a:p>
          <a:p>
            <a:pPr lvl="1"/>
            <a:r>
              <a:rPr lang="en-US" dirty="0" smtClean="0"/>
              <a:t> Central station, which is considered a single generation plant</a:t>
            </a:r>
          </a:p>
          <a:p>
            <a:pPr lvl="1"/>
            <a:r>
              <a:rPr lang="en-US" dirty="0" smtClean="0"/>
              <a:t>As part of the load model</a:t>
            </a:r>
          </a:p>
          <a:p>
            <a:r>
              <a:rPr lang="en-US" dirty="0" smtClean="0"/>
              <a:t>The central station block diagram is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40</a:t>
            </a:fld>
            <a:endParaRPr lang="en-US" dirty="0"/>
          </a:p>
        </p:txBody>
      </p:sp>
    </p:spTree>
    <p:extLst>
      <p:ext uri="{BB962C8B-B14F-4D97-AF65-F5344CB8AC3E}">
        <p14:creationId xmlns:p14="http://schemas.microsoft.com/office/powerpoint/2010/main" val="3505325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Station PV System Modeling</a:t>
            </a:r>
            <a:endParaRPr lang="en-US" dirty="0"/>
          </a:p>
        </p:txBody>
      </p:sp>
      <p:sp>
        <p:nvSpPr>
          <p:cNvPr id="3" name="Content Placeholder 2"/>
          <p:cNvSpPr>
            <a:spLocks noGrp="1"/>
          </p:cNvSpPr>
          <p:nvPr>
            <p:ph idx="1"/>
          </p:nvPr>
        </p:nvSpPr>
        <p:spPr>
          <a:xfrm>
            <a:off x="365760" y="1280160"/>
            <a:ext cx="8535987" cy="777240"/>
          </a:xfrm>
        </p:spPr>
        <p:txBody>
          <a:bodyPr/>
          <a:lstStyle/>
          <a:p>
            <a:r>
              <a:rPr lang="en-US" dirty="0" smtClean="0"/>
              <a:t>The below block diagram shows the overall structure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41</a:t>
            </a:fld>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47" t="18340" r="10622" b="26658"/>
          <a:stretch/>
        </p:blipFill>
        <p:spPr bwMode="auto">
          <a:xfrm>
            <a:off x="685800" y="1905000"/>
            <a:ext cx="758952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 y="6085951"/>
            <a:ext cx="7924800" cy="461665"/>
          </a:xfrm>
          <a:prstGeom prst="rect">
            <a:avLst/>
          </a:prstGeom>
          <a:noFill/>
        </p:spPr>
        <p:txBody>
          <a:bodyPr wrap="square" rtlCol="0">
            <a:spAutoFit/>
          </a:bodyPr>
          <a:lstStyle/>
          <a:p>
            <a:r>
              <a:rPr lang="en-US" sz="1200" dirty="0" smtClean="0"/>
              <a:t>Source: "Generic Solar Photovoltaic System Dynamic Simulation Model Specification," WECC Renewable Energy Modeling Task Force, Sept. 2012 (same source for figures on the next three slides)</a:t>
            </a:r>
            <a:endParaRPr lang="en-US" dirty="0"/>
          </a:p>
        </p:txBody>
      </p:sp>
      <p:sp>
        <p:nvSpPr>
          <p:cNvPr id="6" name="TextBox 5"/>
          <p:cNvSpPr txBox="1"/>
          <p:nvPr/>
        </p:nvSpPr>
        <p:spPr>
          <a:xfrm>
            <a:off x="990600" y="4885622"/>
            <a:ext cx="7802136" cy="1200329"/>
          </a:xfrm>
          <a:prstGeom prst="rect">
            <a:avLst/>
          </a:prstGeom>
          <a:solidFill>
            <a:schemeClr val="accent1"/>
          </a:solidFill>
        </p:spPr>
        <p:txBody>
          <a:bodyPr wrap="none" rtlCol="0">
            <a:spAutoFit/>
          </a:bodyPr>
          <a:lstStyle/>
          <a:p>
            <a:r>
              <a:rPr lang="en-US" dirty="0" smtClean="0"/>
              <a:t>Solar PV has no inertia, and in contrast to wind there</a:t>
            </a:r>
            <a:br>
              <a:rPr lang="en-US" dirty="0" smtClean="0"/>
            </a:br>
            <a:r>
              <a:rPr lang="en-US" dirty="0" smtClean="0"/>
              <a:t>is not even the ability to mimic an inertia response since</a:t>
            </a:r>
            <a:br>
              <a:rPr lang="en-US" dirty="0" smtClean="0"/>
            </a:br>
            <a:r>
              <a:rPr lang="en-US" dirty="0" smtClean="0"/>
              <a:t>there is no energy storage in the system </a:t>
            </a:r>
            <a:endParaRPr lang="en-US" dirty="0"/>
          </a:p>
        </p:txBody>
      </p:sp>
    </p:spTree>
    <p:extLst>
      <p:ext uri="{BB962C8B-B14F-4D97-AF65-F5344CB8AC3E}">
        <p14:creationId xmlns:p14="http://schemas.microsoft.com/office/powerpoint/2010/main" val="17944639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Station PV System Modeling</a:t>
            </a:r>
          </a:p>
        </p:txBody>
      </p:sp>
      <p:sp>
        <p:nvSpPr>
          <p:cNvPr id="3" name="Content Placeholder 2"/>
          <p:cNvSpPr>
            <a:spLocks noGrp="1"/>
          </p:cNvSpPr>
          <p:nvPr>
            <p:ph idx="1"/>
          </p:nvPr>
        </p:nvSpPr>
        <p:spPr>
          <a:xfrm>
            <a:off x="365760" y="1280160"/>
            <a:ext cx="8535987" cy="1082040"/>
          </a:xfrm>
        </p:spPr>
        <p:txBody>
          <a:bodyPr/>
          <a:lstStyle/>
          <a:p>
            <a:r>
              <a:rPr lang="en-US" dirty="0" smtClean="0"/>
              <a:t>The generator model is similar to the Type 4 wind model, which is not surprising since this is modeling the converter operation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42</a:t>
            </a:fld>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35" t="13059" r="10940" b="1941"/>
          <a:stretch/>
        </p:blipFill>
        <p:spPr bwMode="auto">
          <a:xfrm>
            <a:off x="609600" y="2584342"/>
            <a:ext cx="6117956" cy="363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6311900"/>
            <a:ext cx="8305800" cy="461665"/>
          </a:xfrm>
          <a:prstGeom prst="rect">
            <a:avLst/>
          </a:prstGeom>
          <a:noFill/>
        </p:spPr>
        <p:txBody>
          <a:bodyPr wrap="square" rtlCol="0">
            <a:spAutoFit/>
          </a:bodyPr>
          <a:lstStyle/>
          <a:p>
            <a:r>
              <a:rPr lang="en-US" sz="1200" dirty="0" smtClean="0"/>
              <a:t>Source: "Generic Solar Photovoltaic System Dynamic Simulation Model Specification," WECC Renewable Energy Modeling Task Force, Sept. 2012</a:t>
            </a:r>
            <a:endParaRPr lang="en-US" dirty="0"/>
          </a:p>
        </p:txBody>
      </p:sp>
    </p:spTree>
    <p:extLst>
      <p:ext uri="{BB962C8B-B14F-4D97-AF65-F5344CB8AC3E}">
        <p14:creationId xmlns:p14="http://schemas.microsoft.com/office/powerpoint/2010/main" val="1870376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Station PV System Modeling</a:t>
            </a:r>
          </a:p>
        </p:txBody>
      </p:sp>
      <p:sp>
        <p:nvSpPr>
          <p:cNvPr id="3" name="Content Placeholder 2"/>
          <p:cNvSpPr>
            <a:spLocks noGrp="1"/>
          </p:cNvSpPr>
          <p:nvPr>
            <p:ph idx="1"/>
          </p:nvPr>
        </p:nvSpPr>
        <p:spPr>
          <a:xfrm>
            <a:off x="365760" y="1280160"/>
            <a:ext cx="8535987" cy="853440"/>
          </a:xfrm>
        </p:spPr>
        <p:txBody>
          <a:bodyPr/>
          <a:lstStyle/>
          <a:p>
            <a:r>
              <a:rPr lang="en-US" dirty="0" smtClean="0"/>
              <a:t>Reactive current control is also similar</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43</a:t>
            </a:fld>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05" t="18577" r="11007" b="2852"/>
          <a:stretch/>
        </p:blipFill>
        <p:spPr bwMode="auto">
          <a:xfrm>
            <a:off x="228600" y="1752600"/>
            <a:ext cx="877824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158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Station PV System Modeling</a:t>
            </a:r>
          </a:p>
        </p:txBody>
      </p:sp>
      <p:sp>
        <p:nvSpPr>
          <p:cNvPr id="3" name="Content Placeholder 2"/>
          <p:cNvSpPr>
            <a:spLocks noGrp="1"/>
          </p:cNvSpPr>
          <p:nvPr>
            <p:ph idx="1"/>
          </p:nvPr>
        </p:nvSpPr>
        <p:spPr/>
        <p:txBody>
          <a:bodyPr/>
          <a:lstStyle/>
          <a:p>
            <a:r>
              <a:rPr lang="en-US" dirty="0" smtClean="0"/>
              <a:t>Usually regulation will be down only (i.e., responding only for over frequency) since it would be at max P</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44</a:t>
            </a:fld>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09" t="20833" r="12508" b="14166"/>
          <a:stretch/>
        </p:blipFill>
        <p:spPr bwMode="auto">
          <a:xfrm>
            <a:off x="762000" y="2286000"/>
            <a:ext cx="7620000" cy="404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52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Models</a:t>
            </a:r>
          </a:p>
        </p:txBody>
      </p:sp>
      <p:sp>
        <p:nvSpPr>
          <p:cNvPr id="3" name="Content Placeholder 2"/>
          <p:cNvSpPr>
            <a:spLocks noGrp="1"/>
          </p:cNvSpPr>
          <p:nvPr>
            <p:ph idx="1"/>
          </p:nvPr>
        </p:nvSpPr>
        <p:spPr/>
        <p:txBody>
          <a:bodyPr/>
          <a:lstStyle/>
          <a:p>
            <a:r>
              <a:rPr lang="en-US" dirty="0" smtClean="0"/>
              <a:t>Below is a pseudo-governor model, modeling the change in the mechanical power input to the induction machine model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pic>
        <p:nvPicPr>
          <p:cNvPr id="13516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3" t="23997" r="24496" b="34050"/>
          <a:stretch/>
        </p:blipFill>
        <p:spPr bwMode="auto">
          <a:xfrm>
            <a:off x="762000" y="2667000"/>
            <a:ext cx="792480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0318" y="6172200"/>
            <a:ext cx="5468164" cy="461665"/>
          </a:xfrm>
          <a:prstGeom prst="rect">
            <a:avLst/>
          </a:prstGeom>
          <a:solidFill>
            <a:schemeClr val="accent1"/>
          </a:solidFill>
        </p:spPr>
        <p:txBody>
          <a:bodyPr wrap="none" rtlCol="0">
            <a:spAutoFit/>
          </a:bodyPr>
          <a:lstStyle/>
          <a:p>
            <a:r>
              <a:rPr lang="en-US" dirty="0" smtClean="0"/>
              <a:t>Modified to add non-windup limit on Ki</a:t>
            </a:r>
            <a:endParaRPr lang="en-US" dirty="0"/>
          </a:p>
        </p:txBody>
      </p:sp>
    </p:spTree>
    <p:extLst>
      <p:ext uri="{BB962C8B-B14F-4D97-AF65-F5344CB8AC3E}">
        <p14:creationId xmlns:p14="http://schemas.microsoft.com/office/powerpoint/2010/main" val="1512383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Model Initialization</a:t>
            </a:r>
            <a:endParaRPr lang="en-US" dirty="0"/>
          </a:p>
        </p:txBody>
      </p:sp>
      <p:sp>
        <p:nvSpPr>
          <p:cNvPr id="3" name="Content Placeholder 2"/>
          <p:cNvSpPr>
            <a:spLocks noGrp="1"/>
          </p:cNvSpPr>
          <p:nvPr>
            <p:ph idx="1"/>
          </p:nvPr>
        </p:nvSpPr>
        <p:spPr/>
        <p:txBody>
          <a:bodyPr/>
          <a:lstStyle/>
          <a:p>
            <a:r>
              <a:rPr lang="en-US" dirty="0" smtClean="0"/>
              <a:t>The initialization of the Type 1 models in the transient stability is very similar to what is done with induction motors</a:t>
            </a:r>
          </a:p>
          <a:p>
            <a:pPr lvl="1"/>
            <a:r>
              <a:rPr lang="en-US" dirty="0" smtClean="0"/>
              <a:t>P, Q and terminal voltages are inputs from the power flow</a:t>
            </a:r>
          </a:p>
          <a:p>
            <a:pPr lvl="1"/>
            <a:r>
              <a:rPr lang="en-US" dirty="0" smtClean="0"/>
              <a:t>Slip is calculated, with an additional capacitor used to make up the reactive power difference</a:t>
            </a:r>
          </a:p>
          <a:p>
            <a:pPr lvl="1"/>
            <a:r>
              <a:rPr lang="en-US" dirty="0" smtClean="0"/>
              <a:t>Slip is used to calculate the reference speed, with the slip usually negative, and hence the speed greater than synchronous</a:t>
            </a:r>
          </a:p>
          <a:p>
            <a:pPr lvl="1"/>
            <a:r>
              <a:rPr lang="en-US" dirty="0" err="1" smtClean="0"/>
              <a:t>Pmech</a:t>
            </a:r>
            <a:r>
              <a:rPr lang="en-US" dirty="0" smtClean="0"/>
              <a:t> is greater than </a:t>
            </a:r>
            <a:r>
              <a:rPr lang="en-US" dirty="0" err="1" smtClean="0"/>
              <a:t>Pelec</a:t>
            </a:r>
            <a:r>
              <a:rPr lang="en-US" dirty="0" smtClean="0"/>
              <a:t> because of the rotor losses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spTree>
    <p:extLst>
      <p:ext uri="{BB962C8B-B14F-4D97-AF65-F5344CB8AC3E}">
        <p14:creationId xmlns:p14="http://schemas.microsoft.com/office/powerpoint/2010/main" val="3003401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1 Model Results</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Wind turbine models will be demonstrated with the nine bus WSCC case with generator 3 represented as a wind turbine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pic>
        <p:nvPicPr>
          <p:cNvPr id="1352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88" t="20004" r="18898" b="6661"/>
          <a:stretch/>
        </p:blipFill>
        <p:spPr bwMode="auto">
          <a:xfrm>
            <a:off x="685800" y="2743199"/>
            <a:ext cx="6327203" cy="361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13003" y="2570136"/>
            <a:ext cx="1795684" cy="3416320"/>
          </a:xfrm>
          <a:prstGeom prst="rect">
            <a:avLst/>
          </a:prstGeom>
          <a:solidFill>
            <a:schemeClr val="accent1"/>
          </a:solidFill>
        </p:spPr>
        <p:txBody>
          <a:bodyPr wrap="none" rtlCol="0">
            <a:spAutoFit/>
          </a:bodyPr>
          <a:lstStyle/>
          <a:p>
            <a:r>
              <a:rPr lang="en-US" dirty="0" smtClean="0"/>
              <a:t>Fault is </a:t>
            </a:r>
            <a:br>
              <a:rPr lang="en-US" dirty="0" smtClean="0"/>
            </a:br>
            <a:r>
              <a:rPr lang="en-US" dirty="0" smtClean="0"/>
              <a:t>on the </a:t>
            </a:r>
            <a:br>
              <a:rPr lang="en-US" dirty="0" smtClean="0"/>
            </a:br>
            <a:r>
              <a:rPr lang="en-US" dirty="0" smtClean="0"/>
              <a:t>line from</a:t>
            </a:r>
            <a:br>
              <a:rPr lang="en-US" dirty="0" smtClean="0"/>
            </a:br>
            <a:r>
              <a:rPr lang="en-US" dirty="0" smtClean="0"/>
              <a:t>9 to 6, </a:t>
            </a:r>
            <a:br>
              <a:rPr lang="en-US" dirty="0" smtClean="0"/>
            </a:br>
            <a:r>
              <a:rPr lang="en-US" dirty="0" smtClean="0"/>
              <a:t>right at</a:t>
            </a:r>
            <a:br>
              <a:rPr lang="en-US" dirty="0" smtClean="0"/>
            </a:br>
            <a:r>
              <a:rPr lang="en-US" dirty="0" smtClean="0"/>
              <a:t>bus 6;</a:t>
            </a:r>
            <a:br>
              <a:rPr lang="en-US" dirty="0" smtClean="0"/>
            </a:br>
            <a:r>
              <a:rPr lang="en-US" dirty="0" smtClean="0"/>
              <a:t>cleared by</a:t>
            </a:r>
            <a:br>
              <a:rPr lang="en-US" dirty="0" smtClean="0"/>
            </a:br>
            <a:r>
              <a:rPr lang="en-US" dirty="0" smtClean="0"/>
              <a:t>opening the</a:t>
            </a:r>
          </a:p>
          <a:p>
            <a:r>
              <a:rPr lang="en-US" dirty="0" smtClean="0"/>
              <a:t>line</a:t>
            </a:r>
          </a:p>
        </p:txBody>
      </p:sp>
    </p:spTree>
    <p:extLst>
      <p:ext uri="{BB962C8B-B14F-4D97-AF65-F5344CB8AC3E}">
        <p14:creationId xmlns:p14="http://schemas.microsoft.com/office/powerpoint/2010/main" val="317852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Model Results</a:t>
            </a:r>
          </a:p>
        </p:txBody>
      </p:sp>
      <p:sp>
        <p:nvSpPr>
          <p:cNvPr id="3" name="Content Placeholder 2"/>
          <p:cNvSpPr>
            <a:spLocks noGrp="1"/>
          </p:cNvSpPr>
          <p:nvPr>
            <p:ph idx="1"/>
          </p:nvPr>
        </p:nvSpPr>
        <p:spPr>
          <a:xfrm>
            <a:off x="365760" y="1280160"/>
            <a:ext cx="8535987" cy="1310640"/>
          </a:xfrm>
        </p:spPr>
        <p:txBody>
          <a:bodyPr/>
          <a:lstStyle/>
          <a:p>
            <a:r>
              <a:rPr lang="en-US" dirty="0" smtClean="0"/>
              <a:t>Below graphs plot the generator 3 electrical and mechanical power, and slip</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pic>
        <p:nvPicPr>
          <p:cNvPr id="135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451184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37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018" y="2362200"/>
            <a:ext cx="4267200" cy="324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67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 and Inertia </a:t>
            </a:r>
            <a:br>
              <a:rPr lang="en-US" dirty="0" smtClean="0"/>
            </a:br>
            <a:r>
              <a:rPr lang="en-US" dirty="0" smtClean="0"/>
              <a:t>Response Comments</a:t>
            </a:r>
            <a:endParaRPr lang="en-US" dirty="0"/>
          </a:p>
        </p:txBody>
      </p:sp>
      <p:sp>
        <p:nvSpPr>
          <p:cNvPr id="3" name="Content Placeholder 2"/>
          <p:cNvSpPr>
            <a:spLocks noGrp="1"/>
          </p:cNvSpPr>
          <p:nvPr>
            <p:ph idx="1"/>
          </p:nvPr>
        </p:nvSpPr>
        <p:spPr/>
        <p:txBody>
          <a:bodyPr/>
          <a:lstStyle/>
          <a:p>
            <a:r>
              <a:rPr lang="en-US" dirty="0" smtClean="0"/>
              <a:t>Type 1 and 2 wind turbines have standard inertia response</a:t>
            </a:r>
          </a:p>
          <a:p>
            <a:r>
              <a:rPr lang="en-US" dirty="0" smtClean="0"/>
              <a:t>They can always provide governor response if the frequency is too high by increasing the blade pitch to reduce their power output (except if the pitch angle is at its maximum)</a:t>
            </a:r>
          </a:p>
          <a:p>
            <a:r>
              <a:rPr lang="en-US" dirty="0" smtClean="0"/>
              <a:t>They cannot provide addition sustained power if they are already at maximum power</a:t>
            </a:r>
          </a:p>
          <a:p>
            <a:pPr lvl="1"/>
            <a:r>
              <a:rPr lang="en-US" dirty="0" smtClean="0"/>
              <a:t>Similar to other types of generators</a:t>
            </a:r>
          </a:p>
          <a:p>
            <a:r>
              <a:rPr lang="en-US" dirty="0" smtClean="0"/>
              <a:t>Commonly WTGs are operated at maximum power since their "fuel" is free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spTree>
    <p:extLst>
      <p:ext uri="{BB962C8B-B14F-4D97-AF65-F5344CB8AC3E}">
        <p14:creationId xmlns:p14="http://schemas.microsoft.com/office/powerpoint/2010/main" val="2140956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51229</TotalTime>
  <Words>1921</Words>
  <Application>Microsoft Office PowerPoint</Application>
  <PresentationFormat>On-screen Show (4:3)</PresentationFormat>
  <Paragraphs>216</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Naeove~1</vt:lpstr>
      <vt:lpstr>Equation</vt:lpstr>
      <vt:lpstr>ECE 576 – Power System Dynamics and Stability</vt:lpstr>
      <vt:lpstr>Announcements</vt:lpstr>
      <vt:lpstr>Global Wind Flow Visualization</vt:lpstr>
      <vt:lpstr>Type 1 Models</vt:lpstr>
      <vt:lpstr>Type 1 Models</vt:lpstr>
      <vt:lpstr>Type 1 Model Initialization</vt:lpstr>
      <vt:lpstr>Type 1 Model Results</vt:lpstr>
      <vt:lpstr>Type 1 Model Results</vt:lpstr>
      <vt:lpstr>Governor and Inertia  Response Comments</vt:lpstr>
      <vt:lpstr>Type 2 Wind Turbines</vt:lpstr>
      <vt:lpstr>Type 2 Rotor Resistance Control</vt:lpstr>
      <vt:lpstr>Type 2 Model Results</vt:lpstr>
      <vt:lpstr>Type 1 and 2 Two Mass Model</vt:lpstr>
      <vt:lpstr>Previous Type 2 Example with Two Mass Model</vt:lpstr>
      <vt:lpstr>Type 3: Doubly Fed Asynchronous Generators (DFAG)</vt:lpstr>
      <vt:lpstr>Type 3: Doubly Fed Asynchronous Generators (DFAG)</vt:lpstr>
      <vt:lpstr>Overall Type 3 WTG Model</vt:lpstr>
      <vt:lpstr>Type 3 Converters</vt:lpstr>
      <vt:lpstr>Type 3 WT3G Converter Model</vt:lpstr>
      <vt:lpstr>Type 3 Converters</vt:lpstr>
      <vt:lpstr>Type 3 Voltage Control</vt:lpstr>
      <vt:lpstr>Type 3 Reactive Power Control</vt:lpstr>
      <vt:lpstr>Aerodynamics</vt:lpstr>
      <vt:lpstr>Aerodynamics</vt:lpstr>
      <vt:lpstr>Simplified Aerodynamics Model</vt:lpstr>
      <vt:lpstr>WT3T Model (Drive Train and Aero)</vt:lpstr>
      <vt:lpstr>WT3P Model (Pitch Control)</vt:lpstr>
      <vt:lpstr>Type 3 Example Case</vt:lpstr>
      <vt:lpstr>Type 3 Example Case</vt:lpstr>
      <vt:lpstr>Type 4 Converters</vt:lpstr>
      <vt:lpstr>Example: Siemens SWT-2.3-113</vt:lpstr>
      <vt:lpstr>Brief Energy Economics</vt:lpstr>
      <vt:lpstr>Brief Energy Economics</vt:lpstr>
      <vt:lpstr>Type WTG4 Model </vt:lpstr>
      <vt:lpstr>Type 4 Reactive Power Control</vt:lpstr>
      <vt:lpstr>Solar Photovoltaic (PV)</vt:lpstr>
      <vt:lpstr>US Annual Insolation</vt:lpstr>
      <vt:lpstr>Worldwide Annual Insolation</vt:lpstr>
      <vt:lpstr>US Electricity Sources, 2013</vt:lpstr>
      <vt:lpstr>Modeling Solar PV</vt:lpstr>
      <vt:lpstr>Central Station PV System Modeling</vt:lpstr>
      <vt:lpstr>Central Station PV System Modeling</vt:lpstr>
      <vt:lpstr>Central Station PV System Modeling</vt:lpstr>
      <vt:lpstr>Central Station PV System Modeling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2455</cp:revision>
  <cp:lastPrinted>2014-04-21T14:53:06Z</cp:lastPrinted>
  <dcterms:created xsi:type="dcterms:W3CDTF">1995-06-02T22:12:36Z</dcterms:created>
  <dcterms:modified xsi:type="dcterms:W3CDTF">2014-04-24T18:08:11Z</dcterms:modified>
</cp:coreProperties>
</file>