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9"/>
  </p:notesMasterIdLst>
  <p:handoutMasterIdLst>
    <p:handoutMasterId r:id="rId30"/>
  </p:handoutMasterIdLst>
  <p:sldIdLst>
    <p:sldId id="563" r:id="rId2"/>
    <p:sldId id="820" r:id="rId3"/>
    <p:sldId id="878" r:id="rId4"/>
    <p:sldId id="879" r:id="rId5"/>
    <p:sldId id="880" r:id="rId6"/>
    <p:sldId id="881" r:id="rId7"/>
    <p:sldId id="882" r:id="rId8"/>
    <p:sldId id="883" r:id="rId9"/>
    <p:sldId id="884" r:id="rId10"/>
    <p:sldId id="885" r:id="rId11"/>
    <p:sldId id="886" r:id="rId12"/>
    <p:sldId id="887" r:id="rId13"/>
    <p:sldId id="888" r:id="rId14"/>
    <p:sldId id="889" r:id="rId15"/>
    <p:sldId id="890" r:id="rId16"/>
    <p:sldId id="891" r:id="rId17"/>
    <p:sldId id="892" r:id="rId18"/>
    <p:sldId id="893" r:id="rId19"/>
    <p:sldId id="894" r:id="rId20"/>
    <p:sldId id="895" r:id="rId21"/>
    <p:sldId id="896" r:id="rId22"/>
    <p:sldId id="897" r:id="rId23"/>
    <p:sldId id="898" r:id="rId24"/>
    <p:sldId id="899" r:id="rId25"/>
    <p:sldId id="900" r:id="rId26"/>
    <p:sldId id="901" r:id="rId27"/>
    <p:sldId id="902" r:id="rId2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0000"/>
    <a:srgbClr val="FF9900"/>
    <a:srgbClr val="CC00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971" autoAdjust="0"/>
    <p:restoredTop sz="93600" autoAdjust="0"/>
  </p:normalViewPr>
  <p:slideViewPr>
    <p:cSldViewPr>
      <p:cViewPr varScale="1">
        <p:scale>
          <a:sx n="109" d="100"/>
          <a:sy n="109" d="100"/>
        </p:scale>
        <p:origin x="-2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956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2.xml"/><Relationship Id="rId3" Type="http://schemas.openxmlformats.org/officeDocument/2006/relationships/slide" Target="slides/slide9.xml"/><Relationship Id="rId7" Type="http://schemas.openxmlformats.org/officeDocument/2006/relationships/slide" Target="slides/slide21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6" Type="http://schemas.openxmlformats.org/officeDocument/2006/relationships/slide" Target="slides/slide13.xml"/><Relationship Id="rId5" Type="http://schemas.openxmlformats.org/officeDocument/2006/relationships/slide" Target="slides/slide12.xml"/><Relationship Id="rId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051" y="1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63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051" y="8829663"/>
            <a:ext cx="2971382" cy="465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85" tIns="45642" rIns="91285" bIns="4564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7F17B5F5-A8C0-4A98-AAA8-DCDD241D83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94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>
            <a:lvl1pPr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18" y="1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>
            <a:lvl1pPr algn="r"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693738"/>
            <a:ext cx="4629150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670" y="4398847"/>
            <a:ext cx="5030662" cy="416547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96097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b" anchorCtr="0" compatLnSpc="1">
            <a:prstTxWarp prst="textNoShape">
              <a:avLst/>
            </a:prstTxWarp>
          </a:bodyPr>
          <a:lstStyle>
            <a:lvl1pPr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18" y="8796097"/>
            <a:ext cx="2971382" cy="4635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2088" tIns="46044" rIns="92088" bIns="46044" numCol="1" anchor="b" anchorCtr="0" compatLnSpc="1">
            <a:prstTxWarp prst="textNoShape">
              <a:avLst/>
            </a:prstTxWarp>
          </a:bodyPr>
          <a:lstStyle>
            <a:lvl1pPr algn="r" defTabSz="920774">
              <a:defRPr sz="1200">
                <a:latin typeface="Arial" charset="0"/>
              </a:defRPr>
            </a:lvl1pPr>
          </a:lstStyle>
          <a:p>
            <a:pPr>
              <a:defRPr/>
            </a:pPr>
            <a:fld id="{2CE9E464-B35D-43B2-BF7C-ADEA1F80F1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9678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8313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6625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33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3250" algn="l" defTabSz="958850" rtl="0" eaLnBrk="0" fontAlgn="base" hangingPunct="0">
      <a:lnSpc>
        <a:spcPct val="89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103"/>
          <p:cNvSpPr>
            <a:spLocks noChangeShapeType="1"/>
          </p:cNvSpPr>
          <p:nvPr/>
        </p:nvSpPr>
        <p:spPr bwMode="auto">
          <a:xfrm>
            <a:off x="0" y="3048000"/>
            <a:ext cx="89916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410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6" name="Picture 41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312420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6" name="Rectangle 409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"/>
            <a:ext cx="7772400" cy="1143000"/>
          </a:xfrm>
        </p:spPr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7587" name="Rectangle 409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251817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subtitle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25" name="Rectangle 410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" name="Rectangle 410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" name="Rectangle 410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ED6F4-152C-4B8C-896C-E324C81E54EF}" type="slidenum">
              <a:rPr lang="en-US"/>
              <a:pPr>
                <a:defRPr/>
              </a:pPr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2829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2B11D-0D4F-4012-B2FD-6C732AEFC0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972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91E3F-52BB-4CA9-8156-EFEDA953BD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17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B51EA-48A4-4916-A419-BC45393201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3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>
                <a:latin typeface="+mn-lt"/>
                <a:cs typeface="Arial" pitchFamily="34" charset="0"/>
              </a:defRPr>
            </a:lvl3pPr>
            <a:lvl4pPr>
              <a:defRPr>
                <a:latin typeface="+mn-lt"/>
                <a:cs typeface="Arial" pitchFamily="34" charset="0"/>
              </a:defRPr>
            </a:lvl4pPr>
            <a:lvl5pPr>
              <a:defRPr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38EFD-512B-4531-8A51-5AEF24EFF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42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5B232-3BEC-4CFE-AF25-FE71B0721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9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114800"/>
          </a:xfrm>
        </p:spPr>
        <p:txBody>
          <a:bodyPr/>
          <a:lstStyle>
            <a:lvl1pPr>
              <a:defRPr sz="2800">
                <a:latin typeface="+mn-lt"/>
                <a:cs typeface="Arial" pitchFamily="34" charset="0"/>
              </a:defRPr>
            </a:lvl1pPr>
            <a:lvl2pPr>
              <a:defRPr sz="2400">
                <a:latin typeface="+mn-lt"/>
                <a:cs typeface="Arial" pitchFamily="34" charset="0"/>
              </a:defRPr>
            </a:lvl2pPr>
            <a:lvl3pPr>
              <a:defRPr sz="2000">
                <a:latin typeface="+mn-lt"/>
                <a:cs typeface="Arial" pitchFamily="34" charset="0"/>
              </a:defRPr>
            </a:lvl3pPr>
            <a:lvl4pPr>
              <a:defRPr sz="1800">
                <a:latin typeface="+mn-lt"/>
                <a:cs typeface="Arial" pitchFamily="34" charset="0"/>
              </a:defRPr>
            </a:lvl4pPr>
            <a:lvl5pPr>
              <a:defRPr sz="1800">
                <a:latin typeface="+mn-lt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06223-ECBF-4E7D-933E-D79F1A480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154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31549-9A73-40CC-BA70-6C9083CA98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4417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487AF-22CC-4BA0-9E2C-52E5FAE898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186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71D29-00F1-4FF4-AC40-83C9E85FF2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021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3716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9D940-8FF2-40FD-B533-73DBC8517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352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954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0F78C-0880-40DC-AAAF-0F55B84BBD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280160"/>
            <a:ext cx="85359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pitchFamily="18" charset="0"/>
              </a:defRPr>
            </a:lvl1pPr>
          </a:lstStyle>
          <a:p>
            <a:pPr>
              <a:defRPr/>
            </a:pPr>
            <a:fld id="{F6D20532-61D7-47D0-903F-227F7C48AD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76200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0" y="1143000"/>
            <a:ext cx="8382000" cy="0"/>
          </a:xfrm>
          <a:prstGeom prst="line">
            <a:avLst/>
          </a:prstGeom>
          <a:noFill/>
          <a:ln w="76200">
            <a:solidFill>
              <a:srgbClr val="00008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06"/>
          <a:stretch>
            <a:fillRect/>
          </a:stretch>
        </p:blipFill>
        <p:spPr bwMode="auto">
          <a:xfrm>
            <a:off x="8610600" y="1009095"/>
            <a:ext cx="28733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6600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14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8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1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5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34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4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44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/>
              <a:t>ECE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576</a:t>
            </a:r>
            <a:r>
              <a:rPr lang="en-US" dirty="0" smtClean="0"/>
              <a:t> </a:t>
            </a:r>
            <a:r>
              <a:rPr lang="en-US" dirty="0"/>
              <a:t>– Power System Dynamics and Stability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28600" y="3251817"/>
            <a:ext cx="8534400" cy="1752600"/>
          </a:xfrm>
        </p:spPr>
        <p:txBody>
          <a:bodyPr/>
          <a:lstStyle/>
          <a:p>
            <a:r>
              <a:rPr lang="en-US" dirty="0" smtClean="0"/>
              <a:t>Prof. Tom Overbye</a:t>
            </a:r>
            <a:endParaRPr lang="en-US" dirty="0"/>
          </a:p>
          <a:p>
            <a:r>
              <a:rPr lang="en-US" dirty="0"/>
              <a:t>University of Illinois at </a:t>
            </a:r>
            <a:r>
              <a:rPr lang="en-US" dirty="0" smtClean="0"/>
              <a:t>Urbana-Champaign</a:t>
            </a:r>
          </a:p>
          <a:p>
            <a:r>
              <a:rPr lang="en-US" dirty="0" smtClean="0"/>
              <a:t>overbye@illinois.edu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ED6F4-152C-4B8C-896C-E324C81E54EF}" type="slidenum">
              <a:rPr lang="en-US" smtClean="0"/>
              <a:pPr>
                <a:defRPr/>
              </a:pPr>
              <a:t>1</a:t>
            </a:fld>
            <a:endParaRPr lang="en-US" sz="14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361765" y="1828800"/>
            <a:ext cx="8534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FontTx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140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 smtClean="0">
                <a:latin typeface="Arial" pitchFamily="34" charset="0"/>
                <a:cs typeface="Arial" pitchFamily="34" charset="0"/>
              </a:rPr>
              <a:t>Lecture 26: Modal Analysis, Power System Stabilizers (PSSs)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8748" y="5105400"/>
            <a:ext cx="45961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Special Guest Lecture by </a:t>
            </a:r>
            <a:br>
              <a:rPr lang="en-US" sz="28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</a:rPr>
              <a:t>TA Soobae Kim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78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Eigenvector Properties</a:t>
            </a:r>
            <a:endParaRPr lang="en-US" altLang="en-US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" y="1280160"/>
            <a:ext cx="8001000" cy="4724400"/>
          </a:xfrm>
        </p:spPr>
        <p:txBody>
          <a:bodyPr/>
          <a:lstStyle/>
          <a:p>
            <a:r>
              <a:rPr lang="en-US" altLang="en-US" dirty="0" smtClean="0"/>
              <a:t>The right </a:t>
            </a:r>
            <a:r>
              <a:rPr lang="en-US" altLang="en-US" dirty="0"/>
              <a:t>and left eigenvectors are orthogonal i.e.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 smtClean="0"/>
              <a:t>We </a:t>
            </a:r>
            <a:r>
              <a:rPr lang="en-US" altLang="en-US" dirty="0"/>
              <a:t>can normalize the eigenvectors so that:</a:t>
            </a:r>
          </a:p>
          <a:p>
            <a:endParaRPr lang="en-US" altLang="en-US" sz="4000" dirty="0"/>
          </a:p>
          <a:p>
            <a:endParaRPr lang="en-US" altLang="en-US" dirty="0"/>
          </a:p>
        </p:txBody>
      </p:sp>
      <p:graphicFrame>
        <p:nvGraphicFramePr>
          <p:cNvPr id="197636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4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9193527"/>
              </p:ext>
            </p:extLst>
          </p:nvPr>
        </p:nvGraphicFramePr>
        <p:xfrm>
          <a:off x="838200" y="1905000"/>
          <a:ext cx="4746625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5" name="Equation" r:id="rId5" imgW="1739880" imgH="253800" progId="Equation.DSMT4">
                  <p:embed/>
                </p:oleObj>
              </mc:Choice>
              <mc:Fallback>
                <p:oleObj name="Equation" r:id="rId5" imgW="173988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4746625" cy="692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016780"/>
              </p:ext>
            </p:extLst>
          </p:nvPr>
        </p:nvGraphicFramePr>
        <p:xfrm>
          <a:off x="1066800" y="3429000"/>
          <a:ext cx="4710113" cy="693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6" name="Equation" r:id="rId7" imgW="1726920" imgH="253800" progId="Equation.DSMT4">
                  <p:embed/>
                </p:oleObj>
              </mc:Choice>
              <mc:Fallback>
                <p:oleObj name="Equation" r:id="rId7" imgW="17269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429000"/>
                        <a:ext cx="4710113" cy="693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Eigenvector Example</a:t>
            </a:r>
            <a:endParaRPr lang="en-US" altLang="en-US" dirty="0"/>
          </a:p>
        </p:txBody>
      </p:sp>
      <p:graphicFrame>
        <p:nvGraphicFramePr>
          <p:cNvPr id="1863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786803"/>
              </p:ext>
            </p:extLst>
          </p:nvPr>
        </p:nvGraphicFramePr>
        <p:xfrm>
          <a:off x="609600" y="1320531"/>
          <a:ext cx="7207250" cy="502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91" name="Equation" r:id="rId3" imgW="3695400" imgH="2577960" progId="Equation.DSMT4">
                  <p:embed/>
                </p:oleObj>
              </mc:Choice>
              <mc:Fallback>
                <p:oleObj name="Equation" r:id="rId3" imgW="3695400" imgH="257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20531"/>
                        <a:ext cx="7207250" cy="502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3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46247"/>
              </p:ext>
            </p:extLst>
          </p:nvPr>
        </p:nvGraphicFramePr>
        <p:xfrm>
          <a:off x="6010275" y="4241800"/>
          <a:ext cx="3021013" cy="1338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92" name="Equation" r:id="rId5" imgW="1549080" imgH="685800" progId="Equation.DSMT4">
                  <p:embed/>
                </p:oleObj>
              </mc:Choice>
              <mc:Fallback>
                <p:oleObj name="Equation" r:id="rId5" imgW="154908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0275" y="4241800"/>
                        <a:ext cx="3021013" cy="1338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6375" name="Rectangle 7"/>
          <p:cNvSpPr>
            <a:spLocks noChangeArrowheads="1"/>
          </p:cNvSpPr>
          <p:nvPr/>
        </p:nvSpPr>
        <p:spPr bwMode="auto">
          <a:xfrm>
            <a:off x="762000" y="3519407"/>
            <a:ext cx="1981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/>
              <a:t>Right Eigenvectors</a:t>
            </a:r>
          </a:p>
        </p:txBody>
      </p:sp>
      <p:graphicFrame>
        <p:nvGraphicFramePr>
          <p:cNvPr id="1863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172406"/>
              </p:ext>
            </p:extLst>
          </p:nvPr>
        </p:nvGraphicFramePr>
        <p:xfrm>
          <a:off x="3124200" y="3445588"/>
          <a:ext cx="685800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93" name="Equation" r:id="rId7" imgW="393480" imgH="215640" progId="Equation.3">
                  <p:embed/>
                </p:oleObj>
              </mc:Choice>
              <mc:Fallback>
                <p:oleObj name="Equation" r:id="rId7" imgW="3934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45588"/>
                        <a:ext cx="685800" cy="376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Eigenvector Example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" y="1295400"/>
            <a:ext cx="8001000" cy="609600"/>
          </a:xfrm>
        </p:spPr>
        <p:txBody>
          <a:bodyPr/>
          <a:lstStyle/>
          <a:p>
            <a:r>
              <a:rPr lang="en-US" altLang="en-US" dirty="0"/>
              <a:t>Left eigenvectors</a:t>
            </a:r>
          </a:p>
        </p:txBody>
      </p:sp>
      <p:graphicFrame>
        <p:nvGraphicFramePr>
          <p:cNvPr id="1873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161338"/>
              </p:ext>
            </p:extLst>
          </p:nvPr>
        </p:nvGraphicFramePr>
        <p:xfrm>
          <a:off x="838200" y="1905000"/>
          <a:ext cx="762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2" name="Equation" r:id="rId3" imgW="393480" imgH="215640" progId="Equation.DSMT4">
                  <p:embed/>
                </p:oleObj>
              </mc:Choice>
              <mc:Fallback>
                <p:oleObj name="Equation" r:id="rId3" imgW="39348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905000"/>
                        <a:ext cx="762000" cy="417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3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3729569"/>
              </p:ext>
            </p:extLst>
          </p:nvPr>
        </p:nvGraphicFramePr>
        <p:xfrm>
          <a:off x="1643063" y="1676400"/>
          <a:ext cx="5932487" cy="411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3" name="Equation" r:id="rId5" imgW="3098520" imgH="2145960" progId="Equation.DSMT4">
                  <p:embed/>
                </p:oleObj>
              </mc:Choice>
              <mc:Fallback>
                <p:oleObj name="Equation" r:id="rId5" imgW="3098520" imgH="2145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63" y="1676400"/>
                        <a:ext cx="5932487" cy="411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7399" name="Rectangle 7"/>
          <p:cNvSpPr>
            <a:spLocks noChangeArrowheads="1"/>
          </p:cNvSpPr>
          <p:nvPr/>
        </p:nvSpPr>
        <p:spPr bwMode="auto">
          <a:xfrm>
            <a:off x="914400" y="5867400"/>
            <a:ext cx="7543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2800"/>
              <a:t>We would like to make</a:t>
            </a:r>
          </a:p>
          <a:p>
            <a:r>
              <a:rPr lang="en-US" altLang="en-US" sz="2800"/>
              <a:t>This can be done in many ways.</a:t>
            </a:r>
          </a:p>
        </p:txBody>
      </p:sp>
      <p:graphicFrame>
        <p:nvGraphicFramePr>
          <p:cNvPr id="18740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121651"/>
              </p:ext>
            </p:extLst>
          </p:nvPr>
        </p:nvGraphicFramePr>
        <p:xfrm>
          <a:off x="4686300" y="5638800"/>
          <a:ext cx="13398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14" name="Equation" r:id="rId7" imgW="533160" imgH="241200" progId="Equation.DSMT4">
                  <p:embed/>
                </p:oleObj>
              </mc:Choice>
              <mc:Fallback>
                <p:oleObj name="Equation" r:id="rId7" imgW="5331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5638800"/>
                        <a:ext cx="133985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Eigenvector Example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724400"/>
            <a:ext cx="76962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It </a:t>
            </a:r>
            <a:r>
              <a:rPr lang="en-US" altLang="en-US" dirty="0"/>
              <a:t>can be verified that </a:t>
            </a:r>
            <a:r>
              <a:rPr lang="en-US" altLang="en-US" b="1" dirty="0" smtClean="0"/>
              <a:t>W</a:t>
            </a:r>
            <a:r>
              <a:rPr lang="en-US" altLang="en-US" baseline="30000" dirty="0" smtClean="0"/>
              <a:t>T</a:t>
            </a:r>
            <a:r>
              <a:rPr lang="en-US" altLang="en-US" dirty="0" smtClean="0"/>
              <a:t>=</a:t>
            </a:r>
            <a:r>
              <a:rPr lang="en-US" altLang="en-US" b="1" dirty="0" smtClean="0"/>
              <a:t>V</a:t>
            </a:r>
            <a:r>
              <a:rPr lang="en-US" altLang="en-US" baseline="30000" dirty="0" smtClean="0"/>
              <a:t>-1</a:t>
            </a:r>
            <a:r>
              <a:rPr lang="en-US" altLang="en-US" dirty="0" smtClean="0"/>
              <a:t>               </a:t>
            </a:r>
            <a:r>
              <a:rPr lang="en-US" altLang="en-US" dirty="0"/>
              <a:t>.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The left </a:t>
            </a:r>
            <a:r>
              <a:rPr lang="en-US" altLang="en-US" dirty="0"/>
              <a:t>and right eigenvectors are used in computing </a:t>
            </a:r>
            <a:r>
              <a:rPr lang="en-US" altLang="en-US" dirty="0" smtClean="0"/>
              <a:t>the participation </a:t>
            </a:r>
            <a:r>
              <a:rPr lang="en-US" altLang="en-US" dirty="0"/>
              <a:t>factor matrix.</a:t>
            </a:r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83320"/>
              </p:ext>
            </p:extLst>
          </p:nvPr>
        </p:nvGraphicFramePr>
        <p:xfrm>
          <a:off x="609600" y="1295400"/>
          <a:ext cx="5422040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6" name="Equation" r:id="rId3" imgW="2234880" imgH="1193760" progId="Equation.DSMT4">
                  <p:embed/>
                </p:oleObj>
              </mc:Choice>
              <mc:Fallback>
                <p:oleObj name="Equation" r:id="rId3" imgW="223488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95400"/>
                        <a:ext cx="5422040" cy="289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Modal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deviation away from an equilibrium point can be defined as</a:t>
            </a:r>
          </a:p>
          <a:p>
            <a:endParaRPr lang="en-US" dirty="0" smtClean="0"/>
          </a:p>
          <a:p>
            <a:r>
              <a:rPr lang="en-US" dirty="0" smtClean="0"/>
              <a:t>From this equation it is difficult to determine how parameters in </a:t>
            </a:r>
            <a:r>
              <a:rPr lang="en-US" b="1" dirty="0" smtClean="0"/>
              <a:t>A</a:t>
            </a:r>
            <a:r>
              <a:rPr lang="en-US" dirty="0" smtClean="0"/>
              <a:t> affect a particular </a:t>
            </a:r>
            <a:r>
              <a:rPr lang="en-US" b="1" dirty="0" smtClean="0"/>
              <a:t>x</a:t>
            </a:r>
            <a:r>
              <a:rPr lang="en-US" dirty="0" smtClean="0"/>
              <a:t> because of the variable coupling</a:t>
            </a:r>
          </a:p>
          <a:p>
            <a:r>
              <a:rPr lang="en-US" dirty="0" smtClean="0"/>
              <a:t>To decouple the problem first define the matrices of the right and left eigenvectors (the modal matrices)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236101"/>
              </p:ext>
            </p:extLst>
          </p:nvPr>
        </p:nvGraphicFramePr>
        <p:xfrm>
          <a:off x="838200" y="2286000"/>
          <a:ext cx="1524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0" name="Equation" r:id="rId3" imgW="660240" imgH="164880" progId="Equation.DSMT4">
                  <p:embed/>
                </p:oleObj>
              </mc:Choice>
              <mc:Fallback>
                <p:oleObj name="Equation" r:id="rId3" imgW="66024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286000"/>
                        <a:ext cx="15240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6823722"/>
              </p:ext>
            </p:extLst>
          </p:nvPr>
        </p:nvGraphicFramePr>
        <p:xfrm>
          <a:off x="550863" y="5257800"/>
          <a:ext cx="6532562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1" name="Equation" r:id="rId5" imgW="2882880" imgH="647640" progId="Equation.DSMT4">
                  <p:embed/>
                </p:oleObj>
              </mc:Choice>
              <mc:Fallback>
                <p:oleObj name="Equation" r:id="rId5" imgW="288288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5257800"/>
                        <a:ext cx="6532562" cy="128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734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158240"/>
          </a:xfrm>
        </p:spPr>
        <p:txBody>
          <a:bodyPr/>
          <a:lstStyle/>
          <a:p>
            <a:r>
              <a:rPr lang="en-US" dirty="0" smtClean="0"/>
              <a:t>It follows that</a:t>
            </a:r>
          </a:p>
          <a:p>
            <a:endParaRPr lang="en-US" dirty="0"/>
          </a:p>
          <a:p>
            <a:r>
              <a:rPr lang="en-US" dirty="0"/>
              <a:t>T</a:t>
            </a:r>
            <a:r>
              <a:rPr lang="en-US" dirty="0" smtClean="0"/>
              <a:t>o decouple the variables define </a:t>
            </a:r>
            <a:r>
              <a:rPr lang="en-US" b="1" dirty="0" smtClean="0"/>
              <a:t>z</a:t>
            </a:r>
            <a:r>
              <a:rPr lang="en-US" dirty="0" smtClean="0"/>
              <a:t> so</a:t>
            </a:r>
          </a:p>
          <a:p>
            <a:endParaRPr lang="en-US" dirty="0"/>
          </a:p>
          <a:p>
            <a:r>
              <a:rPr lang="en-US" dirty="0" smtClean="0"/>
              <a:t>Then</a:t>
            </a:r>
          </a:p>
          <a:p>
            <a:endParaRPr lang="en-US" dirty="0"/>
          </a:p>
          <a:p>
            <a:r>
              <a:rPr lang="en-US" dirty="0" smtClean="0"/>
              <a:t>Since </a:t>
            </a:r>
            <a:r>
              <a:rPr lang="en-US" b="1" dirty="0" smtClean="0">
                <a:sym typeface="Symbol"/>
              </a:rPr>
              <a:t> </a:t>
            </a:r>
            <a:r>
              <a:rPr lang="en-US" dirty="0" smtClean="0">
                <a:sym typeface="Symbol"/>
              </a:rPr>
              <a:t>is diagonal, the equations are now uncoupled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with</a:t>
            </a:r>
          </a:p>
          <a:p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So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2963682"/>
              </p:ext>
            </p:extLst>
          </p:nvPr>
        </p:nvGraphicFramePr>
        <p:xfrm>
          <a:off x="1524000" y="2971800"/>
          <a:ext cx="48942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4" name="Equation" r:id="rId3" imgW="2158920" imgH="177480" progId="Equation.DSMT4">
                  <p:embed/>
                </p:oleObj>
              </mc:Choice>
              <mc:Fallback>
                <p:oleObj name="Equation" r:id="rId3" imgW="215892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971800"/>
                        <a:ext cx="4894263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554788"/>
              </p:ext>
            </p:extLst>
          </p:nvPr>
        </p:nvGraphicFramePr>
        <p:xfrm>
          <a:off x="1600200" y="1905000"/>
          <a:ext cx="172720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5" name="Equation" r:id="rId5" imgW="761760" imgH="203040" progId="Equation.DSMT4">
                  <p:embed/>
                </p:oleObj>
              </mc:Choice>
              <mc:Fallback>
                <p:oleObj name="Equation" r:id="rId5" imgW="761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05000"/>
                        <a:ext cx="1727200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894818"/>
              </p:ext>
            </p:extLst>
          </p:nvPr>
        </p:nvGraphicFramePr>
        <p:xfrm>
          <a:off x="1600200" y="3810000"/>
          <a:ext cx="38830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6" name="Equation" r:id="rId7" imgW="1714320" imgH="203040" progId="Equation.DSMT4">
                  <p:embed/>
                </p:oleObj>
              </mc:Choice>
              <mc:Fallback>
                <p:oleObj name="Equation" r:id="rId7" imgW="1714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810000"/>
                        <a:ext cx="3883025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10980"/>
              </p:ext>
            </p:extLst>
          </p:nvPr>
        </p:nvGraphicFramePr>
        <p:xfrm>
          <a:off x="1524000" y="5867400"/>
          <a:ext cx="19558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7" name="Equation" r:id="rId9" imgW="863280" imgH="203040" progId="Equation.DSMT4">
                  <p:embed/>
                </p:oleObj>
              </mc:Choice>
              <mc:Fallback>
                <p:oleObj name="Equation" r:id="rId9" imgW="863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867400"/>
                        <a:ext cx="195580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03981"/>
              </p:ext>
            </p:extLst>
          </p:nvPr>
        </p:nvGraphicFramePr>
        <p:xfrm>
          <a:off x="1676400" y="5029200"/>
          <a:ext cx="11795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408" name="Equation" r:id="rId11" imgW="520560" imgH="228600" progId="Equation.DSMT4">
                  <p:embed/>
                </p:oleObj>
              </mc:Choice>
              <mc:Fallback>
                <p:oleObj name="Equation" r:id="rId11" imgW="520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5029200"/>
                        <a:ext cx="11795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50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Modal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Thus the response can be written in terms of the individual eigenvalues and right eigenvectors as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Furthermore with</a:t>
            </a:r>
          </a:p>
          <a:p>
            <a:endParaRPr lang="en-US" dirty="0"/>
          </a:p>
          <a:p>
            <a:r>
              <a:rPr lang="en-US" dirty="0" smtClean="0"/>
              <a:t>So z(t) can be written as using the left eigenvectors 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572422"/>
              </p:ext>
            </p:extLst>
          </p:nvPr>
        </p:nvGraphicFramePr>
        <p:xfrm>
          <a:off x="1066800" y="2362200"/>
          <a:ext cx="29718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8" name="Equation" r:id="rId3" imgW="1320480" imgH="431640" progId="Equation.DSMT4">
                  <p:embed/>
                </p:oleObj>
              </mc:Choice>
              <mc:Fallback>
                <p:oleObj name="Equation" r:id="rId3" imgW="13204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362200"/>
                        <a:ext cx="29718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425218"/>
              </p:ext>
            </p:extLst>
          </p:nvPr>
        </p:nvGraphicFramePr>
        <p:xfrm>
          <a:off x="1066800" y="3810000"/>
          <a:ext cx="4116388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9" name="Equation" r:id="rId5" imgW="1828800" imgH="228600" progId="Equation.DSMT4">
                  <p:embed/>
                </p:oleObj>
              </mc:Choice>
              <mc:Fallback>
                <p:oleObj name="Equation" r:id="rId5" imgW="1828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4116388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233012"/>
              </p:ext>
            </p:extLst>
          </p:nvPr>
        </p:nvGraphicFramePr>
        <p:xfrm>
          <a:off x="1447800" y="4953000"/>
          <a:ext cx="5172075" cy="126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0" name="Equation" r:id="rId7" imgW="2298600" imgH="711000" progId="Equation.DSMT4">
                  <p:embed/>
                </p:oleObj>
              </mc:Choice>
              <mc:Fallback>
                <p:oleObj name="Equation" r:id="rId7" imgW="22986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953000"/>
                        <a:ext cx="5172075" cy="1265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19800" y="2286000"/>
            <a:ext cx="2343911" cy="156966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Note, we are</a:t>
            </a:r>
            <a:br>
              <a:rPr lang="en-US" dirty="0" smtClean="0"/>
            </a:br>
            <a:r>
              <a:rPr lang="en-US" dirty="0" smtClean="0"/>
              <a:t>requiring that</a:t>
            </a:r>
          </a:p>
          <a:p>
            <a:r>
              <a:rPr lang="en-US" dirty="0" smtClean="0"/>
              <a:t>the eigenvalues</a:t>
            </a:r>
            <a:br>
              <a:rPr lang="en-US" dirty="0" smtClean="0"/>
            </a:br>
            <a:r>
              <a:rPr lang="en-US" dirty="0" smtClean="0"/>
              <a:t>be distinct!</a:t>
            </a:r>
          </a:p>
        </p:txBody>
      </p:sp>
    </p:spTree>
    <p:extLst>
      <p:ext uri="{BB962C8B-B14F-4D97-AF65-F5344CB8AC3E}">
        <p14:creationId xmlns:p14="http://schemas.microsoft.com/office/powerpoint/2010/main" val="177660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Modal Matrices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777240"/>
          </a:xfrm>
        </p:spPr>
        <p:txBody>
          <a:bodyPr/>
          <a:lstStyle/>
          <a:p>
            <a:r>
              <a:rPr lang="en-US" dirty="0" smtClean="0"/>
              <a:t>We can then write the response x(t) in terms of the modes of the system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 C</a:t>
            </a:r>
            <a:r>
              <a:rPr lang="en-US" baseline="-25000" dirty="0" smtClean="0"/>
              <a:t>i</a:t>
            </a:r>
            <a:r>
              <a:rPr lang="en-US" dirty="0" smtClean="0"/>
              <a:t> </a:t>
            </a:r>
            <a:r>
              <a:rPr lang="en-US" altLang="en-US" dirty="0"/>
              <a:t>represents magnitude of excitation of </a:t>
            </a:r>
            <a:r>
              <a:rPr lang="en-US" altLang="en-US" dirty="0" smtClean="0"/>
              <a:t>the </a:t>
            </a:r>
            <a:r>
              <a:rPr lang="en-US" altLang="en-US" dirty="0" err="1" smtClean="0"/>
              <a:t>i</a:t>
            </a:r>
            <a:r>
              <a:rPr lang="en-US" altLang="en-US" baseline="30000" dirty="0" err="1" smtClean="0"/>
              <a:t>th</a:t>
            </a:r>
            <a:r>
              <a:rPr lang="en-US" altLang="en-US" dirty="0" smtClean="0"/>
              <a:t> mode     resulting </a:t>
            </a:r>
            <a:r>
              <a:rPr lang="en-US" altLang="en-US" dirty="0"/>
              <a:t>from </a:t>
            </a:r>
            <a:r>
              <a:rPr lang="en-US" altLang="en-US" dirty="0" smtClean="0"/>
              <a:t>the initial </a:t>
            </a:r>
            <a:r>
              <a:rPr lang="en-US" altLang="en-US" dirty="0"/>
              <a:t>conditions.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805058"/>
              </p:ext>
            </p:extLst>
          </p:nvPr>
        </p:nvGraphicFramePr>
        <p:xfrm>
          <a:off x="749085" y="2362200"/>
          <a:ext cx="7572694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12" name="Equation" r:id="rId3" imgW="3124080" imgH="1193760" progId="Equation.DSMT4">
                  <p:embed/>
                </p:oleObj>
              </mc:Choice>
              <mc:Fallback>
                <p:oleObj name="Equation" r:id="rId3" imgW="3124080" imgH="1193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085" y="2362200"/>
                        <a:ext cx="7572694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418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Numerical example</a:t>
            </a:r>
          </a:p>
        </p:txBody>
      </p:sp>
      <p:graphicFrame>
        <p:nvGraphicFramePr>
          <p:cNvPr id="2027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904258"/>
              </p:ext>
            </p:extLst>
          </p:nvPr>
        </p:nvGraphicFramePr>
        <p:xfrm>
          <a:off x="685800" y="1447800"/>
          <a:ext cx="5410200" cy="4921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36" name="Equation" r:id="rId3" imgW="2387520" imgH="2171520" progId="Equation.DSMT4">
                  <p:embed/>
                </p:oleObj>
              </mc:Choice>
              <mc:Fallback>
                <p:oleObj name="Equation" r:id="rId3" imgW="2387520" imgH="2171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447800"/>
                        <a:ext cx="5410200" cy="49219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Numerical example </a:t>
            </a:r>
            <a:r>
              <a:rPr lang="en-US" altLang="en-US" sz="3200"/>
              <a:t>(contd)</a:t>
            </a:r>
          </a:p>
        </p:txBody>
      </p:sp>
      <p:graphicFrame>
        <p:nvGraphicFramePr>
          <p:cNvPr id="2037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9143977"/>
              </p:ext>
            </p:extLst>
          </p:nvPr>
        </p:nvGraphicFramePr>
        <p:xfrm>
          <a:off x="838200" y="1447800"/>
          <a:ext cx="5010150" cy="352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0" name="Equation" r:id="rId3" imgW="2019240" imgH="1422360" progId="Equation.DSMT4">
                  <p:embed/>
                </p:oleObj>
              </mc:Choice>
              <mc:Fallback>
                <p:oleObj name="Equation" r:id="rId3" imgW="2019240" imgH="1422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447800"/>
                        <a:ext cx="5010150" cy="352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702040" cy="4114800"/>
          </a:xfrm>
        </p:spPr>
        <p:txBody>
          <a:bodyPr/>
          <a:lstStyle/>
          <a:p>
            <a:r>
              <a:rPr lang="en-US" dirty="0" smtClean="0"/>
              <a:t>Read Chapters 8 and 9</a:t>
            </a:r>
          </a:p>
          <a:p>
            <a:r>
              <a:rPr lang="en-US" dirty="0" smtClean="0"/>
              <a:t>Homework 8 should be completed before final but need not be turned in</a:t>
            </a:r>
          </a:p>
          <a:p>
            <a:r>
              <a:rPr lang="en-US" dirty="0" smtClean="0"/>
              <a:t>Final is </a:t>
            </a:r>
            <a:r>
              <a:rPr lang="en-US" dirty="0"/>
              <a:t>Wednesday May 14 at 7 to 10pm</a:t>
            </a:r>
            <a:endParaRPr lang="en-US" dirty="0" smtClean="0"/>
          </a:p>
          <a:p>
            <a:r>
              <a:rPr lang="en-US" dirty="0" smtClean="0"/>
              <a:t>Key papers for book's approach on stabilizers are</a:t>
            </a:r>
          </a:p>
          <a:p>
            <a:pPr lvl="1"/>
            <a:r>
              <a:rPr lang="en-US" dirty="0" smtClean="0"/>
              <a:t>F.P. </a:t>
            </a:r>
            <a:r>
              <a:rPr lang="en-US" dirty="0" err="1" smtClean="0"/>
              <a:t>DeMello</a:t>
            </a:r>
            <a:r>
              <a:rPr lang="en-US" dirty="0" smtClean="0"/>
              <a:t> and C. Concordia, "Concepts of Synchronous Machine Stability as Affected by Excitation Control, IEEE Trans. Power Apparatus and Systems, vol. PAS-88, April 1969, pp. 316-329</a:t>
            </a:r>
          </a:p>
          <a:p>
            <a:pPr lvl="1"/>
            <a:r>
              <a:rPr lang="en-US" dirty="0" smtClean="0"/>
              <a:t>W.G. </a:t>
            </a:r>
            <a:r>
              <a:rPr lang="en-US" dirty="0" err="1" smtClean="0"/>
              <a:t>Heffron</a:t>
            </a:r>
            <a:r>
              <a:rPr lang="en-US" dirty="0" smtClean="0"/>
              <a:t> and R.A. Philips, "Effects of Modern </a:t>
            </a:r>
            <a:r>
              <a:rPr lang="en-US" dirty="0" err="1" smtClean="0"/>
              <a:t>Amplidyne</a:t>
            </a:r>
            <a:r>
              <a:rPr lang="en-US" dirty="0" smtClean="0"/>
              <a:t> Voltage Regulator in </a:t>
            </a:r>
            <a:r>
              <a:rPr lang="en-US" dirty="0" err="1" smtClean="0"/>
              <a:t>Underexcited</a:t>
            </a:r>
            <a:r>
              <a:rPr lang="en-US" dirty="0" smtClean="0"/>
              <a:t> Operation of Large Turbine Generators," AIEE, PAS-71, August 1952, pp. 692-697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Numerical example </a:t>
            </a:r>
            <a:r>
              <a:rPr lang="en-US" altLang="en-US" sz="3200"/>
              <a:t>(contd)</a:t>
            </a:r>
          </a:p>
        </p:txBody>
      </p:sp>
      <p:graphicFrame>
        <p:nvGraphicFramePr>
          <p:cNvPr id="20480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1430"/>
              </p:ext>
            </p:extLst>
          </p:nvPr>
        </p:nvGraphicFramePr>
        <p:xfrm>
          <a:off x="477003" y="1295400"/>
          <a:ext cx="8636000" cy="521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4" name="Equation" r:id="rId3" imgW="3949560" imgH="2387520" progId="Equation.DSMT4">
                  <p:embed/>
                </p:oleObj>
              </mc:Choice>
              <mc:Fallback>
                <p:oleObj name="Equation" r:id="rId3" imgW="3949560" imgH="2387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003" y="1295400"/>
                        <a:ext cx="8636000" cy="521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48200" y="4106636"/>
            <a:ext cx="4038600" cy="120032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Because of the initial condition, the 2</a:t>
            </a:r>
            <a:r>
              <a:rPr lang="en-US" baseline="30000" dirty="0" smtClean="0"/>
              <a:t>nd</a:t>
            </a:r>
            <a:r>
              <a:rPr lang="en-US" dirty="0" smtClean="0"/>
              <a:t> mode does not get excited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001000" cy="838200"/>
          </a:xfrm>
        </p:spPr>
        <p:txBody>
          <a:bodyPr/>
          <a:lstStyle/>
          <a:p>
            <a:r>
              <a:rPr lang="en-US" altLang="en-US" dirty="0"/>
              <a:t>Mode Shape, Sensitivity and Participation Factors 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" y="1280160"/>
            <a:ext cx="8382000" cy="3733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 </a:t>
            </a:r>
            <a:r>
              <a:rPr lang="en-US" altLang="en-US" dirty="0" smtClean="0"/>
              <a:t>So we have </a:t>
            </a:r>
          </a:p>
          <a:p>
            <a:pPr>
              <a:lnSpc>
                <a:spcPct val="90000"/>
              </a:lnSpc>
            </a:pPr>
            <a:endParaRPr lang="en-US" altLang="en-US" b="1" dirty="0"/>
          </a:p>
          <a:p>
            <a:pPr>
              <a:lnSpc>
                <a:spcPct val="90000"/>
              </a:lnSpc>
            </a:pPr>
            <a:r>
              <a:rPr lang="en-US" altLang="en-US" b="1" dirty="0" smtClean="0"/>
              <a:t>x</a:t>
            </a:r>
            <a:r>
              <a:rPr lang="en-US" altLang="en-US" dirty="0" smtClean="0"/>
              <a:t>(t) are the </a:t>
            </a:r>
            <a:r>
              <a:rPr lang="en-US" altLang="en-US" dirty="0"/>
              <a:t>original state variables</a:t>
            </a:r>
            <a:r>
              <a:rPr lang="en-US" altLang="en-US" dirty="0" smtClean="0"/>
              <a:t>, </a:t>
            </a:r>
            <a:r>
              <a:rPr lang="en-US" altLang="en-US" b="1" dirty="0" smtClean="0"/>
              <a:t>z</a:t>
            </a:r>
            <a:r>
              <a:rPr lang="en-US" altLang="en-US" dirty="0" smtClean="0"/>
              <a:t>(t) are the transformed </a:t>
            </a:r>
            <a:r>
              <a:rPr lang="en-US" altLang="en-US" dirty="0"/>
              <a:t>variables so that each variable is associated with only </a:t>
            </a:r>
            <a:r>
              <a:rPr lang="en-US" altLang="en-US" u="sng" dirty="0"/>
              <a:t>one</a:t>
            </a:r>
            <a:r>
              <a:rPr lang="en-US" altLang="en-US" dirty="0"/>
              <a:t> mode.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From </a:t>
            </a:r>
            <a:r>
              <a:rPr lang="en-US" altLang="en-US" dirty="0" smtClean="0"/>
              <a:t>the first equation the Right </a:t>
            </a:r>
            <a:r>
              <a:rPr lang="en-US" altLang="en-US" dirty="0"/>
              <a:t>Eigenvector gives the “mode shape” i.e. relative activity of state variables when a particular mode is excited.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For </a:t>
            </a:r>
            <a:r>
              <a:rPr lang="en-US" altLang="en-US" dirty="0"/>
              <a:t>example the degree of activity of state </a:t>
            </a:r>
            <a:r>
              <a:rPr lang="en-US" altLang="en-US" dirty="0" smtClean="0"/>
              <a:t>variable </a:t>
            </a:r>
            <a:r>
              <a:rPr lang="en-US" altLang="en-US" dirty="0" err="1" smtClean="0"/>
              <a:t>x</a:t>
            </a:r>
            <a:r>
              <a:rPr lang="en-US" altLang="en-US" baseline="-25000" dirty="0" err="1" smtClean="0"/>
              <a:t>k</a:t>
            </a:r>
            <a:r>
              <a:rPr lang="en-US" altLang="en-US" dirty="0" smtClean="0"/>
              <a:t>      in </a:t>
            </a:r>
            <a:r>
              <a:rPr lang="en-US" altLang="en-US" b="1" dirty="0" smtClean="0"/>
              <a:t>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mode </a:t>
            </a:r>
            <a:r>
              <a:rPr lang="en-US" altLang="en-US" dirty="0"/>
              <a:t>is given by the element </a:t>
            </a:r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ki</a:t>
            </a:r>
            <a:r>
              <a:rPr lang="en-US" altLang="en-US" dirty="0"/>
              <a:t> </a:t>
            </a:r>
            <a:r>
              <a:rPr lang="en-US" altLang="en-US" dirty="0" smtClean="0"/>
              <a:t>of </a:t>
            </a:r>
            <a:r>
              <a:rPr lang="en-US" altLang="en-US" dirty="0"/>
              <a:t>the </a:t>
            </a:r>
            <a:r>
              <a:rPr lang="en-US" altLang="en-US" dirty="0" err="1"/>
              <a:t>the</a:t>
            </a:r>
            <a:r>
              <a:rPr lang="en-US" altLang="en-US" dirty="0"/>
              <a:t> Right Eigenvector </a:t>
            </a:r>
            <a:r>
              <a:rPr lang="en-US" altLang="en-US" dirty="0" smtClean="0"/>
              <a:t>matrix </a:t>
            </a:r>
            <a:r>
              <a:rPr lang="en-US" altLang="en-US" b="1" dirty="0" smtClean="0"/>
              <a:t>V</a:t>
            </a:r>
            <a:r>
              <a:rPr lang="en-US" altLang="en-US" dirty="0" smtClean="0"/>
              <a:t>  </a:t>
            </a:r>
            <a:endParaRPr lang="en-US" altLang="en-US" dirty="0"/>
          </a:p>
        </p:txBody>
      </p:sp>
      <p:graphicFrame>
        <p:nvGraphicFramePr>
          <p:cNvPr id="1914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031408"/>
              </p:ext>
            </p:extLst>
          </p:nvPr>
        </p:nvGraphicFramePr>
        <p:xfrm>
          <a:off x="2438400" y="1676400"/>
          <a:ext cx="39116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08" name="Equation" r:id="rId3" imgW="1752480" imgH="228600" progId="Equation.DSMT4">
                  <p:embed/>
                </p:oleObj>
              </mc:Choice>
              <mc:Fallback>
                <p:oleObj name="Equation" r:id="rId3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676400"/>
                        <a:ext cx="39116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001000" cy="838200"/>
          </a:xfrm>
        </p:spPr>
        <p:txBody>
          <a:bodyPr/>
          <a:lstStyle/>
          <a:p>
            <a:r>
              <a:rPr lang="en-US" altLang="en-US" dirty="0"/>
              <a:t>Mode Shape, Sensitivity and Participation </a:t>
            </a:r>
            <a:r>
              <a:rPr lang="en-US" altLang="en-US" dirty="0" smtClean="0"/>
              <a:t>Factors</a:t>
            </a:r>
            <a:endParaRPr lang="en-US" altLang="en-US" sz="3200" dirty="0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" y="1280160"/>
            <a:ext cx="8001000" cy="5791200"/>
          </a:xfrm>
        </p:spPr>
        <p:txBody>
          <a:bodyPr/>
          <a:lstStyle/>
          <a:p>
            <a:r>
              <a:rPr lang="en-US" altLang="en-US" dirty="0"/>
              <a:t>The magnitude of elements of </a:t>
            </a:r>
            <a:r>
              <a:rPr lang="en-US" altLang="en-US" b="1" dirty="0" smtClean="0"/>
              <a:t>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</a:t>
            </a:r>
            <a:r>
              <a:rPr lang="en-US" altLang="en-US" dirty="0"/>
              <a:t>give the extent of activities of </a:t>
            </a:r>
            <a:r>
              <a:rPr lang="en-US" altLang="en-US" i="1" dirty="0"/>
              <a:t>n </a:t>
            </a:r>
            <a:r>
              <a:rPr lang="en-US" altLang="en-US" dirty="0"/>
              <a:t>state variables in </a:t>
            </a:r>
            <a:r>
              <a:rPr lang="en-US" altLang="en-US" dirty="0" smtClean="0"/>
              <a:t> the </a:t>
            </a:r>
            <a:r>
              <a:rPr lang="en-US" altLang="en-US" dirty="0" err="1" smtClean="0"/>
              <a:t>i</a:t>
            </a:r>
            <a:r>
              <a:rPr lang="en-US" altLang="en-US" baseline="30000" dirty="0" err="1" smtClean="0"/>
              <a:t>th</a:t>
            </a:r>
            <a:r>
              <a:rPr lang="en-US" altLang="en-US" dirty="0" smtClean="0"/>
              <a:t> </a:t>
            </a:r>
            <a:r>
              <a:rPr lang="en-US" altLang="en-US" dirty="0"/>
              <a:t>mode and angles of elements (if complex) give phase displacements of the state variables with regard to the mode.</a:t>
            </a:r>
          </a:p>
          <a:p>
            <a:r>
              <a:rPr lang="en-US" altLang="en-US" dirty="0" smtClean="0"/>
              <a:t>The left eigenvector </a:t>
            </a:r>
            <a:r>
              <a:rPr lang="en-US" altLang="en-US" b="1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</a:t>
            </a:r>
            <a:r>
              <a:rPr lang="en-US" altLang="en-US" dirty="0"/>
              <a:t>identifies </a:t>
            </a:r>
            <a:r>
              <a:rPr lang="en-US" altLang="en-US" dirty="0" smtClean="0"/>
              <a:t>which combination </a:t>
            </a:r>
            <a:r>
              <a:rPr lang="en-US" altLang="en-US" dirty="0"/>
              <a:t>of original state variables display only the </a:t>
            </a:r>
            <a:r>
              <a:rPr lang="en-US" altLang="en-US" dirty="0" err="1" smtClean="0"/>
              <a:t>i</a:t>
            </a:r>
            <a:r>
              <a:rPr lang="en-US" altLang="en-US" baseline="30000" dirty="0" err="1" smtClean="0"/>
              <a:t>th</a:t>
            </a:r>
            <a:r>
              <a:rPr lang="en-US" altLang="en-US" dirty="0" smtClean="0"/>
              <a:t> mode</a:t>
            </a:r>
            <a:r>
              <a:rPr lang="en-US" altLang="en-US" dirty="0"/>
              <a:t>.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Eigenvalue </a:t>
            </a:r>
            <a:r>
              <a:rPr lang="en-US" altLang="en-US" dirty="0" smtClean="0"/>
              <a:t>Parameter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234440"/>
          </a:xfrm>
        </p:spPr>
        <p:txBody>
          <a:bodyPr/>
          <a:lstStyle/>
          <a:p>
            <a:r>
              <a:rPr lang="en-US" dirty="0" smtClean="0"/>
              <a:t>To derive the sensitivity of the eigenvalues to the parameters recall </a:t>
            </a:r>
            <a:r>
              <a:rPr lang="en-US" b="1" dirty="0" err="1" smtClean="0"/>
              <a:t>Av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dirty="0" err="1" smtClean="0">
                <a:latin typeface="Symbol" panose="05050102010706020507" pitchFamily="18" charset="2"/>
              </a:rPr>
              <a:t>l</a:t>
            </a:r>
            <a:r>
              <a:rPr lang="en-US" baseline="-25000" dirty="0" err="1" smtClean="0"/>
              <a:t>i</a:t>
            </a:r>
            <a:r>
              <a:rPr lang="en-US" b="1" dirty="0" err="1" smtClean="0"/>
              <a:t>v</a:t>
            </a:r>
            <a:r>
              <a:rPr lang="en-US" baseline="-25000" dirty="0" err="1" smtClean="0"/>
              <a:t>i</a:t>
            </a:r>
            <a:r>
              <a:rPr lang="en-US" dirty="0" smtClean="0"/>
              <a:t>; take the partial derivative with respect to </a:t>
            </a:r>
            <a:r>
              <a:rPr lang="en-US" dirty="0" err="1" smtClean="0"/>
              <a:t>A</a:t>
            </a:r>
            <a:r>
              <a:rPr lang="en-US" baseline="-25000" dirty="0" err="1" smtClean="0"/>
              <a:t>kj</a:t>
            </a:r>
            <a:r>
              <a:rPr lang="en-US" baseline="-25000" dirty="0" smtClean="0"/>
              <a:t> </a:t>
            </a:r>
            <a:r>
              <a:rPr lang="en-US" dirty="0"/>
              <a:t>by </a:t>
            </a:r>
            <a:r>
              <a:rPr lang="en-US" dirty="0" smtClean="0"/>
              <a:t>using the chain rule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530928"/>
              </p:ext>
            </p:extLst>
          </p:nvPr>
        </p:nvGraphicFramePr>
        <p:xfrm>
          <a:off x="838200" y="2819400"/>
          <a:ext cx="5859463" cy="362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2" name="Equation" r:id="rId3" imgW="2831760" imgH="1752480" progId="Equation.DSMT4">
                  <p:embed/>
                </p:oleObj>
              </mc:Choice>
              <mc:Fallback>
                <p:oleObj name="Equation" r:id="rId3" imgW="2831760" imgH="1752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19400"/>
                        <a:ext cx="5859463" cy="362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30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Eigenvalue Parameter Sensitivity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simplified by noting that</a:t>
            </a:r>
            <a:br>
              <a:rPr lang="en-US" dirty="0" smtClean="0"/>
            </a:br>
            <a:r>
              <a:rPr lang="en-US" dirty="0" smtClean="0"/>
              <a:t>by the definition of </a:t>
            </a:r>
            <a:r>
              <a:rPr lang="en-US" b="1" dirty="0" err="1" smtClean="0"/>
              <a:t>w</a:t>
            </a:r>
            <a:r>
              <a:rPr lang="en-US" baseline="-25000" dirty="0" err="1" smtClean="0"/>
              <a:t>i</a:t>
            </a:r>
            <a:r>
              <a:rPr lang="en-US" dirty="0" smtClean="0"/>
              <a:t> being a left eigenvector </a:t>
            </a:r>
          </a:p>
          <a:p>
            <a:r>
              <a:rPr lang="en-US" dirty="0" smtClean="0"/>
              <a:t>Therefore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Since all elements of          are zero, except the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row, </a:t>
            </a:r>
            <a:r>
              <a:rPr lang="en-US" dirty="0" err="1" smtClean="0"/>
              <a:t>j</a:t>
            </a:r>
            <a:r>
              <a:rPr lang="en-US" baseline="30000" dirty="0" err="1" smtClean="0"/>
              <a:t>th</a:t>
            </a:r>
            <a:r>
              <a:rPr lang="en-US" dirty="0" smtClean="0"/>
              <a:t> column is 1</a:t>
            </a:r>
          </a:p>
          <a:p>
            <a:r>
              <a:rPr lang="en-US" dirty="0" smtClean="0"/>
              <a:t>Thus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840576"/>
              </p:ext>
            </p:extLst>
          </p:nvPr>
        </p:nvGraphicFramePr>
        <p:xfrm>
          <a:off x="5410200" y="1295400"/>
          <a:ext cx="24241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4" name="Equation" r:id="rId3" imgW="1028520" imgH="241200" progId="Equation.DSMT4">
                  <p:embed/>
                </p:oleObj>
              </mc:Choice>
              <mc:Fallback>
                <p:oleObj name="Equation" r:id="rId3" imgW="10285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295400"/>
                        <a:ext cx="2424112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480184"/>
              </p:ext>
            </p:extLst>
          </p:nvPr>
        </p:nvGraphicFramePr>
        <p:xfrm>
          <a:off x="977900" y="2819400"/>
          <a:ext cx="243205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5" name="Equation" r:id="rId5" imgW="1206360" imgH="457200" progId="Equation.DSMT4">
                  <p:embed/>
                </p:oleObj>
              </mc:Choice>
              <mc:Fallback>
                <p:oleObj name="Equation" r:id="rId5" imgW="12063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819400"/>
                        <a:ext cx="243205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7526923"/>
              </p:ext>
            </p:extLst>
          </p:nvPr>
        </p:nvGraphicFramePr>
        <p:xfrm>
          <a:off x="3962400" y="3657600"/>
          <a:ext cx="614363" cy="81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6" name="Equation" r:id="rId7" imgW="304560" imgH="444240" progId="Equation.DSMT4">
                  <p:embed/>
                </p:oleObj>
              </mc:Choice>
              <mc:Fallback>
                <p:oleObj name="Equation" r:id="rId7" imgW="30456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657600"/>
                        <a:ext cx="614363" cy="81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559877"/>
              </p:ext>
            </p:extLst>
          </p:nvPr>
        </p:nvGraphicFramePr>
        <p:xfrm>
          <a:off x="1735138" y="4724400"/>
          <a:ext cx="1938337" cy="99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97" name="Equation" r:id="rId9" imgW="787320" imgH="444240" progId="Equation.DSMT4">
                  <p:embed/>
                </p:oleObj>
              </mc:Choice>
              <mc:Fallback>
                <p:oleObj name="Equation" r:id="rId9" imgW="78732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4724400"/>
                        <a:ext cx="1938337" cy="99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6810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Sensitivity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777240"/>
          </a:xfrm>
        </p:spPr>
        <p:txBody>
          <a:bodyPr/>
          <a:lstStyle/>
          <a:p>
            <a:r>
              <a:rPr lang="en-US" dirty="0" smtClean="0"/>
              <a:t>In the previous example we had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Then the sensitivity of </a:t>
            </a:r>
            <a:r>
              <a:rPr lang="en-US" dirty="0" smtClean="0">
                <a:latin typeface="Symbol" panose="05050102010706020507" pitchFamily="18" charset="2"/>
              </a:rPr>
              <a:t>l</a:t>
            </a:r>
            <a:r>
              <a:rPr lang="en-US" baseline="-25000" dirty="0" smtClean="0"/>
              <a:t>1 </a:t>
            </a:r>
            <a:r>
              <a:rPr lang="en-US" dirty="0" smtClean="0"/>
              <a:t>and </a:t>
            </a:r>
            <a:r>
              <a:rPr lang="en-US" dirty="0" smtClean="0">
                <a:latin typeface="Symbol" panose="05050102010706020507" pitchFamily="18" charset="2"/>
              </a:rPr>
              <a:t>l</a:t>
            </a:r>
            <a:r>
              <a:rPr lang="en-US" baseline="-25000" dirty="0" smtClean="0"/>
              <a:t>2</a:t>
            </a:r>
            <a:r>
              <a:rPr lang="en-US" dirty="0" smtClean="0"/>
              <a:t> to changes in </a:t>
            </a:r>
            <a:r>
              <a:rPr lang="en-US" b="1" dirty="0" smtClean="0"/>
              <a:t>A</a:t>
            </a:r>
            <a:r>
              <a:rPr lang="en-US" dirty="0" smtClean="0"/>
              <a:t> are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example with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0432661"/>
              </p:ext>
            </p:extLst>
          </p:nvPr>
        </p:nvGraphicFramePr>
        <p:xfrm>
          <a:off x="644525" y="1905000"/>
          <a:ext cx="67119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0" name="Equation" r:id="rId3" imgW="3632040" imgH="457200" progId="Equation.DSMT4">
                  <p:embed/>
                </p:oleObj>
              </mc:Choice>
              <mc:Fallback>
                <p:oleObj name="Equation" r:id="rId3" imgW="36320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44525" y="1905000"/>
                        <a:ext cx="6711950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2263752"/>
              </p:ext>
            </p:extLst>
          </p:nvPr>
        </p:nvGraphicFramePr>
        <p:xfrm>
          <a:off x="914400" y="3505200"/>
          <a:ext cx="49228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1" name="Equation" r:id="rId5" imgW="2273040" imgH="457200" progId="Equation.DSMT4">
                  <p:embed/>
                </p:oleObj>
              </mc:Choice>
              <mc:Fallback>
                <p:oleObj name="Equation" r:id="rId5" imgW="22730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3505200"/>
                        <a:ext cx="4922838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5787169"/>
              </p:ext>
            </p:extLst>
          </p:nvPr>
        </p:nvGraphicFramePr>
        <p:xfrm>
          <a:off x="3559175" y="4953000"/>
          <a:ext cx="5303838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02" name="Equation" r:id="rId7" imgW="2120760" imgH="457200" progId="Equation.DSMT4">
                  <p:embed/>
                </p:oleObj>
              </mc:Choice>
              <mc:Fallback>
                <p:oleObj name="Equation" r:id="rId7" imgW="21207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175" y="4953000"/>
                        <a:ext cx="5303838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864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participation factors,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ki</a:t>
            </a:r>
            <a:r>
              <a:rPr lang="en-US" dirty="0" smtClean="0"/>
              <a:t>, are used to determine how much the </a:t>
            </a:r>
            <a:r>
              <a:rPr lang="en-US" dirty="0" err="1" smtClean="0"/>
              <a:t>k</a:t>
            </a:r>
            <a:r>
              <a:rPr lang="en-US" baseline="30000" dirty="0" err="1" smtClean="0"/>
              <a:t>th</a:t>
            </a:r>
            <a:r>
              <a:rPr lang="en-US" dirty="0" smtClean="0"/>
              <a:t> state variable participates in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mode </a:t>
            </a:r>
          </a:p>
          <a:p>
            <a:endParaRPr lang="en-US" dirty="0"/>
          </a:p>
          <a:p>
            <a:r>
              <a:rPr lang="en-US" dirty="0" smtClean="0"/>
              <a:t>The sum of the participation factors for any mode or any variable sum to 1</a:t>
            </a:r>
          </a:p>
          <a:p>
            <a:r>
              <a:rPr lang="en-US" dirty="0" smtClean="0"/>
              <a:t>The participation factors are quite useful in relating the eigenvalues to portions of a model</a:t>
            </a:r>
          </a:p>
          <a:p>
            <a:r>
              <a:rPr lang="en-US" dirty="0" smtClean="0"/>
              <a:t>For the previous example </a:t>
            </a:r>
            <a:r>
              <a:rPr lang="en-US" b="1" dirty="0" smtClean="0"/>
              <a:t>P</a:t>
            </a:r>
            <a:r>
              <a:rPr lang="en-US" dirty="0" smtClean="0"/>
              <a:t> would be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197501"/>
              </p:ext>
            </p:extLst>
          </p:nvPr>
        </p:nvGraphicFramePr>
        <p:xfrm>
          <a:off x="1066800" y="2362200"/>
          <a:ext cx="1262061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6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2362200"/>
                        <a:ext cx="1262061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497497"/>
              </p:ext>
            </p:extLst>
          </p:nvPr>
        </p:nvGraphicFramePr>
        <p:xfrm>
          <a:off x="1136650" y="5257800"/>
          <a:ext cx="1563688" cy="83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17" name="Equation" r:id="rId5" imgW="850680" imgH="457200" progId="Equation.DSMT4">
                  <p:embed/>
                </p:oleObj>
              </mc:Choice>
              <mc:Fallback>
                <p:oleObj name="Equation" r:id="rId5" imgW="850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36650" y="5257800"/>
                        <a:ext cx="1563688" cy="83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47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PowerWorld SMIB </a:t>
            </a:r>
            <a:br>
              <a:rPr lang="en-US" dirty="0" smtClean="0"/>
            </a:br>
            <a:r>
              <a:rPr lang="en-US" dirty="0" smtClean="0"/>
              <a:t>Participation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magnitudes of the participation factors are shown on the PowerWorld SMIB dialog</a:t>
            </a:r>
          </a:p>
          <a:p>
            <a:r>
              <a:rPr lang="en-US" dirty="0" smtClean="0"/>
              <a:t>The below values are shown for the four bus example with Q</a:t>
            </a:r>
            <a:r>
              <a:rPr lang="en-US" baseline="-25000" dirty="0" smtClean="0"/>
              <a:t>4</a:t>
            </a:r>
            <a:r>
              <a:rPr lang="en-US" dirty="0" smtClean="0"/>
              <a:t> = 0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38" y="3429000"/>
            <a:ext cx="7872813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729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Bus 4 </a:t>
            </a:r>
            <a:r>
              <a:rPr lang="en-US" dirty="0" smtClean="0"/>
              <a:t>with </a:t>
            </a:r>
            <a:br>
              <a:rPr lang="en-US" dirty="0" smtClean="0"/>
            </a:br>
            <a:r>
              <a:rPr lang="en-US" dirty="0" smtClean="0"/>
              <a:t>GENROU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1993719"/>
          </a:xfrm>
        </p:spPr>
        <p:txBody>
          <a:bodyPr/>
          <a:lstStyle/>
          <a:p>
            <a:r>
              <a:rPr lang="en-US" dirty="0" smtClean="0"/>
              <a:t>The eigenvalues can be calculated for any set of generator models</a:t>
            </a:r>
          </a:p>
          <a:p>
            <a:r>
              <a:rPr lang="en-US" dirty="0" smtClean="0"/>
              <a:t>This example replaces the bus 4 generator classical machine with a GENROU model</a:t>
            </a:r>
          </a:p>
          <a:p>
            <a:pPr lvl="1"/>
            <a:r>
              <a:rPr lang="en-US" dirty="0" smtClean="0"/>
              <a:t>There are now six eigenvalues, with the dominate response coming from the electro-mechanical mode with a frequency of 1.83 Hz, and damping of 6.92%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4505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65" t="23149" r="35693" b="34929"/>
          <a:stretch/>
        </p:blipFill>
        <p:spPr bwMode="auto">
          <a:xfrm>
            <a:off x="609600" y="4366953"/>
            <a:ext cx="77724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15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Bus 4 with </a:t>
            </a:r>
            <a:br>
              <a:rPr lang="en-US" dirty="0"/>
            </a:br>
            <a:r>
              <a:rPr lang="en-US" dirty="0"/>
              <a:t>GENROU </a:t>
            </a:r>
            <a:r>
              <a:rPr lang="en-US" dirty="0" smtClean="0"/>
              <a:t>Model and Exciter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Adding an relatively slow EXST1 exciter adds additional states (with K</a:t>
            </a:r>
            <a:r>
              <a:rPr lang="en-US" baseline="-25000" dirty="0" smtClean="0"/>
              <a:t>A</a:t>
            </a:r>
            <a:r>
              <a:rPr lang="en-US" dirty="0" smtClean="0"/>
              <a:t>=200, T</a:t>
            </a:r>
            <a:r>
              <a:rPr lang="en-US" baseline="-25000" dirty="0" smtClean="0"/>
              <a:t>A</a:t>
            </a:r>
            <a:r>
              <a:rPr lang="en-US" dirty="0" smtClean="0"/>
              <a:t>=0.2)</a:t>
            </a:r>
          </a:p>
          <a:p>
            <a:pPr lvl="1"/>
            <a:r>
              <a:rPr lang="en-US" dirty="0" smtClean="0"/>
              <a:t>As the initial reactive power output of the generator is decreased, the system becomes unstable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53936" y="6061110"/>
            <a:ext cx="6070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Case is saved as B4_GENROU_Sat_SMIB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829" b="22500"/>
          <a:stretch/>
        </p:blipFill>
        <p:spPr bwMode="auto">
          <a:xfrm>
            <a:off x="914400" y="3048000"/>
            <a:ext cx="6400800" cy="2834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751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Bus 4 with </a:t>
            </a:r>
            <a:br>
              <a:rPr lang="en-US" dirty="0"/>
            </a:br>
            <a:r>
              <a:rPr lang="en-US" dirty="0"/>
              <a:t>GENROU Model and Exciter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853440"/>
          </a:xfrm>
        </p:spPr>
        <p:txBody>
          <a:bodyPr/>
          <a:lstStyle/>
          <a:p>
            <a:r>
              <a:rPr lang="en-US" dirty="0" smtClean="0"/>
              <a:t>With Q</a:t>
            </a:r>
            <a:r>
              <a:rPr lang="en-US" baseline="-25000" dirty="0" smtClean="0"/>
              <a:t>4</a:t>
            </a:r>
            <a:r>
              <a:rPr lang="en-US" dirty="0" smtClean="0"/>
              <a:t> = 25 Mvar the eigenvalues are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And with Q</a:t>
            </a:r>
            <a:r>
              <a:rPr lang="en-US" baseline="-25000" dirty="0" smtClean="0"/>
              <a:t>4</a:t>
            </a:r>
            <a:r>
              <a:rPr lang="en-US" dirty="0" smtClean="0"/>
              <a:t>=0 Mvar the eigenvalues are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57" r="40829" b="23543"/>
          <a:stretch/>
        </p:blipFill>
        <p:spPr bwMode="auto">
          <a:xfrm>
            <a:off x="914400" y="1905000"/>
            <a:ext cx="6400800" cy="128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6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t="41459" r="40827" b="21041"/>
          <a:stretch/>
        </p:blipFill>
        <p:spPr bwMode="auto">
          <a:xfrm>
            <a:off x="898071" y="3962400"/>
            <a:ext cx="6400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02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Bus 4 with </a:t>
            </a:r>
            <a:br>
              <a:rPr lang="en-US" dirty="0"/>
            </a:br>
            <a:r>
              <a:rPr lang="en-US" dirty="0"/>
              <a:t>GENROU Model and Exciter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0"/>
            <a:ext cx="8535987" cy="548640"/>
          </a:xfrm>
        </p:spPr>
        <p:txBody>
          <a:bodyPr/>
          <a:lstStyle/>
          <a:p>
            <a:r>
              <a:rPr lang="en-US" dirty="0" smtClean="0"/>
              <a:t>Graph shows response following a short fault when Q4 is 0 Mvar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motivates trying to get additional insight into how to increase system damping, which is the goal of modal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64228"/>
            <a:ext cx="5715000" cy="290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850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Modal </a:t>
            </a:r>
            <a:r>
              <a:rPr lang="en-US" altLang="en-US" dirty="0"/>
              <a:t>Analysis - Comments</a:t>
            </a:r>
          </a:p>
        </p:txBody>
      </p:sp>
      <p:sp>
        <p:nvSpPr>
          <p:cNvPr id="1832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5760" y="1280160"/>
            <a:ext cx="8473440" cy="5029200"/>
          </a:xfrm>
        </p:spPr>
        <p:txBody>
          <a:bodyPr/>
          <a:lstStyle/>
          <a:p>
            <a:r>
              <a:rPr lang="en-US" altLang="en-US" dirty="0"/>
              <a:t>Modal analysis or analysis of small signal stability through eigenvalue analysis is at the core of </a:t>
            </a:r>
            <a:r>
              <a:rPr lang="en-US" altLang="en-US" dirty="0" smtClean="0"/>
              <a:t>SSA software</a:t>
            </a:r>
          </a:p>
          <a:p>
            <a:r>
              <a:rPr lang="en-US" altLang="en-US" dirty="0" smtClean="0"/>
              <a:t>In </a:t>
            </a:r>
            <a:r>
              <a:rPr lang="en-US" altLang="en-US" dirty="0"/>
              <a:t>Modal Analysis one looks at:</a:t>
            </a:r>
          </a:p>
          <a:p>
            <a:pPr lvl="1"/>
            <a:r>
              <a:rPr lang="en-US" altLang="en-US" dirty="0"/>
              <a:t>Eigenvalues</a:t>
            </a:r>
          </a:p>
          <a:p>
            <a:pPr lvl="1"/>
            <a:r>
              <a:rPr lang="en-US" altLang="en-US" dirty="0"/>
              <a:t>Eigenvectors (left or right)</a:t>
            </a:r>
          </a:p>
          <a:p>
            <a:pPr lvl="1"/>
            <a:r>
              <a:rPr lang="en-US" altLang="en-US" dirty="0"/>
              <a:t>Participation factors</a:t>
            </a:r>
          </a:p>
          <a:p>
            <a:pPr lvl="1"/>
            <a:r>
              <a:rPr lang="en-US" altLang="en-US" dirty="0"/>
              <a:t>Mode </a:t>
            </a:r>
            <a:r>
              <a:rPr lang="en-US" altLang="en-US" dirty="0" smtClean="0"/>
              <a:t>shape</a:t>
            </a:r>
            <a:br>
              <a:rPr lang="en-US" altLang="en-US" dirty="0" smtClean="0"/>
            </a:br>
            <a:endParaRPr lang="en-US" altLang="en-US" dirty="0"/>
          </a:p>
          <a:p>
            <a:r>
              <a:rPr lang="en-US" altLang="en-US" dirty="0"/>
              <a:t>Power System Stabilizer (PSS) design in a multi-machine context is done using modal analysis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867400" y="2362200"/>
            <a:ext cx="2342308" cy="2677656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Goal is to</a:t>
            </a:r>
            <a:br>
              <a:rPr lang="en-US" dirty="0" smtClean="0"/>
            </a:br>
            <a:r>
              <a:rPr lang="en-US" dirty="0" smtClean="0"/>
              <a:t>determine</a:t>
            </a:r>
            <a:br>
              <a:rPr lang="en-US" dirty="0" smtClean="0"/>
            </a:br>
            <a:r>
              <a:rPr lang="en-US" dirty="0" smtClean="0"/>
              <a:t>how the various</a:t>
            </a:r>
            <a:br>
              <a:rPr lang="en-US" dirty="0" smtClean="0"/>
            </a:br>
            <a:r>
              <a:rPr lang="en-US" dirty="0" smtClean="0"/>
              <a:t>parameters</a:t>
            </a:r>
            <a:br>
              <a:rPr lang="en-US" dirty="0" smtClean="0"/>
            </a:br>
            <a:r>
              <a:rPr lang="en-US" dirty="0" smtClean="0"/>
              <a:t>affect the </a:t>
            </a:r>
            <a:br>
              <a:rPr lang="en-US" dirty="0" smtClean="0"/>
            </a:br>
            <a:r>
              <a:rPr lang="en-US" dirty="0" smtClean="0"/>
              <a:t>response of</a:t>
            </a:r>
            <a:br>
              <a:rPr lang="en-US" dirty="0" smtClean="0"/>
            </a:br>
            <a:r>
              <a:rPr lang="en-US" dirty="0" smtClean="0"/>
              <a:t>the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Eigenvalues, Right Eigenvectors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760" y="1280160"/>
            <a:ext cx="8229600" cy="5181600"/>
          </a:xfrm>
        </p:spPr>
        <p:txBody>
          <a:bodyPr/>
          <a:lstStyle/>
          <a:p>
            <a:r>
              <a:rPr lang="en-US" altLang="en-US" dirty="0" smtClean="0"/>
              <a:t>For an n by n matrix </a:t>
            </a:r>
            <a:r>
              <a:rPr lang="en-US" altLang="en-US" b="1" dirty="0" smtClean="0"/>
              <a:t>A</a:t>
            </a:r>
            <a:r>
              <a:rPr lang="en-US" altLang="en-US" dirty="0" smtClean="0"/>
              <a:t> the eigenvalues </a:t>
            </a:r>
            <a:r>
              <a:rPr lang="en-US" altLang="en-US" dirty="0"/>
              <a:t>of </a:t>
            </a:r>
            <a:r>
              <a:rPr lang="en-US" altLang="en-US" b="1" dirty="0"/>
              <a:t>A</a:t>
            </a:r>
            <a:r>
              <a:rPr lang="en-US" altLang="en-US" dirty="0"/>
              <a:t> are the roots of the characteristic equation:</a:t>
            </a:r>
          </a:p>
          <a:p>
            <a:endParaRPr lang="en-US" altLang="en-US" dirty="0"/>
          </a:p>
          <a:p>
            <a:r>
              <a:rPr lang="en-US" altLang="en-US" dirty="0" smtClean="0"/>
              <a:t>Assume </a:t>
            </a:r>
            <a:r>
              <a:rPr lang="en-US" altLang="en-US" dirty="0" smtClean="0">
                <a:latin typeface="Symbol" panose="05050102010706020507" pitchFamily="18" charset="2"/>
              </a:rPr>
              <a:t>l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…</a:t>
            </a:r>
            <a:r>
              <a:rPr lang="en-US" altLang="en-US" dirty="0" err="1" smtClean="0">
                <a:latin typeface="Symbol" panose="05050102010706020507" pitchFamily="18" charset="2"/>
              </a:rPr>
              <a:t>l</a:t>
            </a:r>
            <a:r>
              <a:rPr lang="en-US" altLang="en-US" baseline="-25000" dirty="0" err="1" smtClean="0"/>
              <a:t>n</a:t>
            </a:r>
            <a:r>
              <a:rPr lang="en-US" altLang="en-US" dirty="0" smtClean="0"/>
              <a:t> as </a:t>
            </a:r>
            <a:r>
              <a:rPr lang="en-US" altLang="en-US" dirty="0"/>
              <a:t>distinct (no repeated eigenvalues).</a:t>
            </a:r>
          </a:p>
          <a:p>
            <a:r>
              <a:rPr lang="en-US" altLang="en-US" dirty="0"/>
              <a:t>For each </a:t>
            </a:r>
            <a:r>
              <a:rPr lang="en-US" altLang="en-US" dirty="0" smtClean="0"/>
              <a:t>eigenvalue </a:t>
            </a:r>
            <a:r>
              <a:rPr lang="en-US" altLang="en-US" dirty="0" smtClean="0">
                <a:latin typeface="Symbol" panose="05050102010706020507" pitchFamily="18" charset="2"/>
              </a:rPr>
              <a:t>l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</a:t>
            </a:r>
            <a:r>
              <a:rPr lang="en-US" altLang="en-US" dirty="0"/>
              <a:t>there exists an eigenvector    such that:</a:t>
            </a:r>
          </a:p>
          <a:p>
            <a:endParaRPr lang="en-US" altLang="en-US" dirty="0"/>
          </a:p>
          <a:p>
            <a:endParaRPr lang="en-US" altLang="en-US" b="1" dirty="0" smtClean="0"/>
          </a:p>
          <a:p>
            <a:r>
              <a:rPr lang="en-US" altLang="en-US" b="1" dirty="0" smtClean="0"/>
              <a:t>v</a:t>
            </a:r>
            <a:r>
              <a:rPr lang="en-US" altLang="en-US" baseline="-25000" dirty="0" smtClean="0"/>
              <a:t>i </a:t>
            </a:r>
            <a:r>
              <a:rPr lang="en-US" altLang="en-US" dirty="0" smtClean="0"/>
              <a:t>is </a:t>
            </a:r>
            <a:r>
              <a:rPr lang="en-US" altLang="en-US" dirty="0"/>
              <a:t>called a right </a:t>
            </a:r>
            <a:r>
              <a:rPr lang="en-US" altLang="en-US" dirty="0" smtClean="0"/>
              <a:t>eigenvector</a:t>
            </a:r>
          </a:p>
          <a:p>
            <a:r>
              <a:rPr lang="en-US" altLang="en-US" dirty="0" smtClean="0"/>
              <a:t>If </a:t>
            </a:r>
            <a:r>
              <a:rPr lang="en-US" altLang="en-US" dirty="0" smtClean="0">
                <a:latin typeface="Symbol" panose="05050102010706020507" pitchFamily="18" charset="2"/>
              </a:rPr>
              <a:t>l</a:t>
            </a:r>
            <a:r>
              <a:rPr lang="en-US" altLang="en-US" baseline="-25000" dirty="0" smtClean="0">
                <a:latin typeface="+mj-lt"/>
              </a:rPr>
              <a:t>i</a:t>
            </a:r>
            <a:r>
              <a:rPr lang="en-US" altLang="en-US" dirty="0" smtClean="0"/>
              <a:t> is complex, then </a:t>
            </a:r>
            <a:r>
              <a:rPr lang="en-US" altLang="en-US" b="1" dirty="0" smtClean="0"/>
              <a:t>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has complex entries</a:t>
            </a:r>
            <a:endParaRPr lang="en-US" altLang="en-US" dirty="0"/>
          </a:p>
          <a:p>
            <a:endParaRPr lang="en-US" altLang="en-US" i="1" dirty="0"/>
          </a:p>
          <a:p>
            <a:endParaRPr lang="en-US" altLang="en-US" i="1" dirty="0"/>
          </a:p>
        </p:txBody>
      </p:sp>
      <p:graphicFrame>
        <p:nvGraphicFramePr>
          <p:cNvPr id="18432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578711"/>
              </p:ext>
            </p:extLst>
          </p:nvPr>
        </p:nvGraphicFramePr>
        <p:xfrm>
          <a:off x="1174750" y="2209800"/>
          <a:ext cx="3671888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6" name="Equation" r:id="rId3" imgW="1562040" imgH="253800" progId="Equation.DSMT4">
                  <p:embed/>
                </p:oleObj>
              </mc:Choice>
              <mc:Fallback>
                <p:oleObj name="Equation" r:id="rId3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4750" y="2209800"/>
                        <a:ext cx="3671888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987151"/>
              </p:ext>
            </p:extLst>
          </p:nvPr>
        </p:nvGraphicFramePr>
        <p:xfrm>
          <a:off x="1066800" y="4419600"/>
          <a:ext cx="16986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7" name="Equation" r:id="rId5" imgW="660240" imgH="228600" progId="Equation.DSMT4">
                  <p:embed/>
                </p:oleObj>
              </mc:Choice>
              <mc:Fallback>
                <p:oleObj name="Equation" r:id="rId5" imgW="66024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419600"/>
                        <a:ext cx="16986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Left Eigenvectors</a:t>
            </a:r>
          </a:p>
        </p:txBody>
      </p:sp>
      <p:sp>
        <p:nvSpPr>
          <p:cNvPr id="1853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65760" y="1280160"/>
            <a:ext cx="7940040" cy="4953000"/>
          </a:xfrm>
        </p:spPr>
        <p:txBody>
          <a:bodyPr/>
          <a:lstStyle/>
          <a:p>
            <a:r>
              <a:rPr lang="en-US" altLang="en-US" dirty="0"/>
              <a:t>For each </a:t>
            </a:r>
            <a:r>
              <a:rPr lang="en-US" altLang="en-US" dirty="0" smtClean="0"/>
              <a:t>eigenvalue </a:t>
            </a:r>
            <a:r>
              <a:rPr lang="en-US" altLang="en-US" dirty="0" smtClean="0">
                <a:latin typeface="Symbol" panose="05050102010706020507" pitchFamily="18" charset="2"/>
              </a:rPr>
              <a:t>l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</a:t>
            </a:r>
            <a:r>
              <a:rPr lang="en-US" altLang="en-US" dirty="0"/>
              <a:t>there exists a left </a:t>
            </a:r>
            <a:r>
              <a:rPr lang="en-US" altLang="en-US" dirty="0" smtClean="0"/>
              <a:t>eigenvector </a:t>
            </a:r>
            <a:r>
              <a:rPr lang="en-US" altLang="en-US" b="1" dirty="0" err="1" smtClean="0"/>
              <a:t>w</a:t>
            </a:r>
            <a:r>
              <a:rPr lang="en-US" altLang="en-US" baseline="-25000" dirty="0" err="1" smtClean="0"/>
              <a:t>i</a:t>
            </a:r>
            <a:r>
              <a:rPr lang="en-US" altLang="en-US" dirty="0" smtClean="0"/>
              <a:t> such </a:t>
            </a:r>
            <a:r>
              <a:rPr lang="en-US" altLang="en-US" dirty="0"/>
              <a:t>that: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Equivalently, the left eigenvector is the right </a:t>
            </a:r>
            <a:r>
              <a:rPr lang="en-US" altLang="en-US" dirty="0" smtClean="0"/>
              <a:t>eigenvector </a:t>
            </a:r>
            <a:r>
              <a:rPr lang="en-US" altLang="en-US" dirty="0"/>
              <a:t>of </a:t>
            </a:r>
            <a:r>
              <a:rPr lang="en-US" altLang="en-US" b="1" dirty="0" smtClean="0"/>
              <a:t>A</a:t>
            </a:r>
            <a:r>
              <a:rPr lang="en-US" altLang="en-US" baseline="30000" dirty="0" smtClean="0"/>
              <a:t>T</a:t>
            </a:r>
            <a:r>
              <a:rPr lang="en-US" altLang="en-US" dirty="0" smtClean="0"/>
              <a:t>; that is,  </a:t>
            </a:r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  <a:p>
            <a:pPr>
              <a:buFont typeface="Wingdings" pitchFamily="2" charset="2"/>
              <a:buChar char="l"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  <p:graphicFrame>
        <p:nvGraphicFramePr>
          <p:cNvPr id="185350" name="Object 10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161236"/>
              </p:ext>
            </p:extLst>
          </p:nvPr>
        </p:nvGraphicFramePr>
        <p:xfrm>
          <a:off x="1016000" y="2438400"/>
          <a:ext cx="2008188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0" name="Equation" r:id="rId3" imgW="736560" imgH="241200" progId="Equation.DSMT4">
                  <p:embed/>
                </p:oleObj>
              </mc:Choice>
              <mc:Fallback>
                <p:oleObj name="Equation" r:id="rId3" imgW="73656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2438400"/>
                        <a:ext cx="2008188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1" name="Object 10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711767"/>
              </p:ext>
            </p:extLst>
          </p:nvPr>
        </p:nvGraphicFramePr>
        <p:xfrm>
          <a:off x="990600" y="4267200"/>
          <a:ext cx="2182813" cy="65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31" name="Equation" r:id="rId5" imgW="799920" imgH="241200" progId="Equation.DSMT4">
                  <p:embed/>
                </p:oleObj>
              </mc:Choice>
              <mc:Fallback>
                <p:oleObj name="Equation" r:id="rId5" imgW="79992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67200"/>
                        <a:ext cx="2182813" cy="65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324600"/>
            <a:ext cx="1905000" cy="457200"/>
          </a:xfrm>
        </p:spPr>
        <p:txBody>
          <a:bodyPr/>
          <a:lstStyle/>
          <a:p>
            <a:pPr>
              <a:defRPr/>
            </a:pPr>
            <a:fld id="{0AF38EFD-512B-4531-8A51-5AEF24EFF35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eove~1">
  <a:themeElements>
    <a:clrScheme name="Naeove~1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Naeove~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aeove~1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eove~1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eove~1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54144</TotalTime>
  <Words>997</Words>
  <Application>Microsoft Office PowerPoint</Application>
  <PresentationFormat>On-screen Show (4:3)</PresentationFormat>
  <Paragraphs>176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Naeove~1</vt:lpstr>
      <vt:lpstr>Equation</vt:lpstr>
      <vt:lpstr>ECE 576 – Power System Dynamics and Stability</vt:lpstr>
      <vt:lpstr>Announcements</vt:lpstr>
      <vt:lpstr>Example: Bus 4 with  GENROU Model</vt:lpstr>
      <vt:lpstr>Example: Bus 4 with  GENROU Model and Exciter</vt:lpstr>
      <vt:lpstr>Example: Bus 4 with  GENROU Model and Exciter</vt:lpstr>
      <vt:lpstr>Example: Bus 4 with  GENROU Model and Exciter</vt:lpstr>
      <vt:lpstr>Modal Analysis - Comments</vt:lpstr>
      <vt:lpstr>Eigenvalues, Right Eigenvectors</vt:lpstr>
      <vt:lpstr>Left Eigenvectors</vt:lpstr>
      <vt:lpstr>Eigenvector Properties</vt:lpstr>
      <vt:lpstr>Eigenvector Example</vt:lpstr>
      <vt:lpstr>Eigenvector Example</vt:lpstr>
      <vt:lpstr>Eigenvector Example</vt:lpstr>
      <vt:lpstr>Modal Matrices</vt:lpstr>
      <vt:lpstr>Modal Matrices</vt:lpstr>
      <vt:lpstr>Modal Matrices</vt:lpstr>
      <vt:lpstr>Modal Matrices</vt:lpstr>
      <vt:lpstr>Numerical example</vt:lpstr>
      <vt:lpstr>Numerical example (contd)</vt:lpstr>
      <vt:lpstr>Numerical example (contd)</vt:lpstr>
      <vt:lpstr>Mode Shape, Sensitivity and Participation Factors </vt:lpstr>
      <vt:lpstr>Mode Shape, Sensitivity and Participation Factors</vt:lpstr>
      <vt:lpstr>Eigenvalue Parameter Sensitivity</vt:lpstr>
      <vt:lpstr>Eigenvalue Parameter Sensitivity</vt:lpstr>
      <vt:lpstr>Sensitivity Example</vt:lpstr>
      <vt:lpstr>Participation Factors</vt:lpstr>
      <vt:lpstr>PowerWorld SMIB  Participation Factors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Tom Overbye</dc:creator>
  <cp:lastModifiedBy>Soobae</cp:lastModifiedBy>
  <cp:revision>2561</cp:revision>
  <cp:lastPrinted>2014-04-30T18:22:31Z</cp:lastPrinted>
  <dcterms:created xsi:type="dcterms:W3CDTF">1995-06-02T22:12:36Z</dcterms:created>
  <dcterms:modified xsi:type="dcterms:W3CDTF">2014-05-06T14:41:02Z</dcterms:modified>
</cp:coreProperties>
</file>