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3"/>
  </p:notesMasterIdLst>
  <p:handoutMasterIdLst>
    <p:handoutMasterId r:id="rId54"/>
  </p:handoutMasterIdLst>
  <p:sldIdLst>
    <p:sldId id="563" r:id="rId2"/>
    <p:sldId id="820" r:id="rId3"/>
    <p:sldId id="877" r:id="rId4"/>
    <p:sldId id="878" r:id="rId5"/>
    <p:sldId id="879" r:id="rId6"/>
    <p:sldId id="892" r:id="rId7"/>
    <p:sldId id="886" r:id="rId8"/>
    <p:sldId id="887" r:id="rId9"/>
    <p:sldId id="891" r:id="rId10"/>
    <p:sldId id="894" r:id="rId11"/>
    <p:sldId id="888" r:id="rId12"/>
    <p:sldId id="889" r:id="rId13"/>
    <p:sldId id="890" r:id="rId14"/>
    <p:sldId id="893" r:id="rId15"/>
    <p:sldId id="895" r:id="rId16"/>
    <p:sldId id="896" r:id="rId17"/>
    <p:sldId id="897" r:id="rId18"/>
    <p:sldId id="898" r:id="rId19"/>
    <p:sldId id="899" r:id="rId20"/>
    <p:sldId id="900" r:id="rId21"/>
    <p:sldId id="950" r:id="rId22"/>
    <p:sldId id="951" r:id="rId23"/>
    <p:sldId id="952" r:id="rId24"/>
    <p:sldId id="955" r:id="rId25"/>
    <p:sldId id="956" r:id="rId26"/>
    <p:sldId id="902" r:id="rId27"/>
    <p:sldId id="903" r:id="rId28"/>
    <p:sldId id="904" r:id="rId29"/>
    <p:sldId id="905" r:id="rId30"/>
    <p:sldId id="907" r:id="rId31"/>
    <p:sldId id="908" r:id="rId32"/>
    <p:sldId id="909" r:id="rId33"/>
    <p:sldId id="910" r:id="rId34"/>
    <p:sldId id="911" r:id="rId35"/>
    <p:sldId id="929" r:id="rId36"/>
    <p:sldId id="928" r:id="rId37"/>
    <p:sldId id="914" r:id="rId38"/>
    <p:sldId id="915" r:id="rId39"/>
    <p:sldId id="916" r:id="rId40"/>
    <p:sldId id="917" r:id="rId41"/>
    <p:sldId id="930" r:id="rId42"/>
    <p:sldId id="920" r:id="rId43"/>
    <p:sldId id="921" r:id="rId44"/>
    <p:sldId id="931" r:id="rId45"/>
    <p:sldId id="932" r:id="rId46"/>
    <p:sldId id="953" r:id="rId47"/>
    <p:sldId id="934" r:id="rId48"/>
    <p:sldId id="935" r:id="rId49"/>
    <p:sldId id="936" r:id="rId50"/>
    <p:sldId id="937" r:id="rId51"/>
    <p:sldId id="954" r:id="rId5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FF9900"/>
    <a:srgbClr val="CC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600" autoAdjust="0"/>
  </p:normalViewPr>
  <p:slideViewPr>
    <p:cSldViewPr>
      <p:cViewPr varScale="1">
        <p:scale>
          <a:sx n="139" d="100"/>
          <a:sy n="139" d="100"/>
        </p:scale>
        <p:origin x="-7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13" Type="http://schemas.openxmlformats.org/officeDocument/2006/relationships/slide" Target="slides/slide43.xml"/><Relationship Id="rId18" Type="http://schemas.openxmlformats.org/officeDocument/2006/relationships/slide" Target="slides/slide50.xml"/><Relationship Id="rId3" Type="http://schemas.openxmlformats.org/officeDocument/2006/relationships/slide" Target="slides/slide29.xml"/><Relationship Id="rId7" Type="http://schemas.openxmlformats.org/officeDocument/2006/relationships/slide" Target="slides/slide34.xml"/><Relationship Id="rId12" Type="http://schemas.openxmlformats.org/officeDocument/2006/relationships/slide" Target="slides/slide42.xml"/><Relationship Id="rId17" Type="http://schemas.openxmlformats.org/officeDocument/2006/relationships/slide" Target="slides/slide49.xml"/><Relationship Id="rId2" Type="http://schemas.openxmlformats.org/officeDocument/2006/relationships/slide" Target="slides/slide27.xml"/><Relationship Id="rId16" Type="http://schemas.openxmlformats.org/officeDocument/2006/relationships/slide" Target="slides/slide48.xml"/><Relationship Id="rId1" Type="http://schemas.openxmlformats.org/officeDocument/2006/relationships/slide" Target="slides/slide26.xml"/><Relationship Id="rId6" Type="http://schemas.openxmlformats.org/officeDocument/2006/relationships/slide" Target="slides/slide33.xml"/><Relationship Id="rId11" Type="http://schemas.openxmlformats.org/officeDocument/2006/relationships/slide" Target="slides/slide40.xml"/><Relationship Id="rId5" Type="http://schemas.openxmlformats.org/officeDocument/2006/relationships/slide" Target="slides/slide32.xml"/><Relationship Id="rId15" Type="http://schemas.openxmlformats.org/officeDocument/2006/relationships/slide" Target="slides/slide47.xml"/><Relationship Id="rId10" Type="http://schemas.openxmlformats.org/officeDocument/2006/relationships/slide" Target="slides/slide39.xml"/><Relationship Id="rId4" Type="http://schemas.openxmlformats.org/officeDocument/2006/relationships/slide" Target="slides/slide30.xml"/><Relationship Id="rId9" Type="http://schemas.openxmlformats.org/officeDocument/2006/relationships/slide" Target="slides/slide38.xml"/><Relationship Id="rId14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51" y="1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63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51" y="8829663"/>
            <a:ext cx="297138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5" tIns="45642" rIns="91285" bIns="456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618" y="1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>
            <a:lvl1pPr algn="r"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3738"/>
            <a:ext cx="4629150" cy="3473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670" y="4398847"/>
            <a:ext cx="5030662" cy="41654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6097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618" y="8796097"/>
            <a:ext cx="2971382" cy="4635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088" tIns="46044" rIns="92088" bIns="46044" numCol="1" anchor="b" anchorCtr="0" compatLnSpc="1">
            <a:prstTxWarp prst="textNoShape">
              <a:avLst/>
            </a:prstTxWarp>
          </a:bodyPr>
          <a:lstStyle>
            <a:lvl1pPr algn="r" defTabSz="920774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30.bin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2.wmf"/><Relationship Id="rId9" Type="http://schemas.openxmlformats.org/officeDocument/2006/relationships/image" Target="../media/image4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2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6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6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62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7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79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27: Modal Analysis, </a:t>
            </a:r>
            <a:br>
              <a:rPr lang="en-US" b="1" kern="0" dirty="0" smtClean="0">
                <a:latin typeface="Arial" pitchFamily="34" charset="0"/>
                <a:cs typeface="Arial" pitchFamily="34" charset="0"/>
              </a:rPr>
            </a:br>
            <a:r>
              <a:rPr lang="en-US" b="1" kern="0" dirty="0" smtClean="0">
                <a:latin typeface="Arial" pitchFamily="34" charset="0"/>
                <a:cs typeface="Arial" pitchFamily="34" charset="0"/>
              </a:rPr>
              <a:t>Direct Methods </a:t>
            </a:r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VPM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Assume we'd like to determine the characteristics of the below SMIB angle response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simplicity we'll just consider this signal from 1 to 2 seconds, and work with m=6 samples (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T=0.2, from 1 to 2 seconds); hence we'll set our t=0 as 1.0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2" b="2727"/>
          <a:stretch/>
        </p:blipFill>
        <p:spPr bwMode="auto">
          <a:xfrm>
            <a:off x="762000" y="2286000"/>
            <a:ext cx="4250126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15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</p:spPr>
        <p:txBody>
          <a:bodyPr/>
          <a:lstStyle/>
          <a:p>
            <a:r>
              <a:rPr lang="en-US" dirty="0" smtClean="0"/>
              <a:t>VPM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Assume we know a good approximation of this signal (over the desired range) is </a:t>
            </a:r>
          </a:p>
          <a:p>
            <a:pPr lvl="1"/>
            <a:r>
              <a:rPr lang="en-US" dirty="0" smtClean="0"/>
              <a:t>How we got this will become apparent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Hence the zero error values would be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With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T=0.2, m=6 then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059392"/>
              </p:ext>
            </p:extLst>
          </p:nvPr>
        </p:nvGraphicFramePr>
        <p:xfrm>
          <a:off x="431800" y="2667000"/>
          <a:ext cx="8128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95" name="Equation" r:id="rId3" imgW="4140000" imgH="279360" progId="Equation.DSMT4">
                  <p:embed/>
                </p:oleObj>
              </mc:Choice>
              <mc:Fallback>
                <p:oleObj name="Equation" r:id="rId3" imgW="4140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2667000"/>
                        <a:ext cx="81280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380074"/>
              </p:ext>
            </p:extLst>
          </p:nvPr>
        </p:nvGraphicFramePr>
        <p:xfrm>
          <a:off x="752475" y="3733800"/>
          <a:ext cx="35274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96" name="Equation" r:id="rId5" imgW="1828800" imgH="711000" progId="Equation.DSMT4">
                  <p:embed/>
                </p:oleObj>
              </mc:Choice>
              <mc:Fallback>
                <p:oleObj name="Equation" r:id="rId5" imgW="18288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475" y="3733800"/>
                        <a:ext cx="352742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408659"/>
              </p:ext>
            </p:extLst>
          </p:nvPr>
        </p:nvGraphicFramePr>
        <p:xfrm>
          <a:off x="4495800" y="3962400"/>
          <a:ext cx="1501775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97" name="Equation" r:id="rId7" imgW="761760" imgH="1371600" progId="Equation.DSMT4">
                  <p:embed/>
                </p:oleObj>
              </mc:Choice>
              <mc:Fallback>
                <p:oleObj name="Equation" r:id="rId7" imgW="76176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5800" y="3962400"/>
                        <a:ext cx="1501775" cy="2703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40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r>
              <a:rPr lang="en-US" dirty="0" smtClean="0"/>
              <a:t>VPM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verify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Giving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10843"/>
              </p:ext>
            </p:extLst>
          </p:nvPr>
        </p:nvGraphicFramePr>
        <p:xfrm>
          <a:off x="3495675" y="1219200"/>
          <a:ext cx="3563938" cy="227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86" name="Equation" r:id="rId3" imgW="2145960" imgH="1371600" progId="Equation.DSMT4">
                  <p:embed/>
                </p:oleObj>
              </mc:Choice>
              <mc:Fallback>
                <p:oleObj name="Equation" r:id="rId3" imgW="214596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5675" y="1219200"/>
                        <a:ext cx="3563938" cy="227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001354"/>
              </p:ext>
            </p:extLst>
          </p:nvPr>
        </p:nvGraphicFramePr>
        <p:xfrm>
          <a:off x="465138" y="3657600"/>
          <a:ext cx="7978775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87" name="Equation" r:id="rId5" imgW="3822480" imgH="711000" progId="Equation.DSMT4">
                  <p:embed/>
                </p:oleObj>
              </mc:Choice>
              <mc:Fallback>
                <p:oleObj name="Equation" r:id="rId5" imgW="38224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138" y="3657600"/>
                        <a:ext cx="7978775" cy="148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847114"/>
              </p:ext>
            </p:extLst>
          </p:nvPr>
        </p:nvGraphicFramePr>
        <p:xfrm>
          <a:off x="1878013" y="5105400"/>
          <a:ext cx="29987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88" name="Equation" r:id="rId7" imgW="1473120" imgH="711000" progId="Equation.DSMT4">
                  <p:embed/>
                </p:oleObj>
              </mc:Choice>
              <mc:Fallback>
                <p:oleObj name="Equation" r:id="rId7" imgW="14731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8013" y="5105400"/>
                        <a:ext cx="2998787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77117"/>
              </p:ext>
            </p:extLst>
          </p:nvPr>
        </p:nvGraphicFramePr>
        <p:xfrm>
          <a:off x="939800" y="2133600"/>
          <a:ext cx="21923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89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9800" y="2133600"/>
                        <a:ext cx="219233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86400" y="5257800"/>
            <a:ext cx="2289409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Which matches</a:t>
            </a:r>
            <a:br>
              <a:rPr lang="en-US" dirty="0" smtClean="0"/>
            </a:br>
            <a:r>
              <a:rPr lang="en-US" dirty="0" smtClean="0"/>
              <a:t>the known </a:t>
            </a:r>
            <a:br>
              <a:rPr lang="en-US" dirty="0" smtClean="0"/>
            </a:br>
            <a:r>
              <a:rPr lang="en-US" dirty="0" smtClean="0"/>
              <a:t>values!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VPM,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iterative process, requiring an initial guess of </a:t>
            </a:r>
            <a:r>
              <a:rPr lang="en-US" b="1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, and then a method to update a until the residual vector, </a:t>
            </a:r>
            <a:r>
              <a:rPr lang="en-US" b="1" dirty="0" smtClean="0"/>
              <a:t>r</a:t>
            </a:r>
            <a:r>
              <a:rPr lang="en-US" dirty="0" smtClean="0"/>
              <a:t>, is minimized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Solved with a gradient method, with the details on finding the gradient direction given in the </a:t>
            </a:r>
            <a:r>
              <a:rPr lang="en-US" dirty="0"/>
              <a:t>Borden, </a:t>
            </a:r>
            <a:r>
              <a:rPr lang="en-US" dirty="0" smtClean="0"/>
              <a:t>Lesieutre, </a:t>
            </a:r>
            <a:r>
              <a:rPr lang="en-US" dirty="0" err="1" smtClean="0"/>
              <a:t>Gronquist</a:t>
            </a:r>
            <a:r>
              <a:rPr lang="en-US" dirty="0" smtClean="0"/>
              <a:t> 2013 NAPS paper</a:t>
            </a:r>
          </a:p>
          <a:p>
            <a:pPr lvl="1"/>
            <a:r>
              <a:rPr lang="en-US" dirty="0" smtClean="0"/>
              <a:t>Iterative until a minimum is reached</a:t>
            </a:r>
          </a:p>
          <a:p>
            <a:r>
              <a:rPr lang="en-US" dirty="0" smtClean="0"/>
              <a:t>Like any iterative method, its convergence depends on the initial guess, in this case of </a:t>
            </a:r>
            <a:r>
              <a:rPr lang="en-US" b="1" dirty="0" smtClean="0">
                <a:latin typeface="Symbol" panose="05050102010706020507" pitchFamily="18" charset="2"/>
              </a:rPr>
              <a:t>a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977479"/>
              </p:ext>
            </p:extLst>
          </p:nvPr>
        </p:nvGraphicFramePr>
        <p:xfrm>
          <a:off x="914400" y="2743201"/>
          <a:ext cx="5410200" cy="765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38" name="Equation" r:id="rId3" imgW="2869920" imgH="406080" progId="Equation.DSMT4">
                  <p:embed/>
                </p:oleObj>
              </mc:Choice>
              <mc:Fallback>
                <p:oleObj name="Equation" r:id="rId3" imgW="286992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1"/>
                        <a:ext cx="5410200" cy="765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9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VPM: Initial Guess of 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225040"/>
          </a:xfrm>
        </p:spPr>
        <p:txBody>
          <a:bodyPr/>
          <a:lstStyle/>
          <a:p>
            <a:r>
              <a:rPr lang="en-US" dirty="0" smtClean="0"/>
              <a:t>The initial guesses for </a:t>
            </a:r>
            <a:r>
              <a:rPr lang="en-US" b="1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are calculated using a Matrix Pencil method</a:t>
            </a:r>
          </a:p>
          <a:p>
            <a:r>
              <a:rPr lang="en-US" dirty="0" smtClean="0"/>
              <a:t>First, with m samples, let L=m/2</a:t>
            </a:r>
          </a:p>
          <a:p>
            <a:r>
              <a:rPr lang="en-US" dirty="0" smtClean="0"/>
              <a:t>Then form a </a:t>
            </a:r>
            <a:r>
              <a:rPr lang="en-US" dirty="0" err="1" smtClean="0"/>
              <a:t>Hankel</a:t>
            </a:r>
            <a:r>
              <a:rPr lang="en-US" dirty="0" smtClean="0"/>
              <a:t> matrix, </a:t>
            </a:r>
            <a:r>
              <a:rPr lang="en-US" b="1" dirty="0" smtClean="0"/>
              <a:t>Y </a:t>
            </a:r>
            <a:r>
              <a:rPr lang="en-US" dirty="0" smtClean="0"/>
              <a:t>such that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calculate its singular values with an economy SVD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25212"/>
              </p:ext>
            </p:extLst>
          </p:nvPr>
        </p:nvGraphicFramePr>
        <p:xfrm>
          <a:off x="1087438" y="3352800"/>
          <a:ext cx="32670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0" name="Equation" r:id="rId3" imgW="1917360" imgH="939600" progId="Equation.DSMT4">
                  <p:embed/>
                </p:oleObj>
              </mc:Choice>
              <mc:Fallback>
                <p:oleObj name="Equation" r:id="rId3" imgW="19173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7438" y="3352800"/>
                        <a:ext cx="3267075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519312"/>
              </p:ext>
            </p:extLst>
          </p:nvPr>
        </p:nvGraphicFramePr>
        <p:xfrm>
          <a:off x="990600" y="5943600"/>
          <a:ext cx="1517650" cy="441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21" name="Equation" r:id="rId5" imgW="698400" imgH="203040" progId="Equation.DSMT4">
                  <p:embed/>
                </p:oleObj>
              </mc:Choice>
              <mc:Fallback>
                <p:oleObj name="Equation" r:id="rId5" imgW="698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5943600"/>
                        <a:ext cx="1517650" cy="4414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9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VPM: Initial </a:t>
            </a:r>
            <a:r>
              <a:rPr lang="en-US" dirty="0"/>
              <a:t>Guess of </a:t>
            </a:r>
            <a:r>
              <a:rPr lang="en-US" dirty="0">
                <a:latin typeface="Symbol" panose="05050102010706020507" pitchFamily="18" charset="2"/>
              </a:rPr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529840"/>
          </a:xfrm>
        </p:spPr>
        <p:txBody>
          <a:bodyPr/>
          <a:lstStyle/>
          <a:p>
            <a:r>
              <a:rPr lang="en-US" dirty="0" smtClean="0"/>
              <a:t>The ratio of each singular value is then compared to the largest singular value </a:t>
            </a:r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/>
              <a:t>c</a:t>
            </a:r>
            <a:r>
              <a:rPr lang="en-US" dirty="0" smtClean="0"/>
              <a:t>; retain the ones with a ratio &gt; than a threshold (e.g., 0.16)</a:t>
            </a:r>
          </a:p>
          <a:p>
            <a:pPr lvl="1"/>
            <a:r>
              <a:rPr lang="en-US" dirty="0" smtClean="0"/>
              <a:t>This determines the modal order, M</a:t>
            </a:r>
          </a:p>
          <a:p>
            <a:pPr lvl="1"/>
            <a:r>
              <a:rPr lang="en-US" dirty="0" smtClean="0"/>
              <a:t>Assuming </a:t>
            </a:r>
            <a:r>
              <a:rPr lang="en-US" b="1" dirty="0" smtClean="0"/>
              <a:t>V</a:t>
            </a:r>
            <a:r>
              <a:rPr lang="en-US" dirty="0" smtClean="0"/>
              <a:t> is ordered by singular values (highest to lowest), let </a:t>
            </a:r>
            <a:r>
              <a:rPr lang="en-US" b="1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dirty="0" smtClean="0"/>
              <a:t> be then matrix with the first M columns of </a:t>
            </a:r>
            <a:r>
              <a:rPr lang="en-US" b="1" dirty="0" smtClean="0"/>
              <a:t>V</a:t>
            </a:r>
          </a:p>
          <a:p>
            <a:r>
              <a:rPr lang="en-US" dirty="0" smtClean="0"/>
              <a:t>Then form the matrices </a:t>
            </a:r>
            <a:r>
              <a:rPr lang="en-US" b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and </a:t>
            </a:r>
            <a:r>
              <a:rPr lang="en-US" b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such that</a:t>
            </a:r>
          </a:p>
          <a:p>
            <a:pPr lvl="1"/>
            <a:r>
              <a:rPr lang="en-US" b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the matrix consisting </a:t>
            </a:r>
            <a:r>
              <a:rPr lang="en-US" dirty="0" smtClean="0"/>
              <a:t>of </a:t>
            </a:r>
            <a:r>
              <a:rPr lang="en-US" dirty="0" smtClean="0"/>
              <a:t>all but the last row of </a:t>
            </a:r>
            <a:r>
              <a:rPr lang="en-US" b="1" dirty="0" err="1" smtClean="0"/>
              <a:t>V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is the matrix consisting of </a:t>
            </a:r>
            <a:r>
              <a:rPr lang="en-US" dirty="0" smtClean="0"/>
              <a:t>all but the first row of </a:t>
            </a:r>
            <a:r>
              <a:rPr lang="en-US" b="1" dirty="0" err="1"/>
              <a:t>V</a:t>
            </a:r>
            <a:r>
              <a:rPr lang="en-US" baseline="-25000" dirty="0" err="1"/>
              <a:t>p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NAPS paper equation is incorrect on this</a:t>
            </a:r>
          </a:p>
          <a:p>
            <a:r>
              <a:rPr lang="en-US" dirty="0" smtClean="0"/>
              <a:t> Discrete-time poles are found as the generalized eigenvalues of the pair {</a:t>
            </a:r>
            <a:r>
              <a:rPr lang="en-US" b="1" dirty="0" smtClean="0"/>
              <a:t>V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T</a:t>
            </a:r>
            <a:r>
              <a:rPr lang="en-US" b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  <a:r>
              <a:rPr lang="en-US" b="1" dirty="0" smtClean="0"/>
              <a:t>V</a:t>
            </a:r>
            <a:r>
              <a:rPr lang="en-US" baseline="-25000" dirty="0" smtClean="0"/>
              <a:t>1</a:t>
            </a:r>
            <a:r>
              <a:rPr lang="en-US" baseline="30000" dirty="0" smtClean="0"/>
              <a:t>T</a:t>
            </a:r>
            <a:r>
              <a:rPr lang="en-US" b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87930"/>
              </p:ext>
            </p:extLst>
          </p:nvPr>
        </p:nvGraphicFramePr>
        <p:xfrm>
          <a:off x="4006850" y="23844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05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6850" y="23844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91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Eigenvalues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Generalized eigenvalue problem for a matrix pair (</a:t>
            </a:r>
            <a:r>
              <a:rPr lang="en-US" b="1" dirty="0" smtClean="0"/>
              <a:t>A</a:t>
            </a:r>
            <a:r>
              <a:rPr lang="en-US" dirty="0" smtClean="0"/>
              <a:t>,</a:t>
            </a:r>
            <a:r>
              <a:rPr lang="en-US" b="1" dirty="0" smtClean="0"/>
              <a:t>B</a:t>
            </a:r>
            <a:r>
              <a:rPr lang="en-US" dirty="0" smtClean="0"/>
              <a:t>) consists of determining values </a:t>
            </a:r>
            <a:r>
              <a:rPr lang="en-US" dirty="0" err="1" smtClean="0">
                <a:latin typeface="Symbol" panose="05050102010706020507" pitchFamily="18" charset="2"/>
              </a:rPr>
              <a:t>a</a:t>
            </a:r>
            <a:r>
              <a:rPr lang="en-US" baseline="-25000" dirty="0" err="1" smtClean="0"/>
              <a:t>k</a:t>
            </a:r>
            <a:r>
              <a:rPr lang="en-US" dirty="0" smtClean="0"/>
              <a:t>,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k</a:t>
            </a:r>
            <a:r>
              <a:rPr lang="en-US" dirty="0" smtClean="0"/>
              <a:t> and </a:t>
            </a:r>
            <a:r>
              <a:rPr lang="en-US" b="1" dirty="0" err="1" smtClean="0"/>
              <a:t>x</a:t>
            </a:r>
            <a:r>
              <a:rPr lang="en-US" baseline="-25000" dirty="0" err="1" smtClean="0"/>
              <a:t>k</a:t>
            </a:r>
            <a:r>
              <a:rPr lang="en-US" dirty="0" smtClean="0"/>
              <a:t> such that </a:t>
            </a:r>
          </a:p>
          <a:p>
            <a:endParaRPr lang="en-US" dirty="0"/>
          </a:p>
          <a:p>
            <a:r>
              <a:rPr lang="en-US" dirty="0" smtClean="0"/>
              <a:t>The generalized eigenvalues are then </a:t>
            </a:r>
            <a:r>
              <a:rPr lang="en-US" dirty="0" err="1" smtClean="0">
                <a:latin typeface="Symbol" panose="05050102010706020507" pitchFamily="18" charset="2"/>
              </a:rPr>
              <a:t>a</a:t>
            </a:r>
            <a:r>
              <a:rPr lang="en-US" baseline="-25000" dirty="0" err="1" smtClean="0"/>
              <a:t>k</a:t>
            </a:r>
            <a:r>
              <a:rPr lang="en-US" dirty="0"/>
              <a:t>/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k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 </a:t>
            </a:r>
            <a:r>
              <a:rPr lang="en-US" b="1" dirty="0" smtClean="0"/>
              <a:t>B</a:t>
            </a:r>
            <a:r>
              <a:rPr lang="en-US" dirty="0" smtClean="0"/>
              <a:t> is nonsingular than these are the eigenvalues of </a:t>
            </a:r>
            <a:br>
              <a:rPr lang="en-US" dirty="0" smtClean="0"/>
            </a:br>
            <a:r>
              <a:rPr lang="en-US" b="1" dirty="0" smtClean="0"/>
              <a:t>B</a:t>
            </a:r>
            <a:r>
              <a:rPr lang="en-US" baseline="50000" dirty="0" smtClean="0"/>
              <a:t>-1</a:t>
            </a:r>
            <a:r>
              <a:rPr lang="en-US" b="1" dirty="0" smtClean="0"/>
              <a:t>A</a:t>
            </a:r>
          </a:p>
          <a:p>
            <a:pPr lvl="1"/>
            <a:r>
              <a:rPr lang="en-US" dirty="0" smtClean="0"/>
              <a:t>That is the situation here</a:t>
            </a:r>
          </a:p>
          <a:p>
            <a:r>
              <a:rPr lang="en-US" dirty="0" smtClean="0"/>
              <a:t>These eigenvalues are the discrete-time poles,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,with the modal eigenvalues then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793861"/>
              </p:ext>
            </p:extLst>
          </p:nvPr>
        </p:nvGraphicFramePr>
        <p:xfrm>
          <a:off x="990600" y="2209800"/>
          <a:ext cx="204311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3" name="Equation" r:id="rId3" imgW="990360" imgH="228600" progId="Equation.DSMT4">
                  <p:embed/>
                </p:oleObj>
              </mc:Choice>
              <mc:Fallback>
                <p:oleObj name="Equation" r:id="rId3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209800"/>
                        <a:ext cx="2043110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348615"/>
              </p:ext>
            </p:extLst>
          </p:nvPr>
        </p:nvGraphicFramePr>
        <p:xfrm>
          <a:off x="1219200" y="5681462"/>
          <a:ext cx="1295400" cy="75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84" name="Equation" r:id="rId5" imgW="672840" imgH="393480" progId="Equation.DSMT4">
                  <p:embed/>
                </p:oleObj>
              </mc:Choice>
              <mc:Fallback>
                <p:oleObj name="Equation" r:id="rId5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5681462"/>
                        <a:ext cx="1295400" cy="75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43400" y="5715000"/>
            <a:ext cx="3882794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Recall the log of a complex</a:t>
            </a:r>
            <a:br>
              <a:rPr lang="en-US" dirty="0" smtClean="0"/>
            </a:br>
            <a:r>
              <a:rPr lang="en-US" dirty="0" smtClean="0"/>
              <a:t>number z=r</a:t>
            </a:r>
            <a:r>
              <a:rPr lang="en-US" dirty="0" smtClean="0">
                <a:sym typeface="Symbol"/>
              </a:rPr>
              <a:t> is </a:t>
            </a:r>
            <a:r>
              <a:rPr lang="en-US" dirty="0" err="1" smtClean="0">
                <a:sym typeface="Symbol"/>
              </a:rPr>
              <a:t>ln</a:t>
            </a:r>
            <a:r>
              <a:rPr lang="en-US" dirty="0" smtClean="0">
                <a:sym typeface="Symbol"/>
              </a:rPr>
              <a:t>(r) + j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With m=6, L=3, 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this example we retain all three singular values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2979"/>
              </p:ext>
            </p:extLst>
          </p:nvPr>
        </p:nvGraphicFramePr>
        <p:xfrm>
          <a:off x="609600" y="1905000"/>
          <a:ext cx="8289925" cy="3764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50" name="Equation" r:id="rId3" imgW="5092560" imgH="2311200" progId="Equation.DSMT4">
                  <p:embed/>
                </p:oleObj>
              </mc:Choice>
              <mc:Fallback>
                <p:oleObj name="Equation" r:id="rId3" imgW="5092560" imgH="231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8289925" cy="3764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41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Which gives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generalized eigenvalues of 1.0013, -0.741</a:t>
            </a:r>
            <a:r>
              <a:rPr lang="en-US" dirty="0" smtClean="0">
                <a:sym typeface="Symbol"/>
              </a:rPr>
              <a:t>j0.6854</a:t>
            </a:r>
          </a:p>
          <a:p>
            <a:r>
              <a:rPr lang="en-US" dirty="0" smtClean="0">
                <a:sym typeface="Symbol"/>
              </a:rPr>
              <a:t>Then with </a:t>
            </a:r>
            <a:r>
              <a:rPr lang="en-US" dirty="0" smtClean="0">
                <a:latin typeface="Symbol" panose="05050102010706020507" pitchFamily="18" charset="2"/>
                <a:sym typeface="Symbol"/>
              </a:rPr>
              <a:t>D</a:t>
            </a:r>
            <a:r>
              <a:rPr lang="en-US" dirty="0" smtClean="0">
                <a:sym typeface="Symbol"/>
              </a:rPr>
              <a:t>T=0.2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789240"/>
              </p:ext>
            </p:extLst>
          </p:nvPr>
        </p:nvGraphicFramePr>
        <p:xfrm>
          <a:off x="838200" y="1905000"/>
          <a:ext cx="7673975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6" name="Equation" r:id="rId3" imgW="4775040" imgH="1422360" progId="Equation.DSMT4">
                  <p:embed/>
                </p:oleObj>
              </mc:Choice>
              <mc:Fallback>
                <p:oleObj name="Equation" r:id="rId3" imgW="4775040" imgH="1422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905000"/>
                        <a:ext cx="7673975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378058"/>
              </p:ext>
            </p:extLst>
          </p:nvPr>
        </p:nvGraphicFramePr>
        <p:xfrm>
          <a:off x="3886200" y="5029200"/>
          <a:ext cx="4495800" cy="1313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27" name="Equation" r:id="rId5" imgW="2781000" imgH="812520" progId="Equation.DSMT4">
                  <p:embed/>
                </p:oleObj>
              </mc:Choice>
              <mc:Fallback>
                <p:oleObj name="Equation" r:id="rId5" imgW="27810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6200" y="5029200"/>
                        <a:ext cx="4495800" cy="1313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8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This initial guess of </a:t>
            </a:r>
            <a:r>
              <a:rPr lang="en-US" b="1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is very close to the final solution</a:t>
            </a:r>
          </a:p>
          <a:p>
            <a:r>
              <a:rPr lang="en-US" dirty="0" smtClean="0"/>
              <a:t>The iteration works by calculating the </a:t>
            </a:r>
            <a:r>
              <a:rPr lang="en-US" dirty="0" err="1" smtClean="0"/>
              <a:t>Jacobian</a:t>
            </a:r>
            <a:r>
              <a:rPr lang="en-US" dirty="0" smtClean="0"/>
              <a:t>, </a:t>
            </a:r>
            <a:r>
              <a:rPr lang="en-US" b="1" dirty="0" smtClean="0"/>
              <a:t>J</a:t>
            </a:r>
            <a:r>
              <a:rPr lang="en-US" dirty="0" smtClean="0"/>
              <a:t>(</a:t>
            </a:r>
            <a:r>
              <a:rPr lang="en-US" b="1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) (with details in the paper), and the gradient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gradient search optimization (such as Golden Section) is used to determine the distance to move in the negative gradient direction</a:t>
            </a:r>
          </a:p>
          <a:p>
            <a:r>
              <a:rPr lang="en-US" dirty="0" smtClean="0"/>
              <a:t>For the 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622900"/>
              </p:ext>
            </p:extLst>
          </p:nvPr>
        </p:nvGraphicFramePr>
        <p:xfrm>
          <a:off x="1066800" y="2895600"/>
          <a:ext cx="316352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5" name="Equation" r:id="rId3" imgW="1485720" imgH="393480" progId="Equation.DSMT4">
                  <p:embed/>
                </p:oleObj>
              </mc:Choice>
              <mc:Fallback>
                <p:oleObj name="Equation" r:id="rId3" imgW="1485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2895600"/>
                        <a:ext cx="3163529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292169"/>
              </p:ext>
            </p:extLst>
          </p:nvPr>
        </p:nvGraphicFramePr>
        <p:xfrm>
          <a:off x="3276600" y="5334000"/>
          <a:ext cx="5410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6" name="Equation" r:id="rId5" imgW="3606480" imgH="711000" progId="Equation.DSMT4">
                  <p:embed/>
                </p:oleObj>
              </mc:Choice>
              <mc:Fallback>
                <p:oleObj name="Equation" r:id="rId5" imgW="36064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5334000"/>
                        <a:ext cx="5410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50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 smtClean="0"/>
              <a:t>Read Chapters 8 and 9</a:t>
            </a:r>
          </a:p>
          <a:p>
            <a:r>
              <a:rPr lang="en-US" dirty="0" smtClean="0"/>
              <a:t>Homework 8 should be completed before final but need not be turned in</a:t>
            </a:r>
          </a:p>
          <a:p>
            <a:r>
              <a:rPr lang="en-US" dirty="0" smtClean="0"/>
              <a:t>Final is </a:t>
            </a:r>
            <a:r>
              <a:rPr lang="en-US" dirty="0"/>
              <a:t>Wednesday May 14 at 7 to 10pm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4114800"/>
          </a:xfrm>
        </p:spPr>
        <p:txBody>
          <a:bodyPr/>
          <a:lstStyle/>
          <a:p>
            <a:r>
              <a:rPr lang="en-US" dirty="0" smtClean="0"/>
              <a:t>These techniques only match the signals at the sampled time points</a:t>
            </a:r>
          </a:p>
          <a:p>
            <a:r>
              <a:rPr lang="en-US" dirty="0" smtClean="0"/>
              <a:t>The sampling frequency must be at least twice the highest frequency of interest</a:t>
            </a:r>
          </a:p>
          <a:p>
            <a:pPr lvl="1"/>
            <a:r>
              <a:rPr lang="en-US" dirty="0" smtClean="0"/>
              <a:t>A higher sampling rate is generally better, but there is a computational limitation associated with the size of the </a:t>
            </a:r>
            <a:r>
              <a:rPr lang="en-US" dirty="0" err="1" smtClean="0"/>
              <a:t>Hankel</a:t>
            </a:r>
            <a:r>
              <a:rPr lang="en-US" dirty="0" smtClean="0"/>
              <a:t> matrix</a:t>
            </a:r>
          </a:p>
          <a:p>
            <a:pPr lvl="1"/>
            <a:r>
              <a:rPr lang="en-US" dirty="0" smtClean="0"/>
              <a:t>Aliasing is a concern since we are dealing with a time limited signal </a:t>
            </a:r>
          </a:p>
          <a:p>
            <a:r>
              <a:rPr lang="en-US" dirty="0" err="1" smtClean="0"/>
              <a:t>Detrending</a:t>
            </a:r>
            <a:r>
              <a:rPr lang="en-US" dirty="0" smtClean="0"/>
              <a:t> can be used to remove a polynomial offset</a:t>
            </a:r>
          </a:p>
          <a:p>
            <a:r>
              <a:rPr lang="en-US" dirty="0" smtClean="0"/>
              <a:t>Method can be extended to multiple signals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7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VPM: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Do VPM on speed for generator 2 from previous three bus small signal analysis case</a:t>
            </a:r>
          </a:p>
          <a:p>
            <a:pPr lvl="1"/>
            <a:r>
              <a:rPr lang="en-US" dirty="0" smtClean="0"/>
              <a:t>Calculated modes were at 1.51 and 2.02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50127"/>
            <a:ext cx="5029200" cy="382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3429000"/>
            <a:ext cx="1622560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Input data</a:t>
            </a:r>
          </a:p>
          <a:p>
            <a:r>
              <a:rPr lang="en-US" dirty="0" smtClean="0"/>
              <a:t>here is the</a:t>
            </a:r>
            <a:br>
              <a:rPr lang="en-US" dirty="0" smtClean="0"/>
            </a:br>
            <a:r>
              <a:rPr lang="en-US" dirty="0" smtClean="0"/>
              <a:t>red curve</a:t>
            </a:r>
          </a:p>
        </p:txBody>
      </p:sp>
    </p:spTree>
    <p:extLst>
      <p:ext uri="{BB962C8B-B14F-4D97-AF65-F5344CB8AC3E}">
        <p14:creationId xmlns:p14="http://schemas.microsoft.com/office/powerpoint/2010/main" val="374377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VPM: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234440"/>
          </a:xfrm>
        </p:spPr>
        <p:txBody>
          <a:bodyPr/>
          <a:lstStyle/>
          <a:p>
            <a:r>
              <a:rPr lang="en-US" dirty="0" smtClean="0"/>
              <a:t>Below results were obtained from sampling the input data every 0.1 seconds (10 Hz)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377439"/>
            <a:ext cx="5100151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2365664"/>
            <a:ext cx="3462038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Calculated frequencies</a:t>
            </a:r>
            <a:br>
              <a:rPr lang="en-US" dirty="0" smtClean="0"/>
            </a:br>
            <a:r>
              <a:rPr lang="en-US" dirty="0" smtClean="0"/>
              <a:t>were 2.03 and </a:t>
            </a:r>
            <a:br>
              <a:rPr lang="en-US" dirty="0" smtClean="0"/>
            </a:br>
            <a:r>
              <a:rPr lang="en-US" dirty="0" smtClean="0"/>
              <a:t>1.51 Hz with a dc </a:t>
            </a:r>
            <a:r>
              <a:rPr lang="en-US" dirty="0" smtClean="0"/>
              <a:t>offset;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2.03 frequency has</a:t>
            </a:r>
            <a:br>
              <a:rPr lang="en-US" dirty="0" smtClean="0"/>
            </a:br>
            <a:r>
              <a:rPr lang="en-US" dirty="0" smtClean="0"/>
              <a:t>a value of almost</a:t>
            </a:r>
            <a:br>
              <a:rPr lang="en-US" dirty="0" smtClean="0"/>
            </a:br>
            <a:r>
              <a:rPr lang="en-US" dirty="0" smtClean="0"/>
              <a:t>4 times that of the</a:t>
            </a:r>
            <a:br>
              <a:rPr lang="en-US" dirty="0" smtClean="0"/>
            </a:br>
            <a:r>
              <a:rPr lang="en-US" dirty="0" smtClean="0"/>
              <a:t>1.51 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VPM: 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463040"/>
          </a:xfrm>
        </p:spPr>
        <p:txBody>
          <a:bodyPr/>
          <a:lstStyle/>
          <a:p>
            <a:r>
              <a:rPr lang="en-US" dirty="0" smtClean="0"/>
              <a:t>Results are quite poor if sampling is reduced to 1.5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2377440"/>
            <a:ext cx="5100151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7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 with VPM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072640"/>
          </a:xfrm>
        </p:spPr>
        <p:txBody>
          <a:bodyPr/>
          <a:lstStyle/>
          <a:p>
            <a:r>
              <a:rPr lang="en-US" dirty="0" smtClean="0"/>
              <a:t>Not all signals exhibit such straightforward oscillations, since there can be other slower dynamics superimposed</a:t>
            </a:r>
          </a:p>
          <a:p>
            <a:r>
              <a:rPr lang="en-US" dirty="0" smtClean="0"/>
              <a:t>How can this method be extended to handle these situations?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399"/>
            <a:ext cx="4800600" cy="378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8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Forward with VPM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Here are the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599"/>
            <a:ext cx="5562600" cy="431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2209800"/>
            <a:ext cx="2133918" cy="34163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made</a:t>
            </a:r>
            <a:br>
              <a:rPr lang="en-US" dirty="0" smtClean="0"/>
            </a:br>
            <a:r>
              <a:rPr lang="en-US" dirty="0" smtClean="0"/>
              <a:t>up of five</a:t>
            </a:r>
            <a:br>
              <a:rPr lang="en-US" dirty="0" smtClean="0"/>
            </a:br>
            <a:r>
              <a:rPr lang="en-US" dirty="0" smtClean="0"/>
              <a:t>signals with</a:t>
            </a:r>
            <a:br>
              <a:rPr lang="en-US" dirty="0" smtClean="0"/>
            </a:br>
            <a:r>
              <a:rPr lang="en-US" dirty="0" smtClean="0"/>
              <a:t>frequencies</a:t>
            </a:r>
            <a:br>
              <a:rPr lang="en-US" dirty="0" smtClean="0"/>
            </a:br>
            <a:r>
              <a:rPr lang="en-US" dirty="0" smtClean="0"/>
              <a:t>from 0.123 </a:t>
            </a:r>
            <a:br>
              <a:rPr lang="en-US" dirty="0" smtClean="0"/>
            </a:br>
            <a:r>
              <a:rPr lang="en-US" dirty="0" smtClean="0"/>
              <a:t>to 1.1 Hz, with</a:t>
            </a:r>
            <a:br>
              <a:rPr lang="en-US" dirty="0" smtClean="0"/>
            </a:br>
            <a:r>
              <a:rPr lang="en-US" dirty="0" smtClean="0"/>
              <a:t>the highest</a:t>
            </a:r>
            <a:br>
              <a:rPr lang="en-US" dirty="0" smtClean="0"/>
            </a:br>
            <a:r>
              <a:rPr lang="en-US" dirty="0" smtClean="0"/>
              <a:t>magnitude</a:t>
            </a:r>
            <a:br>
              <a:rPr lang="en-US" dirty="0" smtClean="0"/>
            </a:br>
            <a:r>
              <a:rPr lang="en-US" dirty="0" smtClean="0"/>
              <a:t>at 0.634 Hz</a:t>
            </a:r>
          </a:p>
        </p:txBody>
      </p:sp>
    </p:spTree>
    <p:extLst>
      <p:ext uri="{BB962C8B-B14F-4D97-AF65-F5344CB8AC3E}">
        <p14:creationId xmlns:p14="http://schemas.microsoft.com/office/powerpoint/2010/main" val="28258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Stability Phenomena and Tools 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349240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Large Disturbance Stability (Non-linear Model)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Small Disturbance Stability (Linear Model)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Structural Stability (Non-linear Model)                    Loss of stability due to parameter variations.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u="sng" dirty="0"/>
              <a:t>Tools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Simulation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Repetitive time-domain simulations are required to find critical parameter values, such as clearing time of circuit breakers.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Direct methods using </a:t>
            </a:r>
            <a:r>
              <a:rPr lang="en-US" altLang="en-US" dirty="0" err="1"/>
              <a:t>Lyapunov</a:t>
            </a:r>
            <a:r>
              <a:rPr lang="en-US" altLang="en-US" dirty="0"/>
              <a:t>-based theory (Also called Transient Energy Function (TEF) methods</a:t>
            </a:r>
            <a:r>
              <a:rPr lang="en-US" altLang="en-US" dirty="0" smtClean="0"/>
              <a:t>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/>
              <a:t>Can be useful for screening</a:t>
            </a:r>
            <a:endParaRPr lang="en-US" altLang="en-US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Sensitivity based methods.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Transient Energy Function (TEF) Techniques</a:t>
            </a:r>
            <a:endParaRPr lang="en-US" altLang="en-US" dirty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486400"/>
          </a:xfrm>
        </p:spPr>
        <p:txBody>
          <a:bodyPr/>
          <a:lstStyle/>
          <a:p>
            <a:r>
              <a:rPr lang="en-US" altLang="en-US" dirty="0"/>
              <a:t>No repeated simulations are involved</a:t>
            </a:r>
            <a:r>
              <a:rPr lang="en-US" altLang="en-US" dirty="0" smtClean="0"/>
              <a:t>.</a:t>
            </a:r>
            <a:endParaRPr lang="en-US" altLang="en-US" sz="900" dirty="0"/>
          </a:p>
          <a:p>
            <a:r>
              <a:rPr lang="en-US" altLang="en-US" dirty="0"/>
              <a:t>Limited somewhat by modeling complexity</a:t>
            </a:r>
            <a:r>
              <a:rPr lang="en-US" altLang="en-US" dirty="0" smtClean="0"/>
              <a:t>.</a:t>
            </a:r>
            <a:endParaRPr lang="en-US" altLang="en-US" sz="900" dirty="0"/>
          </a:p>
          <a:p>
            <a:r>
              <a:rPr lang="en-US" altLang="en-US" dirty="0"/>
              <a:t>Energy of the system used as </a:t>
            </a:r>
            <a:r>
              <a:rPr lang="en-US" altLang="en-US" dirty="0" err="1"/>
              <a:t>Lyapunov</a:t>
            </a:r>
            <a:r>
              <a:rPr lang="en-US" altLang="en-US" dirty="0"/>
              <a:t> function</a:t>
            </a:r>
            <a:r>
              <a:rPr lang="en-US" altLang="en-US" dirty="0" smtClean="0"/>
              <a:t>.</a:t>
            </a:r>
            <a:endParaRPr lang="en-US" altLang="en-US" sz="900" dirty="0"/>
          </a:p>
          <a:p>
            <a:r>
              <a:rPr lang="en-US" altLang="en-US" dirty="0"/>
              <a:t>Computing energy at the “controlling” unstable equilibrium point (CUEP) (critical energy</a:t>
            </a:r>
            <a:r>
              <a:rPr lang="en-US" altLang="en-US" dirty="0" smtClean="0"/>
              <a:t>).</a:t>
            </a:r>
            <a:endParaRPr lang="en-US" altLang="en-US" sz="900" dirty="0"/>
          </a:p>
          <a:p>
            <a:r>
              <a:rPr lang="en-US" altLang="en-US" dirty="0"/>
              <a:t>CUEP defines the mode of instability for a particular fault</a:t>
            </a:r>
            <a:r>
              <a:rPr lang="en-US" altLang="en-US" dirty="0" smtClean="0"/>
              <a:t>.</a:t>
            </a:r>
            <a:endParaRPr lang="en-US" altLang="en-US" sz="900" dirty="0"/>
          </a:p>
          <a:p>
            <a:r>
              <a:rPr lang="en-US" altLang="en-US" dirty="0"/>
              <a:t>Computing critical energy is </a:t>
            </a:r>
            <a:r>
              <a:rPr lang="en-US" altLang="en-US" u="sng" dirty="0"/>
              <a:t>not</a:t>
            </a:r>
            <a:r>
              <a:rPr lang="en-US" altLang="en-US" dirty="0"/>
              <a:t> easy.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Judging Stability / Instability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838200" y="6248400"/>
            <a:ext cx="6934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Stability is judged by Relative Rotor Angles.</a:t>
            </a: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838200" y="1371600"/>
            <a:ext cx="335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/>
              <a:t>Monitor Rotor Angles</a:t>
            </a: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6019800" y="3505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(b) Stable</a:t>
            </a: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1447800" y="3505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(a) Stable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1219200" y="58674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(c) Unstable</a:t>
            </a:r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5943600" y="57912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(d) Unstable</a:t>
            </a:r>
          </a:p>
        </p:txBody>
      </p:sp>
      <p:pic>
        <p:nvPicPr>
          <p:cNvPr id="185354" name="Picture 10" descr="Untitled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4227513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5" name="Picture 11" descr="Untitled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29384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6" name="Picture 12" descr="Untitled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86200"/>
            <a:ext cx="2292350" cy="19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7" name="Picture 13" descr="Untitled-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2530475" cy="200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Mathematical Formulation</a:t>
            </a:r>
          </a:p>
        </p:txBody>
      </p:sp>
      <p:sp>
        <p:nvSpPr>
          <p:cNvPr id="186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05800" cy="4267200"/>
          </a:xfrm>
        </p:spPr>
        <p:txBody>
          <a:bodyPr/>
          <a:lstStyle/>
          <a:p>
            <a:r>
              <a:rPr lang="en-US" altLang="en-US" dirty="0" smtClean="0"/>
              <a:t>A power </a:t>
            </a:r>
            <a:r>
              <a:rPr lang="en-US" altLang="en-US" dirty="0"/>
              <a:t>s</a:t>
            </a:r>
            <a:r>
              <a:rPr lang="en-US" altLang="en-US" dirty="0" smtClean="0"/>
              <a:t>ystem </a:t>
            </a:r>
            <a:r>
              <a:rPr lang="en-US" altLang="en-US" dirty="0"/>
              <a:t>undergoing </a:t>
            </a:r>
            <a:r>
              <a:rPr lang="en-US" altLang="en-US" dirty="0" smtClean="0"/>
              <a:t>a disturbance </a:t>
            </a:r>
            <a:r>
              <a:rPr lang="en-US" altLang="en-US" dirty="0"/>
              <a:t>(</a:t>
            </a:r>
            <a:r>
              <a:rPr lang="en-US" altLang="en-US" dirty="0" smtClean="0"/>
              <a:t>fault,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), </a:t>
            </a:r>
            <a:r>
              <a:rPr lang="en-US" altLang="en-US" dirty="0"/>
              <a:t>followed by clearing of the </a:t>
            </a:r>
            <a:r>
              <a:rPr lang="en-US" altLang="en-US" dirty="0" smtClean="0"/>
              <a:t>fault, has </a:t>
            </a:r>
            <a:r>
              <a:rPr lang="en-US" altLang="en-US" dirty="0"/>
              <a:t>the following model</a:t>
            </a:r>
          </a:p>
          <a:p>
            <a:endParaRPr lang="en-US" altLang="en-US" sz="4800" dirty="0"/>
          </a:p>
          <a:p>
            <a:endParaRPr lang="en-US" altLang="en-US" dirty="0"/>
          </a:p>
          <a:p>
            <a:pPr lvl="1"/>
            <a:r>
              <a:rPr lang="en-US" altLang="en-US" dirty="0" smtClean="0"/>
              <a:t>(1) Prior to fault (Pre-fault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 smtClean="0"/>
              <a:t>(2) During fault (Fault-on or faulted)</a:t>
            </a:r>
            <a:endParaRPr lang="en-US" altLang="en-US" dirty="0"/>
          </a:p>
          <a:p>
            <a:pPr lvl="1"/>
            <a:r>
              <a:rPr lang="en-US" altLang="en-US" dirty="0" smtClean="0"/>
              <a:t>(</a:t>
            </a:r>
            <a:r>
              <a:rPr lang="en-US" altLang="en-US" dirty="0"/>
              <a:t>3) </a:t>
            </a:r>
            <a:r>
              <a:rPr lang="en-US" altLang="en-US" dirty="0" smtClean="0"/>
              <a:t>After the fault (Post-fault)</a:t>
            </a:r>
            <a:endParaRPr lang="en-US" altLang="en-US" dirty="0"/>
          </a:p>
        </p:txBody>
      </p:sp>
      <p:graphicFrame>
        <p:nvGraphicFramePr>
          <p:cNvPr id="186397" name="Object 1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09036"/>
              </p:ext>
            </p:extLst>
          </p:nvPr>
        </p:nvGraphicFramePr>
        <p:xfrm>
          <a:off x="2209800" y="2438400"/>
          <a:ext cx="3859213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38" name="Equation" r:id="rId3" imgW="1917360" imgH="723600" progId="Equation.DSMT4">
                  <p:embed/>
                </p:oleObj>
              </mc:Choice>
              <mc:Fallback>
                <p:oleObj name="Equation" r:id="rId3" imgW="19173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38400"/>
                        <a:ext cx="3859213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57200" y="5473700"/>
            <a:ext cx="8001000" cy="1143000"/>
            <a:chOff x="914400" y="5715000"/>
            <a:chExt cx="8001000" cy="1143000"/>
          </a:xfrm>
        </p:grpSpPr>
        <p:sp>
          <p:nvSpPr>
            <p:cNvPr id="186372" name="Line 1028"/>
            <p:cNvSpPr>
              <a:spLocks noChangeShapeType="1"/>
            </p:cNvSpPr>
            <p:nvPr/>
          </p:nvSpPr>
          <p:spPr bwMode="auto">
            <a:xfrm>
              <a:off x="1066800" y="6324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3" name="Line 1029"/>
            <p:cNvSpPr>
              <a:spLocks noChangeShapeType="1"/>
            </p:cNvSpPr>
            <p:nvPr/>
          </p:nvSpPr>
          <p:spPr bwMode="auto">
            <a:xfrm>
              <a:off x="10668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4" name="Line 1030"/>
            <p:cNvSpPr>
              <a:spLocks noChangeShapeType="1"/>
            </p:cNvSpPr>
            <p:nvPr/>
          </p:nvSpPr>
          <p:spPr bwMode="auto">
            <a:xfrm>
              <a:off x="16764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5" name="Line 1031"/>
            <p:cNvSpPr>
              <a:spLocks noChangeShapeType="1"/>
            </p:cNvSpPr>
            <p:nvPr/>
          </p:nvSpPr>
          <p:spPr bwMode="auto">
            <a:xfrm>
              <a:off x="49530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6" name="Line 1032"/>
            <p:cNvSpPr>
              <a:spLocks noChangeShapeType="1"/>
            </p:cNvSpPr>
            <p:nvPr/>
          </p:nvSpPr>
          <p:spPr bwMode="auto">
            <a:xfrm>
              <a:off x="35814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8" name="Line 1034"/>
            <p:cNvSpPr>
              <a:spLocks noChangeShapeType="1"/>
            </p:cNvSpPr>
            <p:nvPr/>
          </p:nvSpPr>
          <p:spPr bwMode="auto">
            <a:xfrm>
              <a:off x="3581400" y="60198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79" name="Line 1035"/>
            <p:cNvSpPr>
              <a:spLocks noChangeShapeType="1"/>
            </p:cNvSpPr>
            <p:nvPr/>
          </p:nvSpPr>
          <p:spPr bwMode="auto">
            <a:xfrm>
              <a:off x="74676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80" name="Line 1036"/>
            <p:cNvSpPr>
              <a:spLocks noChangeShapeType="1"/>
            </p:cNvSpPr>
            <p:nvPr/>
          </p:nvSpPr>
          <p:spPr bwMode="auto">
            <a:xfrm>
              <a:off x="6019800" y="5715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81" name="Line 1037"/>
            <p:cNvSpPr>
              <a:spLocks noChangeShapeType="1"/>
            </p:cNvSpPr>
            <p:nvPr/>
          </p:nvSpPr>
          <p:spPr bwMode="auto">
            <a:xfrm>
              <a:off x="6019800" y="6019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82" name="Line 1038"/>
            <p:cNvSpPr>
              <a:spLocks noChangeShapeType="1"/>
            </p:cNvSpPr>
            <p:nvPr/>
          </p:nvSpPr>
          <p:spPr bwMode="auto">
            <a:xfrm>
              <a:off x="7162800" y="6019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83" name="Rectangle 1039"/>
            <p:cNvSpPr>
              <a:spLocks noChangeArrowheads="1"/>
            </p:cNvSpPr>
            <p:nvPr/>
          </p:nvSpPr>
          <p:spPr bwMode="auto">
            <a:xfrm>
              <a:off x="4648200" y="59436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/>
                <a:t>X</a:t>
              </a:r>
            </a:p>
          </p:txBody>
        </p:sp>
        <p:sp>
          <p:nvSpPr>
            <p:cNvPr id="186384" name="Rectangle 1040"/>
            <p:cNvSpPr>
              <a:spLocks noChangeArrowheads="1"/>
            </p:cNvSpPr>
            <p:nvPr/>
          </p:nvSpPr>
          <p:spPr bwMode="auto">
            <a:xfrm>
              <a:off x="3733800" y="59436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/>
                <a:t>X</a:t>
              </a:r>
            </a:p>
          </p:txBody>
        </p:sp>
        <p:sp>
          <p:nvSpPr>
            <p:cNvPr id="186388" name="Freeform 1044"/>
            <p:cNvSpPr>
              <a:spLocks/>
            </p:cNvSpPr>
            <p:nvPr/>
          </p:nvSpPr>
          <p:spPr bwMode="auto">
            <a:xfrm>
              <a:off x="3619500" y="6007100"/>
              <a:ext cx="190500" cy="457200"/>
            </a:xfrm>
            <a:custGeom>
              <a:avLst/>
              <a:gdLst>
                <a:gd name="T0" fmla="*/ 32 w 120"/>
                <a:gd name="T1" fmla="*/ 0 h 288"/>
                <a:gd name="T2" fmla="*/ 0 w 120"/>
                <a:gd name="T3" fmla="*/ 88 h 288"/>
                <a:gd name="T4" fmla="*/ 64 w 120"/>
                <a:gd name="T5" fmla="*/ 200 h 288"/>
                <a:gd name="T6" fmla="*/ 112 w 120"/>
                <a:gd name="T7" fmla="*/ 216 h 288"/>
                <a:gd name="T8" fmla="*/ 96 w 120"/>
                <a:gd name="T9" fmla="*/ 264 h 288"/>
                <a:gd name="T10" fmla="*/ 80 w 12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88">
                  <a:moveTo>
                    <a:pt x="32" y="0"/>
                  </a:moveTo>
                  <a:cubicBezTo>
                    <a:pt x="25" y="37"/>
                    <a:pt x="20" y="58"/>
                    <a:pt x="0" y="88"/>
                  </a:cubicBezTo>
                  <a:cubicBezTo>
                    <a:pt x="97" y="100"/>
                    <a:pt x="74" y="97"/>
                    <a:pt x="64" y="200"/>
                  </a:cubicBezTo>
                  <a:cubicBezTo>
                    <a:pt x="80" y="205"/>
                    <a:pt x="104" y="201"/>
                    <a:pt x="112" y="216"/>
                  </a:cubicBezTo>
                  <a:cubicBezTo>
                    <a:pt x="120" y="231"/>
                    <a:pt x="105" y="250"/>
                    <a:pt x="96" y="264"/>
                  </a:cubicBezTo>
                  <a:cubicBezTo>
                    <a:pt x="91" y="272"/>
                    <a:pt x="80" y="288"/>
                    <a:pt x="80" y="28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89" name="Freeform 1045"/>
            <p:cNvSpPr>
              <a:spLocks/>
            </p:cNvSpPr>
            <p:nvPr/>
          </p:nvSpPr>
          <p:spPr bwMode="auto">
            <a:xfrm>
              <a:off x="3683000" y="6451600"/>
              <a:ext cx="165100" cy="1588"/>
            </a:xfrm>
            <a:custGeom>
              <a:avLst/>
              <a:gdLst>
                <a:gd name="T0" fmla="*/ 0 w 104"/>
                <a:gd name="T1" fmla="*/ 0 h 1"/>
                <a:gd name="T2" fmla="*/ 104 w 10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">
                  <a:moveTo>
                    <a:pt x="0" y="0"/>
                  </a:moveTo>
                  <a:cubicBezTo>
                    <a:pt x="35" y="0"/>
                    <a:pt x="69" y="0"/>
                    <a:pt x="10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92" name="Freeform 1048"/>
            <p:cNvSpPr>
              <a:spLocks/>
            </p:cNvSpPr>
            <p:nvPr/>
          </p:nvSpPr>
          <p:spPr bwMode="auto">
            <a:xfrm>
              <a:off x="3683000" y="6461125"/>
              <a:ext cx="190500" cy="28575"/>
            </a:xfrm>
            <a:custGeom>
              <a:avLst/>
              <a:gdLst>
                <a:gd name="T0" fmla="*/ 0 w 120"/>
                <a:gd name="T1" fmla="*/ 18 h 18"/>
                <a:gd name="T2" fmla="*/ 120 w 120"/>
                <a:gd name="T3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0" h="18">
                  <a:moveTo>
                    <a:pt x="0" y="18"/>
                  </a:moveTo>
                  <a:cubicBezTo>
                    <a:pt x="54" y="0"/>
                    <a:pt x="16" y="10"/>
                    <a:pt x="120" y="1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393" name="Freeform 1049"/>
            <p:cNvSpPr>
              <a:spLocks/>
            </p:cNvSpPr>
            <p:nvPr/>
          </p:nvSpPr>
          <p:spPr bwMode="auto">
            <a:xfrm>
              <a:off x="3695700" y="6515100"/>
              <a:ext cx="165100" cy="1588"/>
            </a:xfrm>
            <a:custGeom>
              <a:avLst/>
              <a:gdLst>
                <a:gd name="T0" fmla="*/ 0 w 104"/>
                <a:gd name="T1" fmla="*/ 0 h 1"/>
                <a:gd name="T2" fmla="*/ 104 w 10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">
                  <a:moveTo>
                    <a:pt x="0" y="0"/>
                  </a:moveTo>
                  <a:cubicBezTo>
                    <a:pt x="35" y="0"/>
                    <a:pt x="69" y="0"/>
                    <a:pt x="10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6403" name="Rectangle 1059"/>
            <p:cNvSpPr>
              <a:spLocks noChangeArrowheads="1"/>
            </p:cNvSpPr>
            <p:nvPr/>
          </p:nvSpPr>
          <p:spPr bwMode="auto">
            <a:xfrm>
              <a:off x="4267200" y="6477000"/>
              <a:ext cx="13716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/>
                <a:t>Faulted</a:t>
              </a:r>
            </a:p>
          </p:txBody>
        </p:sp>
        <p:sp>
          <p:nvSpPr>
            <p:cNvPr id="186404" name="Rectangle 1060"/>
            <p:cNvSpPr>
              <a:spLocks noChangeArrowheads="1"/>
            </p:cNvSpPr>
            <p:nvPr/>
          </p:nvSpPr>
          <p:spPr bwMode="auto">
            <a:xfrm>
              <a:off x="7543800" y="6248400"/>
              <a:ext cx="1371600" cy="7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/>
                <a:t>Post-Fault</a:t>
              </a:r>
            </a:p>
            <a:p>
              <a:pPr algn="ctr"/>
              <a:r>
                <a:rPr lang="en-US" altLang="en-US" sz="2000"/>
                <a:t>(line-cleared)</a:t>
              </a:r>
            </a:p>
          </p:txBody>
        </p:sp>
        <p:graphicFrame>
          <p:nvGraphicFramePr>
            <p:cNvPr id="186405" name="Object 10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5480976"/>
                </p:ext>
              </p:extLst>
            </p:nvPr>
          </p:nvGraphicFramePr>
          <p:xfrm>
            <a:off x="914400" y="6324600"/>
            <a:ext cx="457200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39" name="Equation" r:id="rId5" imgW="317160" imgH="177480" progId="Equation.3">
                    <p:embed/>
                  </p:oleObj>
                </mc:Choice>
                <mc:Fallback>
                  <p:oleObj name="Equation" r:id="rId5" imgW="3171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6324600"/>
                          <a:ext cx="457200" cy="2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406" name="Object 10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684810"/>
                </p:ext>
              </p:extLst>
            </p:nvPr>
          </p:nvGraphicFramePr>
          <p:xfrm>
            <a:off x="1600200" y="6324600"/>
            <a:ext cx="512763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40" name="Equation" r:id="rId7" imgW="355320" imgH="228600" progId="Equation.3">
                    <p:embed/>
                  </p:oleObj>
                </mc:Choice>
                <mc:Fallback>
                  <p:oleObj name="Equation" r:id="rId7" imgW="355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6324600"/>
                          <a:ext cx="512763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407" name="Object 10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5950889"/>
                </p:ext>
              </p:extLst>
            </p:nvPr>
          </p:nvGraphicFramePr>
          <p:xfrm>
            <a:off x="3429000" y="6529388"/>
            <a:ext cx="841375" cy="328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41" name="Equation" r:id="rId9" imgW="583920" imgH="228600" progId="Equation.3">
                    <p:embed/>
                  </p:oleObj>
                </mc:Choice>
                <mc:Fallback>
                  <p:oleObj name="Equation" r:id="rId9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9000" y="6529388"/>
                          <a:ext cx="841375" cy="328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6408" name="Object 10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3628836"/>
                </p:ext>
              </p:extLst>
            </p:nvPr>
          </p:nvGraphicFramePr>
          <p:xfrm>
            <a:off x="6477000" y="6096000"/>
            <a:ext cx="511175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942" name="Equation" r:id="rId11" imgW="355320" imgH="228600" progId="Equation.3">
                    <p:embed/>
                  </p:oleObj>
                </mc:Choice>
                <mc:Fallback>
                  <p:oleObj name="Equation" r:id="rId11" imgW="3553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7000" y="6096000"/>
                          <a:ext cx="511175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3886200"/>
            <a:ext cx="2514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cl</a:t>
            </a:r>
            <a:r>
              <a:rPr lang="en-US" dirty="0" smtClean="0"/>
              <a:t> is the clearing 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/>
          <a:lstStyle/>
          <a:p>
            <a:r>
              <a:rPr lang="en-US" dirty="0" smtClean="0"/>
              <a:t>Measurement Based Modal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advent of large numbers of PMUs, measurement based SSA is increasing used</a:t>
            </a:r>
          </a:p>
          <a:p>
            <a:pPr lvl="1"/>
            <a:r>
              <a:rPr lang="en-US" dirty="0" smtClean="0"/>
              <a:t>The goal is to determine the damping associated with the dominant oscillatory modes in the system</a:t>
            </a:r>
          </a:p>
          <a:p>
            <a:pPr lvl="1"/>
            <a:r>
              <a:rPr lang="en-US" dirty="0" smtClean="0"/>
              <a:t>Approaches seek to approximate a sampled signal by a series of exponential functions (usually damped </a:t>
            </a:r>
            <a:r>
              <a:rPr lang="en-US" dirty="0" err="1" smtClean="0"/>
              <a:t>sinusoidals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Several techniques are available with </a:t>
            </a:r>
            <a:r>
              <a:rPr lang="en-US" dirty="0" err="1" smtClean="0"/>
              <a:t>Prony</a:t>
            </a:r>
            <a:r>
              <a:rPr lang="en-US" dirty="0" smtClean="0"/>
              <a:t> analysis the oldest</a:t>
            </a:r>
          </a:p>
          <a:p>
            <a:pPr lvl="1"/>
            <a:r>
              <a:rPr lang="en-US" dirty="0" smtClean="0"/>
              <a:t>Method, which was developed by Gaspard Riche de </a:t>
            </a:r>
            <a:r>
              <a:rPr lang="en-US" dirty="0" err="1" smtClean="0"/>
              <a:t>Prony</a:t>
            </a:r>
            <a:r>
              <a:rPr lang="en-US" dirty="0" smtClean="0"/>
              <a:t>, dates to 1795; power system applications from about 1980's</a:t>
            </a:r>
          </a:p>
          <a:p>
            <a:r>
              <a:rPr lang="en-US" dirty="0" smtClean="0"/>
              <a:t>Here we'll consider a newer alternative, based on the variable projection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Critical Clearing </a:t>
            </a:r>
            <a:r>
              <a:rPr lang="en-US" altLang="en-US" dirty="0" smtClean="0"/>
              <a:t>Time</a:t>
            </a:r>
            <a:endParaRPr lang="en-US" altLang="en-US" sz="3200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625840" cy="4968240"/>
          </a:xfrm>
        </p:spPr>
        <p:txBody>
          <a:bodyPr/>
          <a:lstStyle/>
          <a:p>
            <a:r>
              <a:rPr lang="en-US" altLang="en-US" dirty="0" smtClean="0"/>
              <a:t>Assume the </a:t>
            </a:r>
            <a:r>
              <a:rPr lang="en-US" altLang="en-US" dirty="0" smtClean="0"/>
              <a:t>post-fault </a:t>
            </a:r>
            <a:r>
              <a:rPr lang="en-US" altLang="en-US" dirty="0"/>
              <a:t>system has a stable equilibrium </a:t>
            </a:r>
            <a:r>
              <a:rPr lang="en-US" altLang="en-US" dirty="0" smtClean="0"/>
              <a:t>point </a:t>
            </a:r>
            <a:r>
              <a:rPr lang="en-US" altLang="en-US" b="1" dirty="0" err="1" smtClean="0"/>
              <a:t>x</a:t>
            </a:r>
            <a:r>
              <a:rPr lang="en-US" altLang="en-US" baseline="-25000" dirty="0" err="1" smtClean="0"/>
              <a:t>s</a:t>
            </a:r>
            <a:endParaRPr lang="en-US" altLang="en-US" baseline="-25000" dirty="0" smtClean="0"/>
          </a:p>
          <a:p>
            <a:r>
              <a:rPr lang="en-US" altLang="en-US" dirty="0"/>
              <a:t>A</a:t>
            </a:r>
            <a:r>
              <a:rPr lang="en-US" altLang="en-US" dirty="0" smtClean="0"/>
              <a:t>ll </a:t>
            </a:r>
            <a:r>
              <a:rPr lang="en-US" altLang="en-US" dirty="0"/>
              <a:t>possible values </a:t>
            </a:r>
            <a:r>
              <a:rPr lang="en-US" altLang="en-US" dirty="0" smtClean="0"/>
              <a:t>of </a:t>
            </a:r>
            <a:r>
              <a:rPr lang="en-US" altLang="en-US" b="1" dirty="0" smtClean="0"/>
              <a:t>x</a:t>
            </a:r>
            <a:r>
              <a:rPr lang="en-US" altLang="en-US" dirty="0" smtClean="0"/>
              <a:t>(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cl</a:t>
            </a:r>
            <a:r>
              <a:rPr lang="en-US" altLang="en-US" dirty="0" smtClean="0"/>
              <a:t>) </a:t>
            </a:r>
            <a:r>
              <a:rPr lang="en-US" altLang="en-US" dirty="0"/>
              <a:t>for </a:t>
            </a:r>
            <a:r>
              <a:rPr lang="en-US" altLang="en-US" dirty="0" smtClean="0"/>
              <a:t>different </a:t>
            </a:r>
            <a:r>
              <a:rPr lang="en-US" altLang="en-US" dirty="0"/>
              <a:t>clearing </a:t>
            </a:r>
            <a:r>
              <a:rPr lang="en-US" altLang="en-US" dirty="0" smtClean="0"/>
              <a:t>times provide the initial </a:t>
            </a:r>
            <a:r>
              <a:rPr lang="en-US" altLang="en-US" dirty="0"/>
              <a:t>conditions for the </a:t>
            </a:r>
            <a:r>
              <a:rPr lang="en-US" altLang="en-US" dirty="0" smtClean="0"/>
              <a:t>post-fault system</a:t>
            </a:r>
            <a:endParaRPr lang="en-US" altLang="en-US" dirty="0"/>
          </a:p>
          <a:p>
            <a:pPr lvl="1"/>
            <a:r>
              <a:rPr lang="en-US" altLang="en-US" dirty="0" smtClean="0"/>
              <a:t>Question is </a:t>
            </a:r>
            <a:r>
              <a:rPr lang="en-US" altLang="en-US" dirty="0" smtClean="0"/>
              <a:t>then w</a:t>
            </a:r>
            <a:r>
              <a:rPr lang="en-US" altLang="en-US" dirty="0" smtClean="0"/>
              <a:t>ill </a:t>
            </a:r>
            <a:r>
              <a:rPr lang="en-US" altLang="en-US" dirty="0"/>
              <a:t>the trajectory of the post fault </a:t>
            </a:r>
            <a:r>
              <a:rPr lang="en-US" altLang="en-US" dirty="0" smtClean="0"/>
              <a:t>system, </a:t>
            </a:r>
            <a:r>
              <a:rPr lang="en-US" altLang="en-US" dirty="0"/>
              <a:t>starting </a:t>
            </a:r>
            <a:r>
              <a:rPr lang="en-US" altLang="en-US" dirty="0" smtClean="0"/>
              <a:t>at </a:t>
            </a:r>
            <a:r>
              <a:rPr lang="en-US" altLang="en-US" b="1" dirty="0"/>
              <a:t>x</a:t>
            </a:r>
            <a:r>
              <a:rPr lang="en-US" altLang="en-US" dirty="0"/>
              <a:t>(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cl</a:t>
            </a:r>
            <a:r>
              <a:rPr lang="en-US" altLang="en-US" dirty="0" smtClean="0"/>
              <a:t>), </a:t>
            </a:r>
            <a:r>
              <a:rPr lang="en-US" altLang="en-US" dirty="0" smtClean="0"/>
              <a:t>converge to </a:t>
            </a:r>
            <a:r>
              <a:rPr lang="en-US" altLang="en-US" b="1" dirty="0" err="1" smtClean="0"/>
              <a:t>x</a:t>
            </a:r>
            <a:r>
              <a:rPr lang="en-US" altLang="en-US" baseline="-25000" dirty="0" err="1" smtClean="0"/>
              <a:t>s</a:t>
            </a:r>
            <a:r>
              <a:rPr lang="en-US" altLang="en-US" dirty="0" smtClean="0"/>
              <a:t> as t </a:t>
            </a:r>
            <a:r>
              <a:rPr lang="en-US" altLang="en-US" dirty="0" smtClean="0">
                <a:sym typeface="Symbol"/>
              </a:rPr>
              <a:t> 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r>
              <a:rPr lang="en-US" altLang="en-US" dirty="0"/>
              <a:t>Largest value of 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cl</a:t>
            </a:r>
            <a:r>
              <a:rPr lang="en-US" altLang="en-US" dirty="0" smtClean="0"/>
              <a:t> for </a:t>
            </a:r>
            <a:r>
              <a:rPr lang="en-US" altLang="en-US" dirty="0"/>
              <a:t>which this is true is called </a:t>
            </a:r>
            <a:r>
              <a:rPr lang="en-US" altLang="en-US" dirty="0" smtClean="0"/>
              <a:t>the critical </a:t>
            </a:r>
            <a:r>
              <a:rPr lang="en-US" altLang="en-US" dirty="0"/>
              <a:t>clearing </a:t>
            </a:r>
            <a:r>
              <a:rPr lang="en-US" altLang="en-US" dirty="0" smtClean="0"/>
              <a:t>time, 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cr</a:t>
            </a:r>
            <a:endParaRPr lang="en-US" altLang="en-US" baseline="-25000" dirty="0"/>
          </a:p>
          <a:p>
            <a:r>
              <a:rPr lang="en-US" altLang="en-US" dirty="0"/>
              <a:t> </a:t>
            </a:r>
            <a:r>
              <a:rPr lang="en-US" altLang="en-US" dirty="0" smtClean="0"/>
              <a:t>The value of 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cr</a:t>
            </a:r>
            <a:r>
              <a:rPr lang="en-US" altLang="en-US" dirty="0" smtClean="0"/>
              <a:t> is </a:t>
            </a:r>
            <a:r>
              <a:rPr lang="en-US" altLang="en-US" u="sng" dirty="0"/>
              <a:t>different</a:t>
            </a:r>
            <a:r>
              <a:rPr lang="en-US" altLang="en-US" dirty="0"/>
              <a:t> for </a:t>
            </a:r>
            <a:r>
              <a:rPr lang="en-US" altLang="en-US" u="sng" dirty="0"/>
              <a:t>different</a:t>
            </a:r>
            <a:r>
              <a:rPr lang="en-US" altLang="en-US" dirty="0"/>
              <a:t> </a:t>
            </a:r>
            <a:r>
              <a:rPr lang="en-US" altLang="en-US" dirty="0" smtClean="0"/>
              <a:t>faults</a:t>
            </a:r>
            <a:endParaRPr lang="en-US" alt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65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Region of Attraction (</a:t>
            </a:r>
            <a:r>
              <a:rPr lang="en-US" altLang="en-US" dirty="0" smtClean="0"/>
              <a:t>ROA</a:t>
            </a:r>
            <a:r>
              <a:rPr lang="en-US" altLang="en-US" dirty="0"/>
              <a:t>)</a:t>
            </a:r>
          </a:p>
        </p:txBody>
      </p:sp>
      <p:sp>
        <p:nvSpPr>
          <p:cNvPr id="189445" name="Line 5"/>
          <p:cNvSpPr>
            <a:spLocks noChangeShapeType="1"/>
          </p:cNvSpPr>
          <p:nvPr/>
        </p:nvSpPr>
        <p:spPr bwMode="auto">
          <a:xfrm flipH="1">
            <a:off x="3276600" y="5029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>
            <a:off x="1981200" y="60960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2590800" y="57150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/>
              <a:t>.</a:t>
            </a:r>
          </a:p>
        </p:txBody>
      </p:sp>
      <p:sp>
        <p:nvSpPr>
          <p:cNvPr id="189452" name="Rectangle 12"/>
          <p:cNvSpPr>
            <a:spLocks noChangeArrowheads="1"/>
          </p:cNvSpPr>
          <p:nvPr/>
        </p:nvSpPr>
        <p:spPr bwMode="auto">
          <a:xfrm>
            <a:off x="3962400" y="5715000"/>
            <a:ext cx="152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/>
              <a:t>.</a:t>
            </a:r>
          </a:p>
        </p:txBody>
      </p:sp>
      <p:sp>
        <p:nvSpPr>
          <p:cNvPr id="189464" name="Rectangle 24"/>
          <p:cNvSpPr>
            <a:spLocks noChangeArrowheads="1"/>
          </p:cNvSpPr>
          <p:nvPr/>
        </p:nvSpPr>
        <p:spPr bwMode="auto">
          <a:xfrm>
            <a:off x="2057400" y="5334000"/>
            <a:ext cx="76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000"/>
          </a:p>
        </p:txBody>
      </p:sp>
      <p:sp>
        <p:nvSpPr>
          <p:cNvPr id="189479" name="Freeform 39"/>
          <p:cNvSpPr>
            <a:spLocks/>
          </p:cNvSpPr>
          <p:nvPr/>
        </p:nvSpPr>
        <p:spPr bwMode="auto">
          <a:xfrm>
            <a:off x="3824288" y="5600700"/>
            <a:ext cx="484187" cy="698500"/>
          </a:xfrm>
          <a:custGeom>
            <a:avLst/>
            <a:gdLst>
              <a:gd name="T0" fmla="*/ 103 w 305"/>
              <a:gd name="T1" fmla="*/ 328 h 440"/>
              <a:gd name="T2" fmla="*/ 183 w 305"/>
              <a:gd name="T3" fmla="*/ 352 h 440"/>
              <a:gd name="T4" fmla="*/ 199 w 305"/>
              <a:gd name="T5" fmla="*/ 328 h 440"/>
              <a:gd name="T6" fmla="*/ 71 w 305"/>
              <a:gd name="T7" fmla="*/ 240 h 440"/>
              <a:gd name="T8" fmla="*/ 39 w 305"/>
              <a:gd name="T9" fmla="*/ 376 h 440"/>
              <a:gd name="T10" fmla="*/ 111 w 305"/>
              <a:gd name="T11" fmla="*/ 408 h 440"/>
              <a:gd name="T12" fmla="*/ 263 w 305"/>
              <a:gd name="T13" fmla="*/ 400 h 440"/>
              <a:gd name="T14" fmla="*/ 223 w 305"/>
              <a:gd name="T15" fmla="*/ 136 h 440"/>
              <a:gd name="T16" fmla="*/ 207 w 305"/>
              <a:gd name="T17" fmla="*/ 88 h 440"/>
              <a:gd name="T18" fmla="*/ 159 w 305"/>
              <a:gd name="T19" fmla="*/ 56 h 440"/>
              <a:gd name="T20" fmla="*/ 95 w 305"/>
              <a:gd name="T21" fmla="*/ 8 h 440"/>
              <a:gd name="T22" fmla="*/ 39 w 305"/>
              <a:gd name="T23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5" h="440">
                <a:moveTo>
                  <a:pt x="103" y="328"/>
                </a:moveTo>
                <a:cubicBezTo>
                  <a:pt x="118" y="372"/>
                  <a:pt x="140" y="359"/>
                  <a:pt x="183" y="352"/>
                </a:cubicBezTo>
                <a:cubicBezTo>
                  <a:pt x="188" y="344"/>
                  <a:pt x="198" y="338"/>
                  <a:pt x="199" y="328"/>
                </a:cubicBezTo>
                <a:cubicBezTo>
                  <a:pt x="207" y="252"/>
                  <a:pt x="125" y="249"/>
                  <a:pt x="71" y="240"/>
                </a:cubicBezTo>
                <a:cubicBezTo>
                  <a:pt x="28" y="304"/>
                  <a:pt x="0" y="231"/>
                  <a:pt x="39" y="376"/>
                </a:cubicBezTo>
                <a:cubicBezTo>
                  <a:pt x="46" y="401"/>
                  <a:pt x="111" y="408"/>
                  <a:pt x="111" y="408"/>
                </a:cubicBezTo>
                <a:cubicBezTo>
                  <a:pt x="162" y="405"/>
                  <a:pt x="232" y="440"/>
                  <a:pt x="263" y="400"/>
                </a:cubicBezTo>
                <a:cubicBezTo>
                  <a:pt x="305" y="347"/>
                  <a:pt x="251" y="200"/>
                  <a:pt x="223" y="136"/>
                </a:cubicBezTo>
                <a:cubicBezTo>
                  <a:pt x="216" y="121"/>
                  <a:pt x="212" y="104"/>
                  <a:pt x="207" y="88"/>
                </a:cubicBezTo>
                <a:cubicBezTo>
                  <a:pt x="201" y="70"/>
                  <a:pt x="159" y="56"/>
                  <a:pt x="159" y="56"/>
                </a:cubicBezTo>
                <a:cubicBezTo>
                  <a:pt x="142" y="31"/>
                  <a:pt x="126" y="14"/>
                  <a:pt x="95" y="8"/>
                </a:cubicBezTo>
                <a:cubicBezTo>
                  <a:pt x="77" y="4"/>
                  <a:pt x="39" y="0"/>
                  <a:pt x="39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0" name="Line 40"/>
          <p:cNvSpPr>
            <a:spLocks noChangeShapeType="1"/>
          </p:cNvSpPr>
          <p:nvPr/>
        </p:nvSpPr>
        <p:spPr bwMode="auto">
          <a:xfrm flipV="1">
            <a:off x="2667000" y="55626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4" name="Line 44"/>
          <p:cNvSpPr>
            <a:spLocks noChangeShapeType="1"/>
          </p:cNvSpPr>
          <p:nvPr/>
        </p:nvSpPr>
        <p:spPr bwMode="auto">
          <a:xfrm>
            <a:off x="3886200" y="5562600"/>
            <a:ext cx="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5" name="Line 45"/>
          <p:cNvSpPr>
            <a:spLocks noChangeShapeType="1"/>
          </p:cNvSpPr>
          <p:nvPr/>
        </p:nvSpPr>
        <p:spPr bwMode="auto">
          <a:xfrm>
            <a:off x="3886200" y="5562600"/>
            <a:ext cx="152400" cy="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6" name="Line 46"/>
          <p:cNvSpPr>
            <a:spLocks noChangeShapeType="1"/>
          </p:cNvSpPr>
          <p:nvPr/>
        </p:nvSpPr>
        <p:spPr bwMode="auto">
          <a:xfrm>
            <a:off x="3733800" y="5562600"/>
            <a:ext cx="381000" cy="76200"/>
          </a:xfrm>
          <a:prstGeom prst="line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8" name="Freeform 48"/>
          <p:cNvSpPr>
            <a:spLocks/>
          </p:cNvSpPr>
          <p:nvPr/>
        </p:nvSpPr>
        <p:spPr bwMode="auto">
          <a:xfrm>
            <a:off x="2181225" y="5207000"/>
            <a:ext cx="3444875" cy="1562100"/>
          </a:xfrm>
          <a:custGeom>
            <a:avLst/>
            <a:gdLst>
              <a:gd name="T0" fmla="*/ 546 w 2170"/>
              <a:gd name="T1" fmla="*/ 0 h 984"/>
              <a:gd name="T2" fmla="*/ 314 w 2170"/>
              <a:gd name="T3" fmla="*/ 48 h 984"/>
              <a:gd name="T4" fmla="*/ 234 w 2170"/>
              <a:gd name="T5" fmla="*/ 80 h 984"/>
              <a:gd name="T6" fmla="*/ 186 w 2170"/>
              <a:gd name="T7" fmla="*/ 112 h 984"/>
              <a:gd name="T8" fmla="*/ 130 w 2170"/>
              <a:gd name="T9" fmla="*/ 184 h 984"/>
              <a:gd name="T10" fmla="*/ 82 w 2170"/>
              <a:gd name="T11" fmla="*/ 264 h 984"/>
              <a:gd name="T12" fmla="*/ 34 w 2170"/>
              <a:gd name="T13" fmla="*/ 376 h 984"/>
              <a:gd name="T14" fmla="*/ 74 w 2170"/>
              <a:gd name="T15" fmla="*/ 680 h 984"/>
              <a:gd name="T16" fmla="*/ 330 w 2170"/>
              <a:gd name="T17" fmla="*/ 760 h 984"/>
              <a:gd name="T18" fmla="*/ 522 w 2170"/>
              <a:gd name="T19" fmla="*/ 784 h 984"/>
              <a:gd name="T20" fmla="*/ 834 w 2170"/>
              <a:gd name="T21" fmla="*/ 824 h 984"/>
              <a:gd name="T22" fmla="*/ 1594 w 2170"/>
              <a:gd name="T23" fmla="*/ 864 h 984"/>
              <a:gd name="T24" fmla="*/ 2026 w 2170"/>
              <a:gd name="T25" fmla="*/ 904 h 984"/>
              <a:gd name="T26" fmla="*/ 2114 w 2170"/>
              <a:gd name="T27" fmla="*/ 944 h 984"/>
              <a:gd name="T28" fmla="*/ 2170 w 2170"/>
              <a:gd name="T29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70" h="984">
                <a:moveTo>
                  <a:pt x="546" y="0"/>
                </a:moveTo>
                <a:cubicBezTo>
                  <a:pt x="467" y="11"/>
                  <a:pt x="391" y="29"/>
                  <a:pt x="314" y="48"/>
                </a:cubicBezTo>
                <a:cubicBezTo>
                  <a:pt x="284" y="55"/>
                  <a:pt x="264" y="72"/>
                  <a:pt x="234" y="80"/>
                </a:cubicBezTo>
                <a:cubicBezTo>
                  <a:pt x="218" y="91"/>
                  <a:pt x="202" y="101"/>
                  <a:pt x="186" y="112"/>
                </a:cubicBezTo>
                <a:cubicBezTo>
                  <a:pt x="161" y="129"/>
                  <a:pt x="151" y="163"/>
                  <a:pt x="130" y="184"/>
                </a:cubicBezTo>
                <a:cubicBezTo>
                  <a:pt x="121" y="227"/>
                  <a:pt x="118" y="240"/>
                  <a:pt x="82" y="264"/>
                </a:cubicBezTo>
                <a:cubicBezTo>
                  <a:pt x="63" y="302"/>
                  <a:pt x="57" y="341"/>
                  <a:pt x="34" y="376"/>
                </a:cubicBezTo>
                <a:cubicBezTo>
                  <a:pt x="37" y="463"/>
                  <a:pt x="0" y="606"/>
                  <a:pt x="74" y="680"/>
                </a:cubicBezTo>
                <a:cubicBezTo>
                  <a:pt x="99" y="781"/>
                  <a:pt x="255" y="756"/>
                  <a:pt x="330" y="760"/>
                </a:cubicBezTo>
                <a:cubicBezTo>
                  <a:pt x="398" y="771"/>
                  <a:pt x="450" y="779"/>
                  <a:pt x="522" y="784"/>
                </a:cubicBezTo>
                <a:cubicBezTo>
                  <a:pt x="618" y="816"/>
                  <a:pt x="734" y="817"/>
                  <a:pt x="834" y="824"/>
                </a:cubicBezTo>
                <a:cubicBezTo>
                  <a:pt x="1075" y="884"/>
                  <a:pt x="1359" y="860"/>
                  <a:pt x="1594" y="864"/>
                </a:cubicBezTo>
                <a:cubicBezTo>
                  <a:pt x="1738" y="876"/>
                  <a:pt x="1882" y="888"/>
                  <a:pt x="2026" y="904"/>
                </a:cubicBezTo>
                <a:cubicBezTo>
                  <a:pt x="2073" y="920"/>
                  <a:pt x="2042" y="908"/>
                  <a:pt x="2114" y="944"/>
                </a:cubicBezTo>
                <a:cubicBezTo>
                  <a:pt x="2136" y="955"/>
                  <a:pt x="2142" y="984"/>
                  <a:pt x="2170" y="98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89" name="Freeform 49"/>
          <p:cNvSpPr>
            <a:spLocks/>
          </p:cNvSpPr>
          <p:nvPr/>
        </p:nvSpPr>
        <p:spPr bwMode="auto">
          <a:xfrm>
            <a:off x="3022600" y="5207000"/>
            <a:ext cx="2743200" cy="1054100"/>
          </a:xfrm>
          <a:custGeom>
            <a:avLst/>
            <a:gdLst>
              <a:gd name="T0" fmla="*/ 0 w 1728"/>
              <a:gd name="T1" fmla="*/ 0 h 664"/>
              <a:gd name="T2" fmla="*/ 200 w 1728"/>
              <a:gd name="T3" fmla="*/ 32 h 664"/>
              <a:gd name="T4" fmla="*/ 232 w 1728"/>
              <a:gd name="T5" fmla="*/ 80 h 664"/>
              <a:gd name="T6" fmla="*/ 280 w 1728"/>
              <a:gd name="T7" fmla="*/ 96 h 664"/>
              <a:gd name="T8" fmla="*/ 368 w 1728"/>
              <a:gd name="T9" fmla="*/ 160 h 664"/>
              <a:gd name="T10" fmla="*/ 472 w 1728"/>
              <a:gd name="T11" fmla="*/ 216 h 664"/>
              <a:gd name="T12" fmla="*/ 568 w 1728"/>
              <a:gd name="T13" fmla="*/ 248 h 664"/>
              <a:gd name="T14" fmla="*/ 784 w 1728"/>
              <a:gd name="T15" fmla="*/ 320 h 664"/>
              <a:gd name="T16" fmla="*/ 968 w 1728"/>
              <a:gd name="T17" fmla="*/ 400 h 664"/>
              <a:gd name="T18" fmla="*/ 1040 w 1728"/>
              <a:gd name="T19" fmla="*/ 424 h 664"/>
              <a:gd name="T20" fmla="*/ 1072 w 1728"/>
              <a:gd name="T21" fmla="*/ 448 h 664"/>
              <a:gd name="T22" fmla="*/ 1128 w 1728"/>
              <a:gd name="T23" fmla="*/ 464 h 664"/>
              <a:gd name="T24" fmla="*/ 1256 w 1728"/>
              <a:gd name="T25" fmla="*/ 512 h 664"/>
              <a:gd name="T26" fmla="*/ 1304 w 1728"/>
              <a:gd name="T27" fmla="*/ 552 h 664"/>
              <a:gd name="T28" fmla="*/ 1400 w 1728"/>
              <a:gd name="T29" fmla="*/ 584 h 664"/>
              <a:gd name="T30" fmla="*/ 1472 w 1728"/>
              <a:gd name="T31" fmla="*/ 616 h 664"/>
              <a:gd name="T32" fmla="*/ 1728 w 1728"/>
              <a:gd name="T33" fmla="*/ 664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28" h="664">
                <a:moveTo>
                  <a:pt x="0" y="0"/>
                </a:moveTo>
                <a:cubicBezTo>
                  <a:pt x="66" y="13"/>
                  <a:pt x="133" y="21"/>
                  <a:pt x="200" y="32"/>
                </a:cubicBezTo>
                <a:cubicBezTo>
                  <a:pt x="211" y="48"/>
                  <a:pt x="221" y="64"/>
                  <a:pt x="232" y="80"/>
                </a:cubicBezTo>
                <a:cubicBezTo>
                  <a:pt x="241" y="94"/>
                  <a:pt x="280" y="96"/>
                  <a:pt x="280" y="96"/>
                </a:cubicBezTo>
                <a:cubicBezTo>
                  <a:pt x="294" y="139"/>
                  <a:pt x="328" y="150"/>
                  <a:pt x="368" y="160"/>
                </a:cubicBezTo>
                <a:cubicBezTo>
                  <a:pt x="407" y="186"/>
                  <a:pt x="429" y="205"/>
                  <a:pt x="472" y="216"/>
                </a:cubicBezTo>
                <a:cubicBezTo>
                  <a:pt x="503" y="237"/>
                  <a:pt x="535" y="233"/>
                  <a:pt x="568" y="248"/>
                </a:cubicBezTo>
                <a:cubicBezTo>
                  <a:pt x="646" y="284"/>
                  <a:pt x="697" y="310"/>
                  <a:pt x="784" y="320"/>
                </a:cubicBezTo>
                <a:cubicBezTo>
                  <a:pt x="850" y="336"/>
                  <a:pt x="907" y="374"/>
                  <a:pt x="968" y="400"/>
                </a:cubicBezTo>
                <a:cubicBezTo>
                  <a:pt x="1031" y="427"/>
                  <a:pt x="967" y="383"/>
                  <a:pt x="1040" y="424"/>
                </a:cubicBezTo>
                <a:cubicBezTo>
                  <a:pt x="1052" y="430"/>
                  <a:pt x="1060" y="442"/>
                  <a:pt x="1072" y="448"/>
                </a:cubicBezTo>
                <a:cubicBezTo>
                  <a:pt x="1089" y="457"/>
                  <a:pt x="1111" y="455"/>
                  <a:pt x="1128" y="464"/>
                </a:cubicBezTo>
                <a:cubicBezTo>
                  <a:pt x="1171" y="486"/>
                  <a:pt x="1209" y="499"/>
                  <a:pt x="1256" y="512"/>
                </a:cubicBezTo>
                <a:cubicBezTo>
                  <a:pt x="1273" y="524"/>
                  <a:pt x="1286" y="542"/>
                  <a:pt x="1304" y="552"/>
                </a:cubicBezTo>
                <a:cubicBezTo>
                  <a:pt x="1333" y="568"/>
                  <a:pt x="1371" y="567"/>
                  <a:pt x="1400" y="584"/>
                </a:cubicBezTo>
                <a:cubicBezTo>
                  <a:pt x="1449" y="614"/>
                  <a:pt x="1425" y="604"/>
                  <a:pt x="1472" y="616"/>
                </a:cubicBezTo>
                <a:cubicBezTo>
                  <a:pt x="1540" y="661"/>
                  <a:pt x="1649" y="664"/>
                  <a:pt x="1728" y="66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91" name="Line 51"/>
          <p:cNvSpPr>
            <a:spLocks noChangeShapeType="1"/>
          </p:cNvSpPr>
          <p:nvPr/>
        </p:nvSpPr>
        <p:spPr bwMode="auto">
          <a:xfrm flipV="1">
            <a:off x="2209800" y="5486400"/>
            <a:ext cx="1447800" cy="3810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92" name="Line 52"/>
          <p:cNvSpPr>
            <a:spLocks noChangeShapeType="1"/>
          </p:cNvSpPr>
          <p:nvPr/>
        </p:nvSpPr>
        <p:spPr bwMode="auto">
          <a:xfrm flipV="1">
            <a:off x="2362200" y="5257800"/>
            <a:ext cx="914400" cy="2286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93" name="Line 53"/>
          <p:cNvSpPr>
            <a:spLocks noChangeShapeType="1"/>
          </p:cNvSpPr>
          <p:nvPr/>
        </p:nvSpPr>
        <p:spPr bwMode="auto">
          <a:xfrm flipV="1">
            <a:off x="2286000" y="5791200"/>
            <a:ext cx="2057400" cy="5334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94" name="Line 54"/>
          <p:cNvSpPr>
            <a:spLocks noChangeShapeType="1"/>
          </p:cNvSpPr>
          <p:nvPr/>
        </p:nvSpPr>
        <p:spPr bwMode="auto">
          <a:xfrm flipV="1">
            <a:off x="3048000" y="6019800"/>
            <a:ext cx="1905000" cy="4572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495" name="Line 55"/>
          <p:cNvSpPr>
            <a:spLocks noChangeShapeType="1"/>
          </p:cNvSpPr>
          <p:nvPr/>
        </p:nvSpPr>
        <p:spPr bwMode="auto">
          <a:xfrm flipV="1">
            <a:off x="4038600" y="6248400"/>
            <a:ext cx="1371600" cy="3048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89497" name="Object 57"/>
          <p:cNvGraphicFramePr>
            <a:graphicFrameLocks noChangeAspect="1"/>
          </p:cNvGraphicFramePr>
          <p:nvPr/>
        </p:nvGraphicFramePr>
        <p:xfrm>
          <a:off x="2438400" y="5943600"/>
          <a:ext cx="303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4"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943600"/>
                        <a:ext cx="303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98" name="Object 58"/>
          <p:cNvGraphicFramePr>
            <a:graphicFrameLocks noChangeAspect="1"/>
          </p:cNvGraphicFramePr>
          <p:nvPr/>
        </p:nvGraphicFramePr>
        <p:xfrm>
          <a:off x="4038600" y="6096000"/>
          <a:ext cx="303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5" name="Equation" r:id="rId5" imgW="164880" imgH="228600" progId="Equation.3">
                  <p:embed/>
                </p:oleObj>
              </mc:Choice>
              <mc:Fallback>
                <p:oleObj name="Equation" r:id="rId5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6096000"/>
                        <a:ext cx="303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99" name="Line 59"/>
          <p:cNvSpPr>
            <a:spLocks noChangeShapeType="1"/>
          </p:cNvSpPr>
          <p:nvPr/>
        </p:nvSpPr>
        <p:spPr bwMode="auto">
          <a:xfrm flipV="1">
            <a:off x="5105400" y="6477000"/>
            <a:ext cx="685800" cy="152400"/>
          </a:xfrm>
          <a:prstGeom prst="line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500" name="Rectangle 60"/>
          <p:cNvSpPr>
            <a:spLocks noChangeArrowheads="1"/>
          </p:cNvSpPr>
          <p:nvPr/>
        </p:nvSpPr>
        <p:spPr bwMode="auto">
          <a:xfrm>
            <a:off x="457200" y="4800600"/>
            <a:ext cx="807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/>
              <a:t>The region need not be </a:t>
            </a:r>
            <a:r>
              <a:rPr lang="en-US" altLang="en-US" sz="2800" dirty="0" smtClean="0"/>
              <a:t>closed; </a:t>
            </a:r>
            <a:r>
              <a:rPr lang="en-US" altLang="en-US" sz="2800" dirty="0"/>
              <a:t>i</a:t>
            </a:r>
            <a:r>
              <a:rPr lang="en-US" altLang="en-US" sz="2800" dirty="0" smtClean="0"/>
              <a:t>t </a:t>
            </a:r>
            <a:r>
              <a:rPr lang="en-US" altLang="en-US" sz="2800" dirty="0"/>
              <a:t>can be open:</a:t>
            </a:r>
          </a:p>
        </p:txBody>
      </p:sp>
      <p:sp>
        <p:nvSpPr>
          <p:cNvPr id="189501" name="Rectangle 61"/>
          <p:cNvSpPr>
            <a:spLocks noChangeArrowheads="1"/>
          </p:cNvSpPr>
          <p:nvPr/>
        </p:nvSpPr>
        <p:spPr bwMode="auto">
          <a:xfrm>
            <a:off x="457200" y="1524000"/>
            <a:ext cx="807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dirty="0"/>
              <a:t>All faulted trajectories cleared before they reach </a:t>
            </a:r>
            <a:r>
              <a:rPr lang="en-US" altLang="en-US" sz="2800" dirty="0" smtClean="0"/>
              <a:t>the </a:t>
            </a:r>
            <a:br>
              <a:rPr lang="en-US" altLang="en-US" sz="2800" dirty="0" smtClean="0"/>
            </a:br>
            <a:r>
              <a:rPr lang="en-US" altLang="en-US" sz="2800" dirty="0" smtClean="0"/>
              <a:t>boundary of the ROA </a:t>
            </a:r>
            <a:r>
              <a:rPr lang="en-US" altLang="en-US" sz="2800" dirty="0"/>
              <a:t>will tend </a:t>
            </a:r>
            <a:r>
              <a:rPr lang="en-US" altLang="en-US" sz="2800" dirty="0" smtClean="0"/>
              <a:t>to </a:t>
            </a:r>
            <a:r>
              <a:rPr lang="en-US" altLang="en-US" sz="2800" b="1" dirty="0" err="1" smtClean="0"/>
              <a:t>x</a:t>
            </a:r>
            <a:r>
              <a:rPr lang="en-US" altLang="en-US" sz="2800" baseline="-25000" dirty="0" err="1" smtClean="0"/>
              <a:t>s</a:t>
            </a:r>
            <a:r>
              <a:rPr lang="en-US" altLang="en-US" sz="2800" dirty="0" smtClean="0"/>
              <a:t> as t</a:t>
            </a:r>
            <a:r>
              <a:rPr lang="en-US" altLang="en-US" sz="2800" dirty="0" smtClean="0">
                <a:sym typeface="Symbol"/>
              </a:rPr>
              <a:t> (stable)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sp>
        <p:nvSpPr>
          <p:cNvPr id="189510" name="Freeform 70"/>
          <p:cNvSpPr>
            <a:spLocks/>
          </p:cNvSpPr>
          <p:nvPr/>
        </p:nvSpPr>
        <p:spPr bwMode="auto">
          <a:xfrm>
            <a:off x="3441700" y="5700713"/>
            <a:ext cx="122238" cy="128587"/>
          </a:xfrm>
          <a:custGeom>
            <a:avLst/>
            <a:gdLst>
              <a:gd name="T0" fmla="*/ 0 w 77"/>
              <a:gd name="T1" fmla="*/ 9 h 81"/>
              <a:gd name="T2" fmla="*/ 64 w 77"/>
              <a:gd name="T3" fmla="*/ 17 h 81"/>
              <a:gd name="T4" fmla="*/ 56 w 77"/>
              <a:gd name="T5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" h="81">
                <a:moveTo>
                  <a:pt x="0" y="9"/>
                </a:moveTo>
                <a:cubicBezTo>
                  <a:pt x="21" y="12"/>
                  <a:pt x="51" y="0"/>
                  <a:pt x="64" y="17"/>
                </a:cubicBezTo>
                <a:cubicBezTo>
                  <a:pt x="77" y="34"/>
                  <a:pt x="56" y="81"/>
                  <a:pt x="56" y="8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513" name="Freeform 73"/>
          <p:cNvSpPr>
            <a:spLocks/>
          </p:cNvSpPr>
          <p:nvPr/>
        </p:nvSpPr>
        <p:spPr bwMode="auto">
          <a:xfrm>
            <a:off x="4114800" y="5867400"/>
            <a:ext cx="153988" cy="66675"/>
          </a:xfrm>
          <a:custGeom>
            <a:avLst/>
            <a:gdLst>
              <a:gd name="T0" fmla="*/ 0 w 97"/>
              <a:gd name="T1" fmla="*/ 16 h 42"/>
              <a:gd name="T2" fmla="*/ 80 w 97"/>
              <a:gd name="T3" fmla="*/ 32 h 42"/>
              <a:gd name="T4" fmla="*/ 96 w 97"/>
              <a:gd name="T5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" h="42">
                <a:moveTo>
                  <a:pt x="0" y="16"/>
                </a:moveTo>
                <a:cubicBezTo>
                  <a:pt x="33" y="38"/>
                  <a:pt x="41" y="42"/>
                  <a:pt x="80" y="32"/>
                </a:cubicBezTo>
                <a:cubicBezTo>
                  <a:pt x="97" y="6"/>
                  <a:pt x="96" y="18"/>
                  <a:pt x="9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89514" name="Picture 74" descr="Untitled-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2514600"/>
            <a:ext cx="5008563" cy="22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9515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89313"/>
              </p:ext>
            </p:extLst>
          </p:nvPr>
        </p:nvGraphicFramePr>
        <p:xfrm>
          <a:off x="3836194" y="22098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36" name="Equation" r:id="rId8" imgW="355320" imgH="228600" progId="Equation.3">
                  <p:embed/>
                </p:oleObj>
              </mc:Choice>
              <mc:Fallback>
                <p:oleObj name="Equation" r:id="rId8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6194" y="2209800"/>
                        <a:ext cx="711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516" name="Line 76"/>
          <p:cNvSpPr>
            <a:spLocks noChangeShapeType="1"/>
          </p:cNvSpPr>
          <p:nvPr/>
        </p:nvSpPr>
        <p:spPr bwMode="auto">
          <a:xfrm>
            <a:off x="4572000" y="25146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Methods to Compute RoA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549640" cy="4663440"/>
          </a:xfrm>
        </p:spPr>
        <p:txBody>
          <a:bodyPr/>
          <a:lstStyle/>
          <a:p>
            <a:r>
              <a:rPr lang="en-US" altLang="en-US" dirty="0" smtClean="0"/>
              <a:t>Had been a topic </a:t>
            </a:r>
            <a:r>
              <a:rPr lang="en-US" altLang="en-US" dirty="0"/>
              <a:t>of intense research in </a:t>
            </a:r>
            <a:r>
              <a:rPr lang="en-US" altLang="en-US" dirty="0" smtClean="0"/>
              <a:t>power system </a:t>
            </a:r>
            <a:r>
              <a:rPr lang="en-US" altLang="en-US" dirty="0"/>
              <a:t>literature since </a:t>
            </a:r>
            <a:r>
              <a:rPr lang="en-US" altLang="en-US" dirty="0" smtClean="0"/>
              <a:t>early 1960’s</a:t>
            </a:r>
            <a:r>
              <a:rPr lang="en-US" altLang="en-US" dirty="0"/>
              <a:t>.</a:t>
            </a:r>
          </a:p>
          <a:p>
            <a:r>
              <a:rPr lang="en-US" altLang="en-US" dirty="0" smtClean="0"/>
              <a:t>The </a:t>
            </a:r>
            <a:r>
              <a:rPr lang="en-US" altLang="en-US" dirty="0" smtClean="0"/>
              <a:t>stable </a:t>
            </a:r>
            <a:r>
              <a:rPr lang="en-US" altLang="en-US" dirty="0"/>
              <a:t>equilibrium point </a:t>
            </a:r>
            <a:r>
              <a:rPr lang="en-US" altLang="en-US" dirty="0" smtClean="0"/>
              <a:t>(SEP) </a:t>
            </a:r>
            <a:r>
              <a:rPr lang="en-US" altLang="en-US" dirty="0"/>
              <a:t>of </a:t>
            </a:r>
            <a:r>
              <a:rPr lang="en-US" altLang="en-US" dirty="0" smtClean="0"/>
              <a:t>the </a:t>
            </a:r>
            <a:r>
              <a:rPr lang="en-US" altLang="en-US" u="sng" dirty="0" smtClean="0"/>
              <a:t>post-fault</a:t>
            </a:r>
            <a:r>
              <a:rPr lang="en-US" altLang="en-US" dirty="0" smtClean="0"/>
              <a:t> system, </a:t>
            </a:r>
            <a:r>
              <a:rPr lang="en-US" altLang="en-US" b="1" dirty="0" err="1" smtClean="0"/>
              <a:t>x</a:t>
            </a:r>
            <a:r>
              <a:rPr lang="en-US" altLang="en-US" baseline="-25000" dirty="0" err="1" smtClean="0"/>
              <a:t>s</a:t>
            </a:r>
            <a:r>
              <a:rPr lang="en-US" altLang="en-US" dirty="0" smtClean="0"/>
              <a:t>, is generally close to the pre-fault EP, </a:t>
            </a:r>
            <a:r>
              <a:rPr lang="en-US" altLang="en-US" b="1" dirty="0" smtClean="0"/>
              <a:t>x</a:t>
            </a:r>
            <a:r>
              <a:rPr lang="en-US" altLang="en-US" baseline="-25000" dirty="0" smtClean="0"/>
              <a:t>0</a:t>
            </a:r>
            <a:endParaRPr lang="en-US" altLang="en-US" dirty="0"/>
          </a:p>
          <a:p>
            <a:r>
              <a:rPr lang="en-US" altLang="en-US" dirty="0" smtClean="0"/>
              <a:t>Surrounding </a:t>
            </a:r>
            <a:r>
              <a:rPr lang="en-US" altLang="en-US" b="1" dirty="0" err="1" smtClean="0"/>
              <a:t>x</a:t>
            </a:r>
            <a:r>
              <a:rPr lang="en-US" altLang="en-US" baseline="-25000" dirty="0" err="1" smtClean="0"/>
              <a:t>s</a:t>
            </a:r>
            <a:r>
              <a:rPr lang="en-US" altLang="en-US" dirty="0" smtClean="0"/>
              <a:t> there </a:t>
            </a:r>
            <a:r>
              <a:rPr lang="en-US" altLang="en-US" dirty="0"/>
              <a:t>are a number of unstable equilibrium points </a:t>
            </a:r>
            <a:r>
              <a:rPr lang="en-US" altLang="en-US" dirty="0" smtClean="0"/>
              <a:t>(UEPs).</a:t>
            </a:r>
            <a:endParaRPr lang="en-US" altLang="en-US" dirty="0"/>
          </a:p>
          <a:p>
            <a:r>
              <a:rPr lang="en-US" altLang="en-US" dirty="0" smtClean="0"/>
              <a:t>The boundary </a:t>
            </a:r>
            <a:r>
              <a:rPr lang="en-US" altLang="en-US" dirty="0"/>
              <a:t>of </a:t>
            </a:r>
            <a:r>
              <a:rPr lang="en-US" altLang="en-US" dirty="0" smtClean="0"/>
              <a:t>ROA </a:t>
            </a:r>
            <a:r>
              <a:rPr lang="en-US" altLang="en-US" dirty="0"/>
              <a:t>is characterized via these </a:t>
            </a:r>
            <a:r>
              <a:rPr lang="en-US" altLang="en-US" dirty="0" smtClean="0"/>
              <a:t>UEPs</a:t>
            </a:r>
            <a:endParaRPr lang="en-US" altLang="en-US" dirty="0"/>
          </a:p>
        </p:txBody>
      </p:sp>
      <p:graphicFrame>
        <p:nvGraphicFramePr>
          <p:cNvPr id="1904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532216"/>
              </p:ext>
            </p:extLst>
          </p:nvPr>
        </p:nvGraphicFramePr>
        <p:xfrm>
          <a:off x="1824038" y="4572000"/>
          <a:ext cx="17621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6" name="Equation" r:id="rId3" imgW="825480" imgH="241200" progId="Equation.DSMT4">
                  <p:embed/>
                </p:oleObj>
              </mc:Choice>
              <mc:Fallback>
                <p:oleObj name="Equation" r:id="rId3" imgW="825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4572000"/>
                        <a:ext cx="1762125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919135"/>
              </p:ext>
            </p:extLst>
          </p:nvPr>
        </p:nvGraphicFramePr>
        <p:xfrm>
          <a:off x="2012950" y="5181600"/>
          <a:ext cx="48910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27" name="Equation" r:id="rId5" imgW="2273040" imgH="241200" progId="Equation.DSMT4">
                  <p:embed/>
                </p:oleObj>
              </mc:Choice>
              <mc:Fallback>
                <p:oleObj name="Equation" r:id="rId5" imgW="227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950" y="5181600"/>
                        <a:ext cx="48910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Characterization of RoA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562600"/>
          </a:xfrm>
        </p:spPr>
        <p:txBody>
          <a:bodyPr/>
          <a:lstStyle/>
          <a:p>
            <a:r>
              <a:rPr lang="en-US" altLang="en-US" dirty="0" smtClean="0"/>
              <a:t>Define </a:t>
            </a:r>
            <a:r>
              <a:rPr lang="en-US" altLang="en-US" dirty="0" smtClean="0"/>
              <a:t>a </a:t>
            </a:r>
            <a:r>
              <a:rPr lang="en-US" altLang="en-US" dirty="0" smtClean="0"/>
              <a:t>scalar energy function V(</a:t>
            </a:r>
            <a:r>
              <a:rPr lang="en-US" altLang="en-US" b="1" dirty="0" smtClean="0"/>
              <a:t>x</a:t>
            </a:r>
            <a:r>
              <a:rPr lang="en-US" altLang="en-US" dirty="0" smtClean="0"/>
              <a:t>) = sum of the kinetic and potential energy of </a:t>
            </a:r>
            <a:r>
              <a:rPr lang="en-US" altLang="en-US" dirty="0"/>
              <a:t>the post-fault system.</a:t>
            </a:r>
          </a:p>
          <a:p>
            <a:r>
              <a:rPr lang="en-US" altLang="en-US" dirty="0" smtClean="0"/>
              <a:t>Compute V(</a:t>
            </a:r>
            <a:r>
              <a:rPr lang="en-US" altLang="en-US" b="1" dirty="0" err="1" smtClean="0"/>
              <a:t>x</a:t>
            </a:r>
            <a:r>
              <a:rPr lang="en-US" altLang="en-US" baseline="-25000" dirty="0" err="1" smtClean="0"/>
              <a:t>u,i</a:t>
            </a:r>
            <a:r>
              <a:rPr lang="en-US" altLang="en-US" dirty="0" smtClean="0"/>
              <a:t>) at each UEP, i=1,2,…  </a:t>
            </a:r>
            <a:endParaRPr lang="en-US" altLang="en-US" dirty="0"/>
          </a:p>
          <a:p>
            <a:r>
              <a:rPr lang="en-US" altLang="en-US" dirty="0" smtClean="0"/>
              <a:t>Defined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cr</a:t>
            </a:r>
            <a:r>
              <a:rPr lang="en-US" altLang="en-US" dirty="0" smtClean="0"/>
              <a:t> as        </a:t>
            </a:r>
          </a:p>
          <a:p>
            <a:endParaRPr lang="en-US" altLang="en-US" dirty="0" smtClean="0"/>
          </a:p>
          <a:p>
            <a:pPr lvl="1"/>
            <a:r>
              <a:rPr lang="en-US" altLang="en-US" dirty="0" err="1" smtClean="0"/>
              <a:t>RoA</a:t>
            </a:r>
            <a:r>
              <a:rPr lang="en-US" altLang="en-US" dirty="0" smtClean="0"/>
              <a:t> </a:t>
            </a:r>
            <a:r>
              <a:rPr lang="en-US" altLang="en-US" dirty="0"/>
              <a:t>is defined </a:t>
            </a:r>
            <a:r>
              <a:rPr lang="en-US" altLang="en-US" dirty="0" smtClean="0"/>
              <a:t>by V(</a:t>
            </a:r>
            <a:r>
              <a:rPr lang="en-US" altLang="en-US" b="1" dirty="0" smtClean="0"/>
              <a:t>x</a:t>
            </a:r>
            <a:r>
              <a:rPr lang="en-US" altLang="en-US" dirty="0" smtClean="0"/>
              <a:t>) &lt; </a:t>
            </a:r>
            <a:r>
              <a:rPr lang="en-US" altLang="en-US" dirty="0" err="1" smtClean="0"/>
              <a:t>V</a:t>
            </a:r>
            <a:r>
              <a:rPr lang="en-US" altLang="en-US" baseline="-25000" dirty="0" err="1" smtClean="0"/>
              <a:t>cr</a:t>
            </a:r>
            <a:endParaRPr lang="en-US" altLang="en-US" baseline="-25000" dirty="0"/>
          </a:p>
          <a:p>
            <a:pPr lvl="1"/>
            <a:r>
              <a:rPr lang="en-US" altLang="en-US" dirty="0" smtClean="0"/>
              <a:t>But this can be an extremely </a:t>
            </a:r>
            <a:r>
              <a:rPr lang="en-US" altLang="en-US" dirty="0"/>
              <a:t>conservative result.</a:t>
            </a:r>
          </a:p>
          <a:p>
            <a:r>
              <a:rPr lang="en-US" altLang="en-US" dirty="0"/>
              <a:t>Alternative method: Depending on the fault, </a:t>
            </a:r>
            <a:r>
              <a:rPr lang="en-US" altLang="en-US" dirty="0" smtClean="0"/>
              <a:t>identify the critical UEP, </a:t>
            </a:r>
            <a:r>
              <a:rPr lang="en-US" altLang="en-US" b="1" dirty="0" err="1" smtClean="0"/>
              <a:t>x</a:t>
            </a:r>
            <a:r>
              <a:rPr lang="en-US" altLang="en-US" baseline="-25000" dirty="0" err="1" smtClean="0"/>
              <a:t>u,cr</a:t>
            </a:r>
            <a:r>
              <a:rPr lang="en-US" altLang="en-US" dirty="0" smtClean="0"/>
              <a:t>,</a:t>
            </a:r>
            <a:r>
              <a:rPr lang="en-US" altLang="en-US" dirty="0"/>
              <a:t> </a:t>
            </a:r>
            <a:r>
              <a:rPr lang="en-US" altLang="en-US" dirty="0" smtClean="0"/>
              <a:t>towards </a:t>
            </a:r>
            <a:r>
              <a:rPr lang="en-US" altLang="en-US" dirty="0"/>
              <a:t>which </a:t>
            </a:r>
            <a:r>
              <a:rPr lang="en-US" altLang="en-US" dirty="0" smtClean="0"/>
              <a:t>the faulted </a:t>
            </a:r>
            <a:r>
              <a:rPr lang="en-US" altLang="en-US" dirty="0"/>
              <a:t>trajectory is </a:t>
            </a:r>
            <a:r>
              <a:rPr lang="en-US" altLang="en-US" dirty="0" smtClean="0"/>
              <a:t>headed; then V(</a:t>
            </a:r>
            <a:r>
              <a:rPr lang="en-US" altLang="en-US" b="1" dirty="0" smtClean="0"/>
              <a:t>x</a:t>
            </a:r>
            <a:r>
              <a:rPr lang="en-US" altLang="en-US" dirty="0" smtClean="0"/>
              <a:t>) &lt; V(</a:t>
            </a:r>
            <a:r>
              <a:rPr lang="en-US" altLang="en-US" b="1" dirty="0" err="1" smtClean="0"/>
              <a:t>x</a:t>
            </a:r>
            <a:r>
              <a:rPr lang="en-US" altLang="en-US" baseline="-25000" dirty="0" err="1" smtClean="0"/>
              <a:t>u,cr</a:t>
            </a:r>
            <a:r>
              <a:rPr lang="en-US" altLang="en-US" dirty="0" smtClean="0"/>
              <a:t>) is </a:t>
            </a:r>
            <a:r>
              <a:rPr lang="en-US" altLang="en-US" dirty="0"/>
              <a:t>a good estimate of </a:t>
            </a:r>
            <a:r>
              <a:rPr lang="en-US" altLang="en-US" dirty="0" smtClean="0"/>
              <a:t>the ROA</a:t>
            </a:r>
            <a:r>
              <a:rPr lang="en-US" altLang="en-US" dirty="0"/>
              <a:t>.</a:t>
            </a:r>
          </a:p>
        </p:txBody>
      </p:sp>
      <p:graphicFrame>
        <p:nvGraphicFramePr>
          <p:cNvPr id="1914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618104"/>
              </p:ext>
            </p:extLst>
          </p:nvPr>
        </p:nvGraphicFramePr>
        <p:xfrm>
          <a:off x="3200400" y="2971800"/>
          <a:ext cx="26241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3" name="Equation" r:id="rId3" imgW="1155600" imgH="304560" progId="Equation.DSMT4">
                  <p:embed/>
                </p:oleObj>
              </mc:Choice>
              <mc:Fallback>
                <p:oleObj name="Equation" r:id="rId3" imgW="11556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26241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Lyapunov’s</a:t>
            </a:r>
            <a:r>
              <a:rPr lang="en-US" altLang="en-US" dirty="0"/>
              <a:t> Method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3291840"/>
          </a:xfrm>
        </p:spPr>
        <p:txBody>
          <a:bodyPr/>
          <a:lstStyle/>
          <a:p>
            <a:r>
              <a:rPr lang="en-US" altLang="en-US" dirty="0" smtClean="0"/>
              <a:t>Defining the function V(</a:t>
            </a:r>
            <a:r>
              <a:rPr lang="en-US" altLang="en-US" b="1" dirty="0" smtClean="0"/>
              <a:t>x</a:t>
            </a:r>
            <a:r>
              <a:rPr lang="en-US" altLang="en-US" dirty="0" smtClean="0"/>
              <a:t>) is a key challenge</a:t>
            </a:r>
            <a:r>
              <a:rPr lang="en-US" altLang="en-US" sz="3600" dirty="0" smtClean="0"/>
              <a:t> </a:t>
            </a:r>
            <a:endParaRPr lang="en-US" altLang="en-US" sz="3600" dirty="0"/>
          </a:p>
          <a:p>
            <a:r>
              <a:rPr lang="en-US" altLang="en-US" dirty="0" smtClean="0"/>
              <a:t>Consider the system defined by </a:t>
            </a:r>
          </a:p>
          <a:p>
            <a:endParaRPr lang="en-US" altLang="en-US" dirty="0"/>
          </a:p>
          <a:p>
            <a:r>
              <a:rPr lang="en-US" altLang="en-US" dirty="0" err="1" smtClean="0"/>
              <a:t>Lyapunov's</a:t>
            </a:r>
            <a:r>
              <a:rPr lang="en-US" altLang="en-US" dirty="0" smtClean="0"/>
              <a:t> method: If </a:t>
            </a:r>
            <a:r>
              <a:rPr lang="en-US" altLang="en-US" dirty="0"/>
              <a:t>there exists a scalar </a:t>
            </a:r>
            <a:r>
              <a:rPr lang="en-US" altLang="en-US" dirty="0" smtClean="0"/>
              <a:t>function V(</a:t>
            </a:r>
            <a:r>
              <a:rPr lang="en-US" altLang="en-US" b="1" dirty="0" smtClean="0"/>
              <a:t>x</a:t>
            </a:r>
            <a:r>
              <a:rPr lang="en-US" altLang="en-US" dirty="0" smtClean="0"/>
              <a:t>) such that </a:t>
            </a:r>
          </a:p>
          <a:p>
            <a:pPr marL="457200" lvl="1" indent="0">
              <a:buNone/>
            </a:pPr>
            <a:endParaRPr lang="en-US" altLang="en-US" dirty="0"/>
          </a:p>
        </p:txBody>
      </p:sp>
      <p:graphicFrame>
        <p:nvGraphicFramePr>
          <p:cNvPr id="192525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940301"/>
              </p:ext>
            </p:extLst>
          </p:nvPr>
        </p:nvGraphicFramePr>
        <p:xfrm>
          <a:off x="1143000" y="2438400"/>
          <a:ext cx="28003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3" name="Equation" r:id="rId5" imgW="1244520" imgH="228600" progId="Equation.DSMT4">
                  <p:embed/>
                </p:oleObj>
              </mc:Choice>
              <mc:Fallback>
                <p:oleObj name="Equation" r:id="rId5" imgW="1244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2438400"/>
                        <a:ext cx="28003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295735"/>
              </p:ext>
            </p:extLst>
          </p:nvPr>
        </p:nvGraphicFramePr>
        <p:xfrm>
          <a:off x="685800" y="3962400"/>
          <a:ext cx="743841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4" name="Equation" r:id="rId7" imgW="3759120" imgH="1193760" progId="Equation.DSMT4">
                  <p:embed/>
                </p:oleObj>
              </mc:Choice>
              <mc:Fallback>
                <p:oleObj name="Equation" r:id="rId7" imgW="375912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5800" y="3962400"/>
                        <a:ext cx="743841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in Well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The classic </a:t>
            </a:r>
            <a:r>
              <a:rPr lang="en-US" dirty="0" err="1" smtClean="0"/>
              <a:t>Lyapunov</a:t>
            </a:r>
            <a:r>
              <a:rPr lang="en-US" dirty="0" smtClean="0"/>
              <a:t> example is the stability of a ball in a well (valley) in which the </a:t>
            </a:r>
            <a:r>
              <a:rPr lang="en-US" dirty="0" err="1" smtClean="0"/>
              <a:t>Lyapunov</a:t>
            </a:r>
            <a:r>
              <a:rPr lang="en-US" dirty="0" smtClean="0"/>
              <a:t> function is the ball's total energy (kinetic and potential)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power systems, defining a true </a:t>
            </a:r>
            <a:r>
              <a:rPr lang="en-US" dirty="0" err="1" smtClean="0"/>
              <a:t>Lyapunov</a:t>
            </a:r>
            <a:r>
              <a:rPr lang="en-US" dirty="0" smtClean="0"/>
              <a:t> function often requires using restrictive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1981200" y="3124200"/>
            <a:ext cx="3445329" cy="1747726"/>
          </a:xfrm>
          <a:custGeom>
            <a:avLst/>
            <a:gdLst>
              <a:gd name="connsiteX0" fmla="*/ 0 w 3445329"/>
              <a:gd name="connsiteY0" fmla="*/ 849654 h 1747726"/>
              <a:gd name="connsiteX1" fmla="*/ 498022 w 3445329"/>
              <a:gd name="connsiteY1" fmla="*/ 16897 h 1747726"/>
              <a:gd name="connsiteX2" fmla="*/ 1420586 w 3445329"/>
              <a:gd name="connsiteY2" fmla="*/ 1527290 h 1747726"/>
              <a:gd name="connsiteX3" fmla="*/ 2310493 w 3445329"/>
              <a:gd name="connsiteY3" fmla="*/ 433276 h 1747726"/>
              <a:gd name="connsiteX4" fmla="*/ 3445329 w 3445329"/>
              <a:gd name="connsiteY4" fmla="*/ 1747726 h 174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5329" h="1747726">
                <a:moveTo>
                  <a:pt x="0" y="849654"/>
                </a:moveTo>
                <a:cubicBezTo>
                  <a:pt x="130629" y="376806"/>
                  <a:pt x="261258" y="-96042"/>
                  <a:pt x="498022" y="16897"/>
                </a:cubicBezTo>
                <a:cubicBezTo>
                  <a:pt x="734786" y="129836"/>
                  <a:pt x="1118508" y="1457894"/>
                  <a:pt x="1420586" y="1527290"/>
                </a:cubicBezTo>
                <a:cubicBezTo>
                  <a:pt x="1722665" y="1596687"/>
                  <a:pt x="1973036" y="396537"/>
                  <a:pt x="2310493" y="433276"/>
                </a:cubicBezTo>
                <a:cubicBezTo>
                  <a:pt x="2647950" y="470015"/>
                  <a:pt x="3046639" y="1108870"/>
                  <a:pt x="3445329" y="174772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309257" y="4419600"/>
            <a:ext cx="228600" cy="2286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4521" y="4722167"/>
            <a:ext cx="83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3048000"/>
            <a:ext cx="83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EP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2662535"/>
            <a:ext cx="83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UEP</a:t>
            </a:r>
          </a:p>
        </p:txBody>
      </p:sp>
    </p:spTree>
    <p:extLst>
      <p:ext uri="{BB962C8B-B14F-4D97-AF65-F5344CB8AC3E}">
        <p14:creationId xmlns:p14="http://schemas.microsoft.com/office/powerpoint/2010/main" val="40633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624840"/>
          </a:xfrm>
        </p:spPr>
        <p:txBody>
          <a:bodyPr/>
          <a:lstStyle/>
          <a:p>
            <a:r>
              <a:rPr lang="en-US" dirty="0" smtClean="0"/>
              <a:t>Consider the classical generator model using an internal node representation (load buses have been </a:t>
            </a:r>
            <a:r>
              <a:rPr lang="en-US" dirty="0" err="1" smtClean="0"/>
              <a:t>equivalenced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41279"/>
              </p:ext>
            </p:extLst>
          </p:nvPr>
        </p:nvGraphicFramePr>
        <p:xfrm>
          <a:off x="914400" y="2286000"/>
          <a:ext cx="6096000" cy="4263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0" name="Equation" r:id="rId3" imgW="3085920" imgH="2158920" progId="Equation.DSMT4">
                  <p:embed/>
                </p:oleObj>
              </mc:Choice>
              <mc:Fallback>
                <p:oleObj name="Equation" r:id="rId3" imgW="3085920" imgH="21589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6096000" cy="4263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29200" y="3048000"/>
            <a:ext cx="3829895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ij</a:t>
            </a:r>
            <a:r>
              <a:rPr lang="en-US" dirty="0" smtClean="0"/>
              <a:t> are the </a:t>
            </a:r>
            <a:r>
              <a:rPr lang="en-US" dirty="0" err="1" smtClean="0"/>
              <a:t>susceptance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terms,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ij</a:t>
            </a:r>
            <a:r>
              <a:rPr lang="en-US" dirty="0" smtClean="0"/>
              <a:t> the conductance</a:t>
            </a:r>
          </a:p>
          <a:p>
            <a:r>
              <a:rPr lang="en-US" dirty="0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Constructing </a:t>
            </a:r>
            <a:r>
              <a:rPr lang="en-US" altLang="en-US" dirty="0" smtClean="0"/>
              <a:t>the Transient </a:t>
            </a:r>
            <a:br>
              <a:rPr lang="en-US" altLang="en-US" dirty="0" smtClean="0"/>
            </a:br>
            <a:r>
              <a:rPr lang="en-US" altLang="en-US" dirty="0" smtClean="0"/>
              <a:t>Energy Function (TEF)</a:t>
            </a:r>
            <a:endParaRPr lang="en-US" alt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153400" cy="2514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Relative rotor angle formulation.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COI reference frame.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It is preferable since we measure angles with respect to the “mean motion” of the system.</a:t>
            </a:r>
          </a:p>
          <a:p>
            <a:pPr marL="533400" indent="-533400"/>
            <a:r>
              <a:rPr lang="en-US" altLang="en-US" u="sng" dirty="0"/>
              <a:t>TEF for conservative system   </a:t>
            </a:r>
          </a:p>
        </p:txBody>
      </p:sp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5029200" y="3429000"/>
          <a:ext cx="11430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36" name="Equation" r:id="rId3" imgW="520560" imgH="228600" progId="Equation.3">
                  <p:embed/>
                </p:oleObj>
              </mc:Choice>
              <mc:Fallback>
                <p:oleObj name="Equation" r:id="rId3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429000"/>
                        <a:ext cx="114300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967708"/>
              </p:ext>
            </p:extLst>
          </p:nvPr>
        </p:nvGraphicFramePr>
        <p:xfrm>
          <a:off x="6477000" y="3775868"/>
          <a:ext cx="23034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37" name="Equation" r:id="rId5" imgW="1130040" imgH="444240" progId="Equation.3">
                  <p:embed/>
                </p:oleObj>
              </mc:Choice>
              <mc:Fallback>
                <p:oleObj name="Equation" r:id="rId5" imgW="1130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775868"/>
                        <a:ext cx="230346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9" name="Object 7"/>
          <p:cNvGraphicFramePr>
            <a:graphicFrameLocks noChangeAspect="1"/>
          </p:cNvGraphicFramePr>
          <p:nvPr/>
        </p:nvGraphicFramePr>
        <p:xfrm>
          <a:off x="762000" y="3810000"/>
          <a:ext cx="222567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38" name="Equation" r:id="rId7" imgW="1091880" imgH="444240" progId="Equation.3">
                  <p:embed/>
                </p:oleObj>
              </mc:Choice>
              <mc:Fallback>
                <p:oleObj name="Equation" r:id="rId7" imgW="1091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10000"/>
                        <a:ext cx="2225675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1676400" y="4648200"/>
          <a:ext cx="188912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39" name="Equation" r:id="rId9" imgW="927000" imgH="291960" progId="Equation.3">
                  <p:embed/>
                </p:oleObj>
              </mc:Choice>
              <mc:Fallback>
                <p:oleObj name="Equation" r:id="rId9" imgW="927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648200"/>
                        <a:ext cx="188912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056449"/>
              </p:ext>
            </p:extLst>
          </p:nvPr>
        </p:nvGraphicFramePr>
        <p:xfrm>
          <a:off x="3165475" y="5265737"/>
          <a:ext cx="31591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0" name="Equation" r:id="rId11" imgW="1549080" imgH="253800" progId="Equation.DSMT4">
                  <p:embed/>
                </p:oleObj>
              </mc:Choice>
              <mc:Fallback>
                <p:oleObj name="Equation" r:id="rId11" imgW="1549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5265737"/>
                        <a:ext cx="315912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740810"/>
              </p:ext>
            </p:extLst>
          </p:nvPr>
        </p:nvGraphicFramePr>
        <p:xfrm>
          <a:off x="3276600" y="5927271"/>
          <a:ext cx="34432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41" name="Equation" r:id="rId13" imgW="1688760" imgH="253800" progId="Equation.DSMT4">
                  <p:embed/>
                </p:oleObj>
              </mc:Choice>
              <mc:Fallback>
                <p:oleObj name="Equation" r:id="rId13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927271"/>
                        <a:ext cx="34432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84" name="Rectangle 12"/>
          <p:cNvSpPr>
            <a:spLocks noChangeArrowheads="1"/>
          </p:cNvSpPr>
          <p:nvPr/>
        </p:nvSpPr>
        <p:spPr bwMode="auto">
          <a:xfrm>
            <a:off x="3048000" y="4038600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 smtClean="0"/>
              <a:t>With center </a:t>
            </a:r>
            <a:r>
              <a:rPr lang="en-US" altLang="en-US" dirty="0"/>
              <a:t>of speed as </a:t>
            </a:r>
          </a:p>
        </p:txBody>
      </p:sp>
      <p:sp>
        <p:nvSpPr>
          <p:cNvPr id="207885" name="Rectangle 13"/>
          <p:cNvSpPr>
            <a:spLocks noChangeArrowheads="1"/>
          </p:cNvSpPr>
          <p:nvPr/>
        </p:nvSpPr>
        <p:spPr bwMode="auto">
          <a:xfrm>
            <a:off x="762000" y="47244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where </a:t>
            </a:r>
          </a:p>
        </p:txBody>
      </p:sp>
      <p:sp>
        <p:nvSpPr>
          <p:cNvPr id="207886" name="Rectangle 14"/>
          <p:cNvSpPr>
            <a:spLocks noChangeArrowheads="1"/>
          </p:cNvSpPr>
          <p:nvPr/>
        </p:nvSpPr>
        <p:spPr bwMode="auto">
          <a:xfrm>
            <a:off x="3505200" y="4724400"/>
            <a:ext cx="281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We then transform the </a:t>
            </a:r>
            <a:r>
              <a:rPr lang="en-US" altLang="en-US" dirty="0" smtClean="0"/>
              <a:t>variables </a:t>
            </a:r>
            <a:r>
              <a:rPr lang="en-US" altLang="en-US" dirty="0"/>
              <a:t>to the  </a:t>
            </a:r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762000" y="53340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COI variables as  </a:t>
            </a: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762000" y="5943600"/>
            <a:ext cx="220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/>
              <a:t>It is easy to verify  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TEF</a:t>
            </a:r>
            <a:endParaRPr lang="en-US" altLang="en-US" sz="3200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3886200"/>
            <a:ext cx="8305800" cy="2895600"/>
          </a:xfrm>
        </p:spPr>
        <p:txBody>
          <a:bodyPr/>
          <a:lstStyle/>
          <a:p>
            <a:r>
              <a:rPr lang="en-US" altLang="en-US" sz="2400" dirty="0"/>
              <a:t>If one of the machines is an infinite bus, say, </a:t>
            </a:r>
            <a:r>
              <a:rPr lang="en-US" altLang="en-US" sz="2400" i="1" dirty="0"/>
              <a:t>m</a:t>
            </a:r>
            <a:r>
              <a:rPr lang="en-US" altLang="en-US" sz="2400" dirty="0"/>
              <a:t> whose inertia constant </a:t>
            </a:r>
            <a:r>
              <a:rPr lang="en-US" altLang="en-US" sz="2400" dirty="0" smtClean="0"/>
              <a:t>M</a:t>
            </a:r>
            <a:r>
              <a:rPr lang="en-US" altLang="en-US" sz="2400" baseline="-25000" dirty="0" smtClean="0"/>
              <a:t>m</a:t>
            </a:r>
            <a:r>
              <a:rPr lang="en-US" altLang="en-US" sz="2400" dirty="0" smtClean="0"/>
              <a:t> is </a:t>
            </a:r>
            <a:r>
              <a:rPr lang="en-US" altLang="en-US" sz="2400" dirty="0"/>
              <a:t>very large, then </a:t>
            </a:r>
            <a:r>
              <a:rPr lang="en-US" altLang="en-US" sz="2400" dirty="0" smtClean="0"/>
              <a:t>all variables can be referenced with respect to m, whose speed stays constant</a:t>
            </a:r>
            <a:endParaRPr lang="en-US" altLang="en-US" sz="2400" dirty="0"/>
          </a:p>
          <a:p>
            <a:r>
              <a:rPr lang="en-US" altLang="en-US" sz="2400" dirty="0" smtClean="0"/>
              <a:t>In </a:t>
            </a:r>
            <a:r>
              <a:rPr lang="en-US" altLang="en-US" sz="2400" dirty="0"/>
              <a:t>the </a:t>
            </a:r>
            <a:r>
              <a:rPr lang="en-US" altLang="en-US" sz="2400" dirty="0" smtClean="0"/>
              <a:t>literature m is </a:t>
            </a:r>
            <a:r>
              <a:rPr lang="en-US" altLang="en-US" sz="2400" dirty="0"/>
              <a:t>simply taken as zero.</a:t>
            </a:r>
          </a:p>
          <a:p>
            <a:r>
              <a:rPr lang="en-US" altLang="en-US" sz="2400" dirty="0"/>
              <a:t>Equation is modified accordingly, and there will be only </a:t>
            </a:r>
            <a:r>
              <a:rPr lang="en-US" altLang="en-US" sz="2400" i="1" dirty="0"/>
              <a:t>(m-1)</a:t>
            </a:r>
            <a:r>
              <a:rPr lang="en-US" altLang="en-US" sz="2400" dirty="0"/>
              <a:t> equations after omitting the equation for machine </a:t>
            </a:r>
            <a:r>
              <a:rPr lang="en-US" altLang="en-US" sz="2400" i="1" dirty="0"/>
              <a:t>m</a:t>
            </a:r>
            <a:r>
              <a:rPr lang="en-US" altLang="en-US" sz="2400" dirty="0"/>
              <a:t>.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457200" y="1371600"/>
            <a:ext cx="701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dirty="0"/>
              <a:t>The swing equations </a:t>
            </a:r>
            <a:r>
              <a:rPr lang="en-US" altLang="en-US" dirty="0" smtClean="0"/>
              <a:t>with D</a:t>
            </a:r>
            <a:r>
              <a:rPr lang="en-US" altLang="en-US" baseline="-25000" dirty="0" smtClean="0"/>
              <a:t>i</a:t>
            </a:r>
            <a:r>
              <a:rPr lang="en-US" altLang="en-US" dirty="0" smtClean="0"/>
              <a:t> = 0 become </a:t>
            </a:r>
            <a:r>
              <a:rPr lang="en-US" altLang="en-US" dirty="0"/>
              <a:t>(omitting the algebra):</a:t>
            </a:r>
          </a:p>
        </p:txBody>
      </p:sp>
      <p:graphicFrame>
        <p:nvGraphicFramePr>
          <p:cNvPr id="2089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26789"/>
              </p:ext>
            </p:extLst>
          </p:nvPr>
        </p:nvGraphicFramePr>
        <p:xfrm>
          <a:off x="914400" y="1828800"/>
          <a:ext cx="6248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7" name="Equation" r:id="rId3" imgW="3466800" imgH="1180800" progId="Equation.3">
                  <p:embed/>
                </p:oleObj>
              </mc:Choice>
              <mc:Fallback>
                <p:oleObj name="Equation" r:id="rId3" imgW="3466800" imgH="1180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6248400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TEF</a:t>
            </a:r>
            <a:endParaRPr lang="en-US" altLang="en-US" sz="3200" dirty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sz="2400" dirty="0" smtClean="0"/>
              <a:t>We </a:t>
            </a:r>
            <a:r>
              <a:rPr lang="en-US" altLang="en-US" sz="2400" dirty="0"/>
              <a:t>consider the general case in which all </a:t>
            </a:r>
            <a:r>
              <a:rPr lang="en-US" altLang="en-US" sz="2400" dirty="0" err="1" smtClean="0"/>
              <a:t>M</a:t>
            </a:r>
            <a:r>
              <a:rPr lang="en-US" altLang="en-US" sz="2400" baseline="-25000" dirty="0" err="1" smtClean="0"/>
              <a:t>i</a:t>
            </a:r>
            <a:r>
              <a:rPr lang="en-US" altLang="en-US" sz="2400" dirty="0" err="1" smtClean="0"/>
              <a:t>'s</a:t>
            </a:r>
            <a:r>
              <a:rPr lang="en-US" altLang="en-US" sz="2400" dirty="0" smtClean="0"/>
              <a:t> are </a:t>
            </a:r>
            <a:r>
              <a:rPr lang="en-US" altLang="en-US" sz="2400" dirty="0"/>
              <a:t>finite. We have two sets of differential equations: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Let </a:t>
            </a:r>
            <a:r>
              <a:rPr lang="en-US" altLang="en-US" sz="2400" dirty="0"/>
              <a:t>the post fault system </a:t>
            </a:r>
            <a:r>
              <a:rPr lang="en-US" altLang="en-US" sz="2400" dirty="0" smtClean="0"/>
              <a:t>has a SEP at</a:t>
            </a:r>
          </a:p>
          <a:p>
            <a:r>
              <a:rPr lang="en-US" altLang="en-US" sz="2400" dirty="0" smtClean="0"/>
              <a:t>This SEP is found by solving</a:t>
            </a:r>
            <a:br>
              <a:rPr lang="en-US" altLang="en-US" sz="2400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</p:txBody>
      </p:sp>
      <p:graphicFrame>
        <p:nvGraphicFramePr>
          <p:cNvPr id="2109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86910"/>
              </p:ext>
            </p:extLst>
          </p:nvPr>
        </p:nvGraphicFramePr>
        <p:xfrm>
          <a:off x="5638800" y="4648200"/>
          <a:ext cx="1676400" cy="47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90" name="Equation" r:id="rId3" imgW="799920" imgH="228600" progId="Equation.DSMT4">
                  <p:embed/>
                </p:oleObj>
              </mc:Choice>
              <mc:Fallback>
                <p:oleObj name="Equation" r:id="rId3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48200"/>
                        <a:ext cx="1676400" cy="479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6050"/>
              </p:ext>
            </p:extLst>
          </p:nvPr>
        </p:nvGraphicFramePr>
        <p:xfrm>
          <a:off x="914400" y="5791200"/>
          <a:ext cx="291623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91" name="Equation" r:id="rId5" imgW="1511280" imgH="228600" progId="Equation.DSMT4">
                  <p:embed/>
                </p:oleObj>
              </mc:Choice>
              <mc:Fallback>
                <p:oleObj name="Equation" r:id="rId5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791200"/>
                        <a:ext cx="2916238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917811"/>
              </p:ext>
            </p:extLst>
          </p:nvPr>
        </p:nvGraphicFramePr>
        <p:xfrm>
          <a:off x="990600" y="2057400"/>
          <a:ext cx="5029200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92" name="Equation" r:id="rId7" imgW="2501640" imgH="1269720" progId="Equation.DSMT4">
                  <p:embed/>
                </p:oleObj>
              </mc:Choice>
              <mc:Fallback>
                <p:oleObj name="Equation" r:id="rId7" imgW="250164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5029200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J.F. </a:t>
            </a:r>
            <a:r>
              <a:rPr lang="en-US" dirty="0" err="1"/>
              <a:t>Hauer</a:t>
            </a:r>
            <a:r>
              <a:rPr lang="en-US" dirty="0"/>
              <a:t>, C.J. </a:t>
            </a:r>
            <a:r>
              <a:rPr lang="en-US" dirty="0" err="1"/>
              <a:t>Demeure</a:t>
            </a:r>
            <a:r>
              <a:rPr lang="en-US" dirty="0"/>
              <a:t>, and L.L. </a:t>
            </a:r>
            <a:r>
              <a:rPr lang="en-US" dirty="0" err="1"/>
              <a:t>Scharf</a:t>
            </a:r>
            <a:r>
              <a:rPr lang="en-US" dirty="0"/>
              <a:t>, "Initial results in </a:t>
            </a:r>
            <a:r>
              <a:rPr lang="en-US" dirty="0" err="1"/>
              <a:t>Prony</a:t>
            </a:r>
            <a:r>
              <a:rPr lang="en-US" dirty="0"/>
              <a:t> analysis of power system response signals," </a:t>
            </a:r>
            <a:r>
              <a:rPr lang="en-US" i="1" dirty="0" smtClean="0"/>
              <a:t>IEEE Trans. Power Systems</a:t>
            </a:r>
            <a:r>
              <a:rPr lang="en-US" dirty="0" smtClean="0"/>
              <a:t>, vol.5</a:t>
            </a:r>
            <a:r>
              <a:rPr lang="en-US" dirty="0"/>
              <a:t>, </a:t>
            </a:r>
            <a:r>
              <a:rPr lang="en-US" dirty="0" smtClean="0"/>
              <a:t>pp 80-89</a:t>
            </a:r>
            <a:r>
              <a:rPr lang="en-US" dirty="0"/>
              <a:t>, Feb </a:t>
            </a:r>
            <a:r>
              <a:rPr lang="en-US" dirty="0" smtClean="0"/>
              <a:t>1990</a:t>
            </a:r>
          </a:p>
          <a:p>
            <a:r>
              <a:rPr lang="en-US" dirty="0"/>
              <a:t>D.J. </a:t>
            </a:r>
            <a:r>
              <a:rPr lang="en-US" dirty="0" err="1"/>
              <a:t>Trudnowski</a:t>
            </a:r>
            <a:r>
              <a:rPr lang="en-US" dirty="0"/>
              <a:t>, J.M. Johnson, and J.F. </a:t>
            </a:r>
            <a:r>
              <a:rPr lang="en-US" dirty="0" err="1"/>
              <a:t>Hauer</a:t>
            </a:r>
            <a:r>
              <a:rPr lang="en-US" dirty="0"/>
              <a:t>, "Making </a:t>
            </a:r>
            <a:r>
              <a:rPr lang="en-US" dirty="0" err="1"/>
              <a:t>Prony</a:t>
            </a:r>
            <a:r>
              <a:rPr lang="en-US" dirty="0"/>
              <a:t> analysis more accurate using multiple signals</a:t>
            </a:r>
            <a:r>
              <a:rPr lang="en-US" dirty="0" smtClean="0"/>
              <a:t>,"</a:t>
            </a:r>
            <a:r>
              <a:rPr lang="en-US" i="1" dirty="0"/>
              <a:t> IEEE Trans. Power Systems</a:t>
            </a:r>
            <a:r>
              <a:rPr lang="en-US" dirty="0" smtClean="0"/>
              <a:t>, </a:t>
            </a:r>
            <a:r>
              <a:rPr lang="en-US" dirty="0"/>
              <a:t>vol.14, </a:t>
            </a:r>
            <a:r>
              <a:rPr lang="en-US" dirty="0" smtClean="0"/>
              <a:t>pp.226-231</a:t>
            </a:r>
            <a:r>
              <a:rPr lang="en-US" dirty="0"/>
              <a:t>, Feb 1999 </a:t>
            </a:r>
            <a:r>
              <a:rPr lang="en-US" dirty="0" smtClean="0"/>
              <a:t> </a:t>
            </a:r>
          </a:p>
          <a:p>
            <a:r>
              <a:rPr lang="en-US" dirty="0" smtClean="0"/>
              <a:t>A. Borden, B.C. </a:t>
            </a:r>
            <a:r>
              <a:rPr lang="en-US" dirty="0" err="1" smtClean="0"/>
              <a:t>Lesieutre</a:t>
            </a:r>
            <a:r>
              <a:rPr lang="en-US" dirty="0" smtClean="0"/>
              <a:t>, J. </a:t>
            </a:r>
            <a:r>
              <a:rPr lang="en-US" dirty="0" err="1" smtClean="0"/>
              <a:t>Gronquist</a:t>
            </a:r>
            <a:r>
              <a:rPr lang="en-US" dirty="0" smtClean="0"/>
              <a:t>, "Power System Modal Analysis Tool Developed for Industry Use," </a:t>
            </a:r>
            <a:r>
              <a:rPr lang="en-US" i="1" dirty="0" smtClean="0"/>
              <a:t>Proc. 2013 North American Power Symposium</a:t>
            </a:r>
            <a:r>
              <a:rPr lang="en-US" dirty="0" smtClean="0"/>
              <a:t>, Manhattan, KS, Sept.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TEF</a:t>
            </a:r>
            <a:endParaRPr lang="en-US" altLang="en-US" sz="32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334000"/>
          </a:xfrm>
        </p:spPr>
        <p:txBody>
          <a:bodyPr/>
          <a:lstStyle/>
          <a:p>
            <a:r>
              <a:rPr lang="en-US" altLang="en-US" dirty="0"/>
              <a:t>Steps for computing the critical clearing time are</a:t>
            </a:r>
            <a:r>
              <a:rPr lang="en-US" altLang="en-US" dirty="0" smtClean="0"/>
              <a:t>:</a:t>
            </a:r>
            <a:endParaRPr lang="en-US" altLang="en-US" sz="900" dirty="0"/>
          </a:p>
          <a:p>
            <a:pPr lvl="1"/>
            <a:r>
              <a:rPr lang="en-US" altLang="en-US" dirty="0"/>
              <a:t>Construct </a:t>
            </a:r>
            <a:r>
              <a:rPr lang="en-US" altLang="en-US" dirty="0" smtClean="0"/>
              <a:t>a </a:t>
            </a:r>
            <a:r>
              <a:rPr lang="en-US" altLang="en-US" dirty="0" err="1" smtClean="0"/>
              <a:t>Lyapunov</a:t>
            </a:r>
            <a:r>
              <a:rPr lang="en-US" altLang="en-US" dirty="0" smtClean="0"/>
              <a:t> (energy) function for </a:t>
            </a:r>
            <a:r>
              <a:rPr lang="en-US" altLang="en-US" dirty="0"/>
              <a:t>the post-fault system.</a:t>
            </a:r>
          </a:p>
          <a:p>
            <a:pPr lvl="1"/>
            <a:r>
              <a:rPr lang="en-US" altLang="en-US" dirty="0"/>
              <a:t>Find the critical value </a:t>
            </a:r>
            <a:r>
              <a:rPr lang="en-US" altLang="en-US" dirty="0" smtClean="0"/>
              <a:t>of the </a:t>
            </a:r>
            <a:r>
              <a:rPr lang="en-US" altLang="en-US" dirty="0" err="1" smtClean="0"/>
              <a:t>Lyapunov</a:t>
            </a:r>
            <a:r>
              <a:rPr lang="en-US" altLang="en-US" dirty="0" smtClean="0"/>
              <a:t> function (critical energy) for </a:t>
            </a:r>
            <a:r>
              <a:rPr lang="en-US" altLang="en-US" dirty="0"/>
              <a:t>a given fault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Integrate </a:t>
            </a:r>
            <a:r>
              <a:rPr lang="en-US" altLang="en-US" dirty="0"/>
              <a:t>the faulted </a:t>
            </a:r>
            <a:r>
              <a:rPr lang="en-US" altLang="en-US" dirty="0" smtClean="0"/>
              <a:t>equations until the energy is equal to the critical energy; this </a:t>
            </a:r>
            <a:r>
              <a:rPr lang="en-US" altLang="en-US" dirty="0"/>
              <a:t>instant of time is called the critical clearing </a:t>
            </a:r>
            <a:r>
              <a:rPr lang="en-US" altLang="en-US" dirty="0" smtClean="0"/>
              <a:t>time</a:t>
            </a:r>
          </a:p>
          <a:p>
            <a:r>
              <a:rPr lang="en-US" altLang="en-US" dirty="0" smtClean="0"/>
              <a:t>Idea is once the fault is cleared the energy can only decrease, hence the critical clearing time is determined directly </a:t>
            </a:r>
            <a:endParaRPr lang="en-US" altLang="en-US" sz="1600" dirty="0"/>
          </a:p>
          <a:p>
            <a:r>
              <a:rPr lang="en-US" altLang="en-US" dirty="0" smtClean="0"/>
              <a:t>Methods differ </a:t>
            </a:r>
            <a:r>
              <a:rPr lang="en-US" altLang="en-US" dirty="0"/>
              <a:t>as to how to implement steps 2 and 3.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the equations between the post-fault SEP and the current state gives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939789"/>
              </p:ext>
            </p:extLst>
          </p:nvPr>
        </p:nvGraphicFramePr>
        <p:xfrm>
          <a:off x="762000" y="2286000"/>
          <a:ext cx="7937769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3" name="Equation" r:id="rId3" imgW="4356100" imgH="2133600" progId="Equation.3">
                  <p:embed/>
                </p:oleObj>
              </mc:Choice>
              <mc:Fallback>
                <p:oleObj name="Equation" r:id="rId3" imgW="4356100" imgH="2133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7937769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1986" y="4648200"/>
            <a:ext cx="3829895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ij</a:t>
            </a:r>
            <a:r>
              <a:rPr lang="en-US" dirty="0" smtClean="0"/>
              <a:t> are the </a:t>
            </a:r>
            <a:r>
              <a:rPr lang="en-US" dirty="0" err="1" smtClean="0"/>
              <a:t>susceptance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terms,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ij</a:t>
            </a:r>
            <a:r>
              <a:rPr lang="en-US" dirty="0" smtClean="0"/>
              <a:t> the conductance</a:t>
            </a:r>
          </a:p>
          <a:p>
            <a:r>
              <a:rPr lang="en-US" dirty="0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TEF</a:t>
            </a:r>
            <a:endParaRPr lang="en-US" altLang="en-US" sz="3200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181600"/>
          </a:xfrm>
        </p:spPr>
        <p:txBody>
          <a:bodyPr/>
          <a:lstStyle/>
          <a:p>
            <a:r>
              <a:rPr lang="en-US" altLang="en-US" dirty="0"/>
              <a:t>              contains path dependent terms.</a:t>
            </a:r>
          </a:p>
          <a:p>
            <a:r>
              <a:rPr lang="en-US" altLang="en-US" dirty="0"/>
              <a:t>Cannot claim that              is </a:t>
            </a:r>
            <a:r>
              <a:rPr lang="en-US" altLang="en-US" dirty="0" err="1"/>
              <a:t>p.d</a:t>
            </a:r>
            <a:r>
              <a:rPr lang="en-US" altLang="en-US" dirty="0"/>
              <a:t>.</a:t>
            </a:r>
          </a:p>
          <a:p>
            <a:r>
              <a:rPr lang="en-US" altLang="en-US" dirty="0" smtClean="0"/>
              <a:t>If conductance terms are ignored then it can </a:t>
            </a:r>
            <a:r>
              <a:rPr lang="en-US" altLang="en-US" dirty="0"/>
              <a:t>be shown to be a </a:t>
            </a:r>
            <a:r>
              <a:rPr lang="en-US" altLang="en-US" dirty="0" err="1"/>
              <a:t>Lyapunov</a:t>
            </a:r>
            <a:r>
              <a:rPr lang="en-US" altLang="en-US" dirty="0"/>
              <a:t> function </a:t>
            </a:r>
            <a:endParaRPr lang="en-US" altLang="en-US" dirty="0"/>
          </a:p>
          <a:p>
            <a:r>
              <a:rPr lang="en-US" altLang="en-US" dirty="0" smtClean="0"/>
              <a:t>Methods </a:t>
            </a:r>
            <a:r>
              <a:rPr lang="en-US" altLang="en-US" dirty="0"/>
              <a:t>to </a:t>
            </a:r>
            <a:r>
              <a:rPr lang="en-US" altLang="en-US" dirty="0" smtClean="0"/>
              <a:t>compute the UEPS are  </a:t>
            </a:r>
            <a:endParaRPr lang="en-US" altLang="en-US" dirty="0"/>
          </a:p>
          <a:p>
            <a:pPr lvl="1"/>
            <a:r>
              <a:rPr lang="en-US" altLang="en-US" dirty="0"/>
              <a:t>Potential Energy Boundary Surface  (PEBS) method.</a:t>
            </a:r>
          </a:p>
          <a:p>
            <a:pPr lvl="1"/>
            <a:r>
              <a:rPr lang="en-US" altLang="en-US" dirty="0"/>
              <a:t>Boundary Controlling Unstable (BCU) equilibrium point method.</a:t>
            </a:r>
          </a:p>
          <a:p>
            <a:pPr lvl="1"/>
            <a:r>
              <a:rPr lang="en-US" altLang="en-US" dirty="0"/>
              <a:t>Other methods (Hybrid, Second-kick 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838200" y="5867400"/>
            <a:ext cx="55626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altLang="en-US" dirty="0"/>
              <a:t>(a) and (b) are the </a:t>
            </a:r>
            <a:r>
              <a:rPr lang="en-US" altLang="en-US" dirty="0" smtClean="0"/>
              <a:t>most important </a:t>
            </a:r>
            <a:r>
              <a:rPr lang="en-US" altLang="en-US" dirty="0"/>
              <a:t>ones.</a:t>
            </a:r>
          </a:p>
        </p:txBody>
      </p:sp>
      <p:graphicFrame>
        <p:nvGraphicFramePr>
          <p:cNvPr id="2140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582865"/>
              </p:ext>
            </p:extLst>
          </p:nvPr>
        </p:nvGraphicFramePr>
        <p:xfrm>
          <a:off x="838200" y="1295400"/>
          <a:ext cx="11398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4" name="Equation" r:id="rId3" imgW="495000" imgH="203040" progId="Equation.DSMT4">
                  <p:embed/>
                </p:oleObj>
              </mc:Choice>
              <mc:Fallback>
                <p:oleObj name="Equation" r:id="rId3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5400"/>
                        <a:ext cx="11398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297888"/>
              </p:ext>
            </p:extLst>
          </p:nvPr>
        </p:nvGraphicFramePr>
        <p:xfrm>
          <a:off x="3429000" y="1828800"/>
          <a:ext cx="11398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35" name="Equation" r:id="rId5" imgW="495000" imgH="203040" progId="Equation.DSMT4">
                  <p:embed/>
                </p:oleObj>
              </mc:Choice>
              <mc:Fallback>
                <p:oleObj name="Equation" r:id="rId5" imgW="49500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828800"/>
                        <a:ext cx="11398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Equal Area Criterion and TEF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382000" cy="929640"/>
          </a:xfrm>
        </p:spPr>
        <p:txBody>
          <a:bodyPr/>
          <a:lstStyle/>
          <a:p>
            <a:r>
              <a:rPr lang="en-US" altLang="en-US" dirty="0" smtClean="0"/>
              <a:t>For an SMIB system with classical generators this reduces to the equal area criteria</a:t>
            </a:r>
          </a:p>
          <a:p>
            <a:pPr lvl="1"/>
            <a:r>
              <a:rPr lang="en-US" altLang="en-US" dirty="0" smtClean="0"/>
              <a:t>TEF is for the post-fault system</a:t>
            </a:r>
          </a:p>
          <a:p>
            <a:pPr lvl="1"/>
            <a:r>
              <a:rPr lang="en-US" altLang="en-US" dirty="0" smtClean="0"/>
              <a:t>Change notation from T</a:t>
            </a:r>
            <a:r>
              <a:rPr lang="en-US" altLang="en-US" baseline="-25000" dirty="0" smtClean="0"/>
              <a:t>m</a:t>
            </a:r>
            <a:r>
              <a:rPr lang="en-US" altLang="en-US" dirty="0" smtClean="0"/>
              <a:t> to P</a:t>
            </a:r>
            <a:r>
              <a:rPr lang="en-US" altLang="en-US" baseline="-25000" dirty="0" smtClean="0"/>
              <a:t>m</a:t>
            </a:r>
            <a:r>
              <a:rPr lang="en-US" altLang="en-US" dirty="0" smtClean="0"/>
              <a:t>  </a:t>
            </a:r>
            <a:endParaRPr lang="en-US" altLang="en-US" dirty="0"/>
          </a:p>
          <a:p>
            <a:pPr>
              <a:buFont typeface="Wingdings" pitchFamily="2" charset="2"/>
              <a:buChar char="l"/>
            </a:pPr>
            <a:endParaRPr lang="en-US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697961"/>
              </p:ext>
            </p:extLst>
          </p:nvPr>
        </p:nvGraphicFramePr>
        <p:xfrm>
          <a:off x="838200" y="3276600"/>
          <a:ext cx="3581400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0" name="Equation" r:id="rId3" imgW="2031840" imgH="812520" progId="Equation.DSMT4">
                  <p:embed/>
                </p:oleObj>
              </mc:Choice>
              <mc:Fallback>
                <p:oleObj name="Equation" r:id="rId3" imgW="2031840" imgH="812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3581400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427798"/>
              </p:ext>
            </p:extLst>
          </p:nvPr>
        </p:nvGraphicFramePr>
        <p:xfrm>
          <a:off x="4648200" y="4495800"/>
          <a:ext cx="3124200" cy="2123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1" name="Equation" r:id="rId5" imgW="1905000" imgH="1295400" progId="Equation.3">
                  <p:embed/>
                </p:oleObj>
              </mc:Choice>
              <mc:Fallback>
                <p:oleObj name="Equation" r:id="rId5" imgW="1905000" imgH="1295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495800"/>
                        <a:ext cx="3124200" cy="2123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07" name="Picture 8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347946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TEF for SMIB System</a:t>
            </a:r>
          </a:p>
        </p:txBody>
      </p:sp>
      <p:graphicFrame>
        <p:nvGraphicFramePr>
          <p:cNvPr id="215044" name="Object 1028"/>
          <p:cNvGraphicFramePr>
            <a:graphicFrameLocks noChangeAspect="1"/>
          </p:cNvGraphicFramePr>
          <p:nvPr/>
        </p:nvGraphicFramePr>
        <p:xfrm>
          <a:off x="1676400" y="1295400"/>
          <a:ext cx="560705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6" name="Equation" r:id="rId3" imgW="3187440" imgH="3162240" progId="Equation.3">
                  <p:embed/>
                </p:oleObj>
              </mc:Choice>
              <mc:Fallback>
                <p:oleObj name="Equation" r:id="rId3" imgW="3187440" imgH="3162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95400"/>
                        <a:ext cx="560705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5" name="Rectangle 1029"/>
          <p:cNvSpPr>
            <a:spLocks noChangeArrowheads="1"/>
          </p:cNvSpPr>
          <p:nvPr/>
        </p:nvSpPr>
        <p:spPr bwMode="auto">
          <a:xfrm>
            <a:off x="4953000" y="3505200"/>
            <a:ext cx="99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u="none"/>
              <a:t>since</a:t>
            </a:r>
          </a:p>
        </p:txBody>
      </p:sp>
      <p:sp>
        <p:nvSpPr>
          <p:cNvPr id="215046" name="Rectangle 1030"/>
          <p:cNvSpPr>
            <a:spLocks noChangeArrowheads="1"/>
          </p:cNvSpPr>
          <p:nvPr/>
        </p:nvSpPr>
        <p:spPr bwMode="auto">
          <a:xfrm>
            <a:off x="1219200" y="44196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u="none"/>
              <a:t>i.e</a:t>
            </a:r>
          </a:p>
        </p:txBody>
      </p:sp>
      <p:sp>
        <p:nvSpPr>
          <p:cNvPr id="215047" name="Rectangle 1031"/>
          <p:cNvSpPr>
            <a:spLocks noChangeArrowheads="1"/>
          </p:cNvSpPr>
          <p:nvPr/>
        </p:nvSpPr>
        <p:spPr bwMode="auto">
          <a:xfrm>
            <a:off x="1219200" y="51816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u="none"/>
              <a:t>i.e</a:t>
            </a:r>
          </a:p>
        </p:txBody>
      </p:sp>
      <p:sp>
        <p:nvSpPr>
          <p:cNvPr id="215048" name="Rectangle 1032"/>
          <p:cNvSpPr>
            <a:spLocks noChangeArrowheads="1"/>
          </p:cNvSpPr>
          <p:nvPr/>
        </p:nvSpPr>
        <p:spPr bwMode="auto">
          <a:xfrm>
            <a:off x="4191000" y="20574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u="none"/>
              <a:t>The right hand side of (1) can be written as             ,where</a:t>
            </a:r>
          </a:p>
        </p:txBody>
      </p:sp>
      <p:sp>
        <p:nvSpPr>
          <p:cNvPr id="215049" name="Rectangle 1033"/>
          <p:cNvSpPr>
            <a:spLocks noChangeArrowheads="1"/>
          </p:cNvSpPr>
          <p:nvPr/>
        </p:nvSpPr>
        <p:spPr bwMode="auto">
          <a:xfrm>
            <a:off x="2667000" y="28956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u="none"/>
              <a:t>Multiplying (1) by       , re-write</a:t>
            </a:r>
          </a:p>
        </p:txBody>
      </p:sp>
      <p:sp>
        <p:nvSpPr>
          <p:cNvPr id="215050" name="Rectangle 1034"/>
          <p:cNvSpPr>
            <a:spLocks noChangeArrowheads="1"/>
          </p:cNvSpPr>
          <p:nvPr/>
        </p:nvSpPr>
        <p:spPr bwMode="auto">
          <a:xfrm>
            <a:off x="2514600" y="57912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u="none"/>
              <a:t>Hence, the energy function is</a:t>
            </a:r>
          </a:p>
        </p:txBody>
      </p:sp>
      <p:graphicFrame>
        <p:nvGraphicFramePr>
          <p:cNvPr id="215051" name="Object 1035"/>
          <p:cNvGraphicFramePr>
            <a:graphicFrameLocks noChangeAspect="1"/>
          </p:cNvGraphicFramePr>
          <p:nvPr/>
        </p:nvGraphicFramePr>
        <p:xfrm>
          <a:off x="3200400" y="2895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7" name="Equation" r:id="rId5" imgW="253800" imgH="393480" progId="Equation.3">
                  <p:embed/>
                </p:oleObj>
              </mc:Choice>
              <mc:Fallback>
                <p:oleObj name="Equation" r:id="rId5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895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2" name="Object 10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84874"/>
              </p:ext>
            </p:extLst>
          </p:nvPr>
        </p:nvGraphicFramePr>
        <p:xfrm>
          <a:off x="6400800" y="1914525"/>
          <a:ext cx="9826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8" name="Equation" r:id="rId7" imgW="520560" imgH="457200" progId="Equation.3">
                  <p:embed/>
                </p:oleObj>
              </mc:Choice>
              <mc:Fallback>
                <p:oleObj name="Equation" r:id="rId7" imgW="520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914525"/>
                        <a:ext cx="98266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TEF for SMIB System </a:t>
            </a:r>
            <a:r>
              <a:rPr lang="en-US" altLang="en-US" sz="3200"/>
              <a:t>(contd)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2667000"/>
          </a:xfrm>
        </p:spPr>
        <p:txBody>
          <a:bodyPr/>
          <a:lstStyle/>
          <a:p>
            <a:r>
              <a:rPr lang="en-US" altLang="en-US" dirty="0" smtClean="0"/>
              <a:t>The equilibrium </a:t>
            </a:r>
            <a:r>
              <a:rPr lang="en-US" altLang="en-US" dirty="0" smtClean="0"/>
              <a:t>point is given by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This </a:t>
            </a:r>
            <a:r>
              <a:rPr lang="en-US" altLang="en-US" dirty="0"/>
              <a:t>is </a:t>
            </a:r>
            <a:r>
              <a:rPr lang="en-US" altLang="en-US" dirty="0" smtClean="0"/>
              <a:t>the stable </a:t>
            </a:r>
            <a:r>
              <a:rPr lang="en-US" altLang="en-US" dirty="0" err="1"/>
              <a:t>e.p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Verify by linearizing.</a:t>
            </a:r>
          </a:p>
          <a:p>
            <a:r>
              <a:rPr lang="en-US" altLang="en-US" dirty="0"/>
              <a:t>Eigenvalues </a:t>
            </a:r>
            <a:r>
              <a:rPr lang="en-US" altLang="en-US" dirty="0" smtClean="0"/>
              <a:t>on </a:t>
            </a:r>
            <a:r>
              <a:rPr lang="en-US" altLang="en-US" dirty="0" err="1" smtClean="0"/>
              <a:t>j</a:t>
            </a:r>
            <a:r>
              <a:rPr lang="en-US" altLang="en-US" dirty="0" err="1" smtClean="0">
                <a:latin typeface="Symbol" panose="05050102010706020507" pitchFamily="18" charset="2"/>
              </a:rPr>
              <a:t>w</a:t>
            </a:r>
            <a:r>
              <a:rPr lang="en-US" altLang="en-US" dirty="0" smtClean="0"/>
              <a:t> axis</a:t>
            </a:r>
            <a:r>
              <a:rPr lang="en-US" altLang="en-US" dirty="0"/>
              <a:t>. (Marginally Stable)</a:t>
            </a:r>
          </a:p>
          <a:p>
            <a:r>
              <a:rPr lang="en-US" altLang="en-US" dirty="0"/>
              <a:t>With slight </a:t>
            </a:r>
            <a:r>
              <a:rPr lang="en-US" altLang="en-US" dirty="0" smtClean="0"/>
              <a:t>damping eigenvalues </a:t>
            </a:r>
            <a:r>
              <a:rPr lang="en-US" altLang="en-US" dirty="0"/>
              <a:t>are in L.H.P.</a:t>
            </a:r>
          </a:p>
          <a:p>
            <a:r>
              <a:rPr lang="en-US" altLang="en-US" dirty="0"/>
              <a:t>TEF is still constructed for </a:t>
            </a:r>
            <a:r>
              <a:rPr lang="en-US" altLang="en-US" dirty="0" err="1"/>
              <a:t>undamped</a:t>
            </a:r>
            <a:r>
              <a:rPr lang="en-US" altLang="en-US" dirty="0"/>
              <a:t>  system.</a:t>
            </a:r>
            <a:endParaRPr lang="en-US" altLang="en-US" i="1" dirty="0"/>
          </a:p>
        </p:txBody>
      </p:sp>
      <p:graphicFrame>
        <p:nvGraphicFramePr>
          <p:cNvPr id="2160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801276"/>
              </p:ext>
            </p:extLst>
          </p:nvPr>
        </p:nvGraphicFramePr>
        <p:xfrm>
          <a:off x="762000" y="1905000"/>
          <a:ext cx="368617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6" name="Equation" r:id="rId3" imgW="1676160" imgH="736560" progId="Equation.DSMT4">
                  <p:embed/>
                </p:oleObj>
              </mc:Choice>
              <mc:Fallback>
                <p:oleObj name="Equation" r:id="rId3" imgW="16761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3686175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TEF for SMIB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The energy function is</a:t>
            </a:r>
          </a:p>
          <a:p>
            <a:endParaRPr lang="en-US" dirty="0"/>
          </a:p>
          <a:p>
            <a:r>
              <a:rPr lang="en-US" dirty="0" smtClean="0"/>
              <a:t>There are two UEP: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u1</a:t>
            </a:r>
            <a:r>
              <a:rPr lang="en-US" dirty="0" smtClean="0"/>
              <a:t> =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-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s</a:t>
            </a:r>
            <a:r>
              <a:rPr lang="en-US" dirty="0" smtClean="0"/>
              <a:t> and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u2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 smtClean="0"/>
              <a:t>-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s</a:t>
            </a:r>
          </a:p>
          <a:p>
            <a:r>
              <a:rPr lang="en-US" dirty="0" smtClean="0"/>
              <a:t>A change in coordinates sets V</a:t>
            </a:r>
            <a:r>
              <a:rPr lang="en-US" baseline="-25000" dirty="0" smtClean="0"/>
              <a:t>PE</a:t>
            </a:r>
            <a:r>
              <a:rPr lang="en-US" dirty="0" smtClean="0"/>
              <a:t>=0 for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=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baseline="30000" dirty="0" smtClean="0"/>
              <a:t>s</a:t>
            </a:r>
          </a:p>
          <a:p>
            <a:endParaRPr lang="en-US" baseline="30000" dirty="0"/>
          </a:p>
          <a:p>
            <a:r>
              <a:rPr lang="en-US" dirty="0" smtClean="0"/>
              <a:t> With this, the energy function is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kinetic energy term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90913"/>
              </p:ext>
            </p:extLst>
          </p:nvPr>
        </p:nvGraphicFramePr>
        <p:xfrm>
          <a:off x="762000" y="1752600"/>
          <a:ext cx="7239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99" name="Equation" r:id="rId3" imgW="3111500" imgH="241300" progId="Equation.3">
                  <p:embed/>
                </p:oleObj>
              </mc:Choice>
              <mc:Fallback>
                <p:oleObj name="Equation" r:id="rId3" imgW="31115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72390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271648"/>
              </p:ext>
            </p:extLst>
          </p:nvPr>
        </p:nvGraphicFramePr>
        <p:xfrm>
          <a:off x="838200" y="3276600"/>
          <a:ext cx="6273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00" name="Equation" r:id="rId5" imgW="3035160" imgH="241200" progId="Equation.DSMT4">
                  <p:embed/>
                </p:oleObj>
              </mc:Choice>
              <mc:Fallback>
                <p:oleObj name="Equation" r:id="rId5" imgW="303516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76600"/>
                        <a:ext cx="62738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78071"/>
              </p:ext>
            </p:extLst>
          </p:nvPr>
        </p:nvGraphicFramePr>
        <p:xfrm>
          <a:off x="914400" y="4343400"/>
          <a:ext cx="679291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01" name="Equation" r:id="rId7" imgW="3238200" imgH="482400" progId="Equation.DSMT4">
                  <p:embed/>
                </p:oleObj>
              </mc:Choice>
              <mc:Fallback>
                <p:oleObj name="Equation" r:id="rId7" imgW="3238200" imgH="482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679291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272576"/>
              </p:ext>
            </p:extLst>
          </p:nvPr>
        </p:nvGraphicFramePr>
        <p:xfrm>
          <a:off x="4724400" y="5715000"/>
          <a:ext cx="17049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02" name="Equation" r:id="rId9" imgW="812447" imgH="241195" progId="Equation.3">
                  <p:embed/>
                </p:oleObj>
              </mc:Choice>
              <mc:Fallback>
                <p:oleObj name="Equation" r:id="rId9" imgW="812447" imgH="24119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715000"/>
                        <a:ext cx="17049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Function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702040" cy="5105400"/>
          </a:xfrm>
        </p:spPr>
        <p:txBody>
          <a:bodyPr/>
          <a:lstStyle/>
          <a:p>
            <a:r>
              <a:rPr lang="en-US" altLang="en-US" dirty="0"/>
              <a:t> </a:t>
            </a:r>
            <a:r>
              <a:rPr lang="en-US" altLang="en-US" dirty="0" smtClean="0"/>
              <a:t>V(</a:t>
            </a:r>
            <a:r>
              <a:rPr lang="en-US" altLang="en-US" dirty="0" err="1" smtClean="0">
                <a:latin typeface="Symbol" panose="05050102010706020507" pitchFamily="18" charset="2"/>
              </a:rPr>
              <a:t>d</a:t>
            </a:r>
            <a:r>
              <a:rPr lang="en-US" altLang="en-US" dirty="0" err="1" smtClean="0"/>
              <a:t>,</a:t>
            </a:r>
            <a:r>
              <a:rPr lang="en-US" altLang="en-US" dirty="0" err="1" smtClean="0">
                <a:latin typeface="Symbol" panose="05050102010706020507" pitchFamily="18" charset="2"/>
              </a:rPr>
              <a:t>w</a:t>
            </a:r>
            <a:r>
              <a:rPr lang="en-US" altLang="en-US" dirty="0" smtClean="0"/>
              <a:t>) </a:t>
            </a:r>
            <a:r>
              <a:rPr lang="en-US" altLang="en-US" dirty="0"/>
              <a:t>is equal to a constant E, which is the sum of the kinetic and potential energies.</a:t>
            </a:r>
          </a:p>
          <a:p>
            <a:r>
              <a:rPr lang="en-US" altLang="en-US" dirty="0"/>
              <a:t>It remains constant once the fault is cleared since the system is </a:t>
            </a:r>
            <a:r>
              <a:rPr lang="en-US" altLang="en-US" dirty="0" smtClean="0"/>
              <a:t>conservative (with no damping)</a:t>
            </a:r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dirty="0" smtClean="0"/>
              <a:t>V(</a:t>
            </a:r>
            <a:r>
              <a:rPr lang="en-US" altLang="en-US" dirty="0" err="1" smtClean="0">
                <a:latin typeface="Symbol" panose="05050102010706020507" pitchFamily="18" charset="2"/>
              </a:rPr>
              <a:t>d</a:t>
            </a:r>
            <a:r>
              <a:rPr lang="en-US" altLang="en-US" dirty="0" err="1" smtClean="0"/>
              <a:t>,</a:t>
            </a:r>
            <a:r>
              <a:rPr lang="en-US" altLang="en-US" dirty="0" err="1" smtClean="0">
                <a:latin typeface="Symbol" panose="05050102010706020507" pitchFamily="18" charset="2"/>
              </a:rPr>
              <a:t>w</a:t>
            </a:r>
            <a:r>
              <a:rPr lang="en-US" altLang="en-US" dirty="0" smtClean="0"/>
              <a:t>) evaluated at t=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cl</a:t>
            </a:r>
            <a:r>
              <a:rPr lang="en-US" altLang="en-US" dirty="0" smtClean="0"/>
              <a:t> from </a:t>
            </a:r>
            <a:r>
              <a:rPr lang="en-US" altLang="en-US" dirty="0"/>
              <a:t>the fault trajectory represents the total energy </a:t>
            </a:r>
            <a:r>
              <a:rPr lang="en-US" altLang="en-US" i="1" dirty="0"/>
              <a:t>E</a:t>
            </a:r>
            <a:r>
              <a:rPr lang="en-US" altLang="en-US" dirty="0"/>
              <a:t> present in the system at t=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cl</a:t>
            </a:r>
            <a:endParaRPr lang="en-US" altLang="en-US" dirty="0"/>
          </a:p>
          <a:p>
            <a:r>
              <a:rPr lang="en-US" altLang="en-US" dirty="0"/>
              <a:t>This energy must be absorbed by the system once the fault is cleared if the system is to be stable. </a:t>
            </a:r>
          </a:p>
          <a:p>
            <a:r>
              <a:rPr lang="en-US" altLang="en-US" dirty="0"/>
              <a:t>The kinetic energy is always positive, and is the difference between </a:t>
            </a:r>
            <a:r>
              <a:rPr lang="en-US" altLang="en-US" i="1" dirty="0"/>
              <a:t>E</a:t>
            </a:r>
            <a:r>
              <a:rPr lang="en-US" altLang="en-US" dirty="0"/>
              <a:t> </a:t>
            </a:r>
            <a:r>
              <a:rPr lang="en-US" altLang="en-US" dirty="0" smtClean="0"/>
              <a:t>and V</a:t>
            </a:r>
            <a:r>
              <a:rPr lang="en-US" altLang="en-US" baseline="-25000" dirty="0" smtClean="0"/>
              <a:t>PE</a:t>
            </a:r>
            <a:r>
              <a:rPr lang="en-US" altLang="en-US" dirty="0" smtClean="0"/>
              <a:t>(</a:t>
            </a:r>
            <a:r>
              <a:rPr lang="en-US" altLang="en-US" dirty="0" smtClean="0">
                <a:latin typeface="Symbol" panose="05050102010706020507" pitchFamily="18" charset="2"/>
              </a:rPr>
              <a:t>d,</a:t>
            </a:r>
            <a:r>
              <a:rPr lang="en-US" altLang="en-US" dirty="0">
                <a:latin typeface="Symbol" panose="05050102010706020507" pitchFamily="18" charset="2"/>
              </a:rPr>
              <a:t> </a:t>
            </a:r>
            <a:r>
              <a:rPr lang="en-US" altLang="en-US" dirty="0" smtClean="0">
                <a:latin typeface="Symbol" panose="05050102010706020507" pitchFamily="18" charset="2"/>
              </a:rPr>
              <a:t>d</a:t>
            </a:r>
            <a:r>
              <a:rPr lang="en-US" altLang="en-US" baseline="30000" dirty="0">
                <a:latin typeface="+mj-lt"/>
              </a:rPr>
              <a:t>s</a:t>
            </a:r>
            <a:r>
              <a:rPr lang="en-US" altLang="en-US" dirty="0" smtClean="0"/>
              <a:t>) </a:t>
            </a:r>
            <a:endParaRPr lang="en-US" altLang="en-US" dirty="0"/>
          </a:p>
          <a:p>
            <a:pPr>
              <a:buFont typeface="Wingdings" pitchFamily="2" charset="2"/>
              <a:buChar char="l"/>
            </a:pPr>
            <a:endParaRPr lang="en-US" alt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Energy “well”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715000"/>
            <a:ext cx="8001000" cy="990600"/>
          </a:xfrm>
        </p:spPr>
        <p:txBody>
          <a:bodyPr/>
          <a:lstStyle/>
          <a:p>
            <a:pPr algn="ctr"/>
            <a:r>
              <a:rPr lang="en-US" altLang="en-US" sz="2400"/>
              <a:t>Potential energy “well” or P.E. curve</a:t>
            </a:r>
          </a:p>
          <a:p>
            <a:r>
              <a:rPr lang="en-US" altLang="en-US"/>
              <a:t>How is </a:t>
            </a:r>
            <a:r>
              <a:rPr lang="en-US" altLang="en-US" i="1"/>
              <a:t>E</a:t>
            </a:r>
            <a:r>
              <a:rPr lang="en-US" altLang="en-US"/>
              <a:t> computed?</a:t>
            </a:r>
          </a:p>
        </p:txBody>
      </p:sp>
      <p:pic>
        <p:nvPicPr>
          <p:cNvPr id="219140" name="Picture 4" descr="Untitled-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8077200" cy="38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Computation of </a:t>
            </a:r>
            <a:r>
              <a:rPr lang="en-US" altLang="en-US" i="1"/>
              <a:t>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229600" cy="5181600"/>
          </a:xfrm>
        </p:spPr>
        <p:txBody>
          <a:bodyPr/>
          <a:lstStyle/>
          <a:p>
            <a:r>
              <a:rPr lang="en-US" altLang="en-US" dirty="0"/>
              <a:t>E is the value of total energy when fault is cleared.</a:t>
            </a:r>
          </a:p>
          <a:p>
            <a:r>
              <a:rPr lang="en-US" altLang="en-US" dirty="0" smtClean="0"/>
              <a:t>At </a:t>
            </a:r>
            <a:r>
              <a:rPr lang="en-US" altLang="en-US" dirty="0" smtClean="0">
                <a:latin typeface="Symbol" panose="05050102010706020507" pitchFamily="18" charset="2"/>
              </a:rPr>
              <a:t>d</a:t>
            </a:r>
            <a:r>
              <a:rPr lang="en-US" altLang="en-US" dirty="0" smtClean="0"/>
              <a:t>=</a:t>
            </a:r>
            <a:r>
              <a:rPr lang="en-US" altLang="en-US" dirty="0" smtClean="0">
                <a:latin typeface="Symbol" panose="05050102010706020507" pitchFamily="18" charset="2"/>
              </a:rPr>
              <a:t>d</a:t>
            </a:r>
            <a:r>
              <a:rPr lang="en-US" altLang="en-US" baseline="30000" dirty="0" smtClean="0"/>
              <a:t>s</a:t>
            </a:r>
            <a:r>
              <a:rPr lang="en-US" altLang="en-US" dirty="0" smtClean="0"/>
              <a:t> is </a:t>
            </a:r>
            <a:r>
              <a:rPr lang="en-US" altLang="en-US" dirty="0"/>
              <a:t>the post-fault </a:t>
            </a:r>
            <a:r>
              <a:rPr lang="en-US" altLang="en-US" dirty="0" smtClean="0"/>
              <a:t>SEP, </a:t>
            </a:r>
            <a:r>
              <a:rPr lang="en-US" altLang="en-US" dirty="0"/>
              <a:t>both </a:t>
            </a:r>
            <a:r>
              <a:rPr lang="en-US" altLang="en-US" dirty="0" smtClean="0"/>
              <a:t>V</a:t>
            </a:r>
            <a:r>
              <a:rPr lang="en-US" altLang="en-US" baseline="-25000" dirty="0" smtClean="0"/>
              <a:t>KE</a:t>
            </a:r>
            <a:r>
              <a:rPr lang="en-US" altLang="en-US" dirty="0" smtClean="0"/>
              <a:t> and V</a:t>
            </a:r>
            <a:r>
              <a:rPr lang="en-US" altLang="en-US" baseline="-25000" dirty="0" smtClean="0"/>
              <a:t>PE</a:t>
            </a:r>
            <a:r>
              <a:rPr lang="en-US" altLang="en-US" dirty="0" smtClean="0"/>
              <a:t> are      </a:t>
            </a:r>
            <a:r>
              <a:rPr lang="en-US" altLang="en-US" dirty="0"/>
              <a:t>is zero, </a:t>
            </a:r>
            <a:r>
              <a:rPr lang="en-US" altLang="en-US" dirty="0" smtClean="0"/>
              <a:t>since </a:t>
            </a:r>
            <a:r>
              <a:rPr lang="en-US" altLang="en-US" dirty="0" smtClean="0">
                <a:latin typeface="Symbol" panose="05050102010706020507" pitchFamily="18" charset="2"/>
              </a:rPr>
              <a:t>w</a:t>
            </a:r>
            <a:r>
              <a:rPr lang="en-US" altLang="en-US" dirty="0" smtClean="0"/>
              <a:t>=0 and </a:t>
            </a:r>
            <a:r>
              <a:rPr lang="en-US" altLang="en-US" dirty="0" smtClean="0">
                <a:latin typeface="Symbol" panose="05050102010706020507" pitchFamily="18" charset="2"/>
              </a:rPr>
              <a:t>d</a:t>
            </a:r>
            <a:r>
              <a:rPr lang="en-US" altLang="en-US" dirty="0" smtClean="0"/>
              <a:t>=</a:t>
            </a:r>
            <a:r>
              <a:rPr lang="en-US" altLang="en-US" dirty="0" smtClean="0">
                <a:latin typeface="Symbol" panose="05050102010706020507" pitchFamily="18" charset="2"/>
              </a:rPr>
              <a:t>d</a:t>
            </a:r>
            <a:r>
              <a:rPr lang="en-US" altLang="en-US" baseline="30000" dirty="0" smtClean="0"/>
              <a:t>s</a:t>
            </a:r>
            <a:endParaRPr lang="en-US" altLang="en-US" dirty="0"/>
          </a:p>
          <a:p>
            <a:r>
              <a:rPr lang="en-US" altLang="en-US" dirty="0"/>
              <a:t>Suppose, at the end of the faulted </a:t>
            </a:r>
            <a:r>
              <a:rPr lang="en-US" altLang="en-US" dirty="0" smtClean="0"/>
              <a:t>period t=</a:t>
            </a:r>
            <a:r>
              <a:rPr lang="en-US" altLang="en-US" dirty="0" err="1" smtClean="0"/>
              <a:t>t</a:t>
            </a:r>
            <a:r>
              <a:rPr lang="en-US" altLang="en-US" baseline="-25000" dirty="0" err="1" smtClean="0"/>
              <a:t>cl</a:t>
            </a:r>
            <a:r>
              <a:rPr lang="en-US" altLang="en-US" baseline="-25000" dirty="0" smtClean="0"/>
              <a:t> </a:t>
            </a:r>
            <a:r>
              <a:rPr lang="en-US" altLang="en-US" dirty="0" smtClean="0"/>
              <a:t>          </a:t>
            </a:r>
            <a:r>
              <a:rPr lang="en-US" altLang="en-US" dirty="0"/>
              <a:t>the rotor angle </a:t>
            </a:r>
            <a:r>
              <a:rPr lang="en-US" altLang="en-US" dirty="0" smtClean="0"/>
              <a:t>is </a:t>
            </a:r>
            <a:r>
              <a:rPr lang="en-US" altLang="en-US" dirty="0" smtClean="0">
                <a:latin typeface="Symbol" panose="05050102010706020507" pitchFamily="18" charset="2"/>
              </a:rPr>
              <a:t>d</a:t>
            </a:r>
            <a:r>
              <a:rPr lang="en-US" altLang="en-US" baseline="30000" dirty="0" smtClean="0"/>
              <a:t>cl</a:t>
            </a:r>
            <a:r>
              <a:rPr lang="en-US" altLang="en-US" dirty="0" smtClean="0"/>
              <a:t> and </a:t>
            </a:r>
            <a:r>
              <a:rPr lang="en-US" altLang="en-US" dirty="0"/>
              <a:t>the velocity </a:t>
            </a:r>
            <a:r>
              <a:rPr lang="en-US" altLang="en-US" dirty="0" smtClean="0"/>
              <a:t>is </a:t>
            </a:r>
            <a:r>
              <a:rPr lang="en-US" altLang="en-US" dirty="0" err="1" smtClean="0">
                <a:latin typeface="Symbol" panose="05050102010706020507" pitchFamily="18" charset="2"/>
              </a:rPr>
              <a:t>w</a:t>
            </a:r>
            <a:r>
              <a:rPr lang="en-US" altLang="en-US" baseline="30000" dirty="0" err="1" smtClean="0"/>
              <a:t>cl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r>
              <a:rPr lang="en-US" altLang="en-US" dirty="0"/>
              <a:t>Then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This </a:t>
            </a:r>
            <a:r>
              <a:rPr lang="en-US" altLang="en-US" dirty="0"/>
              <a:t>is the value of </a:t>
            </a:r>
            <a:r>
              <a:rPr lang="en-US" altLang="en-US" i="1" dirty="0"/>
              <a:t>E</a:t>
            </a:r>
            <a:r>
              <a:rPr lang="en-US" altLang="en-US" dirty="0"/>
              <a:t>. </a:t>
            </a:r>
          </a:p>
        </p:txBody>
      </p:sp>
      <p:graphicFrame>
        <p:nvGraphicFramePr>
          <p:cNvPr id="2201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946443"/>
              </p:ext>
            </p:extLst>
          </p:nvPr>
        </p:nvGraphicFramePr>
        <p:xfrm>
          <a:off x="762000" y="4419600"/>
          <a:ext cx="80010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74" name="Equation" r:id="rId3" imgW="3657600" imgH="482400" progId="Equation.3">
                  <p:embed/>
                </p:oleObj>
              </mc:Choice>
              <mc:Fallback>
                <p:oleObj name="Equation" r:id="rId3" imgW="3657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8001000" cy="105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Projection Method (VPM)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1234440"/>
          </a:xfrm>
        </p:spPr>
        <p:txBody>
          <a:bodyPr/>
          <a:lstStyle/>
          <a:p>
            <a:r>
              <a:rPr lang="en-US" dirty="0" smtClean="0"/>
              <a:t>Idea of all techniques is to approximate a signal,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org</a:t>
            </a:r>
            <a:r>
              <a:rPr lang="en-US" dirty="0" smtClean="0"/>
              <a:t>(t), by the sum of other, simpler signals (basis functions)</a:t>
            </a:r>
          </a:p>
          <a:p>
            <a:pPr lvl="1"/>
            <a:r>
              <a:rPr lang="en-US" dirty="0" smtClean="0"/>
              <a:t>Basis functions are usually exponentials, with linear and quadratic functions also added to </a:t>
            </a:r>
            <a:r>
              <a:rPr lang="en-US" dirty="0" err="1" smtClean="0"/>
              <a:t>detrend</a:t>
            </a:r>
            <a:r>
              <a:rPr lang="en-US" dirty="0" smtClean="0"/>
              <a:t> the signal</a:t>
            </a:r>
          </a:p>
          <a:p>
            <a:pPr lvl="1"/>
            <a:r>
              <a:rPr lang="en-US" dirty="0" smtClean="0"/>
              <a:t>Properties of the original signal can be quantified from basis function properties (such as frequency and damping)</a:t>
            </a:r>
          </a:p>
          <a:p>
            <a:pPr lvl="1"/>
            <a:r>
              <a:rPr lang="en-US" dirty="0" smtClean="0"/>
              <a:t>Signal is considered over an interval with t=0 at the beginning</a:t>
            </a:r>
          </a:p>
          <a:p>
            <a:r>
              <a:rPr lang="en-US" dirty="0" smtClean="0"/>
              <a:t>Approaches work by sampling the original signal </a:t>
            </a:r>
            <a:r>
              <a:rPr lang="en-US" dirty="0" err="1"/>
              <a:t>y</a:t>
            </a:r>
            <a:r>
              <a:rPr lang="en-US" baseline="-25000" dirty="0" err="1"/>
              <a:t>org</a:t>
            </a:r>
            <a:r>
              <a:rPr lang="en-US" dirty="0"/>
              <a:t>(t)</a:t>
            </a:r>
            <a:endParaRPr lang="en-US" dirty="0" smtClean="0"/>
          </a:p>
          <a:p>
            <a:r>
              <a:rPr lang="en-US" dirty="0" smtClean="0"/>
              <a:t>Vector </a:t>
            </a:r>
            <a:r>
              <a:rPr lang="en-US" b="1" dirty="0" smtClean="0"/>
              <a:t>y</a:t>
            </a:r>
            <a:r>
              <a:rPr lang="en-US" dirty="0" smtClean="0"/>
              <a:t> consists of m uniformly sampled points from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org</a:t>
            </a:r>
            <a:r>
              <a:rPr lang="en-US" dirty="0" smtClean="0"/>
              <a:t>(t) at a sampling value of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T, starting with t=0, with values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dirty="0" smtClean="0"/>
              <a:t> for j=1…m</a:t>
            </a:r>
          </a:p>
          <a:p>
            <a:pPr lvl="1"/>
            <a:r>
              <a:rPr lang="en-US" dirty="0" smtClean="0"/>
              <a:t>Times are then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r>
              <a:rPr lang="en-US" dirty="0" smtClean="0"/>
              <a:t>= (j-1)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0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UEPs</a:t>
            </a:r>
            <a:endParaRPr lang="en-US" altLang="en-US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280160"/>
            <a:ext cx="8153400" cy="609600"/>
          </a:xfrm>
        </p:spPr>
        <p:txBody>
          <a:bodyPr/>
          <a:lstStyle/>
          <a:p>
            <a:r>
              <a:rPr lang="en-US" altLang="en-US" dirty="0"/>
              <a:t>There are two other equilibrium points of</a:t>
            </a:r>
          </a:p>
        </p:txBody>
      </p:sp>
      <p:graphicFrame>
        <p:nvGraphicFramePr>
          <p:cNvPr id="221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44873"/>
              </p:ext>
            </p:extLst>
          </p:nvPr>
        </p:nvGraphicFramePr>
        <p:xfrm>
          <a:off x="609600" y="1828800"/>
          <a:ext cx="7010400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0" name="Equation" r:id="rId3" imgW="3035160" imgH="1981080" progId="Equation.3">
                  <p:embed/>
                </p:oleObj>
              </mc:Choice>
              <mc:Fallback>
                <p:oleObj name="Equation" r:id="rId3" imgW="3035160" imgH="1981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7010400" cy="457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91200" y="1905000"/>
            <a:ext cx="3062057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 general these </a:t>
            </a:r>
            <a:br>
              <a:rPr lang="en-US" dirty="0" smtClean="0"/>
            </a:br>
            <a:r>
              <a:rPr lang="en-US" dirty="0" smtClean="0"/>
              <a:t>are the solutions</a:t>
            </a:r>
            <a:br>
              <a:rPr lang="en-US" dirty="0" smtClean="0"/>
            </a:br>
            <a:r>
              <a:rPr lang="en-US" dirty="0" smtClean="0"/>
              <a:t>that satisfy the </a:t>
            </a:r>
            <a:br>
              <a:rPr lang="en-US" dirty="0" smtClean="0"/>
            </a:br>
            <a:r>
              <a:rPr lang="en-US" dirty="0" smtClean="0"/>
              <a:t>network power </a:t>
            </a:r>
            <a:br>
              <a:rPr lang="en-US" dirty="0" smtClean="0"/>
            </a:br>
            <a:r>
              <a:rPr lang="en-US" dirty="0" smtClean="0"/>
              <a:t>balance equations </a:t>
            </a:r>
            <a:br>
              <a:rPr lang="en-US" dirty="0" smtClean="0"/>
            </a:br>
            <a:r>
              <a:rPr lang="en-US" dirty="0" smtClean="0"/>
              <a:t>(i.e. "low voltage"</a:t>
            </a:r>
            <a:br>
              <a:rPr lang="en-US" dirty="0" smtClean="0"/>
            </a:br>
            <a:r>
              <a:rPr lang="en-US" dirty="0" smtClean="0"/>
              <a:t>power flow solutions)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Functions for a </a:t>
            </a:r>
            <a:br>
              <a:rPr lang="en-US" dirty="0" smtClean="0"/>
            </a:br>
            <a:r>
              <a:rPr lang="en-US" dirty="0" smtClean="0"/>
              <a:t>Large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an energy function that at least approximates the actual system dynamics</a:t>
            </a:r>
          </a:p>
          <a:p>
            <a:pPr lvl="1"/>
            <a:r>
              <a:rPr lang="en-US" dirty="0" smtClean="0"/>
              <a:t>This can be quite challenging!</a:t>
            </a:r>
          </a:p>
          <a:p>
            <a:r>
              <a:rPr lang="en-US" dirty="0" smtClean="0"/>
              <a:t>In general there are many UEPs; need to determine the UEPs for closely associated with the faulted system trajectory (known as the controlling UEP)</a:t>
            </a:r>
          </a:p>
          <a:p>
            <a:r>
              <a:rPr lang="en-US" dirty="0" smtClean="0"/>
              <a:t>Energy of the controlling UEP can then be used to determine the critical clearly time (i.e., when the fault-on energy is equal to that of the controlling UEP)</a:t>
            </a:r>
          </a:p>
          <a:p>
            <a:r>
              <a:rPr lang="en-US" dirty="0" smtClean="0"/>
              <a:t>For on-line transient stability, technique can be used for fast screening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Projection </a:t>
            </a:r>
            <a:r>
              <a:rPr lang="en-US" dirty="0" smtClean="0"/>
              <a:t>Method (VPM)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At each time point j, where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r>
              <a:rPr lang="en-US" dirty="0" smtClean="0"/>
              <a:t> = (j-1)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T the approximation of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r>
              <a:rPr lang="en-US" dirty="0" smtClean="0"/>
              <a:t> 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628076"/>
              </p:ext>
            </p:extLst>
          </p:nvPr>
        </p:nvGraphicFramePr>
        <p:xfrm>
          <a:off x="838200" y="2438400"/>
          <a:ext cx="6934200" cy="3588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5" name="Equation" r:id="rId3" imgW="3288960" imgH="1701720" progId="Equation.DSMT4">
                  <p:embed/>
                </p:oleObj>
              </mc:Choice>
              <mc:Fallback>
                <p:oleObj name="Equation" r:id="rId3" imgW="3288960" imgH="1701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6934200" cy="3588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9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Projection </a:t>
            </a:r>
            <a:r>
              <a:rPr lang="en-US" dirty="0" smtClean="0"/>
              <a:t>Method (VPM)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Error (residual) value at each point j is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b="1" dirty="0">
                <a:latin typeface="Symbol" panose="05050102010706020507" pitchFamily="18" charset="2"/>
              </a:rPr>
              <a:t>a</a:t>
            </a:r>
            <a:r>
              <a:rPr lang="en-US" dirty="0" smtClean="0"/>
              <a:t> is the vector containing the optimization variables</a:t>
            </a:r>
          </a:p>
          <a:p>
            <a:r>
              <a:rPr lang="en-US" dirty="0" smtClean="0"/>
              <a:t>Function being minimized is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687793"/>
              </p:ext>
            </p:extLst>
          </p:nvPr>
        </p:nvGraphicFramePr>
        <p:xfrm>
          <a:off x="1169988" y="1981200"/>
          <a:ext cx="326866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48" name="Equation" r:id="rId3" imgW="1434960" imgH="241200" progId="Equation.DSMT4">
                  <p:embed/>
                </p:oleObj>
              </mc:Choice>
              <mc:Fallback>
                <p:oleObj name="Equation" r:id="rId3" imgW="1434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9988" y="1981200"/>
                        <a:ext cx="3268662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898209"/>
              </p:ext>
            </p:extLst>
          </p:nvPr>
        </p:nvGraphicFramePr>
        <p:xfrm>
          <a:off x="5530850" y="27908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4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30850" y="27908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388057"/>
              </p:ext>
            </p:extLst>
          </p:nvPr>
        </p:nvGraphicFramePr>
        <p:xfrm>
          <a:off x="838200" y="3962400"/>
          <a:ext cx="4387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50" name="Equation" r:id="rId7" imgW="1968480" imgH="444240" progId="Equation.DSMT4">
                  <p:embed/>
                </p:oleObj>
              </mc:Choice>
              <mc:Fallback>
                <p:oleObj name="Equation" r:id="rId7" imgW="19684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3962400"/>
                        <a:ext cx="438785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0" y="3688910"/>
            <a:ext cx="2514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  <a:r>
              <a:rPr lang="en-US" dirty="0" smtClean="0"/>
              <a:t>(</a:t>
            </a:r>
            <a:r>
              <a:rPr lang="en-US" b="1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) is the residual vector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5334000"/>
            <a:ext cx="4602542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Method iteratively changes </a:t>
            </a:r>
            <a:r>
              <a:rPr lang="en-US" b="1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 to </a:t>
            </a:r>
            <a:br>
              <a:rPr lang="en-US" dirty="0" smtClean="0"/>
            </a:br>
            <a:r>
              <a:rPr lang="en-US" dirty="0" smtClean="0"/>
              <a:t>reduce the minimization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Projection </a:t>
            </a:r>
            <a:r>
              <a:rPr lang="en-US" dirty="0" smtClean="0"/>
              <a:t>Method (VPM)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624840"/>
          </a:xfrm>
        </p:spPr>
        <p:txBody>
          <a:bodyPr/>
          <a:lstStyle/>
          <a:p>
            <a:r>
              <a:rPr lang="en-US" dirty="0" smtClean="0"/>
              <a:t>A key insight of the variable projection method is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75373"/>
              </p:ext>
            </p:extLst>
          </p:nvPr>
        </p:nvGraphicFramePr>
        <p:xfrm>
          <a:off x="790575" y="1828800"/>
          <a:ext cx="7791450" cy="454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17" name="Equation" r:id="rId3" imgW="3441600" imgH="2006280" progId="Equation.DSMT4">
                  <p:embed/>
                </p:oleObj>
              </mc:Choice>
              <mc:Fallback>
                <p:oleObj name="Equation" r:id="rId3" imgW="3441600" imgH="2006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575" y="1828800"/>
                        <a:ext cx="7791450" cy="454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7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Pseudoinverse</a:t>
            </a:r>
            <a:r>
              <a:rPr lang="en-US" dirty="0" smtClean="0"/>
              <a:t> </a:t>
            </a:r>
            <a:r>
              <a:rPr lang="en-US" dirty="0"/>
              <a:t>of a Matrix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pseudoinverse</a:t>
            </a:r>
            <a:r>
              <a:rPr lang="en-US" dirty="0"/>
              <a:t> of a matrix generalizes concept of a matrix inverse to an m by n matrix, in which m &gt;= n</a:t>
            </a:r>
          </a:p>
          <a:p>
            <a:pPr lvl="1"/>
            <a:r>
              <a:rPr lang="en-US" dirty="0"/>
              <a:t>Specifically talking about a Moore-Penrose Matrix Inverse</a:t>
            </a:r>
          </a:p>
          <a:p>
            <a:r>
              <a:rPr lang="en-US" dirty="0"/>
              <a:t>Notation for the </a:t>
            </a:r>
            <a:r>
              <a:rPr lang="en-US" dirty="0" err="1"/>
              <a:t>pseudoinverse</a:t>
            </a:r>
            <a:r>
              <a:rPr lang="en-US" dirty="0"/>
              <a:t> of </a:t>
            </a:r>
            <a:r>
              <a:rPr lang="en-US" b="1" dirty="0"/>
              <a:t>A</a:t>
            </a:r>
            <a:r>
              <a:rPr lang="en-US" dirty="0"/>
              <a:t> is </a:t>
            </a:r>
            <a:r>
              <a:rPr lang="en-US" b="1" dirty="0"/>
              <a:t>A</a:t>
            </a:r>
            <a:r>
              <a:rPr lang="en-US" baseline="30000" dirty="0"/>
              <a:t>+</a:t>
            </a:r>
          </a:p>
          <a:p>
            <a:r>
              <a:rPr lang="en-US" dirty="0"/>
              <a:t>Satisfies </a:t>
            </a:r>
            <a:r>
              <a:rPr lang="en-US" b="1" dirty="0"/>
              <a:t>AA</a:t>
            </a:r>
            <a:r>
              <a:rPr lang="en-US" baseline="30000" dirty="0"/>
              <a:t>+</a:t>
            </a:r>
            <a:r>
              <a:rPr lang="en-US" b="1" dirty="0"/>
              <a:t>A </a:t>
            </a:r>
            <a:r>
              <a:rPr lang="en-US" dirty="0"/>
              <a:t>= </a:t>
            </a:r>
            <a:r>
              <a:rPr lang="en-US" b="1" dirty="0"/>
              <a:t>A</a:t>
            </a:r>
          </a:p>
          <a:p>
            <a:r>
              <a:rPr lang="en-US" dirty="0"/>
              <a:t>If </a:t>
            </a:r>
            <a:r>
              <a:rPr lang="en-US" b="1" dirty="0"/>
              <a:t>A</a:t>
            </a:r>
            <a:r>
              <a:rPr lang="en-US" dirty="0"/>
              <a:t> is a square matrix, then </a:t>
            </a:r>
            <a:r>
              <a:rPr lang="en-US" b="1" dirty="0"/>
              <a:t>A</a:t>
            </a:r>
            <a:r>
              <a:rPr lang="en-US" baseline="30000" dirty="0"/>
              <a:t>+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A</a:t>
            </a:r>
            <a:r>
              <a:rPr lang="en-US" baseline="30000" dirty="0"/>
              <a:t>-1</a:t>
            </a:r>
          </a:p>
          <a:p>
            <a:r>
              <a:rPr lang="en-US" dirty="0"/>
              <a:t>Quite useful for solving the least squares problem since the least squares solution of </a:t>
            </a:r>
            <a:r>
              <a:rPr lang="en-US" b="1" dirty="0"/>
              <a:t>Ax </a:t>
            </a:r>
            <a:r>
              <a:rPr lang="en-US" dirty="0"/>
              <a:t>= </a:t>
            </a:r>
            <a:r>
              <a:rPr lang="en-US" b="1" dirty="0"/>
              <a:t>b</a:t>
            </a:r>
            <a:r>
              <a:rPr lang="en-US" dirty="0"/>
              <a:t> is </a:t>
            </a:r>
            <a:r>
              <a:rPr lang="en-US" b="1" dirty="0"/>
              <a:t>x</a:t>
            </a:r>
            <a:r>
              <a:rPr lang="en-US" dirty="0"/>
              <a:t> =</a:t>
            </a:r>
            <a:r>
              <a:rPr lang="en-US" b="1" dirty="0"/>
              <a:t> A</a:t>
            </a:r>
            <a:r>
              <a:rPr lang="en-US" baseline="30000" dirty="0"/>
              <a:t>+ </a:t>
            </a:r>
            <a:r>
              <a:rPr lang="en-US" b="1" dirty="0" smtClean="0"/>
              <a:t>b</a:t>
            </a:r>
          </a:p>
          <a:p>
            <a:r>
              <a:rPr lang="en-US" dirty="0" smtClean="0"/>
              <a:t>Can be calculated using an SVD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17462696"/>
              </p:ext>
            </p:extLst>
          </p:nvPr>
        </p:nvGraphicFramePr>
        <p:xfrm>
          <a:off x="5638800" y="5257800"/>
          <a:ext cx="222091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0" name="Equation" r:id="rId3" imgW="901440" imgH="482400" progId="Equation.DSMT4">
                  <p:embed/>
                </p:oleObj>
              </mc:Choice>
              <mc:Fallback>
                <p:oleObj name="Equation" r:id="rId3" imgW="901440" imgH="482400" progId="Equation.DSMT4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257800"/>
                        <a:ext cx="2220913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3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53167</TotalTime>
  <Words>2674</Words>
  <Application>Microsoft Office PowerPoint</Application>
  <PresentationFormat>On-screen Show (4:3)</PresentationFormat>
  <Paragraphs>400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Naeove~1</vt:lpstr>
      <vt:lpstr>Equation</vt:lpstr>
      <vt:lpstr>MathType 6.0 Equation</vt:lpstr>
      <vt:lpstr>ECE 576 – Power System Dynamics and Stability</vt:lpstr>
      <vt:lpstr>Announcements</vt:lpstr>
      <vt:lpstr>Measurement Based Modal Analysis</vt:lpstr>
      <vt:lpstr>Some Useful References</vt:lpstr>
      <vt:lpstr>Variable Projection Method (VPM)</vt:lpstr>
      <vt:lpstr>Variable Projection Method (VPM)</vt:lpstr>
      <vt:lpstr>Variable Projection Method (VPM)</vt:lpstr>
      <vt:lpstr>Variable Projection Method (VPM)</vt:lpstr>
      <vt:lpstr>Pseudoinverse of a Matrix</vt:lpstr>
      <vt:lpstr>VPM Example</vt:lpstr>
      <vt:lpstr>VPM Example</vt:lpstr>
      <vt:lpstr>VPM Example</vt:lpstr>
      <vt:lpstr>VPM, cont.</vt:lpstr>
      <vt:lpstr>VPM: Initial Guess of a</vt:lpstr>
      <vt:lpstr>VPM: Initial Guess of a</vt:lpstr>
      <vt:lpstr>Generalized Eigenvalues</vt:lpstr>
      <vt:lpstr>Returning to Example</vt:lpstr>
      <vt:lpstr>Example</vt:lpstr>
      <vt:lpstr>Example</vt:lpstr>
      <vt:lpstr>Comments</vt:lpstr>
      <vt:lpstr>VPM: Example 2</vt:lpstr>
      <vt:lpstr>VPM: Example 2</vt:lpstr>
      <vt:lpstr>VPM: Example 2</vt:lpstr>
      <vt:lpstr>Moving Forward with VPM</vt:lpstr>
      <vt:lpstr>Moving Forward with VPM</vt:lpstr>
      <vt:lpstr>Stability Phenomena and Tools </vt:lpstr>
      <vt:lpstr>Transient Energy Function (TEF) Techniques</vt:lpstr>
      <vt:lpstr>Judging Stability / Instability</vt:lpstr>
      <vt:lpstr>Mathematical Formulation</vt:lpstr>
      <vt:lpstr>Critical Clearing Time</vt:lpstr>
      <vt:lpstr>Region of Attraction (ROA)</vt:lpstr>
      <vt:lpstr>Methods to Compute RoA</vt:lpstr>
      <vt:lpstr>Characterization of RoA</vt:lpstr>
      <vt:lpstr>Lyapunov’s Method</vt:lpstr>
      <vt:lpstr>Ball in Well Analogy</vt:lpstr>
      <vt:lpstr>Power System Example</vt:lpstr>
      <vt:lpstr>Constructing the Transient  Energy Function (TEF)</vt:lpstr>
      <vt:lpstr>TEF</vt:lpstr>
      <vt:lpstr>TEF</vt:lpstr>
      <vt:lpstr>TEF</vt:lpstr>
      <vt:lpstr>TEF</vt:lpstr>
      <vt:lpstr>TEF</vt:lpstr>
      <vt:lpstr>Equal Area Criterion and TEF</vt:lpstr>
      <vt:lpstr>TEF for SMIB System</vt:lpstr>
      <vt:lpstr>TEF for SMIB System (contd)</vt:lpstr>
      <vt:lpstr>TEF for SMIB System</vt:lpstr>
      <vt:lpstr>Energy Function</vt:lpstr>
      <vt:lpstr>Potential Energy “well”</vt:lpstr>
      <vt:lpstr>Computation of E</vt:lpstr>
      <vt:lpstr>UEPs</vt:lpstr>
      <vt:lpstr>Energy Functions for a  Large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Overbye, Thomas J</cp:lastModifiedBy>
  <cp:revision>2649</cp:revision>
  <cp:lastPrinted>2014-05-03T16:08:58Z</cp:lastPrinted>
  <dcterms:created xsi:type="dcterms:W3CDTF">1995-06-02T22:12:36Z</dcterms:created>
  <dcterms:modified xsi:type="dcterms:W3CDTF">2014-05-06T19:21:54Z</dcterms:modified>
</cp:coreProperties>
</file>