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4"/>
  </p:notesMasterIdLst>
  <p:handoutMasterIdLst>
    <p:handoutMasterId r:id="rId55"/>
  </p:handoutMasterIdLst>
  <p:sldIdLst>
    <p:sldId id="563" r:id="rId2"/>
    <p:sldId id="820" r:id="rId3"/>
    <p:sldId id="880" r:id="rId4"/>
    <p:sldId id="881" r:id="rId5"/>
    <p:sldId id="882" r:id="rId6"/>
    <p:sldId id="883" r:id="rId7"/>
    <p:sldId id="884" r:id="rId8"/>
    <p:sldId id="885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  <p:sldId id="835" r:id="rId19"/>
    <p:sldId id="836" r:id="rId20"/>
    <p:sldId id="851" r:id="rId21"/>
    <p:sldId id="852" r:id="rId22"/>
    <p:sldId id="853" r:id="rId23"/>
    <p:sldId id="838" r:id="rId24"/>
    <p:sldId id="840" r:id="rId25"/>
    <p:sldId id="841" r:id="rId26"/>
    <p:sldId id="854" r:id="rId27"/>
    <p:sldId id="842" r:id="rId28"/>
    <p:sldId id="855" r:id="rId29"/>
    <p:sldId id="843" r:id="rId30"/>
    <p:sldId id="844" r:id="rId31"/>
    <p:sldId id="845" r:id="rId32"/>
    <p:sldId id="856" r:id="rId33"/>
    <p:sldId id="857" r:id="rId34"/>
    <p:sldId id="858" r:id="rId35"/>
    <p:sldId id="859" r:id="rId36"/>
    <p:sldId id="860" r:id="rId37"/>
    <p:sldId id="861" r:id="rId38"/>
    <p:sldId id="862" r:id="rId39"/>
    <p:sldId id="863" r:id="rId40"/>
    <p:sldId id="864" r:id="rId41"/>
    <p:sldId id="865" r:id="rId42"/>
    <p:sldId id="866" r:id="rId43"/>
    <p:sldId id="867" r:id="rId44"/>
    <p:sldId id="868" r:id="rId45"/>
    <p:sldId id="869" r:id="rId46"/>
    <p:sldId id="870" r:id="rId47"/>
    <p:sldId id="871" r:id="rId48"/>
    <p:sldId id="872" r:id="rId49"/>
    <p:sldId id="873" r:id="rId50"/>
    <p:sldId id="874" r:id="rId51"/>
    <p:sldId id="875" r:id="rId52"/>
    <p:sldId id="876" r:id="rId5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9900"/>
    <a:srgbClr val="CC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00" autoAdjust="0"/>
  </p:normalViewPr>
  <p:slideViewPr>
    <p:cSldViewPr>
      <p:cViewPr varScale="1">
        <p:scale>
          <a:sx n="98" d="100"/>
          <a:sy n="98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4.xml"/><Relationship Id="rId18" Type="http://schemas.openxmlformats.org/officeDocument/2006/relationships/slide" Target="slides/slide31.xml"/><Relationship Id="rId26" Type="http://schemas.openxmlformats.org/officeDocument/2006/relationships/slide" Target="slides/slide40.xml"/><Relationship Id="rId3" Type="http://schemas.openxmlformats.org/officeDocument/2006/relationships/slide" Target="slides/slide9.xml"/><Relationship Id="rId21" Type="http://schemas.openxmlformats.org/officeDocument/2006/relationships/slide" Target="slides/slide35.xml"/><Relationship Id="rId34" Type="http://schemas.openxmlformats.org/officeDocument/2006/relationships/slide" Target="slides/slide48.xml"/><Relationship Id="rId7" Type="http://schemas.openxmlformats.org/officeDocument/2006/relationships/slide" Target="slides/slide15.xml"/><Relationship Id="rId12" Type="http://schemas.openxmlformats.org/officeDocument/2006/relationships/slide" Target="slides/slide23.xml"/><Relationship Id="rId17" Type="http://schemas.openxmlformats.org/officeDocument/2006/relationships/slide" Target="slides/slide30.xml"/><Relationship Id="rId25" Type="http://schemas.openxmlformats.org/officeDocument/2006/relationships/slide" Target="slides/slide39.xml"/><Relationship Id="rId33" Type="http://schemas.openxmlformats.org/officeDocument/2006/relationships/slide" Target="slides/slide47.xml"/><Relationship Id="rId2" Type="http://schemas.openxmlformats.org/officeDocument/2006/relationships/slide" Target="slides/slide8.xml"/><Relationship Id="rId16" Type="http://schemas.openxmlformats.org/officeDocument/2006/relationships/slide" Target="slides/slide29.xml"/><Relationship Id="rId20" Type="http://schemas.openxmlformats.org/officeDocument/2006/relationships/slide" Target="slides/slide34.xml"/><Relationship Id="rId29" Type="http://schemas.openxmlformats.org/officeDocument/2006/relationships/slide" Target="slides/slide43.xml"/><Relationship Id="rId1" Type="http://schemas.openxmlformats.org/officeDocument/2006/relationships/slide" Target="slides/slide3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24" Type="http://schemas.openxmlformats.org/officeDocument/2006/relationships/slide" Target="slides/slide38.xml"/><Relationship Id="rId32" Type="http://schemas.openxmlformats.org/officeDocument/2006/relationships/slide" Target="slides/slide46.xml"/><Relationship Id="rId5" Type="http://schemas.openxmlformats.org/officeDocument/2006/relationships/slide" Target="slides/slide13.xml"/><Relationship Id="rId15" Type="http://schemas.openxmlformats.org/officeDocument/2006/relationships/slide" Target="slides/slide27.xml"/><Relationship Id="rId23" Type="http://schemas.openxmlformats.org/officeDocument/2006/relationships/slide" Target="slides/slide37.xml"/><Relationship Id="rId28" Type="http://schemas.openxmlformats.org/officeDocument/2006/relationships/slide" Target="slides/slide42.xml"/><Relationship Id="rId36" Type="http://schemas.openxmlformats.org/officeDocument/2006/relationships/slide" Target="slides/slide52.xml"/><Relationship Id="rId10" Type="http://schemas.openxmlformats.org/officeDocument/2006/relationships/slide" Target="slides/slide18.xml"/><Relationship Id="rId19" Type="http://schemas.openxmlformats.org/officeDocument/2006/relationships/slide" Target="slides/slide32.xml"/><Relationship Id="rId31" Type="http://schemas.openxmlformats.org/officeDocument/2006/relationships/slide" Target="slides/slide45.xml"/><Relationship Id="rId4" Type="http://schemas.openxmlformats.org/officeDocument/2006/relationships/slide" Target="slides/slide12.xml"/><Relationship Id="rId9" Type="http://schemas.openxmlformats.org/officeDocument/2006/relationships/slide" Target="slides/slide17.xml"/><Relationship Id="rId14" Type="http://schemas.openxmlformats.org/officeDocument/2006/relationships/slide" Target="slides/slide25.xml"/><Relationship Id="rId22" Type="http://schemas.openxmlformats.org/officeDocument/2006/relationships/slide" Target="slides/slide36.xml"/><Relationship Id="rId27" Type="http://schemas.openxmlformats.org/officeDocument/2006/relationships/slide" Target="slides/slide41.xml"/><Relationship Id="rId30" Type="http://schemas.openxmlformats.org/officeDocument/2006/relationships/slide" Target="slides/slide44.xml"/><Relationship Id="rId35" Type="http://schemas.openxmlformats.org/officeDocument/2006/relationships/slide" Target="slides/slide49.xml"/><Relationship Id="rId8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33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34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57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17" Type="http://schemas.openxmlformats.org/officeDocument/2006/relationships/image" Target="../media/image104.wmf"/><Relationship Id="rId2" Type="http://schemas.openxmlformats.org/officeDocument/2006/relationships/image" Target="../media/image33.wmf"/><Relationship Id="rId16" Type="http://schemas.openxmlformats.org/officeDocument/2006/relationships/image" Target="../media/image103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5" Type="http://schemas.openxmlformats.org/officeDocument/2006/relationships/image" Target="../media/image56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Relationship Id="rId14" Type="http://schemas.openxmlformats.org/officeDocument/2006/relationships/image" Target="../media/image5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Relationship Id="rId6" Type="http://schemas.openxmlformats.org/officeDocument/2006/relationships/image" Target="../media/image121.wmf"/><Relationship Id="rId11" Type="http://schemas.openxmlformats.org/officeDocument/2006/relationships/image" Target="../media/image78.wmf"/><Relationship Id="rId5" Type="http://schemas.openxmlformats.org/officeDocument/2006/relationships/image" Target="../media/image120.wmf"/><Relationship Id="rId10" Type="http://schemas.openxmlformats.org/officeDocument/2006/relationships/image" Target="../media/image74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12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12" Type="http://schemas.openxmlformats.org/officeDocument/2006/relationships/image" Target="../media/image136.wmf"/><Relationship Id="rId2" Type="http://schemas.openxmlformats.org/officeDocument/2006/relationships/image" Target="../media/image128.emf"/><Relationship Id="rId16" Type="http://schemas.openxmlformats.org/officeDocument/2006/relationships/image" Target="../media/image139.wmf"/><Relationship Id="rId1" Type="http://schemas.openxmlformats.org/officeDocument/2006/relationships/image" Target="../media/image127.emf"/><Relationship Id="rId6" Type="http://schemas.openxmlformats.org/officeDocument/2006/relationships/image" Target="../media/image132.wmf"/><Relationship Id="rId11" Type="http://schemas.openxmlformats.org/officeDocument/2006/relationships/image" Target="../media/image135.wmf"/><Relationship Id="rId5" Type="http://schemas.openxmlformats.org/officeDocument/2006/relationships/image" Target="../media/image131.wmf"/><Relationship Id="rId15" Type="http://schemas.openxmlformats.org/officeDocument/2006/relationships/image" Target="../media/image138.wmf"/><Relationship Id="rId10" Type="http://schemas.openxmlformats.org/officeDocument/2006/relationships/image" Target="../media/image134.wmf"/><Relationship Id="rId4" Type="http://schemas.openxmlformats.org/officeDocument/2006/relationships/image" Target="../media/image130.wmf"/><Relationship Id="rId9" Type="http://schemas.openxmlformats.org/officeDocument/2006/relationships/image" Target="../media/image57.wmf"/><Relationship Id="rId14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4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image" Target="../media/image16.wmf"/><Relationship Id="rId6" Type="http://schemas.openxmlformats.org/officeDocument/2006/relationships/image" Target="../media/image17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image" Target="../media/image20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18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0" y="4398847"/>
            <a:ext cx="5030662" cy="41654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18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9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3.jpeg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76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83.bin"/><Relationship Id="rId28" Type="http://schemas.openxmlformats.org/officeDocument/2006/relationships/oleObject" Target="../embeddings/oleObject86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8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39" Type="http://schemas.openxmlformats.org/officeDocument/2006/relationships/image" Target="../media/image104.wmf"/><Relationship Id="rId21" Type="http://schemas.openxmlformats.org/officeDocument/2006/relationships/oleObject" Target="../embeddings/oleObject109.bin"/><Relationship Id="rId34" Type="http://schemas.openxmlformats.org/officeDocument/2006/relationships/oleObject" Target="../embeddings/oleObject116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107.bin"/><Relationship Id="rId25" Type="http://schemas.openxmlformats.org/officeDocument/2006/relationships/oleObject" Target="../embeddings/oleObject111.bin"/><Relationship Id="rId33" Type="http://schemas.openxmlformats.org/officeDocument/2006/relationships/oleObject" Target="../embeddings/oleObject115.bin"/><Relationship Id="rId38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113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100.wmf"/><Relationship Id="rId32" Type="http://schemas.openxmlformats.org/officeDocument/2006/relationships/image" Target="../media/image59.wmf"/><Relationship Id="rId37" Type="http://schemas.openxmlformats.org/officeDocument/2006/relationships/image" Target="../media/image103.w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28" Type="http://schemas.openxmlformats.org/officeDocument/2006/relationships/image" Target="../media/image102.wmf"/><Relationship Id="rId36" Type="http://schemas.openxmlformats.org/officeDocument/2006/relationships/oleObject" Target="../embeddings/oleObject117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108.bin"/><Relationship Id="rId31" Type="http://schemas.openxmlformats.org/officeDocument/2006/relationships/oleObject" Target="../embeddings/oleObject114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112.bin"/><Relationship Id="rId30" Type="http://schemas.openxmlformats.org/officeDocument/2006/relationships/image" Target="../media/image57.wmf"/><Relationship Id="rId35" Type="http://schemas.openxmlformats.org/officeDocument/2006/relationships/image" Target="../media/image56.wmf"/><Relationship Id="rId8" Type="http://schemas.openxmlformats.org/officeDocument/2006/relationships/oleObject" Target="../embeddings/oleObject102.bin"/><Relationship Id="rId3" Type="http://schemas.openxmlformats.org/officeDocument/2006/relationships/oleObject" Target="../embeddings/oleObject9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1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1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1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1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32.bin"/><Relationship Id="rId21" Type="http://schemas.openxmlformats.org/officeDocument/2006/relationships/image" Target="../media/image124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22.wmf"/><Relationship Id="rId25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19.wmf"/><Relationship Id="rId24" Type="http://schemas.openxmlformats.org/officeDocument/2006/relationships/oleObject" Target="../embeddings/oleObject143.bin"/><Relationship Id="rId5" Type="http://schemas.openxmlformats.org/officeDocument/2006/relationships/oleObject" Target="../embeddings/oleObject133.bin"/><Relationship Id="rId15" Type="http://schemas.openxmlformats.org/officeDocument/2006/relationships/image" Target="../media/image121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136.bin"/><Relationship Id="rId19" Type="http://schemas.openxmlformats.org/officeDocument/2006/relationships/image" Target="../media/image123.wmf"/><Relationship Id="rId4" Type="http://schemas.openxmlformats.org/officeDocument/2006/relationships/image" Target="../media/image34.wmf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25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2.bin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2.bin"/><Relationship Id="rId39" Type="http://schemas.openxmlformats.org/officeDocument/2006/relationships/image" Target="../media/image124.wmf"/><Relationship Id="rId21" Type="http://schemas.openxmlformats.org/officeDocument/2006/relationships/image" Target="../media/image130.wmf"/><Relationship Id="rId34" Type="http://schemas.openxmlformats.org/officeDocument/2006/relationships/oleObject" Target="../embeddings/oleObject166.bin"/><Relationship Id="rId42" Type="http://schemas.openxmlformats.org/officeDocument/2006/relationships/oleObject" Target="../embeddings/oleObject170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8.emf"/><Relationship Id="rId11" Type="http://schemas.openxmlformats.org/officeDocument/2006/relationships/oleObject" Target="../embeddings/oleObject150.bin"/><Relationship Id="rId24" Type="http://schemas.openxmlformats.org/officeDocument/2006/relationships/oleObject" Target="../embeddings/oleObject161.bin"/><Relationship Id="rId32" Type="http://schemas.openxmlformats.org/officeDocument/2006/relationships/oleObject" Target="../embeddings/oleObject165.bin"/><Relationship Id="rId37" Type="http://schemas.openxmlformats.org/officeDocument/2006/relationships/image" Target="../media/image136.wmf"/><Relationship Id="rId40" Type="http://schemas.openxmlformats.org/officeDocument/2006/relationships/oleObject" Target="../embeddings/oleObject169.bin"/><Relationship Id="rId45" Type="http://schemas.openxmlformats.org/officeDocument/2006/relationships/image" Target="../media/image139.wmf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4.bin"/><Relationship Id="rId23" Type="http://schemas.openxmlformats.org/officeDocument/2006/relationships/image" Target="../media/image131.wmf"/><Relationship Id="rId28" Type="http://schemas.openxmlformats.org/officeDocument/2006/relationships/oleObject" Target="../embeddings/oleObject163.bin"/><Relationship Id="rId36" Type="http://schemas.openxmlformats.org/officeDocument/2006/relationships/oleObject" Target="../embeddings/oleObject167.bin"/><Relationship Id="rId10" Type="http://schemas.openxmlformats.org/officeDocument/2006/relationships/oleObject" Target="../embeddings/oleObject149.bin"/><Relationship Id="rId19" Type="http://schemas.openxmlformats.org/officeDocument/2006/relationships/oleObject" Target="../embeddings/oleObject158.bin"/><Relationship Id="rId31" Type="http://schemas.openxmlformats.org/officeDocument/2006/relationships/image" Target="../media/image57.wmf"/><Relationship Id="rId44" Type="http://schemas.openxmlformats.org/officeDocument/2006/relationships/oleObject" Target="../embeddings/oleObject171.bin"/><Relationship Id="rId4" Type="http://schemas.openxmlformats.org/officeDocument/2006/relationships/image" Target="../media/image127.emf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3.bin"/><Relationship Id="rId22" Type="http://schemas.openxmlformats.org/officeDocument/2006/relationships/oleObject" Target="../embeddings/oleObject160.bin"/><Relationship Id="rId27" Type="http://schemas.openxmlformats.org/officeDocument/2006/relationships/image" Target="../media/image133.wmf"/><Relationship Id="rId30" Type="http://schemas.openxmlformats.org/officeDocument/2006/relationships/oleObject" Target="../embeddings/oleObject164.bin"/><Relationship Id="rId35" Type="http://schemas.openxmlformats.org/officeDocument/2006/relationships/image" Target="../media/image135.wmf"/><Relationship Id="rId43" Type="http://schemas.openxmlformats.org/officeDocument/2006/relationships/image" Target="../media/image138.wmf"/><Relationship Id="rId8" Type="http://schemas.openxmlformats.org/officeDocument/2006/relationships/image" Target="../media/image129.wmf"/><Relationship Id="rId3" Type="http://schemas.openxmlformats.org/officeDocument/2006/relationships/oleObject" Target="../embeddings/oleObject145.bin"/><Relationship Id="rId12" Type="http://schemas.openxmlformats.org/officeDocument/2006/relationships/oleObject" Target="../embeddings/oleObject151.bin"/><Relationship Id="rId17" Type="http://schemas.openxmlformats.org/officeDocument/2006/relationships/oleObject" Target="../embeddings/oleObject156.bin"/><Relationship Id="rId25" Type="http://schemas.openxmlformats.org/officeDocument/2006/relationships/image" Target="../media/image132.wmf"/><Relationship Id="rId33" Type="http://schemas.openxmlformats.org/officeDocument/2006/relationships/image" Target="../media/image134.wmf"/><Relationship Id="rId38" Type="http://schemas.openxmlformats.org/officeDocument/2006/relationships/oleObject" Target="../embeddings/oleObject168.bin"/><Relationship Id="rId20" Type="http://schemas.openxmlformats.org/officeDocument/2006/relationships/oleObject" Target="../embeddings/oleObject159.bin"/><Relationship Id="rId41" Type="http://schemas.openxmlformats.org/officeDocument/2006/relationships/image" Target="../media/image13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7" Type="http://schemas.openxmlformats.org/officeDocument/2006/relationships/image" Target="../media/image14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41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4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28: Power System Stabilizer </a:t>
            </a:r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Complete SMIB Model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085154"/>
              </p:ext>
            </p:extLst>
          </p:nvPr>
        </p:nvGraphicFramePr>
        <p:xfrm>
          <a:off x="457200" y="1395866"/>
          <a:ext cx="6581775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6" name="Equation" r:id="rId3" imgW="3327120" imgH="2145960" progId="Equation.DSMT4">
                  <p:embed/>
                </p:oleObj>
              </mc:Choice>
              <mc:Fallback>
                <p:oleObj name="Equation" r:id="rId3" imgW="3327120" imgH="214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5866"/>
                        <a:ext cx="6581775" cy="42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4346575" y="3771900"/>
            <a:ext cx="244475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altLang="en-US" dirty="0"/>
              <a:t>Stator equations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5181600" y="45720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altLang="en-US" dirty="0"/>
              <a:t>Network equations</a:t>
            </a:r>
          </a:p>
        </p:txBody>
      </p:sp>
      <p:sp>
        <p:nvSpPr>
          <p:cNvPr id="191499" name="Oval 11"/>
          <p:cNvSpPr>
            <a:spLocks noChangeArrowheads="1"/>
          </p:cNvSpPr>
          <p:nvPr/>
        </p:nvSpPr>
        <p:spPr bwMode="auto">
          <a:xfrm>
            <a:off x="4197350" y="55880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/>
              <a:t>~</a:t>
            </a:r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>
            <a:off x="4730750" y="589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5187950" y="5892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5568950" y="5435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5873750" y="589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6635750" y="589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7778750" y="5892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8540750" y="535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8540750" y="543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 flipH="1">
            <a:off x="8540750" y="558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>
            <a:off x="8540750" y="574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 flipH="1">
            <a:off x="8540750" y="5892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>
            <a:off x="8540750" y="6045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 flipH="1">
            <a:off x="8540750" y="619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 flipH="1">
            <a:off x="8540750" y="528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1514" name="Object 26"/>
          <p:cNvGraphicFramePr>
            <a:graphicFrameLocks noChangeAspect="1"/>
          </p:cNvGraphicFramePr>
          <p:nvPr/>
        </p:nvGraphicFramePr>
        <p:xfrm>
          <a:off x="7169150" y="5588000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7" name="Image" r:id="rId5" imgW="889203" imgH="470173" progId="Photoshop.Image.5">
                  <p:embed/>
                </p:oleObj>
              </mc:Choice>
              <mc:Fallback>
                <p:oleObj name="Image" r:id="rId5" imgW="889203" imgH="47017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5588000"/>
                        <a:ext cx="685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15" name="Object 27"/>
          <p:cNvGraphicFramePr>
            <a:graphicFrameLocks noChangeAspect="1"/>
          </p:cNvGraphicFramePr>
          <p:nvPr/>
        </p:nvGraphicFramePr>
        <p:xfrm>
          <a:off x="6102350" y="56642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8" name="Image" r:id="rId7" imgW="749471" imgH="444601" progId="Photoshop.Image.5">
                  <p:embed/>
                </p:oleObj>
              </mc:Choice>
              <mc:Fallback>
                <p:oleObj name="Image" r:id="rId7" imgW="749471" imgH="444601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64200"/>
                        <a:ext cx="685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16" name="Object 28"/>
          <p:cNvGraphicFramePr>
            <a:graphicFrameLocks noChangeAspect="1"/>
          </p:cNvGraphicFramePr>
          <p:nvPr/>
        </p:nvGraphicFramePr>
        <p:xfrm>
          <a:off x="4578350" y="6426200"/>
          <a:ext cx="1835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9" name="Equation" r:id="rId9" imgW="1079280" imgH="253800" progId="Equation.3">
                  <p:embed/>
                </p:oleObj>
              </mc:Choice>
              <mc:Fallback>
                <p:oleObj name="Equation" r:id="rId9" imgW="1079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6426200"/>
                        <a:ext cx="18351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7" name="Line 29"/>
          <p:cNvSpPr>
            <a:spLocks noChangeShapeType="1"/>
          </p:cNvSpPr>
          <p:nvPr/>
        </p:nvSpPr>
        <p:spPr bwMode="auto">
          <a:xfrm>
            <a:off x="5035550" y="596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15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39403"/>
              </p:ext>
            </p:extLst>
          </p:nvPr>
        </p:nvGraphicFramePr>
        <p:xfrm>
          <a:off x="8171543" y="4845843"/>
          <a:ext cx="7556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0" name="Equation" r:id="rId11" imgW="444240" imgH="215640" progId="Equation.3">
                  <p:embed/>
                </p:oleObj>
              </mc:Choice>
              <mc:Fallback>
                <p:oleObj name="Equation" r:id="rId11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1543" y="4845843"/>
                        <a:ext cx="7556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19" name="Object 31"/>
          <p:cNvGraphicFramePr>
            <a:graphicFrameLocks noChangeAspect="1"/>
          </p:cNvGraphicFramePr>
          <p:nvPr/>
        </p:nvGraphicFramePr>
        <p:xfrm>
          <a:off x="7245350" y="5359400"/>
          <a:ext cx="4556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1" name="Equation" r:id="rId13" imgW="266400" imgH="228600" progId="Equation.3">
                  <p:embed/>
                </p:oleObj>
              </mc:Choice>
              <mc:Fallback>
                <p:oleObj name="Equation" r:id="rId13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350" y="5359400"/>
                        <a:ext cx="45561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20" name="Object 32"/>
          <p:cNvGraphicFramePr>
            <a:graphicFrameLocks noChangeAspect="1"/>
          </p:cNvGraphicFramePr>
          <p:nvPr/>
        </p:nvGraphicFramePr>
        <p:xfrm>
          <a:off x="6243638" y="5359400"/>
          <a:ext cx="3238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2" name="Equation" r:id="rId15" imgW="190440" imgH="228600" progId="Equation.3">
                  <p:embed/>
                </p:oleObj>
              </mc:Choice>
              <mc:Fallback>
                <p:oleObj name="Equation" r:id="rId15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5359400"/>
                        <a:ext cx="3238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21" name="Object 33"/>
          <p:cNvGraphicFramePr>
            <a:graphicFrameLocks noChangeAspect="1"/>
          </p:cNvGraphicFramePr>
          <p:nvPr/>
        </p:nvGraphicFramePr>
        <p:xfrm>
          <a:off x="5264150" y="5054600"/>
          <a:ext cx="561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3" name="Equation" r:id="rId17" imgW="330120" imgH="241200" progId="Equation.3">
                  <p:embed/>
                </p:oleObj>
              </mc:Choice>
              <mc:Fallback>
                <p:oleObj name="Equation" r:id="rId17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5054600"/>
                        <a:ext cx="561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22" name="AutoShape 34"/>
          <p:cNvSpPr>
            <a:spLocks/>
          </p:cNvSpPr>
          <p:nvPr/>
        </p:nvSpPr>
        <p:spPr bwMode="auto">
          <a:xfrm>
            <a:off x="3962400" y="3505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3" name="AutoShape 35"/>
          <p:cNvSpPr>
            <a:spLocks/>
          </p:cNvSpPr>
          <p:nvPr/>
        </p:nvSpPr>
        <p:spPr bwMode="auto">
          <a:xfrm>
            <a:off x="4953000" y="45720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4828721" y="2286000"/>
            <a:ext cx="244475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altLang="en-US" dirty="0" smtClean="0"/>
              <a:t>Machine </a:t>
            </a:r>
            <a:r>
              <a:rPr lang="en-US" altLang="en-US" dirty="0"/>
              <a:t>equations</a:t>
            </a: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Linearization of SMIB Model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68350"/>
              </p:ext>
            </p:extLst>
          </p:nvPr>
        </p:nvGraphicFramePr>
        <p:xfrm>
          <a:off x="530225" y="1279525"/>
          <a:ext cx="75946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6" name="Equation" r:id="rId3" imgW="3797280" imgH="2184120" progId="Equation.DSMT4">
                  <p:embed/>
                </p:oleObj>
              </mc:Choice>
              <mc:Fallback>
                <p:oleObj name="Equation" r:id="rId3" imgW="379728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279525"/>
                        <a:ext cx="75946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791200"/>
            <a:ext cx="7253909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Notice this is equivalent to a generator at the infinite</a:t>
            </a:r>
            <a:br>
              <a:rPr lang="en-US" dirty="0" smtClean="0"/>
            </a:br>
            <a:r>
              <a:rPr lang="en-US" dirty="0" smtClean="0"/>
              <a:t>bus with modified resistance and reactance values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Linearization </a:t>
            </a:r>
            <a:r>
              <a:rPr lang="en-US" altLang="en-US" sz="3200"/>
              <a:t>(contd)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001000" cy="2209800"/>
          </a:xfrm>
        </p:spPr>
        <p:txBody>
          <a:bodyPr/>
          <a:lstStyle/>
          <a:p>
            <a:pPr marL="533400" indent="-533400"/>
            <a:r>
              <a:rPr lang="en-US" altLang="en-US" u="sng" dirty="0"/>
              <a:t>Final Steps involve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Linearizing Machine Equations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altLang="en-US" sz="36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Substitute (1) in the linearized equations of (2). </a:t>
            </a: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88862"/>
              </p:ext>
            </p:extLst>
          </p:nvPr>
        </p:nvGraphicFramePr>
        <p:xfrm>
          <a:off x="381000" y="1295400"/>
          <a:ext cx="8351838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5" name="Equation" r:id="rId3" imgW="4483080" imgH="1117440" progId="Equation.DSMT4">
                  <p:embed/>
                </p:oleObj>
              </mc:Choice>
              <mc:Fallback>
                <p:oleObj name="Equation" r:id="rId3" imgW="448308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351838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1676400" y="4419600"/>
          <a:ext cx="4876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6" name="Equation" r:id="rId5" imgW="1968480" imgH="241200" progId="Equation.3">
                  <p:embed/>
                </p:oleObj>
              </mc:Choice>
              <mc:Fallback>
                <p:oleObj name="Equation" r:id="rId5" imgW="1968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48768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1752600" y="4495800"/>
          <a:ext cx="1587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7" name="Equation" r:id="rId7" imgW="63360" imgH="75960" progId="Equation.3">
                  <p:embed/>
                </p:oleObj>
              </mc:Choice>
              <mc:Fallback>
                <p:oleObj name="Equation" r:id="rId7" imgW="633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15875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Linearization of Machine Equations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943600"/>
            <a:ext cx="8001000" cy="685800"/>
          </a:xfrm>
        </p:spPr>
        <p:txBody>
          <a:bodyPr/>
          <a:lstStyle/>
          <a:p>
            <a:r>
              <a:rPr lang="en-US" altLang="en-US"/>
              <a:t>Substitute (3) in (2) to get linearized model.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57200" y="441960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/>
              <a:t>Symbolically we have </a:t>
            </a:r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36602"/>
              </p:ext>
            </p:extLst>
          </p:nvPr>
        </p:nvGraphicFramePr>
        <p:xfrm>
          <a:off x="533400" y="1318079"/>
          <a:ext cx="83820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8" name="Equation" r:id="rId3" imgW="4584600" imgH="1676160" progId="Equation.DSMT4">
                  <p:embed/>
                </p:oleObj>
              </mc:Choice>
              <mc:Fallback>
                <p:oleObj name="Equation" r:id="rId3" imgW="458460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18079"/>
                        <a:ext cx="83820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63299"/>
              </p:ext>
            </p:extLst>
          </p:nvPr>
        </p:nvGraphicFramePr>
        <p:xfrm>
          <a:off x="914400" y="4953000"/>
          <a:ext cx="44958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9" name="Equation" r:id="rId5" imgW="2070000" imgH="507960" progId="Equation.DSMT4">
                  <p:embed/>
                </p:oleObj>
              </mc:Choice>
              <mc:Fallback>
                <p:oleObj name="Equation" r:id="rId5" imgW="2070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44958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Linearized SMIB Model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001000" cy="1143000"/>
          </a:xfrm>
        </p:spPr>
        <p:txBody>
          <a:bodyPr/>
          <a:lstStyle/>
          <a:p>
            <a:r>
              <a:rPr lang="en-US" altLang="en-US" dirty="0"/>
              <a:t>Excitation system is </a:t>
            </a:r>
            <a:r>
              <a:rPr lang="en-US" altLang="en-US" u="sng" dirty="0"/>
              <a:t>yet</a:t>
            </a:r>
            <a:r>
              <a:rPr lang="en-US" altLang="en-US" dirty="0"/>
              <a:t> to be included.</a:t>
            </a:r>
          </a:p>
          <a:p>
            <a:r>
              <a:rPr lang="en-US" altLang="en-US" i="1" dirty="0"/>
              <a:t>K1 – K4</a:t>
            </a:r>
            <a:r>
              <a:rPr lang="en-US" altLang="en-US" dirty="0"/>
              <a:t> constants </a:t>
            </a:r>
            <a:r>
              <a:rPr lang="en-US" altLang="en-US" dirty="0" smtClean="0"/>
              <a:t>are defined on next slide</a:t>
            </a:r>
            <a:endParaRPr lang="en-US" altLang="en-US" sz="2000" dirty="0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82472"/>
              </p:ext>
            </p:extLst>
          </p:nvPr>
        </p:nvGraphicFramePr>
        <p:xfrm>
          <a:off x="454025" y="1371600"/>
          <a:ext cx="7964488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8" name="Equation" r:id="rId3" imgW="3238200" imgH="1117440" progId="Equation.DSMT4">
                  <p:embed/>
                </p:oleObj>
              </mc:Choice>
              <mc:Fallback>
                <p:oleObj name="Equation" r:id="rId3" imgW="32382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371600"/>
                        <a:ext cx="7964488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K1 – </a:t>
            </a:r>
            <a:r>
              <a:rPr lang="en-US" altLang="en-US" dirty="0" smtClean="0"/>
              <a:t>K4 </a:t>
            </a:r>
            <a:r>
              <a:rPr lang="en-US" altLang="en-US" dirty="0"/>
              <a:t>Constants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791200"/>
            <a:ext cx="8001000" cy="609600"/>
          </a:xfrm>
        </p:spPr>
        <p:txBody>
          <a:bodyPr/>
          <a:lstStyle/>
          <a:p>
            <a:r>
              <a:rPr lang="en-US" altLang="en-US" i="1" dirty="0"/>
              <a:t>K1 – K4</a:t>
            </a:r>
            <a:r>
              <a:rPr lang="en-US" altLang="en-US" dirty="0"/>
              <a:t> only involve machine and not the exciter.</a:t>
            </a:r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914400" y="1447800"/>
          <a:ext cx="80010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Equation" r:id="rId3" imgW="3835080" imgH="1981080" progId="Equation.3">
                  <p:embed/>
                </p:oleObj>
              </mc:Choice>
              <mc:Fallback>
                <p:oleObj name="Equation" r:id="rId3" imgW="38350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80010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Including Terminal Voltage</a:t>
            </a:r>
            <a:endParaRPr lang="en-US" altLang="en-US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609600"/>
          </a:xfrm>
        </p:spPr>
        <p:txBody>
          <a:bodyPr/>
          <a:lstStyle/>
          <a:p>
            <a:r>
              <a:rPr lang="en-US" altLang="en-US" dirty="0" smtClean="0"/>
              <a:t>The change in the terminal voltage magnitude also needs to be include since it is an input into the exciter</a:t>
            </a:r>
            <a:endParaRPr lang="en-US" altLang="en-US" dirty="0"/>
          </a:p>
        </p:txBody>
      </p:sp>
      <p:graphicFrame>
        <p:nvGraphicFramePr>
          <p:cNvPr id="197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48882"/>
              </p:ext>
            </p:extLst>
          </p:nvPr>
        </p:nvGraphicFramePr>
        <p:xfrm>
          <a:off x="2675164" y="3811587"/>
          <a:ext cx="34290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1" name="Equation" r:id="rId3" imgW="1739880" imgH="1320480" progId="Equation.3">
                  <p:embed/>
                </p:oleObj>
              </mc:Choice>
              <mc:Fallback>
                <p:oleObj name="Equation" r:id="rId3" imgW="17398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164" y="3811587"/>
                        <a:ext cx="34290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38200" y="2436812"/>
            <a:ext cx="6858000" cy="1374775"/>
            <a:chOff x="990600" y="2740025"/>
            <a:chExt cx="6858000" cy="1374775"/>
          </a:xfrm>
        </p:grpSpPr>
        <p:graphicFrame>
          <p:nvGraphicFramePr>
            <p:cNvPr id="19766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589004"/>
                </p:ext>
              </p:extLst>
            </p:nvPr>
          </p:nvGraphicFramePr>
          <p:xfrm>
            <a:off x="5562600" y="2740025"/>
            <a:ext cx="652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2" name="Equation" r:id="rId5" imgW="355320" imgH="241200" progId="Equation.3">
                    <p:embed/>
                  </p:oleObj>
                </mc:Choice>
                <mc:Fallback>
                  <p:oleObj name="Equation" r:id="rId5" imgW="3553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2740025"/>
                          <a:ext cx="6524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990600" y="2819400"/>
              <a:ext cx="6858000" cy="1295400"/>
              <a:chOff x="990600" y="2438400"/>
              <a:chExt cx="6858000" cy="1295400"/>
            </a:xfrm>
          </p:grpSpPr>
          <p:graphicFrame>
            <p:nvGraphicFramePr>
              <p:cNvPr id="197648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4965197"/>
                  </p:ext>
                </p:extLst>
              </p:nvPr>
            </p:nvGraphicFramePr>
            <p:xfrm>
              <a:off x="990600" y="2438400"/>
              <a:ext cx="442913" cy="441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03" name="Equation" r:id="rId7" imgW="241200" imgH="241200" progId="Equation.3">
                      <p:embed/>
                    </p:oleObj>
                  </mc:Choice>
                  <mc:Fallback>
                    <p:oleObj name="Equation" r:id="rId7" imgW="2412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0600" y="2438400"/>
                            <a:ext cx="442913" cy="441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1371600" y="2590800"/>
                <a:ext cx="6477000" cy="1143000"/>
                <a:chOff x="1371600" y="2590800"/>
                <a:chExt cx="6477000" cy="1143000"/>
              </a:xfrm>
            </p:grpSpPr>
            <p:sp>
              <p:nvSpPr>
                <p:cNvPr id="197640" name="Line 8"/>
                <p:cNvSpPr>
                  <a:spLocks noChangeShapeType="1"/>
                </p:cNvSpPr>
                <p:nvPr/>
              </p:nvSpPr>
              <p:spPr bwMode="auto">
                <a:xfrm>
                  <a:off x="1371600" y="2819400"/>
                  <a:ext cx="838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41" name="Line 9"/>
                <p:cNvSpPr>
                  <a:spLocks noChangeShapeType="1"/>
                </p:cNvSpPr>
                <p:nvPr/>
              </p:nvSpPr>
              <p:spPr bwMode="auto">
                <a:xfrm>
                  <a:off x="2667000" y="28194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42" name="Line 10"/>
                <p:cNvSpPr>
                  <a:spLocks noChangeShapeType="1"/>
                </p:cNvSpPr>
                <p:nvPr/>
              </p:nvSpPr>
              <p:spPr bwMode="auto">
                <a:xfrm>
                  <a:off x="2895600" y="28194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438400" y="32766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4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4384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45" name="Oval 13"/>
                <p:cNvSpPr>
                  <a:spLocks noChangeArrowheads="1"/>
                </p:cNvSpPr>
                <p:nvPr/>
              </p:nvSpPr>
              <p:spPr bwMode="auto">
                <a:xfrm>
                  <a:off x="2209800" y="2590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46" name="AutoShape 14"/>
                <p:cNvSpPr>
                  <a:spLocks noChangeArrowheads="1"/>
                </p:cNvSpPr>
                <p:nvPr/>
              </p:nvSpPr>
              <p:spPr bwMode="auto">
                <a:xfrm>
                  <a:off x="4114800" y="2743200"/>
                  <a:ext cx="609600" cy="228600"/>
                </a:xfrm>
                <a:prstGeom prst="rightArrow">
                  <a:avLst>
                    <a:gd name="adj1" fmla="val 50000"/>
                    <a:gd name="adj2" fmla="val 6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9764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2838966"/>
                    </p:ext>
                  </p:extLst>
                </p:nvPr>
              </p:nvGraphicFramePr>
              <p:xfrm>
                <a:off x="2590800" y="3276600"/>
                <a:ext cx="279400" cy="419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004" name="Equation" r:id="rId9" imgW="152280" imgH="228600" progId="Equation.3">
                        <p:embed/>
                      </p:oleObj>
                    </mc:Choice>
                    <mc:Fallback>
                      <p:oleObj name="Equation" r:id="rId9" imgW="15228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0800" y="3276600"/>
                              <a:ext cx="279400" cy="419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7649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37668"/>
                    </p:ext>
                  </p:extLst>
                </p:nvPr>
              </p:nvGraphicFramePr>
              <p:xfrm>
                <a:off x="2209800" y="3276600"/>
                <a:ext cx="127000" cy="76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005" name="Equation" r:id="rId11" imgW="126720" imgH="75960" progId="Equation.3">
                        <p:embed/>
                      </p:oleObj>
                    </mc:Choice>
                    <mc:Fallback>
                      <p:oleObj name="Equation" r:id="rId11" imgW="126720" imgH="759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09800" y="3276600"/>
                              <a:ext cx="127000" cy="76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7650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43546592"/>
                    </p:ext>
                  </p:extLst>
                </p:nvPr>
              </p:nvGraphicFramePr>
              <p:xfrm>
                <a:off x="1981200" y="2895600"/>
                <a:ext cx="139700" cy="139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006" name="Equation" r:id="rId13" imgW="139680" imgH="139680" progId="Equation.3">
                        <p:embed/>
                      </p:oleObj>
                    </mc:Choice>
                    <mc:Fallback>
                      <p:oleObj name="Equation" r:id="rId13" imgW="13968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1200" y="2895600"/>
                              <a:ext cx="139700" cy="139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7661" name="Line 29"/>
                <p:cNvSpPr>
                  <a:spLocks noChangeShapeType="1"/>
                </p:cNvSpPr>
                <p:nvPr/>
              </p:nvSpPr>
              <p:spPr bwMode="auto">
                <a:xfrm>
                  <a:off x="5715000" y="2819400"/>
                  <a:ext cx="685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62" name="Line 30"/>
                <p:cNvSpPr>
                  <a:spLocks noChangeShapeType="1"/>
                </p:cNvSpPr>
                <p:nvPr/>
              </p:nvSpPr>
              <p:spPr bwMode="auto">
                <a:xfrm>
                  <a:off x="7010400" y="28194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63" name="Line 31"/>
                <p:cNvSpPr>
                  <a:spLocks noChangeShapeType="1"/>
                </p:cNvSpPr>
                <p:nvPr/>
              </p:nvSpPr>
              <p:spPr bwMode="auto">
                <a:xfrm>
                  <a:off x="7239000" y="28194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6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6781800" y="32766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6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67818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666" name="Oval 34"/>
                <p:cNvSpPr>
                  <a:spLocks noChangeArrowheads="1"/>
                </p:cNvSpPr>
                <p:nvPr/>
              </p:nvSpPr>
              <p:spPr bwMode="auto">
                <a:xfrm>
                  <a:off x="6553200" y="2590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97667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50698629"/>
                    </p:ext>
                  </p:extLst>
                </p:nvPr>
              </p:nvGraphicFramePr>
              <p:xfrm>
                <a:off x="6829425" y="3276600"/>
                <a:ext cx="488950" cy="419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007" name="Equation" r:id="rId15" imgW="266400" imgH="228600" progId="Equation.3">
                        <p:embed/>
                      </p:oleObj>
                    </mc:Choice>
                    <mc:Fallback>
                      <p:oleObj name="Equation" r:id="rId15" imgW="2664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29425" y="3276600"/>
                              <a:ext cx="488950" cy="419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7669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9114259"/>
                    </p:ext>
                  </p:extLst>
                </p:nvPr>
              </p:nvGraphicFramePr>
              <p:xfrm>
                <a:off x="6553200" y="3276600"/>
                <a:ext cx="127000" cy="76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008" name="Equation" r:id="rId17" imgW="126720" imgH="75960" progId="Equation.3">
                        <p:embed/>
                      </p:oleObj>
                    </mc:Choice>
                    <mc:Fallback>
                      <p:oleObj name="Equation" r:id="rId17" imgW="126720" imgH="759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53200" y="3276600"/>
                              <a:ext cx="127000" cy="76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7670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4898549"/>
                    </p:ext>
                  </p:extLst>
                </p:nvPr>
              </p:nvGraphicFramePr>
              <p:xfrm>
                <a:off x="6324600" y="2895600"/>
                <a:ext cx="139700" cy="139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009" name="Equation" r:id="rId18" imgW="139680" imgH="139680" progId="Equation.3">
                        <p:embed/>
                      </p:oleObj>
                    </mc:Choice>
                    <mc:Fallback>
                      <p:oleObj name="Equation" r:id="rId18" imgW="13968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24600" y="2895600"/>
                              <a:ext cx="139700" cy="139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7671" name="Line 39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9767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99686"/>
              </p:ext>
            </p:extLst>
          </p:nvPr>
        </p:nvGraphicFramePr>
        <p:xfrm>
          <a:off x="604838" y="4419600"/>
          <a:ext cx="2062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0" name="Equation" r:id="rId19" imgW="952200" imgH="203040" progId="Equation.DSMT4">
                  <p:embed/>
                </p:oleObj>
              </mc:Choice>
              <mc:Fallback>
                <p:oleObj name="Equation" r:id="rId1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4419600"/>
                        <a:ext cx="20621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2057400"/>
          </a:xfrm>
        </p:spPr>
        <p:txBody>
          <a:bodyPr/>
          <a:lstStyle/>
          <a:p>
            <a:r>
              <a:rPr lang="en-US" altLang="en-US" sz="2400" dirty="0"/>
              <a:t>While linearizing </a:t>
            </a:r>
            <a:r>
              <a:rPr lang="en-US" altLang="en-US" sz="2400" dirty="0" smtClean="0"/>
              <a:t>the stator </a:t>
            </a:r>
            <a:r>
              <a:rPr lang="en-US" altLang="en-US" sz="2400" dirty="0"/>
              <a:t>algebraic equations, we had</a:t>
            </a:r>
          </a:p>
          <a:p>
            <a:endParaRPr lang="en-US" altLang="en-US" sz="4400" dirty="0"/>
          </a:p>
          <a:p>
            <a:r>
              <a:rPr lang="en-US" altLang="en-US" sz="2400" dirty="0"/>
              <a:t>Substitute this in expression </a:t>
            </a:r>
            <a:r>
              <a:rPr lang="en-US" altLang="en-US" sz="2400" dirty="0" smtClean="0"/>
              <a:t>for </a:t>
            </a:r>
            <a:r>
              <a:rPr lang="en-US" alt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altLang="en-US" sz="2400" dirty="0" err="1" smtClean="0"/>
              <a:t>V</a:t>
            </a:r>
            <a:r>
              <a:rPr lang="en-US" altLang="en-US" sz="2400" baseline="-25000" dirty="0" err="1" smtClean="0"/>
              <a:t>t</a:t>
            </a:r>
            <a:r>
              <a:rPr lang="en-US" altLang="en-US" sz="2400" dirty="0" smtClean="0"/>
              <a:t>  to </a:t>
            </a:r>
            <a:r>
              <a:rPr lang="en-US" altLang="en-US" sz="2400" dirty="0"/>
              <a:t>get</a:t>
            </a:r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93602"/>
              </p:ext>
            </p:extLst>
          </p:nvPr>
        </p:nvGraphicFramePr>
        <p:xfrm>
          <a:off x="1663700" y="1752600"/>
          <a:ext cx="44434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8" name="Equation" r:id="rId3" imgW="2400120" imgH="482400" progId="Equation.DSMT4">
                  <p:embed/>
                </p:oleObj>
              </mc:Choice>
              <mc:Fallback>
                <p:oleObj name="Equation" r:id="rId3" imgW="2400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752600"/>
                        <a:ext cx="44434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507158"/>
              </p:ext>
            </p:extLst>
          </p:nvPr>
        </p:nvGraphicFramePr>
        <p:xfrm>
          <a:off x="762000" y="3124200"/>
          <a:ext cx="61118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9" name="Equation" r:id="rId5" imgW="3340080" imgH="1803240" progId="Equation.DSMT4">
                  <p:embed/>
                </p:oleObj>
              </mc:Choice>
              <mc:Fallback>
                <p:oleObj name="Equation" r:id="rId5" imgW="334008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61118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Heffron</a:t>
            </a:r>
            <a:r>
              <a:rPr lang="en-US" altLang="en-US" dirty="0" smtClean="0"/>
              <a:t>–Phillips Model </a:t>
            </a:r>
            <a:endParaRPr lang="en-US" alt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Add a fast </a:t>
            </a:r>
            <a:r>
              <a:rPr lang="en-US" altLang="en-US" dirty="0" smtClean="0"/>
              <a:t>exciter with a single differential equation</a:t>
            </a: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Linearize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This is then combined with the previous three differential equations to give </a:t>
            </a:r>
            <a:br>
              <a:rPr lang="en-US" altLang="en-US" dirty="0" smtClean="0"/>
            </a:br>
            <a:endParaRPr lang="en-US" altLang="en-US" dirty="0"/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26965"/>
              </p:ext>
            </p:extLst>
          </p:nvPr>
        </p:nvGraphicFramePr>
        <p:xfrm>
          <a:off x="1143000" y="1752600"/>
          <a:ext cx="34893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0" name="Equation" r:id="rId3" imgW="1790640" imgH="253800" progId="Equation.DSMT4">
                  <p:embed/>
                </p:oleObj>
              </mc:Choice>
              <mc:Fallback>
                <p:oleObj name="Equation" r:id="rId3" imgW="1790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34893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45453"/>
              </p:ext>
            </p:extLst>
          </p:nvPr>
        </p:nvGraphicFramePr>
        <p:xfrm>
          <a:off x="2286000" y="2895600"/>
          <a:ext cx="59372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1" name="Equation" r:id="rId5" imgW="3047760" imgH="533160" progId="Equation.DSMT4">
                  <p:embed/>
                </p:oleObj>
              </mc:Choice>
              <mc:Fallback>
                <p:oleObj name="Equation" r:id="rId5" imgW="30477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95600"/>
                        <a:ext cx="59372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7118"/>
              </p:ext>
            </p:extLst>
          </p:nvPr>
        </p:nvGraphicFramePr>
        <p:xfrm>
          <a:off x="1295400" y="5243512"/>
          <a:ext cx="28479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2" name="Equation" r:id="rId7" imgW="1320480" imgH="507960" progId="Equation.DSMT4">
                  <p:embed/>
                </p:oleObj>
              </mc:Choice>
              <mc:Fallback>
                <p:oleObj name="Equation" r:id="rId7" imgW="1320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43512"/>
                        <a:ext cx="28479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4953000" y="5573486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800" dirty="0"/>
              <a:t>SMIB Model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Block Diagram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609600"/>
          </a:xfrm>
        </p:spPr>
        <p:txBody>
          <a:bodyPr/>
          <a:lstStyle/>
          <a:p>
            <a:r>
              <a:rPr lang="en-US" altLang="en-US" dirty="0"/>
              <a:t>K1 – K6 </a:t>
            </a:r>
            <a:r>
              <a:rPr lang="en-US" altLang="en-US" dirty="0" smtClean="0"/>
              <a:t>are affected </a:t>
            </a:r>
            <a:r>
              <a:rPr lang="en-US" altLang="en-US" dirty="0"/>
              <a:t>by system loading </a:t>
            </a:r>
            <a:r>
              <a:rPr lang="en-US" altLang="en-US" dirty="0" smtClean="0"/>
              <a:t>and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e</a:t>
            </a:r>
            <a:endParaRPr lang="en-US" altLang="en-US" baseline="-25000" dirty="0"/>
          </a:p>
        </p:txBody>
      </p:sp>
      <p:pic>
        <p:nvPicPr>
          <p:cNvPr id="200709" name="Picture 5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6014"/>
            <a:ext cx="5486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Read Chapters 8 and 9</a:t>
            </a:r>
          </a:p>
          <a:p>
            <a:r>
              <a:rPr lang="en-US" dirty="0" smtClean="0"/>
              <a:t>Homework 8 should be completed before final but need not be turned in</a:t>
            </a:r>
          </a:p>
          <a:p>
            <a:r>
              <a:rPr lang="en-US" dirty="0" smtClean="0"/>
              <a:t>Final is </a:t>
            </a:r>
            <a:r>
              <a:rPr lang="en-US" dirty="0"/>
              <a:t>Wednesday May 14 at 7 to 10pm</a:t>
            </a:r>
            <a:endParaRPr lang="en-US" dirty="0" smtClean="0"/>
          </a:p>
          <a:p>
            <a:r>
              <a:rPr lang="en-US" dirty="0" smtClean="0"/>
              <a:t>Key papers for book's approach on stabilizers are</a:t>
            </a:r>
          </a:p>
          <a:p>
            <a:pPr lvl="1"/>
            <a:r>
              <a:rPr lang="en-US" dirty="0" smtClean="0"/>
              <a:t>F.P. </a:t>
            </a:r>
            <a:r>
              <a:rPr lang="en-US" dirty="0" err="1" smtClean="0"/>
              <a:t>DeMello</a:t>
            </a:r>
            <a:r>
              <a:rPr lang="en-US" dirty="0" smtClean="0"/>
              <a:t> and C. Concordia, "Concepts of Synchronous Machine Stability as Affected by Excitation Control, IEEE Trans. Power Apparatus and Systems, vol. PAS-88, April 1969, pp. 316-329</a:t>
            </a:r>
          </a:p>
          <a:p>
            <a:pPr lvl="1"/>
            <a:r>
              <a:rPr lang="en-US" dirty="0" smtClean="0"/>
              <a:t>W.G. </a:t>
            </a:r>
            <a:r>
              <a:rPr lang="en-US" dirty="0" err="1" smtClean="0"/>
              <a:t>Heffron</a:t>
            </a:r>
            <a:r>
              <a:rPr lang="en-US" dirty="0" smtClean="0"/>
              <a:t> and R.A. Philips, "Effects of Modern </a:t>
            </a:r>
            <a:r>
              <a:rPr lang="en-US" dirty="0" err="1" smtClean="0"/>
              <a:t>Amplidyne</a:t>
            </a:r>
            <a:r>
              <a:rPr lang="en-US" dirty="0" smtClean="0"/>
              <a:t> Voltage Regulator in </a:t>
            </a:r>
            <a:r>
              <a:rPr lang="en-US" dirty="0" err="1" smtClean="0"/>
              <a:t>Underexcited</a:t>
            </a:r>
            <a:r>
              <a:rPr lang="en-US" dirty="0" smtClean="0"/>
              <a:t> Operation of Large Turbine Generators," AIEE, PAS-71, August 1952, pp. 692-697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Consider an SMIB system with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= j0.5,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 = 1.05, in which in the power flow the generator has </a:t>
            </a:r>
            <a:br>
              <a:rPr lang="en-US" dirty="0" smtClean="0"/>
            </a:br>
            <a:r>
              <a:rPr lang="en-US" dirty="0" smtClean="0"/>
              <a:t>S = 54.34 – j2.85 MVA with a V</a:t>
            </a:r>
            <a:r>
              <a:rPr lang="en-US" baseline="-25000" dirty="0" smtClean="0"/>
              <a:t>t</a:t>
            </a:r>
            <a:r>
              <a:rPr lang="en-US" dirty="0" smtClean="0"/>
              <a:t> of 1</a:t>
            </a:r>
            <a:r>
              <a:rPr lang="en-US" dirty="0" smtClean="0">
                <a:sym typeface="Symbol"/>
              </a:rPr>
              <a:t>15</a:t>
            </a:r>
          </a:p>
          <a:p>
            <a:pPr lvl="1"/>
            <a:r>
              <a:rPr lang="en-US" dirty="0" smtClean="0">
                <a:sym typeface="Symbol"/>
              </a:rPr>
              <a:t>Machine is modeled with a flux decay model with (pu, 100 MVA) H=3.2, </a:t>
            </a:r>
            <a:r>
              <a:rPr lang="en-US" dirty="0" err="1" smtClean="0">
                <a:sym typeface="Symbol"/>
              </a:rPr>
              <a:t>T'</a:t>
            </a:r>
            <a:r>
              <a:rPr lang="en-US" baseline="-25000" dirty="0" err="1" smtClean="0">
                <a:sym typeface="Symbol"/>
              </a:rPr>
              <a:t>do</a:t>
            </a:r>
            <a:r>
              <a:rPr lang="en-US" dirty="0" smtClean="0">
                <a:sym typeface="Symbol"/>
              </a:rPr>
              <a:t>=9.6, </a:t>
            </a:r>
            <a:r>
              <a:rPr lang="en-US" dirty="0" err="1">
                <a:sym typeface="Symbol"/>
              </a:rPr>
              <a:t>X</a:t>
            </a:r>
            <a:r>
              <a:rPr lang="en-US" baseline="-25000" dirty="0" err="1">
                <a:sym typeface="Symbol"/>
              </a:rPr>
              <a:t>d</a:t>
            </a:r>
            <a:r>
              <a:rPr lang="en-US" dirty="0">
                <a:sym typeface="Symbol"/>
              </a:rPr>
              <a:t>=2.5,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=2.1, </a:t>
            </a:r>
            <a:r>
              <a:rPr lang="en-US" dirty="0" err="1" smtClean="0">
                <a:sym typeface="Symbol"/>
              </a:rPr>
              <a:t>X'</a:t>
            </a:r>
            <a:r>
              <a:rPr lang="en-US" baseline="-25000" dirty="0" err="1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=0.39, </a:t>
            </a:r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=0, D=0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8717" r="9772" b="31540"/>
          <a:stretch/>
        </p:blipFill>
        <p:spPr bwMode="auto">
          <a:xfrm>
            <a:off x="1066800" y="3505200"/>
            <a:ext cx="7086600" cy="232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567" y="6006193"/>
            <a:ext cx="787106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Saved as case B2_PSS_Flux  (but only available in v18)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initial conditions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36027"/>
              </p:ext>
            </p:extLst>
          </p:nvPr>
        </p:nvGraphicFramePr>
        <p:xfrm>
          <a:off x="685800" y="1752600"/>
          <a:ext cx="7540625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70" name="Equation" r:id="rId3" imgW="3632040" imgH="1193760" progId="Equation.DSMT4">
                  <p:embed/>
                </p:oleObj>
              </mc:Choice>
              <mc:Fallback>
                <p:oleObj name="Equation" r:id="rId3" imgW="3632040" imgH="1193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540625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20351"/>
              </p:ext>
            </p:extLst>
          </p:nvPr>
        </p:nvGraphicFramePr>
        <p:xfrm>
          <a:off x="762000" y="4267200"/>
          <a:ext cx="63436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71" name="Equation" r:id="rId5" imgW="2806560" imgH="1041120" progId="Equation.DSMT4">
                  <p:embed/>
                </p:oleObj>
              </mc:Choice>
              <mc:Fallback>
                <p:oleObj name="Equation" r:id="rId5" imgW="2806560" imgH="1041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634365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0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EXST1 Exciter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Set the parameters to K</a:t>
            </a:r>
            <a:r>
              <a:rPr lang="en-US" baseline="-25000" dirty="0" smtClean="0"/>
              <a:t>A</a:t>
            </a:r>
            <a:r>
              <a:rPr lang="en-US" dirty="0" smtClean="0"/>
              <a:t> = 400, T</a:t>
            </a:r>
            <a:r>
              <a:rPr lang="en-US" baseline="-25000" dirty="0" smtClean="0"/>
              <a:t>A</a:t>
            </a:r>
            <a:r>
              <a:rPr lang="en-US" dirty="0" smtClean="0"/>
              <a:t>=0.2, all others zero with no limits and no compensation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Hence this simplified exciter is represented by a single differential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33063" r="28522" b="43938"/>
          <a:stretch/>
        </p:blipFill>
        <p:spPr bwMode="auto">
          <a:xfrm>
            <a:off x="762000" y="2209800"/>
            <a:ext cx="74676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48012"/>
              </p:ext>
            </p:extLst>
          </p:nvPr>
        </p:nvGraphicFramePr>
        <p:xfrm>
          <a:off x="766763" y="5257800"/>
          <a:ext cx="46926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Equation" r:id="rId4" imgW="2057400" imgH="253800" progId="Equation.DSMT4">
                  <p:embed/>
                </p:oleObj>
              </mc:Choice>
              <mc:Fallback>
                <p:oleObj name="Equation" r:id="rId4" imgW="20574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5257800"/>
                        <a:ext cx="46926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4876800"/>
            <a:ext cx="2667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is the input</a:t>
            </a:r>
            <a:br>
              <a:rPr lang="en-US" dirty="0" smtClean="0"/>
            </a:br>
            <a:r>
              <a:rPr lang="en-US" dirty="0" smtClean="0"/>
              <a:t>from the stabilizer,</a:t>
            </a:r>
            <a:br>
              <a:rPr lang="en-US" dirty="0" smtClean="0"/>
            </a:br>
            <a:r>
              <a:rPr lang="en-US" dirty="0" smtClean="0"/>
              <a:t>with an initial value of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Initial Conditions </a:t>
            </a:r>
            <a:r>
              <a:rPr lang="en-US" altLang="en-US" sz="3200" dirty="0"/>
              <a:t>(</a:t>
            </a:r>
            <a:r>
              <a:rPr lang="en-US" altLang="en-US" sz="3200" dirty="0" err="1"/>
              <a:t>contd</a:t>
            </a:r>
            <a:r>
              <a:rPr lang="en-US" altLang="en-US" sz="3200" dirty="0"/>
              <a:t>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5791200" cy="609600"/>
          </a:xfrm>
        </p:spPr>
        <p:txBody>
          <a:bodyPr/>
          <a:lstStyle/>
          <a:p>
            <a:r>
              <a:rPr lang="en-US" altLang="en-US" dirty="0"/>
              <a:t>From the stator algebraic equation,</a:t>
            </a:r>
          </a:p>
        </p:txBody>
      </p:sp>
      <p:graphicFrame>
        <p:nvGraphicFramePr>
          <p:cNvPr id="202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62684"/>
              </p:ext>
            </p:extLst>
          </p:nvPr>
        </p:nvGraphicFramePr>
        <p:xfrm>
          <a:off x="838200" y="1828800"/>
          <a:ext cx="576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4" name="Equation" r:id="rId3" imgW="2527200" imgH="482400" progId="Equation.DSMT4">
                  <p:embed/>
                </p:oleObj>
              </mc:Choice>
              <mc:Fallback>
                <p:oleObj name="Equation" r:id="rId3" imgW="2527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57658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915047"/>
              </p:ext>
            </p:extLst>
          </p:nvPr>
        </p:nvGraphicFramePr>
        <p:xfrm>
          <a:off x="787400" y="2971800"/>
          <a:ext cx="67310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5" name="Equation" r:id="rId5" imgW="3365280" imgH="1701720" progId="Equation.DSMT4">
                  <p:embed/>
                </p:oleObj>
              </mc:Choice>
              <mc:Fallback>
                <p:oleObj name="Equation" r:id="rId5" imgW="3365280" imgH="1701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971800"/>
                        <a:ext cx="6731000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Computation of K1 – K6 Constants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533400"/>
          </a:xfrm>
        </p:spPr>
        <p:txBody>
          <a:bodyPr/>
          <a:lstStyle/>
          <a:p>
            <a:r>
              <a:rPr lang="en-US" altLang="en-US"/>
              <a:t>The formulas are used.</a:t>
            </a:r>
          </a:p>
        </p:txBody>
      </p:sp>
      <p:graphicFrame>
        <p:nvGraphicFramePr>
          <p:cNvPr id="204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63528"/>
              </p:ext>
            </p:extLst>
          </p:nvPr>
        </p:nvGraphicFramePr>
        <p:xfrm>
          <a:off x="457200" y="1904999"/>
          <a:ext cx="8382000" cy="424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3" name="Equation" r:id="rId3" imgW="4546440" imgH="2298600" progId="Equation.DSMT4">
                  <p:embed/>
                </p:oleObj>
              </mc:Choice>
              <mc:Fallback>
                <p:oleObj name="Equation" r:id="rId3" imgW="4546440" imgH="22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4999"/>
                        <a:ext cx="8382000" cy="424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9296400" cy="838200"/>
          </a:xfrm>
        </p:spPr>
        <p:txBody>
          <a:bodyPr/>
          <a:lstStyle/>
          <a:p>
            <a:r>
              <a:rPr lang="en-US" altLang="en-US" dirty="0"/>
              <a:t>Effect of Field Flux on System Stability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82000" cy="2286000"/>
          </a:xfrm>
        </p:spPr>
        <p:txBody>
          <a:bodyPr/>
          <a:lstStyle/>
          <a:p>
            <a:r>
              <a:rPr lang="en-US" altLang="en-US" dirty="0"/>
              <a:t>With constant field </a:t>
            </a:r>
            <a:r>
              <a:rPr lang="en-US" altLang="en-US" dirty="0" smtClean="0"/>
              <a:t>voltage, i.e. </a:t>
            </a:r>
            <a:r>
              <a:rPr lang="en-US" altLang="en-US" dirty="0" err="1" smtClean="0">
                <a:latin typeface="Symbol" panose="05050102010706020507" pitchFamily="18" charset="2"/>
              </a:rPr>
              <a:t>D</a:t>
            </a:r>
            <a:r>
              <a:rPr lang="en-US" altLang="en-US" dirty="0" err="1" smtClean="0"/>
              <a:t>E</a:t>
            </a:r>
            <a:r>
              <a:rPr lang="en-US" altLang="en-US" baseline="-25000" dirty="0" err="1" smtClean="0"/>
              <a:t>fd</a:t>
            </a:r>
            <a:r>
              <a:rPr lang="en-US" altLang="en-US" dirty="0" smtClean="0"/>
              <a:t>=0, from the block </a:t>
            </a:r>
            <a:r>
              <a:rPr lang="en-US" altLang="en-US" dirty="0"/>
              <a:t>diagram</a:t>
            </a:r>
          </a:p>
          <a:p>
            <a:endParaRPr lang="en-US" altLang="en-US" sz="3600" dirty="0"/>
          </a:p>
          <a:p>
            <a:pPr lvl="1"/>
            <a:r>
              <a:rPr lang="en-US" altLang="en-US" dirty="0" smtClean="0"/>
              <a:t>K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K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and K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</a:t>
            </a:r>
            <a:r>
              <a:rPr lang="en-US" altLang="en-US" dirty="0"/>
              <a:t>are usually positive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graphicFrame>
        <p:nvGraphicFramePr>
          <p:cNvPr id="205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56087"/>
              </p:ext>
            </p:extLst>
          </p:nvPr>
        </p:nvGraphicFramePr>
        <p:xfrm>
          <a:off x="3048000" y="1828800"/>
          <a:ext cx="2362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7" name="Equation" r:id="rId3" imgW="1117440" imgH="444240" progId="Equation.3">
                  <p:embed/>
                </p:oleObj>
              </mc:Choice>
              <mc:Fallback>
                <p:oleObj name="Equation" r:id="rId3" imgW="1117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28800"/>
                        <a:ext cx="23622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33" name="Picture 9" descr="Untitled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64" y="3429000"/>
            <a:ext cx="4114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4" name="Line 10"/>
          <p:cNvSpPr>
            <a:spLocks noChangeShapeType="1"/>
          </p:cNvSpPr>
          <p:nvPr/>
        </p:nvSpPr>
        <p:spPr bwMode="auto">
          <a:xfrm flipV="1">
            <a:off x="1066800" y="4343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 flipH="1" flipV="1">
            <a:off x="43434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53200" y="3581400"/>
            <a:ext cx="1983235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 diagram</a:t>
            </a:r>
            <a:br>
              <a:rPr lang="en-US" dirty="0" smtClean="0"/>
            </a:b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>
                <a:latin typeface="+mn-lt"/>
                <a:sym typeface="Symbol"/>
              </a:rPr>
              <a:t>v</a:t>
            </a:r>
            <a:r>
              <a:rPr lang="en-US" dirty="0" smtClean="0"/>
              <a:t> is used to</a:t>
            </a:r>
            <a:br>
              <a:rPr lang="en-US" dirty="0" smtClean="0"/>
            </a:br>
            <a:r>
              <a:rPr lang="en-US" dirty="0" smtClean="0"/>
              <a:t>indicate what</a:t>
            </a:r>
            <a:br>
              <a:rPr lang="en-US" dirty="0" smtClean="0"/>
            </a:br>
            <a:r>
              <a:rPr lang="en-US" dirty="0" smtClean="0"/>
              <a:t>we've been</a:t>
            </a:r>
            <a:br>
              <a:rPr lang="en-US" dirty="0" smtClean="0"/>
            </a:br>
            <a:r>
              <a:rPr lang="en-US" dirty="0" smtClean="0"/>
              <a:t>calling </a:t>
            </a:r>
            <a:r>
              <a:rPr lang="en-US" dirty="0" err="1" smtClean="0">
                <a:latin typeface="Symbol" panose="05050102010706020507" pitchFamily="18" charset="2"/>
              </a:rPr>
              <a:t>Dw</a:t>
            </a:r>
            <a:r>
              <a:rPr lang="en-US" baseline="-25000" dirty="0" err="1" smtClean="0"/>
              <a:t>pu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r>
              <a:rPr lang="en-US" altLang="en-US" dirty="0"/>
              <a:t>Effect of Field Flux on System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For low frequencies and in steady-state, as s=</a:t>
            </a:r>
            <a:r>
              <a:rPr lang="en-US" dirty="0" err="1" smtClean="0"/>
              <a:t>j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dirty="0" smtClean="0">
                <a:latin typeface="+mj-lt"/>
              </a:rPr>
              <a:t> goes to zero, then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Hence </a:t>
            </a:r>
            <a:r>
              <a:rPr lang="en-US" dirty="0" smtClean="0"/>
              <a:t>f</a:t>
            </a:r>
            <a:r>
              <a:rPr lang="en-US" altLang="en-US" dirty="0" smtClean="0"/>
              <a:t>ield </a:t>
            </a:r>
            <a:r>
              <a:rPr lang="en-US" altLang="en-US" dirty="0"/>
              <a:t>flux variation </a:t>
            </a:r>
            <a:r>
              <a:rPr lang="en-US" altLang="en-US" dirty="0" smtClean="0"/>
              <a:t>due to </a:t>
            </a:r>
            <a:r>
              <a:rPr lang="en-US" altLang="en-US" dirty="0" err="1">
                <a:latin typeface="Symbol" panose="05050102010706020507" pitchFamily="18" charset="2"/>
              </a:rPr>
              <a:t>Dd</a:t>
            </a:r>
            <a:r>
              <a:rPr lang="en-US" altLang="en-US" dirty="0"/>
              <a:t> </a:t>
            </a:r>
            <a:r>
              <a:rPr lang="en-US" altLang="en-US" dirty="0" smtClean="0"/>
              <a:t>feedback (armature reaction</a:t>
            </a:r>
            <a:r>
              <a:rPr lang="en-US" altLang="en-US" dirty="0"/>
              <a:t>) </a:t>
            </a:r>
            <a:r>
              <a:rPr lang="en-US" altLang="en-US" dirty="0" smtClean="0"/>
              <a:t>introduces negative synchronizing torque</a:t>
            </a:r>
            <a:r>
              <a:rPr lang="en-US" dirty="0" smtClean="0">
                <a:latin typeface="+mj-lt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236562"/>
              </p:ext>
            </p:extLst>
          </p:nvPr>
        </p:nvGraphicFramePr>
        <p:xfrm>
          <a:off x="838200" y="2438400"/>
          <a:ext cx="5207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Equation" r:id="rId3" imgW="2463480" imgH="444240" progId="Equation.DSMT4">
                  <p:embed/>
                </p:oleObj>
              </mc:Choice>
              <mc:Fallback>
                <p:oleObj name="Equation" r:id="rId3" imgW="24634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5207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3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r>
              <a:rPr lang="en-US" altLang="en-US" dirty="0"/>
              <a:t>Effect of Field Flux on System Stability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1996440"/>
          </a:xfrm>
        </p:spPr>
        <p:txBody>
          <a:bodyPr/>
          <a:lstStyle/>
          <a:p>
            <a:r>
              <a:rPr lang="en-US" altLang="en-US" dirty="0"/>
              <a:t>At higher </a:t>
            </a:r>
            <a:r>
              <a:rPr lang="en-US" altLang="en-US" dirty="0" smtClean="0"/>
              <a:t>frequencies the denominator is dominated by the </a:t>
            </a:r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T'</a:t>
            </a:r>
            <a:r>
              <a:rPr lang="en-US" baseline="-25000" dirty="0"/>
              <a:t>do</a:t>
            </a:r>
            <a:r>
              <a:rPr lang="en-US" dirty="0"/>
              <a:t>s </a:t>
            </a:r>
            <a:r>
              <a:rPr lang="en-US" dirty="0" smtClean="0"/>
              <a:t>term so</a:t>
            </a:r>
            <a:endParaRPr 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smtClean="0"/>
              <a:t>This </a:t>
            </a:r>
            <a:r>
              <a:rPr lang="en-US" altLang="en-US" dirty="0"/>
              <a:t>is a phase </a:t>
            </a:r>
            <a:r>
              <a:rPr lang="en-US" altLang="en-US" dirty="0" smtClean="0"/>
              <a:t>with </a:t>
            </a:r>
            <a:r>
              <a:rPr lang="en-US" altLang="en-US" dirty="0" err="1" smtClean="0">
                <a:latin typeface="Symbol" panose="05050102010706020507" pitchFamily="18" charset="2"/>
              </a:rPr>
              <a:t>Dw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j</a:t>
            </a:r>
            <a:r>
              <a:rPr lang="en-US" altLang="en-US" dirty="0" err="1" smtClean="0">
                <a:latin typeface="Symbol" panose="05050102010706020507" pitchFamily="18" charset="2"/>
              </a:rPr>
              <a:t>Dd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 smtClean="0"/>
              <a:t>Hence E</a:t>
            </a:r>
            <a:r>
              <a:rPr lang="en-US" altLang="en-US" baseline="-25000" dirty="0" smtClean="0"/>
              <a:t>fd</a:t>
            </a:r>
            <a:r>
              <a:rPr lang="en-US" altLang="en-US" dirty="0" smtClean="0"/>
              <a:t> results </a:t>
            </a:r>
            <a:r>
              <a:rPr lang="en-US" altLang="en-US" dirty="0"/>
              <a:t>in a positive damping component.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066800" y="6019800"/>
            <a:ext cx="548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graphicFrame>
        <p:nvGraphicFramePr>
          <p:cNvPr id="206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061483"/>
              </p:ext>
            </p:extLst>
          </p:nvPr>
        </p:nvGraphicFramePr>
        <p:xfrm>
          <a:off x="1066800" y="2667000"/>
          <a:ext cx="414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1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67000"/>
                        <a:ext cx="4140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altLang="en-US" dirty="0"/>
              <a:t>Effect of Field Flux on System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altLang="en-US" dirty="0"/>
              <a:t>In general, positive damping torque and negative </a:t>
            </a:r>
            <a:r>
              <a:rPr lang="en-US" altLang="en-US" dirty="0" smtClean="0"/>
              <a:t>synchronizing torque </a:t>
            </a:r>
            <a:r>
              <a:rPr lang="en-US" altLang="en-US" dirty="0"/>
              <a:t>due to E</a:t>
            </a:r>
            <a:r>
              <a:rPr lang="en-US" altLang="en-US" baseline="-25000" dirty="0"/>
              <a:t>fd</a:t>
            </a:r>
            <a:r>
              <a:rPr lang="en-US" altLang="en-US" dirty="0"/>
              <a:t> at typical oscillation frequencies (1-3 Hz).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2971800"/>
            <a:ext cx="7162800" cy="2133600"/>
            <a:chOff x="1981200" y="3505200"/>
            <a:chExt cx="7162800" cy="213360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648200" y="35052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981200" y="53340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3048000" y="4267200"/>
              <a:ext cx="16002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048000" y="4267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4800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7127584"/>
                </p:ext>
              </p:extLst>
            </p:nvPr>
          </p:nvGraphicFramePr>
          <p:xfrm>
            <a:off x="2438400" y="4876800"/>
            <a:ext cx="533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2" name="Equation" r:id="rId3" imgW="266400" imgH="228600" progId="Equation.3">
                    <p:embed/>
                  </p:oleObj>
                </mc:Choice>
                <mc:Fallback>
                  <p:oleObj name="Equation" r:id="rId3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4876800"/>
                          <a:ext cx="5334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496503"/>
                </p:ext>
              </p:extLst>
            </p:nvPr>
          </p:nvGraphicFramePr>
          <p:xfrm>
            <a:off x="2514600" y="3962400"/>
            <a:ext cx="533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3" name="Equation" r:id="rId5" imgW="266400" imgH="228600" progId="Equation.3">
                    <p:embed/>
                  </p:oleObj>
                </mc:Choice>
                <mc:Fallback>
                  <p:oleObj name="Equation" r:id="rId5" imgW="266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962400"/>
                          <a:ext cx="5334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047564"/>
                </p:ext>
              </p:extLst>
            </p:nvPr>
          </p:nvGraphicFramePr>
          <p:xfrm>
            <a:off x="4724400" y="3505200"/>
            <a:ext cx="508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4" name="Equation" r:id="rId7" imgW="253800" imgH="177480" progId="Equation.3">
                    <p:embed/>
                  </p:oleObj>
                </mc:Choice>
                <mc:Fallback>
                  <p:oleObj name="Equation" r:id="rId7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505200"/>
                          <a:ext cx="5080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128288"/>
                </p:ext>
              </p:extLst>
            </p:nvPr>
          </p:nvGraphicFramePr>
          <p:xfrm>
            <a:off x="4622800" y="4051300"/>
            <a:ext cx="5842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5" name="Equation" r:id="rId9" imgW="291960" imgH="215640" progId="Equation.3">
                    <p:embed/>
                  </p:oleObj>
                </mc:Choice>
                <mc:Fallback>
                  <p:oleObj name="Equation" r:id="rId9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800" y="4051300"/>
                          <a:ext cx="5842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801176"/>
                </p:ext>
              </p:extLst>
            </p:nvPr>
          </p:nvGraphicFramePr>
          <p:xfrm>
            <a:off x="5511800" y="5003800"/>
            <a:ext cx="482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6" name="Equation" r:id="rId11" imgW="241200" imgH="177480" progId="Equation.3">
                    <p:embed/>
                  </p:oleObj>
                </mc:Choice>
                <mc:Fallback>
                  <p:oleObj name="Equation" r:id="rId11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1800" y="5003800"/>
                          <a:ext cx="482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461913"/>
                </p:ext>
              </p:extLst>
            </p:nvPr>
          </p:nvGraphicFramePr>
          <p:xfrm>
            <a:off x="5486400" y="4114800"/>
            <a:ext cx="3657600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7" name="Equation" r:id="rId13" imgW="2031840" imgH="482400" progId="Equation.3">
                    <p:embed/>
                  </p:oleObj>
                </mc:Choice>
                <mc:Fallback>
                  <p:oleObj name="Equation" r:id="rId13" imgW="203184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4114800"/>
                          <a:ext cx="3657600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>
              <a:off x="4191000" y="4572000"/>
              <a:ext cx="1295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9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Field Flux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638800"/>
          </a:xfrm>
        </p:spPr>
        <p:txBody>
          <a:bodyPr/>
          <a:lstStyle/>
          <a:p>
            <a:r>
              <a:rPr lang="en-US" altLang="en-US" dirty="0" smtClean="0"/>
              <a:t>There </a:t>
            </a:r>
            <a:r>
              <a:rPr lang="en-US" altLang="en-US" dirty="0"/>
              <a:t>are situations </a:t>
            </a:r>
            <a:r>
              <a:rPr lang="en-US" altLang="en-US" dirty="0" smtClean="0"/>
              <a:t>when K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</a:t>
            </a:r>
            <a:r>
              <a:rPr lang="en-US" altLang="en-US" dirty="0"/>
              <a:t>can become negative.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 smtClean="0"/>
              <a:t>Case1</a:t>
            </a:r>
            <a:r>
              <a:rPr lang="en-US" altLang="en-US" dirty="0"/>
              <a:t>. A hydraulic generator without </a:t>
            </a:r>
            <a:r>
              <a:rPr lang="en-US" altLang="en-US" dirty="0" smtClean="0"/>
              <a:t>a damper winding, light </a:t>
            </a:r>
            <a:r>
              <a:rPr lang="en-US" altLang="en-US" dirty="0"/>
              <a:t>load </a:t>
            </a:r>
            <a:r>
              <a:rPr lang="en-US" altLang="en-US" dirty="0" smtClean="0"/>
              <a:t>(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 smtClean="0"/>
              <a:t> is </a:t>
            </a:r>
            <a:r>
              <a:rPr lang="en-US" altLang="en-US" dirty="0"/>
              <a:t>small) and connected to a line with high </a:t>
            </a:r>
            <a:r>
              <a:rPr lang="en-US" altLang="en-US" dirty="0" smtClean="0"/>
              <a:t>R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 ratio </a:t>
            </a:r>
            <a:r>
              <a:rPr lang="en-US" altLang="en-US" dirty="0"/>
              <a:t>and </a:t>
            </a:r>
            <a:r>
              <a:rPr lang="en-US" altLang="en-US" dirty="0" smtClean="0"/>
              <a:t>a large </a:t>
            </a:r>
            <a:r>
              <a:rPr lang="en-US" altLang="en-US" dirty="0"/>
              <a:t>system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u="sng" dirty="0" smtClean="0"/>
              <a:t>Case </a:t>
            </a:r>
            <a:r>
              <a:rPr lang="en-US" altLang="en-US" u="sng" dirty="0"/>
              <a:t>2</a:t>
            </a:r>
            <a:r>
              <a:rPr lang="en-US" altLang="en-US" dirty="0"/>
              <a:t>. Machine is connected to a large local load, </a:t>
            </a:r>
            <a:r>
              <a:rPr lang="en-US" altLang="en-US" dirty="0" smtClean="0"/>
              <a:t>   </a:t>
            </a:r>
            <a:r>
              <a:rPr lang="en-US" altLang="en-US" dirty="0"/>
              <a:t>		      supplied partly by generator and partly by 		      remote large system.</a:t>
            </a:r>
          </a:p>
          <a:p>
            <a:r>
              <a:rPr lang="en-US" altLang="en-US" dirty="0" smtClean="0"/>
              <a:t>If K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&lt; 0 then the damping </a:t>
            </a:r>
            <a:r>
              <a:rPr lang="en-US" altLang="en-US" dirty="0"/>
              <a:t>due to </a:t>
            </a:r>
            <a:r>
              <a:rPr lang="en-US" altLang="en-US" dirty="0" smtClean="0"/>
              <a:t>E</a:t>
            </a:r>
            <a:r>
              <a:rPr lang="en-US" altLang="en-US" baseline="-25000" dirty="0" smtClean="0"/>
              <a:t>fd</a:t>
            </a:r>
            <a:r>
              <a:rPr lang="en-US" altLang="en-US" dirty="0" smtClean="0"/>
              <a:t> </a:t>
            </a:r>
            <a:r>
              <a:rPr lang="en-US" altLang="en-US" dirty="0"/>
              <a:t>is negative </a:t>
            </a: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99990"/>
              </p:ext>
            </p:extLst>
          </p:nvPr>
        </p:nvGraphicFramePr>
        <p:xfrm>
          <a:off x="1143000" y="1752600"/>
          <a:ext cx="68580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5" name="Equation" r:id="rId3" imgW="2933640" imgH="533160" progId="Equation.3">
                  <p:embed/>
                </p:oleObj>
              </mc:Choice>
              <mc:Fallback>
                <p:oleObj name="Equation" r:id="rId3" imgW="29336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858000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of a PSS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5257800"/>
          </a:xfrm>
        </p:spPr>
        <p:txBody>
          <a:bodyPr/>
          <a:lstStyle/>
          <a:p>
            <a:r>
              <a:rPr lang="en-US" altLang="en-US" dirty="0"/>
              <a:t>PSS adds a signal to the excitation system proportional to speed deviation. This adds positive </a:t>
            </a:r>
            <a:r>
              <a:rPr lang="en-US" altLang="en-US" dirty="0" smtClean="0"/>
              <a:t>damping</a:t>
            </a:r>
          </a:p>
          <a:p>
            <a:pPr lvl="1"/>
            <a:r>
              <a:rPr lang="en-US" altLang="en-US" dirty="0" smtClean="0"/>
              <a:t>Other inputs, like power, voltage or acceleration, can be used</a:t>
            </a:r>
            <a:endParaRPr lang="en-US" altLang="en-US" dirty="0"/>
          </a:p>
          <a:p>
            <a:pPr lvl="1"/>
            <a:r>
              <a:rPr lang="en-US" altLang="en-US" dirty="0"/>
              <a:t>Signal is generated locally from the shaft.</a:t>
            </a:r>
          </a:p>
          <a:p>
            <a:r>
              <a:rPr lang="en-US" altLang="en-US" dirty="0"/>
              <a:t>Both local mode and inter-area mode can be damped. When oscillation is observed on a system or a planning study reveals poorly damped oscillations, use of participation factors helps in identifying the machine(s) where PSS has to be located. </a:t>
            </a:r>
          </a:p>
          <a:p>
            <a:r>
              <a:rPr lang="en-US" altLang="en-US" dirty="0"/>
              <a:t>Tuning of PSS regularly is important.</a:t>
            </a:r>
          </a:p>
          <a:p>
            <a:r>
              <a:rPr lang="en-US" altLang="en-US" dirty="0"/>
              <a:t>Modal Analysis technique forms the basis for multi-machine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3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Excitation System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295400"/>
            <a:ext cx="32766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Ignore dynamics of </a:t>
            </a:r>
            <a:r>
              <a:rPr lang="en-US" altLang="en-US" sz="2400" dirty="0" smtClean="0"/>
              <a:t>AVR &amp; K</a:t>
            </a:r>
            <a:r>
              <a:rPr lang="en-US" altLang="en-US" sz="2400" baseline="-25000" dirty="0" smtClean="0"/>
              <a:t>A</a:t>
            </a:r>
            <a:r>
              <a:rPr lang="en-US" altLang="en-US" sz="2400" dirty="0" smtClean="0"/>
              <a:t> &gt;&gt; 0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Gain through </a:t>
            </a:r>
            <a:r>
              <a:rPr lang="en-US" altLang="en-US" sz="2400" dirty="0" err="1" smtClean="0"/>
              <a:t>T'</a:t>
            </a:r>
            <a:r>
              <a:rPr lang="en-US" altLang="en-US" sz="2400" baseline="-25000" dirty="0" err="1" smtClean="0"/>
              <a:t>do</a:t>
            </a:r>
            <a:r>
              <a:rPr lang="en-US" altLang="en-US" sz="2400" dirty="0" smtClean="0"/>
              <a:t>         is -(K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+K</a:t>
            </a:r>
            <a:r>
              <a:rPr lang="en-US" altLang="en-US" sz="2400" baseline="-25000" dirty="0" smtClean="0"/>
              <a:t>A</a:t>
            </a:r>
            <a:r>
              <a:rPr lang="en-US" altLang="en-US" sz="2400" dirty="0" smtClean="0"/>
              <a:t>K</a:t>
            </a:r>
            <a:r>
              <a:rPr lang="en-US" altLang="en-US" sz="2400" baseline="-25000" dirty="0" smtClean="0"/>
              <a:t>5</a:t>
            </a:r>
            <a:r>
              <a:rPr lang="en-US" altLang="en-US" sz="2400" dirty="0" smtClean="0"/>
              <a:t>)K</a:t>
            </a:r>
            <a:r>
              <a:rPr lang="en-US" altLang="en-US" sz="2400" baseline="-25000" dirty="0" smtClean="0"/>
              <a:t>3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If  K</a:t>
            </a:r>
            <a:r>
              <a:rPr lang="en-US" altLang="en-US" sz="2400" baseline="-25000" dirty="0" smtClean="0"/>
              <a:t>5</a:t>
            </a:r>
            <a:r>
              <a:rPr lang="en-US" altLang="en-US" sz="2400" dirty="0" smtClean="0"/>
              <a:t> &lt; 0 then </a:t>
            </a:r>
            <a:r>
              <a:rPr lang="en-US" altLang="en-US" sz="2400" dirty="0"/>
              <a:t>gain becomes positive.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smtClean="0">
                <a:latin typeface="Symbol" panose="05050102010706020507" pitchFamily="18" charset="2"/>
              </a:rPr>
              <a:t>D</a:t>
            </a:r>
            <a:r>
              <a:rPr lang="en-US" altLang="en-US" sz="2400" dirty="0" smtClean="0"/>
              <a:t>V</a:t>
            </a:r>
            <a:r>
              <a:rPr lang="en-US" altLang="en-US" sz="2400" baseline="-25000" dirty="0" smtClean="0"/>
              <a:t>REF</a:t>
            </a:r>
            <a:r>
              <a:rPr lang="en-US" altLang="en-US" sz="2400" dirty="0" smtClean="0"/>
              <a:t> = 0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Large enough K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 may make system unstable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</a:pPr>
            <a:endParaRPr lang="en-US" altLang="en-US" sz="2400" dirty="0"/>
          </a:p>
        </p:txBody>
      </p:sp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1066800" y="5562600"/>
          <a:ext cx="37814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4" name="Equation" r:id="rId3" imgW="2108160" imgH="495000" progId="Equation.3">
                  <p:embed/>
                </p:oleObj>
              </mc:Choice>
              <mc:Fallback>
                <p:oleObj name="Equation" r:id="rId3" imgW="2108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37814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30" name="Picture 10" descr="Untitled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599"/>
            <a:ext cx="4953000" cy="4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altLang="en-US" dirty="0"/>
              <a:t>Numerical Example (Effect </a:t>
            </a:r>
            <a:r>
              <a:rPr lang="en-US" altLang="en-US" dirty="0" smtClean="0"/>
              <a:t>of K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) </a:t>
            </a:r>
            <a:endParaRPr lang="en-US" altLang="en-US" dirty="0"/>
          </a:p>
        </p:txBody>
      </p:sp>
      <p:sp>
        <p:nvSpPr>
          <p:cNvPr id="18534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685800"/>
          </a:xfrm>
        </p:spPr>
        <p:txBody>
          <a:bodyPr/>
          <a:lstStyle/>
          <a:p>
            <a:r>
              <a:rPr lang="en-US" altLang="en-US" dirty="0"/>
              <a:t>Test system 1			Test System 2</a:t>
            </a:r>
          </a:p>
        </p:txBody>
      </p:sp>
      <p:graphicFrame>
        <p:nvGraphicFramePr>
          <p:cNvPr id="185349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05273"/>
              </p:ext>
            </p:extLst>
          </p:nvPr>
        </p:nvGraphicFramePr>
        <p:xfrm>
          <a:off x="838200" y="1905000"/>
          <a:ext cx="28956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4" name="Equation" r:id="rId3" imgW="1625400" imgH="1396800" progId="Equation.3">
                  <p:embed/>
                </p:oleObj>
              </mc:Choice>
              <mc:Fallback>
                <p:oleObj name="Equation" r:id="rId3" imgW="162540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8956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0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15123"/>
              </p:ext>
            </p:extLst>
          </p:nvPr>
        </p:nvGraphicFramePr>
        <p:xfrm>
          <a:off x="5105400" y="1905000"/>
          <a:ext cx="303212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5" name="Equation" r:id="rId5" imgW="1701720" imgH="1396800" progId="Equation.3">
                  <p:embed/>
                </p:oleObj>
              </mc:Choice>
              <mc:Fallback>
                <p:oleObj name="Equation" r:id="rId5" imgW="17017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3032125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1" name="Rectangle 2055"/>
          <p:cNvSpPr>
            <a:spLocks noChangeArrowheads="1"/>
          </p:cNvSpPr>
          <p:nvPr/>
        </p:nvSpPr>
        <p:spPr bwMode="auto">
          <a:xfrm>
            <a:off x="3124200" y="47244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/>
              <a:t>Eigen Values</a:t>
            </a:r>
          </a:p>
          <a:p>
            <a:pPr algn="ctr"/>
            <a:r>
              <a:rPr lang="en-US" altLang="en-US" dirty="0"/>
              <a:t>  </a:t>
            </a:r>
            <a:r>
              <a:rPr lang="en-US" altLang="en-US" u="sng" dirty="0"/>
              <a:t>Test System 1</a:t>
            </a:r>
            <a:r>
              <a:rPr lang="en-US" altLang="en-US" dirty="0"/>
              <a:t>         </a:t>
            </a:r>
            <a:r>
              <a:rPr lang="en-US" altLang="en-US" u="sng" dirty="0"/>
              <a:t>Test System 2</a:t>
            </a:r>
          </a:p>
        </p:txBody>
      </p:sp>
      <p:graphicFrame>
        <p:nvGraphicFramePr>
          <p:cNvPr id="185352" name="Object 2056"/>
          <p:cNvGraphicFramePr>
            <a:graphicFrameLocks noChangeAspect="1"/>
          </p:cNvGraphicFramePr>
          <p:nvPr/>
        </p:nvGraphicFramePr>
        <p:xfrm>
          <a:off x="2209800" y="5410200"/>
          <a:ext cx="21336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6" name="Equation" r:id="rId7" imgW="1155600" imgH="431640" progId="Equation.3">
                  <p:embed/>
                </p:oleObj>
              </mc:Choice>
              <mc:Fallback>
                <p:oleObj name="Equation" r:id="rId7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21336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2057"/>
          <p:cNvGraphicFramePr>
            <a:graphicFrameLocks noChangeAspect="1"/>
          </p:cNvGraphicFramePr>
          <p:nvPr/>
        </p:nvGraphicFramePr>
        <p:xfrm>
          <a:off x="4811713" y="5410200"/>
          <a:ext cx="18049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" name="Equation" r:id="rId9" imgW="977760" imgH="431640" progId="Equation.3">
                  <p:embed/>
                </p:oleObj>
              </mc:Choice>
              <mc:Fallback>
                <p:oleObj name="Equation" r:id="rId9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5410200"/>
                        <a:ext cx="18049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4" name="Line 2058"/>
          <p:cNvSpPr>
            <a:spLocks noChangeShapeType="1"/>
          </p:cNvSpPr>
          <p:nvPr/>
        </p:nvSpPr>
        <p:spPr bwMode="auto">
          <a:xfrm flipH="1">
            <a:off x="6705600" y="556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355" name="Rectangle 2059"/>
          <p:cNvSpPr>
            <a:spLocks noChangeArrowheads="1"/>
          </p:cNvSpPr>
          <p:nvPr/>
        </p:nvSpPr>
        <p:spPr bwMode="auto">
          <a:xfrm>
            <a:off x="7162800" y="5410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unstable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 of PSS </a:t>
            </a:r>
            <a:r>
              <a:rPr lang="en-US" altLang="en-US" dirty="0"/>
              <a:t>Loop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1524000"/>
          </a:xfrm>
        </p:spPr>
        <p:txBody>
          <a:bodyPr/>
          <a:lstStyle/>
          <a:p>
            <a:r>
              <a:rPr lang="en-US" altLang="en-US" dirty="0" smtClean="0"/>
              <a:t>The impact of a PSS can now be considered in which the shaft </a:t>
            </a:r>
            <a:r>
              <a:rPr lang="en-US" altLang="en-US" dirty="0"/>
              <a:t>speed signal is fed through the PSS transfer function G(s) to the excitation system.</a:t>
            </a:r>
          </a:p>
          <a:p>
            <a:r>
              <a:rPr lang="en-US" altLang="en-US" dirty="0" smtClean="0"/>
              <a:t>To </a:t>
            </a:r>
            <a:r>
              <a:rPr lang="en-US" altLang="en-US" dirty="0"/>
              <a:t>analyze effect of </a:t>
            </a:r>
            <a:r>
              <a:rPr lang="en-US" altLang="en-US" i="1" dirty="0"/>
              <a:t>PSS</a:t>
            </a:r>
            <a:r>
              <a:rPr lang="en-US" altLang="en-US" dirty="0"/>
              <a:t> signal </a:t>
            </a:r>
            <a:r>
              <a:rPr lang="en-US" altLang="en-US" dirty="0" smtClean="0"/>
              <a:t>assume </a:t>
            </a:r>
            <a:r>
              <a:rPr lang="en-US" altLang="en-US" dirty="0" err="1" smtClean="0">
                <a:latin typeface="Symbol" panose="05050102010706020507" pitchFamily="18" charset="2"/>
              </a:rPr>
              <a:t>Dd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/>
              <a:t>V</a:t>
            </a:r>
            <a:r>
              <a:rPr lang="en-US" altLang="en-US" baseline="-25000" dirty="0" smtClean="0"/>
              <a:t>REF</a:t>
            </a:r>
            <a:r>
              <a:rPr lang="en-US" altLang="en-US" dirty="0" smtClean="0"/>
              <a:t>=0</a:t>
            </a:r>
            <a:endParaRPr lang="en-US" altLang="en-US" dirty="0"/>
          </a:p>
        </p:txBody>
      </p:sp>
      <p:pic>
        <p:nvPicPr>
          <p:cNvPr id="183301" name="Picture 5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19600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Contribution to Torque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905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971800" y="2362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4724400" y="23622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6477000" y="18288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Oval 9"/>
          <p:cNvSpPr>
            <a:spLocks noChangeArrowheads="1"/>
          </p:cNvSpPr>
          <p:nvPr/>
        </p:nvSpPr>
        <p:spPr bwMode="auto">
          <a:xfrm>
            <a:off x="6705600" y="2590800"/>
            <a:ext cx="4572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V="1">
            <a:off x="2133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69342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69342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69342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69342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162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 flipH="1">
            <a:off x="73152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>
            <a:off x="4114800" y="3657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934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 flipV="1">
            <a:off x="69342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>
            <a:off x="21336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>
            <a:off x="21336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2133600" y="3657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 flipH="1">
            <a:off x="23622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 flipH="1">
            <a:off x="21336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3" name="Line 25"/>
          <p:cNvSpPr>
            <a:spLocks noChangeShapeType="1"/>
          </p:cNvSpPr>
          <p:nvPr/>
        </p:nvSpPr>
        <p:spPr bwMode="auto">
          <a:xfrm flipH="1">
            <a:off x="4267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 flipH="1">
            <a:off x="44196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 flipH="1">
            <a:off x="61722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H="1">
            <a:off x="59436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6397" name="Object 29"/>
          <p:cNvGraphicFramePr>
            <a:graphicFrameLocks noChangeAspect="1"/>
          </p:cNvGraphicFramePr>
          <p:nvPr/>
        </p:nvGraphicFramePr>
        <p:xfrm>
          <a:off x="3657600" y="3429000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2" name="Equation" r:id="rId3" imgW="215640" imgH="228600" progId="Equation.3">
                  <p:embed/>
                </p:oleObj>
              </mc:Choice>
              <mc:Fallback>
                <p:oleObj name="Equation" r:id="rId3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29000"/>
                        <a:ext cx="43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8" name="Object 30"/>
          <p:cNvGraphicFramePr>
            <a:graphicFrameLocks noChangeAspect="1"/>
          </p:cNvGraphicFramePr>
          <p:nvPr/>
        </p:nvGraphicFramePr>
        <p:xfrm>
          <a:off x="1905000" y="18415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3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41500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9" name="Object 31"/>
          <p:cNvGraphicFramePr>
            <a:graphicFrameLocks noChangeAspect="1"/>
          </p:cNvGraphicFramePr>
          <p:nvPr/>
        </p:nvGraphicFramePr>
        <p:xfrm>
          <a:off x="6629400" y="1828800"/>
          <a:ext cx="6223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4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828800"/>
                        <a:ext cx="6223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0" name="Object 32"/>
          <p:cNvGraphicFramePr>
            <a:graphicFrameLocks noChangeAspect="1"/>
          </p:cNvGraphicFramePr>
          <p:nvPr/>
        </p:nvGraphicFramePr>
        <p:xfrm>
          <a:off x="7077075" y="2274888"/>
          <a:ext cx="4778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5" name="Equation" r:id="rId9" imgW="279360" imgH="241200" progId="Equation.3">
                  <p:embed/>
                </p:oleObj>
              </mc:Choice>
              <mc:Fallback>
                <p:oleObj name="Equation" r:id="rId9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2274888"/>
                        <a:ext cx="4778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1" name="Object 33"/>
          <p:cNvGraphicFramePr>
            <a:graphicFrameLocks noChangeAspect="1"/>
          </p:cNvGraphicFramePr>
          <p:nvPr/>
        </p:nvGraphicFramePr>
        <p:xfrm>
          <a:off x="7224713" y="2882900"/>
          <a:ext cx="1152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6" name="Equation" r:id="rId11" imgW="596880" imgH="241200" progId="Equation.3">
                  <p:embed/>
                </p:oleObj>
              </mc:Choice>
              <mc:Fallback>
                <p:oleObj name="Equation" r:id="rId11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2882900"/>
                        <a:ext cx="1152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2" name="Object 34"/>
          <p:cNvGraphicFramePr>
            <a:graphicFrameLocks noChangeAspect="1"/>
          </p:cNvGraphicFramePr>
          <p:nvPr/>
        </p:nvGraphicFramePr>
        <p:xfrm>
          <a:off x="7391400" y="1828800"/>
          <a:ext cx="685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7" name="Equation" r:id="rId13" imgW="317160" imgH="177480" progId="Equation.3">
                  <p:embed/>
                </p:oleObj>
              </mc:Choice>
              <mc:Fallback>
                <p:oleObj name="Equation" r:id="rId1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828800"/>
                        <a:ext cx="685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710207"/>
              </p:ext>
            </p:extLst>
          </p:nvPr>
        </p:nvGraphicFramePr>
        <p:xfrm>
          <a:off x="6924675" y="1281113"/>
          <a:ext cx="6858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8" name="Equation" r:id="rId15" imgW="355320" imgH="241200" progId="Equation.DSMT4">
                  <p:embed/>
                </p:oleObj>
              </mc:Choice>
              <mc:Fallback>
                <p:oleObj name="Equation" r:id="rId15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1281113"/>
                        <a:ext cx="6858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4" name="Object 36"/>
          <p:cNvGraphicFramePr>
            <a:graphicFrameLocks noChangeAspect="1"/>
          </p:cNvGraphicFramePr>
          <p:nvPr/>
        </p:nvGraphicFramePr>
        <p:xfrm>
          <a:off x="2209800" y="1295400"/>
          <a:ext cx="7350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9" name="Equation" r:id="rId17" imgW="380880" imgH="228600" progId="Equation.3">
                  <p:embed/>
                </p:oleObj>
              </mc:Choice>
              <mc:Fallback>
                <p:oleObj name="Equation" r:id="rId17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7350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5" name="Object 37"/>
          <p:cNvGraphicFramePr>
            <a:graphicFrameLocks noChangeAspect="1"/>
          </p:cNvGraphicFramePr>
          <p:nvPr/>
        </p:nvGraphicFramePr>
        <p:xfrm>
          <a:off x="3048000" y="2362200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0" name="Equation" r:id="rId19" imgW="647640" imgH="431640" progId="Equation.3">
                  <p:embed/>
                </p:oleObj>
              </mc:Choice>
              <mc:Fallback>
                <p:oleObj name="Equation" r:id="rId19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6" name="Object 38"/>
          <p:cNvGraphicFramePr>
            <a:graphicFrameLocks noChangeAspect="1"/>
          </p:cNvGraphicFramePr>
          <p:nvPr/>
        </p:nvGraphicFramePr>
        <p:xfrm>
          <a:off x="4876800" y="2362200"/>
          <a:ext cx="828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1" name="Equation" r:id="rId21" imgW="469800" imgH="431640" progId="Equation.3">
                  <p:embed/>
                </p:oleObj>
              </mc:Choice>
              <mc:Fallback>
                <p:oleObj name="Equation" r:id="rId21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8286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8" name="Object 40"/>
          <p:cNvGraphicFramePr>
            <a:graphicFrameLocks noChangeAspect="1"/>
          </p:cNvGraphicFramePr>
          <p:nvPr/>
        </p:nvGraphicFramePr>
        <p:xfrm>
          <a:off x="762000" y="3986213"/>
          <a:ext cx="7391400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2" name="Equation" r:id="rId23" imgW="3530520" imgH="1371600" progId="Equation.3">
                  <p:embed/>
                </p:oleObj>
              </mc:Choice>
              <mc:Fallback>
                <p:oleObj name="Equation" r:id="rId23" imgW="353052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86213"/>
                        <a:ext cx="7391400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09" name="Rectangle 41"/>
          <p:cNvSpPr>
            <a:spLocks noChangeArrowheads="1"/>
          </p:cNvSpPr>
          <p:nvPr/>
        </p:nvSpPr>
        <p:spPr bwMode="auto">
          <a:xfrm>
            <a:off x="6564086" y="58293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/>
              <a:t>(for usual range</a:t>
            </a:r>
          </a:p>
          <a:p>
            <a:pPr algn="ctr"/>
            <a:r>
              <a:rPr lang="en-US" altLang="en-US" sz="2400" dirty="0"/>
              <a:t>of constants)</a:t>
            </a:r>
          </a:p>
        </p:txBody>
      </p:sp>
      <p:graphicFrame>
        <p:nvGraphicFramePr>
          <p:cNvPr id="186410" name="Object 42"/>
          <p:cNvGraphicFramePr>
            <a:graphicFrameLocks noChangeAspect="1"/>
          </p:cNvGraphicFramePr>
          <p:nvPr/>
        </p:nvGraphicFramePr>
        <p:xfrm>
          <a:off x="7010400" y="2362200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3" name="Equation" r:id="rId25" imgW="139680" imgH="139680" progId="Equation.3">
                  <p:embed/>
                </p:oleObj>
              </mc:Choice>
              <mc:Fallback>
                <p:oleObj name="Equation" r:id="rId25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362200"/>
                        <a:ext cx="1397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11" name="Object 43"/>
          <p:cNvGraphicFramePr>
            <a:graphicFrameLocks noChangeAspect="1"/>
          </p:cNvGraphicFramePr>
          <p:nvPr/>
        </p:nvGraphicFramePr>
        <p:xfrm>
          <a:off x="7620000" y="2590800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4" name="Equation" r:id="rId27" imgW="139680" imgH="139680" progId="Equation.3">
                  <p:embed/>
                </p:oleObj>
              </mc:Choice>
              <mc:Fallback>
                <p:oleObj name="Equation" r:id="rId2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1397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12" name="Object 44"/>
          <p:cNvGraphicFramePr>
            <a:graphicFrameLocks noChangeAspect="1"/>
          </p:cNvGraphicFramePr>
          <p:nvPr/>
        </p:nvGraphicFramePr>
        <p:xfrm>
          <a:off x="7010400" y="32766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5" name="Equation" r:id="rId28" imgW="126720" imgH="75960" progId="Equation.3">
                  <p:embed/>
                </p:oleObj>
              </mc:Choice>
              <mc:Fallback>
                <p:oleObj name="Equation" r:id="rId2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76600"/>
                        <a:ext cx="127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Contribution to Torque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4953000"/>
          </a:xfrm>
        </p:spPr>
        <p:txBody>
          <a:bodyPr/>
          <a:lstStyle/>
          <a:p>
            <a:r>
              <a:rPr lang="en-US" altLang="en-US" dirty="0"/>
              <a:t>For high </a:t>
            </a:r>
            <a:r>
              <a:rPr lang="en-US" altLang="en-US" dirty="0" smtClean="0"/>
              <a:t>gain K</a:t>
            </a:r>
            <a:r>
              <a:rPr lang="en-US" altLang="en-US" baseline="-25000" dirty="0" smtClean="0"/>
              <a:t>A</a:t>
            </a:r>
            <a:endParaRPr lang="en-US" altLang="en-US" baseline="-25000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PSS were to provide pure damping (in phase </a:t>
            </a:r>
            <a:r>
              <a:rPr lang="en-US" altLang="en-US" dirty="0" smtClean="0"/>
              <a:t>with 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baseline="-25000" dirty="0" err="1" smtClean="0"/>
              <a:t>pu</a:t>
            </a:r>
            <a:r>
              <a:rPr lang="en-US" altLang="en-US" dirty="0" smtClean="0"/>
              <a:t>), then </a:t>
            </a:r>
            <a:r>
              <a:rPr lang="en-US" altLang="en-US" dirty="0"/>
              <a:t>ideally,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Practically G(s) is a combination of lead and lag blocks.</a:t>
            </a: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86179"/>
              </p:ext>
            </p:extLst>
          </p:nvPr>
        </p:nvGraphicFramePr>
        <p:xfrm>
          <a:off x="1295400" y="1828800"/>
          <a:ext cx="5029200" cy="93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8" name="Equation" r:id="rId3" imgW="2323800" imgH="431640" progId="Equation.3">
                  <p:embed/>
                </p:oleObj>
              </mc:Choice>
              <mc:Fallback>
                <p:oleObj name="Equation" r:id="rId3" imgW="232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5029200" cy="934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36879"/>
              </p:ext>
            </p:extLst>
          </p:nvPr>
        </p:nvGraphicFramePr>
        <p:xfrm>
          <a:off x="1012371" y="3962400"/>
          <a:ext cx="5638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" name="Equation" r:id="rId5" imgW="2286000" imgH="241200" progId="Equation.3">
                  <p:embed/>
                </p:oleObj>
              </mc:Choice>
              <mc:Fallback>
                <p:oleObj name="Equation" r:id="rId5" imgW="2286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371" y="3962400"/>
                        <a:ext cx="56388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46555"/>
              </p:ext>
            </p:extLst>
          </p:nvPr>
        </p:nvGraphicFramePr>
        <p:xfrm>
          <a:off x="1157288" y="4752975"/>
          <a:ext cx="30940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0" name="Equation" r:id="rId7" imgW="1282680" imgH="228600" progId="Equation.DSMT4">
                  <p:embed/>
                </p:oleObj>
              </mc:Choice>
              <mc:Fallback>
                <p:oleObj name="Equation" r:id="rId7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752975"/>
                        <a:ext cx="30940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5486400" y="487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i.e. pure lead function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PSS Block Diagram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3657600"/>
            <a:ext cx="8610600" cy="2743200"/>
          </a:xfrm>
        </p:spPr>
        <p:txBody>
          <a:bodyPr/>
          <a:lstStyle/>
          <a:p>
            <a:r>
              <a:rPr lang="en-US" altLang="en-US" dirty="0"/>
              <a:t>Provide damping over the range of frequencies </a:t>
            </a:r>
            <a:r>
              <a:rPr lang="en-US" altLang="en-US" sz="2400" dirty="0"/>
              <a:t>(0.1-2 Hz)</a:t>
            </a:r>
          </a:p>
          <a:p>
            <a:r>
              <a:rPr lang="en-US" altLang="en-US" dirty="0"/>
              <a:t>“Signal wash out” </a:t>
            </a:r>
            <a:r>
              <a:rPr lang="en-US" altLang="en-US" dirty="0" smtClean="0"/>
              <a:t>(T</a:t>
            </a:r>
            <a:r>
              <a:rPr lang="en-US" altLang="en-US" baseline="-25000" dirty="0" smtClean="0"/>
              <a:t>w</a:t>
            </a:r>
            <a:r>
              <a:rPr lang="en-US" altLang="en-US" dirty="0" smtClean="0"/>
              <a:t>) </a:t>
            </a:r>
            <a:r>
              <a:rPr lang="en-US" altLang="en-US" dirty="0"/>
              <a:t>is a high pass </a:t>
            </a:r>
            <a:r>
              <a:rPr lang="en-US" altLang="en-US" dirty="0" smtClean="0"/>
              <a:t>filter</a:t>
            </a:r>
          </a:p>
          <a:p>
            <a:pPr lvl="1"/>
            <a:r>
              <a:rPr lang="en-US" altLang="en-US" dirty="0" smtClean="0"/>
              <a:t>TW is in the range of 5 to 20 seconds</a:t>
            </a:r>
            <a:endParaRPr lang="en-US" altLang="en-US" dirty="0"/>
          </a:p>
          <a:p>
            <a:r>
              <a:rPr lang="en-US" altLang="en-US" dirty="0"/>
              <a:t>Allows oscillation frequencies to pass unchanged.</a:t>
            </a:r>
          </a:p>
          <a:p>
            <a:r>
              <a:rPr lang="en-US" altLang="en-US" dirty="0"/>
              <a:t>Without it, steady state changes in speed would modify terminal voltage.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049111"/>
            <a:ext cx="7975600" cy="1666875"/>
            <a:chOff x="704850" y="1143000"/>
            <a:chExt cx="7975600" cy="1666875"/>
          </a:xfrm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1600200" y="1676400"/>
              <a:ext cx="1295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1" name="Rectangle 5"/>
            <p:cNvSpPr>
              <a:spLocks noChangeArrowheads="1"/>
            </p:cNvSpPr>
            <p:nvPr/>
          </p:nvSpPr>
          <p:spPr bwMode="auto">
            <a:xfrm>
              <a:off x="3276600" y="1676400"/>
              <a:ext cx="1295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2" name="Rectangle 6"/>
            <p:cNvSpPr>
              <a:spLocks noChangeArrowheads="1"/>
            </p:cNvSpPr>
            <p:nvPr/>
          </p:nvSpPr>
          <p:spPr bwMode="auto">
            <a:xfrm>
              <a:off x="5029200" y="1676400"/>
              <a:ext cx="1295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3" name="Rectangle 7"/>
            <p:cNvSpPr>
              <a:spLocks noChangeArrowheads="1"/>
            </p:cNvSpPr>
            <p:nvPr/>
          </p:nvSpPr>
          <p:spPr bwMode="auto">
            <a:xfrm>
              <a:off x="6705600" y="1676400"/>
              <a:ext cx="1295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4" name="Line 8"/>
            <p:cNvSpPr>
              <a:spLocks noChangeShapeType="1"/>
            </p:cNvSpPr>
            <p:nvPr/>
          </p:nvSpPr>
          <p:spPr bwMode="auto">
            <a:xfrm>
              <a:off x="914400" y="2057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25" name="Line 9"/>
            <p:cNvSpPr>
              <a:spLocks noChangeShapeType="1"/>
            </p:cNvSpPr>
            <p:nvPr/>
          </p:nvSpPr>
          <p:spPr bwMode="auto">
            <a:xfrm>
              <a:off x="2895600" y="2057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26" name="Line 10"/>
            <p:cNvSpPr>
              <a:spLocks noChangeShapeType="1"/>
            </p:cNvSpPr>
            <p:nvPr/>
          </p:nvSpPr>
          <p:spPr bwMode="auto">
            <a:xfrm>
              <a:off x="4572000" y="2057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27" name="Line 11"/>
            <p:cNvSpPr>
              <a:spLocks noChangeShapeType="1"/>
            </p:cNvSpPr>
            <p:nvPr/>
          </p:nvSpPr>
          <p:spPr bwMode="auto">
            <a:xfrm>
              <a:off x="6324600" y="2057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28" name="Line 12"/>
            <p:cNvSpPr>
              <a:spLocks noChangeShapeType="1"/>
            </p:cNvSpPr>
            <p:nvPr/>
          </p:nvSpPr>
          <p:spPr bwMode="auto">
            <a:xfrm>
              <a:off x="8001000" y="2057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29" name="Line 13"/>
            <p:cNvSpPr>
              <a:spLocks noChangeShapeType="1"/>
            </p:cNvSpPr>
            <p:nvPr/>
          </p:nvSpPr>
          <p:spPr bwMode="auto">
            <a:xfrm flipV="1">
              <a:off x="6781800" y="2438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30" name="Line 14"/>
            <p:cNvSpPr>
              <a:spLocks noChangeShapeType="1"/>
            </p:cNvSpPr>
            <p:nvPr/>
          </p:nvSpPr>
          <p:spPr bwMode="auto">
            <a:xfrm flipV="1">
              <a:off x="7543800" y="13716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31" name="Line 15"/>
            <p:cNvSpPr>
              <a:spLocks noChangeShapeType="1"/>
            </p:cNvSpPr>
            <p:nvPr/>
          </p:nvSpPr>
          <p:spPr bwMode="auto">
            <a:xfrm>
              <a:off x="7848600" y="1371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432" name="Line 16"/>
            <p:cNvSpPr>
              <a:spLocks noChangeShapeType="1"/>
            </p:cNvSpPr>
            <p:nvPr/>
          </p:nvSpPr>
          <p:spPr bwMode="auto">
            <a:xfrm flipH="1">
              <a:off x="6477000" y="274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843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255655"/>
                </p:ext>
              </p:extLst>
            </p:nvPr>
          </p:nvGraphicFramePr>
          <p:xfrm>
            <a:off x="704850" y="1692275"/>
            <a:ext cx="679450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0" name="Equation" r:id="rId3" imgW="355320" imgH="241200" progId="Equation.DSMT4">
                    <p:embed/>
                  </p:oleObj>
                </mc:Choice>
                <mc:Fallback>
                  <p:oleObj name="Equation" r:id="rId3" imgW="355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50" y="1692275"/>
                          <a:ext cx="679450" cy="461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189267"/>
                </p:ext>
              </p:extLst>
            </p:nvPr>
          </p:nvGraphicFramePr>
          <p:xfrm>
            <a:off x="8193088" y="1703388"/>
            <a:ext cx="48577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1" name="Equation" r:id="rId5" imgW="253800" imgH="228600" progId="Equation.3">
                    <p:embed/>
                  </p:oleObj>
                </mc:Choice>
                <mc:Fallback>
                  <p:oleObj name="Equation" r:id="rId5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3088" y="1703388"/>
                          <a:ext cx="48577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1656679"/>
                </p:ext>
              </p:extLst>
            </p:nvPr>
          </p:nvGraphicFramePr>
          <p:xfrm>
            <a:off x="1752600" y="1600200"/>
            <a:ext cx="914400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2" name="Equation" r:id="rId7" imgW="469800" imgH="431640" progId="Equation.3">
                    <p:embed/>
                  </p:oleObj>
                </mc:Choice>
                <mc:Fallback>
                  <p:oleObj name="Equation" r:id="rId7" imgW="469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600200"/>
                          <a:ext cx="914400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5709481"/>
                </p:ext>
              </p:extLst>
            </p:nvPr>
          </p:nvGraphicFramePr>
          <p:xfrm>
            <a:off x="3516313" y="1600200"/>
            <a:ext cx="890587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3" name="Equation" r:id="rId9" imgW="457200" imgH="431640" progId="Equation.3">
                    <p:embed/>
                  </p:oleObj>
                </mc:Choice>
                <mc:Fallback>
                  <p:oleObj name="Equation" r:id="rId9" imgW="457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1600200"/>
                          <a:ext cx="890587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854993"/>
                </p:ext>
              </p:extLst>
            </p:nvPr>
          </p:nvGraphicFramePr>
          <p:xfrm>
            <a:off x="5194300" y="1600200"/>
            <a:ext cx="889000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4" name="Equation" r:id="rId11" imgW="457200" imgH="431640" progId="Equation.3">
                    <p:embed/>
                  </p:oleObj>
                </mc:Choice>
                <mc:Fallback>
                  <p:oleObj name="Equation" r:id="rId11" imgW="457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4300" y="1600200"/>
                          <a:ext cx="889000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0959897"/>
                </p:ext>
              </p:extLst>
            </p:nvPr>
          </p:nvGraphicFramePr>
          <p:xfrm>
            <a:off x="6985000" y="1754188"/>
            <a:ext cx="744538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5" name="Equation" r:id="rId13" imgW="317160" imgH="228600" progId="Equation.3">
                    <p:embed/>
                  </p:oleObj>
                </mc:Choice>
                <mc:Fallback>
                  <p:oleObj name="Equation" r:id="rId13" imgW="317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00" y="1754188"/>
                          <a:ext cx="744538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751611"/>
                </p:ext>
              </p:extLst>
            </p:nvPr>
          </p:nvGraphicFramePr>
          <p:xfrm>
            <a:off x="8077200" y="1143000"/>
            <a:ext cx="60325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6" name="Equation" r:id="rId15" imgW="291960" imgH="228600" progId="Equation.3">
                    <p:embed/>
                  </p:oleObj>
                </mc:Choice>
                <mc:Fallback>
                  <p:oleObj name="Equation" r:id="rId15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1143000"/>
                          <a:ext cx="60325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4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7240803"/>
                </p:ext>
              </p:extLst>
            </p:nvPr>
          </p:nvGraphicFramePr>
          <p:xfrm>
            <a:off x="5943600" y="2362200"/>
            <a:ext cx="5778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747" name="Equation" r:id="rId17" imgW="279360" imgH="215640" progId="Equation.3">
                    <p:embed/>
                  </p:oleObj>
                </mc:Choice>
                <mc:Fallback>
                  <p:oleObj name="Equation" r:id="rId17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2362200"/>
                          <a:ext cx="577850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84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32233"/>
              </p:ext>
            </p:extLst>
          </p:nvPr>
        </p:nvGraphicFramePr>
        <p:xfrm>
          <a:off x="933450" y="2819400"/>
          <a:ext cx="6477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8" name="Equation" r:id="rId19" imgW="3149280" imgH="431640" progId="Equation.3">
                  <p:embed/>
                </p:oleObj>
              </mc:Choice>
              <mc:Fallback>
                <p:oleObj name="Equation" r:id="rId19" imgW="314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819400"/>
                        <a:ext cx="6477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altLang="en-US"/>
              <a:t>Criteria for Setting PSS Parameters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K</a:t>
            </a:r>
            <a:r>
              <a:rPr lang="en-US" altLang="en-US" baseline="-25000" dirty="0" smtClean="0"/>
              <a:t>PSS</a:t>
            </a:r>
            <a:r>
              <a:rPr lang="en-US" altLang="en-US" dirty="0" smtClean="0"/>
              <a:t> determines </a:t>
            </a:r>
            <a:r>
              <a:rPr lang="en-US" altLang="en-US" dirty="0"/>
              <a:t>damping introduced by PSS.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</a:t>
            </a:r>
            <a:r>
              <a:rPr lang="en-US" altLang="en-US" dirty="0"/>
              <a:t>determine phase compensation for the phase lag present with </a:t>
            </a:r>
            <a:r>
              <a:rPr lang="en-US" altLang="en-US" u="sng" dirty="0"/>
              <a:t>no</a:t>
            </a:r>
            <a:r>
              <a:rPr lang="en-US" altLang="en-US" dirty="0"/>
              <a:t> PSS.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typical technique is to compensate for the phase lag in the absence of PSS such that the net phase lag is</a:t>
            </a:r>
            <a:r>
              <a:rPr lang="en-US" alt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Between </a:t>
            </a:r>
            <a:r>
              <a:rPr lang="en-US" altLang="en-US" sz="2000" dirty="0"/>
              <a:t>0 to 45 from 0.3 to 1 </a:t>
            </a:r>
            <a:r>
              <a:rPr lang="en-US" altLang="en-US" sz="2000" dirty="0" smtClean="0"/>
              <a:t>Hz.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Less </a:t>
            </a:r>
            <a:r>
              <a:rPr lang="en-US" altLang="en-US" sz="2000" dirty="0"/>
              <a:t>than 90 up to 3 Hz.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Typical values of the parameters are: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K</a:t>
            </a:r>
            <a:r>
              <a:rPr lang="en-US" altLang="en-US" baseline="-25000" dirty="0" smtClean="0"/>
              <a:t>PSS</a:t>
            </a:r>
            <a:r>
              <a:rPr lang="en-US" altLang="en-US" dirty="0" smtClean="0"/>
              <a:t> is </a:t>
            </a:r>
            <a:r>
              <a:rPr lang="en-US" altLang="en-US" dirty="0"/>
              <a:t>in the range of 0.1 to 50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is </a:t>
            </a:r>
            <a:r>
              <a:rPr lang="en-US" altLang="en-US" dirty="0"/>
              <a:t>the lead time constant, 0.2 to 1.5 sec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</a:t>
            </a:r>
            <a:r>
              <a:rPr lang="en-US" altLang="en-US" dirty="0"/>
              <a:t>the lag time constant, 0.02 to 0.15 sec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is </a:t>
            </a:r>
            <a:r>
              <a:rPr lang="en-US" altLang="en-US" dirty="0"/>
              <a:t>the lead time constant, 0.2 to 1.5 sec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is </a:t>
            </a:r>
            <a:r>
              <a:rPr lang="en-US" altLang="en-US" dirty="0"/>
              <a:t>the lag time constant, 0.02 to 0.15 sec</a:t>
            </a:r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3200400" y="3733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7391400" y="3733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Procedure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410200"/>
          </a:xfrm>
        </p:spPr>
        <p:txBody>
          <a:bodyPr/>
          <a:lstStyle/>
          <a:p>
            <a:r>
              <a:rPr lang="en-US" altLang="en-US" dirty="0"/>
              <a:t>The desired stabilizer gain is obtained by finding the gain at which the system becomes unstable by root locus study.</a:t>
            </a:r>
          </a:p>
          <a:p>
            <a:endParaRPr lang="en-US" altLang="en-US" sz="900" dirty="0"/>
          </a:p>
          <a:p>
            <a:r>
              <a:rPr lang="en-US" altLang="en-US" dirty="0" smtClean="0"/>
              <a:t>The washout time constant T</a:t>
            </a:r>
            <a:r>
              <a:rPr lang="en-US" altLang="en-US" baseline="-25000" dirty="0" smtClean="0"/>
              <a:t>W</a:t>
            </a:r>
            <a:r>
              <a:rPr lang="en-US" altLang="en-US" dirty="0" smtClean="0"/>
              <a:t> is set </a:t>
            </a:r>
            <a:r>
              <a:rPr lang="en-US" altLang="en-US" dirty="0"/>
              <a:t>at 10 sec.</a:t>
            </a:r>
          </a:p>
          <a:p>
            <a:endParaRPr lang="en-US" altLang="en-US" sz="900" dirty="0"/>
          </a:p>
          <a:p>
            <a:r>
              <a:rPr lang="en-US" altLang="en-US" dirty="0"/>
              <a:t> </a:t>
            </a:r>
            <a:r>
              <a:rPr lang="en-US" altLang="en-US" dirty="0" smtClean="0"/>
              <a:t>K</a:t>
            </a:r>
            <a:r>
              <a:rPr lang="en-US" altLang="en-US" baseline="-25000" dirty="0" smtClean="0"/>
              <a:t>PSS</a:t>
            </a:r>
            <a:r>
              <a:rPr lang="en-US" altLang="en-US" dirty="0" smtClean="0"/>
              <a:t> is </a:t>
            </a:r>
            <a:r>
              <a:rPr lang="en-US" altLang="en-US" dirty="0"/>
              <a:t>set </a:t>
            </a:r>
            <a:r>
              <a:rPr lang="en-US" altLang="en-US" dirty="0" smtClean="0"/>
              <a:t>at (1/3)K</a:t>
            </a:r>
            <a:r>
              <a:rPr lang="en-US" altLang="en-US" baseline="30000" dirty="0" smtClean="0"/>
              <a:t>*</a:t>
            </a:r>
            <a:r>
              <a:rPr lang="en-US" altLang="en-US" baseline="-25000" dirty="0" smtClean="0"/>
              <a:t>PSS</a:t>
            </a:r>
            <a:r>
              <a:rPr lang="en-US" altLang="en-US" dirty="0" smtClean="0"/>
              <a:t>, </a:t>
            </a:r>
            <a:r>
              <a:rPr lang="en-US" altLang="en-US" dirty="0"/>
              <a:t>where (1/3)K</a:t>
            </a:r>
            <a:r>
              <a:rPr lang="en-US" altLang="en-US" baseline="30000" dirty="0"/>
              <a:t>*</a:t>
            </a:r>
            <a:r>
              <a:rPr lang="en-US" altLang="en-US" baseline="-25000" dirty="0"/>
              <a:t>PSS</a:t>
            </a:r>
            <a:r>
              <a:rPr lang="en-US" altLang="en-US" dirty="0" smtClean="0"/>
              <a:t> is </a:t>
            </a:r>
            <a:r>
              <a:rPr lang="en-US" altLang="en-US" dirty="0"/>
              <a:t>the gain at which the system becomes unstable. </a:t>
            </a:r>
            <a:endParaRPr lang="en-US" altLang="en-US" sz="900" dirty="0"/>
          </a:p>
          <a:p>
            <a:r>
              <a:rPr lang="en-US" altLang="en-US" dirty="0"/>
              <a:t>There are many ways of adjusting the values of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T</a:t>
            </a:r>
            <a:r>
              <a:rPr lang="en-US" altLang="en-US" baseline="-25000" dirty="0" smtClean="0"/>
              <a:t>4</a:t>
            </a:r>
            <a:endParaRPr lang="en-US" altLang="en-US" dirty="0"/>
          </a:p>
          <a:p>
            <a:r>
              <a:rPr lang="en-US" altLang="en-US" dirty="0"/>
              <a:t>Frequency response methods are recommended.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858000" cy="990600"/>
          </a:xfrm>
        </p:spPr>
        <p:txBody>
          <a:bodyPr/>
          <a:lstStyle/>
          <a:p>
            <a:r>
              <a:rPr lang="en-US" altLang="en-US"/>
              <a:t>Design Procedure Using the </a:t>
            </a:r>
            <a:br>
              <a:rPr lang="en-US" altLang="en-US"/>
            </a:br>
            <a:r>
              <a:rPr lang="en-US" altLang="en-US"/>
              <a:t>Frequency-Domain Method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7630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 smtClean="0"/>
              <a:t>Step </a:t>
            </a:r>
            <a:r>
              <a:rPr lang="en-US" altLang="en-US" u="sng" dirty="0"/>
              <a:t>1:</a:t>
            </a:r>
            <a:r>
              <a:rPr lang="en-US" altLang="en-US" dirty="0"/>
              <a:t> </a:t>
            </a:r>
            <a:r>
              <a:rPr lang="en-US" altLang="en-US" sz="2400" dirty="0"/>
              <a:t>Neglecting the damping due to all other sources, find the 	</a:t>
            </a:r>
            <a:r>
              <a:rPr lang="en-US" altLang="en-US" sz="2400" dirty="0" err="1"/>
              <a:t>undamped</a:t>
            </a:r>
            <a:r>
              <a:rPr lang="en-US" altLang="en-US" sz="2400" dirty="0"/>
              <a:t> natural frequency      in rad/sec of the 			torque - angle loop from: </a:t>
            </a:r>
            <a:endParaRPr lang="en-US" altLang="en-US" sz="2400" u="sng" dirty="0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1828800" y="59436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3581400" y="632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41910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914400" y="632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1447800" y="632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1497" name="Object 9"/>
          <p:cNvGraphicFramePr>
            <a:graphicFrameLocks noChangeAspect="1"/>
          </p:cNvGraphicFramePr>
          <p:nvPr/>
        </p:nvGraphicFramePr>
        <p:xfrm>
          <a:off x="2362200" y="5410200"/>
          <a:ext cx="384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4" name="Equation" r:id="rId3" imgW="139680" imgH="203040" progId="Equation.3">
                  <p:embed/>
                </p:oleObj>
              </mc:Choice>
              <mc:Fallback>
                <p:oleObj name="Equation" r:id="rId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384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2209800" y="5029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2438400" y="3581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3505200" y="42672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2057400" y="4191000"/>
            <a:ext cx="990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Oval 14"/>
          <p:cNvSpPr>
            <a:spLocks noChangeArrowheads="1"/>
          </p:cNvSpPr>
          <p:nvPr/>
        </p:nvSpPr>
        <p:spPr bwMode="auto">
          <a:xfrm>
            <a:off x="12192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 flipH="1">
            <a:off x="1371600" y="3733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1371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1371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15240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>
            <a:off x="18288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7620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>
            <a:off x="9906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 flipH="1">
            <a:off x="1371600" y="518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V="1">
            <a:off x="1371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 flipV="1">
            <a:off x="1371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>
            <a:off x="30480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40386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>
            <a:off x="43434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 flipV="1">
            <a:off x="4572000" y="3733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>
            <a:off x="31242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8" name="Line 30"/>
          <p:cNvSpPr>
            <a:spLocks noChangeShapeType="1"/>
          </p:cNvSpPr>
          <p:nvPr/>
        </p:nvSpPr>
        <p:spPr bwMode="auto">
          <a:xfrm flipH="1">
            <a:off x="39624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19" name="Line 31"/>
          <p:cNvSpPr>
            <a:spLocks noChangeShapeType="1"/>
          </p:cNvSpPr>
          <p:nvPr/>
        </p:nvSpPr>
        <p:spPr bwMode="auto">
          <a:xfrm>
            <a:off x="2895600" y="5181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20" name="Line 32"/>
          <p:cNvSpPr>
            <a:spLocks noChangeShapeType="1"/>
          </p:cNvSpPr>
          <p:nvPr/>
        </p:nvSpPr>
        <p:spPr bwMode="auto">
          <a:xfrm flipH="1">
            <a:off x="2971800" y="518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3429000" y="4495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22" name="Line 34"/>
          <p:cNvSpPr>
            <a:spLocks noChangeShapeType="1"/>
          </p:cNvSpPr>
          <p:nvPr/>
        </p:nvSpPr>
        <p:spPr bwMode="auto">
          <a:xfrm flipV="1">
            <a:off x="838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529" name="Line 41"/>
          <p:cNvSpPr>
            <a:spLocks noChangeShapeType="1"/>
          </p:cNvSpPr>
          <p:nvPr/>
        </p:nvSpPr>
        <p:spPr bwMode="auto">
          <a:xfrm flipV="1">
            <a:off x="1143000" y="4572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1530" name="Object 42"/>
          <p:cNvGraphicFramePr>
            <a:graphicFrameLocks noChangeAspect="1"/>
          </p:cNvGraphicFramePr>
          <p:nvPr/>
        </p:nvGraphicFramePr>
        <p:xfrm>
          <a:off x="1524000" y="45720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5" name="Equation" r:id="rId5" imgW="126720" imgH="75960" progId="Equation.3">
                  <p:embed/>
                </p:oleObj>
              </mc:Choice>
              <mc:Fallback>
                <p:oleObj name="Equation" r:id="rId5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127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31" name="Object 43"/>
          <p:cNvGraphicFramePr>
            <a:graphicFrameLocks noChangeAspect="1"/>
          </p:cNvGraphicFramePr>
          <p:nvPr/>
        </p:nvGraphicFramePr>
        <p:xfrm>
          <a:off x="1143000" y="42672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6" name="Equation" r:id="rId7" imgW="126720" imgH="75960" progId="Equation.3">
                  <p:embed/>
                </p:oleObj>
              </mc:Choice>
              <mc:Fallback>
                <p:oleObj name="Equation" r:id="rId7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127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32" name="Object 44"/>
          <p:cNvGraphicFramePr>
            <a:graphicFrameLocks noChangeAspect="1"/>
          </p:cNvGraphicFramePr>
          <p:nvPr/>
        </p:nvGraphicFramePr>
        <p:xfrm>
          <a:off x="1447800" y="42672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7" name="Equation" r:id="rId8" imgW="126720" imgH="75960" progId="Equation.3">
                  <p:embed/>
                </p:oleObj>
              </mc:Choice>
              <mc:Fallback>
                <p:oleObj name="Equation" r:id="rId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67200"/>
                        <a:ext cx="127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33" name="Object 45"/>
          <p:cNvGraphicFramePr>
            <a:graphicFrameLocks noChangeAspect="1"/>
          </p:cNvGraphicFramePr>
          <p:nvPr/>
        </p:nvGraphicFramePr>
        <p:xfrm>
          <a:off x="838200" y="1371600"/>
          <a:ext cx="81534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8" name="Equation" r:id="rId9" imgW="4025880" imgH="431640" progId="Equation.3">
                  <p:embed/>
                </p:oleObj>
              </mc:Choice>
              <mc:Fallback>
                <p:oleObj name="Equation" r:id="rId9" imgW="4025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81534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34" name="Object 46"/>
          <p:cNvGraphicFramePr>
            <a:graphicFrameLocks noChangeAspect="1"/>
          </p:cNvGraphicFramePr>
          <p:nvPr/>
        </p:nvGraphicFramePr>
        <p:xfrm>
          <a:off x="4876800" y="2667000"/>
          <a:ext cx="407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9" name="Equation" r:id="rId11" imgW="203040" imgH="228600" progId="Equation.3">
                  <p:embed/>
                </p:oleObj>
              </mc:Choice>
              <mc:Fallback>
                <p:oleObj name="Equation" r:id="rId11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407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35" name="Object 47"/>
          <p:cNvGraphicFramePr>
            <a:graphicFrameLocks noChangeAspect="1"/>
          </p:cNvGraphicFramePr>
          <p:nvPr/>
        </p:nvGraphicFramePr>
        <p:xfrm>
          <a:off x="5105400" y="3200400"/>
          <a:ext cx="37338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0" name="Equation" r:id="rId13" imgW="1942920" imgH="431640" progId="Equation.3">
                  <p:embed/>
                </p:oleObj>
              </mc:Choice>
              <mc:Fallback>
                <p:oleObj name="Equation" r:id="rId13" imgW="1942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37338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3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13052"/>
              </p:ext>
            </p:extLst>
          </p:nvPr>
        </p:nvGraphicFramePr>
        <p:xfrm>
          <a:off x="5867400" y="3875087"/>
          <a:ext cx="2209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1" name="Equation" r:id="rId15" imgW="1269720" imgH="444240" progId="Equation.3">
                  <p:embed/>
                </p:oleObj>
              </mc:Choice>
              <mc:Fallback>
                <p:oleObj name="Equation" r:id="rId15" imgW="1269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75087"/>
                        <a:ext cx="2209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38" name="Rectangle 50"/>
          <p:cNvSpPr>
            <a:spLocks noChangeArrowheads="1"/>
          </p:cNvSpPr>
          <p:nvPr/>
        </p:nvSpPr>
        <p:spPr bwMode="auto">
          <a:xfrm>
            <a:off x="4795157" y="51435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u="sng" dirty="0"/>
              <a:t>Step 2:</a:t>
            </a:r>
            <a:r>
              <a:rPr lang="en-US" altLang="en-US" sz="2800" dirty="0"/>
              <a:t> </a:t>
            </a:r>
            <a:r>
              <a:rPr lang="en-US" altLang="en-US" sz="2400" dirty="0"/>
              <a:t>Find the phase lag of </a:t>
            </a:r>
          </a:p>
          <a:p>
            <a:endParaRPr lang="en-US" altLang="en-US" sz="2400" dirty="0"/>
          </a:p>
        </p:txBody>
      </p:sp>
      <p:graphicFrame>
        <p:nvGraphicFramePr>
          <p:cNvPr id="19153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75337"/>
              </p:ext>
            </p:extLst>
          </p:nvPr>
        </p:nvGraphicFramePr>
        <p:xfrm>
          <a:off x="6096000" y="5672137"/>
          <a:ext cx="2438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2" name="Equation" r:id="rId17" imgW="1193760" imgH="228600" progId="Equation.3">
                  <p:embed/>
                </p:oleObj>
              </mc:Choice>
              <mc:Fallback>
                <p:oleObj name="Equation" r:id="rId17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72137"/>
                        <a:ext cx="24384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40" name="Line 52"/>
          <p:cNvSpPr>
            <a:spLocks noChangeShapeType="1"/>
          </p:cNvSpPr>
          <p:nvPr/>
        </p:nvSpPr>
        <p:spPr bwMode="auto">
          <a:xfrm>
            <a:off x="4572000" y="3276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1541" name="Object 53"/>
          <p:cNvGraphicFramePr>
            <a:graphicFrameLocks noChangeAspect="1"/>
          </p:cNvGraphicFramePr>
          <p:nvPr/>
        </p:nvGraphicFramePr>
        <p:xfrm>
          <a:off x="2667000" y="3581400"/>
          <a:ext cx="336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3" name="Equation" r:id="rId19" imgW="190440" imgH="215640" progId="Equation.3">
                  <p:embed/>
                </p:oleObj>
              </mc:Choice>
              <mc:Fallback>
                <p:oleObj name="Equation" r:id="rId19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336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2" name="Object 54"/>
          <p:cNvGraphicFramePr>
            <a:graphicFrameLocks noChangeAspect="1"/>
          </p:cNvGraphicFramePr>
          <p:nvPr/>
        </p:nvGraphicFramePr>
        <p:xfrm>
          <a:off x="2438400" y="5029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4" name="Equation" r:id="rId21" imgW="164880" imgH="164880" progId="Equation.3">
                  <p:embed/>
                </p:oleObj>
              </mc:Choice>
              <mc:Fallback>
                <p:oleObj name="Equation" r:id="rId21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3" name="Object 55"/>
          <p:cNvGraphicFramePr>
            <a:graphicFrameLocks noChangeAspect="1"/>
          </p:cNvGraphicFramePr>
          <p:nvPr/>
        </p:nvGraphicFramePr>
        <p:xfrm>
          <a:off x="3581400" y="4191000"/>
          <a:ext cx="303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5" name="Equation" r:id="rId23" imgW="114120" imgH="228600" progId="Equation.3">
                  <p:embed/>
                </p:oleObj>
              </mc:Choice>
              <mc:Fallback>
                <p:oleObj name="Equation" r:id="rId23" imgW="114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91000"/>
                        <a:ext cx="303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4" name="Object 56"/>
          <p:cNvGraphicFramePr>
            <a:graphicFrameLocks noChangeAspect="1"/>
          </p:cNvGraphicFramePr>
          <p:nvPr/>
        </p:nvGraphicFramePr>
        <p:xfrm>
          <a:off x="2193925" y="4124325"/>
          <a:ext cx="6413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6" name="Equation" r:id="rId25" imgW="241200" imgH="279360" progId="Equation.3">
                  <p:embed/>
                </p:oleObj>
              </mc:Choice>
              <mc:Fallback>
                <p:oleObj name="Equation" r:id="rId25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124325"/>
                        <a:ext cx="6413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5" name="Object 57"/>
          <p:cNvGraphicFramePr>
            <a:graphicFrameLocks noChangeAspect="1"/>
          </p:cNvGraphicFramePr>
          <p:nvPr/>
        </p:nvGraphicFramePr>
        <p:xfrm>
          <a:off x="1828800" y="5867400"/>
          <a:ext cx="1752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7" name="Equation" r:id="rId27" imgW="990360" imgH="457200" progId="Equation.3">
                  <p:embed/>
                </p:oleObj>
              </mc:Choice>
              <mc:Fallback>
                <p:oleObj name="Equation" r:id="rId27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867400"/>
                        <a:ext cx="1752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6" name="Object 58"/>
          <p:cNvGraphicFramePr>
            <a:graphicFrameLocks noChangeAspect="1"/>
          </p:cNvGraphicFramePr>
          <p:nvPr/>
        </p:nvGraphicFramePr>
        <p:xfrm>
          <a:off x="3048000" y="4495800"/>
          <a:ext cx="35083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8" name="Equation" r:id="rId29" imgW="253800" imgH="177480" progId="Equation.3">
                  <p:embed/>
                </p:oleObj>
              </mc:Choice>
              <mc:Fallback>
                <p:oleObj name="Equation" r:id="rId29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95800"/>
                        <a:ext cx="350838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8" name="Object 60"/>
          <p:cNvGraphicFramePr>
            <a:graphicFrameLocks noChangeAspect="1"/>
          </p:cNvGraphicFramePr>
          <p:nvPr/>
        </p:nvGraphicFramePr>
        <p:xfrm>
          <a:off x="4579938" y="4572000"/>
          <a:ext cx="3333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9" name="Equation" r:id="rId31" imgW="241200" imgH="177480" progId="Equation.3">
                  <p:embed/>
                </p:oleObj>
              </mc:Choice>
              <mc:Fallback>
                <p:oleObj name="Equation" r:id="rId31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572000"/>
                        <a:ext cx="3333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49" name="Object 61"/>
          <p:cNvGraphicFramePr>
            <a:graphicFrameLocks noChangeAspect="1"/>
          </p:cNvGraphicFramePr>
          <p:nvPr/>
        </p:nvGraphicFramePr>
        <p:xfrm>
          <a:off x="4351338" y="6096000"/>
          <a:ext cx="3333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0" name="Equation" r:id="rId33" imgW="241200" imgH="177480" progId="Equation.3">
                  <p:embed/>
                </p:oleObj>
              </mc:Choice>
              <mc:Fallback>
                <p:oleObj name="Equation" r:id="rId33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6096000"/>
                        <a:ext cx="3333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50" name="Object 62"/>
          <p:cNvGraphicFramePr>
            <a:graphicFrameLocks noChangeAspect="1"/>
          </p:cNvGraphicFramePr>
          <p:nvPr/>
        </p:nvGraphicFramePr>
        <p:xfrm>
          <a:off x="754063" y="4156075"/>
          <a:ext cx="36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1" name="Equation" r:id="rId34" imgW="266400" imgH="228600" progId="Equation.3">
                  <p:embed/>
                </p:oleObj>
              </mc:Choice>
              <mc:Fallback>
                <p:oleObj name="Equation" r:id="rId3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156075"/>
                        <a:ext cx="36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51" name="Object 63"/>
          <p:cNvGraphicFramePr>
            <a:graphicFrameLocks noChangeAspect="1"/>
          </p:cNvGraphicFramePr>
          <p:nvPr/>
        </p:nvGraphicFramePr>
        <p:xfrm>
          <a:off x="762000" y="5410200"/>
          <a:ext cx="75406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2" name="Equation" r:id="rId36" imgW="545760" imgH="215640" progId="Equation.3">
                  <p:embed/>
                </p:oleObj>
              </mc:Choice>
              <mc:Fallback>
                <p:oleObj name="Equation" r:id="rId3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10200"/>
                        <a:ext cx="75406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52" name="Object 64"/>
          <p:cNvGraphicFramePr>
            <a:graphicFrameLocks noChangeAspect="1"/>
          </p:cNvGraphicFramePr>
          <p:nvPr/>
        </p:nvGraphicFramePr>
        <p:xfrm>
          <a:off x="760413" y="6061075"/>
          <a:ext cx="508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3" name="Equation" r:id="rId38" imgW="368280" imgH="228600" progId="Equation.3">
                  <p:embed/>
                </p:oleObj>
              </mc:Choice>
              <mc:Fallback>
                <p:oleObj name="Equation" r:id="rId38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6061075"/>
                        <a:ext cx="508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Design </a:t>
            </a:r>
            <a:r>
              <a:rPr lang="en-US" altLang="en-US" sz="3200"/>
              <a:t>(contd)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4191000"/>
          </a:xfrm>
        </p:spPr>
        <p:txBody>
          <a:bodyPr/>
          <a:lstStyle/>
          <a:p>
            <a:r>
              <a:rPr lang="en-US" altLang="en-US" u="sng" dirty="0"/>
              <a:t>Step 3: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Adjust the phase lead of G(s) such that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3200" dirty="0"/>
          </a:p>
          <a:p>
            <a:r>
              <a:rPr lang="en-US" altLang="en-US" dirty="0"/>
              <a:t>Ignoring the washout filter whose net phase</a:t>
            </a:r>
          </a:p>
          <a:p>
            <a:r>
              <a:rPr lang="en-US" altLang="en-US" dirty="0"/>
              <a:t>contribution is approximately zero.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559324"/>
              </p:ext>
            </p:extLst>
          </p:nvPr>
        </p:nvGraphicFramePr>
        <p:xfrm>
          <a:off x="914400" y="2362200"/>
          <a:ext cx="373380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6" name="Equation" r:id="rId3" imgW="1993680" imgH="863280" progId="Equation.3">
                  <p:embed/>
                </p:oleObj>
              </mc:Choice>
              <mc:Fallback>
                <p:oleObj name="Equation" r:id="rId3" imgW="1993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3733800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45271"/>
              </p:ext>
            </p:extLst>
          </p:nvPr>
        </p:nvGraphicFramePr>
        <p:xfrm>
          <a:off x="762000" y="5105400"/>
          <a:ext cx="72231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7" name="Equation" r:id="rId5" imgW="3429000" imgH="457200" progId="Equation.3">
                  <p:embed/>
                </p:oleObj>
              </mc:Choice>
              <mc:Fallback>
                <p:oleObj name="Equation" r:id="rId5" imgW="342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722312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An example single input stabilizer is shown below (IEEEST) </a:t>
            </a:r>
          </a:p>
          <a:p>
            <a:pPr lvl="1"/>
            <a:r>
              <a:rPr lang="en-US" dirty="0" smtClean="0"/>
              <a:t>The input is usually the generator shaft speed deviation, but it could also be the bus frequency deviation, generator electric power or voltage magnitude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35995" r="30503" b="33541"/>
          <a:stretch/>
        </p:blipFill>
        <p:spPr bwMode="auto">
          <a:xfrm>
            <a:off x="304800" y="3441700"/>
            <a:ext cx="694944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4240" y="4114800"/>
            <a:ext cx="1604927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ST</a:t>
            </a:r>
            <a:r>
              <a:rPr lang="en-US" dirty="0" smtClean="0"/>
              <a:t> is an</a:t>
            </a:r>
            <a:br>
              <a:rPr lang="en-US" dirty="0" smtClean="0"/>
            </a:br>
            <a:r>
              <a:rPr lang="en-US" dirty="0" smtClean="0"/>
              <a:t>input into</a:t>
            </a:r>
            <a:br>
              <a:rPr lang="en-US" dirty="0" smtClean="0"/>
            </a:br>
            <a:r>
              <a:rPr lang="en-US" dirty="0" smtClean="0"/>
              <a:t>the exciter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Design </a:t>
            </a:r>
            <a:r>
              <a:rPr lang="en-US" altLang="en-US" sz="3200"/>
              <a:t>(contd)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3048000"/>
          </a:xfrm>
        </p:spPr>
        <p:txBody>
          <a:bodyPr/>
          <a:lstStyle/>
          <a:p>
            <a:r>
              <a:rPr lang="en-US" altLang="en-US" dirty="0" smtClean="0"/>
              <a:t>Knowing 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baseline="-25000" dirty="0" err="1" smtClean="0"/>
              <a:t>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ym typeface="Symbol"/>
              </a:rPr>
              <a:t>GEP(j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baseline="-25000" dirty="0" err="1" smtClean="0"/>
              <a:t>n</a:t>
            </a:r>
            <a:r>
              <a:rPr lang="en-US" altLang="en-US" dirty="0"/>
              <a:t>)</a:t>
            </a:r>
            <a:r>
              <a:rPr lang="en-US" altLang="en-US" dirty="0" smtClean="0"/>
              <a:t> we </a:t>
            </a:r>
            <a:r>
              <a:rPr lang="en-US" altLang="en-US" dirty="0"/>
              <a:t>can </a:t>
            </a:r>
            <a:r>
              <a:rPr lang="en-US" altLang="en-US" dirty="0" smtClean="0"/>
              <a:t>select 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.  T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          </a:t>
            </a:r>
            <a:r>
              <a:rPr lang="en-US" altLang="en-US" dirty="0"/>
              <a:t>can </a:t>
            </a:r>
            <a:r>
              <a:rPr lang="en-US" altLang="en-US" dirty="0" smtClean="0"/>
              <a:t>be chosen </a:t>
            </a:r>
            <a:r>
              <a:rPr lang="en-US" altLang="en-US" dirty="0"/>
              <a:t>as some value between 0.02 to 0.15 sec.</a:t>
            </a:r>
          </a:p>
          <a:p>
            <a:r>
              <a:rPr lang="en-US" altLang="en-US" u="sng" dirty="0"/>
              <a:t>Step 4</a:t>
            </a:r>
            <a:r>
              <a:rPr lang="en-US" altLang="en-US" dirty="0"/>
              <a:t>: Compute </a:t>
            </a:r>
            <a:r>
              <a:rPr lang="en-US" altLang="en-US" dirty="0" smtClean="0"/>
              <a:t>K</a:t>
            </a:r>
            <a:r>
              <a:rPr lang="en-US" altLang="en-US" baseline="30000" dirty="0" smtClean="0"/>
              <a:t>*</a:t>
            </a:r>
            <a:r>
              <a:rPr lang="en-US" altLang="en-US" baseline="-25000" dirty="0" smtClean="0"/>
              <a:t>PSS</a:t>
            </a:r>
            <a:r>
              <a:rPr lang="en-US" altLang="en-US" dirty="0" smtClean="0"/>
              <a:t>, the </a:t>
            </a:r>
            <a:r>
              <a:rPr lang="en-US" altLang="en-US" dirty="0"/>
              <a:t>gain at which the system </a:t>
            </a:r>
            <a:r>
              <a:rPr lang="en-US" altLang="en-US" dirty="0" smtClean="0"/>
              <a:t>becomes unstable, using </a:t>
            </a:r>
            <a:r>
              <a:rPr lang="en-US" altLang="en-US" dirty="0"/>
              <a:t>the root </a:t>
            </a:r>
            <a:r>
              <a:rPr lang="en-US" altLang="en-US" dirty="0" smtClean="0"/>
              <a:t>locus.  Then </a:t>
            </a:r>
            <a:r>
              <a:rPr lang="en-US" altLang="en-US" dirty="0"/>
              <a:t>have            </a:t>
            </a:r>
          </a:p>
        </p:txBody>
      </p:sp>
      <p:sp>
        <p:nvSpPr>
          <p:cNvPr id="193570" name="Rectangle 34"/>
          <p:cNvSpPr>
            <a:spLocks noChangeArrowheads="1"/>
          </p:cNvSpPr>
          <p:nvPr/>
        </p:nvSpPr>
        <p:spPr bwMode="auto">
          <a:xfrm>
            <a:off x="4441371" y="3978729"/>
            <a:ext cx="426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/>
              <a:t>The char. equation is</a:t>
            </a:r>
          </a:p>
          <a:p>
            <a:pPr algn="ctr"/>
            <a:endParaRPr lang="en-US" altLang="en-US" sz="3600" dirty="0"/>
          </a:p>
          <a:p>
            <a:pPr algn="ctr"/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The </a:t>
            </a:r>
            <a:r>
              <a:rPr lang="en-US" altLang="en-US" sz="2800" dirty="0"/>
              <a:t>damping ratio is</a:t>
            </a:r>
          </a:p>
          <a:p>
            <a:pPr algn="ctr"/>
            <a:endParaRPr lang="en-US" altLang="en-US" sz="2800" dirty="0"/>
          </a:p>
          <a:p>
            <a:pPr algn="ctr"/>
            <a:endParaRPr lang="en-US" altLang="en-US" sz="2800" dirty="0"/>
          </a:p>
        </p:txBody>
      </p:sp>
      <p:sp>
        <p:nvSpPr>
          <p:cNvPr id="193571" name="Rectangle 35"/>
          <p:cNvSpPr>
            <a:spLocks noChangeArrowheads="1"/>
          </p:cNvSpPr>
          <p:nvPr/>
        </p:nvSpPr>
        <p:spPr bwMode="auto">
          <a:xfrm>
            <a:off x="4365171" y="3276600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sng" dirty="0"/>
              <a:t>Alternative Procedure</a:t>
            </a:r>
          </a:p>
        </p:txBody>
      </p:sp>
      <p:graphicFrame>
        <p:nvGraphicFramePr>
          <p:cNvPr id="1935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399972"/>
              </p:ext>
            </p:extLst>
          </p:nvPr>
        </p:nvGraphicFramePr>
        <p:xfrm>
          <a:off x="5257800" y="4335237"/>
          <a:ext cx="2971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9" name="Equation" r:id="rId3" imgW="1587240" imgH="431640" progId="Equation.3">
                  <p:embed/>
                </p:oleObj>
              </mc:Choice>
              <mc:Fallback>
                <p:oleObj name="Equation" r:id="rId3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5237"/>
                        <a:ext cx="29718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32307"/>
              </p:ext>
            </p:extLst>
          </p:nvPr>
        </p:nvGraphicFramePr>
        <p:xfrm>
          <a:off x="5257800" y="5472794"/>
          <a:ext cx="24384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0" name="Equation" r:id="rId5" imgW="1231560" imgH="482400" progId="Equation.3">
                  <p:embed/>
                </p:oleObj>
              </mc:Choice>
              <mc:Fallback>
                <p:oleObj name="Equation" r:id="rId5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72794"/>
                        <a:ext cx="24384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78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7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59821"/>
              </p:ext>
            </p:extLst>
          </p:nvPr>
        </p:nvGraphicFramePr>
        <p:xfrm>
          <a:off x="1905000" y="3276600"/>
          <a:ext cx="2028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2" name="Equation" r:id="rId9" imgW="939600" imgH="241200" progId="Equation.3">
                  <p:embed/>
                </p:oleObj>
              </mc:Choice>
              <mc:Fallback>
                <p:oleObj name="Equation" r:id="rId9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20288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97719" y="4093029"/>
            <a:ext cx="3281362" cy="2057400"/>
            <a:chOff x="1062038" y="4495800"/>
            <a:chExt cx="3281362" cy="2057400"/>
          </a:xfrm>
        </p:grpSpPr>
        <p:sp>
          <p:nvSpPr>
            <p:cNvPr id="193540" name="Line 4"/>
            <p:cNvSpPr>
              <a:spLocks noChangeShapeType="1"/>
            </p:cNvSpPr>
            <p:nvPr/>
          </p:nvSpPr>
          <p:spPr bwMode="auto">
            <a:xfrm>
              <a:off x="2438400" y="44958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>
              <a:off x="1143000" y="5562600"/>
              <a:ext cx="266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>
              <a:off x="1752600" y="55626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 flipV="1">
              <a:off x="1752600" y="48768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1752600" y="4876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>
              <a:off x="1752600" y="4876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auto">
            <a:xfrm>
              <a:off x="2079625" y="5295900"/>
              <a:ext cx="104775" cy="279400"/>
            </a:xfrm>
            <a:custGeom>
              <a:avLst/>
              <a:gdLst>
                <a:gd name="T0" fmla="*/ 66 w 66"/>
                <a:gd name="T1" fmla="*/ 0 h 176"/>
                <a:gd name="T2" fmla="*/ 42 w 66"/>
                <a:gd name="T3" fmla="*/ 16 h 176"/>
                <a:gd name="T4" fmla="*/ 10 w 66"/>
                <a:gd name="T5" fmla="*/ 88 h 176"/>
                <a:gd name="T6" fmla="*/ 2 w 66"/>
                <a:gd name="T7" fmla="*/ 112 h 176"/>
                <a:gd name="T8" fmla="*/ 2 w 6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76">
                  <a:moveTo>
                    <a:pt x="66" y="0"/>
                  </a:moveTo>
                  <a:cubicBezTo>
                    <a:pt x="58" y="5"/>
                    <a:pt x="47" y="8"/>
                    <a:pt x="42" y="16"/>
                  </a:cubicBezTo>
                  <a:cubicBezTo>
                    <a:pt x="28" y="38"/>
                    <a:pt x="22" y="65"/>
                    <a:pt x="10" y="88"/>
                  </a:cubicBezTo>
                  <a:cubicBezTo>
                    <a:pt x="6" y="96"/>
                    <a:pt x="3" y="104"/>
                    <a:pt x="2" y="112"/>
                  </a:cubicBezTo>
                  <a:cubicBezTo>
                    <a:pt x="0" y="133"/>
                    <a:pt x="2" y="155"/>
                    <a:pt x="2" y="17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2" name="Line 16"/>
            <p:cNvSpPr>
              <a:spLocks noChangeShapeType="1"/>
            </p:cNvSpPr>
            <p:nvPr/>
          </p:nvSpPr>
          <p:spPr bwMode="auto">
            <a:xfrm>
              <a:off x="2209800" y="5486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2" name="Rectangle 26"/>
            <p:cNvSpPr>
              <a:spLocks noChangeArrowheads="1"/>
            </p:cNvSpPr>
            <p:nvPr/>
          </p:nvSpPr>
          <p:spPr bwMode="auto">
            <a:xfrm>
              <a:off x="1676400" y="4724400"/>
              <a:ext cx="228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/>
                <a:t>X</a:t>
              </a:r>
            </a:p>
          </p:txBody>
        </p:sp>
        <p:sp>
          <p:nvSpPr>
            <p:cNvPr id="193563" name="Rectangle 27"/>
            <p:cNvSpPr>
              <a:spLocks noChangeArrowheads="1"/>
            </p:cNvSpPr>
            <p:nvPr/>
          </p:nvSpPr>
          <p:spPr bwMode="auto">
            <a:xfrm>
              <a:off x="1600200" y="6096000"/>
              <a:ext cx="2936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X</a:t>
              </a:r>
            </a:p>
          </p:txBody>
        </p:sp>
        <p:sp>
          <p:nvSpPr>
            <p:cNvPr id="193564" name="Rectangle 28"/>
            <p:cNvSpPr>
              <a:spLocks noChangeArrowheads="1"/>
            </p:cNvSpPr>
            <p:nvPr/>
          </p:nvSpPr>
          <p:spPr bwMode="auto">
            <a:xfrm>
              <a:off x="2743200" y="6248400"/>
              <a:ext cx="1600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/>
                <a:t>Damping ratio</a:t>
              </a:r>
            </a:p>
          </p:txBody>
        </p:sp>
        <p:graphicFrame>
          <p:nvGraphicFramePr>
            <p:cNvPr id="19356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549314"/>
                </p:ext>
              </p:extLst>
            </p:nvPr>
          </p:nvGraphicFramePr>
          <p:xfrm>
            <a:off x="2667000" y="4648200"/>
            <a:ext cx="1022350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83" name="Equation" r:id="rId11" imgW="672840" imgH="279360" progId="Equation.3">
                    <p:embed/>
                  </p:oleObj>
                </mc:Choice>
                <mc:Fallback>
                  <p:oleObj name="Equation" r:id="rId11" imgW="6728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4648200"/>
                          <a:ext cx="1022350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6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872486"/>
                </p:ext>
              </p:extLst>
            </p:nvPr>
          </p:nvGraphicFramePr>
          <p:xfrm>
            <a:off x="2667000" y="5257800"/>
            <a:ext cx="7620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84" name="Equation" r:id="rId13" imgW="469800" imgH="228600" progId="Equation.3">
                    <p:embed/>
                  </p:oleObj>
                </mc:Choice>
                <mc:Fallback>
                  <p:oleObj name="Equation" r:id="rId13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5257800"/>
                          <a:ext cx="7620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67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7095461"/>
                </p:ext>
              </p:extLst>
            </p:nvPr>
          </p:nvGraphicFramePr>
          <p:xfrm>
            <a:off x="1062038" y="5257800"/>
            <a:ext cx="6175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85" name="Equation" r:id="rId15" imgW="380880" imgH="228600" progId="Equation.3">
                    <p:embed/>
                  </p:oleObj>
                </mc:Choice>
                <mc:Fallback>
                  <p:oleObj name="Equation" r:id="rId15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038" y="5257800"/>
                          <a:ext cx="617537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3580" name="Freeform 44"/>
            <p:cNvSpPr>
              <a:spLocks/>
            </p:cNvSpPr>
            <p:nvPr/>
          </p:nvSpPr>
          <p:spPr bwMode="auto">
            <a:xfrm>
              <a:off x="2120900" y="5334000"/>
              <a:ext cx="127000" cy="228600"/>
            </a:xfrm>
            <a:custGeom>
              <a:avLst/>
              <a:gdLst>
                <a:gd name="T0" fmla="*/ 0 w 80"/>
                <a:gd name="T1" fmla="*/ 144 h 144"/>
                <a:gd name="T2" fmla="*/ 48 w 80"/>
                <a:gd name="T3" fmla="*/ 24 h 144"/>
                <a:gd name="T4" fmla="*/ 80 w 80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44">
                  <a:moveTo>
                    <a:pt x="0" y="144"/>
                  </a:moveTo>
                  <a:cubicBezTo>
                    <a:pt x="11" y="110"/>
                    <a:pt x="20" y="52"/>
                    <a:pt x="48" y="24"/>
                  </a:cubicBezTo>
                  <a:cubicBezTo>
                    <a:pt x="57" y="15"/>
                    <a:pt x="71" y="9"/>
                    <a:pt x="8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Design </a:t>
            </a:r>
            <a:r>
              <a:rPr lang="en-US" altLang="en-US" sz="3200"/>
              <a:t>(contd)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001000" cy="533400"/>
          </a:xfrm>
        </p:spPr>
        <p:txBody>
          <a:bodyPr/>
          <a:lstStyle/>
          <a:p>
            <a:r>
              <a:rPr lang="en-US" altLang="en-US" dirty="0"/>
              <a:t>The characteristic roots are: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34460"/>
              </p:ext>
            </p:extLst>
          </p:nvPr>
        </p:nvGraphicFramePr>
        <p:xfrm>
          <a:off x="838200" y="1828800"/>
          <a:ext cx="5964237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9" name="Equation" r:id="rId3" imgW="3466800" imgH="2616120" progId="Equation.DSMT4">
                  <p:embed/>
                </p:oleObj>
              </mc:Choice>
              <mc:Fallback>
                <p:oleObj name="Equation" r:id="rId3" imgW="3466800" imgH="2616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5964237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Design </a:t>
            </a:r>
            <a:r>
              <a:rPr lang="en-US" altLang="en-US" sz="3200"/>
              <a:t>(contd)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1676400"/>
          </a:xfrm>
        </p:spPr>
        <p:txBody>
          <a:bodyPr/>
          <a:lstStyle/>
          <a:p>
            <a:r>
              <a:rPr lang="en-US" altLang="en-US" sz="2400" dirty="0" smtClean="0"/>
              <a:t>Since </a:t>
            </a:r>
            <a:r>
              <a:rPr lang="en-US" altLang="en-US" sz="2400" dirty="0"/>
              <a:t>the phase lead of G(s) cancels phase lag due to GEP(s) at the oscillatory frequency, the contribution of PSS  through GEP(s) is a pure damping torque with a damping </a:t>
            </a:r>
            <a:r>
              <a:rPr lang="en-US" altLang="en-US" sz="2400" dirty="0" smtClean="0"/>
              <a:t>coefficient D</a:t>
            </a:r>
            <a:r>
              <a:rPr lang="en-US" altLang="en-US" sz="2400" baseline="-25000" dirty="0" smtClean="0"/>
              <a:t>PSS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904723"/>
              </p:ext>
            </p:extLst>
          </p:nvPr>
        </p:nvGraphicFramePr>
        <p:xfrm>
          <a:off x="838200" y="2514600"/>
          <a:ext cx="6934200" cy="406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" name="Equation" r:id="rId3" imgW="3403440" imgH="1993680" progId="Equation.DSMT4">
                  <p:embed/>
                </p:oleObj>
              </mc:Choice>
              <mc:Fallback>
                <p:oleObj name="Equation" r:id="rId3" imgW="3403440" imgH="1993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6934200" cy="4063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PSS Design </a:t>
            </a:r>
            <a:r>
              <a:rPr lang="en-US" altLang="en-US" sz="3200"/>
              <a:t>(contd)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7863840" cy="5257800"/>
          </a:xfrm>
        </p:spPr>
        <p:txBody>
          <a:bodyPr/>
          <a:lstStyle/>
          <a:p>
            <a:r>
              <a:rPr lang="en-US" altLang="en-US" dirty="0"/>
              <a:t>The washout filter should not have any effect on phase shift or gain at the oscillating frequency.</a:t>
            </a:r>
          </a:p>
          <a:p>
            <a:r>
              <a:rPr lang="en-US" altLang="en-US" dirty="0"/>
              <a:t>A large value </a:t>
            </a:r>
            <a:r>
              <a:rPr lang="en-US" altLang="en-US" dirty="0" smtClean="0"/>
              <a:t>of T</a:t>
            </a:r>
            <a:r>
              <a:rPr lang="en-US" altLang="en-US" baseline="-25000" dirty="0" smtClean="0"/>
              <a:t>W</a:t>
            </a:r>
            <a:r>
              <a:rPr lang="en-US" altLang="en-US" dirty="0" smtClean="0"/>
              <a:t> </a:t>
            </a:r>
            <a:r>
              <a:rPr lang="en-US" altLang="en-US" dirty="0"/>
              <a:t>is chosen so </a:t>
            </a:r>
            <a:r>
              <a:rPr lang="en-US" altLang="en-US" dirty="0" smtClean="0"/>
              <a:t>that </a:t>
            </a:r>
            <a:r>
              <a:rPr lang="en-US" altLang="en-US" dirty="0" err="1" smtClean="0"/>
              <a:t>sT</a:t>
            </a:r>
            <a:r>
              <a:rPr lang="en-US" altLang="en-US" baseline="-25000" dirty="0" err="1" smtClean="0"/>
              <a:t>W</a:t>
            </a:r>
            <a:r>
              <a:rPr lang="en-US" altLang="en-US" dirty="0" smtClean="0"/>
              <a:t> </a:t>
            </a:r>
            <a:r>
              <a:rPr lang="en-US" altLang="en-US" dirty="0"/>
              <a:t>is much larger than unity.</a:t>
            </a:r>
          </a:p>
          <a:p>
            <a:r>
              <a:rPr lang="en-US" altLang="en-US" dirty="0"/>
              <a:t>Choose</a:t>
            </a:r>
          </a:p>
          <a:p>
            <a:endParaRPr lang="en-US" altLang="en-US" dirty="0"/>
          </a:p>
          <a:p>
            <a:r>
              <a:rPr lang="en-US" altLang="en-US" dirty="0" smtClean="0"/>
              <a:t>Hence</a:t>
            </a:r>
            <a:r>
              <a:rPr lang="en-US" altLang="en-US" dirty="0"/>
              <a:t>, its phase contribution is close to zero. The PSS will not have any effect on the steady </a:t>
            </a:r>
            <a:r>
              <a:rPr lang="en-US" altLang="en-US" dirty="0" smtClean="0"/>
              <a:t>state behavior of </a:t>
            </a:r>
            <a:r>
              <a:rPr lang="en-US" altLang="en-US" dirty="0" err="1" smtClean="0"/>
              <a:t>of</a:t>
            </a:r>
            <a:r>
              <a:rPr lang="en-US" altLang="en-US" dirty="0" smtClean="0"/>
              <a:t> </a:t>
            </a:r>
            <a:r>
              <a:rPr lang="en-US" altLang="en-US" dirty="0"/>
              <a:t>the system </a:t>
            </a:r>
            <a:r>
              <a:rPr lang="en-US" altLang="en-US" dirty="0" smtClean="0"/>
              <a:t>since in </a:t>
            </a:r>
            <a:r>
              <a:rPr lang="en-US" altLang="en-US" dirty="0"/>
              <a:t>steady </a:t>
            </a:r>
            <a:r>
              <a:rPr lang="en-US" altLang="en-US" dirty="0" smtClean="0"/>
              <a:t>state</a:t>
            </a:r>
            <a:r>
              <a:rPr lang="en-US" altLang="en-US" dirty="0"/>
              <a:t> </a:t>
            </a:r>
            <a:r>
              <a:rPr lang="en-US" altLang="en-US" dirty="0" err="1" smtClean="0">
                <a:latin typeface="Symbol" panose="05050102010706020507" pitchFamily="18" charset="2"/>
              </a:rPr>
              <a:t>Dw</a:t>
            </a:r>
            <a:r>
              <a:rPr lang="en-US" altLang="en-US" baseline="-25000" dirty="0" err="1" smtClean="0"/>
              <a:t>pu</a:t>
            </a:r>
            <a:r>
              <a:rPr lang="en-US" altLang="en-US" dirty="0" smtClean="0"/>
              <a:t>=0</a:t>
            </a:r>
            <a:endParaRPr lang="en-US" altLang="en-US" dirty="0"/>
          </a:p>
        </p:txBody>
      </p:sp>
      <p:graphicFrame>
        <p:nvGraphicFramePr>
          <p:cNvPr id="196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70566"/>
              </p:ext>
            </p:extLst>
          </p:nvPr>
        </p:nvGraphicFramePr>
        <p:xfrm>
          <a:off x="2057400" y="3200400"/>
          <a:ext cx="20574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3" name="Equation" r:id="rId3" imgW="787320" imgH="228600" progId="Equation.3">
                  <p:embed/>
                </p:oleObj>
              </mc:Choice>
              <mc:Fallback>
                <p:oleObj name="Equation" r:id="rId3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20574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638800"/>
          </a:xfrm>
        </p:spPr>
        <p:txBody>
          <a:bodyPr/>
          <a:lstStyle/>
          <a:p>
            <a:r>
              <a:rPr lang="en-US" altLang="en-US" dirty="0"/>
              <a:t>Without the PSS, the </a:t>
            </a:r>
            <a:r>
              <a:rPr lang="en-US" altLang="en-US" i="1" dirty="0"/>
              <a:t>A</a:t>
            </a:r>
            <a:r>
              <a:rPr lang="en-US" altLang="en-US" dirty="0"/>
              <a:t> matrix is</a:t>
            </a:r>
          </a:p>
          <a:p>
            <a:endParaRPr lang="en-US" altLang="en-US" dirty="0"/>
          </a:p>
          <a:p>
            <a:endParaRPr lang="en-US" altLang="en-US" sz="3600" dirty="0"/>
          </a:p>
          <a:p>
            <a:endParaRPr lang="en-US" altLang="en-US" sz="3600" dirty="0"/>
          </a:p>
          <a:p>
            <a:r>
              <a:rPr lang="en-US" altLang="en-US" dirty="0"/>
              <a:t>The electromechanical </a:t>
            </a:r>
            <a:r>
              <a:rPr lang="en-US" altLang="en-US" dirty="0" smtClean="0"/>
              <a:t>mode 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baseline="-25000" dirty="0" smtClean="0"/>
              <a:t>1,2</a:t>
            </a:r>
            <a:r>
              <a:rPr lang="en-US" altLang="en-US" dirty="0" smtClean="0"/>
              <a:t> is </a:t>
            </a:r>
            <a:r>
              <a:rPr lang="en-US" altLang="en-US" dirty="0"/>
              <a:t>poorly damped.</a:t>
            </a:r>
          </a:p>
          <a:p>
            <a:r>
              <a:rPr lang="en-US" altLang="en-US" dirty="0"/>
              <a:t>Instead of a two-stage lag lead compensator, assume a single-stage lag-lead PSS. Assume that the damping D in the torque-angle loop is zero.</a:t>
            </a:r>
          </a:p>
          <a:p>
            <a:r>
              <a:rPr lang="en-US" altLang="en-US" dirty="0"/>
              <a:t>The input to the stabilizer is </a:t>
            </a:r>
            <a:r>
              <a:rPr lang="en-US" altLang="en-US" dirty="0" err="1">
                <a:latin typeface="Symbol" panose="05050102010706020507" pitchFamily="18" charset="2"/>
              </a:rPr>
              <a:t>Dw</a:t>
            </a:r>
            <a:r>
              <a:rPr lang="en-US" altLang="en-US" baseline="-25000" dirty="0" err="1"/>
              <a:t>pu</a:t>
            </a:r>
            <a:r>
              <a:rPr lang="en-US" altLang="en-US" dirty="0" smtClean="0"/>
              <a:t>. </a:t>
            </a:r>
            <a:r>
              <a:rPr lang="en-US" altLang="en-US" dirty="0"/>
              <a:t>An extra state equation will be added. The washout stage is omitted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95669"/>
              </p:ext>
            </p:extLst>
          </p:nvPr>
        </p:nvGraphicFramePr>
        <p:xfrm>
          <a:off x="685800" y="1600200"/>
          <a:ext cx="67881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2" name="Equation" r:id="rId3" imgW="4127400" imgH="1168200" progId="Equation.DSMT4">
                  <p:embed/>
                </p:oleObj>
              </mc:Choice>
              <mc:Fallback>
                <p:oleObj name="Equation" r:id="rId3" imgW="41274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678815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  <a:r>
              <a:rPr lang="en-US" altLang="en-US" sz="3200"/>
              <a:t>(contd)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352800"/>
            <a:ext cx="8001000" cy="533400"/>
          </a:xfrm>
        </p:spPr>
        <p:txBody>
          <a:bodyPr/>
          <a:lstStyle/>
          <a:p>
            <a:r>
              <a:rPr lang="en-US" altLang="en-US" sz="2400" dirty="0" smtClean="0"/>
              <a:t>The added differential equation is then </a:t>
            </a:r>
            <a:endParaRPr lang="en-US" altLang="en-US" sz="2400" dirty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133600" y="1981200"/>
            <a:ext cx="1600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5867400" y="1981200"/>
            <a:ext cx="1600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4495800" y="2209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37338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40386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>
            <a:off x="50292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54102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4800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4800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48006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V="1">
            <a:off x="48006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74676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10668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 flipH="1">
            <a:off x="16002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8674" name="Object 18"/>
          <p:cNvGraphicFramePr>
            <a:graphicFrameLocks noChangeAspect="1"/>
          </p:cNvGraphicFramePr>
          <p:nvPr/>
        </p:nvGraphicFramePr>
        <p:xfrm>
          <a:off x="4495800" y="2667000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4" name="Equation" r:id="rId3" imgW="139680" imgH="139680" progId="Equation.3">
                  <p:embed/>
                </p:oleObj>
              </mc:Choice>
              <mc:Fallback>
                <p:oleObj name="Equation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67000"/>
                        <a:ext cx="1397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5" name="Object 19"/>
          <p:cNvGraphicFramePr>
            <a:graphicFrameLocks noChangeAspect="1"/>
          </p:cNvGraphicFramePr>
          <p:nvPr/>
        </p:nvGraphicFramePr>
        <p:xfrm>
          <a:off x="4953000" y="2133600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5" name="Equation" r:id="rId5" imgW="139680" imgH="139680" progId="Equation.3">
                  <p:embed/>
                </p:oleObj>
              </mc:Choice>
              <mc:Fallback>
                <p:oleObj name="Equation" r:id="rId5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33600"/>
                        <a:ext cx="1397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6" name="Object 20"/>
          <p:cNvGraphicFramePr>
            <a:graphicFrameLocks noChangeAspect="1"/>
          </p:cNvGraphicFramePr>
          <p:nvPr/>
        </p:nvGraphicFramePr>
        <p:xfrm>
          <a:off x="5029200" y="25908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6" name="Equation" r:id="rId6" imgW="126720" imgH="75960" progId="Equation.3">
                  <p:embed/>
                </p:oleObj>
              </mc:Choice>
              <mc:Fallback>
                <p:oleObj name="Equation" r:id="rId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127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33510"/>
              </p:ext>
            </p:extLst>
          </p:nvPr>
        </p:nvGraphicFramePr>
        <p:xfrm>
          <a:off x="762000" y="3962400"/>
          <a:ext cx="77089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7" name="Equation" r:id="rId8" imgW="3479760" imgH="888840" progId="Equation.DSMT4">
                  <p:embed/>
                </p:oleObj>
              </mc:Choice>
              <mc:Fallback>
                <p:oleObj name="Equation" r:id="rId8" imgW="34797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62400"/>
                        <a:ext cx="77089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9" name="Object 23"/>
          <p:cNvGraphicFramePr>
            <a:graphicFrameLocks noChangeAspect="1"/>
          </p:cNvGraphicFramePr>
          <p:nvPr/>
        </p:nvGraphicFramePr>
        <p:xfrm>
          <a:off x="2133600" y="2057400"/>
          <a:ext cx="1447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8" name="Equation" r:id="rId10" imgW="863280" imgH="431640" progId="Equation.3">
                  <p:embed/>
                </p:oleObj>
              </mc:Choice>
              <mc:Fallback>
                <p:oleObj name="Equation" r:id="rId10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1447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25885"/>
              </p:ext>
            </p:extLst>
          </p:nvPr>
        </p:nvGraphicFramePr>
        <p:xfrm>
          <a:off x="868363" y="2459038"/>
          <a:ext cx="6270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9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459038"/>
                        <a:ext cx="6270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68239"/>
              </p:ext>
            </p:extLst>
          </p:nvPr>
        </p:nvGraphicFramePr>
        <p:xfrm>
          <a:off x="3854450" y="2470150"/>
          <a:ext cx="292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0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470150"/>
                        <a:ext cx="292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2" name="Object 26"/>
          <p:cNvGraphicFramePr>
            <a:graphicFrameLocks noChangeAspect="1"/>
          </p:cNvGraphicFramePr>
          <p:nvPr/>
        </p:nvGraphicFramePr>
        <p:xfrm>
          <a:off x="4832350" y="3003550"/>
          <a:ext cx="469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1" name="Equation" r:id="rId16" imgW="266400" imgH="228600" progId="Equation.3">
                  <p:embed/>
                </p:oleObj>
              </mc:Choice>
              <mc:Fallback>
                <p:oleObj name="Equation" r:id="rId16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003550"/>
                        <a:ext cx="469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3" name="Object 27"/>
          <p:cNvGraphicFramePr>
            <a:graphicFrameLocks noChangeAspect="1"/>
          </p:cNvGraphicFramePr>
          <p:nvPr/>
        </p:nvGraphicFramePr>
        <p:xfrm>
          <a:off x="4800600" y="1371600"/>
          <a:ext cx="6270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2" name="Equation" r:id="rId18" imgW="355320" imgH="241200" progId="Equation.3">
                  <p:embed/>
                </p:oleObj>
              </mc:Choice>
              <mc:Fallback>
                <p:oleObj name="Equation" r:id="rId18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6270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4" name="Object 28"/>
          <p:cNvGraphicFramePr>
            <a:graphicFrameLocks noChangeAspect="1"/>
          </p:cNvGraphicFramePr>
          <p:nvPr/>
        </p:nvGraphicFramePr>
        <p:xfrm>
          <a:off x="7900988" y="2535238"/>
          <a:ext cx="5826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3" name="Equation" r:id="rId20" imgW="330120" imgH="241200" progId="Equation.3">
                  <p:embed/>
                </p:oleObj>
              </mc:Choice>
              <mc:Fallback>
                <p:oleObj name="Equation" r:id="rId20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2535238"/>
                        <a:ext cx="5826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5" name="Object 29"/>
          <p:cNvGraphicFramePr>
            <a:graphicFrameLocks noChangeAspect="1"/>
          </p:cNvGraphicFramePr>
          <p:nvPr/>
        </p:nvGraphicFramePr>
        <p:xfrm>
          <a:off x="2514600" y="2895600"/>
          <a:ext cx="6096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4" name="Equation" r:id="rId22" imgW="317160" imgH="177480" progId="Equation.3">
                  <p:embed/>
                </p:oleObj>
              </mc:Choice>
              <mc:Fallback>
                <p:oleObj name="Equation" r:id="rId22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6096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6" name="Object 30"/>
          <p:cNvGraphicFramePr>
            <a:graphicFrameLocks noChangeAspect="1"/>
          </p:cNvGraphicFramePr>
          <p:nvPr/>
        </p:nvGraphicFramePr>
        <p:xfrm>
          <a:off x="6172200" y="2057400"/>
          <a:ext cx="762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5" name="Equation" r:id="rId24" imgW="469800" imgH="431640" progId="Equation.3">
                  <p:embed/>
                </p:oleObj>
              </mc:Choice>
              <mc:Fallback>
                <p:oleObj name="Equation" r:id="rId24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057400"/>
                        <a:ext cx="762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  <a:r>
              <a:rPr lang="en-US" altLang="en-US" sz="3200"/>
              <a:t>(contd)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410200"/>
            <a:ext cx="7315200" cy="5334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Note the improvement of the electromechanical </a:t>
            </a:r>
            <a:r>
              <a:rPr lang="en-US" altLang="en-US" sz="2400" dirty="0" smtClean="0"/>
              <a:t>mode </a:t>
            </a:r>
            <a:r>
              <a:rPr lang="en-US" altLang="en-US" sz="2400" dirty="0"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/>
              <a:t>1,2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0194"/>
              </p:ext>
            </p:extLst>
          </p:nvPr>
        </p:nvGraphicFramePr>
        <p:xfrm>
          <a:off x="533400" y="1447800"/>
          <a:ext cx="8020050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" name="Equation" r:id="rId3" imgW="4368600" imgH="2095200" progId="Equation.DSMT4">
                  <p:embed/>
                </p:oleObj>
              </mc:Choice>
              <mc:Fallback>
                <p:oleObj name="Equation" r:id="rId3" imgW="4368600" imgH="209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020050" cy="384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  <a:r>
              <a:rPr lang="en-US" altLang="en-US" sz="3200"/>
              <a:t>(industry)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48400"/>
            <a:ext cx="6096000" cy="609600"/>
          </a:xfrm>
        </p:spPr>
        <p:txBody>
          <a:bodyPr/>
          <a:lstStyle/>
          <a:p>
            <a:r>
              <a:rPr lang="en-US" altLang="en-US"/>
              <a:t>CONVERT TO SMIB (RETAIN G16)</a:t>
            </a:r>
          </a:p>
        </p:txBody>
      </p:sp>
      <p:pic>
        <p:nvPicPr>
          <p:cNvPr id="200708" name="Picture 4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705600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990600" y="59436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752600" y="6096000"/>
            <a:ext cx="1676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5105400" y="6096000"/>
            <a:ext cx="2667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  <a:r>
              <a:rPr lang="en-US" altLang="en-US" sz="3200"/>
              <a:t>(contd)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400800"/>
            <a:ext cx="8001000" cy="457200"/>
          </a:xfrm>
        </p:spPr>
        <p:txBody>
          <a:bodyPr/>
          <a:lstStyle/>
          <a:p>
            <a:r>
              <a:rPr lang="en-US" altLang="en-US" sz="2400"/>
              <a:t>Largest Participation by angle and speed states.</a:t>
            </a: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914400" y="1295400"/>
          <a:ext cx="4495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4" name="Worksheet" r:id="rId3" imgW="3876913" imgH="1533763" progId="Excel.Sheet.8">
                  <p:embed/>
                </p:oleObj>
              </mc:Choice>
              <mc:Fallback>
                <p:oleObj name="Worksheet" r:id="rId3" imgW="3876913" imgH="153376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44958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1371600" y="3962400"/>
          <a:ext cx="335280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5" name="Worksheet" r:id="rId5" imgW="2886313" imgH="2105263" progId="Excel.Sheet.8">
                  <p:embed/>
                </p:oleObj>
              </mc:Choice>
              <mc:Fallback>
                <p:oleObj name="Worksheet" r:id="rId5" imgW="2886313" imgH="210526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2400"/>
                        <a:ext cx="335280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838200" y="32004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E.M. Mode has f = 0.5688 Hz</a:t>
            </a:r>
          </a:p>
          <a:p>
            <a:r>
              <a:rPr lang="en-US" altLang="en-US" sz="2400"/>
              <a:t>The participator for this mode is</a:t>
            </a:r>
          </a:p>
        </p:txBody>
      </p:sp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1752600" y="23622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6" name="Equation" r:id="rId7" imgW="139680" imgH="215640" progId="Equation.3">
                  <p:embed/>
                </p:oleObj>
              </mc:Choice>
              <mc:Fallback>
                <p:oleObj name="Equation" r:id="rId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1905000" y="19812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7" name="Equation" r:id="rId9" imgW="139680" imgH="215640" progId="Equation.3">
                  <p:embed/>
                </p:oleObj>
              </mc:Choice>
              <mc:Fallback>
                <p:oleObj name="Equation" r:id="rId9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3276600" y="41910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8" name="Equation" r:id="rId10" imgW="139680" imgH="215640" progId="Equation.3">
                  <p:embed/>
                </p:oleObj>
              </mc:Choice>
              <mc:Fallback>
                <p:oleObj name="Equation" r:id="rId1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3276600" y="44196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9" name="Equation" r:id="rId11" imgW="139680" imgH="215640" progId="Equation.3">
                  <p:embed/>
                </p:oleObj>
              </mc:Choice>
              <mc:Fallback>
                <p:oleObj name="Equation" r:id="rId11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196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11"/>
          <p:cNvGraphicFramePr>
            <a:graphicFrameLocks noChangeAspect="1"/>
          </p:cNvGraphicFramePr>
          <p:nvPr/>
        </p:nvGraphicFramePr>
        <p:xfrm>
          <a:off x="3352800" y="46482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0" name="Equation" r:id="rId12" imgW="139680" imgH="215640" progId="Equation.3">
                  <p:embed/>
                </p:oleObj>
              </mc:Choice>
              <mc:Fallback>
                <p:oleObj name="Equation" r:id="rId12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3276600" y="48006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1" name="Equation" r:id="rId13" imgW="139680" imgH="215640" progId="Equation.3">
                  <p:embed/>
                </p:oleObj>
              </mc:Choice>
              <mc:Fallback>
                <p:oleObj name="Equation" r:id="rId13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13"/>
          <p:cNvGraphicFramePr>
            <a:graphicFrameLocks noChangeAspect="1"/>
          </p:cNvGraphicFramePr>
          <p:nvPr/>
        </p:nvGraphicFramePr>
        <p:xfrm>
          <a:off x="3505200" y="50292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2" name="Equation" r:id="rId14" imgW="139680" imgH="215640" progId="Equation.3">
                  <p:embed/>
                </p:oleObj>
              </mc:Choice>
              <mc:Fallback>
                <p:oleObj name="Equation" r:id="rId14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4"/>
          <p:cNvGraphicFramePr>
            <a:graphicFrameLocks noChangeAspect="1"/>
          </p:cNvGraphicFramePr>
          <p:nvPr/>
        </p:nvGraphicFramePr>
        <p:xfrm>
          <a:off x="3352800" y="54864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3" name="Equation" r:id="rId15" imgW="139680" imgH="215640" progId="Equation.3">
                  <p:embed/>
                </p:oleObj>
              </mc:Choice>
              <mc:Fallback>
                <p:oleObj name="Equation" r:id="rId15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864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5"/>
          <p:cNvGraphicFramePr>
            <a:graphicFrameLocks noChangeAspect="1"/>
          </p:cNvGraphicFramePr>
          <p:nvPr/>
        </p:nvGraphicFramePr>
        <p:xfrm>
          <a:off x="3429000" y="52578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4" name="Equation" r:id="rId16" imgW="139680" imgH="215640" progId="Equation.3">
                  <p:embed/>
                </p:oleObj>
              </mc:Choice>
              <mc:Fallback>
                <p:oleObj name="Equation" r:id="rId16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578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4" name="Object 16"/>
          <p:cNvGraphicFramePr>
            <a:graphicFrameLocks noChangeAspect="1"/>
          </p:cNvGraphicFramePr>
          <p:nvPr/>
        </p:nvGraphicFramePr>
        <p:xfrm>
          <a:off x="3429000" y="57150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5" name="Equation" r:id="rId17" imgW="139680" imgH="215640" progId="Equation.3">
                  <p:embed/>
                </p:oleObj>
              </mc:Choice>
              <mc:Fallback>
                <p:oleObj name="Equation" r:id="rId1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150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5" name="Object 17"/>
          <p:cNvGraphicFramePr>
            <a:graphicFrameLocks noChangeAspect="1"/>
          </p:cNvGraphicFramePr>
          <p:nvPr/>
        </p:nvGraphicFramePr>
        <p:xfrm>
          <a:off x="3429000" y="59436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6" name="Equation" r:id="rId18" imgW="139680" imgH="215640" progId="Equation.3">
                  <p:embed/>
                </p:oleObj>
              </mc:Choice>
              <mc:Fallback>
                <p:oleObj name="Equation" r:id="rId18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436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6" name="Object 18"/>
          <p:cNvGraphicFramePr>
            <a:graphicFrameLocks noChangeAspect="1"/>
          </p:cNvGraphicFramePr>
          <p:nvPr/>
        </p:nvGraphicFramePr>
        <p:xfrm>
          <a:off x="3505200" y="61722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7" name="Equation" r:id="rId19" imgW="139680" imgH="215640" progId="Equation.3">
                  <p:embed/>
                </p:oleObj>
              </mc:Choice>
              <mc:Fallback>
                <p:oleObj name="Equation" r:id="rId19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1722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7" name="Rectangle 19"/>
          <p:cNvSpPr>
            <a:spLocks noChangeArrowheads="1"/>
          </p:cNvSpPr>
          <p:nvPr/>
        </p:nvSpPr>
        <p:spPr bwMode="auto">
          <a:xfrm>
            <a:off x="4724400" y="41910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*</a:t>
            </a:r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4724400" y="44196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*</a:t>
            </a: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5867400" y="18288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Poorly damped</a:t>
            </a:r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 flipH="1">
            <a:off x="5410200" y="1981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 flipH="1" flipV="1">
            <a:off x="5410200" y="2514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1752" name="Rectangle 24"/>
          <p:cNvSpPr>
            <a:spLocks noChangeArrowheads="1"/>
          </p:cNvSpPr>
          <p:nvPr/>
        </p:nvSpPr>
        <p:spPr bwMode="auto">
          <a:xfrm>
            <a:off x="5943600" y="27432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Exciter mode</a:t>
            </a:r>
          </a:p>
          <a:p>
            <a:r>
              <a:rPr lang="en-US" altLang="en-US" sz="2400"/>
              <a:t>well damped</a:t>
            </a:r>
          </a:p>
        </p:txBody>
      </p:sp>
      <p:graphicFrame>
        <p:nvGraphicFramePr>
          <p:cNvPr id="201753" name="Object 25"/>
          <p:cNvGraphicFramePr>
            <a:graphicFrameLocks noChangeAspect="1"/>
          </p:cNvGraphicFramePr>
          <p:nvPr/>
        </p:nvGraphicFramePr>
        <p:xfrm>
          <a:off x="6019800" y="2057400"/>
          <a:ext cx="2590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8" name="Equation" r:id="rId20" imgW="1358640" imgH="203040" progId="Equation.3">
                  <p:embed/>
                </p:oleObj>
              </mc:Choice>
              <mc:Fallback>
                <p:oleObj name="Equation" r:id="rId20" imgW="1358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5908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5791200" y="4343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Convert these into</a:t>
            </a:r>
          </a:p>
          <a:p>
            <a:r>
              <a:rPr lang="en-US" altLang="en-US" sz="2400"/>
              <a:t> magnitudes</a:t>
            </a:r>
          </a:p>
        </p:txBody>
      </p:sp>
      <p:graphicFrame>
        <p:nvGraphicFramePr>
          <p:cNvPr id="201755" name="Object 27"/>
          <p:cNvGraphicFramePr>
            <a:graphicFrameLocks noChangeAspect="1"/>
          </p:cNvGraphicFramePr>
          <p:nvPr/>
        </p:nvGraphicFramePr>
        <p:xfrm>
          <a:off x="4800600" y="57150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9" name="Equation" r:id="rId22" imgW="101520" imgH="203040" progId="Equation.3">
                  <p:embed/>
                </p:oleObj>
              </mc:Choice>
              <mc:Fallback>
                <p:oleObj name="Equation" r:id="rId22" imgW="101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15000"/>
                        <a:ext cx="38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5105400" y="58674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Turbine Governor States</a:t>
            </a:r>
          </a:p>
        </p:txBody>
      </p:sp>
      <p:graphicFrame>
        <p:nvGraphicFramePr>
          <p:cNvPr id="201757" name="Object 29"/>
          <p:cNvGraphicFramePr>
            <a:graphicFrameLocks noChangeAspect="1"/>
          </p:cNvGraphicFramePr>
          <p:nvPr/>
        </p:nvGraphicFramePr>
        <p:xfrm>
          <a:off x="1828800" y="4800600"/>
          <a:ext cx="4572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0" name="Equation" r:id="rId24" imgW="368280" imgH="266400" progId="Equation.3">
                  <p:embed/>
                </p:oleObj>
              </mc:Choice>
              <mc:Fallback>
                <p:oleObj name="Equation" r:id="rId24" imgW="368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4572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58" name="Object 30"/>
          <p:cNvGraphicFramePr>
            <a:graphicFrameLocks noChangeAspect="1"/>
          </p:cNvGraphicFramePr>
          <p:nvPr/>
        </p:nvGraphicFramePr>
        <p:xfrm>
          <a:off x="1828800" y="5238750"/>
          <a:ext cx="4810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1" name="Equation" r:id="rId26" imgW="355320" imgH="266400" progId="Equation.3">
                  <p:embed/>
                </p:oleObj>
              </mc:Choice>
              <mc:Fallback>
                <p:oleObj name="Equation" r:id="rId26" imgW="355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38750"/>
                        <a:ext cx="4810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59" name="Object 31"/>
          <p:cNvGraphicFramePr>
            <a:graphicFrameLocks noChangeAspect="1"/>
          </p:cNvGraphicFramePr>
          <p:nvPr/>
        </p:nvGraphicFramePr>
        <p:xfrm>
          <a:off x="1905000" y="4191000"/>
          <a:ext cx="3810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2" name="Equation" r:id="rId28" imgW="241200" imgH="177480" progId="Equation.3">
                  <p:embed/>
                </p:oleObj>
              </mc:Choice>
              <mc:Fallback>
                <p:oleObj name="Equation" r:id="rId28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91000"/>
                        <a:ext cx="38100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0" name="Object 32"/>
          <p:cNvGraphicFramePr>
            <a:graphicFrameLocks noChangeAspect="1"/>
          </p:cNvGraphicFramePr>
          <p:nvPr/>
        </p:nvGraphicFramePr>
        <p:xfrm>
          <a:off x="1895475" y="4419600"/>
          <a:ext cx="4016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3" name="Equation" r:id="rId30" imgW="253800" imgH="177480" progId="Equation.3">
                  <p:embed/>
                </p:oleObj>
              </mc:Choice>
              <mc:Fallback>
                <p:oleObj name="Equation" r:id="rId30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4419600"/>
                        <a:ext cx="4016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1" name="Object 33"/>
          <p:cNvGraphicFramePr>
            <a:graphicFrameLocks noChangeAspect="1"/>
          </p:cNvGraphicFramePr>
          <p:nvPr/>
        </p:nvGraphicFramePr>
        <p:xfrm>
          <a:off x="1844675" y="4598988"/>
          <a:ext cx="501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4" name="Equation" r:id="rId32" imgW="317160" imgH="241200" progId="Equation.3">
                  <p:embed/>
                </p:oleObj>
              </mc:Choice>
              <mc:Fallback>
                <p:oleObj name="Equation" r:id="rId32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598988"/>
                        <a:ext cx="501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2" name="Object 34"/>
          <p:cNvGraphicFramePr>
            <a:graphicFrameLocks noChangeAspect="1"/>
          </p:cNvGraphicFramePr>
          <p:nvPr/>
        </p:nvGraphicFramePr>
        <p:xfrm>
          <a:off x="1993900" y="4751388"/>
          <a:ext cx="2016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5" name="Equation" r:id="rId34" imgW="126720" imgH="241200" progId="Equation.3">
                  <p:embed/>
                </p:oleObj>
              </mc:Choice>
              <mc:Fallback>
                <p:oleObj name="Equation" r:id="rId34" imgW="126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751388"/>
                        <a:ext cx="2016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3" name="Object 35"/>
          <p:cNvGraphicFramePr>
            <a:graphicFrameLocks noChangeAspect="1"/>
          </p:cNvGraphicFramePr>
          <p:nvPr/>
        </p:nvGraphicFramePr>
        <p:xfrm>
          <a:off x="1905000" y="5045075"/>
          <a:ext cx="4826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6" name="Equation" r:id="rId36" imgW="368280" imgH="241200" progId="Equation.3">
                  <p:embed/>
                </p:oleObj>
              </mc:Choice>
              <mc:Fallback>
                <p:oleObj name="Equation" r:id="rId36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45075"/>
                        <a:ext cx="4826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5" name="Object 37"/>
          <p:cNvGraphicFramePr>
            <a:graphicFrameLocks noChangeAspect="1"/>
          </p:cNvGraphicFramePr>
          <p:nvPr/>
        </p:nvGraphicFramePr>
        <p:xfrm>
          <a:off x="1835150" y="5437188"/>
          <a:ext cx="522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7" name="Equation" r:id="rId38" imgW="330120" imgH="241200" progId="Equation.3">
                  <p:embed/>
                </p:oleObj>
              </mc:Choice>
              <mc:Fallback>
                <p:oleObj name="Equation" r:id="rId38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437188"/>
                        <a:ext cx="5222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6" name="Object 38"/>
          <p:cNvGraphicFramePr>
            <a:graphicFrameLocks noChangeAspect="1"/>
          </p:cNvGraphicFramePr>
          <p:nvPr/>
        </p:nvGraphicFramePr>
        <p:xfrm>
          <a:off x="1844675" y="5694363"/>
          <a:ext cx="5016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8" name="Equation" r:id="rId40" imgW="317160" imgH="203040" progId="Equation.3">
                  <p:embed/>
                </p:oleObj>
              </mc:Choice>
              <mc:Fallback>
                <p:oleObj name="Equation" r:id="rId40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5694363"/>
                        <a:ext cx="5016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7" name="Object 39"/>
          <p:cNvGraphicFramePr>
            <a:graphicFrameLocks noChangeAspect="1"/>
          </p:cNvGraphicFramePr>
          <p:nvPr/>
        </p:nvGraphicFramePr>
        <p:xfrm>
          <a:off x="1814513" y="5924550"/>
          <a:ext cx="561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9" name="Equation" r:id="rId42" imgW="355320" imgH="203040" progId="Equation.3">
                  <p:embed/>
                </p:oleObj>
              </mc:Choice>
              <mc:Fallback>
                <p:oleObj name="Equation" r:id="rId42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5924550"/>
                        <a:ext cx="5619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68" name="Object 40"/>
          <p:cNvGraphicFramePr>
            <a:graphicFrameLocks noChangeAspect="1"/>
          </p:cNvGraphicFramePr>
          <p:nvPr/>
        </p:nvGraphicFramePr>
        <p:xfrm>
          <a:off x="1825625" y="6151563"/>
          <a:ext cx="5413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00" name="Equation" r:id="rId44" imgW="342720" imgH="203040" progId="Equation.3">
                  <p:embed/>
                </p:oleObj>
              </mc:Choice>
              <mc:Fallback>
                <p:oleObj name="Equation" r:id="rId44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6151563"/>
                        <a:ext cx="54133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69" name="Freeform 41"/>
          <p:cNvSpPr>
            <a:spLocks/>
          </p:cNvSpPr>
          <p:nvPr/>
        </p:nvSpPr>
        <p:spPr bwMode="auto">
          <a:xfrm>
            <a:off x="1981200" y="4800600"/>
            <a:ext cx="354013" cy="357188"/>
          </a:xfrm>
          <a:custGeom>
            <a:avLst/>
            <a:gdLst>
              <a:gd name="T0" fmla="*/ 223 w 223"/>
              <a:gd name="T1" fmla="*/ 122 h 225"/>
              <a:gd name="T2" fmla="*/ 199 w 223"/>
              <a:gd name="T3" fmla="*/ 106 h 225"/>
              <a:gd name="T4" fmla="*/ 183 w 223"/>
              <a:gd name="T5" fmla="*/ 82 h 225"/>
              <a:gd name="T6" fmla="*/ 103 w 223"/>
              <a:gd name="T7" fmla="*/ 58 h 225"/>
              <a:gd name="T8" fmla="*/ 7 w 223"/>
              <a:gd name="T9" fmla="*/ 66 h 225"/>
              <a:gd name="T10" fmla="*/ 79 w 223"/>
              <a:gd name="T11" fmla="*/ 202 h 225"/>
              <a:gd name="T12" fmla="*/ 103 w 223"/>
              <a:gd name="T13" fmla="*/ 218 h 225"/>
              <a:gd name="T14" fmla="*/ 223 w 223"/>
              <a:gd name="T15" fmla="*/ 12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3" h="225">
                <a:moveTo>
                  <a:pt x="223" y="122"/>
                </a:moveTo>
                <a:cubicBezTo>
                  <a:pt x="215" y="117"/>
                  <a:pt x="206" y="113"/>
                  <a:pt x="199" y="106"/>
                </a:cubicBezTo>
                <a:cubicBezTo>
                  <a:pt x="192" y="99"/>
                  <a:pt x="191" y="88"/>
                  <a:pt x="183" y="82"/>
                </a:cubicBezTo>
                <a:cubicBezTo>
                  <a:pt x="161" y="65"/>
                  <a:pt x="130" y="66"/>
                  <a:pt x="103" y="58"/>
                </a:cubicBezTo>
                <a:cubicBezTo>
                  <a:pt x="84" y="0"/>
                  <a:pt x="24" y="14"/>
                  <a:pt x="7" y="66"/>
                </a:cubicBezTo>
                <a:cubicBezTo>
                  <a:pt x="15" y="141"/>
                  <a:pt x="0" y="186"/>
                  <a:pt x="79" y="202"/>
                </a:cubicBezTo>
                <a:cubicBezTo>
                  <a:pt x="87" y="207"/>
                  <a:pt x="93" y="217"/>
                  <a:pt x="103" y="218"/>
                </a:cubicBezTo>
                <a:cubicBezTo>
                  <a:pt x="209" y="225"/>
                  <a:pt x="223" y="210"/>
                  <a:pt x="223" y="122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Root Locus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1295400"/>
          </a:xfrm>
        </p:spPr>
        <p:txBody>
          <a:bodyPr/>
          <a:lstStyle/>
          <a:p>
            <a:r>
              <a:rPr lang="en-US" altLang="en-US" dirty="0"/>
              <a:t>If G(s)  (Transfer function of PSS) is a real gain, it </a:t>
            </a:r>
            <a:r>
              <a:rPr lang="en-US" altLang="en-US" dirty="0" smtClean="0"/>
              <a:t>will add </a:t>
            </a:r>
            <a:r>
              <a:rPr lang="en-US" altLang="en-US" dirty="0"/>
              <a:t>pure damping Root Locus Study </a:t>
            </a:r>
            <a:r>
              <a:rPr lang="en-US" altLang="en-US" dirty="0" smtClean="0"/>
              <a:t>(with KPSS = 10). </a:t>
            </a:r>
            <a:endParaRPr lang="en-US" altLang="en-US" dirty="0"/>
          </a:p>
        </p:txBody>
      </p:sp>
      <p:pic>
        <p:nvPicPr>
          <p:cNvPr id="202758" name="Picture 6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953000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Below is an example of a dual input PSS (PSS2A)</a:t>
            </a:r>
          </a:p>
          <a:p>
            <a:pPr lvl="1"/>
            <a:r>
              <a:rPr lang="en-US" dirty="0" smtClean="0"/>
              <a:t>Combining shaft speed deviation with generator electric power is common</a:t>
            </a:r>
          </a:p>
          <a:p>
            <a:pPr lvl="1"/>
            <a:r>
              <a:rPr lang="en-US" dirty="0" smtClean="0"/>
              <a:t>Both inputs have washout filters to remove low frequency components of the input 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31382" r="26496" b="40926"/>
          <a:stretch/>
        </p:blipFill>
        <p:spPr bwMode="auto">
          <a:xfrm>
            <a:off x="435428" y="3352800"/>
            <a:ext cx="8379229" cy="25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944314"/>
            <a:ext cx="692689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IEEE Std 421.5 describes the common stabilizers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Compensation </a:t>
            </a: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83971"/>
              </p:ext>
            </p:extLst>
          </p:nvPr>
        </p:nvGraphicFramePr>
        <p:xfrm>
          <a:off x="3962400" y="1828800"/>
          <a:ext cx="21272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" name="Equation" r:id="rId3" imgW="901440" imgH="279360" progId="Equation.3">
                  <p:embed/>
                </p:oleObj>
              </mc:Choice>
              <mc:Fallback>
                <p:oleObj name="Equation" r:id="rId3" imgW="901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21272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5108121" y="41529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Ideal phase lead.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5257800" y="46101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PSS phase lead.</a:t>
            </a:r>
          </a:p>
        </p:txBody>
      </p:sp>
      <p:graphicFrame>
        <p:nvGraphicFramePr>
          <p:cNvPr id="203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49528"/>
              </p:ext>
            </p:extLst>
          </p:nvPr>
        </p:nvGraphicFramePr>
        <p:xfrm>
          <a:off x="4419600" y="5181600"/>
          <a:ext cx="36004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" name="Equation" r:id="rId5" imgW="2019240" imgH="419040" progId="Equation.3">
                  <p:embed/>
                </p:oleObj>
              </mc:Choice>
              <mc:Fallback>
                <p:oleObj name="Equation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81600"/>
                        <a:ext cx="36004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4536621" y="6153150"/>
            <a:ext cx="3429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Washout does not add </a:t>
            </a:r>
          </a:p>
          <a:p>
            <a:r>
              <a:rPr lang="en-US" altLang="en-US" sz="2400" dirty="0"/>
              <a:t>much phase lead.</a:t>
            </a:r>
          </a:p>
        </p:txBody>
      </p:sp>
      <p:pic>
        <p:nvPicPr>
          <p:cNvPr id="203785" name="Picture 9" descr="Untitled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1162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Line 10"/>
          <p:cNvSpPr>
            <a:spLocks noChangeShapeType="1"/>
          </p:cNvSpPr>
          <p:nvPr/>
        </p:nvSpPr>
        <p:spPr bwMode="auto">
          <a:xfrm flipH="1">
            <a:off x="3505200" y="43815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H="1">
            <a:off x="36957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371600" y="6781800"/>
            <a:ext cx="1295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1371600" y="1600200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Root Locus with PSS</a:t>
            </a:r>
          </a:p>
        </p:txBody>
      </p:sp>
      <p:pic>
        <p:nvPicPr>
          <p:cNvPr id="184324" name="Picture 4" descr="Untitled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9"/>
            <a:ext cx="6096000" cy="51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Eigenvalues with PSS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93271" y="4933950"/>
            <a:ext cx="7636329" cy="10668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Note Improvement </a:t>
            </a:r>
            <a:r>
              <a:rPr lang="en-US" altLang="en-US" dirty="0"/>
              <a:t>in Damping Ratio of E.M Mode </a:t>
            </a:r>
          </a:p>
          <a:p>
            <a:pPr marL="0" indent="0">
              <a:buNone/>
            </a:pPr>
            <a:r>
              <a:rPr lang="en-US" altLang="en-US" dirty="0"/>
              <a:t>from 0.05 to 0.123</a:t>
            </a:r>
          </a:p>
        </p:txBody>
      </p:sp>
      <p:graphicFrame>
        <p:nvGraphicFramePr>
          <p:cNvPr id="185348" name="Object 1028"/>
          <p:cNvGraphicFramePr>
            <a:graphicFrameLocks noChangeAspect="1"/>
          </p:cNvGraphicFramePr>
          <p:nvPr/>
        </p:nvGraphicFramePr>
        <p:xfrm>
          <a:off x="990600" y="1447800"/>
          <a:ext cx="5638800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1" name="Worksheet" r:id="rId3" imgW="3876913" imgH="2295763" progId="Excel.Sheet.8">
                  <p:embed/>
                </p:oleObj>
              </mc:Choice>
              <mc:Fallback>
                <p:oleObj name="Worksheet" r:id="rId3" imgW="3876913" imgH="229576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5638800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9" name="Line 1029"/>
          <p:cNvSpPr>
            <a:spLocks noChangeShapeType="1"/>
          </p:cNvSpPr>
          <p:nvPr/>
        </p:nvSpPr>
        <p:spPr bwMode="auto">
          <a:xfrm flipH="1">
            <a:off x="6705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350" name="Line 1030"/>
          <p:cNvSpPr>
            <a:spLocks noChangeShapeType="1"/>
          </p:cNvSpPr>
          <p:nvPr/>
        </p:nvSpPr>
        <p:spPr bwMode="auto">
          <a:xfrm flipH="1">
            <a:off x="67056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5351" name="Object 1031"/>
          <p:cNvGraphicFramePr>
            <a:graphicFrameLocks noChangeAspect="1"/>
          </p:cNvGraphicFramePr>
          <p:nvPr/>
        </p:nvGraphicFramePr>
        <p:xfrm>
          <a:off x="2133600" y="28956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2" name="Equation" r:id="rId5" imgW="139680" imgH="215640" progId="Equation.3">
                  <p:embed/>
                </p:oleObj>
              </mc:Choice>
              <mc:Fallback>
                <p:oleObj name="Equation" r:id="rId5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1032"/>
          <p:cNvGraphicFramePr>
            <a:graphicFrameLocks noChangeAspect="1"/>
          </p:cNvGraphicFramePr>
          <p:nvPr/>
        </p:nvGraphicFramePr>
        <p:xfrm>
          <a:off x="1828800" y="342900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3" name="Equation" r:id="rId7" imgW="139680" imgH="215640" progId="Equation.3">
                  <p:embed/>
                </p:oleObj>
              </mc:Choice>
              <mc:Fallback>
                <p:oleObj name="Equation" r:id="rId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Tuning: 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301240"/>
          </a:xfrm>
        </p:spPr>
        <p:txBody>
          <a:bodyPr/>
          <a:lstStyle/>
          <a:p>
            <a:r>
              <a:rPr lang="en-US" dirty="0" smtClean="0"/>
              <a:t>The PSS parameters need to be selected to achieve the desired damping through a process known as tuning</a:t>
            </a:r>
          </a:p>
          <a:p>
            <a:r>
              <a:rPr lang="en-US" dirty="0" smtClean="0"/>
              <a:t>The next several slides present a basic method using a single machine, infinite bus (SMIB) representation</a:t>
            </a:r>
          </a:p>
          <a:p>
            <a:r>
              <a:rPr lang="en-US" dirty="0" smtClean="0"/>
              <a:t>Start with the linearized differential, algebraic model with controls </a:t>
            </a:r>
            <a:r>
              <a:rPr lang="en-US" b="1" dirty="0" smtClean="0"/>
              <a:t>u</a:t>
            </a:r>
            <a:r>
              <a:rPr lang="en-US" dirty="0" smtClean="0"/>
              <a:t> added to the states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D</a:t>
            </a:r>
            <a:r>
              <a:rPr lang="en-US" dirty="0" smtClean="0"/>
              <a:t> is invertible then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23303"/>
              </p:ext>
            </p:extLst>
          </p:nvPr>
        </p:nvGraphicFramePr>
        <p:xfrm>
          <a:off x="1143000" y="4191000"/>
          <a:ext cx="31337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4" name="Equation" r:id="rId3" imgW="1498320" imgH="431640" progId="Equation.DSMT4">
                  <p:embed/>
                </p:oleObj>
              </mc:Choice>
              <mc:Fallback>
                <p:oleObj name="Equation" r:id="rId3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31337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64175"/>
              </p:ext>
            </p:extLst>
          </p:nvPr>
        </p:nvGraphicFramePr>
        <p:xfrm>
          <a:off x="1143000" y="5715000"/>
          <a:ext cx="57102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5" name="Equation" r:id="rId5" imgW="2730240" imgH="279360" progId="Equation.DSMT4">
                  <p:embed/>
                </p:oleObj>
              </mc:Choice>
              <mc:Fallback>
                <p:oleObj name="Equation" r:id="rId5" imgW="273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15000"/>
                        <a:ext cx="57102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1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System (Flux Decay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Process is introduced using an SMIB with a flux decay machine model and a fast exciter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2219702"/>
            <a:ext cx="4946650" cy="1812925"/>
            <a:chOff x="1905000" y="1895475"/>
            <a:chExt cx="4946650" cy="1812925"/>
          </a:xfrm>
        </p:grpSpPr>
        <p:grpSp>
          <p:nvGrpSpPr>
            <p:cNvPr id="6" name="Group 5"/>
            <p:cNvGrpSpPr/>
            <p:nvPr/>
          </p:nvGrpSpPr>
          <p:grpSpPr>
            <a:xfrm>
              <a:off x="1905000" y="2133600"/>
              <a:ext cx="4946650" cy="1574800"/>
              <a:chOff x="1905000" y="2133600"/>
              <a:chExt cx="4946650" cy="157480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1905000" y="24384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3600"/>
                  <a:t>~</a:t>
                </a: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2438400" y="27432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2895600" y="27432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3276600" y="22860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3581400" y="27432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4343400" y="2743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5486400" y="27432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6248400" y="2209800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6248400" y="22860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6248400" y="24384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H="1">
                <a:off x="6248400" y="25908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H="1">
                <a:off x="6248400" y="27432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H="1">
                <a:off x="6248400" y="28956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H="1">
                <a:off x="6248400" y="30480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>
                <a:off x="6248400" y="21336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9977932"/>
                  </p:ext>
                </p:extLst>
              </p:nvPr>
            </p:nvGraphicFramePr>
            <p:xfrm>
              <a:off x="4876800" y="2438400"/>
              <a:ext cx="685800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02" name="Image" r:id="rId3" imgW="889203" imgH="470173" progId="Photoshop.Image.5">
                      <p:embed/>
                    </p:oleObj>
                  </mc:Choice>
                  <mc:Fallback>
                    <p:oleObj name="Image" r:id="rId3" imgW="889203" imgH="470173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6800" y="2438400"/>
                            <a:ext cx="685800" cy="609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7774921"/>
                  </p:ext>
                </p:extLst>
              </p:nvPr>
            </p:nvGraphicFramePr>
            <p:xfrm>
              <a:off x="3810000" y="2514600"/>
              <a:ext cx="6858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03" name="Image" r:id="rId5" imgW="749471" imgH="444601" progId="Photoshop.Image.5">
                      <p:embed/>
                    </p:oleObj>
                  </mc:Choice>
                  <mc:Fallback>
                    <p:oleObj name="Image" r:id="rId5" imgW="749471" imgH="444601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0000" y="2514600"/>
                            <a:ext cx="6858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3677268"/>
                  </p:ext>
                </p:extLst>
              </p:nvPr>
            </p:nvGraphicFramePr>
            <p:xfrm>
              <a:off x="2286000" y="3276600"/>
              <a:ext cx="183515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04" name="Equation" r:id="rId7" imgW="1079280" imgH="253800" progId="Equation.3">
                      <p:embed/>
                    </p:oleObj>
                  </mc:Choice>
                  <mc:Fallback>
                    <p:oleObj name="Equation" r:id="rId7" imgW="107928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6000" y="3276600"/>
                            <a:ext cx="1835150" cy="431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2743200" y="2819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4164157"/>
                  </p:ext>
                </p:extLst>
              </p:nvPr>
            </p:nvGraphicFramePr>
            <p:xfrm>
              <a:off x="6096000" y="3276600"/>
              <a:ext cx="755650" cy="366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05" name="Equation" r:id="rId9" imgW="444240" imgH="215640" progId="Equation.3">
                      <p:embed/>
                    </p:oleObj>
                  </mc:Choice>
                  <mc:Fallback>
                    <p:oleObj name="Equation" r:id="rId9" imgW="4442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0" y="3276600"/>
                            <a:ext cx="755650" cy="3667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7082766"/>
                  </p:ext>
                </p:extLst>
              </p:nvPr>
            </p:nvGraphicFramePr>
            <p:xfrm>
              <a:off x="4953000" y="2209800"/>
              <a:ext cx="454025" cy="388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06" name="Equation" r:id="rId11" imgW="266400" imgH="228600" progId="Equation.3">
                      <p:embed/>
                    </p:oleObj>
                  </mc:Choice>
                  <mc:Fallback>
                    <p:oleObj name="Equation" r:id="rId11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2209800"/>
                            <a:ext cx="454025" cy="388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8775496"/>
                  </p:ext>
                </p:extLst>
              </p:nvPr>
            </p:nvGraphicFramePr>
            <p:xfrm>
              <a:off x="3951288" y="2209800"/>
              <a:ext cx="323850" cy="388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807" name="Equation" r:id="rId13" imgW="190440" imgH="228600" progId="Equation.3">
                      <p:embed/>
                    </p:oleObj>
                  </mc:Choice>
                  <mc:Fallback>
                    <p:oleObj name="Equation" r:id="rId13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1288" y="2209800"/>
                            <a:ext cx="323850" cy="388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121295"/>
                </p:ext>
              </p:extLst>
            </p:nvPr>
          </p:nvGraphicFramePr>
          <p:xfrm>
            <a:off x="2994025" y="1895475"/>
            <a:ext cx="5619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08" name="Equation" r:id="rId15" imgW="330120" imgH="241200" progId="Equation.3">
                    <p:embed/>
                  </p:oleObj>
                </mc:Choice>
                <mc:Fallback>
                  <p:oleObj name="Equation" r:id="rId15" imgW="330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025" y="1895475"/>
                          <a:ext cx="56197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328295"/>
              </p:ext>
            </p:extLst>
          </p:nvPr>
        </p:nvGraphicFramePr>
        <p:xfrm>
          <a:off x="331788" y="4164013"/>
          <a:ext cx="7740650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9" name="Equation" r:id="rId17" imgW="3695400" imgH="1117440" progId="Equation.DSMT4">
                  <p:embed/>
                </p:oleObj>
              </mc:Choice>
              <mc:Fallback>
                <p:oleObj name="Equation" r:id="rId17" imgW="36954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4164013"/>
                        <a:ext cx="7740650" cy="234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Stator Equations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549640" cy="609600"/>
          </a:xfrm>
        </p:spPr>
        <p:txBody>
          <a:bodyPr/>
          <a:lstStyle/>
          <a:p>
            <a:r>
              <a:rPr lang="en-US" altLang="en-US" dirty="0" smtClean="0"/>
              <a:t>Assume </a:t>
            </a:r>
            <a:r>
              <a:rPr lang="en-US" altLang="en-US" dirty="0" err="1" smtClean="0"/>
              <a:t>Rs</a:t>
            </a:r>
            <a:r>
              <a:rPr lang="en-US" altLang="en-US" dirty="0" smtClean="0"/>
              <a:t>=0, then the stator </a:t>
            </a:r>
            <a:r>
              <a:rPr lang="en-US" altLang="en-US" dirty="0"/>
              <a:t>a</a:t>
            </a:r>
            <a:r>
              <a:rPr lang="en-US" altLang="en-US" dirty="0" smtClean="0"/>
              <a:t>lgebraic </a:t>
            </a:r>
            <a:r>
              <a:rPr lang="en-US" altLang="en-US" dirty="0"/>
              <a:t>e</a:t>
            </a:r>
            <a:r>
              <a:rPr lang="en-US" altLang="en-US" dirty="0" smtClean="0"/>
              <a:t>quations are</a:t>
            </a:r>
            <a:r>
              <a:rPr lang="en-US" altLang="en-US" dirty="0"/>
              <a:t>:</a:t>
            </a:r>
          </a:p>
        </p:txBody>
      </p:sp>
      <p:graphicFrame>
        <p:nvGraphicFramePr>
          <p:cNvPr id="189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03970"/>
              </p:ext>
            </p:extLst>
          </p:nvPr>
        </p:nvGraphicFramePr>
        <p:xfrm>
          <a:off x="838200" y="1905000"/>
          <a:ext cx="5843588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8" name="Equation" r:id="rId3" imgW="2895480" imgH="2298600" progId="Equation.3">
                  <p:embed/>
                </p:oleObj>
              </mc:Choice>
              <mc:Fallback>
                <p:oleObj name="Equation" r:id="rId3" imgW="2895480" imgH="22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5843588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Equations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763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network equation is (assuming </a:t>
            </a:r>
            <a:r>
              <a:rPr lang="en-US" altLang="en-US" dirty="0" smtClean="0"/>
              <a:t>zero angle </a:t>
            </a:r>
            <a:r>
              <a:rPr lang="en-US" altLang="en-US" dirty="0"/>
              <a:t>at the infinite bus and no local load)</a:t>
            </a: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46152"/>
              </p:ext>
            </p:extLst>
          </p:nvPr>
        </p:nvGraphicFramePr>
        <p:xfrm>
          <a:off x="1055688" y="2224088"/>
          <a:ext cx="5508625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9" name="Equation" r:id="rId3" imgW="3022560" imgH="965160" progId="Equation.DSMT4">
                  <p:embed/>
                </p:oleObj>
              </mc:Choice>
              <mc:Fallback>
                <p:oleObj name="Equation" r:id="rId3" imgW="30225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224088"/>
                        <a:ext cx="5508625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914400" y="42672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Simplifying,</a:t>
            </a:r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1066800" y="5410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/>
              <a:t>~</a:t>
            </a: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16002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2057400" y="571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2438400" y="525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27432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35052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>
            <a:off x="4648200" y="571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5410200" y="518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 flipH="1">
            <a:off x="5410200" y="5257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 flipH="1">
            <a:off x="5410200" y="5410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H="1">
            <a:off x="54102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 flipH="1">
            <a:off x="5410200" y="571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82" name="Line 18"/>
          <p:cNvSpPr>
            <a:spLocks noChangeShapeType="1"/>
          </p:cNvSpPr>
          <p:nvPr/>
        </p:nvSpPr>
        <p:spPr bwMode="auto">
          <a:xfrm flipH="1">
            <a:off x="5410200" y="5867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83" name="Line 19"/>
          <p:cNvSpPr>
            <a:spLocks noChangeShapeType="1"/>
          </p:cNvSpPr>
          <p:nvPr/>
        </p:nvSpPr>
        <p:spPr bwMode="auto">
          <a:xfrm flipH="1">
            <a:off x="5410200" y="6019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84" name="Line 20"/>
          <p:cNvSpPr>
            <a:spLocks noChangeShapeType="1"/>
          </p:cNvSpPr>
          <p:nvPr/>
        </p:nvSpPr>
        <p:spPr bwMode="auto">
          <a:xfrm flipH="1">
            <a:off x="5410200" y="5105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0485" name="Object 21"/>
          <p:cNvGraphicFramePr>
            <a:graphicFrameLocks noChangeAspect="1"/>
          </p:cNvGraphicFramePr>
          <p:nvPr/>
        </p:nvGraphicFramePr>
        <p:xfrm>
          <a:off x="4038600" y="5410200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0" name="Image" r:id="rId5" imgW="889203" imgH="470173" progId="Photoshop.Image.5">
                  <p:embed/>
                </p:oleObj>
              </mc:Choice>
              <mc:Fallback>
                <p:oleObj name="Image" r:id="rId5" imgW="889203" imgH="47017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10200"/>
                        <a:ext cx="685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6" name="Object 22"/>
          <p:cNvGraphicFramePr>
            <a:graphicFrameLocks noChangeAspect="1"/>
          </p:cNvGraphicFramePr>
          <p:nvPr/>
        </p:nvGraphicFramePr>
        <p:xfrm>
          <a:off x="2971800" y="54864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1" name="Image" r:id="rId7" imgW="749471" imgH="444601" progId="Photoshop.Image.5">
                  <p:embed/>
                </p:oleObj>
              </mc:Choice>
              <mc:Fallback>
                <p:oleObj name="Image" r:id="rId7" imgW="749471" imgH="444601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685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7" name="Object 23"/>
          <p:cNvGraphicFramePr>
            <a:graphicFrameLocks noChangeAspect="1"/>
          </p:cNvGraphicFramePr>
          <p:nvPr/>
        </p:nvGraphicFramePr>
        <p:xfrm>
          <a:off x="1447800" y="6248400"/>
          <a:ext cx="18351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2" name="Equation" r:id="rId9" imgW="1079280" imgH="253800" progId="Equation.3">
                  <p:embed/>
                </p:oleObj>
              </mc:Choice>
              <mc:Fallback>
                <p:oleObj name="Equation" r:id="rId9" imgW="1079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248400"/>
                        <a:ext cx="18351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88" name="Line 24"/>
          <p:cNvSpPr>
            <a:spLocks noChangeShapeType="1"/>
          </p:cNvSpPr>
          <p:nvPr/>
        </p:nvSpPr>
        <p:spPr bwMode="auto">
          <a:xfrm>
            <a:off x="19050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0489" name="Object 25"/>
          <p:cNvGraphicFramePr>
            <a:graphicFrameLocks noChangeAspect="1"/>
          </p:cNvGraphicFramePr>
          <p:nvPr/>
        </p:nvGraphicFramePr>
        <p:xfrm>
          <a:off x="5257800" y="6096000"/>
          <a:ext cx="7556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3" name="Equation" r:id="rId11" imgW="444240" imgH="215640" progId="Equation.3">
                  <p:embed/>
                </p:oleObj>
              </mc:Choice>
              <mc:Fallback>
                <p:oleObj name="Equation" r:id="rId11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96000"/>
                        <a:ext cx="7556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90" name="Object 26"/>
          <p:cNvGraphicFramePr>
            <a:graphicFrameLocks noChangeAspect="1"/>
          </p:cNvGraphicFramePr>
          <p:nvPr/>
        </p:nvGraphicFramePr>
        <p:xfrm>
          <a:off x="4157663" y="5181600"/>
          <a:ext cx="368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4" name="Equation" r:id="rId13" imgW="215640" imgH="228600" progId="Equation.3">
                  <p:embed/>
                </p:oleObj>
              </mc:Choice>
              <mc:Fallback>
                <p:oleObj name="Equation" r:id="rId13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5181600"/>
                        <a:ext cx="3683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91" name="Object 27"/>
          <p:cNvGraphicFramePr>
            <a:graphicFrameLocks noChangeAspect="1"/>
          </p:cNvGraphicFramePr>
          <p:nvPr/>
        </p:nvGraphicFramePr>
        <p:xfrm>
          <a:off x="3113088" y="5181600"/>
          <a:ext cx="3238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5" name="Equation" r:id="rId15" imgW="190440" imgH="228600" progId="Equation.3">
                  <p:embed/>
                </p:oleObj>
              </mc:Choice>
              <mc:Fallback>
                <p:oleObj name="Equation" r:id="rId15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5181600"/>
                        <a:ext cx="3238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92" name="Object 28"/>
          <p:cNvGraphicFramePr>
            <a:graphicFrameLocks noChangeAspect="1"/>
          </p:cNvGraphicFramePr>
          <p:nvPr/>
        </p:nvGraphicFramePr>
        <p:xfrm>
          <a:off x="2133600" y="4876800"/>
          <a:ext cx="561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6" name="Equation" r:id="rId17" imgW="330120" imgH="241200" progId="Equation.3">
                  <p:embed/>
                </p:oleObj>
              </mc:Choice>
              <mc:Fallback>
                <p:oleObj name="Equation" r:id="rId17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561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07"/>
              </p:ext>
            </p:extLst>
          </p:nvPr>
        </p:nvGraphicFramePr>
        <p:xfrm>
          <a:off x="3441700" y="4056063"/>
          <a:ext cx="393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7" name="Equation" r:id="rId19" imgW="2158920" imgH="482400" progId="Equation.DSMT4">
                  <p:embed/>
                </p:oleObj>
              </mc:Choice>
              <mc:Fallback>
                <p:oleObj name="Equation" r:id="rId19" imgW="2158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056063"/>
                        <a:ext cx="39338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53110</TotalTime>
  <Words>1820</Words>
  <Application>Microsoft Office PowerPoint</Application>
  <PresentationFormat>On-screen Show (4:3)</PresentationFormat>
  <Paragraphs>299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Naeove~1</vt:lpstr>
      <vt:lpstr>Equation</vt:lpstr>
      <vt:lpstr>Image</vt:lpstr>
      <vt:lpstr>Worksheet</vt:lpstr>
      <vt:lpstr>ECE 576 – Power System Dynamics and Stability</vt:lpstr>
      <vt:lpstr>Announcements</vt:lpstr>
      <vt:lpstr>Functions of a PSS</vt:lpstr>
      <vt:lpstr>Example PSS</vt:lpstr>
      <vt:lpstr>Example PSS</vt:lpstr>
      <vt:lpstr>PSS Tuning: Basic Approach</vt:lpstr>
      <vt:lpstr>SMIB System (Flux Decay Model)</vt:lpstr>
      <vt:lpstr>Stator Equations</vt:lpstr>
      <vt:lpstr>Network Equations</vt:lpstr>
      <vt:lpstr>Complete SMIB Model</vt:lpstr>
      <vt:lpstr>Linearization of SMIB Model</vt:lpstr>
      <vt:lpstr>Linearization (contd)</vt:lpstr>
      <vt:lpstr>Linearization of Machine Equations</vt:lpstr>
      <vt:lpstr>Linearized SMIB Model</vt:lpstr>
      <vt:lpstr>K1 – K4 Constants</vt:lpstr>
      <vt:lpstr>Including Terminal Voltage</vt:lpstr>
      <vt:lpstr>Computing</vt:lpstr>
      <vt:lpstr>Heffron–Phillips Model </vt:lpstr>
      <vt:lpstr>Block Diagram</vt:lpstr>
      <vt:lpstr>Numerical Example</vt:lpstr>
      <vt:lpstr>Initial Conditions</vt:lpstr>
      <vt:lpstr>Add an EXST1 Exciter Model</vt:lpstr>
      <vt:lpstr>Initial Conditions (contd)</vt:lpstr>
      <vt:lpstr>Computation of K1 – K6 Constants</vt:lpstr>
      <vt:lpstr>Effect of Field Flux on System Stability</vt:lpstr>
      <vt:lpstr>Effect of Field Flux on System Stability</vt:lpstr>
      <vt:lpstr>Effect of Field Flux on System Stability</vt:lpstr>
      <vt:lpstr>Effect of Field Flux on System Stability</vt:lpstr>
      <vt:lpstr>Effect of Field Flux</vt:lpstr>
      <vt:lpstr>Effect of Excitation System</vt:lpstr>
      <vt:lpstr>Numerical Example (Effect of K5) </vt:lpstr>
      <vt:lpstr>Addition of PSS Loop</vt:lpstr>
      <vt:lpstr>PSS Contribution to Torque</vt:lpstr>
      <vt:lpstr>PSS Contribution to Torque</vt:lpstr>
      <vt:lpstr>PSS Block Diagram</vt:lpstr>
      <vt:lpstr>Criteria for Setting PSS Parameters</vt:lpstr>
      <vt:lpstr>Design Procedure</vt:lpstr>
      <vt:lpstr>Design Procedure Using the  Frequency-Domain Method</vt:lpstr>
      <vt:lpstr>PSS Design (contd)</vt:lpstr>
      <vt:lpstr>PSS Design (contd)</vt:lpstr>
      <vt:lpstr>PSS Design (contd)</vt:lpstr>
      <vt:lpstr>PSS Design (contd)</vt:lpstr>
      <vt:lpstr>PSS Design (contd)</vt:lpstr>
      <vt:lpstr>Example</vt:lpstr>
      <vt:lpstr>Example (contd)</vt:lpstr>
      <vt:lpstr>Example (contd)</vt:lpstr>
      <vt:lpstr>Example (industry)</vt:lpstr>
      <vt:lpstr>Example (contd)</vt:lpstr>
      <vt:lpstr>Root Locus</vt:lpstr>
      <vt:lpstr>Phase Compensation </vt:lpstr>
      <vt:lpstr>Root Locus with PSS</vt:lpstr>
      <vt:lpstr>Eigenvalues with PSS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Soobae</cp:lastModifiedBy>
  <cp:revision>2639</cp:revision>
  <cp:lastPrinted>2014-05-03T16:08:58Z</cp:lastPrinted>
  <dcterms:created xsi:type="dcterms:W3CDTF">1995-06-02T22:12:36Z</dcterms:created>
  <dcterms:modified xsi:type="dcterms:W3CDTF">2014-05-07T14:05:48Z</dcterms:modified>
</cp:coreProperties>
</file>