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0"/>
  </p:notesMasterIdLst>
  <p:handoutMasterIdLst>
    <p:handoutMasterId r:id="rId41"/>
  </p:handoutMasterIdLst>
  <p:sldIdLst>
    <p:sldId id="563" r:id="rId2"/>
    <p:sldId id="802" r:id="rId3"/>
    <p:sldId id="805" r:id="rId4"/>
    <p:sldId id="806" r:id="rId5"/>
    <p:sldId id="807" r:id="rId6"/>
    <p:sldId id="772" r:id="rId7"/>
    <p:sldId id="729" r:id="rId8"/>
    <p:sldId id="730" r:id="rId9"/>
    <p:sldId id="773" r:id="rId10"/>
    <p:sldId id="774" r:id="rId11"/>
    <p:sldId id="776" r:id="rId12"/>
    <p:sldId id="799" r:id="rId13"/>
    <p:sldId id="800" r:id="rId14"/>
    <p:sldId id="751" r:id="rId15"/>
    <p:sldId id="752" r:id="rId16"/>
    <p:sldId id="753" r:id="rId17"/>
    <p:sldId id="754" r:id="rId18"/>
    <p:sldId id="755" r:id="rId19"/>
    <p:sldId id="756" r:id="rId20"/>
    <p:sldId id="757" r:id="rId21"/>
    <p:sldId id="759" r:id="rId22"/>
    <p:sldId id="760" r:id="rId23"/>
    <p:sldId id="762" r:id="rId24"/>
    <p:sldId id="763" r:id="rId25"/>
    <p:sldId id="775" r:id="rId26"/>
    <p:sldId id="777" r:id="rId27"/>
    <p:sldId id="779" r:id="rId28"/>
    <p:sldId id="801" r:id="rId29"/>
    <p:sldId id="803" r:id="rId30"/>
    <p:sldId id="804" r:id="rId31"/>
    <p:sldId id="778" r:id="rId32"/>
    <p:sldId id="808" r:id="rId33"/>
    <p:sldId id="809" r:id="rId34"/>
    <p:sldId id="810" r:id="rId35"/>
    <p:sldId id="811" r:id="rId36"/>
    <p:sldId id="812" r:id="rId37"/>
    <p:sldId id="813" r:id="rId38"/>
    <p:sldId id="814" r:id="rId39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01" autoAdjust="0"/>
  </p:normalViewPr>
  <p:slideViewPr>
    <p:cSldViewPr>
      <p:cViewPr varScale="1">
        <p:scale>
          <a:sx n="130" d="100"/>
          <a:sy n="130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3: Electromagnetic Transients</a:t>
            </a:r>
            <a:endParaRPr lang="en-US" b="1" kern="0" dirty="0">
              <a:latin typeface="Arial" pitchFamily="34" charset="0"/>
              <a:cs typeface="Arial" pitchFamily="34" charset="0"/>
            </a:endParaRPr>
          </a:p>
          <a:p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 Example with Varying </a:t>
            </a:r>
            <a:r>
              <a:rPr lang="en-US" dirty="0" err="1" smtClean="0"/>
              <a:t>DeltaT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92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5954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6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Favorite </a:t>
            </a:r>
            <a:r>
              <a:rPr lang="en-US" dirty="0" err="1" smtClean="0"/>
              <a:t>Qual</a:t>
            </a:r>
            <a:r>
              <a:rPr lang="en-US" dirty="0" smtClean="0"/>
              <a:t> Problem: R=0 Case, with v(t) = Sin(2*pi*60)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939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5"/>
          <a:stretch/>
        </p:blipFill>
        <p:spPr bwMode="auto">
          <a:xfrm>
            <a:off x="365760" y="1280160"/>
            <a:ext cx="6587696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Lumped Capacitance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/>
          <a:lstStyle/>
          <a:p>
            <a:r>
              <a:rPr lang="en-US" dirty="0" smtClean="0"/>
              <a:t>The trapezoidal approach can also be applied to model lumped capacitors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Integrating over a time step gives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can be approximated by the trapezoidal as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10998"/>
              </p:ext>
            </p:extLst>
          </p:nvPr>
        </p:nvGraphicFramePr>
        <p:xfrm>
          <a:off x="762000" y="22098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0" name="Equation" r:id="rId3" imgW="1904760" imgH="838080" progId="Equation.DSMT4">
                  <p:embed/>
                </p:oleObj>
              </mc:Choice>
              <mc:Fallback>
                <p:oleObj name="Equation" r:id="rId3" imgW="190476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1905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107719"/>
              </p:ext>
            </p:extLst>
          </p:nvPr>
        </p:nvGraphicFramePr>
        <p:xfrm>
          <a:off x="838199" y="3733800"/>
          <a:ext cx="42180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1" name="Equation" r:id="rId5" imgW="1676160" imgH="393480" progId="Equation.DSMT4">
                  <p:embed/>
                </p:oleObj>
              </mc:Choice>
              <mc:Fallback>
                <p:oleObj name="Equation" r:id="rId5" imgW="1676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199" y="3733800"/>
                        <a:ext cx="42180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0116"/>
              </p:ext>
            </p:extLst>
          </p:nvPr>
        </p:nvGraphicFramePr>
        <p:xfrm>
          <a:off x="762000" y="5486400"/>
          <a:ext cx="55927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2" name="Equation" r:id="rId7" imgW="2222280" imgH="393480" progId="Equation.DSMT4">
                  <p:embed/>
                </p:oleObj>
              </mc:Choice>
              <mc:Fallback>
                <p:oleObj name="Equation" r:id="rId7" imgW="22222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55927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3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Lumped Capacitance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Hence we can derive a circuit model similar to what was done for the inductor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r="26297"/>
          <a:stretch/>
        </p:blipFill>
        <p:spPr>
          <a:xfrm>
            <a:off x="777815" y="2362200"/>
            <a:ext cx="2286000" cy="177393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07938"/>
              </p:ext>
            </p:extLst>
          </p:nvPr>
        </p:nvGraphicFramePr>
        <p:xfrm>
          <a:off x="3063815" y="2895600"/>
          <a:ext cx="2333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6" name="Equation" r:id="rId4" imgW="927000" imgH="393480" progId="Equation.DSMT4">
                  <p:embed/>
                </p:oleObj>
              </mc:Choice>
              <mc:Fallback>
                <p:oleObj name="Equation" r:id="rId4" imgW="9270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15" y="2895600"/>
                        <a:ext cx="23336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0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58166"/>
              </p:ext>
            </p:extLst>
          </p:nvPr>
        </p:nvGraphicFramePr>
        <p:xfrm>
          <a:off x="1828800" y="4800600"/>
          <a:ext cx="3149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08" name="Equation" r:id="rId3" imgW="3149280" imgH="1117440" progId="Equation.3">
                  <p:embed/>
                </p:oleObj>
              </mc:Choice>
              <mc:Fallback>
                <p:oleObj name="Equation" r:id="rId3" imgW="31492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0600"/>
                        <a:ext cx="3149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217041"/>
              </p:ext>
            </p:extLst>
          </p:nvPr>
        </p:nvGraphicFramePr>
        <p:xfrm>
          <a:off x="665672" y="1524000"/>
          <a:ext cx="609600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09" name="Bitmap Image" r:id="rId5" imgW="27161905" imgH="14289495" progId="Paint.Picture">
                  <p:embed/>
                </p:oleObj>
              </mc:Choice>
              <mc:Fallback>
                <p:oleObj name="Bitmap Image" r:id="rId5" imgW="27161905" imgH="142894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72" y="1524000"/>
                        <a:ext cx="6096000" cy="320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Line Closing</a:t>
            </a:r>
            <a:endParaRPr lang="en-US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65760" y="1280160"/>
            <a:ext cx="80613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+mj-lt"/>
              </a:rPr>
              <a:t>Initial conditions:	</a:t>
            </a:r>
            <a:r>
              <a:rPr lang="en-US" altLang="en-US" sz="2800" i="1" dirty="0">
                <a:latin typeface="+mj-lt"/>
              </a:rPr>
              <a:t>i</a:t>
            </a:r>
            <a:r>
              <a:rPr lang="en-US" altLang="en-US" sz="2800" baseline="-25000" dirty="0">
                <a:latin typeface="+mj-lt"/>
              </a:rPr>
              <a:t>1</a:t>
            </a:r>
            <a:r>
              <a:rPr lang="en-US" altLang="en-US" sz="2800" dirty="0">
                <a:latin typeface="+mj-lt"/>
              </a:rPr>
              <a:t> = </a:t>
            </a:r>
            <a:r>
              <a:rPr lang="en-US" altLang="en-US" sz="2800" i="1" dirty="0">
                <a:latin typeface="+mj-lt"/>
              </a:rPr>
              <a:t>i</a:t>
            </a:r>
            <a:r>
              <a:rPr lang="en-US" altLang="en-US" sz="2800" baseline="-25000" dirty="0">
                <a:latin typeface="+mj-lt"/>
              </a:rPr>
              <a:t>2</a:t>
            </a:r>
            <a:r>
              <a:rPr lang="en-US" altLang="en-US" sz="2800" dirty="0">
                <a:latin typeface="+mj-lt"/>
              </a:rPr>
              <a:t> = v</a:t>
            </a:r>
            <a:r>
              <a:rPr lang="en-US" altLang="en-US" sz="2800" baseline="-25000" dirty="0">
                <a:latin typeface="+mj-lt"/>
              </a:rPr>
              <a:t>1</a:t>
            </a:r>
            <a:r>
              <a:rPr lang="en-US" altLang="en-US" sz="2800" dirty="0">
                <a:latin typeface="+mj-lt"/>
              </a:rPr>
              <a:t> = v</a:t>
            </a:r>
            <a:r>
              <a:rPr lang="en-US" altLang="en-US" sz="2800" baseline="-25000" dirty="0">
                <a:latin typeface="+mj-lt"/>
              </a:rPr>
              <a:t>2</a:t>
            </a:r>
            <a:r>
              <a:rPr lang="en-US" altLang="en-US" sz="2800" dirty="0">
                <a:latin typeface="+mj-lt"/>
              </a:rPr>
              <a:t> =0</a:t>
            </a:r>
          </a:p>
          <a:p>
            <a:r>
              <a:rPr lang="en-US" altLang="en-US" sz="2800" dirty="0">
                <a:latin typeface="+mj-lt"/>
              </a:rPr>
              <a:t>				for </a:t>
            </a:r>
            <a:r>
              <a:rPr lang="en-US" altLang="en-US" sz="2800" i="1" dirty="0">
                <a:latin typeface="+mj-lt"/>
              </a:rPr>
              <a:t>t</a:t>
            </a:r>
            <a:r>
              <a:rPr lang="en-US" altLang="en-US" sz="2800" dirty="0">
                <a:latin typeface="+mj-lt"/>
              </a:rPr>
              <a:t> &lt; .0001 sec</a:t>
            </a: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69950"/>
              </p:ext>
            </p:extLst>
          </p:nvPr>
        </p:nvGraphicFramePr>
        <p:xfrm>
          <a:off x="533400" y="2438400"/>
          <a:ext cx="6194630" cy="2944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7" name="Equation" r:id="rId3" imgW="5397480" imgH="2565360" progId="Equation.DSMT4">
                  <p:embed/>
                </p:oleObj>
              </mc:Choice>
              <mc:Fallback>
                <p:oleObj name="Equation" r:id="rId3" imgW="5397480" imgH="2565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6194630" cy="2944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Line Closing</a:t>
            </a:r>
            <a:endParaRPr 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31597" y="5029200"/>
            <a:ext cx="7795548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Because of finite propagation speed, the receiving end of the line will not respond to energizing the sending end for at least 0.00055 seconds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54569"/>
              </p:ext>
            </p:extLst>
          </p:nvPr>
        </p:nvGraphicFramePr>
        <p:xfrm>
          <a:off x="914400" y="1600200"/>
          <a:ext cx="7467600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1" name="Bitmap Image" r:id="rId3" imgW="25923810" imgH="16457143" progId="Paint.Picture">
                  <p:embed/>
                </p:oleObj>
              </mc:Choice>
              <mc:Fallback>
                <p:oleObj name="Bitmap Image" r:id="rId3" imgW="25923810" imgH="16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467600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Line Closing</a:t>
            </a:r>
            <a:endParaRPr lang="en-US" kern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365760" y="1280160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j-lt"/>
              </a:rPr>
              <a:t>Need:</a:t>
            </a:r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935437"/>
              </p:ext>
            </p:extLst>
          </p:nvPr>
        </p:nvGraphicFramePr>
        <p:xfrm>
          <a:off x="1606550" y="1257280"/>
          <a:ext cx="5930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80" name="Equation" r:id="rId3" imgW="5930640" imgH="1091880" progId="Equation.DSMT4">
                  <p:embed/>
                </p:oleObj>
              </mc:Choice>
              <mc:Fallback>
                <p:oleObj name="Equation" r:id="rId3" imgW="593064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257280"/>
                        <a:ext cx="59309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370420"/>
              </p:ext>
            </p:extLst>
          </p:nvPr>
        </p:nvGraphicFramePr>
        <p:xfrm>
          <a:off x="990600" y="2895600"/>
          <a:ext cx="83185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81" name="Equation" r:id="rId5" imgW="8318160" imgH="3682800" progId="Equation.DSMT4">
                  <p:embed/>
                </p:oleObj>
              </mc:Choice>
              <mc:Fallback>
                <p:oleObj name="Equation" r:id="rId5" imgW="8318160" imgH="368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8318500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t=0.0001</a:t>
            </a:r>
            <a:endParaRPr lang="en-US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45496"/>
              </p:ext>
            </p:extLst>
          </p:nvPr>
        </p:nvGraphicFramePr>
        <p:xfrm>
          <a:off x="1219200" y="1447800"/>
          <a:ext cx="6858000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39" name="Bitmap Image" r:id="rId3" imgW="23047619" imgH="15904762" progId="Paint.Picture">
                  <p:embed/>
                </p:oleObj>
              </mc:Choice>
              <mc:Fallback>
                <p:oleObj name="Bitmap Image" r:id="rId3" imgW="23047619" imgH="159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6858000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t=0.0001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1295400" y="1828800"/>
          <a:ext cx="29845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63" name="Equation" r:id="rId3" imgW="2984400" imgH="2590560" progId="Equation.3">
                  <p:embed/>
                </p:oleObj>
              </mc:Choice>
              <mc:Fallback>
                <p:oleObj name="Equation" r:id="rId3" imgW="2984400" imgH="259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29845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5638800" y="1752600"/>
            <a:ext cx="28479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Instantaneously</a:t>
            </a:r>
          </a:p>
          <a:p>
            <a:r>
              <a:rPr lang="en-US" altLang="en-US" sz="2800" dirty="0">
                <a:latin typeface="+mn-lt"/>
              </a:rPr>
              <a:t>changed from zero</a:t>
            </a:r>
          </a:p>
          <a:p>
            <a:r>
              <a:rPr lang="en-US" altLang="en-US" sz="2800" dirty="0">
                <a:latin typeface="+mn-lt"/>
              </a:rPr>
              <a:t>at </a:t>
            </a:r>
            <a:r>
              <a:rPr lang="en-US" altLang="en-US" sz="2800" i="1" dirty="0">
                <a:latin typeface="+mn-lt"/>
              </a:rPr>
              <a:t>t</a:t>
            </a:r>
            <a:r>
              <a:rPr lang="en-US" altLang="en-US" sz="2800" dirty="0">
                <a:latin typeface="+mn-lt"/>
              </a:rPr>
              <a:t> = .0001 sec.</a:t>
            </a:r>
            <a:endParaRPr lang="en-US" altLang="en-US" sz="2800" i="1" dirty="0">
              <a:latin typeface="+mn-lt"/>
            </a:endParaRPr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3810000" y="205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t=0.0001</a:t>
            </a:r>
            <a:endParaRPr lang="en-US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reading Chapters 1 and 2</a:t>
            </a:r>
          </a:p>
          <a:p>
            <a:r>
              <a:rPr lang="en-US" dirty="0" smtClean="0"/>
              <a:t>Homework 1 is assigned today, due Feb 6; it is on the website</a:t>
            </a:r>
          </a:p>
          <a:p>
            <a:r>
              <a:rPr lang="en-US" dirty="0" smtClean="0"/>
              <a:t>Classic reference paper on EMTP is H.W. </a:t>
            </a:r>
            <a:r>
              <a:rPr lang="en-US" dirty="0" err="1" smtClean="0"/>
              <a:t>Dommel</a:t>
            </a:r>
            <a:r>
              <a:rPr lang="en-US" dirty="0" smtClean="0"/>
              <a:t>, "Digital Computer Solution of Electromagnetic Transients in Single- and Multiphase Networks," IEEE Trans. Power App. and Syst., vol. PAS-88, pp. 388-399, April 1969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365760" y="1280160"/>
            <a:ext cx="1144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Need:</a:t>
            </a:r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53846"/>
              </p:ext>
            </p:extLst>
          </p:nvPr>
        </p:nvGraphicFramePr>
        <p:xfrm>
          <a:off x="388764" y="1957453"/>
          <a:ext cx="3543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47" name="Equation" r:id="rId3" imgW="3543120" imgH="4114800" progId="Equation.DSMT4">
                  <p:embed/>
                </p:oleObj>
              </mc:Choice>
              <mc:Fallback>
                <p:oleObj name="Equation" r:id="rId3" imgW="3543120" imgH="411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64" y="1957453"/>
                        <a:ext cx="3543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t=0.0002</a:t>
            </a:r>
            <a:endParaRPr lang="en-US" kern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61833"/>
              </p:ext>
            </p:extLst>
          </p:nvPr>
        </p:nvGraphicFramePr>
        <p:xfrm>
          <a:off x="5334000" y="2514600"/>
          <a:ext cx="3073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48" name="Equation" r:id="rId5" imgW="3073400" imgH="2590800" progId="Equation.3">
                  <p:embed/>
                </p:oleObj>
              </mc:Choice>
              <mc:Fallback>
                <p:oleObj name="Equation" r:id="rId5" imgW="3073400" imgH="2590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4600"/>
                        <a:ext cx="30734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1314222"/>
            <a:ext cx="31999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Circuit is essentially </a:t>
            </a:r>
            <a:r>
              <a:rPr lang="en-US" altLang="en-US" sz="2800" dirty="0" smtClean="0">
                <a:latin typeface="+mn-lt"/>
              </a:rPr>
              <a:t/>
            </a:r>
            <a:br>
              <a:rPr lang="en-US" altLang="en-US" sz="2800" dirty="0" smtClean="0">
                <a:latin typeface="+mn-lt"/>
              </a:rPr>
            </a:br>
            <a:r>
              <a:rPr lang="en-US" altLang="en-US" sz="2800" dirty="0" smtClean="0">
                <a:latin typeface="+mn-lt"/>
              </a:rPr>
              <a:t>the </a:t>
            </a:r>
            <a:r>
              <a:rPr lang="en-US" altLang="en-US" sz="2800" dirty="0">
                <a:latin typeface="+mn-lt"/>
              </a:rPr>
              <a:t>same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1482" y="5410200"/>
            <a:ext cx="2797403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Wave is traveling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down the line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06" name="Object 2"/>
          <p:cNvGraphicFramePr>
            <a:graphicFrameLocks noChangeAspect="1"/>
          </p:cNvGraphicFramePr>
          <p:nvPr/>
        </p:nvGraphicFramePr>
        <p:xfrm>
          <a:off x="1098550" y="1600200"/>
          <a:ext cx="3632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765" name="Equation" r:id="rId3" imgW="3632040" imgH="977760" progId="Equation.DSMT4">
                  <p:embed/>
                </p:oleObj>
              </mc:Choice>
              <mc:Fallback>
                <p:oleObj name="Equation" r:id="rId3" imgW="363204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600200"/>
                        <a:ext cx="3632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1828800" y="2743200"/>
          <a:ext cx="13843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766" name="Equation" r:id="rId5" imgW="1384200" imgH="3568680" progId="Equation.3">
                  <p:embed/>
                </p:oleObj>
              </mc:Choice>
              <mc:Fallback>
                <p:oleObj name="Equation" r:id="rId5" imgW="1384200" imgH="3568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138430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8" name="Object 4"/>
          <p:cNvGraphicFramePr>
            <a:graphicFrameLocks noChangeAspect="1"/>
          </p:cNvGraphicFramePr>
          <p:nvPr/>
        </p:nvGraphicFramePr>
        <p:xfrm>
          <a:off x="4267200" y="2743200"/>
          <a:ext cx="1727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767" name="Equation" r:id="rId7" imgW="1726920" imgH="3517560" progId="Equation.3">
                  <p:embed/>
                </p:oleObj>
              </mc:Choice>
              <mc:Fallback>
                <p:oleObj name="Equation" r:id="rId7" imgW="1726920" imgH="351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1727200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6096000" y="2514600"/>
            <a:ext cx="2125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switch closed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t=0.0002 to 0.006</a:t>
            </a:r>
            <a:endParaRPr lang="en-US" kern="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0" y="5257800"/>
            <a:ext cx="280884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+mn-lt"/>
              </a:rPr>
              <a:t>With interpolation</a:t>
            </a:r>
            <a:br>
              <a:rPr lang="en-US" altLang="en-US" sz="2800" dirty="0" smtClean="0">
                <a:latin typeface="+mn-lt"/>
              </a:rPr>
            </a:br>
            <a:r>
              <a:rPr lang="en-US" altLang="en-US" sz="2800" dirty="0" smtClean="0">
                <a:latin typeface="+mn-lt"/>
              </a:rPr>
              <a:t>receiving end </a:t>
            </a:r>
            <a:br>
              <a:rPr lang="en-US" altLang="en-US" sz="2800" dirty="0" smtClean="0">
                <a:latin typeface="+mn-lt"/>
              </a:rPr>
            </a:br>
            <a:r>
              <a:rPr lang="en-US" altLang="en-US" sz="2800" dirty="0" smtClean="0">
                <a:latin typeface="+mn-lt"/>
              </a:rPr>
              <a:t>will see wave</a:t>
            </a:r>
            <a:endParaRPr lang="en-US" altLang="en-US" sz="2800" dirty="0"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365760" y="1280160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Need:</a:t>
            </a: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3981450" y="2743200"/>
          <a:ext cx="1181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908" name="Equation" r:id="rId3" imgW="1180800" imgH="1371600" progId="Equation.3">
                  <p:embed/>
                </p:oleObj>
              </mc:Choice>
              <mc:Fallback>
                <p:oleObj name="Equation" r:id="rId3" imgW="11808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2743200"/>
                        <a:ext cx="1181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033155"/>
              </p:ext>
            </p:extLst>
          </p:nvPr>
        </p:nvGraphicFramePr>
        <p:xfrm>
          <a:off x="1676400" y="1261469"/>
          <a:ext cx="4610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909" name="Equation" r:id="rId5" imgW="4609800" imgH="1701720" progId="Equation.DSMT4">
                  <p:embed/>
                </p:oleObj>
              </mc:Choice>
              <mc:Fallback>
                <p:oleObj name="Equation" r:id="rId5" imgW="460980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61469"/>
                        <a:ext cx="4610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84409"/>
              </p:ext>
            </p:extLst>
          </p:nvPr>
        </p:nvGraphicFramePr>
        <p:xfrm>
          <a:off x="6248400" y="1320780"/>
          <a:ext cx="2374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910" name="Equation" r:id="rId7" imgW="2374560" imgH="965160" progId="Equation.3">
                  <p:embed/>
                </p:oleObj>
              </mc:Choice>
              <mc:Fallback>
                <p:oleObj name="Equation" r:id="rId7" imgW="23745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20780"/>
                        <a:ext cx="2374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t=0.0007</a:t>
            </a:r>
            <a:endParaRPr lang="en-US" kern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075518"/>
              </p:ext>
            </p:extLst>
          </p:nvPr>
        </p:nvGraphicFramePr>
        <p:xfrm>
          <a:off x="3886200" y="3505200"/>
          <a:ext cx="4663440" cy="119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911" name="Equation" r:id="rId9" imgW="5346700" imgH="1371600" progId="Equation.DSMT4">
                  <p:embed/>
                </p:oleObj>
              </mc:Choice>
              <mc:Fallback>
                <p:oleObj name="Equation" r:id="rId9" imgW="5346700" imgH="1371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505200"/>
                        <a:ext cx="4663440" cy="1196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5760" y="3352800"/>
            <a:ext cx="3633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(linear interpolation)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08915"/>
              </p:ext>
            </p:extLst>
          </p:nvPr>
        </p:nvGraphicFramePr>
        <p:xfrm>
          <a:off x="457200" y="4724400"/>
          <a:ext cx="4495800" cy="165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912" name="Bitmap Image" r:id="rId11" imgW="24285714" imgH="8933333" progId="Paint.Picture">
                  <p:embed/>
                </p:oleObj>
              </mc:Choice>
              <mc:Fallback>
                <p:oleObj name="Bitmap Image" r:id="rId11" imgW="24285714" imgH="8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4495800" cy="1653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6983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For </a:t>
            </a:r>
            <a:r>
              <a:rPr lang="en-US" altLang="en-US" sz="2800" i="1" dirty="0">
                <a:latin typeface="+mn-lt"/>
              </a:rPr>
              <a:t>t</a:t>
            </a:r>
            <a:r>
              <a:rPr lang="en-US" altLang="en-US" sz="2800" i="1" baseline="-25000" dirty="0">
                <a:latin typeface="+mn-lt"/>
              </a:rPr>
              <a:t>i</a:t>
            </a:r>
            <a:r>
              <a:rPr lang="en-US" altLang="en-US" sz="2800" i="1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= .0006 (</a:t>
            </a:r>
            <a:r>
              <a:rPr lang="en-US" altLang="en-US" sz="2800" i="1" dirty="0">
                <a:latin typeface="+mn-lt"/>
              </a:rPr>
              <a:t>t</a:t>
            </a:r>
            <a:r>
              <a:rPr lang="en-US" altLang="en-US" sz="2800" dirty="0">
                <a:latin typeface="+mn-lt"/>
              </a:rPr>
              <a:t> = .0007 sec</a:t>
            </a:r>
            <a:r>
              <a:rPr lang="en-US" altLang="en-US" sz="2800" dirty="0" smtClean="0">
                <a:latin typeface="+mn-lt"/>
              </a:rPr>
              <a:t>) at the sending end</a:t>
            </a:r>
            <a:endParaRPr lang="en-US" altLang="en-US" sz="2800" u="sng" dirty="0">
              <a:latin typeface="+mn-lt"/>
            </a:endParaRPr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18190"/>
              </p:ext>
            </p:extLst>
          </p:nvPr>
        </p:nvGraphicFramePr>
        <p:xfrm>
          <a:off x="990600" y="4572000"/>
          <a:ext cx="3009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4" name="Equation" r:id="rId3" imgW="3009600" imgH="965160" progId="Equation.3">
                  <p:embed/>
                </p:oleObj>
              </mc:Choice>
              <mc:Fallback>
                <p:oleObj name="Equation" r:id="rId3" imgW="30096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3009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60353"/>
              </p:ext>
            </p:extLst>
          </p:nvPr>
        </p:nvGraphicFramePr>
        <p:xfrm>
          <a:off x="457200" y="1981200"/>
          <a:ext cx="609600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5" name="Bitmap Image" r:id="rId5" imgW="22247619" imgH="8228571" progId="Paint.Picture">
                  <p:embed/>
                </p:oleObj>
              </mc:Choice>
              <mc:Fallback>
                <p:oleObj name="Bitmap Image" r:id="rId5" imgW="22247619" imgH="8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609600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t=0.0007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657600"/>
            <a:ext cx="2797403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This current source will stay zero until we get a response from the receiving end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3048000" y="4876800"/>
          <a:ext cx="309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97" name="Equation" r:id="rId3" imgW="3098520" imgH="965160" progId="Equation.3">
                  <p:embed/>
                </p:oleObj>
              </mc:Choice>
              <mc:Fallback>
                <p:oleObj name="Equation" r:id="rId3" imgW="30985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76800"/>
                        <a:ext cx="3098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59216"/>
              </p:ext>
            </p:extLst>
          </p:nvPr>
        </p:nvGraphicFramePr>
        <p:xfrm>
          <a:off x="1242123" y="1894820"/>
          <a:ext cx="609600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98" name="Bitmap Image" r:id="rId5" imgW="25523810" imgH="11790476" progId="PBrush">
                  <p:embed/>
                </p:oleObj>
              </mc:Choice>
              <mc:Fallback>
                <p:oleObj name="Bitmap Image" r:id="rId5" imgW="25523810" imgH="117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123" y="1894820"/>
                        <a:ext cx="6096000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Example 2.1: t=0.0007</a:t>
            </a:r>
            <a:endParaRPr lang="en-US" kern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72010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For </a:t>
            </a:r>
            <a:r>
              <a:rPr lang="en-US" altLang="en-US" sz="2800" i="1" dirty="0">
                <a:latin typeface="+mn-lt"/>
              </a:rPr>
              <a:t>t</a:t>
            </a:r>
            <a:r>
              <a:rPr lang="en-US" altLang="en-US" sz="2800" i="1" baseline="-25000" dirty="0">
                <a:latin typeface="+mn-lt"/>
              </a:rPr>
              <a:t>i</a:t>
            </a:r>
            <a:r>
              <a:rPr lang="en-US" altLang="en-US" sz="2800" i="1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= .0006 (</a:t>
            </a:r>
            <a:r>
              <a:rPr lang="en-US" altLang="en-US" sz="2800" i="1" dirty="0">
                <a:latin typeface="+mn-lt"/>
              </a:rPr>
              <a:t>t</a:t>
            </a:r>
            <a:r>
              <a:rPr lang="en-US" altLang="en-US" sz="2800" dirty="0">
                <a:latin typeface="+mn-lt"/>
              </a:rPr>
              <a:t> = .0007 sec</a:t>
            </a:r>
            <a:r>
              <a:rPr lang="en-US" altLang="en-US" sz="2800" dirty="0" smtClean="0">
                <a:latin typeface="+mn-lt"/>
              </a:rPr>
              <a:t>) at the receiving end</a:t>
            </a:r>
            <a:endParaRPr lang="en-US" altLang="en-US" sz="2800" u="sng" dirty="0">
              <a:latin typeface="+mn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2.1: First Three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447800"/>
            <a:ext cx="2438400" cy="48320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Red is the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sending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end voltage (in </a:t>
            </a:r>
            <a:r>
              <a:rPr lang="en-US" sz="2800" dirty="0" err="1" smtClean="0">
                <a:latin typeface="+mj-lt"/>
              </a:rPr>
              <a:t>kv</a:t>
            </a:r>
            <a:r>
              <a:rPr lang="en-US" sz="2800" dirty="0" smtClean="0">
                <a:latin typeface="+mj-lt"/>
              </a:rPr>
              <a:t>),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while green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is the receiving end voltage.  Note the near voltage doubling at the receiving end</a:t>
            </a:r>
          </a:p>
        </p:txBody>
      </p:sp>
      <p:pic>
        <p:nvPicPr>
          <p:cNvPr id="8949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9"/>
          <a:stretch/>
        </p:blipFill>
        <p:spPr bwMode="auto">
          <a:xfrm>
            <a:off x="365760" y="1280160"/>
            <a:ext cx="595884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2.1: First Three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960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 b="10371"/>
          <a:stretch/>
        </p:blipFill>
        <p:spPr bwMode="auto">
          <a:xfrm>
            <a:off x="365759" y="1280160"/>
            <a:ext cx="5819775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1447800"/>
            <a:ext cx="24384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Graph shows the current (in amps) into the RL load over the first three cycles.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002743"/>
              </p:ext>
            </p:extLst>
          </p:nvPr>
        </p:nvGraphicFramePr>
        <p:xfrm>
          <a:off x="365759" y="5860196"/>
          <a:ext cx="799465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58" name="Equation" r:id="rId4" imgW="4813200" imgH="457200" progId="Equation.DSMT4">
                  <p:embed/>
                </p:oleObj>
              </mc:Choice>
              <mc:Fallback>
                <p:oleObj name="Equation" r:id="rId4" imgW="4813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" y="5860196"/>
                        <a:ext cx="7994651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029199"/>
            <a:ext cx="8829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get a </a:t>
            </a:r>
            <a:r>
              <a:rPr lang="en-US" b="1" dirty="0" smtClean="0"/>
              <a:t>ballpark</a:t>
            </a:r>
            <a:r>
              <a:rPr lang="en-US" dirty="0" smtClean="0"/>
              <a:t> value on the expected current, solve the </a:t>
            </a:r>
            <a:br>
              <a:rPr lang="en-US" dirty="0" smtClean="0"/>
            </a:br>
            <a:r>
              <a:rPr lang="en-US" dirty="0" smtClean="0"/>
              <a:t>simple circuit assuming the transmission line is just an inductor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Node, Two Line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97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 b="10371"/>
          <a:stretch/>
        </p:blipFill>
        <p:spPr bwMode="auto">
          <a:xfrm>
            <a:off x="365760" y="1280160"/>
            <a:ext cx="5819775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1280159"/>
            <a:ext cx="2438400" cy="526297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Graph shows the voltages for 0.02 seconds for the Example  2.1 case extended to connect another 120 mile line to the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receiving end with an identical 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581977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Note that there is no longer an initial overshoot for the receiving (green) end since wave continues into the second line</a:t>
            </a:r>
          </a:p>
        </p:txBody>
      </p:sp>
    </p:spTree>
    <p:extLst>
      <p:ext uri="{BB962C8B-B14F-4D97-AF65-F5344CB8AC3E}">
        <p14:creationId xmlns:p14="http://schemas.microsoft.com/office/powerpoint/2010/main" val="3230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2.1 with Capacitance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Below graph shows example 2.1 except the RL load is replaced by a 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F capacitor (about 100 Mvar)</a:t>
            </a:r>
          </a:p>
          <a:p>
            <a:r>
              <a:rPr lang="en-US" dirty="0" smtClean="0"/>
              <a:t>Graph on left is unrealistic case of resistance in line</a:t>
            </a:r>
          </a:p>
          <a:p>
            <a:r>
              <a:rPr lang="en-US" dirty="0" smtClean="0"/>
              <a:t>Graph on right has R=0.1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/mile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913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1" b="12858"/>
          <a:stretch/>
        </p:blipFill>
        <p:spPr bwMode="auto">
          <a:xfrm>
            <a:off x="380999" y="3429000"/>
            <a:ext cx="4056939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34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b="13722"/>
          <a:stretch/>
        </p:blipFill>
        <p:spPr bwMode="auto">
          <a:xfrm>
            <a:off x="4742411" y="3399905"/>
            <a:ext cx="4056939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EMTP Network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86840"/>
          </a:xfrm>
        </p:spPr>
        <p:txBody>
          <a:bodyPr/>
          <a:lstStyle/>
          <a:p>
            <a:r>
              <a:rPr lang="en-US" dirty="0" smtClean="0"/>
              <a:t>The EMTP network is represented in a manner quite similar to what is done in the dc power flow or the transient stability network power balance equations or geomagnetic disturbance modeling (GMD)</a:t>
            </a:r>
          </a:p>
          <a:p>
            <a:r>
              <a:rPr lang="en-US" dirty="0" smtClean="0"/>
              <a:t>Solving set of dc equations for the nodal voltage vector </a:t>
            </a:r>
            <a:r>
              <a:rPr lang="en-US" b="1" dirty="0" smtClean="0"/>
              <a:t>V</a:t>
            </a:r>
            <a:r>
              <a:rPr lang="en-US" dirty="0" smtClean="0"/>
              <a:t> with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V</a:t>
            </a:r>
            <a:r>
              <a:rPr lang="en-US" dirty="0" smtClean="0"/>
              <a:t> = </a:t>
            </a:r>
            <a:r>
              <a:rPr lang="en-US" b="1" dirty="0" smtClean="0"/>
              <a:t>G</a:t>
            </a:r>
            <a:r>
              <a:rPr lang="en-US" baseline="30000" dirty="0" smtClean="0"/>
              <a:t>-1</a:t>
            </a:r>
            <a:r>
              <a:rPr lang="en-US" b="1" dirty="0" smtClean="0"/>
              <a:t>I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where </a:t>
            </a:r>
            <a:r>
              <a:rPr lang="en-US" b="1" dirty="0" smtClean="0"/>
              <a:t>G</a:t>
            </a:r>
            <a:r>
              <a:rPr lang="en-US" dirty="0" smtClean="0"/>
              <a:t> is the bus conductance matrix and </a:t>
            </a:r>
            <a:r>
              <a:rPr lang="en-US" b="1" dirty="0" smtClean="0"/>
              <a:t>I</a:t>
            </a:r>
            <a:r>
              <a:rPr lang="en-US" dirty="0" smtClean="0"/>
              <a:t> is a vector of the Norton current injections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Integration with Trapezoidal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529840"/>
          </a:xfrm>
        </p:spPr>
        <p:txBody>
          <a:bodyPr/>
          <a:lstStyle/>
          <a:p>
            <a:r>
              <a:rPr lang="en-US" dirty="0" smtClean="0"/>
              <a:t>Numerical integration is often done using the trapezoidal method discussed earlier</a:t>
            </a:r>
          </a:p>
          <a:p>
            <a:pPr lvl="1"/>
            <a:r>
              <a:rPr lang="en-US" dirty="0" smtClean="0"/>
              <a:t>Here we show how it can be applied to inductors and capacitors</a:t>
            </a:r>
          </a:p>
          <a:p>
            <a:r>
              <a:rPr lang="en-US" dirty="0" smtClean="0"/>
              <a:t>For a general function the trapezoidal is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Trapezoidal integration introduces error on the order of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</a:t>
            </a:r>
            <a:r>
              <a:rPr lang="en-US" baseline="30000" dirty="0" smtClean="0"/>
              <a:t>3</a:t>
            </a:r>
            <a:r>
              <a:rPr lang="en-US" dirty="0" smtClean="0"/>
              <a:t>, but it is numerically stable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458580"/>
              </p:ext>
            </p:extLst>
          </p:nvPr>
        </p:nvGraphicFramePr>
        <p:xfrm>
          <a:off x="838200" y="3657600"/>
          <a:ext cx="6159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44" name="Equation" r:id="rId3" imgW="6159240" imgH="1777680" progId="Equation.DSMT4">
                  <p:embed/>
                </p:oleObj>
              </mc:Choice>
              <mc:Fallback>
                <p:oleObj name="Equation" r:id="rId3" imgW="615924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6159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EMTP Network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910840"/>
          </a:xfrm>
        </p:spPr>
        <p:txBody>
          <a:bodyPr/>
          <a:lstStyle/>
          <a:p>
            <a:r>
              <a:rPr lang="en-US" dirty="0" smtClean="0"/>
              <a:t>Fixed voltage nodes can be handled in a manner analogous to what is done for the slack bus: just change the equation for node i to V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i,fixed</a:t>
            </a:r>
            <a:endParaRPr lang="en-US" baseline="-25000" dirty="0" smtClean="0"/>
          </a:p>
          <a:p>
            <a:r>
              <a:rPr lang="en-US" dirty="0" smtClean="0"/>
              <a:t>Because of the time delays associated with the transmission line models </a:t>
            </a:r>
            <a:r>
              <a:rPr lang="en-US" b="1" dirty="0" smtClean="0"/>
              <a:t>G</a:t>
            </a:r>
            <a:r>
              <a:rPr lang="en-US" dirty="0" smtClean="0"/>
              <a:t> is often quite sparse, and can often be decoupled</a:t>
            </a:r>
          </a:p>
          <a:p>
            <a:r>
              <a:rPr lang="en-US" dirty="0" smtClean="0"/>
              <a:t>Once all the nodal voltages are determined, the internal device currents can be set</a:t>
            </a:r>
          </a:p>
          <a:p>
            <a:pPr lvl="1"/>
            <a:r>
              <a:rPr lang="en-US" dirty="0" smtClean="0"/>
              <a:t>E.g., in example 2.1 one we</a:t>
            </a:r>
            <a:br>
              <a:rPr lang="en-US" dirty="0" smtClean="0"/>
            </a:br>
            <a:r>
              <a:rPr lang="en-US" dirty="0" smtClean="0"/>
              <a:t>know v</a:t>
            </a:r>
            <a:r>
              <a:rPr lang="en-US" baseline="-25000" dirty="0" smtClean="0"/>
              <a:t>2</a:t>
            </a:r>
            <a:r>
              <a:rPr lang="en-US" dirty="0" smtClean="0"/>
              <a:t> we can determine 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1098"/>
              </p:ext>
            </p:extLst>
          </p:nvPr>
        </p:nvGraphicFramePr>
        <p:xfrm>
          <a:off x="5105400" y="4648200"/>
          <a:ext cx="362873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28" name="Bitmap Image" r:id="rId3" imgW="25523810" imgH="11790476" progId="PBrush">
                  <p:embed/>
                </p:oleObj>
              </mc:Choice>
              <mc:Fallback>
                <p:oleObj name="Bitmap Image" r:id="rId3" imgW="25523810" imgH="117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3628734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Three-Phase EMTP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just solved was either just for a single phase system, or for a balanced three-phase system</a:t>
            </a:r>
          </a:p>
          <a:p>
            <a:pPr lvl="1"/>
            <a:r>
              <a:rPr lang="en-US" dirty="0" smtClean="0"/>
              <a:t>That is, per phase analysis (positive sequence)</a:t>
            </a:r>
          </a:p>
          <a:p>
            <a:r>
              <a:rPr lang="en-US" dirty="0" smtClean="0"/>
              <a:t>EMTP type studies are often done on either balanced systems operating under unbalanced conditions (i.e., during a fault) or on unbalanced systems operating under unbalanced conditions</a:t>
            </a:r>
          </a:p>
          <a:p>
            <a:pPr lvl="1"/>
            <a:r>
              <a:rPr lang="en-US" dirty="0" smtClean="0"/>
              <a:t>Lightning strike studies</a:t>
            </a:r>
          </a:p>
          <a:p>
            <a:r>
              <a:rPr lang="en-US" dirty="0" smtClean="0"/>
              <a:t>In this introduction to EMTP will just covered the balanced system case (but with unbalanced conditions)</a:t>
            </a:r>
          </a:p>
          <a:p>
            <a:pPr lvl="1"/>
            <a:r>
              <a:rPr lang="en-US" dirty="0" smtClean="0"/>
              <a:t>Solved with symmetrical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Transmission 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Undergraduate power classes usually derive a per phase model for a uniformly transposed transmission line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49531"/>
              </p:ext>
            </p:extLst>
          </p:nvPr>
        </p:nvGraphicFramePr>
        <p:xfrm>
          <a:off x="914399" y="2209800"/>
          <a:ext cx="6418611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13" name="Equation" r:id="rId3" imgW="7251480" imgH="4647960" progId="Equation.DSMT4">
                  <p:embed/>
                </p:oleObj>
              </mc:Choice>
              <mc:Fallback>
                <p:oleObj name="Equation" r:id="rId3" imgW="7251480" imgH="464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2209800"/>
                        <a:ext cx="6418611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Transmission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Resistance is just the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per unit length times the length</a:t>
            </a:r>
          </a:p>
          <a:p>
            <a:r>
              <a:rPr lang="en-US" altLang="en-US" dirty="0"/>
              <a:t>Calculate the per phase inductance </a:t>
            </a:r>
            <a:r>
              <a:rPr lang="en-US" altLang="en-US" dirty="0" smtClean="0"/>
              <a:t>and capacitance per km of </a:t>
            </a:r>
            <a:r>
              <a:rPr lang="en-US" altLang="en-US" dirty="0"/>
              <a:t>a balanced 3</a:t>
            </a:r>
            <a:r>
              <a:rPr lang="en-US" altLang="en-US" dirty="0">
                <a:sym typeface="Symbol" pitchFamily="18" charset="2"/>
              </a:rPr>
              <a:t>, 60 Hz, line with horizontal phase spacing of 10m using three conductor bundling with a spacing between conductors in the bundle of 0.3m.  Assume the line is uniformly transposed and the conductors have a </a:t>
            </a:r>
            <a:r>
              <a:rPr lang="en-US" altLang="en-US" dirty="0" smtClean="0">
                <a:sym typeface="Symbol" pitchFamily="18" charset="2"/>
              </a:rPr>
              <a:t>1.5 cm radius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and resistance = 0.06</a:t>
            </a:r>
            <a:r>
              <a:rPr lang="en-US" dirty="0" smtClean="0">
                <a:latin typeface="Symbol" panose="05050102010706020507" pitchFamily="18" charset="2"/>
              </a:rPr>
              <a:t> W</a:t>
            </a:r>
            <a:r>
              <a:rPr lang="en-US" dirty="0" smtClean="0"/>
              <a:t>/km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 descr="Fig35Ex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59" r="5882" b="86835"/>
          <a:stretch>
            <a:fillRect/>
          </a:stretch>
        </p:blipFill>
        <p:spPr bwMode="auto">
          <a:xfrm>
            <a:off x="1752600" y="5181600"/>
            <a:ext cx="6858000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Transmission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47244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Resistance is 0.06/3=0.02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/km</a:t>
            </a:r>
          </a:p>
          <a:p>
            <a:pPr lvl="1"/>
            <a:r>
              <a:rPr lang="en-US" altLang="en-US" dirty="0" smtClean="0"/>
              <a:t>Divide by three because three conductors per bundle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636572"/>
              </p:ext>
            </p:extLst>
          </p:nvPr>
        </p:nvGraphicFramePr>
        <p:xfrm>
          <a:off x="609600" y="1295400"/>
          <a:ext cx="7181850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37" name="Equation" r:id="rId3" imgW="8115120" imgH="4775040" progId="Equation.DSMT4">
                  <p:embed/>
                </p:oleObj>
              </mc:Choice>
              <mc:Fallback>
                <p:oleObj name="Equation" r:id="rId3" imgW="8115120" imgH="4775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7181850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0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Untransposed</a:t>
            </a:r>
            <a:r>
              <a:rPr lang="en-US" dirty="0" smtClean="0"/>
              <a:t> Lines with Ground 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996440"/>
          </a:xfrm>
        </p:spPr>
        <p:txBody>
          <a:bodyPr/>
          <a:lstStyle/>
          <a:p>
            <a:r>
              <a:rPr lang="en-US" dirty="0" smtClean="0"/>
              <a:t>To model </a:t>
            </a:r>
            <a:r>
              <a:rPr lang="en-US" dirty="0" err="1" smtClean="0"/>
              <a:t>untransposed</a:t>
            </a:r>
            <a:r>
              <a:rPr lang="en-US" dirty="0" smtClean="0"/>
              <a:t> lines, perhaps with grounded neutral wires, we use the approach of Carson (from 1926) of modeling the earth return with equivalent conductors located in the ground under the real wires</a:t>
            </a:r>
          </a:p>
          <a:p>
            <a:pPr lvl="1"/>
            <a:r>
              <a:rPr lang="en-US" dirty="0" smtClean="0"/>
              <a:t>Earth return conductors have the same</a:t>
            </a:r>
            <a:br>
              <a:rPr lang="en-US" dirty="0" smtClean="0"/>
            </a:br>
            <a:r>
              <a:rPr lang="en-US" dirty="0" smtClean="0"/>
              <a:t>GMR of their above ground conductor </a:t>
            </a:r>
            <a:br>
              <a:rPr lang="en-US" dirty="0" smtClean="0"/>
            </a:br>
            <a:r>
              <a:rPr lang="en-US" dirty="0" smtClean="0"/>
              <a:t>(or bundle) and carry the opposite current</a:t>
            </a:r>
          </a:p>
          <a:p>
            <a:r>
              <a:rPr lang="en-US" dirty="0" smtClean="0"/>
              <a:t>Distance between conductors 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30434" r="37927" b="26900"/>
          <a:stretch/>
        </p:blipFill>
        <p:spPr>
          <a:xfrm>
            <a:off x="6477000" y="3048000"/>
            <a:ext cx="2438400" cy="3251200"/>
          </a:xfrm>
          <a:prstGeom prst="rect">
            <a:avLst/>
          </a:prstGeom>
          <a:scene3d>
            <a:camera prst="orthographicFront">
              <a:rot lat="0" lon="0" rev="10980000"/>
            </a:camera>
            <a:lightRig rig="threePt" dir="t"/>
          </a:scene3d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85856"/>
              </p:ext>
            </p:extLst>
          </p:nvPr>
        </p:nvGraphicFramePr>
        <p:xfrm>
          <a:off x="838200" y="4876800"/>
          <a:ext cx="47132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61" name="Equation" r:id="rId4" imgW="2425680" imgH="863280" progId="Equation.DSMT4">
                  <p:embed/>
                </p:oleObj>
              </mc:Choice>
              <mc:Fallback>
                <p:oleObj name="Equation" r:id="rId4" imgW="24256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876800"/>
                        <a:ext cx="4713288" cy="167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3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Untransposed</a:t>
            </a:r>
            <a:r>
              <a:rPr lang="en-US" dirty="0"/>
              <a:t> Lines with Ground 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dirty="0" smtClean="0"/>
              <a:t>The resistance of the equivalent conductors is </a:t>
            </a:r>
            <a:br>
              <a:rPr lang="en-US" dirty="0" smtClean="0"/>
            </a:b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'</a:t>
            </a:r>
            <a:r>
              <a:rPr lang="en-US" dirty="0" smtClean="0"/>
              <a:t>=9.869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10</a:t>
            </a:r>
            <a:r>
              <a:rPr lang="en-US" baseline="30000" dirty="0" smtClean="0">
                <a:latin typeface="Symbol" panose="05050102010706020507" pitchFamily="18" charset="2"/>
                <a:sym typeface="Symbol"/>
              </a:rPr>
              <a:t>-7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</a:t>
            </a:r>
            <a:r>
              <a:rPr lang="en-US" dirty="0" smtClean="0">
                <a:sym typeface="Symbol"/>
              </a:rPr>
              <a:t>f 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W</a:t>
            </a:r>
            <a:r>
              <a:rPr lang="en-US" dirty="0" smtClean="0">
                <a:sym typeface="Symbol"/>
              </a:rPr>
              <a:t>/m with f the frequency, which is also added in series to the </a:t>
            </a:r>
            <a:r>
              <a:rPr lang="en-US" dirty="0" err="1" smtClean="0">
                <a:sym typeface="Symbol"/>
              </a:rPr>
              <a:t>Rof</a:t>
            </a:r>
            <a:r>
              <a:rPr lang="en-US" dirty="0" smtClean="0">
                <a:sym typeface="Symbol"/>
              </a:rPr>
              <a:t> the actual conductors</a:t>
            </a:r>
          </a:p>
          <a:p>
            <a:r>
              <a:rPr lang="en-US" dirty="0" smtClean="0">
                <a:sym typeface="Symbol"/>
              </a:rPr>
              <a:t>Conductors are mutually coupled; we'll be assuming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three phase conductors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and N grounded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neutral wires</a:t>
            </a:r>
          </a:p>
          <a:p>
            <a:r>
              <a:rPr lang="en-US" dirty="0" smtClean="0">
                <a:sym typeface="Symbol"/>
              </a:rPr>
              <a:t>Total current in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all conductors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sums to zero</a:t>
            </a:r>
          </a:p>
          <a:p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57096" r="32660" b="8236"/>
          <a:stretch/>
        </p:blipFill>
        <p:spPr>
          <a:xfrm>
            <a:off x="4191000" y="3352800"/>
            <a:ext cx="4445977" cy="3124200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113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Untransposed</a:t>
            </a:r>
            <a:r>
              <a:rPr lang="en-US" dirty="0"/>
              <a:t> Lines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Ground </a:t>
            </a:r>
            <a:r>
              <a:rPr lang="en-US" dirty="0"/>
              <a:t>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98022"/>
          </a:xfrm>
        </p:spPr>
        <p:txBody>
          <a:bodyPr/>
          <a:lstStyle/>
          <a:p>
            <a:r>
              <a:rPr lang="en-US" dirty="0" smtClean="0"/>
              <a:t>The relationships between voltages and currents per unit length 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the diagonal resistance are the conductor resistance plus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'</a:t>
            </a:r>
            <a:r>
              <a:rPr lang="en-US" dirty="0"/>
              <a:t> </a:t>
            </a:r>
            <a:r>
              <a:rPr lang="en-US" dirty="0" smtClean="0"/>
              <a:t>and the off-diagonals are all </a:t>
            </a:r>
            <a:r>
              <a:rPr lang="en-US" dirty="0" err="1"/>
              <a:t>R</a:t>
            </a:r>
            <a:r>
              <a:rPr lang="en-US" baseline="-25000" dirty="0" err="1"/>
              <a:t>k</a:t>
            </a:r>
            <a:r>
              <a:rPr lang="en-US" baseline="-25000" dirty="0" smtClean="0"/>
              <a:t>'</a:t>
            </a:r>
            <a:endParaRPr lang="en-US" dirty="0"/>
          </a:p>
          <a:p>
            <a:r>
              <a:rPr lang="en-US" dirty="0" smtClean="0"/>
              <a:t>The inductances are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kk</a:t>
            </a:r>
            <a:r>
              <a:rPr lang="en-US" dirty="0" smtClean="0"/>
              <a:t> just the </a:t>
            </a:r>
            <a:br>
              <a:rPr lang="en-US" dirty="0" smtClean="0"/>
            </a:br>
            <a:r>
              <a:rPr lang="en-US" dirty="0" smtClean="0"/>
              <a:t>GMR for the conductor (or bundle)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97647"/>
              </p:ext>
            </p:extLst>
          </p:nvPr>
        </p:nvGraphicFramePr>
        <p:xfrm>
          <a:off x="3429001" y="1828800"/>
          <a:ext cx="2438400" cy="207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592" name="Equation" r:id="rId3" imgW="1612800" imgH="1371600" progId="Equation.DSMT4">
                  <p:embed/>
                </p:oleObj>
              </mc:Choice>
              <mc:Fallback>
                <p:oleObj name="Equation" r:id="rId3" imgW="16128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1" y="1828800"/>
                        <a:ext cx="2438400" cy="207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9312"/>
              </p:ext>
            </p:extLst>
          </p:nvPr>
        </p:nvGraphicFramePr>
        <p:xfrm>
          <a:off x="3886200" y="480060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593" name="Equation" r:id="rId5" imgW="1447560" imgH="482400" progId="Equation.DSMT4">
                  <p:embed/>
                </p:oleObj>
              </mc:Choice>
              <mc:Fallback>
                <p:oleObj name="Equation" r:id="rId5" imgW="1447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200" y="4800600"/>
                        <a:ext cx="2514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5105400"/>
            <a:ext cx="2225289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kk</a:t>
            </a:r>
            <a:r>
              <a:rPr lang="en-US" baseline="-25000" dirty="0" smtClean="0"/>
              <a:t>'</a:t>
            </a:r>
            <a:r>
              <a:rPr lang="en-US" dirty="0" smtClean="0"/>
              <a:t> is large so </a:t>
            </a:r>
            <a:br>
              <a:rPr lang="en-US" dirty="0" smtClean="0"/>
            </a:br>
            <a:r>
              <a:rPr lang="en-US" dirty="0" err="1" smtClean="0"/>
              <a:t>D</a:t>
            </a:r>
            <a:r>
              <a:rPr lang="en-US" baseline="-25000" dirty="0" err="1" smtClean="0"/>
              <a:t>km</a:t>
            </a:r>
            <a:r>
              <a:rPr lang="en-US" baseline="-25000" dirty="0" smtClean="0"/>
              <a:t>'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kk</a:t>
            </a:r>
            <a:r>
              <a:rPr lang="en-US" baseline="-25000" dirty="0"/>
              <a:t>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Untransposed</a:t>
            </a:r>
            <a:r>
              <a:rPr lang="en-US" dirty="0"/>
              <a:t> Lines with </a:t>
            </a:r>
            <a:br>
              <a:rPr lang="en-US" dirty="0"/>
            </a:br>
            <a:r>
              <a:rPr lang="en-US" dirty="0"/>
              <a:t>Ground 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This then gives an equation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can be reduced to just the phase values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We'll use </a:t>
            </a:r>
            <a:r>
              <a:rPr lang="en-US" b="1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dirty="0" smtClean="0"/>
              <a:t> with symmetrical components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917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5" t="53066" r="10920" b="8599"/>
          <a:stretch/>
        </p:blipFill>
        <p:spPr bwMode="auto">
          <a:xfrm>
            <a:off x="982133" y="1828800"/>
            <a:ext cx="605955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282766"/>
              </p:ext>
            </p:extLst>
          </p:nvPr>
        </p:nvGraphicFramePr>
        <p:xfrm>
          <a:off x="982133" y="5105400"/>
          <a:ext cx="3886200" cy="54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09" name="Equation" r:id="rId4" imgW="2006280" imgH="279360" progId="Equation.DSMT4">
                  <p:embed/>
                </p:oleObj>
              </mc:Choice>
              <mc:Fallback>
                <p:oleObj name="Equation" r:id="rId4" imgW="2006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2133" y="5105400"/>
                        <a:ext cx="3886200" cy="541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3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Trapezoidal Applied to Inductor with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 smtClean="0"/>
              <a:t>For an inductor in series with resistance we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83745"/>
              </p:ext>
            </p:extLst>
          </p:nvPr>
        </p:nvGraphicFramePr>
        <p:xfrm>
          <a:off x="914400" y="1905000"/>
          <a:ext cx="38100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78" name="Equation" r:id="rId3" imgW="3810000" imgH="1803400" progId="Equation.DSMT4">
                  <p:embed/>
                </p:oleObj>
              </mc:Choice>
              <mc:Fallback>
                <p:oleObj name="Equation" r:id="rId3" imgW="3810000" imgH="180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38100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09241"/>
              </p:ext>
            </p:extLst>
          </p:nvPr>
        </p:nvGraphicFramePr>
        <p:xfrm>
          <a:off x="5562600" y="1828800"/>
          <a:ext cx="213845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79" name="Bitmap Image" r:id="rId5" imgW="15695238" imgH="15661286" progId="PBrush">
                  <p:embed/>
                </p:oleObj>
              </mc:Choice>
              <mc:Fallback>
                <p:oleObj name="Bitmap Image" r:id="rId5" imgW="15695238" imgH="15661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2138452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3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547906"/>
              </p:ext>
            </p:extLst>
          </p:nvPr>
        </p:nvGraphicFramePr>
        <p:xfrm>
          <a:off x="365760" y="1280160"/>
          <a:ext cx="533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02" name="Equation" r:id="rId3" imgW="5334000" imgH="1905000" progId="Equation.3">
                  <p:embed/>
                </p:oleObj>
              </mc:Choice>
              <mc:Fallback>
                <p:oleObj name="Equation" r:id="rId3" imgW="5334000" imgH="190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5334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54368"/>
              </p:ext>
            </p:extLst>
          </p:nvPr>
        </p:nvGraphicFramePr>
        <p:xfrm>
          <a:off x="381000" y="3276600"/>
          <a:ext cx="4876800" cy="328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03" name="Bitmap Image" r:id="rId5" imgW="22647619" imgH="15238095" progId="Paint.Picture">
                  <p:embed/>
                </p:oleObj>
              </mc:Choice>
              <mc:Fallback>
                <p:oleObj name="Bitmap Image" r:id="rId5" imgW="22647619" imgH="152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4876800" cy="328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" y="216665"/>
            <a:ext cx="8763000" cy="762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Trapezoidal Applied to Inductor with Resistance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600200"/>
            <a:ext cx="2539848" cy="35394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This also becomes a Norton equivalent. A similar expression can be developed for capacitors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453640"/>
          </a:xfrm>
        </p:spPr>
        <p:txBody>
          <a:bodyPr/>
          <a:lstStyle/>
          <a:p>
            <a:r>
              <a:rPr lang="en-US" dirty="0" smtClean="0"/>
              <a:t>Assume a series RL circuit with an open switch with R= 200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>
                <a:latin typeface="+mj-lt"/>
              </a:rPr>
              <a:t> and L = 0.3H, connected to a voltage source with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Assume the switch is closed at t=0</a:t>
            </a:r>
          </a:p>
          <a:p>
            <a:r>
              <a:rPr lang="en-US" dirty="0" smtClean="0">
                <a:latin typeface="+mj-lt"/>
              </a:rPr>
              <a:t>The exact solution is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103284"/>
              </p:ext>
            </p:extLst>
          </p:nvPr>
        </p:nvGraphicFramePr>
        <p:xfrm>
          <a:off x="1676400" y="2438400"/>
          <a:ext cx="382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44" name="Equation" r:id="rId3" imgW="3822700" imgH="533400" progId="Equation.DSMT4">
                  <p:embed/>
                </p:oleObj>
              </mc:Choice>
              <mc:Fallback>
                <p:oleObj name="Equation" r:id="rId3" imgW="38227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3822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96369"/>
              </p:ext>
            </p:extLst>
          </p:nvPr>
        </p:nvGraphicFramePr>
        <p:xfrm>
          <a:off x="914400" y="4343400"/>
          <a:ext cx="6642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45" name="Equation" r:id="rId5" imgW="6642100" imgH="635000" progId="Equation.DSMT4">
                  <p:embed/>
                </p:oleObj>
              </mc:Choice>
              <mc:Fallback>
                <p:oleObj name="Equation" r:id="rId5" imgW="66421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6642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56087"/>
              </p:ext>
            </p:extLst>
          </p:nvPr>
        </p:nvGraphicFramePr>
        <p:xfrm>
          <a:off x="1143000" y="4876800"/>
          <a:ext cx="3505200" cy="165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46" name="Equation" r:id="rId7" imgW="3810000" imgH="1803400" progId="Equation.DSMT4">
                  <p:embed/>
                </p:oleObj>
              </mc:Choice>
              <mc:Fallback>
                <p:oleObj name="Equation" r:id="rId7" imgW="3810000" imgH="18034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3505200" cy="1659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816804"/>
              </p:ext>
            </p:extLst>
          </p:nvPr>
        </p:nvGraphicFramePr>
        <p:xfrm>
          <a:off x="5943600" y="2286000"/>
          <a:ext cx="2057400" cy="205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47" name="Bitmap Image" r:id="rId9" imgW="15695238" imgH="15661286" progId="PBrush">
                  <p:embed/>
                </p:oleObj>
              </mc:Choice>
              <mc:Fallback>
                <p:oleObj name="Bitmap Image" r:id="rId9" imgW="15695238" imgH="15661286" progId="PBrush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86000"/>
                        <a:ext cx="2057400" cy="2052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0" y="5181600"/>
            <a:ext cx="2539848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R/L=667, so the dc offset decays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quickly</a:t>
            </a:r>
          </a:p>
        </p:txBody>
      </p:sp>
    </p:spTree>
    <p:extLst>
      <p:ext uri="{BB962C8B-B14F-4D97-AF65-F5344CB8AC3E}">
        <p14:creationId xmlns:p14="http://schemas.microsoft.com/office/powerpoint/2010/main" val="17026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27210"/>
              </p:ext>
            </p:extLst>
          </p:nvPr>
        </p:nvGraphicFramePr>
        <p:xfrm>
          <a:off x="457200" y="1295400"/>
          <a:ext cx="322580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1" name="Equation" r:id="rId3" imgW="1752480" imgH="1523880" progId="Equation.DSMT4">
                  <p:embed/>
                </p:oleObj>
              </mc:Choice>
              <mc:Fallback>
                <p:oleObj name="Equation" r:id="rId3" imgW="175248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3225800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93873"/>
              </p:ext>
            </p:extLst>
          </p:nvPr>
        </p:nvGraphicFramePr>
        <p:xfrm>
          <a:off x="3581400" y="1371600"/>
          <a:ext cx="5410200" cy="26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2" name="Bitmap Image" r:id="rId5" imgW="23733333" imgH="11545912" progId="Paint.Picture">
                  <p:embed/>
                </p:oleObj>
              </mc:Choice>
              <mc:Fallback>
                <p:oleObj name="Bitmap Image" r:id="rId5" imgW="23733333" imgH="115459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5410200" cy="26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76695"/>
              </p:ext>
            </p:extLst>
          </p:nvPr>
        </p:nvGraphicFramePr>
        <p:xfrm>
          <a:off x="914400" y="4953000"/>
          <a:ext cx="6946899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3" name="Equation" r:id="rId7" imgW="9207500" imgH="1917700" progId="Equation.DSMT4">
                  <p:embed/>
                </p:oleObj>
              </mc:Choice>
              <mc:Fallback>
                <p:oleObj name="Equation" r:id="rId7" imgW="9207500" imgH="191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53000"/>
                        <a:ext cx="6946899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4191000"/>
            <a:ext cx="232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Exact solution: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RL Example Trapezoidal Solution</a:t>
            </a:r>
            <a:endParaRPr lang="en-US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65760" y="1280160"/>
            <a:ext cx="1460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1" dirty="0"/>
              <a:t>t</a:t>
            </a:r>
            <a:r>
              <a:rPr lang="en-US" altLang="en-US" sz="2800" dirty="0"/>
              <a:t> = .0002</a:t>
            </a:r>
            <a:endParaRPr lang="en-US" altLang="en-US" sz="2800" i="1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32818" y="30480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1" dirty="0"/>
              <a:t>i</a:t>
            </a:r>
            <a:r>
              <a:rPr lang="en-US" altLang="en-US" sz="2800" dirty="0"/>
              <a:t>(.0002) = 117.3A</a:t>
            </a:r>
            <a:endParaRPr lang="en-US" altLang="en-US" sz="2800" i="1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55745" y="3657600"/>
            <a:ext cx="222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Exact solution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5800" y="4267200"/>
            <a:ext cx="275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1" dirty="0"/>
              <a:t>i</a:t>
            </a:r>
            <a:r>
              <a:rPr lang="en-US" altLang="en-US" sz="2800" dirty="0"/>
              <a:t>(.0002) = 117.3A</a:t>
            </a:r>
            <a:endParaRPr lang="en-US" altLang="en-US" sz="2800" i="1" dirty="0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24708"/>
              </p:ext>
            </p:extLst>
          </p:nvPr>
        </p:nvGraphicFramePr>
        <p:xfrm>
          <a:off x="3464704" y="1285911"/>
          <a:ext cx="5257800" cy="29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67" name="Bitmap Image" r:id="rId3" imgW="24552381" imgH="13714286" progId="Paint.Picture">
                  <p:embed/>
                </p:oleObj>
              </mc:Choice>
              <mc:Fallback>
                <p:oleObj name="Bitmap Image" r:id="rId3" imgW="24552381" imgH="137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704" y="1285911"/>
                        <a:ext cx="5257800" cy="29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32818" y="2286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Solving for i(.0002)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RL Example Trapezoidal Solution</a:t>
            </a:r>
            <a:endParaRPr lang="en-US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Solution Over Three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9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5954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30717</TotalTime>
  <Words>1034</Words>
  <Application>Microsoft Office PowerPoint</Application>
  <PresentationFormat>On-screen Show (4:3)</PresentationFormat>
  <Paragraphs>171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Naeove~1</vt:lpstr>
      <vt:lpstr>Equation</vt:lpstr>
      <vt:lpstr>Bitmap Image</vt:lpstr>
      <vt:lpstr>ECE 576 – Power System Dynamics and Stability</vt:lpstr>
      <vt:lpstr>Announcements</vt:lpstr>
      <vt:lpstr>Numerical Integration with Trapezoidal Method</vt:lpstr>
      <vt:lpstr>Trapezoidal Applied to Inductor with Resistance</vt:lpstr>
      <vt:lpstr>PowerPoint Presentation</vt:lpstr>
      <vt:lpstr>RL Example</vt:lpstr>
      <vt:lpstr>PowerPoint Presentation</vt:lpstr>
      <vt:lpstr>PowerPoint Presentation</vt:lpstr>
      <vt:lpstr>Full Solution Over Three Cycles</vt:lpstr>
      <vt:lpstr>RL Example with Varying DeltaT</vt:lpstr>
      <vt:lpstr>A Favorite Qual Problem: R=0 Case, with v(t) = Sin(2*pi*60)</vt:lpstr>
      <vt:lpstr>Lumped Capacitance Model</vt:lpstr>
      <vt:lpstr>Lumped Capacitance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2.1: First Three Cycles</vt:lpstr>
      <vt:lpstr>Example 2.1: First Three Cycles</vt:lpstr>
      <vt:lpstr>Three Node, Two Line Example</vt:lpstr>
      <vt:lpstr>Example 2.1 with Capacitance</vt:lpstr>
      <vt:lpstr>EMTP Network Solution</vt:lpstr>
      <vt:lpstr>EMTP Network Solution</vt:lpstr>
      <vt:lpstr>Three-Phase EMTP</vt:lpstr>
      <vt:lpstr>Modeling Transmission Lines </vt:lpstr>
      <vt:lpstr>Modeling Transmission Lines</vt:lpstr>
      <vt:lpstr>Modeling Transmission Lines</vt:lpstr>
      <vt:lpstr>Untransposed Lines with Ground Conductors</vt:lpstr>
      <vt:lpstr>Untransposed Lines with Ground Conductors</vt:lpstr>
      <vt:lpstr>Untransposed Lines with  Ground Conductors</vt:lpstr>
      <vt:lpstr>Untransposed Lines with  Ground Conductors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1558</cp:revision>
  <cp:lastPrinted>2013-12-02T14:53:46Z</cp:lastPrinted>
  <dcterms:created xsi:type="dcterms:W3CDTF">1995-06-02T22:12:36Z</dcterms:created>
  <dcterms:modified xsi:type="dcterms:W3CDTF">2014-01-28T18:26:22Z</dcterms:modified>
</cp:coreProperties>
</file>