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5"/>
  </p:notesMasterIdLst>
  <p:handoutMasterIdLst>
    <p:handoutMasterId r:id="rId46"/>
  </p:handoutMasterIdLst>
  <p:sldIdLst>
    <p:sldId id="563" r:id="rId2"/>
    <p:sldId id="820" r:id="rId3"/>
    <p:sldId id="821" r:id="rId4"/>
    <p:sldId id="765" r:id="rId5"/>
    <p:sldId id="822" r:id="rId6"/>
    <p:sldId id="766" r:id="rId7"/>
    <p:sldId id="767" r:id="rId8"/>
    <p:sldId id="768" r:id="rId9"/>
    <p:sldId id="769" r:id="rId10"/>
    <p:sldId id="770" r:id="rId11"/>
    <p:sldId id="827" r:id="rId12"/>
    <p:sldId id="845" r:id="rId13"/>
    <p:sldId id="771" r:id="rId14"/>
    <p:sldId id="828" r:id="rId15"/>
    <p:sldId id="832" r:id="rId16"/>
    <p:sldId id="833" r:id="rId17"/>
    <p:sldId id="829" r:id="rId18"/>
    <p:sldId id="830" r:id="rId19"/>
    <p:sldId id="831" r:id="rId20"/>
    <p:sldId id="836" r:id="rId21"/>
    <p:sldId id="847" r:id="rId22"/>
    <p:sldId id="841" r:id="rId23"/>
    <p:sldId id="848" r:id="rId24"/>
    <p:sldId id="849" r:id="rId25"/>
    <p:sldId id="874" r:id="rId26"/>
    <p:sldId id="851" r:id="rId27"/>
    <p:sldId id="852" r:id="rId28"/>
    <p:sldId id="853" r:id="rId29"/>
    <p:sldId id="854" r:id="rId30"/>
    <p:sldId id="855" r:id="rId31"/>
    <p:sldId id="875" r:id="rId32"/>
    <p:sldId id="856" r:id="rId33"/>
    <p:sldId id="857" r:id="rId34"/>
    <p:sldId id="858" r:id="rId35"/>
    <p:sldId id="859" r:id="rId36"/>
    <p:sldId id="876" r:id="rId37"/>
    <p:sldId id="877" r:id="rId38"/>
    <p:sldId id="861" r:id="rId39"/>
    <p:sldId id="878" r:id="rId40"/>
    <p:sldId id="862" r:id="rId41"/>
    <p:sldId id="863" r:id="rId42"/>
    <p:sldId id="879" r:id="rId43"/>
    <p:sldId id="865" r:id="rId44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900"/>
    <a:srgbClr val="CC00CC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1" autoAdjust="0"/>
  </p:normalViewPr>
  <p:slideViewPr>
    <p:cSldViewPr>
      <p:cViewPr>
        <p:scale>
          <a:sx n="107" d="100"/>
          <a:sy n="107" d="100"/>
        </p:scale>
        <p:origin x="-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49.wmf"/><Relationship Id="rId18" Type="http://schemas.openxmlformats.org/officeDocument/2006/relationships/image" Target="../media/image41.wmf"/><Relationship Id="rId3" Type="http://schemas.openxmlformats.org/officeDocument/2006/relationships/image" Target="../media/image43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51.wmf"/><Relationship Id="rId2" Type="http://schemas.openxmlformats.org/officeDocument/2006/relationships/image" Target="../media/image42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46.wmf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10" Type="http://schemas.openxmlformats.org/officeDocument/2006/relationships/image" Target="../media/image33.wmf"/><Relationship Id="rId4" Type="http://schemas.openxmlformats.org/officeDocument/2006/relationships/image" Target="../media/image44.wmf"/><Relationship Id="rId9" Type="http://schemas.openxmlformats.org/officeDocument/2006/relationships/image" Target="../media/image47.wmf"/><Relationship Id="rId1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image" Target="../media/image88.png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4" Type="http://schemas.openxmlformats.org/officeDocument/2006/relationships/image" Target="../media/image10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781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781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85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8675" cy="3478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43" y="4403354"/>
            <a:ext cx="5149442" cy="41697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85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9" Type="http://schemas.openxmlformats.org/officeDocument/2006/relationships/image" Target="../media/image41.wmf"/><Relationship Id="rId21" Type="http://schemas.openxmlformats.org/officeDocument/2006/relationships/oleObject" Target="../embeddings/oleObject31.bin"/><Relationship Id="rId34" Type="http://schemas.openxmlformats.org/officeDocument/2006/relationships/oleObject" Target="../embeddings/oleObject38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image" Target="../media/image38.wmf"/><Relationship Id="rId38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5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4.wmf"/><Relationship Id="rId32" Type="http://schemas.openxmlformats.org/officeDocument/2006/relationships/oleObject" Target="../embeddings/oleObject37.bin"/><Relationship Id="rId37" Type="http://schemas.openxmlformats.org/officeDocument/2006/relationships/image" Target="../media/image40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6.wmf"/><Relationship Id="rId36" Type="http://schemas.openxmlformats.org/officeDocument/2006/relationships/oleObject" Target="../embeddings/oleObject39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7.wmf"/><Relationship Id="rId35" Type="http://schemas.openxmlformats.org/officeDocument/2006/relationships/image" Target="../media/image39.wmf"/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6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9" Type="http://schemas.openxmlformats.org/officeDocument/2006/relationships/image" Target="../media/image41.wmf"/><Relationship Id="rId21" Type="http://schemas.openxmlformats.org/officeDocument/2006/relationships/oleObject" Target="../embeddings/oleObject50.bin"/><Relationship Id="rId34" Type="http://schemas.openxmlformats.org/officeDocument/2006/relationships/oleObject" Target="../embeddings/oleObject57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33" Type="http://schemas.openxmlformats.org/officeDocument/2006/relationships/image" Target="../media/image50.wmf"/><Relationship Id="rId38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48.wmf"/><Relationship Id="rId32" Type="http://schemas.openxmlformats.org/officeDocument/2006/relationships/oleObject" Target="../embeddings/oleObject56.bin"/><Relationship Id="rId37" Type="http://schemas.openxmlformats.org/officeDocument/2006/relationships/image" Target="../media/image51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49.wmf"/><Relationship Id="rId36" Type="http://schemas.openxmlformats.org/officeDocument/2006/relationships/oleObject" Target="../embeddings/oleObject58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9.bin"/><Relationship Id="rId31" Type="http://schemas.openxmlformats.org/officeDocument/2006/relationships/oleObject" Target="../embeddings/oleObject55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37.wmf"/><Relationship Id="rId35" Type="http://schemas.openxmlformats.org/officeDocument/2006/relationships/image" Target="../media/image39.wmf"/><Relationship Id="rId8" Type="http://schemas.openxmlformats.org/officeDocument/2006/relationships/image" Target="../media/image43.wmf"/><Relationship Id="rId3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5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6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7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7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7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7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82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22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85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87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89.png"/><Relationship Id="rId5" Type="http://schemas.openxmlformats.org/officeDocument/2006/relationships/oleObject" Target="../embeddings/oleObject99.bin"/><Relationship Id="rId4" Type="http://schemas.openxmlformats.org/officeDocument/2006/relationships/image" Target="../media/image8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9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93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98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1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dirty="0" smtClean="0"/>
              <a:t> </a:t>
            </a:r>
            <a:r>
              <a:rPr lang="en-US" dirty="0"/>
              <a:t>– Power System Dynamics and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6: Synchronous Machine Modeling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5562600"/>
            <a:ext cx="5774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Special Guest: TA Soobae Kim</a:t>
            </a: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5760" y="1280160"/>
            <a:ext cx="7863840" cy="3672840"/>
            <a:chOff x="1143000" y="2057400"/>
            <a:chExt cx="7239000" cy="3352800"/>
          </a:xfrm>
        </p:grpSpPr>
        <p:graphicFrame>
          <p:nvGraphicFramePr>
            <p:cNvPr id="21299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7355940"/>
                </p:ext>
              </p:extLst>
            </p:nvPr>
          </p:nvGraphicFramePr>
          <p:xfrm>
            <a:off x="3810000" y="2209800"/>
            <a:ext cx="1784350" cy="320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9302" name="Equation" r:id="rId3" imgW="2692080" imgH="4825800" progId="Equation.DSMT4">
                    <p:embed/>
                  </p:oleObj>
                </mc:Choice>
                <mc:Fallback>
                  <p:oleObj name="Equation" r:id="rId3" imgW="2692080" imgH="482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2209800"/>
                          <a:ext cx="1784350" cy="320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99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9844890"/>
                </p:ext>
              </p:extLst>
            </p:nvPr>
          </p:nvGraphicFramePr>
          <p:xfrm>
            <a:off x="6248400" y="2286000"/>
            <a:ext cx="2133600" cy="153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9303" name="Equation" r:id="rId5" imgW="3301920" imgH="2374560" progId="Equation.DSMT4">
                    <p:embed/>
                  </p:oleObj>
                </mc:Choice>
                <mc:Fallback>
                  <p:oleObj name="Equation" r:id="rId5" imgW="3301920" imgH="2374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2286000"/>
                          <a:ext cx="2133600" cy="153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9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6530686"/>
                </p:ext>
              </p:extLst>
            </p:nvPr>
          </p:nvGraphicFramePr>
          <p:xfrm>
            <a:off x="1143000" y="2743200"/>
            <a:ext cx="2032000" cy="2514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9304" name="Equation" r:id="rId7" imgW="3060360" imgH="3784320" progId="Equation.DSMT4">
                    <p:embed/>
                  </p:oleObj>
                </mc:Choice>
                <mc:Fallback>
                  <p:oleObj name="Equation" r:id="rId7" imgW="3060360" imgH="3784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000" y="2743200"/>
                          <a:ext cx="2032000" cy="2514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2997" name="Text Box 5"/>
            <p:cNvSpPr txBox="1">
              <a:spLocks noChangeArrowheads="1"/>
            </p:cNvSpPr>
            <p:nvPr/>
          </p:nvSpPr>
          <p:spPr bwMode="auto">
            <a:xfrm>
              <a:off x="1676400" y="20574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Stator</a:t>
              </a:r>
            </a:p>
          </p:txBody>
        </p:sp>
        <p:sp>
          <p:nvSpPr>
            <p:cNvPr id="212998" name="Text Box 6"/>
            <p:cNvSpPr txBox="1">
              <a:spLocks noChangeArrowheads="1"/>
            </p:cNvSpPr>
            <p:nvPr/>
          </p:nvSpPr>
          <p:spPr bwMode="auto">
            <a:xfrm>
              <a:off x="4038600" y="20574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Rotor</a:t>
              </a:r>
            </a:p>
          </p:txBody>
        </p:sp>
        <p:sp>
          <p:nvSpPr>
            <p:cNvPr id="212999" name="Text Box 7"/>
            <p:cNvSpPr txBox="1">
              <a:spLocks noChangeArrowheads="1"/>
            </p:cNvSpPr>
            <p:nvPr/>
          </p:nvSpPr>
          <p:spPr bwMode="auto">
            <a:xfrm>
              <a:off x="6400800" y="20574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Shaft</a:t>
              </a:r>
            </a:p>
          </p:txBody>
        </p:sp>
      </p:grp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Transformed System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38200" y="1295400"/>
            <a:ext cx="2716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Electrical system: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038600" y="1447800"/>
          <a:ext cx="35433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38" name="Equation" r:id="rId3" imgW="3543300" imgH="1803400" progId="Equation.DSMT4">
                  <p:embed/>
                </p:oleObj>
              </mc:Choice>
              <mc:Fallback>
                <p:oleObj name="Equation" r:id="rId3" imgW="3543300" imgH="180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47800"/>
                        <a:ext cx="3543300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3011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Mechanical system: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219200" y="4038600"/>
          <a:ext cx="73152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39" name="Equation" r:id="rId5" imgW="7315200" imgH="2082800" progId="Equation.DSMT4">
                  <p:embed/>
                </p:oleObj>
              </mc:Choice>
              <mc:Fallback>
                <p:oleObj name="Equation" r:id="rId5" imgW="7315200" imgH="208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73152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6200" y="228600"/>
            <a:ext cx="8991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Electrical &amp; Mechanical Relationships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 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Torque is derived by looking at the overall energy balance in the system</a:t>
            </a:r>
          </a:p>
          <a:p>
            <a:r>
              <a:rPr lang="en-US" dirty="0" smtClean="0"/>
              <a:t>Three systems: electrical, mechanical and the coupling magnetic field</a:t>
            </a:r>
          </a:p>
          <a:p>
            <a:pPr lvl="1"/>
            <a:r>
              <a:rPr lang="en-US" dirty="0" smtClean="0"/>
              <a:t>Electrical system losses in form of resistance</a:t>
            </a:r>
          </a:p>
          <a:p>
            <a:pPr lvl="1"/>
            <a:r>
              <a:rPr lang="en-US" dirty="0" smtClean="0"/>
              <a:t>Mechanical system losses in the form of friction</a:t>
            </a:r>
          </a:p>
          <a:p>
            <a:r>
              <a:rPr lang="en-US" dirty="0" smtClean="0"/>
              <a:t>Coupling field is assumed to be lossless, hence we can track how energy moves between the electrical and mechanical systems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30491"/>
              </p:ext>
            </p:extLst>
          </p:nvPr>
        </p:nvGraphicFramePr>
        <p:xfrm>
          <a:off x="457200" y="1295400"/>
          <a:ext cx="6720840" cy="3406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073" name="Bitmap Image" r:id="rId3" imgW="18157184" imgH="9202435" progId="Paint.Picture">
                  <p:embed/>
                </p:oleObj>
              </mc:Choice>
              <mc:Fallback>
                <p:oleObj name="Bitmap Image" r:id="rId3" imgW="18157184" imgH="920243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6720840" cy="3406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Energy Conversion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042839"/>
              </p:ext>
            </p:extLst>
          </p:nvPr>
        </p:nvGraphicFramePr>
        <p:xfrm>
          <a:off x="1219200" y="5334000"/>
          <a:ext cx="5829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074" name="Equation" r:id="rId5" imgW="5829300" imgH="825500" progId="Equation.3">
                  <p:embed/>
                </p:oleObj>
              </mc:Choice>
              <mc:Fallback>
                <p:oleObj name="Equation" r:id="rId5" imgW="5829300" imgH="825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0"/>
                        <a:ext cx="5829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43000" y="4800600"/>
            <a:ext cx="601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Look at the instantaneous power: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1524000"/>
          <a:ext cx="7835900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01" name="Equation" r:id="rId3" imgW="7835900" imgH="4635500" progId="Equation.3">
                  <p:embed/>
                </p:oleObj>
              </mc:Choice>
              <mc:Fallback>
                <p:oleObj name="Equation" r:id="rId3" imgW="7835900" imgH="4635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7835900" cy="463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Change to Conservation of Power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540065"/>
              </p:ext>
            </p:extLst>
          </p:nvPr>
        </p:nvGraphicFramePr>
        <p:xfrm>
          <a:off x="365760" y="1280160"/>
          <a:ext cx="66929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97" name="Equation" r:id="rId3" imgW="6692900" imgH="4546600" progId="Equation.3">
                  <p:embed/>
                </p:oleObj>
              </mc:Choice>
              <mc:Fallback>
                <p:oleObj name="Equation" r:id="rId3" imgW="6692900" imgH="454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66929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Transformed Variables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476750" y="3219450"/>
          <a:ext cx="19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80" name="Equation" r:id="rId3" imgW="190500" imgH="419100" progId="Equation.3">
                  <p:embed/>
                </p:oleObj>
              </mc:Choice>
              <mc:Fallback>
                <p:oleObj name="Equation" r:id="rId3" imgW="190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219450"/>
                        <a:ext cx="190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308729"/>
              </p:ext>
            </p:extLst>
          </p:nvPr>
        </p:nvGraphicFramePr>
        <p:xfrm>
          <a:off x="365760" y="1280160"/>
          <a:ext cx="78613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81" name="Equation" r:id="rId5" imgW="7861300" imgH="3086100" progId="Equation.3">
                  <p:embed/>
                </p:oleObj>
              </mc:Choice>
              <mc:Fallback>
                <p:oleObj name="Equation" r:id="rId5" imgW="7861300" imgH="308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78613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Transformed Variables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5760" y="1280160"/>
            <a:ext cx="6026150" cy="3403600"/>
            <a:chOff x="1060450" y="1600200"/>
            <a:chExt cx="6026150" cy="3403600"/>
          </a:xfrm>
        </p:grpSpPr>
        <p:graphicFrame>
          <p:nvGraphicFramePr>
            <p:cNvPr id="1433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3429439"/>
                </p:ext>
              </p:extLst>
            </p:nvPr>
          </p:nvGraphicFramePr>
          <p:xfrm>
            <a:off x="1060450" y="1600200"/>
            <a:ext cx="10414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34" name="Equation" r:id="rId3" imgW="1040948" imgH="888614" progId="Equation.DSMT4">
                    <p:embed/>
                  </p:oleObj>
                </mc:Choice>
                <mc:Fallback>
                  <p:oleObj name="Equation" r:id="rId3" imgW="1040948" imgH="88861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0450" y="1600200"/>
                          <a:ext cx="10414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209800" y="1600200"/>
              <a:ext cx="10668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4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5676040"/>
                </p:ext>
              </p:extLst>
            </p:nvPr>
          </p:nvGraphicFramePr>
          <p:xfrm>
            <a:off x="2362200" y="1676400"/>
            <a:ext cx="6477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35" name="Equation" r:id="rId5" imgW="647700" imgH="825500" progId="Equation.3">
                    <p:embed/>
                  </p:oleObj>
                </mc:Choice>
                <mc:Fallback>
                  <p:oleObj name="Equation" r:id="rId5" imgW="6477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1676400"/>
                          <a:ext cx="6477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934944"/>
                </p:ext>
              </p:extLst>
            </p:nvPr>
          </p:nvGraphicFramePr>
          <p:xfrm>
            <a:off x="3429000" y="1676400"/>
            <a:ext cx="7493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36" name="Equation" r:id="rId7" imgW="749300" imgH="825500" progId="Equation.3">
                    <p:embed/>
                  </p:oleObj>
                </mc:Choice>
                <mc:Fallback>
                  <p:oleObj name="Equation" r:id="rId7" imgW="7493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1676400"/>
                          <a:ext cx="7493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4267200" y="1828800"/>
              <a:ext cx="5334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4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0144738"/>
                </p:ext>
              </p:extLst>
            </p:nvPr>
          </p:nvGraphicFramePr>
          <p:xfrm>
            <a:off x="4419600" y="1905000"/>
            <a:ext cx="2794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37" name="Equation" r:id="rId9" imgW="279279" imgH="431613" progId="Equation.3">
                    <p:embed/>
                  </p:oleObj>
                </mc:Choice>
                <mc:Fallback>
                  <p:oleObj name="Equation" r:id="rId9" imgW="279279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1905000"/>
                          <a:ext cx="2794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7301691"/>
                </p:ext>
              </p:extLst>
            </p:nvPr>
          </p:nvGraphicFramePr>
          <p:xfrm>
            <a:off x="4876800" y="1676400"/>
            <a:ext cx="8890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38" name="Equation" r:id="rId11" imgW="889000" imgH="825500" progId="Equation.3">
                    <p:embed/>
                  </p:oleObj>
                </mc:Choice>
                <mc:Fallback>
                  <p:oleObj name="Equation" r:id="rId11" imgW="8890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1676400"/>
                          <a:ext cx="8890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5867400" y="1828800"/>
              <a:ext cx="5334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4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6823946"/>
                </p:ext>
              </p:extLst>
            </p:nvPr>
          </p:nvGraphicFramePr>
          <p:xfrm>
            <a:off x="6019800" y="1905000"/>
            <a:ext cx="2667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39" name="Equation" r:id="rId13" imgW="266469" imgH="431425" progId="Equation.3">
                    <p:embed/>
                  </p:oleObj>
                </mc:Choice>
                <mc:Fallback>
                  <p:oleObj name="Equation" r:id="rId13" imgW="266469" imgH="4314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1905000"/>
                          <a:ext cx="2667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6592520"/>
                </p:ext>
              </p:extLst>
            </p:nvPr>
          </p:nvGraphicFramePr>
          <p:xfrm>
            <a:off x="6477000" y="1676400"/>
            <a:ext cx="6096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0" name="Equation" r:id="rId15" imgW="609600" imgH="825500" progId="Equation.3">
                    <p:embed/>
                  </p:oleObj>
                </mc:Choice>
                <mc:Fallback>
                  <p:oleObj name="Equation" r:id="rId15" imgW="6096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1676400"/>
                          <a:ext cx="6096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5115633"/>
                </p:ext>
              </p:extLst>
            </p:nvPr>
          </p:nvGraphicFramePr>
          <p:xfrm>
            <a:off x="2209800" y="3200400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1" name="Equation" r:id="rId17" imgW="241195" imgH="241195" progId="Equation.3">
                    <p:embed/>
                  </p:oleObj>
                </mc:Choice>
                <mc:Fallback>
                  <p:oleObj name="Equation" r:id="rId17" imgW="241195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200400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2438400" y="3048000"/>
              <a:ext cx="457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51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845350"/>
                </p:ext>
              </p:extLst>
            </p:nvPr>
          </p:nvGraphicFramePr>
          <p:xfrm>
            <a:off x="2514600" y="3124200"/>
            <a:ext cx="2540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2" name="Equation" r:id="rId19" imgW="253890" imgH="431613" progId="Equation.3">
                    <p:embed/>
                  </p:oleObj>
                </mc:Choice>
                <mc:Fallback>
                  <p:oleObj name="Equation" r:id="rId19" imgW="253890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3124200"/>
                          <a:ext cx="2540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2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7508643"/>
                </p:ext>
              </p:extLst>
            </p:nvPr>
          </p:nvGraphicFramePr>
          <p:xfrm>
            <a:off x="2971800" y="2895600"/>
            <a:ext cx="8636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3" name="Equation" r:id="rId21" imgW="863600" imgH="825500" progId="Equation.3">
                    <p:embed/>
                  </p:oleObj>
                </mc:Choice>
                <mc:Fallback>
                  <p:oleObj name="Equation" r:id="rId21" imgW="8636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2895600"/>
                          <a:ext cx="8636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3886200" y="3048000"/>
              <a:ext cx="6096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5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3911400"/>
                </p:ext>
              </p:extLst>
            </p:nvPr>
          </p:nvGraphicFramePr>
          <p:xfrm>
            <a:off x="3962400" y="3124200"/>
            <a:ext cx="4445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4" name="Equation" r:id="rId23" imgW="444307" imgH="495085" progId="Equation.3">
                    <p:embed/>
                  </p:oleObj>
                </mc:Choice>
                <mc:Fallback>
                  <p:oleObj name="Equation" r:id="rId23" imgW="444307" imgH="4950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3124200"/>
                          <a:ext cx="444500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5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5904825"/>
                </p:ext>
              </p:extLst>
            </p:nvPr>
          </p:nvGraphicFramePr>
          <p:xfrm>
            <a:off x="4572000" y="2819400"/>
            <a:ext cx="10541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5" name="Equation" r:id="rId25" imgW="1054100" imgH="889000" progId="Equation.3">
                    <p:embed/>
                  </p:oleObj>
                </mc:Choice>
                <mc:Fallback>
                  <p:oleObj name="Equation" r:id="rId25" imgW="1054100" imgH="889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2819400"/>
                          <a:ext cx="10541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5715000" y="3048000"/>
              <a:ext cx="5334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57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0841468"/>
                </p:ext>
              </p:extLst>
            </p:nvPr>
          </p:nvGraphicFramePr>
          <p:xfrm>
            <a:off x="5791200" y="3124200"/>
            <a:ext cx="4064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6" name="Equation" r:id="rId27" imgW="406224" imgH="431613" progId="Equation.3">
                    <p:embed/>
                  </p:oleObj>
                </mc:Choice>
                <mc:Fallback>
                  <p:oleObj name="Equation" r:id="rId27" imgW="406224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3124200"/>
                          <a:ext cx="4064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4732547"/>
                </p:ext>
              </p:extLst>
            </p:nvPr>
          </p:nvGraphicFramePr>
          <p:xfrm>
            <a:off x="6324600" y="2895600"/>
            <a:ext cx="7493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7" name="Equation" r:id="rId29" imgW="749300" imgH="825500" progId="Equation.3">
                    <p:embed/>
                  </p:oleObj>
                </mc:Choice>
                <mc:Fallback>
                  <p:oleObj name="Equation" r:id="rId29" imgW="7493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2895600"/>
                          <a:ext cx="7493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9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7468622"/>
                </p:ext>
              </p:extLst>
            </p:nvPr>
          </p:nvGraphicFramePr>
          <p:xfrm>
            <a:off x="2209800" y="4419600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8" name="Equation" r:id="rId31" imgW="241195" imgH="241195" progId="Equation.3">
                    <p:embed/>
                  </p:oleObj>
                </mc:Choice>
                <mc:Fallback>
                  <p:oleObj name="Equation" r:id="rId31" imgW="241195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4419600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438400" y="4267200"/>
              <a:ext cx="457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6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3277167"/>
                </p:ext>
              </p:extLst>
            </p:nvPr>
          </p:nvGraphicFramePr>
          <p:xfrm>
            <a:off x="2514600" y="4343400"/>
            <a:ext cx="3810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49" name="Equation" r:id="rId32" imgW="380835" imgH="495085" progId="Equation.3">
                    <p:embed/>
                  </p:oleObj>
                </mc:Choice>
                <mc:Fallback>
                  <p:oleObj name="Equation" r:id="rId32" imgW="380835" imgH="4950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4343400"/>
                          <a:ext cx="381000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2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5359921"/>
                </p:ext>
              </p:extLst>
            </p:nvPr>
          </p:nvGraphicFramePr>
          <p:xfrm>
            <a:off x="2971800" y="4114800"/>
            <a:ext cx="9906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50" name="Equation" r:id="rId34" imgW="990600" imgH="889000" progId="Equation.3">
                    <p:embed/>
                  </p:oleObj>
                </mc:Choice>
                <mc:Fallback>
                  <p:oleObj name="Equation" r:id="rId34" imgW="990600" imgH="889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4114800"/>
                          <a:ext cx="9906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4038600" y="4267200"/>
              <a:ext cx="457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436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8699010"/>
                </p:ext>
              </p:extLst>
            </p:nvPr>
          </p:nvGraphicFramePr>
          <p:xfrm>
            <a:off x="4038600" y="4343400"/>
            <a:ext cx="4445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51" name="Equation" r:id="rId36" imgW="444307" imgH="495085" progId="Equation.3">
                    <p:embed/>
                  </p:oleObj>
                </mc:Choice>
                <mc:Fallback>
                  <p:oleObj name="Equation" r:id="rId36" imgW="444307" imgH="4950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4343400"/>
                          <a:ext cx="444500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5052096"/>
                </p:ext>
              </p:extLst>
            </p:nvPr>
          </p:nvGraphicFramePr>
          <p:xfrm>
            <a:off x="4572000" y="4114800"/>
            <a:ext cx="7874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52" name="Equation" r:id="rId38" imgW="787400" imgH="889000" progId="Equation.3">
                    <p:embed/>
                  </p:oleObj>
                </mc:Choice>
                <mc:Fallback>
                  <p:oleObj name="Equation" r:id="rId38" imgW="787400" imgH="889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4114800"/>
                          <a:ext cx="7874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66" name="Text Box 32"/>
          <p:cNvSpPr txBox="1">
            <a:spLocks noChangeArrowheads="1"/>
          </p:cNvSpPr>
          <p:nvPr/>
        </p:nvSpPr>
        <p:spPr bwMode="auto">
          <a:xfrm>
            <a:off x="1066800" y="5029200"/>
            <a:ext cx="6477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This </a:t>
            </a:r>
            <a:r>
              <a:rPr lang="en-US" altLang="en-US" sz="2800" dirty="0" smtClean="0"/>
              <a:t>requires the lossless </a:t>
            </a:r>
            <a:r>
              <a:rPr lang="en-US" altLang="en-US" sz="2800" dirty="0"/>
              <a:t>coupling </a:t>
            </a:r>
            <a:r>
              <a:rPr lang="en-US" altLang="en-US" sz="2800" dirty="0" smtClean="0"/>
              <a:t>field assumption</a:t>
            </a:r>
            <a:endParaRPr lang="en-US" alt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Coupling Field Energy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34975" y="1295400"/>
            <a:ext cx="752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For independent states </a:t>
            </a:r>
            <a:r>
              <a:rPr lang="en-US" altLang="en-US" sz="2800" i="1" dirty="0">
                <a:sym typeface="Symbol" pitchFamily="18" charset="2"/>
              </a:rPr>
              <a:t>, </a:t>
            </a:r>
            <a:r>
              <a:rPr lang="en-US" altLang="en-US" sz="2800" i="1" baseline="-25000" dirty="0">
                <a:sym typeface="Symbol" pitchFamily="18" charset="2"/>
              </a:rPr>
              <a:t>a</a:t>
            </a:r>
            <a:r>
              <a:rPr lang="en-US" altLang="en-US" sz="2800" i="1" dirty="0">
                <a:sym typeface="Symbol" pitchFamily="18" charset="2"/>
              </a:rPr>
              <a:t>, </a:t>
            </a:r>
            <a:r>
              <a:rPr lang="en-US" altLang="en-US" sz="2800" i="1" baseline="-25000" dirty="0">
                <a:sym typeface="Symbol" pitchFamily="18" charset="2"/>
              </a:rPr>
              <a:t>b</a:t>
            </a:r>
            <a:r>
              <a:rPr lang="en-US" altLang="en-US" sz="2800" i="1" dirty="0">
                <a:sym typeface="Symbol" pitchFamily="18" charset="2"/>
              </a:rPr>
              <a:t>, </a:t>
            </a:r>
            <a:r>
              <a:rPr lang="en-US" altLang="en-US" sz="2800" i="1" baseline="-25000" dirty="0">
                <a:sym typeface="Symbol" pitchFamily="18" charset="2"/>
              </a:rPr>
              <a:t>c</a:t>
            </a:r>
            <a:r>
              <a:rPr lang="en-US" altLang="en-US" sz="2800" i="1" dirty="0">
                <a:sym typeface="Symbol" pitchFamily="18" charset="2"/>
              </a:rPr>
              <a:t>, </a:t>
            </a:r>
            <a:r>
              <a:rPr lang="en-US" altLang="en-US" sz="2800" i="1" baseline="-25000" dirty="0" err="1">
                <a:sym typeface="Symbol" pitchFamily="18" charset="2"/>
              </a:rPr>
              <a:t>fd</a:t>
            </a:r>
            <a:r>
              <a:rPr lang="en-US" altLang="en-US" sz="2800" i="1" dirty="0">
                <a:sym typeface="Symbol" pitchFamily="18" charset="2"/>
              </a:rPr>
              <a:t>, </a:t>
            </a:r>
            <a:r>
              <a:rPr lang="en-US" altLang="en-US" sz="2800" i="1" baseline="-25000" dirty="0">
                <a:sym typeface="Symbol" pitchFamily="18" charset="2"/>
              </a:rPr>
              <a:t>1d</a:t>
            </a:r>
            <a:r>
              <a:rPr lang="en-US" altLang="en-US" sz="2800" i="1" dirty="0">
                <a:sym typeface="Symbol" pitchFamily="18" charset="2"/>
              </a:rPr>
              <a:t>, </a:t>
            </a:r>
            <a:r>
              <a:rPr lang="en-US" altLang="en-US" sz="2800" i="1" baseline="-25000" dirty="0">
                <a:sym typeface="Symbol" pitchFamily="18" charset="2"/>
              </a:rPr>
              <a:t>1q</a:t>
            </a:r>
            <a:r>
              <a:rPr lang="en-US" altLang="en-US" sz="2800" i="1" dirty="0">
                <a:sym typeface="Symbol" pitchFamily="18" charset="2"/>
              </a:rPr>
              <a:t>, </a:t>
            </a:r>
            <a:r>
              <a:rPr lang="en-US" altLang="en-US" sz="2800" i="1" baseline="-25000" dirty="0">
                <a:sym typeface="Symbol" pitchFamily="18" charset="2"/>
              </a:rPr>
              <a:t>2q</a:t>
            </a:r>
            <a:endParaRPr lang="en-US" alt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685800" y="2171700"/>
            <a:ext cx="7385050" cy="4343400"/>
            <a:chOff x="1136650" y="2209800"/>
            <a:chExt cx="7385050" cy="4343400"/>
          </a:xfrm>
        </p:grpSpPr>
        <p:graphicFrame>
          <p:nvGraphicFramePr>
            <p:cNvPr id="1536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4020498"/>
                </p:ext>
              </p:extLst>
            </p:nvPr>
          </p:nvGraphicFramePr>
          <p:xfrm>
            <a:off x="1136650" y="2209800"/>
            <a:ext cx="10414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58" name="Equation" r:id="rId3" imgW="1040948" imgH="888614" progId="Equation.DSMT4">
                    <p:embed/>
                  </p:oleObj>
                </mc:Choice>
                <mc:Fallback>
                  <p:oleObj name="Equation" r:id="rId3" imgW="1040948" imgH="88861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650" y="2209800"/>
                          <a:ext cx="10414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2286000" y="2209800"/>
              <a:ext cx="9144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6507961"/>
                </p:ext>
              </p:extLst>
            </p:nvPr>
          </p:nvGraphicFramePr>
          <p:xfrm>
            <a:off x="2355850" y="2209800"/>
            <a:ext cx="7493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59" name="Equation" r:id="rId5" imgW="749300" imgH="889000" progId="Equation.DSMT4">
                    <p:embed/>
                  </p:oleObj>
                </mc:Choice>
                <mc:Fallback>
                  <p:oleObj name="Equation" r:id="rId5" imgW="749300" imgH="889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5850" y="2209800"/>
                          <a:ext cx="7493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128411"/>
                </p:ext>
              </p:extLst>
            </p:nvPr>
          </p:nvGraphicFramePr>
          <p:xfrm>
            <a:off x="3352800" y="2286000"/>
            <a:ext cx="7493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0" name="Equation" r:id="rId7" imgW="749300" imgH="825500" progId="Equation.3">
                    <p:embed/>
                  </p:oleObj>
                </mc:Choice>
                <mc:Fallback>
                  <p:oleObj name="Equation" r:id="rId7" imgW="7493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2286000"/>
                          <a:ext cx="7493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4114800" y="2209800"/>
              <a:ext cx="9144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6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269268"/>
                </p:ext>
              </p:extLst>
            </p:nvPr>
          </p:nvGraphicFramePr>
          <p:xfrm>
            <a:off x="4184650" y="2209800"/>
            <a:ext cx="749300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1" name="Equation" r:id="rId9" imgW="749300" imgH="977900" progId="Equation.DSMT4">
                    <p:embed/>
                  </p:oleObj>
                </mc:Choice>
                <mc:Fallback>
                  <p:oleObj name="Equation" r:id="rId9" imgW="749300" imgH="9779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650" y="2209800"/>
                          <a:ext cx="749300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1458747"/>
                </p:ext>
              </p:extLst>
            </p:nvPr>
          </p:nvGraphicFramePr>
          <p:xfrm>
            <a:off x="5181600" y="2286000"/>
            <a:ext cx="8890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2" name="Equation" r:id="rId11" imgW="889000" imgH="825500" progId="Equation.3">
                    <p:embed/>
                  </p:oleObj>
                </mc:Choice>
                <mc:Fallback>
                  <p:oleObj name="Equation" r:id="rId11" imgW="8890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2286000"/>
                          <a:ext cx="8890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6096000" y="2209800"/>
              <a:ext cx="9144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6656926"/>
                </p:ext>
              </p:extLst>
            </p:nvPr>
          </p:nvGraphicFramePr>
          <p:xfrm>
            <a:off x="6165850" y="2209800"/>
            <a:ext cx="749300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3" name="Equation" r:id="rId13" imgW="749300" imgH="977900" progId="Equation.DSMT4">
                    <p:embed/>
                  </p:oleObj>
                </mc:Choice>
                <mc:Fallback>
                  <p:oleObj name="Equation" r:id="rId13" imgW="749300" imgH="9779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5850" y="2209800"/>
                          <a:ext cx="749300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1563836"/>
                </p:ext>
              </p:extLst>
            </p:nvPr>
          </p:nvGraphicFramePr>
          <p:xfrm>
            <a:off x="7162800" y="2286000"/>
            <a:ext cx="6096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4" name="Equation" r:id="rId15" imgW="609600" imgH="825500" progId="Equation.3">
                    <p:embed/>
                  </p:oleObj>
                </mc:Choice>
                <mc:Fallback>
                  <p:oleObj name="Equation" r:id="rId15" imgW="6096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2800" y="2286000"/>
                          <a:ext cx="6096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7794607"/>
                </p:ext>
              </p:extLst>
            </p:nvPr>
          </p:nvGraphicFramePr>
          <p:xfrm>
            <a:off x="2286000" y="4191000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5" name="Equation" r:id="rId17" imgW="241195" imgH="241195" progId="Equation.3">
                    <p:embed/>
                  </p:oleObj>
                </mc:Choice>
                <mc:Fallback>
                  <p:oleObj name="Equation" r:id="rId17" imgW="241195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4191000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2667000" y="3810000"/>
              <a:ext cx="9144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1828141"/>
                </p:ext>
              </p:extLst>
            </p:nvPr>
          </p:nvGraphicFramePr>
          <p:xfrm>
            <a:off x="2736850" y="3810000"/>
            <a:ext cx="749300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6" name="Equation" r:id="rId19" imgW="749300" imgH="977900" progId="Equation.DSMT4">
                    <p:embed/>
                  </p:oleObj>
                </mc:Choice>
                <mc:Fallback>
                  <p:oleObj name="Equation" r:id="rId19" imgW="749300" imgH="9779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850" y="3810000"/>
                          <a:ext cx="749300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6186128"/>
                </p:ext>
              </p:extLst>
            </p:nvPr>
          </p:nvGraphicFramePr>
          <p:xfrm>
            <a:off x="3657600" y="3886200"/>
            <a:ext cx="8636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7" name="Equation" r:id="rId21" imgW="863600" imgH="825500" progId="Equation.3">
                    <p:embed/>
                  </p:oleObj>
                </mc:Choice>
                <mc:Fallback>
                  <p:oleObj name="Equation" r:id="rId21" imgW="8636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3886200"/>
                          <a:ext cx="8636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572000" y="3810000"/>
              <a:ext cx="914400" cy="1066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7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1829611"/>
                </p:ext>
              </p:extLst>
            </p:nvPr>
          </p:nvGraphicFramePr>
          <p:xfrm>
            <a:off x="4660900" y="3816350"/>
            <a:ext cx="749300" cy="1028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8" name="Equation" r:id="rId23" imgW="749300" imgH="1028700" progId="Equation.DSMT4">
                    <p:embed/>
                  </p:oleObj>
                </mc:Choice>
                <mc:Fallback>
                  <p:oleObj name="Equation" r:id="rId23" imgW="749300" imgH="1028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0900" y="3816350"/>
                          <a:ext cx="749300" cy="1028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9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4180845"/>
                </p:ext>
              </p:extLst>
            </p:nvPr>
          </p:nvGraphicFramePr>
          <p:xfrm>
            <a:off x="5638800" y="3810000"/>
            <a:ext cx="10541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9" name="Equation" r:id="rId25" imgW="1054100" imgH="889000" progId="Equation.3">
                    <p:embed/>
                  </p:oleObj>
                </mc:Choice>
                <mc:Fallback>
                  <p:oleObj name="Equation" r:id="rId25" imgW="1054100" imgH="889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3810000"/>
                          <a:ext cx="10541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6705600" y="3810000"/>
              <a:ext cx="9144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81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071813"/>
                </p:ext>
              </p:extLst>
            </p:nvPr>
          </p:nvGraphicFramePr>
          <p:xfrm>
            <a:off x="6775450" y="3810000"/>
            <a:ext cx="749300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0" name="Equation" r:id="rId27" imgW="749300" imgH="977900" progId="Equation.DSMT4">
                    <p:embed/>
                  </p:oleObj>
                </mc:Choice>
                <mc:Fallback>
                  <p:oleObj name="Equation" r:id="rId27" imgW="749300" imgH="9779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5450" y="3810000"/>
                          <a:ext cx="749300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2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682089"/>
                </p:ext>
              </p:extLst>
            </p:nvPr>
          </p:nvGraphicFramePr>
          <p:xfrm>
            <a:off x="7772400" y="3886200"/>
            <a:ext cx="7493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1" name="Equation" r:id="rId29" imgW="749300" imgH="825500" progId="Equation.3">
                    <p:embed/>
                  </p:oleObj>
                </mc:Choice>
                <mc:Fallback>
                  <p:oleObj name="Equation" r:id="rId29" imgW="749300" imgH="825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2400" y="3886200"/>
                          <a:ext cx="7493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3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5603126"/>
                </p:ext>
              </p:extLst>
            </p:nvPr>
          </p:nvGraphicFramePr>
          <p:xfrm>
            <a:off x="2273300" y="5867400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2" name="Equation" r:id="rId31" imgW="241195" imgH="241195" progId="Equation.3">
                    <p:embed/>
                  </p:oleObj>
                </mc:Choice>
                <mc:Fallback>
                  <p:oleObj name="Equation" r:id="rId31" imgW="241195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3300" y="5867400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2590800" y="5486400"/>
              <a:ext cx="914400" cy="1066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8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2261754"/>
                </p:ext>
              </p:extLst>
            </p:nvPr>
          </p:nvGraphicFramePr>
          <p:xfrm>
            <a:off x="2660650" y="5492750"/>
            <a:ext cx="749300" cy="1028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3" name="Equation" r:id="rId32" imgW="749300" imgH="1028700" progId="Equation.DSMT4">
                    <p:embed/>
                  </p:oleObj>
                </mc:Choice>
                <mc:Fallback>
                  <p:oleObj name="Equation" r:id="rId32" imgW="749300" imgH="1028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0650" y="5492750"/>
                          <a:ext cx="749300" cy="1028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6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6168056"/>
                </p:ext>
              </p:extLst>
            </p:nvPr>
          </p:nvGraphicFramePr>
          <p:xfrm>
            <a:off x="3581400" y="5511800"/>
            <a:ext cx="9906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4" name="Equation" r:id="rId34" imgW="990600" imgH="889000" progId="Equation.3">
                    <p:embed/>
                  </p:oleObj>
                </mc:Choice>
                <mc:Fallback>
                  <p:oleObj name="Equation" r:id="rId34" imgW="990600" imgH="889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5511800"/>
                          <a:ext cx="9906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4648200" y="5486400"/>
              <a:ext cx="914400" cy="1066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5388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1226287"/>
                </p:ext>
              </p:extLst>
            </p:nvPr>
          </p:nvGraphicFramePr>
          <p:xfrm>
            <a:off x="4737100" y="5492750"/>
            <a:ext cx="749300" cy="1028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5" name="Equation" r:id="rId36" imgW="749300" imgH="1028700" progId="Equation.DSMT4">
                    <p:embed/>
                  </p:oleObj>
                </mc:Choice>
                <mc:Fallback>
                  <p:oleObj name="Equation" r:id="rId36" imgW="749300" imgH="1028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7100" y="5492750"/>
                          <a:ext cx="749300" cy="1028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9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8108844"/>
                </p:ext>
              </p:extLst>
            </p:nvPr>
          </p:nvGraphicFramePr>
          <p:xfrm>
            <a:off x="5689600" y="5511800"/>
            <a:ext cx="7874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6" name="Equation" r:id="rId38" imgW="787400" imgH="889000" progId="Equation.3">
                    <p:embed/>
                  </p:oleObj>
                </mc:Choice>
                <mc:Fallback>
                  <p:oleObj name="Equation" r:id="rId38" imgW="787400" imgH="889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9600" y="5511800"/>
                          <a:ext cx="7874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Coupling Field Energy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929347"/>
              </p:ext>
            </p:extLst>
          </p:nvPr>
        </p:nvGraphicFramePr>
        <p:xfrm>
          <a:off x="685800" y="1598613"/>
          <a:ext cx="3733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74" name="Equation" r:id="rId3" imgW="3733800" imgH="977900" progId="Equation.DSMT4">
                  <p:embed/>
                </p:oleObj>
              </mc:Choice>
              <mc:Fallback>
                <p:oleObj name="Equation" r:id="rId3" imgW="3733800" imgH="977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98613"/>
                        <a:ext cx="37338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876800" y="1785374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etc.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2971800"/>
            <a:ext cx="7467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There are eight such “reciprocity conditions for this model.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These are key conditions – i.e. the first one gives an expression for the torque in terms of the coupling field energy.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Equate the Coefficients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1524000"/>
            <a:ext cx="7518400" cy="4089400"/>
            <a:chOff x="1219200" y="1676400"/>
            <a:chExt cx="7518400" cy="4089400"/>
          </a:xfrm>
        </p:grpSpPr>
        <p:graphicFrame>
          <p:nvGraphicFramePr>
            <p:cNvPr id="2150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2188683"/>
                </p:ext>
              </p:extLst>
            </p:nvPr>
          </p:nvGraphicFramePr>
          <p:xfrm>
            <a:off x="1600200" y="1676400"/>
            <a:ext cx="1371600" cy="104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406" name="Equation" r:id="rId3" imgW="1371600" imgH="1041120" progId="Equation.3">
                    <p:embed/>
                  </p:oleObj>
                </mc:Choice>
                <mc:Fallback>
                  <p:oleObj name="Equation" r:id="rId3" imgW="1371600" imgH="1041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1676400"/>
                          <a:ext cx="1371600" cy="1041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7606718"/>
                </p:ext>
              </p:extLst>
            </p:nvPr>
          </p:nvGraphicFramePr>
          <p:xfrm>
            <a:off x="2971800" y="1676400"/>
            <a:ext cx="30099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407" name="Equation" r:id="rId5" imgW="3009900" imgH="825500" progId="Equation.DSMT4">
                    <p:embed/>
                  </p:oleObj>
                </mc:Choice>
                <mc:Fallback>
                  <p:oleObj name="Equation" r:id="rId5" imgW="3009900" imgH="8255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1676400"/>
                          <a:ext cx="3009900" cy="82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3455416"/>
                </p:ext>
              </p:extLst>
            </p:nvPr>
          </p:nvGraphicFramePr>
          <p:xfrm>
            <a:off x="1219200" y="3124200"/>
            <a:ext cx="1625600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408" name="Equation" r:id="rId7" imgW="1625600" imgH="977900" progId="Equation.3">
                    <p:embed/>
                  </p:oleObj>
                </mc:Choice>
                <mc:Fallback>
                  <p:oleObj name="Equation" r:id="rId7" imgW="1625600" imgH="977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3124200"/>
                          <a:ext cx="1625600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6998848"/>
                </p:ext>
              </p:extLst>
            </p:nvPr>
          </p:nvGraphicFramePr>
          <p:xfrm>
            <a:off x="2895600" y="3124200"/>
            <a:ext cx="4178300" cy="1028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409" name="Equation" r:id="rId9" imgW="4178300" imgH="1028700" progId="Equation.DSMT4">
                    <p:embed/>
                  </p:oleObj>
                </mc:Choice>
                <mc:Fallback>
                  <p:oleObj name="Equation" r:id="rId9" imgW="4178300" imgH="1028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600" y="3124200"/>
                          <a:ext cx="4178300" cy="1028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3182425"/>
                </p:ext>
              </p:extLst>
            </p:nvPr>
          </p:nvGraphicFramePr>
          <p:xfrm>
            <a:off x="1219200" y="4724400"/>
            <a:ext cx="1549400" cy="104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410" name="Equation" r:id="rId11" imgW="1548728" imgH="1040948" progId="Equation.3">
                    <p:embed/>
                  </p:oleObj>
                </mc:Choice>
                <mc:Fallback>
                  <p:oleObj name="Equation" r:id="rId11" imgW="1548728" imgH="104094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4724400"/>
                          <a:ext cx="1549400" cy="1041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6059717"/>
                </p:ext>
              </p:extLst>
            </p:nvPr>
          </p:nvGraphicFramePr>
          <p:xfrm>
            <a:off x="2819400" y="4724400"/>
            <a:ext cx="5918200" cy="1028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411" name="Equation" r:id="rId13" imgW="5918200" imgH="1028700" progId="Equation.DSMT4">
                    <p:embed/>
                  </p:oleObj>
                </mc:Choice>
                <mc:Fallback>
                  <p:oleObj name="Equation" r:id="rId13" imgW="5918200" imgH="1028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4724400"/>
                          <a:ext cx="5918200" cy="1028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Equate the Coefficients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" y="57150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These are key conditions – i.e. the first one gives an </a:t>
            </a:r>
            <a:r>
              <a:rPr lang="en-US" altLang="en-US" dirty="0" smtClean="0"/>
              <a:t>expression </a:t>
            </a:r>
            <a:r>
              <a:rPr lang="en-US" altLang="en-US" dirty="0"/>
              <a:t>for the torque in terms of the coupling field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Field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coupling field energy is calculated using a path independent integration</a:t>
            </a:r>
          </a:p>
          <a:p>
            <a:pPr lvl="1"/>
            <a:r>
              <a:rPr lang="en-US" dirty="0" smtClean="0"/>
              <a:t>For integral to be path independent, the partial derivatives of all integrands with respect to the other states must be equal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Since integration is path independent, choose a convenient path</a:t>
            </a:r>
          </a:p>
          <a:p>
            <a:pPr lvl="1"/>
            <a:r>
              <a:rPr lang="en-US" dirty="0" smtClean="0"/>
              <a:t>Start with a de-energized system so all variables are zero</a:t>
            </a:r>
          </a:p>
          <a:p>
            <a:pPr lvl="1"/>
            <a:r>
              <a:rPr lang="en-US" dirty="0" smtClean="0"/>
              <a:t>Integrate shaft position while other variables are zero, hence no energy</a:t>
            </a:r>
          </a:p>
          <a:p>
            <a:pPr lvl="1"/>
            <a:r>
              <a:rPr lang="en-US" dirty="0" smtClean="0"/>
              <a:t>Integrate sources in sequence with shaft at final 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r>
              <a:rPr lang="en-US" baseline="-25000" dirty="0" err="1" smtClean="0"/>
              <a:t>shaft</a:t>
            </a:r>
            <a:r>
              <a:rPr lang="en-US" dirty="0" smtClean="0"/>
              <a:t>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41907"/>
              </p:ext>
            </p:extLst>
          </p:nvPr>
        </p:nvGraphicFramePr>
        <p:xfrm>
          <a:off x="1219200" y="3048000"/>
          <a:ext cx="3352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6" name="Equation" r:id="rId3" imgW="3987720" imgH="1041120" progId="Equation.DSMT4">
                  <p:embed/>
                </p:oleObj>
              </mc:Choice>
              <mc:Fallback>
                <p:oleObj name="Equation" r:id="rId3" imgW="3987720" imgH="1041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33528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2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42809"/>
              </p:ext>
            </p:extLst>
          </p:nvPr>
        </p:nvGraphicFramePr>
        <p:xfrm>
          <a:off x="365760" y="1280160"/>
          <a:ext cx="8016240" cy="465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14" name="Equation" r:id="rId3" imgW="9092880" imgH="5283000" progId="Equation.DSMT4">
                  <p:embed/>
                </p:oleObj>
              </mc:Choice>
              <mc:Fallback>
                <p:oleObj name="Equation" r:id="rId3" imgW="9092880" imgH="528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8016240" cy="4657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Do the Integration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65760" y="1280160"/>
            <a:ext cx="8535987" cy="286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u="sng" dirty="0"/>
              <a:t>Assume:</a:t>
            </a:r>
            <a:r>
              <a:rPr lang="en-US" altLang="en-US" sz="2800" dirty="0"/>
              <a:t> </a:t>
            </a:r>
            <a:r>
              <a:rPr lang="en-US" altLang="en-US" sz="2800" i="1" dirty="0" err="1"/>
              <a:t>i</a:t>
            </a:r>
            <a:r>
              <a:rPr lang="en-US" altLang="en-US" sz="2800" i="1" baseline="-25000" dirty="0" err="1"/>
              <a:t>q</a:t>
            </a:r>
            <a:r>
              <a:rPr lang="en-US" altLang="en-US" sz="2800" i="1" dirty="0"/>
              <a:t>, i</a:t>
            </a:r>
            <a:r>
              <a:rPr lang="en-US" altLang="en-US" sz="2800" i="1" baseline="-25000" dirty="0"/>
              <a:t>d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i</a:t>
            </a:r>
            <a:r>
              <a:rPr lang="en-US" altLang="en-US" sz="2800" i="1" baseline="-25000" dirty="0" err="1"/>
              <a:t>o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i</a:t>
            </a:r>
            <a:r>
              <a:rPr lang="en-US" altLang="en-US" sz="2800" i="1" baseline="-25000" dirty="0" err="1"/>
              <a:t>fd</a:t>
            </a:r>
            <a:r>
              <a:rPr lang="en-US" altLang="en-US" sz="2800" i="1" dirty="0"/>
              <a:t>, i</a:t>
            </a:r>
            <a:r>
              <a:rPr lang="en-US" altLang="en-US" sz="2800" i="1" baseline="-25000" dirty="0"/>
              <a:t>1d</a:t>
            </a:r>
            <a:r>
              <a:rPr lang="en-US" altLang="en-US" sz="2800" i="1" dirty="0"/>
              <a:t>, i</a:t>
            </a:r>
            <a:r>
              <a:rPr lang="en-US" altLang="en-US" sz="2800" i="1" baseline="-25000" dirty="0"/>
              <a:t>1q</a:t>
            </a:r>
            <a:r>
              <a:rPr lang="en-US" altLang="en-US" sz="2800" i="1" dirty="0"/>
              <a:t>, i</a:t>
            </a:r>
            <a:r>
              <a:rPr lang="en-US" altLang="en-US" sz="2800" i="1" baseline="-25000" dirty="0"/>
              <a:t>2q</a:t>
            </a:r>
            <a:r>
              <a:rPr lang="en-US" altLang="en-US" sz="2800" dirty="0"/>
              <a:t> are independent of </a:t>
            </a:r>
            <a:r>
              <a:rPr lang="en-US" altLang="en-US" sz="2800" i="1" dirty="0">
                <a:sym typeface="Symbol" pitchFamily="18" charset="2"/>
              </a:rPr>
              <a:t></a:t>
            </a:r>
            <a:r>
              <a:rPr lang="en-US" altLang="en-US" sz="2800" i="1" baseline="-25000" dirty="0">
                <a:sym typeface="Symbol" pitchFamily="18" charset="2"/>
              </a:rPr>
              <a:t>shaft</a:t>
            </a:r>
            <a:r>
              <a:rPr lang="en-US" altLang="en-US" sz="2800" dirty="0">
                <a:sym typeface="Symbol" pitchFamily="18" charset="2"/>
              </a:rPr>
              <a:t> (current/flux linkage relationship is independent of </a:t>
            </a:r>
            <a:r>
              <a:rPr lang="en-US" altLang="en-US" sz="2800" i="1" dirty="0">
                <a:sym typeface="Symbol" pitchFamily="18" charset="2"/>
              </a:rPr>
              <a:t></a:t>
            </a:r>
            <a:r>
              <a:rPr lang="en-US" altLang="en-US" sz="2800" i="1" baseline="-25000" dirty="0" smtClean="0">
                <a:sym typeface="Symbol" pitchFamily="18" charset="2"/>
              </a:rPr>
              <a:t>shaft</a:t>
            </a:r>
            <a:r>
              <a:rPr lang="en-US" altLang="en-US" sz="2800" i="1" dirty="0" smtClean="0">
                <a:sym typeface="Symbol" pitchFamily="18" charset="2"/>
              </a:rPr>
              <a:t>)</a:t>
            </a:r>
          </a:p>
          <a:p>
            <a:pPr eaLnBrk="1" hangingPunct="1"/>
            <a:r>
              <a:rPr lang="en-US" altLang="en-US" sz="2800" dirty="0" smtClean="0">
                <a:sym typeface="Symbol" pitchFamily="18" charset="2"/>
              </a:rPr>
              <a:t>Then </a:t>
            </a:r>
            <a:r>
              <a:rPr lang="en-US" altLang="en-US" sz="2800" dirty="0" err="1" smtClean="0">
                <a:sym typeface="Symbol" pitchFamily="18" charset="2"/>
              </a:rPr>
              <a:t>W</a:t>
            </a:r>
            <a:r>
              <a:rPr lang="en-US" altLang="en-US" sz="2800" baseline="-25000" dirty="0" err="1" smtClean="0">
                <a:sym typeface="Symbol" pitchFamily="18" charset="2"/>
              </a:rPr>
              <a:t>f</a:t>
            </a:r>
            <a:r>
              <a:rPr lang="en-US" altLang="en-US" sz="2800" dirty="0" smtClean="0">
                <a:sym typeface="Symbol" pitchFamily="18" charset="2"/>
              </a:rPr>
              <a:t> will be independent of </a:t>
            </a:r>
            <a:r>
              <a:rPr lang="en-US" altLang="en-US" sz="2800" i="1" dirty="0">
                <a:sym typeface="Symbol" pitchFamily="18" charset="2"/>
              </a:rPr>
              <a:t></a:t>
            </a:r>
            <a:r>
              <a:rPr lang="en-US" altLang="en-US" sz="2800" i="1" baseline="-25000" dirty="0">
                <a:sym typeface="Symbol" pitchFamily="18" charset="2"/>
              </a:rPr>
              <a:t>shaft </a:t>
            </a:r>
            <a:r>
              <a:rPr lang="en-US" altLang="en-US" sz="2800" dirty="0" smtClean="0">
                <a:sym typeface="Symbol" pitchFamily="18" charset="2"/>
              </a:rPr>
              <a:t>as well</a:t>
            </a:r>
          </a:p>
          <a:p>
            <a:pPr eaLnBrk="1" hangingPunct="1"/>
            <a:r>
              <a:rPr lang="en-US" altLang="en-US" sz="2800" dirty="0" smtClean="0">
                <a:sym typeface="Symbol" pitchFamily="18" charset="2"/>
              </a:rPr>
              <a:t>Since we have 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83009"/>
              </p:ext>
            </p:extLst>
          </p:nvPr>
        </p:nvGraphicFramePr>
        <p:xfrm>
          <a:off x="1371600" y="5029200"/>
          <a:ext cx="3302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55" name="Equation" r:id="rId3" imgW="3302000" imgH="825500" progId="Equation.3">
                  <p:embed/>
                </p:oleObj>
              </mc:Choice>
              <mc:Fallback>
                <p:oleObj name="Equation" r:id="rId3" imgW="3302000" imgH="825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33020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28376"/>
              </p:ext>
            </p:extLst>
          </p:nvPr>
        </p:nvGraphicFramePr>
        <p:xfrm>
          <a:off x="1295400" y="3733800"/>
          <a:ext cx="50053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56" name="Equation" r:id="rId5" imgW="2057400" imgH="469800" progId="Equation.DSMT4">
                  <p:embed/>
                </p:oleObj>
              </mc:Choice>
              <mc:Fallback>
                <p:oleObj name="Equation" r:id="rId5" imgW="205740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50053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800600" y="1524000"/>
          <a:ext cx="2190750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610" name="Equation" r:id="rId3" imgW="2857500" imgH="1854200" progId="Equation.DSMT4">
                  <p:embed/>
                </p:oleObj>
              </mc:Choice>
              <mc:Fallback>
                <p:oleObj name="Equation" r:id="rId3" imgW="2857500" imgH="185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2190750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219200" y="1524000"/>
          <a:ext cx="21336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611" name="Equation" r:id="rId5" imgW="2451100" imgH="825500" progId="Equation.DSMT4">
                  <p:embed/>
                </p:oleObj>
              </mc:Choice>
              <mc:Fallback>
                <p:oleObj name="Equation" r:id="rId5" imgW="2451100" imgH="825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21336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519047"/>
              </p:ext>
            </p:extLst>
          </p:nvPr>
        </p:nvGraphicFramePr>
        <p:xfrm>
          <a:off x="1066800" y="3733800"/>
          <a:ext cx="2667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612" name="Equation" r:id="rId7" imgW="3251200" imgH="3251200" progId="Equation.DSMT4">
                  <p:embed/>
                </p:oleObj>
              </mc:Choice>
              <mc:Fallback>
                <p:oleObj name="Equation" r:id="rId7" imgW="3251200" imgH="325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2667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724400" y="3200400"/>
          <a:ext cx="22860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613" name="Equation" r:id="rId9" imgW="2870200" imgH="1879600" progId="Equation.DSMT4">
                  <p:embed/>
                </p:oleObj>
              </mc:Choice>
              <mc:Fallback>
                <p:oleObj name="Equation" r:id="rId9" imgW="2870200" imgH="187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00400"/>
                        <a:ext cx="2286000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419600" y="4953000"/>
          <a:ext cx="42672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614" name="Equation" r:id="rId11" imgW="6083300" imgH="1905000" progId="Equation.DSMT4">
                  <p:embed/>
                </p:oleObj>
              </mc:Choice>
              <mc:Fallback>
                <p:oleObj name="Equation" r:id="rId11" imgW="6083300" imgH="190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953000"/>
                        <a:ext cx="42672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Define Unscaled Variables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258" y="2432858"/>
            <a:ext cx="3727302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baseline="-25000" dirty="0" err="1" smtClean="0"/>
              <a:t>s</a:t>
            </a:r>
            <a:r>
              <a:rPr lang="en-US" dirty="0" smtClean="0"/>
              <a:t> is the rated</a:t>
            </a:r>
            <a:br>
              <a:rPr lang="en-US" dirty="0" smtClean="0"/>
            </a:br>
            <a:r>
              <a:rPr lang="en-US" dirty="0" smtClean="0"/>
              <a:t>synchronous speed</a:t>
            </a:r>
          </a:p>
          <a:p>
            <a:r>
              <a:rPr lang="en-US" dirty="0" smtClean="0"/>
              <a:t>d plays an important role! 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Per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power flow, values are usually expressed in per unit, here on the machine power rating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Two common sign conventions for current: motor has positive currents into machine, generator has positive out of the machine</a:t>
            </a:r>
          </a:p>
          <a:p>
            <a:r>
              <a:rPr lang="en-US" altLang="en-US" dirty="0"/>
              <a:t>Modify the flux linkage current relationship to account for the non power invariant “</a:t>
            </a:r>
            <a:r>
              <a:rPr lang="en-US" altLang="en-US" dirty="0" err="1"/>
              <a:t>dqo</a:t>
            </a:r>
            <a:r>
              <a:rPr lang="en-US" altLang="en-US" dirty="0"/>
              <a:t>” transformation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213765"/>
              </p:ext>
            </p:extLst>
          </p:nvPr>
        </p:nvGraphicFramePr>
        <p:xfrm>
          <a:off x="914400" y="2362200"/>
          <a:ext cx="2743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017" name="Equation" r:id="rId3" imgW="2743200" imgH="431800" progId="Equation.3">
                  <p:embed/>
                </p:oleObj>
              </mc:Choice>
              <mc:Fallback>
                <p:oleObj name="Equation" r:id="rId3" imgW="27432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2743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1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19200" y="1371600"/>
          <a:ext cx="65278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514" name="Equation" r:id="rId3" imgW="6527800" imgH="3009900" progId="Equation.DSMT4">
                  <p:embed/>
                </p:oleObj>
              </mc:Choice>
              <mc:Fallback>
                <p:oleObj name="Equation" r:id="rId3" imgW="6527800" imgH="300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6527800" cy="300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45720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where </a:t>
            </a:r>
            <a:r>
              <a:rPr lang="en-US" altLang="en-US" sz="2800" i="1"/>
              <a:t>V</a:t>
            </a:r>
            <a:r>
              <a:rPr lang="en-US" altLang="en-US" sz="2800" i="1" baseline="-25000"/>
              <a:t>BABC</a:t>
            </a:r>
            <a:r>
              <a:rPr lang="en-US" altLang="en-US" sz="2800" i="1"/>
              <a:t> </a:t>
            </a:r>
            <a:r>
              <a:rPr lang="en-US" altLang="en-US" sz="2800"/>
              <a:t>is rated RMS line-to-neutral stator voltage and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127250" y="5632450"/>
          <a:ext cx="5054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515" name="Equation" r:id="rId5" imgW="5054600" imgH="927100" progId="Equation.DSMT4">
                  <p:embed/>
                </p:oleObj>
              </mc:Choice>
              <mc:Fallback>
                <p:oleObj name="Equation" r:id="rId5" imgW="5054600" imgH="927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5632450"/>
                        <a:ext cx="50546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to Per Unit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390650" y="1320800"/>
          <a:ext cx="61595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538" name="Equation" r:id="rId3" imgW="6159500" imgH="3302000" progId="Equation.DSMT4">
                  <p:embed/>
                </p:oleObj>
              </mc:Choice>
              <mc:Fallback>
                <p:oleObj name="Equation" r:id="rId3" imgW="6159500" imgH="3302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320800"/>
                        <a:ext cx="6159500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4724400"/>
            <a:ext cx="8016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where </a:t>
            </a:r>
            <a:r>
              <a:rPr lang="en-US" altLang="en-US" sz="2800" i="1"/>
              <a:t>V</a:t>
            </a:r>
            <a:r>
              <a:rPr lang="en-US" altLang="en-US" sz="2800" i="1" baseline="-25000"/>
              <a:t>BDQ</a:t>
            </a:r>
            <a:r>
              <a:rPr lang="en-US" altLang="en-US" sz="2800"/>
              <a:t> is rated peak line-to-neutral stator voltage and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209800" y="5486400"/>
          <a:ext cx="4572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539" name="Equation" r:id="rId5" imgW="4572000" imgH="1028520" progId="Equation.DSMT4">
                  <p:embed/>
                </p:oleObj>
              </mc:Choice>
              <mc:Fallback>
                <p:oleObj name="Equation" r:id="rId5" imgW="45720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486400"/>
                        <a:ext cx="4572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to Per Unit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183224"/>
              </p:ext>
            </p:extLst>
          </p:nvPr>
        </p:nvGraphicFramePr>
        <p:xfrm>
          <a:off x="595942" y="1447800"/>
          <a:ext cx="78867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514" name="Equation" r:id="rId3" imgW="7886700" imgH="3302000" progId="Equation.DSMT4">
                  <p:embed/>
                </p:oleObj>
              </mc:Choice>
              <mc:Fallback>
                <p:oleObj name="Equation" r:id="rId3" imgW="7886700" imgH="3302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2" y="1447800"/>
                        <a:ext cx="7886700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to Per Unit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5181600"/>
            <a:ext cx="6274475" cy="95410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Hence the </a:t>
            </a:r>
            <a:r>
              <a:rPr lang="en-US" sz="2800" i="1" dirty="0" smtClean="0">
                <a:latin typeface="+mn-lt"/>
                <a:sym typeface="Symbol"/>
              </a:rPr>
              <a:t></a:t>
            </a:r>
            <a:r>
              <a:rPr lang="en-US" sz="2800" dirty="0" smtClean="0">
                <a:latin typeface="+mn-lt"/>
              </a:rPr>
              <a:t>  variables are just normalized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flux linkages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59987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 smtClean="0"/>
              <a:t>Where </a:t>
            </a:r>
            <a:r>
              <a:rPr lang="en-US" altLang="en-US" sz="2800" dirty="0"/>
              <a:t>the rotor circuit base voltages are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577954"/>
              </p:ext>
            </p:extLst>
          </p:nvPr>
        </p:nvGraphicFramePr>
        <p:xfrm>
          <a:off x="1371600" y="1879600"/>
          <a:ext cx="43942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586" name="Equation" r:id="rId3" imgW="4394200" imgH="2006600" progId="Equation.DSMT4">
                  <p:embed/>
                </p:oleObj>
              </mc:Choice>
              <mc:Fallback>
                <p:oleObj name="Equation" r:id="rId3" imgW="4394200" imgH="200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79600"/>
                        <a:ext cx="4394200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0258" y="3873731"/>
            <a:ext cx="63305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 smtClean="0"/>
              <a:t>And </a:t>
            </a:r>
            <a:r>
              <a:rPr lang="en-US" altLang="en-US" sz="2800" dirty="0"/>
              <a:t>the rotor circuit base flux linkages are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943100" y="4495800"/>
          <a:ext cx="45212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587" name="Equation" r:id="rId5" imgW="4521200" imgH="2006600" progId="Equation.DSMT4">
                  <p:embed/>
                </p:oleObj>
              </mc:Choice>
              <mc:Fallback>
                <p:oleObj name="Equation" r:id="rId5" imgW="4521200" imgH="200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4495800"/>
                        <a:ext cx="4521200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to Per Unit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Machine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machines are used to convert mechanical energy into electrical energy (generators) and from electrical energy into mechanical energy (motors)</a:t>
            </a:r>
          </a:p>
          <a:p>
            <a:pPr lvl="1"/>
            <a:r>
              <a:rPr lang="en-US" dirty="0" smtClean="0"/>
              <a:t>Many devices can operate in either mode, but are usually customized for one or the other</a:t>
            </a:r>
          </a:p>
          <a:p>
            <a:r>
              <a:rPr lang="en-US" dirty="0" smtClean="0"/>
              <a:t>Vast majority of electricity is generated using synchronous generators and some is consumed using synchronous motors, so that is where we'll start</a:t>
            </a:r>
          </a:p>
          <a:p>
            <a:r>
              <a:rPr lang="en-US" dirty="0" smtClean="0"/>
              <a:t>Much literature on subject, and sometimes overly confusing with the use of different conventions and </a:t>
            </a:r>
            <a:r>
              <a:rPr lang="en-US" dirty="0" err="1" smtClean="0"/>
              <a:t>nominclature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73657"/>
              </p:ext>
            </p:extLst>
          </p:nvPr>
        </p:nvGraphicFramePr>
        <p:xfrm>
          <a:off x="365760" y="1280160"/>
          <a:ext cx="6940550" cy="484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563" name="Equation" r:id="rId3" imgW="7124700" imgH="4978400" progId="Equation.DSMT4">
                  <p:embed/>
                </p:oleObj>
              </mc:Choice>
              <mc:Fallback>
                <p:oleObj name="Equation" r:id="rId3" imgW="7124700" imgH="497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6940550" cy="484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to Per Unit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to Per </a:t>
            </a: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234440"/>
          </a:xfrm>
        </p:spPr>
        <p:txBody>
          <a:bodyPr/>
          <a:lstStyle/>
          <a:p>
            <a:r>
              <a:rPr lang="en-US" dirty="0" smtClean="0"/>
              <a:t>Almost done with the per unit conversions!  Finally define inertia constants and torque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713491"/>
              </p:ext>
            </p:extLst>
          </p:nvPr>
        </p:nvGraphicFramePr>
        <p:xfrm>
          <a:off x="914398" y="2362200"/>
          <a:ext cx="584718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38" name="Equation" r:id="rId3" imgW="2984400" imgH="1244520" progId="Equation.DSMT4">
                  <p:embed/>
                </p:oleObj>
              </mc:Choice>
              <mc:Fallback>
                <p:oleObj name="Equation" r:id="rId3" imgW="29844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398" y="2362200"/>
                        <a:ext cx="5847183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14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009650" y="1600200"/>
          <a:ext cx="3009900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730" name="Equation" r:id="rId3" imgW="4051300" imgH="3060700" progId="Equation.DSMT4">
                  <p:embed/>
                </p:oleObj>
              </mc:Choice>
              <mc:Fallback>
                <p:oleObj name="Equation" r:id="rId3" imgW="4051300" imgH="306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600200"/>
                        <a:ext cx="3009900" cy="227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800600" y="1600200"/>
          <a:ext cx="2819400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731" name="Equation" r:id="rId5" imgW="3568700" imgH="2006600" progId="Equation.DSMT4">
                  <p:embed/>
                </p:oleObj>
              </mc:Choice>
              <mc:Fallback>
                <p:oleObj name="Equation" r:id="rId5" imgW="3568700" imgH="200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2819400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867275" y="3267075"/>
          <a:ext cx="276225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732" name="Equation" r:id="rId7" imgW="3479760" imgH="2082600" progId="Equation.DSMT4">
                  <p:embed/>
                </p:oleObj>
              </mc:Choice>
              <mc:Fallback>
                <p:oleObj name="Equation" r:id="rId7" imgW="3479760" imgH="20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3267075"/>
                        <a:ext cx="276225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676400" y="4724400"/>
          <a:ext cx="4191000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733" name="Equation" r:id="rId9" imgW="5143500" imgH="1879600" progId="Equation.DSMT4">
                  <p:embed/>
                </p:oleObj>
              </mc:Choice>
              <mc:Fallback>
                <p:oleObj name="Equation" r:id="rId9" imgW="5143500" imgH="187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4400"/>
                        <a:ext cx="4191000" cy="153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Synchronous Machine Equations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277075"/>
              </p:ext>
            </p:extLst>
          </p:nvPr>
        </p:nvGraphicFramePr>
        <p:xfrm>
          <a:off x="365760" y="1280160"/>
          <a:ext cx="35766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0" name="Equation" r:id="rId3" imgW="4394200" imgH="5054600" progId="Equation.3">
                  <p:embed/>
                </p:oleObj>
              </mc:Choice>
              <mc:Fallback>
                <p:oleObj name="Equation" r:id="rId3" imgW="4394200" imgH="5054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357663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Sinusoidal Steady-State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447800"/>
            <a:ext cx="3549370" cy="181588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Here we consider the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application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to balanced, sinusoidal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conditions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476750" y="3219450"/>
          <a:ext cx="19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30" name="Equation" r:id="rId3" imgW="190500" imgH="419100" progId="Equation.3">
                  <p:embed/>
                </p:oleObj>
              </mc:Choice>
              <mc:Fallback>
                <p:oleObj name="Equation" r:id="rId3" imgW="190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219450"/>
                        <a:ext cx="190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087907"/>
              </p:ext>
            </p:extLst>
          </p:nvPr>
        </p:nvGraphicFramePr>
        <p:xfrm>
          <a:off x="365760" y="1447800"/>
          <a:ext cx="53340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31" name="Equation" r:id="rId5" imgW="6400800" imgH="2895480" progId="Equation.DSMT4">
                  <p:embed/>
                </p:oleObj>
              </mc:Choice>
              <mc:Fallback>
                <p:oleObj name="Equation" r:id="rId5" imgW="6400800" imgH="289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447800"/>
                        <a:ext cx="5334000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557457"/>
              </p:ext>
            </p:extLst>
          </p:nvPr>
        </p:nvGraphicFramePr>
        <p:xfrm>
          <a:off x="365760" y="4027488"/>
          <a:ext cx="5073650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32" name="Equation" r:id="rId7" imgW="6045200" imgH="2921000" progId="Equation.DSMT4">
                  <p:embed/>
                </p:oleObj>
              </mc:Choice>
              <mc:Fallback>
                <p:oleObj name="Equation" r:id="rId7" imgW="6045200" imgH="292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4027488"/>
                        <a:ext cx="5073650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Transforming to dq0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07950"/>
              </p:ext>
            </p:extLst>
          </p:nvPr>
        </p:nvGraphicFramePr>
        <p:xfrm>
          <a:off x="2209800" y="2133600"/>
          <a:ext cx="2592899" cy="1999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756" name="Equation" r:id="rId3" imgW="2832100" imgH="2184400" progId="Equation.3">
                  <p:embed/>
                </p:oleObj>
              </mc:Choice>
              <mc:Fallback>
                <p:oleObj name="Equation" r:id="rId3" imgW="2832100" imgH="218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2592899" cy="1999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799004"/>
              </p:ext>
            </p:extLst>
          </p:nvPr>
        </p:nvGraphicFramePr>
        <p:xfrm>
          <a:off x="4191000" y="4874692"/>
          <a:ext cx="38862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757" name="Equation" r:id="rId5" imgW="4991100" imgH="1879600" progId="Equation.DSMT4">
                  <p:embed/>
                </p:oleObj>
              </mc:Choice>
              <mc:Fallback>
                <p:oleObj name="Equation" r:id="rId5" imgW="4991100" imgH="187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74692"/>
                        <a:ext cx="38862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122505"/>
              </p:ext>
            </p:extLst>
          </p:nvPr>
        </p:nvGraphicFramePr>
        <p:xfrm>
          <a:off x="2819400" y="1280160"/>
          <a:ext cx="19050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758" name="Equation" r:id="rId7" imgW="2451100" imgH="825500" progId="Equation.DSMT4">
                  <p:embed/>
                </p:oleObj>
              </mc:Choice>
              <mc:Fallback>
                <p:oleObj name="Equation" r:id="rId7" imgW="2451100" imgH="825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80160"/>
                        <a:ext cx="19050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Simplifying Using </a:t>
            </a:r>
            <a:r>
              <a:rPr lang="en-US" sz="3600" kern="0" dirty="0" smtClean="0">
                <a:latin typeface="Symbol" panose="05050102010706020507" pitchFamily="18" charset="2"/>
              </a:rPr>
              <a:t>d</a:t>
            </a:r>
            <a:endParaRPr lang="en-US" sz="3600" kern="0" dirty="0">
              <a:latin typeface="Symbol" panose="05050102010706020507" pitchFamily="18" charset="2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65760" y="1280160"/>
            <a:ext cx="8535987" cy="12344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Recall that</a:t>
            </a:r>
            <a:br>
              <a:rPr lang="en-US" kern="0" dirty="0" smtClean="0"/>
            </a:br>
            <a:endParaRPr lang="en-US" kern="0" dirty="0" smtClean="0"/>
          </a:p>
          <a:p>
            <a:r>
              <a:rPr lang="en-US" kern="0" dirty="0" smtClean="0"/>
              <a:t>Hence</a:t>
            </a:r>
          </a:p>
          <a:p>
            <a:endParaRPr lang="en-US" kern="0" dirty="0"/>
          </a:p>
          <a:p>
            <a:endParaRPr lang="en-US" kern="0" dirty="0" smtClean="0"/>
          </a:p>
          <a:p>
            <a:r>
              <a:rPr lang="en-US" kern="0" dirty="0" smtClean="0"/>
              <a:t>These </a:t>
            </a:r>
            <a:r>
              <a:rPr lang="en-US" dirty="0" smtClean="0"/>
              <a:t>a</a:t>
            </a:r>
            <a:r>
              <a:rPr lang="en-US" altLang="en-US" dirty="0" smtClean="0"/>
              <a:t>lgebraic </a:t>
            </a:r>
            <a:r>
              <a:rPr lang="en-US" altLang="en-US" dirty="0"/>
              <a:t>equations can be written as complex equations,</a:t>
            </a:r>
          </a:p>
          <a:p>
            <a:pPr marL="0" indent="0">
              <a:buNone/>
            </a:pPr>
            <a:r>
              <a:rPr lang="en-US" kern="0" dirty="0" smtClean="0"/>
              <a:t> </a:t>
            </a:r>
            <a:endParaRPr lang="en-US" kern="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52377" y="1752600"/>
            <a:ext cx="2999539" cy="224676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The conclusion is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if we know </a:t>
            </a:r>
            <a:r>
              <a:rPr lang="en-US" sz="2800" dirty="0" smtClean="0">
                <a:latin typeface="Symbol" panose="05050102010706020507" pitchFamily="18" charset="2"/>
              </a:rPr>
              <a:t>d</a:t>
            </a:r>
            <a:r>
              <a:rPr lang="en-US" sz="2800" dirty="0" smtClean="0">
                <a:latin typeface="+mj-lt"/>
              </a:rPr>
              <a:t>, then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we can easily relate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the phase to the </a:t>
            </a:r>
            <a:r>
              <a:rPr lang="en-US" sz="2800" dirty="0" err="1" smtClean="0">
                <a:latin typeface="+mj-lt"/>
              </a:rPr>
              <a:t>dq</a:t>
            </a:r>
            <a:r>
              <a:rPr lang="en-US" sz="2800" dirty="0" smtClean="0">
                <a:latin typeface="+mj-lt"/>
              </a:rPr>
              <a:t>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values!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as developed so far has been derived using the following assumptions</a:t>
            </a:r>
          </a:p>
          <a:p>
            <a:pPr lvl="1"/>
            <a:r>
              <a:rPr lang="en-US" dirty="0" smtClean="0"/>
              <a:t>The stator has three coils in a balanced configuration, spaced 120 electrical degrees apart</a:t>
            </a:r>
          </a:p>
          <a:p>
            <a:pPr lvl="1"/>
            <a:r>
              <a:rPr lang="en-US" dirty="0" smtClean="0"/>
              <a:t>Rotor has four coils in a balanced configuration located 90 electrical degrees apart</a:t>
            </a:r>
          </a:p>
          <a:p>
            <a:pPr lvl="1"/>
            <a:r>
              <a:rPr lang="en-US" dirty="0" smtClean="0"/>
              <a:t>Relationship between the flux linkages and currents must reflect a conservative coupling field</a:t>
            </a:r>
          </a:p>
          <a:p>
            <a:pPr lvl="1"/>
            <a:r>
              <a:rPr lang="en-US" dirty="0" smtClean="0"/>
              <a:t>The relationships between the flux linkages and currents must be independent of 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r>
              <a:rPr lang="en-US" baseline="-25000" dirty="0" err="1" smtClean="0"/>
              <a:t>shaft</a:t>
            </a:r>
            <a:r>
              <a:rPr lang="en-US" dirty="0" smtClean="0"/>
              <a:t> when expressed in the dq0 coordinate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 dirty="0" smtClean="0"/>
              <a:t>Assuming a Linear Magnetic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234440"/>
          </a:xfrm>
        </p:spPr>
        <p:txBody>
          <a:bodyPr/>
          <a:lstStyle/>
          <a:p>
            <a:r>
              <a:rPr lang="en-US" dirty="0" smtClean="0"/>
              <a:t>If the flux linkages are assumed to be a linear function of the currents then we can write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779181"/>
              </p:ext>
            </p:extLst>
          </p:nvPr>
        </p:nvGraphicFramePr>
        <p:xfrm>
          <a:off x="990600" y="2416834"/>
          <a:ext cx="54991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054" name="Equation" r:id="rId3" imgW="5499100" imgH="3733800" progId="Equation.DSMT4">
                  <p:embed/>
                </p:oleObj>
              </mc:Choice>
              <mc:Fallback>
                <p:oleObj name="Equation" r:id="rId3" imgW="5499100" imgH="373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834"/>
                        <a:ext cx="54991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0" y="2438400"/>
            <a:ext cx="1936749" cy="3108543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The rotor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self-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inductance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matrix </a:t>
            </a:r>
            <a:br>
              <a:rPr lang="en-US" sz="2800" dirty="0" smtClean="0">
                <a:latin typeface="+mn-lt"/>
              </a:rPr>
            </a:br>
            <a:r>
              <a:rPr lang="en-US" sz="2800" dirty="0" err="1" smtClean="0">
                <a:latin typeface="+mn-lt"/>
              </a:rPr>
              <a:t>L</a:t>
            </a:r>
            <a:r>
              <a:rPr lang="en-US" sz="2800" baseline="-25000" dirty="0" err="1" smtClean="0">
                <a:latin typeface="+mn-lt"/>
              </a:rPr>
              <a:t>rr</a:t>
            </a:r>
            <a:r>
              <a:rPr lang="en-US" sz="2800" dirty="0" smtClean="0">
                <a:latin typeface="+mn-lt"/>
              </a:rPr>
              <a:t> is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independent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of </a:t>
            </a:r>
            <a:r>
              <a:rPr lang="en-US" sz="2800" dirty="0" err="1" smtClean="0">
                <a:latin typeface="Symbol" panose="05050102010706020507" pitchFamily="18" charset="2"/>
              </a:rPr>
              <a:t>q</a:t>
            </a:r>
            <a:r>
              <a:rPr lang="en-US" sz="2800" baseline="-25000" dirty="0" err="1" smtClean="0">
                <a:latin typeface="+mn-lt"/>
              </a:rPr>
              <a:t>shaft</a:t>
            </a:r>
            <a:endParaRPr lang="en-US" sz="2800" baseline="-25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40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90600" y="1600200"/>
            <a:ext cx="1457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1"/>
              <a:t>L</a:t>
            </a:r>
            <a:r>
              <a:rPr lang="en-US" altLang="en-US" sz="3600" baseline="-25000"/>
              <a:t>12</a:t>
            </a:r>
            <a:r>
              <a:rPr lang="en-US" altLang="en-US" sz="3600"/>
              <a:t> = 0</a:t>
            </a:r>
            <a:endParaRPr lang="en-US" altLang="en-US" sz="3600" i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486400" y="1600200"/>
            <a:ext cx="345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1"/>
              <a:t>L</a:t>
            </a:r>
            <a:r>
              <a:rPr lang="en-US" altLang="en-US" sz="3600" baseline="-25000"/>
              <a:t>12</a:t>
            </a:r>
            <a:r>
              <a:rPr lang="en-US" altLang="en-US" sz="3600"/>
              <a:t> = + maximum</a:t>
            </a:r>
            <a:endParaRPr lang="en-US" altLang="en-US" sz="3600" i="1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0" y="4038600"/>
            <a:ext cx="3349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1"/>
              <a:t>L</a:t>
            </a:r>
            <a:r>
              <a:rPr lang="en-US" altLang="en-US" sz="3600" baseline="-25000"/>
              <a:t>12</a:t>
            </a:r>
            <a:r>
              <a:rPr lang="en-US" altLang="en-US" sz="3600"/>
              <a:t> = - maximum</a:t>
            </a:r>
          </a:p>
        </p:txBody>
      </p:sp>
      <p:graphicFrame>
        <p:nvGraphicFramePr>
          <p:cNvPr id="1638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733366"/>
              </p:ext>
            </p:extLst>
          </p:nvPr>
        </p:nvGraphicFramePr>
        <p:xfrm>
          <a:off x="5562600" y="2209800"/>
          <a:ext cx="3141663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805" name="Bitmap Image" r:id="rId3" imgW="13374967" imgH="10419048" progId="Paint.Picture">
                  <p:embed/>
                </p:oleObj>
              </mc:Choice>
              <mc:Fallback>
                <p:oleObj name="Bitmap Image" r:id="rId3" imgW="13374967" imgH="104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209800"/>
                        <a:ext cx="3141663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7"/>
          <p:cNvGraphicFramePr>
            <a:graphicFrameLocks noChangeAspect="1"/>
          </p:cNvGraphicFramePr>
          <p:nvPr/>
        </p:nvGraphicFramePr>
        <p:xfrm>
          <a:off x="1600200" y="4757738"/>
          <a:ext cx="2514600" cy="21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806" name="Bitmap Image" r:id="rId5" imgW="13638095" imgH="11390476" progId="Paint.Picture">
                  <p:embed/>
                </p:oleObj>
              </mc:Choice>
              <mc:Fallback>
                <p:oleObj name="Bitmap Image" r:id="rId5" imgW="13638095" imgH="113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57738"/>
                        <a:ext cx="2514600" cy="210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8"/>
          <p:cNvGraphicFramePr>
            <a:graphicFrameLocks noChangeAspect="1"/>
          </p:cNvGraphicFramePr>
          <p:nvPr/>
        </p:nvGraphicFramePr>
        <p:xfrm>
          <a:off x="2514600" y="1676400"/>
          <a:ext cx="2398713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807" name="Bitmap Image" r:id="rId7" imgW="11600000" imgH="11260122" progId="Paint.Picture">
                  <p:embed/>
                </p:oleObj>
              </mc:Choice>
              <mc:Fallback>
                <p:oleObj name="Bitmap Image" r:id="rId7" imgW="11600000" imgH="1126012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2398713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8483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Inductive Dependence on Shaft Angle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Stator Inductances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self inductance for each stator winding has a portion that is due to the leakage flux which does not cross the air gap,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ls</a:t>
            </a:r>
            <a:endParaRPr lang="en-US" baseline="-25000" dirty="0" smtClean="0"/>
          </a:p>
          <a:p>
            <a:r>
              <a:rPr lang="en-US" dirty="0" smtClean="0"/>
              <a:t>The other portion of the self inductance is due to flux crossing the air gap and can be modeled for phase a as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Mutual inductance between the stator windings is modeled as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463924"/>
              </p:ext>
            </p:extLst>
          </p:nvPr>
        </p:nvGraphicFramePr>
        <p:xfrm>
          <a:off x="838200" y="3733800"/>
          <a:ext cx="23637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8" name="Equation" r:id="rId3" imgW="1193760" imgH="241200" progId="Equation.DSMT4">
                  <p:embed/>
                </p:oleObj>
              </mc:Choice>
              <mc:Fallback>
                <p:oleObj name="Equation" r:id="rId3" imgW="1193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733800"/>
                        <a:ext cx="2363787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880891"/>
              </p:ext>
            </p:extLst>
          </p:nvPr>
        </p:nvGraphicFramePr>
        <p:xfrm>
          <a:off x="914400" y="5486400"/>
          <a:ext cx="35464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9" name="Equation" r:id="rId5" imgW="1790640" imgH="393480" progId="Equation.DSMT4">
                  <p:embed/>
                </p:oleObj>
              </mc:Choice>
              <mc:Fallback>
                <p:oleObj name="Equation" r:id="rId5" imgW="17906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3546475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86400" y="5257800"/>
            <a:ext cx="2386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offset angle</a:t>
            </a:r>
            <a:br>
              <a:rPr lang="en-US" dirty="0" smtClean="0"/>
            </a:br>
            <a:r>
              <a:rPr lang="en-US" dirty="0" smtClean="0"/>
              <a:t>is either 2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/3 or</a:t>
            </a:r>
            <a:br>
              <a:rPr lang="en-US" dirty="0" smtClean="0"/>
            </a:br>
            <a:r>
              <a:rPr lang="en-US" dirty="0" smtClean="0"/>
              <a:t>-2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/3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838200" y="1752600"/>
          <a:ext cx="4724400" cy="470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870" name="Bitmap Image" r:id="rId3" imgW="13238095" imgH="13180952" progId="Paint.Picture">
                  <p:embed/>
                </p:oleObj>
              </mc:Choice>
              <mc:Fallback>
                <p:oleObj name="Bitmap Image" r:id="rId3" imgW="13238095" imgH="131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4724400" cy="470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5715000" y="1676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066800" y="1524000"/>
            <a:ext cx="4692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/>
              <a:t>3</a:t>
            </a:r>
            <a:r>
              <a:rPr lang="en-US" altLang="en-US" sz="2800" dirty="0">
                <a:sym typeface="Symbol" pitchFamily="18" charset="2"/>
              </a:rPr>
              <a:t> bal. windings (</a:t>
            </a:r>
            <a:r>
              <a:rPr lang="en-US" altLang="en-US" sz="2800" dirty="0" err="1">
                <a:sym typeface="Symbol" pitchFamily="18" charset="2"/>
              </a:rPr>
              <a:t>a,b,c</a:t>
            </a:r>
            <a:r>
              <a:rPr lang="en-US" altLang="en-US" sz="2800" dirty="0">
                <a:sym typeface="Symbol" pitchFamily="18" charset="2"/>
              </a:rPr>
              <a:t>) – stator</a:t>
            </a: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4495800" y="2209800"/>
            <a:ext cx="4017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ym typeface="Symbol" pitchFamily="18" charset="2"/>
              </a:rPr>
              <a:t>Field winding (fd) on rotor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5486400" y="3200400"/>
            <a:ext cx="29352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ym typeface="Symbol" pitchFamily="18" charset="2"/>
              </a:rPr>
              <a:t>Damper in “d” axis</a:t>
            </a:r>
          </a:p>
          <a:p>
            <a:r>
              <a:rPr lang="en-US" altLang="en-US" sz="2800" dirty="0">
                <a:sym typeface="Symbol" pitchFamily="18" charset="2"/>
              </a:rPr>
              <a:t>(1d) on rotor</a:t>
            </a:r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5105400" y="4800600"/>
            <a:ext cx="32607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ym typeface="Symbol" pitchFamily="18" charset="2"/>
              </a:rPr>
              <a:t>2 dampers in “q” axis</a:t>
            </a:r>
          </a:p>
          <a:p>
            <a:r>
              <a:rPr lang="en-US" altLang="en-US" sz="2800" dirty="0">
                <a:sym typeface="Symbol" pitchFamily="18" charset="2"/>
              </a:rPr>
              <a:t>(1q, 2q) on rotor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Synchronous Machine Modeling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025650" y="1562100"/>
          <a:ext cx="50927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731" name="Equation" r:id="rId3" imgW="5092700" imgH="3733800" progId="Equation.DSMT4">
                  <p:embed/>
                </p:oleObj>
              </mc:Choice>
              <mc:Fallback>
                <p:oleObj name="Equation" r:id="rId3" imgW="5092700" imgH="373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1562100"/>
                        <a:ext cx="50927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3820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Conversion to dq0 for Angle Independence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863230"/>
              </p:ext>
            </p:extLst>
          </p:nvPr>
        </p:nvGraphicFramePr>
        <p:xfrm>
          <a:off x="762000" y="1447800"/>
          <a:ext cx="4568825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884" name="Equation" r:id="rId3" imgW="5257800" imgH="2412720" progId="Equation.DSMT4">
                  <p:embed/>
                </p:oleObj>
              </mc:Choice>
              <mc:Fallback>
                <p:oleObj name="Equation" r:id="rId3" imgW="5257800" imgH="241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4568825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489131"/>
              </p:ext>
            </p:extLst>
          </p:nvPr>
        </p:nvGraphicFramePr>
        <p:xfrm>
          <a:off x="685800" y="3657600"/>
          <a:ext cx="4548188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885" name="Equation" r:id="rId5" imgW="5257800" imgH="2489040" progId="Equation.DSMT4">
                  <p:embed/>
                </p:oleObj>
              </mc:Choice>
              <mc:Fallback>
                <p:oleObj name="Equation" r:id="rId5" imgW="525780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4548188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14220"/>
              </p:ext>
            </p:extLst>
          </p:nvPr>
        </p:nvGraphicFramePr>
        <p:xfrm>
          <a:off x="685800" y="6019800"/>
          <a:ext cx="11763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886" name="Equation" r:id="rId7" imgW="1358310" imgH="431613" progId="Equation.DSMT4">
                  <p:embed/>
                </p:oleObj>
              </mc:Choice>
              <mc:Fallback>
                <p:oleObj name="Equation" r:id="rId7" imgW="1358310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19800"/>
                        <a:ext cx="11763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3820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Conversion to dq0 for Angle Independence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607301"/>
              </p:ext>
            </p:extLst>
          </p:nvPr>
        </p:nvGraphicFramePr>
        <p:xfrm>
          <a:off x="5791200" y="1371600"/>
          <a:ext cx="251784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887" name="Equation" r:id="rId9" imgW="1155600" imgH="812520" progId="Equation.DSMT4">
                  <p:embed/>
                </p:oleObj>
              </mc:Choice>
              <mc:Fallback>
                <p:oleObj name="Equation" r:id="rId9" imgW="11556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91200" y="1371600"/>
                        <a:ext cx="2517843" cy="177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Normalized at f = 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463040"/>
          </a:xfrm>
        </p:spPr>
        <p:txBody>
          <a:bodyPr/>
          <a:lstStyle/>
          <a:p>
            <a:r>
              <a:rPr lang="en-US" dirty="0" smtClean="0"/>
              <a:t>Convert to per unit, and assume frequency of 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baseline="-25000" dirty="0" err="1" smtClean="0"/>
              <a:t>s</a:t>
            </a:r>
            <a:endParaRPr lang="en-US" dirty="0"/>
          </a:p>
          <a:p>
            <a:r>
              <a:rPr lang="en-US" dirty="0" smtClean="0"/>
              <a:t>Then define new per unit reactance variables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08765"/>
              </p:ext>
            </p:extLst>
          </p:nvPr>
        </p:nvGraphicFramePr>
        <p:xfrm>
          <a:off x="838200" y="2286000"/>
          <a:ext cx="645795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097" name="Equation" r:id="rId3" imgW="3314520" imgH="2209680" progId="Equation.DSMT4">
                  <p:embed/>
                </p:oleObj>
              </mc:Choice>
              <mc:Fallback>
                <p:oleObj name="Equation" r:id="rId3" imgW="3314520" imgH="220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86000"/>
                        <a:ext cx="6457950" cy="43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9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750970"/>
              </p:ext>
            </p:extLst>
          </p:nvPr>
        </p:nvGraphicFramePr>
        <p:xfrm>
          <a:off x="533400" y="1371600"/>
          <a:ext cx="466084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945" name="Equation" r:id="rId3" imgW="5435600" imgH="2311400" progId="Equation.DSMT4">
                  <p:embed/>
                </p:oleObj>
              </mc:Choice>
              <mc:Fallback>
                <p:oleObj name="Equation" r:id="rId3" imgW="5435600" imgH="231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4660844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75801"/>
              </p:ext>
            </p:extLst>
          </p:nvPr>
        </p:nvGraphicFramePr>
        <p:xfrm>
          <a:off x="533400" y="3352800"/>
          <a:ext cx="4247534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946" name="Equation" r:id="rId5" imgW="5346700" imgH="2590800" progId="Equation.DSMT4">
                  <p:embed/>
                </p:oleObj>
              </mc:Choice>
              <mc:Fallback>
                <p:oleObj name="Equation" r:id="rId5" imgW="5346700" imgH="259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4247534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757040"/>
              </p:ext>
            </p:extLst>
          </p:nvPr>
        </p:nvGraphicFramePr>
        <p:xfrm>
          <a:off x="609600" y="5562600"/>
          <a:ext cx="16827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947" name="Equation" r:id="rId7" imgW="2120900" imgH="482600" progId="Equation.DSMT4">
                  <p:embed/>
                </p:oleObj>
              </mc:Choice>
              <mc:Fallback>
                <p:oleObj name="Equation" r:id="rId7" imgW="21209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62600"/>
                        <a:ext cx="16827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Normalized Equations</a:t>
            </a:r>
            <a:endParaRPr lang="en-US" sz="3600" kern="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118602"/>
              </p:ext>
            </p:extLst>
          </p:nvPr>
        </p:nvGraphicFramePr>
        <p:xfrm>
          <a:off x="5334000" y="2667000"/>
          <a:ext cx="28717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948" name="Equation" r:id="rId9" imgW="3619440" imgH="1041120" progId="Equation.DSMT4">
                  <p:embed/>
                </p:oleObj>
              </mc:Choice>
              <mc:Fallback>
                <p:oleObj name="Equation" r:id="rId9" imgW="361944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67000"/>
                        <a:ext cx="28717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Dq0 Reference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Stator is stationary and rotor is rotating at synchronous speed</a:t>
            </a:r>
          </a:p>
          <a:p>
            <a:r>
              <a:rPr lang="en-US" dirty="0" smtClean="0"/>
              <a:t>Rotor values need to be transformed to fixed reference frame for analysis</a:t>
            </a:r>
          </a:p>
          <a:p>
            <a:r>
              <a:rPr lang="en-US" dirty="0" smtClean="0"/>
              <a:t>This is done using Park's transformation into what is known as the dq0 reference frame (direct, quadrature, zero)</a:t>
            </a:r>
          </a:p>
          <a:p>
            <a:r>
              <a:rPr lang="en-US" dirty="0" smtClean="0"/>
              <a:t>Convention used here is the q-axis leads the d-axis (which is the IEEE standard)</a:t>
            </a:r>
          </a:p>
          <a:p>
            <a:pPr lvl="1"/>
            <a:r>
              <a:rPr lang="en-US" dirty="0" smtClean="0"/>
              <a:t>Others (such as Anderson and </a:t>
            </a:r>
            <a:r>
              <a:rPr lang="en-US" dirty="0" err="1" smtClean="0"/>
              <a:t>Fouad</a:t>
            </a:r>
            <a:r>
              <a:rPr lang="en-US" dirty="0" smtClean="0"/>
              <a:t>) use a q-axis lagging convention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8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004971"/>
              </p:ext>
            </p:extLst>
          </p:nvPr>
        </p:nvGraphicFramePr>
        <p:xfrm>
          <a:off x="3276600" y="2438400"/>
          <a:ext cx="22526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5206" name="Equation" r:id="rId3" imgW="2692080" imgH="4825800" progId="Equation.DSMT4">
                  <p:embed/>
                </p:oleObj>
              </mc:Choice>
              <mc:Fallback>
                <p:oleObj name="Equation" r:id="rId3" imgW="2692080" imgH="482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38400"/>
                        <a:ext cx="2252663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365760" y="1280160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Kirchhoff’s Voltage Law, Ohm’s Law, Faraday’s Law, Newton’s Second Law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6249" y="2438400"/>
            <a:ext cx="7696200" cy="3581400"/>
            <a:chOff x="838200" y="2743200"/>
            <a:chExt cx="7696200" cy="3581400"/>
          </a:xfrm>
        </p:grpSpPr>
        <p:graphicFrame>
          <p:nvGraphicFramePr>
            <p:cNvPr id="20889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9933588"/>
                </p:ext>
              </p:extLst>
            </p:nvPr>
          </p:nvGraphicFramePr>
          <p:xfrm>
            <a:off x="838200" y="3276600"/>
            <a:ext cx="2020888" cy="304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207" name="Equation" r:id="rId5" imgW="2120760" imgH="3200400" progId="Equation.DSMT4">
                    <p:embed/>
                  </p:oleObj>
                </mc:Choice>
                <mc:Fallback>
                  <p:oleObj name="Equation" r:id="rId5" imgW="2120760" imgH="3200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3276600"/>
                          <a:ext cx="2020888" cy="304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90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5901271"/>
                </p:ext>
              </p:extLst>
            </p:nvPr>
          </p:nvGraphicFramePr>
          <p:xfrm>
            <a:off x="6172200" y="2971800"/>
            <a:ext cx="2362200" cy="166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208" name="Equation" r:id="rId7" imgW="3301920" imgH="2323800" progId="Equation.DSMT4">
                    <p:embed/>
                  </p:oleObj>
                </mc:Choice>
                <mc:Fallback>
                  <p:oleObj name="Equation" r:id="rId7" imgW="3301920" imgH="232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2971800"/>
                          <a:ext cx="2362200" cy="166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903" name="Text Box 7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1295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Stator</a:t>
              </a:r>
            </a:p>
          </p:txBody>
        </p:sp>
        <p:sp>
          <p:nvSpPr>
            <p:cNvPr id="208904" name="Text Box 8"/>
            <p:cNvSpPr txBox="1">
              <a:spLocks noChangeArrowheads="1"/>
            </p:cNvSpPr>
            <p:nvPr/>
          </p:nvSpPr>
          <p:spPr bwMode="auto">
            <a:xfrm>
              <a:off x="3733800" y="2743200"/>
              <a:ext cx="1295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Rotor</a:t>
              </a:r>
            </a:p>
          </p:txBody>
        </p:sp>
        <p:sp>
          <p:nvSpPr>
            <p:cNvPr id="208905" name="Text Box 9"/>
            <p:cNvSpPr txBox="1">
              <a:spLocks noChangeArrowheads="1"/>
            </p:cNvSpPr>
            <p:nvPr/>
          </p:nvSpPr>
          <p:spPr bwMode="auto">
            <a:xfrm>
              <a:off x="6553200" y="2743200"/>
              <a:ext cx="1295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Shaft</a:t>
              </a:r>
            </a:p>
          </p:txBody>
        </p:sp>
      </p:grp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 Laws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2851150" y="1720850"/>
          <a:ext cx="3670300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5918" name="Equation" r:id="rId3" imgW="3670200" imgH="3974760" progId="Equation.DSMT4">
                  <p:embed/>
                </p:oleObj>
              </mc:Choice>
              <mc:Fallback>
                <p:oleObj name="Equation" r:id="rId3" imgW="3670200" imgH="3974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1720850"/>
                        <a:ext cx="3670300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Dq0 transformations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9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47488"/>
              </p:ext>
            </p:extLst>
          </p:nvPr>
        </p:nvGraphicFramePr>
        <p:xfrm>
          <a:off x="365760" y="1280160"/>
          <a:ext cx="661035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098" name="Equation" r:id="rId3" imgW="9144000" imgH="3073320" progId="Equation.DSMT4">
                  <p:embed/>
                </p:oleObj>
              </mc:Choice>
              <mc:Fallback>
                <p:oleObj name="Equation" r:id="rId3" imgW="9144000" imgH="3073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661035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365760" y="3657600"/>
            <a:ext cx="2541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/>
              <a:t>with the inverse,</a:t>
            </a:r>
          </a:p>
        </p:txBody>
      </p:sp>
      <p:graphicFrame>
        <p:nvGraphicFramePr>
          <p:cNvPr id="210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856922"/>
              </p:ext>
            </p:extLst>
          </p:nvPr>
        </p:nvGraphicFramePr>
        <p:xfrm>
          <a:off x="365760" y="4191000"/>
          <a:ext cx="5791200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099" name="Equation" r:id="rId5" imgW="7467480" imgH="2692080" progId="Equation.3">
                  <p:embed/>
                </p:oleObj>
              </mc:Choice>
              <mc:Fallback>
                <p:oleObj name="Equation" r:id="rId5" imgW="7467480" imgH="269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4191000"/>
                        <a:ext cx="5791200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Dq0 transformations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312612"/>
              </p:ext>
            </p:extLst>
          </p:nvPr>
        </p:nvGraphicFramePr>
        <p:xfrm>
          <a:off x="1143000" y="3393057"/>
          <a:ext cx="1816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278" name="Equation" r:id="rId3" imgW="1815840" imgH="431640" progId="Equation.3">
                  <p:embed/>
                </p:oleObj>
              </mc:Choice>
              <mc:Fallback>
                <p:oleObj name="Equation" r:id="rId3" imgW="1815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93057"/>
                        <a:ext cx="1816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86574"/>
              </p:ext>
            </p:extLst>
          </p:nvPr>
        </p:nvGraphicFramePr>
        <p:xfrm>
          <a:off x="2133600" y="3850257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279" name="Equation" r:id="rId5" imgW="241200" imgH="380880" progId="Equation.3">
                  <p:embed/>
                </p:oleObj>
              </mc:Choice>
              <mc:Fallback>
                <p:oleObj name="Equation" r:id="rId5" imgW="241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50257"/>
                        <a:ext cx="241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371600" y="4155057"/>
            <a:ext cx="1920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(symmetric)</a:t>
            </a:r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242907"/>
              </p:ext>
            </p:extLst>
          </p:nvPr>
        </p:nvGraphicFramePr>
        <p:xfrm>
          <a:off x="1600200" y="4688457"/>
          <a:ext cx="27305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280" name="Equation" r:id="rId7" imgW="2730240" imgH="1701720" progId="Equation.3">
                  <p:embed/>
                </p:oleObj>
              </mc:Choice>
              <mc:Fallback>
                <p:oleObj name="Equation" r:id="rId7" imgW="273024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88457"/>
                        <a:ext cx="27305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838200" y="6082282"/>
            <a:ext cx="6203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+mj-lt"/>
              </a:rPr>
              <a:t>Not symmetric if T is not power invariant</a:t>
            </a:r>
            <a:r>
              <a:rPr lang="en-US" altLang="en-US" sz="2800" dirty="0"/>
              <a:t>.</a:t>
            </a: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457200" y="2707257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Example:  If the magnetic circuit is assumed to be linear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365760" y="1280160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+mj-lt"/>
              </a:rPr>
              <a:t>Note:  This transformation is not power invariant.  This means that some unusual things will happen when we use it.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Dq0 transformations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34383</TotalTime>
  <Words>991</Words>
  <Application>Microsoft Office PowerPoint</Application>
  <PresentationFormat>On-screen Show (4:3)</PresentationFormat>
  <Paragraphs>181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Naeove~1</vt:lpstr>
      <vt:lpstr>Bitmap Image</vt:lpstr>
      <vt:lpstr>Equation</vt:lpstr>
      <vt:lpstr>ECE 576 – Power System Dynamics and Stability</vt:lpstr>
      <vt:lpstr>Announcements</vt:lpstr>
      <vt:lpstr>Synchronous Machine Modeling</vt:lpstr>
      <vt:lpstr>PowerPoint Presentation</vt:lpstr>
      <vt:lpstr>Dq0 Reference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Derive Torque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Coupling Field Energy</vt:lpstr>
      <vt:lpstr>PowerPoint Presentation</vt:lpstr>
      <vt:lpstr>Torque</vt:lpstr>
      <vt:lpstr>PowerPoint Presentation</vt:lpstr>
      <vt:lpstr>Convert to Per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Convert to Per Unit</vt:lpstr>
      <vt:lpstr>PowerPoint Presentation</vt:lpstr>
      <vt:lpstr>PowerPoint Presentation</vt:lpstr>
      <vt:lpstr>PowerPoint Presentation</vt:lpstr>
      <vt:lpstr>PowerPoint Presentation</vt:lpstr>
      <vt:lpstr>Summary So Far</vt:lpstr>
      <vt:lpstr>Assuming a Linear Magnetic Circuit</vt:lpstr>
      <vt:lpstr>PowerPoint Presentation</vt:lpstr>
      <vt:lpstr>Stator Inductances</vt:lpstr>
      <vt:lpstr>PowerPoint Presentation</vt:lpstr>
      <vt:lpstr>PowerPoint Presentation</vt:lpstr>
      <vt:lpstr>Convert to Normalized at f = 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Soobae</cp:lastModifiedBy>
  <cp:revision>1675</cp:revision>
  <cp:lastPrinted>2013-12-02T14:53:46Z</cp:lastPrinted>
  <dcterms:created xsi:type="dcterms:W3CDTF">1995-06-02T22:12:36Z</dcterms:created>
  <dcterms:modified xsi:type="dcterms:W3CDTF">2014-02-07T15:47:43Z</dcterms:modified>
</cp:coreProperties>
</file>