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45"/>
  </p:notesMasterIdLst>
  <p:handoutMasterIdLst>
    <p:handoutMasterId r:id="rId46"/>
  </p:handoutMasterIdLst>
  <p:sldIdLst>
    <p:sldId id="563" r:id="rId2"/>
    <p:sldId id="820" r:id="rId3"/>
    <p:sldId id="821" r:id="rId4"/>
    <p:sldId id="765" r:id="rId5"/>
    <p:sldId id="822" r:id="rId6"/>
    <p:sldId id="766" r:id="rId7"/>
    <p:sldId id="767" r:id="rId8"/>
    <p:sldId id="768" r:id="rId9"/>
    <p:sldId id="769" r:id="rId10"/>
    <p:sldId id="770" r:id="rId11"/>
    <p:sldId id="827" r:id="rId12"/>
    <p:sldId id="845" r:id="rId13"/>
    <p:sldId id="771" r:id="rId14"/>
    <p:sldId id="828" r:id="rId15"/>
    <p:sldId id="832" r:id="rId16"/>
    <p:sldId id="833" r:id="rId17"/>
    <p:sldId id="829" r:id="rId18"/>
    <p:sldId id="830" r:id="rId19"/>
    <p:sldId id="831" r:id="rId20"/>
    <p:sldId id="836" r:id="rId21"/>
    <p:sldId id="847" r:id="rId22"/>
    <p:sldId id="841" r:id="rId23"/>
    <p:sldId id="848" r:id="rId24"/>
    <p:sldId id="849" r:id="rId25"/>
    <p:sldId id="874" r:id="rId26"/>
    <p:sldId id="851" r:id="rId27"/>
    <p:sldId id="852" r:id="rId28"/>
    <p:sldId id="853" r:id="rId29"/>
    <p:sldId id="854" r:id="rId30"/>
    <p:sldId id="855" r:id="rId31"/>
    <p:sldId id="875" r:id="rId32"/>
    <p:sldId id="856" r:id="rId33"/>
    <p:sldId id="857" r:id="rId34"/>
    <p:sldId id="858" r:id="rId35"/>
    <p:sldId id="859" r:id="rId36"/>
    <p:sldId id="876" r:id="rId37"/>
    <p:sldId id="877" r:id="rId38"/>
    <p:sldId id="861" r:id="rId39"/>
    <p:sldId id="878" r:id="rId40"/>
    <p:sldId id="862" r:id="rId41"/>
    <p:sldId id="863" r:id="rId42"/>
    <p:sldId id="879" r:id="rId43"/>
    <p:sldId id="865" r:id="rId44"/>
  </p:sldIdLst>
  <p:sldSz cx="9144000" cy="6858000" type="screen4x3"/>
  <p:notesSz cx="7019925" cy="9305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9900"/>
    <a:srgbClr val="CC00CC"/>
    <a:srgbClr val="008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01" autoAdjust="0"/>
  </p:normalViewPr>
  <p:slideViewPr>
    <p:cSldViewPr>
      <p:cViewPr>
        <p:scale>
          <a:sx n="107" d="100"/>
          <a:sy n="107" d="100"/>
        </p:scale>
        <p:origin x="-8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56" y="-84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6.wmf"/><Relationship Id="rId18" Type="http://schemas.openxmlformats.org/officeDocument/2006/relationships/image" Target="../media/image4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12" Type="http://schemas.openxmlformats.org/officeDocument/2006/relationships/image" Target="../media/image35.wmf"/><Relationship Id="rId17" Type="http://schemas.openxmlformats.org/officeDocument/2006/relationships/image" Target="../media/image40.wmf"/><Relationship Id="rId2" Type="http://schemas.openxmlformats.org/officeDocument/2006/relationships/image" Target="../media/image25.wmf"/><Relationship Id="rId16" Type="http://schemas.openxmlformats.org/officeDocument/2006/relationships/image" Target="../media/image39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11" Type="http://schemas.openxmlformats.org/officeDocument/2006/relationships/image" Target="../media/image34.wmf"/><Relationship Id="rId5" Type="http://schemas.openxmlformats.org/officeDocument/2006/relationships/image" Target="../media/image28.wmf"/><Relationship Id="rId15" Type="http://schemas.openxmlformats.org/officeDocument/2006/relationships/image" Target="../media/image3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Relationship Id="rId14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49.wmf"/><Relationship Id="rId18" Type="http://schemas.openxmlformats.org/officeDocument/2006/relationships/image" Target="../media/image41.wmf"/><Relationship Id="rId3" Type="http://schemas.openxmlformats.org/officeDocument/2006/relationships/image" Target="../media/image43.wmf"/><Relationship Id="rId7" Type="http://schemas.openxmlformats.org/officeDocument/2006/relationships/image" Target="../media/image30.wmf"/><Relationship Id="rId12" Type="http://schemas.openxmlformats.org/officeDocument/2006/relationships/image" Target="../media/image35.wmf"/><Relationship Id="rId17" Type="http://schemas.openxmlformats.org/officeDocument/2006/relationships/image" Target="../media/image51.wmf"/><Relationship Id="rId2" Type="http://schemas.openxmlformats.org/officeDocument/2006/relationships/image" Target="../media/image42.wmf"/><Relationship Id="rId16" Type="http://schemas.openxmlformats.org/officeDocument/2006/relationships/image" Target="../media/image39.wmf"/><Relationship Id="rId1" Type="http://schemas.openxmlformats.org/officeDocument/2006/relationships/image" Target="../media/image24.wmf"/><Relationship Id="rId6" Type="http://schemas.openxmlformats.org/officeDocument/2006/relationships/image" Target="../media/image46.wmf"/><Relationship Id="rId11" Type="http://schemas.openxmlformats.org/officeDocument/2006/relationships/image" Target="../media/image48.wmf"/><Relationship Id="rId5" Type="http://schemas.openxmlformats.org/officeDocument/2006/relationships/image" Target="../media/image45.wmf"/><Relationship Id="rId15" Type="http://schemas.openxmlformats.org/officeDocument/2006/relationships/image" Target="../media/image50.wmf"/><Relationship Id="rId10" Type="http://schemas.openxmlformats.org/officeDocument/2006/relationships/image" Target="../media/image33.wmf"/><Relationship Id="rId4" Type="http://schemas.openxmlformats.org/officeDocument/2006/relationships/image" Target="../media/image44.wmf"/><Relationship Id="rId9" Type="http://schemas.openxmlformats.org/officeDocument/2006/relationships/image" Target="../media/image47.wmf"/><Relationship Id="rId14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8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3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5.wmf"/><Relationship Id="rId1" Type="http://schemas.openxmlformats.org/officeDocument/2006/relationships/image" Target="../media/image74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6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7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4" Type="http://schemas.openxmlformats.org/officeDocument/2006/relationships/image" Target="../media/image81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2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7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9.png"/><Relationship Id="rId1" Type="http://schemas.openxmlformats.org/officeDocument/2006/relationships/image" Target="../media/image88.png"/></Relationships>
</file>

<file path=ppt/drawings/_rels/vmlDrawing3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2.wmf"/><Relationship Id="rId1" Type="http://schemas.openxmlformats.org/officeDocument/2006/relationships/image" Target="../media/image91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3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6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4" Type="http://schemas.openxmlformats.org/officeDocument/2006/relationships/image" Target="../media/image97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8.w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Relationship Id="rId4" Type="http://schemas.openxmlformats.org/officeDocument/2006/relationships/image" Target="../media/image10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540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3" tIns="46131" rIns="92263" bIns="4613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6781" y="0"/>
            <a:ext cx="3041540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3" tIns="46131" rIns="92263" bIns="4613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8709"/>
            <a:ext cx="3041540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3" tIns="46131" rIns="92263" bIns="4613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6781" y="8838709"/>
            <a:ext cx="3041540" cy="465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63" tIns="46131" rIns="92263" bIns="4613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F17B5F5-A8C0-4A98-AAA8-DCDD241D83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94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1540" cy="4640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75" tIns="46537" rIns="93075" bIns="46537" numCol="1" anchor="t" anchorCtr="0" compatLnSpc="1">
            <a:prstTxWarp prst="textNoShape">
              <a:avLst/>
            </a:prstTxWarp>
          </a:bodyPr>
          <a:lstStyle>
            <a:lvl1pPr defTabSz="930639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385" y="1"/>
            <a:ext cx="3041540" cy="4640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75" tIns="46537" rIns="93075" bIns="46537" numCol="1" anchor="t" anchorCtr="0" compatLnSpc="1">
            <a:prstTxWarp prst="textNoShape">
              <a:avLst/>
            </a:prstTxWarp>
          </a:bodyPr>
          <a:lstStyle>
            <a:lvl1pPr algn="r" defTabSz="930639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8675" cy="34782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243" y="4403354"/>
            <a:ext cx="5149442" cy="416974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75" tIns="46537" rIns="93075" bIns="465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109"/>
            <a:ext cx="3041540" cy="4640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75" tIns="46537" rIns="93075" bIns="46537" numCol="1" anchor="b" anchorCtr="0" compatLnSpc="1">
            <a:prstTxWarp prst="textNoShape">
              <a:avLst/>
            </a:prstTxWarp>
          </a:bodyPr>
          <a:lstStyle>
            <a:lvl1pPr defTabSz="930639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385" y="8805109"/>
            <a:ext cx="3041540" cy="4640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3075" tIns="46537" rIns="93075" bIns="46537" numCol="1" anchor="b" anchorCtr="0" compatLnSpc="1">
            <a:prstTxWarp prst="textNoShape">
              <a:avLst/>
            </a:prstTxWarp>
          </a:bodyPr>
          <a:lstStyle>
            <a:lvl1pPr algn="r" defTabSz="930639">
              <a:defRPr sz="1200">
                <a:latin typeface="Arial" charset="0"/>
              </a:defRPr>
            </a:lvl1pPr>
          </a:lstStyle>
          <a:p>
            <a:pPr>
              <a:defRPr/>
            </a:pPr>
            <a:fld id="{2CE9E464-B35D-43B2-BF7C-ADEA1F80F1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9678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68313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36625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03350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73250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103"/>
          <p:cNvSpPr>
            <a:spLocks noChangeShapeType="1"/>
          </p:cNvSpPr>
          <p:nvPr/>
        </p:nvSpPr>
        <p:spPr bwMode="auto">
          <a:xfrm>
            <a:off x="0" y="3048000"/>
            <a:ext cx="8991600" cy="0"/>
          </a:xfrm>
          <a:prstGeom prst="line">
            <a:avLst/>
          </a:prstGeom>
          <a:noFill/>
          <a:ln w="76200">
            <a:solidFill>
              <a:srgbClr val="000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10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6" name="Picture 41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31242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6" name="Rectangle 409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"/>
            <a:ext cx="7772400" cy="1143000"/>
          </a:xfrm>
        </p:spPr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7587" name="Rectangle 409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251817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25" name="Rectangle 410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" name="Rectangle 410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" name="Rectangle 410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ED6F4-152C-4B8C-896C-E324C81E54EF}" type="slidenum">
              <a:rPr lang="en-US"/>
              <a:pPr>
                <a:defRPr/>
              </a:pPr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32829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2B11D-0D4F-4012-B2FD-6C732AEFC0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097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91E3F-52BB-4CA9-8156-EFEDA953BD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171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B51EA-48A4-4916-A419-BC45393201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3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>
                <a:latin typeface="+mn-lt"/>
                <a:cs typeface="Arial" pitchFamily="34" charset="0"/>
              </a:defRPr>
            </a:lvl3pPr>
            <a:lvl4pPr>
              <a:defRPr>
                <a:latin typeface="+mn-lt"/>
                <a:cs typeface="Arial" pitchFamily="34" charset="0"/>
              </a:defRPr>
            </a:lvl4pPr>
            <a:lvl5pPr>
              <a:defRPr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38EFD-512B-4531-8A51-5AEF24EFF3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042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5B232-3BEC-4CFE-AF25-FE71B0721D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89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114800"/>
          </a:xfrm>
        </p:spPr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 sz="2000">
                <a:latin typeface="+mn-lt"/>
                <a:cs typeface="Arial" pitchFamily="34" charset="0"/>
              </a:defRPr>
            </a:lvl3pPr>
            <a:lvl4pPr>
              <a:defRPr sz="1800">
                <a:latin typeface="+mn-lt"/>
                <a:cs typeface="Arial" pitchFamily="34" charset="0"/>
              </a:defRPr>
            </a:lvl4pPr>
            <a:lvl5pPr>
              <a:defRPr sz="1800"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114800"/>
          </a:xfrm>
        </p:spPr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 sz="2000">
                <a:latin typeface="+mn-lt"/>
                <a:cs typeface="Arial" pitchFamily="34" charset="0"/>
              </a:defRPr>
            </a:lvl3pPr>
            <a:lvl4pPr>
              <a:defRPr sz="1800">
                <a:latin typeface="+mn-lt"/>
                <a:cs typeface="Arial" pitchFamily="34" charset="0"/>
              </a:defRPr>
            </a:lvl4pPr>
            <a:lvl5pPr>
              <a:defRPr sz="1800"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06223-ECBF-4E7D-933E-D79F1A480B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154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31549-9A73-40CC-BA70-6C9083CA98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441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487AF-22CC-4BA0-9E2C-52E5FAE898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186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71D29-00F1-4FF4-AC40-83C9E85FF2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021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13716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9D940-8FF2-40FD-B533-73DBC8517F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52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295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0F78C-0880-40DC-AAAF-0F55B84BBD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280160"/>
            <a:ext cx="85359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pitchFamily="18" charset="0"/>
              </a:defRPr>
            </a:lvl1pPr>
          </a:lstStyle>
          <a:p>
            <a:pPr>
              <a:defRPr/>
            </a:pPr>
            <a:fld id="{F6D20532-61D7-47D0-903F-227F7C48AD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0" y="1143000"/>
            <a:ext cx="8382000" cy="0"/>
          </a:xfrm>
          <a:prstGeom prst="line">
            <a:avLst/>
          </a:prstGeom>
          <a:noFill/>
          <a:ln w="76200">
            <a:solidFill>
              <a:srgbClr val="000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806"/>
          <a:stretch>
            <a:fillRect/>
          </a:stretch>
        </p:blipFill>
        <p:spPr bwMode="auto">
          <a:xfrm>
            <a:off x="8610600" y="1009095"/>
            <a:ext cx="2873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7.bin"/><Relationship Id="rId18" Type="http://schemas.openxmlformats.org/officeDocument/2006/relationships/image" Target="../media/image31.wmf"/><Relationship Id="rId26" Type="http://schemas.openxmlformats.org/officeDocument/2006/relationships/image" Target="../media/image35.wmf"/><Relationship Id="rId39" Type="http://schemas.openxmlformats.org/officeDocument/2006/relationships/image" Target="../media/image41.wmf"/><Relationship Id="rId21" Type="http://schemas.openxmlformats.org/officeDocument/2006/relationships/oleObject" Target="../embeddings/oleObject31.bin"/><Relationship Id="rId34" Type="http://schemas.openxmlformats.org/officeDocument/2006/relationships/oleObject" Target="../embeddings/oleObject38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29.bin"/><Relationship Id="rId25" Type="http://schemas.openxmlformats.org/officeDocument/2006/relationships/oleObject" Target="../embeddings/oleObject33.bin"/><Relationship Id="rId33" Type="http://schemas.openxmlformats.org/officeDocument/2006/relationships/image" Target="../media/image38.wmf"/><Relationship Id="rId38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0.wmf"/><Relationship Id="rId20" Type="http://schemas.openxmlformats.org/officeDocument/2006/relationships/image" Target="../media/image32.wmf"/><Relationship Id="rId29" Type="http://schemas.openxmlformats.org/officeDocument/2006/relationships/oleObject" Target="../embeddings/oleObject35.bin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6.bin"/><Relationship Id="rId24" Type="http://schemas.openxmlformats.org/officeDocument/2006/relationships/image" Target="../media/image34.wmf"/><Relationship Id="rId32" Type="http://schemas.openxmlformats.org/officeDocument/2006/relationships/oleObject" Target="../embeddings/oleObject37.bin"/><Relationship Id="rId37" Type="http://schemas.openxmlformats.org/officeDocument/2006/relationships/image" Target="../media/image40.wmf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23" Type="http://schemas.openxmlformats.org/officeDocument/2006/relationships/oleObject" Target="../embeddings/oleObject32.bin"/><Relationship Id="rId28" Type="http://schemas.openxmlformats.org/officeDocument/2006/relationships/image" Target="../media/image36.wmf"/><Relationship Id="rId36" Type="http://schemas.openxmlformats.org/officeDocument/2006/relationships/oleObject" Target="../embeddings/oleObject39.bin"/><Relationship Id="rId10" Type="http://schemas.openxmlformats.org/officeDocument/2006/relationships/image" Target="../media/image27.wmf"/><Relationship Id="rId19" Type="http://schemas.openxmlformats.org/officeDocument/2006/relationships/oleObject" Target="../embeddings/oleObject30.bin"/><Relationship Id="rId31" Type="http://schemas.openxmlformats.org/officeDocument/2006/relationships/oleObject" Target="../embeddings/oleObject36.bin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29.wmf"/><Relationship Id="rId22" Type="http://schemas.openxmlformats.org/officeDocument/2006/relationships/image" Target="../media/image33.wmf"/><Relationship Id="rId27" Type="http://schemas.openxmlformats.org/officeDocument/2006/relationships/oleObject" Target="../embeddings/oleObject34.bin"/><Relationship Id="rId30" Type="http://schemas.openxmlformats.org/officeDocument/2006/relationships/image" Target="../media/image37.wmf"/><Relationship Id="rId35" Type="http://schemas.openxmlformats.org/officeDocument/2006/relationships/image" Target="../media/image39.wmf"/><Relationship Id="rId8" Type="http://schemas.openxmlformats.org/officeDocument/2006/relationships/image" Target="../media/image26.wmf"/><Relationship Id="rId3" Type="http://schemas.openxmlformats.org/officeDocument/2006/relationships/oleObject" Target="../embeddings/oleObject22.bin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46.bin"/><Relationship Id="rId18" Type="http://schemas.openxmlformats.org/officeDocument/2006/relationships/image" Target="../media/image31.wmf"/><Relationship Id="rId26" Type="http://schemas.openxmlformats.org/officeDocument/2006/relationships/image" Target="../media/image35.wmf"/><Relationship Id="rId39" Type="http://schemas.openxmlformats.org/officeDocument/2006/relationships/image" Target="../media/image41.wmf"/><Relationship Id="rId21" Type="http://schemas.openxmlformats.org/officeDocument/2006/relationships/oleObject" Target="../embeddings/oleObject50.bin"/><Relationship Id="rId34" Type="http://schemas.openxmlformats.org/officeDocument/2006/relationships/oleObject" Target="../embeddings/oleObject57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5.wmf"/><Relationship Id="rId17" Type="http://schemas.openxmlformats.org/officeDocument/2006/relationships/oleObject" Target="../embeddings/oleObject48.bin"/><Relationship Id="rId25" Type="http://schemas.openxmlformats.org/officeDocument/2006/relationships/oleObject" Target="../embeddings/oleObject52.bin"/><Relationship Id="rId33" Type="http://schemas.openxmlformats.org/officeDocument/2006/relationships/image" Target="../media/image50.wmf"/><Relationship Id="rId38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0.wmf"/><Relationship Id="rId20" Type="http://schemas.openxmlformats.org/officeDocument/2006/relationships/image" Target="../media/image47.wmf"/><Relationship Id="rId29" Type="http://schemas.openxmlformats.org/officeDocument/2006/relationships/oleObject" Target="../embeddings/oleObject54.bin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45.bin"/><Relationship Id="rId24" Type="http://schemas.openxmlformats.org/officeDocument/2006/relationships/image" Target="../media/image48.wmf"/><Relationship Id="rId32" Type="http://schemas.openxmlformats.org/officeDocument/2006/relationships/oleObject" Target="../embeddings/oleObject56.bin"/><Relationship Id="rId37" Type="http://schemas.openxmlformats.org/officeDocument/2006/relationships/image" Target="../media/image51.wmf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7.bin"/><Relationship Id="rId23" Type="http://schemas.openxmlformats.org/officeDocument/2006/relationships/oleObject" Target="../embeddings/oleObject51.bin"/><Relationship Id="rId28" Type="http://schemas.openxmlformats.org/officeDocument/2006/relationships/image" Target="../media/image49.wmf"/><Relationship Id="rId36" Type="http://schemas.openxmlformats.org/officeDocument/2006/relationships/oleObject" Target="../embeddings/oleObject58.bin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49.bin"/><Relationship Id="rId31" Type="http://schemas.openxmlformats.org/officeDocument/2006/relationships/oleObject" Target="../embeddings/oleObject55.bin"/><Relationship Id="rId4" Type="http://schemas.openxmlformats.org/officeDocument/2006/relationships/image" Target="../media/image24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46.wmf"/><Relationship Id="rId22" Type="http://schemas.openxmlformats.org/officeDocument/2006/relationships/image" Target="../media/image33.wmf"/><Relationship Id="rId27" Type="http://schemas.openxmlformats.org/officeDocument/2006/relationships/oleObject" Target="../embeddings/oleObject53.bin"/><Relationship Id="rId30" Type="http://schemas.openxmlformats.org/officeDocument/2006/relationships/image" Target="../media/image37.wmf"/><Relationship Id="rId35" Type="http://schemas.openxmlformats.org/officeDocument/2006/relationships/image" Target="../media/image39.wmf"/><Relationship Id="rId8" Type="http://schemas.openxmlformats.org/officeDocument/2006/relationships/image" Target="../media/image43.wmf"/><Relationship Id="rId3" Type="http://schemas.openxmlformats.org/officeDocument/2006/relationships/oleObject" Target="../embeddings/oleObject4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5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oleObject" Target="../embeddings/oleObject66.bin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12" Type="http://schemas.openxmlformats.org/officeDocument/2006/relationships/image" Target="../media/image5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4.wmf"/><Relationship Id="rId11" Type="http://schemas.openxmlformats.org/officeDocument/2006/relationships/oleObject" Target="../embeddings/oleObject65.bin"/><Relationship Id="rId5" Type="http://schemas.openxmlformats.org/officeDocument/2006/relationships/oleObject" Target="../embeddings/oleObject62.bin"/><Relationship Id="rId10" Type="http://schemas.openxmlformats.org/officeDocument/2006/relationships/image" Target="../media/image56.wmf"/><Relationship Id="rId4" Type="http://schemas.openxmlformats.org/officeDocument/2006/relationships/image" Target="../media/image53.wmf"/><Relationship Id="rId9" Type="http://schemas.openxmlformats.org/officeDocument/2006/relationships/oleObject" Target="../embeddings/oleObject64.bin"/><Relationship Id="rId14" Type="http://schemas.openxmlformats.org/officeDocument/2006/relationships/image" Target="../media/image58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5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60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70.bin"/><Relationship Id="rId4" Type="http://schemas.openxmlformats.org/officeDocument/2006/relationships/image" Target="../media/image61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oleObject" Target="../embeddings/oleObject71.bin"/><Relationship Id="rId7" Type="http://schemas.openxmlformats.org/officeDocument/2006/relationships/oleObject" Target="../embeddings/oleObject73.bin"/><Relationship Id="rId12" Type="http://schemas.openxmlformats.org/officeDocument/2006/relationships/image" Target="../media/image6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4.wmf"/><Relationship Id="rId11" Type="http://schemas.openxmlformats.org/officeDocument/2006/relationships/oleObject" Target="../embeddings/oleObject75.bin"/><Relationship Id="rId5" Type="http://schemas.openxmlformats.org/officeDocument/2006/relationships/oleObject" Target="../embeddings/oleObject72.bin"/><Relationship Id="rId10" Type="http://schemas.openxmlformats.org/officeDocument/2006/relationships/image" Target="../media/image66.wmf"/><Relationship Id="rId4" Type="http://schemas.openxmlformats.org/officeDocument/2006/relationships/image" Target="../media/image63.wmf"/><Relationship Id="rId9" Type="http://schemas.openxmlformats.org/officeDocument/2006/relationships/oleObject" Target="../embeddings/oleObject7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68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70.wmf"/><Relationship Id="rId5" Type="http://schemas.openxmlformats.org/officeDocument/2006/relationships/oleObject" Target="../embeddings/oleObject78.bin"/><Relationship Id="rId4" Type="http://schemas.openxmlformats.org/officeDocument/2006/relationships/image" Target="../media/image69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72.wmf"/><Relationship Id="rId5" Type="http://schemas.openxmlformats.org/officeDocument/2006/relationships/oleObject" Target="../embeddings/oleObject80.bin"/><Relationship Id="rId4" Type="http://schemas.openxmlformats.org/officeDocument/2006/relationships/image" Target="../media/image71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73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75.wmf"/><Relationship Id="rId5" Type="http://schemas.openxmlformats.org/officeDocument/2006/relationships/oleObject" Target="../embeddings/oleObject83.bin"/><Relationship Id="rId4" Type="http://schemas.openxmlformats.org/officeDocument/2006/relationships/image" Target="../media/image7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76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77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8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79.wmf"/><Relationship Id="rId5" Type="http://schemas.openxmlformats.org/officeDocument/2006/relationships/oleObject" Target="../embeddings/oleObject87.bin"/><Relationship Id="rId10" Type="http://schemas.openxmlformats.org/officeDocument/2006/relationships/image" Target="../media/image81.wmf"/><Relationship Id="rId4" Type="http://schemas.openxmlformats.org/officeDocument/2006/relationships/image" Target="../media/image78.wmf"/><Relationship Id="rId9" Type="http://schemas.openxmlformats.org/officeDocument/2006/relationships/oleObject" Target="../embeddings/oleObject89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82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oleObject" Target="../embeddings/oleObject91.bin"/><Relationship Id="rId7" Type="http://schemas.openxmlformats.org/officeDocument/2006/relationships/oleObject" Target="../embeddings/oleObject9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83.wmf"/><Relationship Id="rId5" Type="http://schemas.openxmlformats.org/officeDocument/2006/relationships/oleObject" Target="../embeddings/oleObject92.bin"/><Relationship Id="rId4" Type="http://schemas.openxmlformats.org/officeDocument/2006/relationships/image" Target="../media/image22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94.bin"/><Relationship Id="rId7" Type="http://schemas.openxmlformats.org/officeDocument/2006/relationships/oleObject" Target="../embeddings/oleObject9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86.wmf"/><Relationship Id="rId5" Type="http://schemas.openxmlformats.org/officeDocument/2006/relationships/oleObject" Target="../embeddings/oleObject95.bin"/><Relationship Id="rId4" Type="http://schemas.openxmlformats.org/officeDocument/2006/relationships/image" Target="../media/image85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87.w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3" Type="http://schemas.openxmlformats.org/officeDocument/2006/relationships/oleObject" Target="../embeddings/oleObject98.bin"/><Relationship Id="rId7" Type="http://schemas.openxmlformats.org/officeDocument/2006/relationships/oleObject" Target="../embeddings/oleObject10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89.png"/><Relationship Id="rId5" Type="http://schemas.openxmlformats.org/officeDocument/2006/relationships/oleObject" Target="../embeddings/oleObject99.bin"/><Relationship Id="rId4" Type="http://schemas.openxmlformats.org/officeDocument/2006/relationships/image" Target="../media/image88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92.wmf"/><Relationship Id="rId5" Type="http://schemas.openxmlformats.org/officeDocument/2006/relationships/oleObject" Target="../embeddings/oleObject102.bin"/><Relationship Id="rId4" Type="http://schemas.openxmlformats.org/officeDocument/2006/relationships/image" Target="../media/image9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4.vml"/><Relationship Id="rId4" Type="http://schemas.openxmlformats.org/officeDocument/2006/relationships/image" Target="../media/image93.wmf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3" Type="http://schemas.openxmlformats.org/officeDocument/2006/relationships/oleObject" Target="../embeddings/oleObject104.bin"/><Relationship Id="rId7" Type="http://schemas.openxmlformats.org/officeDocument/2006/relationships/oleObject" Target="../embeddings/oleObject10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95.wmf"/><Relationship Id="rId5" Type="http://schemas.openxmlformats.org/officeDocument/2006/relationships/oleObject" Target="../embeddings/oleObject105.bin"/><Relationship Id="rId10" Type="http://schemas.openxmlformats.org/officeDocument/2006/relationships/image" Target="../media/image97.wmf"/><Relationship Id="rId4" Type="http://schemas.openxmlformats.org/officeDocument/2006/relationships/image" Target="../media/image94.wmf"/><Relationship Id="rId9" Type="http://schemas.openxmlformats.org/officeDocument/2006/relationships/oleObject" Target="../embeddings/oleObject107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4" Type="http://schemas.openxmlformats.org/officeDocument/2006/relationships/image" Target="../media/image98.w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3" Type="http://schemas.openxmlformats.org/officeDocument/2006/relationships/oleObject" Target="../embeddings/oleObject109.bin"/><Relationship Id="rId7" Type="http://schemas.openxmlformats.org/officeDocument/2006/relationships/oleObject" Target="../embeddings/oleObject1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7.vml"/><Relationship Id="rId6" Type="http://schemas.openxmlformats.org/officeDocument/2006/relationships/image" Target="../media/image100.wmf"/><Relationship Id="rId5" Type="http://schemas.openxmlformats.org/officeDocument/2006/relationships/oleObject" Target="../embeddings/oleObject110.bin"/><Relationship Id="rId10" Type="http://schemas.openxmlformats.org/officeDocument/2006/relationships/image" Target="../media/image102.wmf"/><Relationship Id="rId4" Type="http://schemas.openxmlformats.org/officeDocument/2006/relationships/image" Target="../media/image99.wmf"/><Relationship Id="rId9" Type="http://schemas.openxmlformats.org/officeDocument/2006/relationships/oleObject" Target="../embeddings/oleObject11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ECE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576</a:t>
            </a:r>
            <a:r>
              <a:rPr lang="en-US" dirty="0" smtClean="0"/>
              <a:t> </a:t>
            </a:r>
            <a:r>
              <a:rPr lang="en-US" dirty="0"/>
              <a:t>– Power System Dynamics and Stability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28600" y="3251817"/>
            <a:ext cx="8534400" cy="1752600"/>
          </a:xfrm>
        </p:spPr>
        <p:txBody>
          <a:bodyPr/>
          <a:lstStyle/>
          <a:p>
            <a:r>
              <a:rPr lang="en-US" dirty="0" smtClean="0"/>
              <a:t>Prof. Tom Overbye</a:t>
            </a:r>
            <a:endParaRPr lang="en-US" dirty="0"/>
          </a:p>
          <a:p>
            <a:r>
              <a:rPr lang="en-US" dirty="0" smtClean="0"/>
              <a:t>Dept. </a:t>
            </a:r>
            <a:r>
              <a:rPr lang="en-US" dirty="0"/>
              <a:t>of Electrical and Computer Engineering</a:t>
            </a:r>
          </a:p>
          <a:p>
            <a:r>
              <a:rPr lang="en-US" dirty="0"/>
              <a:t>University of Illinois at </a:t>
            </a:r>
            <a:r>
              <a:rPr lang="en-US" dirty="0" smtClean="0"/>
              <a:t>Urbana-Champaign</a:t>
            </a:r>
          </a:p>
          <a:p>
            <a:r>
              <a:rPr lang="en-US" dirty="0" smtClean="0"/>
              <a:t>overbye@illinois.edu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8ED6F4-152C-4B8C-896C-E324C81E54EF}" type="slidenum">
              <a:rPr lang="en-US" smtClean="0"/>
              <a:pPr>
                <a:defRPr/>
              </a:pPr>
              <a:t>1</a:t>
            </a:fld>
            <a:endParaRPr lang="en-US" sz="14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361765" y="1828800"/>
            <a:ext cx="853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FontTx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kern="0" dirty="0" smtClean="0">
                <a:latin typeface="Arial" pitchFamily="34" charset="0"/>
                <a:cs typeface="Arial" pitchFamily="34" charset="0"/>
              </a:rPr>
              <a:t>Lecture 6: Synchronous Machine Modeling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1828800" y="5562600"/>
            <a:ext cx="57747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Special Guest: TA Soobae Kim</a:t>
            </a:r>
          </a:p>
        </p:txBody>
      </p:sp>
    </p:spTree>
    <p:extLst>
      <p:ext uri="{BB962C8B-B14F-4D97-AF65-F5344CB8AC3E}">
        <p14:creationId xmlns:p14="http://schemas.microsoft.com/office/powerpoint/2010/main" val="390578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65760" y="1280160"/>
            <a:ext cx="7863840" cy="3672840"/>
            <a:chOff x="1143000" y="2057400"/>
            <a:chExt cx="7239000" cy="3352800"/>
          </a:xfrm>
        </p:grpSpPr>
        <p:graphicFrame>
          <p:nvGraphicFramePr>
            <p:cNvPr id="212994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57355940"/>
                </p:ext>
              </p:extLst>
            </p:nvPr>
          </p:nvGraphicFramePr>
          <p:xfrm>
            <a:off x="3810000" y="2209800"/>
            <a:ext cx="1784350" cy="3200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9302" name="Equation" r:id="rId3" imgW="2692080" imgH="4825800" progId="Equation.DSMT4">
                    <p:embed/>
                  </p:oleObj>
                </mc:Choice>
                <mc:Fallback>
                  <p:oleObj name="Equation" r:id="rId3" imgW="2692080" imgH="4825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0000" y="2209800"/>
                          <a:ext cx="1784350" cy="3200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2995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99844890"/>
                </p:ext>
              </p:extLst>
            </p:nvPr>
          </p:nvGraphicFramePr>
          <p:xfrm>
            <a:off x="6248400" y="2286000"/>
            <a:ext cx="2133600" cy="15351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9303" name="Equation" r:id="rId5" imgW="3301920" imgH="2374560" progId="Equation.DSMT4">
                    <p:embed/>
                  </p:oleObj>
                </mc:Choice>
                <mc:Fallback>
                  <p:oleObj name="Equation" r:id="rId5" imgW="3301920" imgH="237456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8400" y="2286000"/>
                          <a:ext cx="2133600" cy="15351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2996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6530686"/>
                </p:ext>
              </p:extLst>
            </p:nvPr>
          </p:nvGraphicFramePr>
          <p:xfrm>
            <a:off x="1143000" y="2743200"/>
            <a:ext cx="2032000" cy="2514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9304" name="Equation" r:id="rId7" imgW="3060360" imgH="3784320" progId="Equation.DSMT4">
                    <p:embed/>
                  </p:oleObj>
                </mc:Choice>
                <mc:Fallback>
                  <p:oleObj name="Equation" r:id="rId7" imgW="3060360" imgH="37843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43000" y="2743200"/>
                          <a:ext cx="2032000" cy="2514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2997" name="Text Box 5"/>
            <p:cNvSpPr txBox="1">
              <a:spLocks noChangeArrowheads="1"/>
            </p:cNvSpPr>
            <p:nvPr/>
          </p:nvSpPr>
          <p:spPr bwMode="auto">
            <a:xfrm>
              <a:off x="1676400" y="2057400"/>
              <a:ext cx="13716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Stator</a:t>
              </a:r>
            </a:p>
          </p:txBody>
        </p:sp>
        <p:sp>
          <p:nvSpPr>
            <p:cNvPr id="212998" name="Text Box 6"/>
            <p:cNvSpPr txBox="1">
              <a:spLocks noChangeArrowheads="1"/>
            </p:cNvSpPr>
            <p:nvPr/>
          </p:nvSpPr>
          <p:spPr bwMode="auto">
            <a:xfrm>
              <a:off x="4038600" y="2057400"/>
              <a:ext cx="13716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Rotor</a:t>
              </a:r>
            </a:p>
          </p:txBody>
        </p:sp>
        <p:sp>
          <p:nvSpPr>
            <p:cNvPr id="212999" name="Text Box 7"/>
            <p:cNvSpPr txBox="1">
              <a:spLocks noChangeArrowheads="1"/>
            </p:cNvSpPr>
            <p:nvPr/>
          </p:nvSpPr>
          <p:spPr bwMode="auto">
            <a:xfrm>
              <a:off x="6400800" y="2057400"/>
              <a:ext cx="13716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Shaft</a:t>
              </a:r>
            </a:p>
          </p:txBody>
        </p:sp>
      </p:grp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Transformed System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838200" y="1295400"/>
            <a:ext cx="27162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800"/>
              <a:t>Electrical system:</a:t>
            </a:r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4038600" y="1447800"/>
          <a:ext cx="3543300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938" name="Equation" r:id="rId3" imgW="3543300" imgH="1803400" progId="Equation.DSMT4">
                  <p:embed/>
                </p:oleObj>
              </mc:Choice>
              <mc:Fallback>
                <p:oleObj name="Equation" r:id="rId3" imgW="3543300" imgH="1803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447800"/>
                        <a:ext cx="3543300" cy="180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14400" y="3124200"/>
            <a:ext cx="30114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800"/>
              <a:t>Mechanical system:</a:t>
            </a:r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1219200" y="4038600"/>
          <a:ext cx="7315200" cy="208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939" name="Equation" r:id="rId5" imgW="7315200" imgH="2082800" progId="Equation.DSMT4">
                  <p:embed/>
                </p:oleObj>
              </mc:Choice>
              <mc:Fallback>
                <p:oleObj name="Equation" r:id="rId5" imgW="7315200" imgH="2082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038600"/>
                        <a:ext cx="7315200" cy="208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76200" y="228600"/>
            <a:ext cx="89916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Electrical &amp; Mechanical Relationships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Derive Torque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Torque is derived by looking at the overall energy balance in the system</a:t>
            </a:r>
          </a:p>
          <a:p>
            <a:r>
              <a:rPr lang="en-US" dirty="0" smtClean="0"/>
              <a:t>Three systems: electrical, mechanical and the coupling magnetic field</a:t>
            </a:r>
          </a:p>
          <a:p>
            <a:pPr lvl="1"/>
            <a:r>
              <a:rPr lang="en-US" dirty="0" smtClean="0"/>
              <a:t>Electrical system losses in form of resistance</a:t>
            </a:r>
          </a:p>
          <a:p>
            <a:pPr lvl="1"/>
            <a:r>
              <a:rPr lang="en-US" dirty="0" smtClean="0"/>
              <a:t>Mechanical system losses in the form of friction</a:t>
            </a:r>
          </a:p>
          <a:p>
            <a:r>
              <a:rPr lang="en-US" dirty="0" smtClean="0"/>
              <a:t>Coupling field is assumed to be lossless, hence we can track how energy moves between the electrical and mechanical systems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14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40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30491"/>
              </p:ext>
            </p:extLst>
          </p:nvPr>
        </p:nvGraphicFramePr>
        <p:xfrm>
          <a:off x="457200" y="1295400"/>
          <a:ext cx="6720840" cy="34061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073" name="Bitmap Image" r:id="rId3" imgW="18157184" imgH="9202435" progId="Paint.Picture">
                  <p:embed/>
                </p:oleObj>
              </mc:Choice>
              <mc:Fallback>
                <p:oleObj name="Bitmap Image" r:id="rId3" imgW="18157184" imgH="920243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95400"/>
                        <a:ext cx="6720840" cy="34061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Energy Conversion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3042839"/>
              </p:ext>
            </p:extLst>
          </p:nvPr>
        </p:nvGraphicFramePr>
        <p:xfrm>
          <a:off x="1219200" y="5334000"/>
          <a:ext cx="58293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074" name="Equation" r:id="rId5" imgW="5829300" imgH="825500" progId="Equation.3">
                  <p:embed/>
                </p:oleObj>
              </mc:Choice>
              <mc:Fallback>
                <p:oleObj name="Equation" r:id="rId5" imgW="5829300" imgH="8255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334000"/>
                        <a:ext cx="58293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143000" y="4800600"/>
            <a:ext cx="6019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Look at the instantaneous power: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914400" y="1524000"/>
          <a:ext cx="7835900" cy="463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01" name="Equation" r:id="rId3" imgW="7835900" imgH="4635500" progId="Equation.3">
                  <p:embed/>
                </p:oleObj>
              </mc:Choice>
              <mc:Fallback>
                <p:oleObj name="Equation" r:id="rId3" imgW="7835900" imgH="4635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524000"/>
                        <a:ext cx="7835900" cy="463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Change to Conservation of Power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8540065"/>
              </p:ext>
            </p:extLst>
          </p:nvPr>
        </p:nvGraphicFramePr>
        <p:xfrm>
          <a:off x="365760" y="1280160"/>
          <a:ext cx="6692900" cy="454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997" name="Equation" r:id="rId3" imgW="6692900" imgH="4546600" progId="Equation.3">
                  <p:embed/>
                </p:oleObj>
              </mc:Choice>
              <mc:Fallback>
                <p:oleObj name="Equation" r:id="rId3" imgW="6692900" imgH="454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" y="1280160"/>
                        <a:ext cx="6692900" cy="454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With the Transformed Variables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4476750" y="3219450"/>
          <a:ext cx="190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7080" name="Equation" r:id="rId3" imgW="190500" imgH="419100" progId="Equation.3">
                  <p:embed/>
                </p:oleObj>
              </mc:Choice>
              <mc:Fallback>
                <p:oleObj name="Equation" r:id="rId3" imgW="1905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0" y="3219450"/>
                        <a:ext cx="1905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308729"/>
              </p:ext>
            </p:extLst>
          </p:nvPr>
        </p:nvGraphicFramePr>
        <p:xfrm>
          <a:off x="365760" y="1280160"/>
          <a:ext cx="7861300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7081" name="Equation" r:id="rId5" imgW="7861300" imgH="3086100" progId="Equation.3">
                  <p:embed/>
                </p:oleObj>
              </mc:Choice>
              <mc:Fallback>
                <p:oleObj name="Equation" r:id="rId5" imgW="7861300" imgH="3086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" y="1280160"/>
                        <a:ext cx="7861300" cy="308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With the Transformed Variables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65760" y="1280160"/>
            <a:ext cx="6026150" cy="3403600"/>
            <a:chOff x="1060450" y="1600200"/>
            <a:chExt cx="6026150" cy="3403600"/>
          </a:xfrm>
        </p:grpSpPr>
        <p:graphicFrame>
          <p:nvGraphicFramePr>
            <p:cNvPr id="14339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83429439"/>
                </p:ext>
              </p:extLst>
            </p:nvPr>
          </p:nvGraphicFramePr>
          <p:xfrm>
            <a:off x="1060450" y="1600200"/>
            <a:ext cx="1041400" cy="889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334" name="Equation" r:id="rId3" imgW="1040948" imgH="888614" progId="Equation.DSMT4">
                    <p:embed/>
                  </p:oleObj>
                </mc:Choice>
                <mc:Fallback>
                  <p:oleObj name="Equation" r:id="rId3" imgW="1040948" imgH="888614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0450" y="1600200"/>
                          <a:ext cx="1041400" cy="889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40" name="Rectangle 4"/>
            <p:cNvSpPr>
              <a:spLocks noChangeArrowheads="1"/>
            </p:cNvSpPr>
            <p:nvPr/>
          </p:nvSpPr>
          <p:spPr bwMode="auto">
            <a:xfrm>
              <a:off x="2209800" y="1600200"/>
              <a:ext cx="1066800" cy="990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aphicFrame>
          <p:nvGraphicFramePr>
            <p:cNvPr id="14341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95676040"/>
                </p:ext>
              </p:extLst>
            </p:nvPr>
          </p:nvGraphicFramePr>
          <p:xfrm>
            <a:off x="2362200" y="1676400"/>
            <a:ext cx="6477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335" name="Equation" r:id="rId5" imgW="647700" imgH="825500" progId="Equation.3">
                    <p:embed/>
                  </p:oleObj>
                </mc:Choice>
                <mc:Fallback>
                  <p:oleObj name="Equation" r:id="rId5" imgW="647700" imgH="825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62200" y="1676400"/>
                          <a:ext cx="647700" cy="825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2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1934944"/>
                </p:ext>
              </p:extLst>
            </p:nvPr>
          </p:nvGraphicFramePr>
          <p:xfrm>
            <a:off x="3429000" y="1676400"/>
            <a:ext cx="7493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336" name="Equation" r:id="rId7" imgW="749300" imgH="825500" progId="Equation.3">
                    <p:embed/>
                  </p:oleObj>
                </mc:Choice>
                <mc:Fallback>
                  <p:oleObj name="Equation" r:id="rId7" imgW="749300" imgH="825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9000" y="1676400"/>
                          <a:ext cx="749300" cy="825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4267200" y="1828800"/>
              <a:ext cx="5334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aphicFrame>
          <p:nvGraphicFramePr>
            <p:cNvPr id="14344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30144738"/>
                </p:ext>
              </p:extLst>
            </p:nvPr>
          </p:nvGraphicFramePr>
          <p:xfrm>
            <a:off x="4419600" y="1905000"/>
            <a:ext cx="2794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337" name="Equation" r:id="rId9" imgW="279279" imgH="431613" progId="Equation.3">
                    <p:embed/>
                  </p:oleObj>
                </mc:Choice>
                <mc:Fallback>
                  <p:oleObj name="Equation" r:id="rId9" imgW="279279" imgH="4316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9600" y="1905000"/>
                          <a:ext cx="279400" cy="431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5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57301691"/>
                </p:ext>
              </p:extLst>
            </p:nvPr>
          </p:nvGraphicFramePr>
          <p:xfrm>
            <a:off x="4876800" y="1676400"/>
            <a:ext cx="8890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338" name="Equation" r:id="rId11" imgW="889000" imgH="825500" progId="Equation.3">
                    <p:embed/>
                  </p:oleObj>
                </mc:Choice>
                <mc:Fallback>
                  <p:oleObj name="Equation" r:id="rId11" imgW="889000" imgH="825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76800" y="1676400"/>
                          <a:ext cx="889000" cy="825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46" name="Rectangle 10"/>
            <p:cNvSpPr>
              <a:spLocks noChangeArrowheads="1"/>
            </p:cNvSpPr>
            <p:nvPr/>
          </p:nvSpPr>
          <p:spPr bwMode="auto">
            <a:xfrm>
              <a:off x="5867400" y="1828800"/>
              <a:ext cx="5334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aphicFrame>
          <p:nvGraphicFramePr>
            <p:cNvPr id="14347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46823946"/>
                </p:ext>
              </p:extLst>
            </p:nvPr>
          </p:nvGraphicFramePr>
          <p:xfrm>
            <a:off x="6019800" y="1905000"/>
            <a:ext cx="2667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339" name="Equation" r:id="rId13" imgW="266469" imgH="431425" progId="Equation.3">
                    <p:embed/>
                  </p:oleObj>
                </mc:Choice>
                <mc:Fallback>
                  <p:oleObj name="Equation" r:id="rId13" imgW="266469" imgH="43142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19800" y="1905000"/>
                          <a:ext cx="266700" cy="431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8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6592520"/>
                </p:ext>
              </p:extLst>
            </p:nvPr>
          </p:nvGraphicFramePr>
          <p:xfrm>
            <a:off x="6477000" y="1676400"/>
            <a:ext cx="6096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340" name="Equation" r:id="rId15" imgW="609600" imgH="825500" progId="Equation.3">
                    <p:embed/>
                  </p:oleObj>
                </mc:Choice>
                <mc:Fallback>
                  <p:oleObj name="Equation" r:id="rId15" imgW="609600" imgH="825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77000" y="1676400"/>
                          <a:ext cx="609600" cy="825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9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45115633"/>
                </p:ext>
              </p:extLst>
            </p:nvPr>
          </p:nvGraphicFramePr>
          <p:xfrm>
            <a:off x="2209800" y="3200400"/>
            <a:ext cx="2413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341" name="Equation" r:id="rId17" imgW="241195" imgH="241195" progId="Equation.3">
                    <p:embed/>
                  </p:oleObj>
                </mc:Choice>
                <mc:Fallback>
                  <p:oleObj name="Equation" r:id="rId17" imgW="241195" imgH="2411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9800" y="3200400"/>
                          <a:ext cx="2413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50" name="Rectangle 14"/>
            <p:cNvSpPr>
              <a:spLocks noChangeArrowheads="1"/>
            </p:cNvSpPr>
            <p:nvPr/>
          </p:nvSpPr>
          <p:spPr bwMode="auto">
            <a:xfrm>
              <a:off x="2438400" y="3048000"/>
              <a:ext cx="4572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aphicFrame>
          <p:nvGraphicFramePr>
            <p:cNvPr id="14351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8845350"/>
                </p:ext>
              </p:extLst>
            </p:nvPr>
          </p:nvGraphicFramePr>
          <p:xfrm>
            <a:off x="2514600" y="3124200"/>
            <a:ext cx="2540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342" name="Equation" r:id="rId19" imgW="253890" imgH="431613" progId="Equation.3">
                    <p:embed/>
                  </p:oleObj>
                </mc:Choice>
                <mc:Fallback>
                  <p:oleObj name="Equation" r:id="rId19" imgW="253890" imgH="4316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4600" y="3124200"/>
                          <a:ext cx="254000" cy="431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52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17508643"/>
                </p:ext>
              </p:extLst>
            </p:nvPr>
          </p:nvGraphicFramePr>
          <p:xfrm>
            <a:off x="2971800" y="2895600"/>
            <a:ext cx="8636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343" name="Equation" r:id="rId21" imgW="863600" imgH="825500" progId="Equation.3">
                    <p:embed/>
                  </p:oleObj>
                </mc:Choice>
                <mc:Fallback>
                  <p:oleObj name="Equation" r:id="rId21" imgW="863600" imgH="825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1800" y="2895600"/>
                          <a:ext cx="863600" cy="825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53" name="Rectangle 17"/>
            <p:cNvSpPr>
              <a:spLocks noChangeArrowheads="1"/>
            </p:cNvSpPr>
            <p:nvPr/>
          </p:nvSpPr>
          <p:spPr bwMode="auto">
            <a:xfrm>
              <a:off x="3886200" y="3048000"/>
              <a:ext cx="6096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aphicFrame>
          <p:nvGraphicFramePr>
            <p:cNvPr id="14354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3911400"/>
                </p:ext>
              </p:extLst>
            </p:nvPr>
          </p:nvGraphicFramePr>
          <p:xfrm>
            <a:off x="3962400" y="3124200"/>
            <a:ext cx="444500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344" name="Equation" r:id="rId23" imgW="444307" imgH="495085" progId="Equation.3">
                    <p:embed/>
                  </p:oleObj>
                </mc:Choice>
                <mc:Fallback>
                  <p:oleObj name="Equation" r:id="rId23" imgW="444307" imgH="49508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2400" y="3124200"/>
                          <a:ext cx="444500" cy="495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55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55904825"/>
                </p:ext>
              </p:extLst>
            </p:nvPr>
          </p:nvGraphicFramePr>
          <p:xfrm>
            <a:off x="4572000" y="2819400"/>
            <a:ext cx="1054100" cy="889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345" name="Equation" r:id="rId25" imgW="1054100" imgH="889000" progId="Equation.3">
                    <p:embed/>
                  </p:oleObj>
                </mc:Choice>
                <mc:Fallback>
                  <p:oleObj name="Equation" r:id="rId25" imgW="1054100" imgH="8890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000" y="2819400"/>
                          <a:ext cx="1054100" cy="889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56" name="Rectangle 20"/>
            <p:cNvSpPr>
              <a:spLocks noChangeArrowheads="1"/>
            </p:cNvSpPr>
            <p:nvPr/>
          </p:nvSpPr>
          <p:spPr bwMode="auto">
            <a:xfrm>
              <a:off x="5715000" y="3048000"/>
              <a:ext cx="5334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aphicFrame>
          <p:nvGraphicFramePr>
            <p:cNvPr id="14357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80841468"/>
                </p:ext>
              </p:extLst>
            </p:nvPr>
          </p:nvGraphicFramePr>
          <p:xfrm>
            <a:off x="5791200" y="3124200"/>
            <a:ext cx="406400" cy="431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346" name="Equation" r:id="rId27" imgW="406224" imgH="431613" progId="Equation.3">
                    <p:embed/>
                  </p:oleObj>
                </mc:Choice>
                <mc:Fallback>
                  <p:oleObj name="Equation" r:id="rId27" imgW="406224" imgH="4316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91200" y="3124200"/>
                          <a:ext cx="406400" cy="431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58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74732547"/>
                </p:ext>
              </p:extLst>
            </p:nvPr>
          </p:nvGraphicFramePr>
          <p:xfrm>
            <a:off x="6324600" y="2895600"/>
            <a:ext cx="7493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347" name="Equation" r:id="rId29" imgW="749300" imgH="825500" progId="Equation.3">
                    <p:embed/>
                  </p:oleObj>
                </mc:Choice>
                <mc:Fallback>
                  <p:oleObj name="Equation" r:id="rId29" imgW="749300" imgH="825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24600" y="2895600"/>
                          <a:ext cx="749300" cy="825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59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87468622"/>
                </p:ext>
              </p:extLst>
            </p:nvPr>
          </p:nvGraphicFramePr>
          <p:xfrm>
            <a:off x="2209800" y="4419600"/>
            <a:ext cx="2413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348" name="Equation" r:id="rId31" imgW="241195" imgH="241195" progId="Equation.3">
                    <p:embed/>
                  </p:oleObj>
                </mc:Choice>
                <mc:Fallback>
                  <p:oleObj name="Equation" r:id="rId31" imgW="241195" imgH="2411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9800" y="4419600"/>
                          <a:ext cx="2413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60" name="Rectangle 24"/>
            <p:cNvSpPr>
              <a:spLocks noChangeArrowheads="1"/>
            </p:cNvSpPr>
            <p:nvPr/>
          </p:nvSpPr>
          <p:spPr bwMode="auto">
            <a:xfrm>
              <a:off x="2438400" y="4267200"/>
              <a:ext cx="4572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aphicFrame>
          <p:nvGraphicFramePr>
            <p:cNvPr id="14361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03277167"/>
                </p:ext>
              </p:extLst>
            </p:nvPr>
          </p:nvGraphicFramePr>
          <p:xfrm>
            <a:off x="2514600" y="4343400"/>
            <a:ext cx="381000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349" name="Equation" r:id="rId32" imgW="380835" imgH="495085" progId="Equation.3">
                    <p:embed/>
                  </p:oleObj>
                </mc:Choice>
                <mc:Fallback>
                  <p:oleObj name="Equation" r:id="rId32" imgW="380835" imgH="49508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4600" y="4343400"/>
                          <a:ext cx="381000" cy="495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62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35359921"/>
                </p:ext>
              </p:extLst>
            </p:nvPr>
          </p:nvGraphicFramePr>
          <p:xfrm>
            <a:off x="2971800" y="4114800"/>
            <a:ext cx="990600" cy="889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350" name="Equation" r:id="rId34" imgW="990600" imgH="889000" progId="Equation.3">
                    <p:embed/>
                  </p:oleObj>
                </mc:Choice>
                <mc:Fallback>
                  <p:oleObj name="Equation" r:id="rId34" imgW="990600" imgH="8890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1800" y="4114800"/>
                          <a:ext cx="990600" cy="889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63" name="Rectangle 27"/>
            <p:cNvSpPr>
              <a:spLocks noChangeArrowheads="1"/>
            </p:cNvSpPr>
            <p:nvPr/>
          </p:nvSpPr>
          <p:spPr bwMode="auto">
            <a:xfrm>
              <a:off x="4038600" y="4267200"/>
              <a:ext cx="457200" cy="609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aphicFrame>
          <p:nvGraphicFramePr>
            <p:cNvPr id="14364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98699010"/>
                </p:ext>
              </p:extLst>
            </p:nvPr>
          </p:nvGraphicFramePr>
          <p:xfrm>
            <a:off x="4038600" y="4343400"/>
            <a:ext cx="444500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351" name="Equation" r:id="rId36" imgW="444307" imgH="495085" progId="Equation.3">
                    <p:embed/>
                  </p:oleObj>
                </mc:Choice>
                <mc:Fallback>
                  <p:oleObj name="Equation" r:id="rId36" imgW="444307" imgH="49508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8600" y="4343400"/>
                          <a:ext cx="444500" cy="495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65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45052096"/>
                </p:ext>
              </p:extLst>
            </p:nvPr>
          </p:nvGraphicFramePr>
          <p:xfrm>
            <a:off x="4572000" y="4114800"/>
            <a:ext cx="787400" cy="889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3352" name="Equation" r:id="rId38" imgW="787400" imgH="889000" progId="Equation.3">
                    <p:embed/>
                  </p:oleObj>
                </mc:Choice>
                <mc:Fallback>
                  <p:oleObj name="Equation" r:id="rId38" imgW="787400" imgH="8890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2000" y="4114800"/>
                          <a:ext cx="787400" cy="889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366" name="Text Box 32"/>
          <p:cNvSpPr txBox="1">
            <a:spLocks noChangeArrowheads="1"/>
          </p:cNvSpPr>
          <p:nvPr/>
        </p:nvSpPr>
        <p:spPr bwMode="auto">
          <a:xfrm>
            <a:off x="1066800" y="5029200"/>
            <a:ext cx="6477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This </a:t>
            </a:r>
            <a:r>
              <a:rPr lang="en-US" altLang="en-US" sz="2800" dirty="0" smtClean="0"/>
              <a:t>requires the lossless </a:t>
            </a:r>
            <a:r>
              <a:rPr lang="en-US" altLang="en-US" sz="2800" dirty="0"/>
              <a:t>coupling </a:t>
            </a:r>
            <a:r>
              <a:rPr lang="en-US" altLang="en-US" sz="2800" dirty="0" smtClean="0"/>
              <a:t>field assumption</a:t>
            </a:r>
            <a:endParaRPr lang="en-US" altLang="en-US" dirty="0"/>
          </a:p>
        </p:txBody>
      </p:sp>
      <p:sp>
        <p:nvSpPr>
          <p:cNvPr id="3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Change in Coupling Field Energy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34975" y="1295400"/>
            <a:ext cx="7524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800" dirty="0"/>
              <a:t>For independent states </a:t>
            </a:r>
            <a:r>
              <a:rPr lang="en-US" altLang="en-US" sz="2800" i="1" dirty="0">
                <a:sym typeface="Symbol" pitchFamily="18" charset="2"/>
              </a:rPr>
              <a:t>, </a:t>
            </a:r>
            <a:r>
              <a:rPr lang="en-US" altLang="en-US" sz="2800" i="1" baseline="-25000" dirty="0">
                <a:sym typeface="Symbol" pitchFamily="18" charset="2"/>
              </a:rPr>
              <a:t>a</a:t>
            </a:r>
            <a:r>
              <a:rPr lang="en-US" altLang="en-US" sz="2800" i="1" dirty="0">
                <a:sym typeface="Symbol" pitchFamily="18" charset="2"/>
              </a:rPr>
              <a:t>, </a:t>
            </a:r>
            <a:r>
              <a:rPr lang="en-US" altLang="en-US" sz="2800" i="1" baseline="-25000" dirty="0">
                <a:sym typeface="Symbol" pitchFamily="18" charset="2"/>
              </a:rPr>
              <a:t>b</a:t>
            </a:r>
            <a:r>
              <a:rPr lang="en-US" altLang="en-US" sz="2800" i="1" dirty="0">
                <a:sym typeface="Symbol" pitchFamily="18" charset="2"/>
              </a:rPr>
              <a:t>, </a:t>
            </a:r>
            <a:r>
              <a:rPr lang="en-US" altLang="en-US" sz="2800" i="1" baseline="-25000" dirty="0">
                <a:sym typeface="Symbol" pitchFamily="18" charset="2"/>
              </a:rPr>
              <a:t>c</a:t>
            </a:r>
            <a:r>
              <a:rPr lang="en-US" altLang="en-US" sz="2800" i="1" dirty="0">
                <a:sym typeface="Symbol" pitchFamily="18" charset="2"/>
              </a:rPr>
              <a:t>, </a:t>
            </a:r>
            <a:r>
              <a:rPr lang="en-US" altLang="en-US" sz="2800" i="1" baseline="-25000" dirty="0" err="1">
                <a:sym typeface="Symbol" pitchFamily="18" charset="2"/>
              </a:rPr>
              <a:t>fd</a:t>
            </a:r>
            <a:r>
              <a:rPr lang="en-US" altLang="en-US" sz="2800" i="1" dirty="0">
                <a:sym typeface="Symbol" pitchFamily="18" charset="2"/>
              </a:rPr>
              <a:t>, </a:t>
            </a:r>
            <a:r>
              <a:rPr lang="en-US" altLang="en-US" sz="2800" i="1" baseline="-25000" dirty="0">
                <a:sym typeface="Symbol" pitchFamily="18" charset="2"/>
              </a:rPr>
              <a:t>1d</a:t>
            </a:r>
            <a:r>
              <a:rPr lang="en-US" altLang="en-US" sz="2800" i="1" dirty="0">
                <a:sym typeface="Symbol" pitchFamily="18" charset="2"/>
              </a:rPr>
              <a:t>, </a:t>
            </a:r>
            <a:r>
              <a:rPr lang="en-US" altLang="en-US" sz="2800" i="1" baseline="-25000" dirty="0">
                <a:sym typeface="Symbol" pitchFamily="18" charset="2"/>
              </a:rPr>
              <a:t>1q</a:t>
            </a:r>
            <a:r>
              <a:rPr lang="en-US" altLang="en-US" sz="2800" i="1" dirty="0">
                <a:sym typeface="Symbol" pitchFamily="18" charset="2"/>
              </a:rPr>
              <a:t>, </a:t>
            </a:r>
            <a:r>
              <a:rPr lang="en-US" altLang="en-US" sz="2800" i="1" baseline="-25000" dirty="0">
                <a:sym typeface="Symbol" pitchFamily="18" charset="2"/>
              </a:rPr>
              <a:t>2q</a:t>
            </a:r>
            <a:endParaRPr lang="en-US" altLang="en-US" sz="2800" dirty="0"/>
          </a:p>
        </p:txBody>
      </p:sp>
      <p:grpSp>
        <p:nvGrpSpPr>
          <p:cNvPr id="2" name="Group 1"/>
          <p:cNvGrpSpPr/>
          <p:nvPr/>
        </p:nvGrpSpPr>
        <p:grpSpPr>
          <a:xfrm>
            <a:off x="685800" y="2171700"/>
            <a:ext cx="7385050" cy="4343400"/>
            <a:chOff x="1136650" y="2209800"/>
            <a:chExt cx="7385050" cy="4343400"/>
          </a:xfrm>
        </p:grpSpPr>
        <p:graphicFrame>
          <p:nvGraphicFramePr>
            <p:cNvPr id="15363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14020498"/>
                </p:ext>
              </p:extLst>
            </p:nvPr>
          </p:nvGraphicFramePr>
          <p:xfrm>
            <a:off x="1136650" y="2209800"/>
            <a:ext cx="1041400" cy="889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58" name="Equation" r:id="rId3" imgW="1040948" imgH="888614" progId="Equation.DSMT4">
                    <p:embed/>
                  </p:oleObj>
                </mc:Choice>
                <mc:Fallback>
                  <p:oleObj name="Equation" r:id="rId3" imgW="1040948" imgH="888614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36650" y="2209800"/>
                          <a:ext cx="1041400" cy="889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64" name="Rectangle 4"/>
            <p:cNvSpPr>
              <a:spLocks noChangeArrowheads="1"/>
            </p:cNvSpPr>
            <p:nvPr/>
          </p:nvSpPr>
          <p:spPr bwMode="auto">
            <a:xfrm>
              <a:off x="2286000" y="2209800"/>
              <a:ext cx="914400" cy="990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aphicFrame>
          <p:nvGraphicFramePr>
            <p:cNvPr id="15365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16507961"/>
                </p:ext>
              </p:extLst>
            </p:nvPr>
          </p:nvGraphicFramePr>
          <p:xfrm>
            <a:off x="2355850" y="2209800"/>
            <a:ext cx="749300" cy="889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59" name="Equation" r:id="rId5" imgW="749300" imgH="889000" progId="Equation.DSMT4">
                    <p:embed/>
                  </p:oleObj>
                </mc:Choice>
                <mc:Fallback>
                  <p:oleObj name="Equation" r:id="rId5" imgW="749300" imgH="8890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5850" y="2209800"/>
                          <a:ext cx="749300" cy="889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66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2128411"/>
                </p:ext>
              </p:extLst>
            </p:nvPr>
          </p:nvGraphicFramePr>
          <p:xfrm>
            <a:off x="3352800" y="2286000"/>
            <a:ext cx="7493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60" name="Equation" r:id="rId7" imgW="749300" imgH="825500" progId="Equation.3">
                    <p:embed/>
                  </p:oleObj>
                </mc:Choice>
                <mc:Fallback>
                  <p:oleObj name="Equation" r:id="rId7" imgW="749300" imgH="825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2800" y="2286000"/>
                          <a:ext cx="749300" cy="825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67" name="Rectangle 7"/>
            <p:cNvSpPr>
              <a:spLocks noChangeArrowheads="1"/>
            </p:cNvSpPr>
            <p:nvPr/>
          </p:nvSpPr>
          <p:spPr bwMode="auto">
            <a:xfrm>
              <a:off x="4114800" y="2209800"/>
              <a:ext cx="914400" cy="990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aphicFrame>
          <p:nvGraphicFramePr>
            <p:cNvPr id="15368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9269268"/>
                </p:ext>
              </p:extLst>
            </p:nvPr>
          </p:nvGraphicFramePr>
          <p:xfrm>
            <a:off x="4184650" y="2209800"/>
            <a:ext cx="749300" cy="977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61" name="Equation" r:id="rId9" imgW="749300" imgH="977900" progId="Equation.DSMT4">
                    <p:embed/>
                  </p:oleObj>
                </mc:Choice>
                <mc:Fallback>
                  <p:oleObj name="Equation" r:id="rId9" imgW="749300" imgH="9779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84650" y="2209800"/>
                          <a:ext cx="749300" cy="977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69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91458747"/>
                </p:ext>
              </p:extLst>
            </p:nvPr>
          </p:nvGraphicFramePr>
          <p:xfrm>
            <a:off x="5181600" y="2286000"/>
            <a:ext cx="8890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62" name="Equation" r:id="rId11" imgW="889000" imgH="825500" progId="Equation.3">
                    <p:embed/>
                  </p:oleObj>
                </mc:Choice>
                <mc:Fallback>
                  <p:oleObj name="Equation" r:id="rId11" imgW="889000" imgH="825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81600" y="2286000"/>
                          <a:ext cx="889000" cy="825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6096000" y="2209800"/>
              <a:ext cx="914400" cy="990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aphicFrame>
          <p:nvGraphicFramePr>
            <p:cNvPr id="15371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16656926"/>
                </p:ext>
              </p:extLst>
            </p:nvPr>
          </p:nvGraphicFramePr>
          <p:xfrm>
            <a:off x="6165850" y="2209800"/>
            <a:ext cx="749300" cy="977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63" name="Equation" r:id="rId13" imgW="749300" imgH="977900" progId="Equation.DSMT4">
                    <p:embed/>
                  </p:oleObj>
                </mc:Choice>
                <mc:Fallback>
                  <p:oleObj name="Equation" r:id="rId13" imgW="749300" imgH="9779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65850" y="2209800"/>
                          <a:ext cx="749300" cy="977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72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11563836"/>
                </p:ext>
              </p:extLst>
            </p:nvPr>
          </p:nvGraphicFramePr>
          <p:xfrm>
            <a:off x="7162800" y="2286000"/>
            <a:ext cx="6096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64" name="Equation" r:id="rId15" imgW="609600" imgH="825500" progId="Equation.3">
                    <p:embed/>
                  </p:oleObj>
                </mc:Choice>
                <mc:Fallback>
                  <p:oleObj name="Equation" r:id="rId15" imgW="609600" imgH="825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62800" y="2286000"/>
                          <a:ext cx="609600" cy="825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73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77794607"/>
                </p:ext>
              </p:extLst>
            </p:nvPr>
          </p:nvGraphicFramePr>
          <p:xfrm>
            <a:off x="2286000" y="4191000"/>
            <a:ext cx="2413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65" name="Equation" r:id="rId17" imgW="241195" imgH="241195" progId="Equation.3">
                    <p:embed/>
                  </p:oleObj>
                </mc:Choice>
                <mc:Fallback>
                  <p:oleObj name="Equation" r:id="rId17" imgW="241195" imgH="2411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0" y="4191000"/>
                          <a:ext cx="2413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4" name="Rectangle 14"/>
            <p:cNvSpPr>
              <a:spLocks noChangeArrowheads="1"/>
            </p:cNvSpPr>
            <p:nvPr/>
          </p:nvSpPr>
          <p:spPr bwMode="auto">
            <a:xfrm>
              <a:off x="2667000" y="3810000"/>
              <a:ext cx="914400" cy="990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aphicFrame>
          <p:nvGraphicFramePr>
            <p:cNvPr id="15375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71828141"/>
                </p:ext>
              </p:extLst>
            </p:nvPr>
          </p:nvGraphicFramePr>
          <p:xfrm>
            <a:off x="2736850" y="3810000"/>
            <a:ext cx="749300" cy="977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66" name="Equation" r:id="rId19" imgW="749300" imgH="977900" progId="Equation.DSMT4">
                    <p:embed/>
                  </p:oleObj>
                </mc:Choice>
                <mc:Fallback>
                  <p:oleObj name="Equation" r:id="rId19" imgW="749300" imgH="9779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36850" y="3810000"/>
                          <a:ext cx="749300" cy="977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76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86186128"/>
                </p:ext>
              </p:extLst>
            </p:nvPr>
          </p:nvGraphicFramePr>
          <p:xfrm>
            <a:off x="3657600" y="3886200"/>
            <a:ext cx="8636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67" name="Equation" r:id="rId21" imgW="863600" imgH="825500" progId="Equation.3">
                    <p:embed/>
                  </p:oleObj>
                </mc:Choice>
                <mc:Fallback>
                  <p:oleObj name="Equation" r:id="rId21" imgW="863600" imgH="825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7600" y="3886200"/>
                          <a:ext cx="863600" cy="825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7" name="Rectangle 17"/>
            <p:cNvSpPr>
              <a:spLocks noChangeArrowheads="1"/>
            </p:cNvSpPr>
            <p:nvPr/>
          </p:nvSpPr>
          <p:spPr bwMode="auto">
            <a:xfrm>
              <a:off x="4572000" y="3810000"/>
              <a:ext cx="914400" cy="1066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aphicFrame>
          <p:nvGraphicFramePr>
            <p:cNvPr id="15378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11829611"/>
                </p:ext>
              </p:extLst>
            </p:nvPr>
          </p:nvGraphicFramePr>
          <p:xfrm>
            <a:off x="4660900" y="3816350"/>
            <a:ext cx="749300" cy="1028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68" name="Equation" r:id="rId23" imgW="749300" imgH="1028700" progId="Equation.DSMT4">
                    <p:embed/>
                  </p:oleObj>
                </mc:Choice>
                <mc:Fallback>
                  <p:oleObj name="Equation" r:id="rId23" imgW="749300" imgH="10287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60900" y="3816350"/>
                          <a:ext cx="749300" cy="1028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79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24180845"/>
                </p:ext>
              </p:extLst>
            </p:nvPr>
          </p:nvGraphicFramePr>
          <p:xfrm>
            <a:off x="5638800" y="3810000"/>
            <a:ext cx="1054100" cy="889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69" name="Equation" r:id="rId25" imgW="1054100" imgH="889000" progId="Equation.3">
                    <p:embed/>
                  </p:oleObj>
                </mc:Choice>
                <mc:Fallback>
                  <p:oleObj name="Equation" r:id="rId25" imgW="1054100" imgH="8890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38800" y="3810000"/>
                          <a:ext cx="1054100" cy="889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80" name="Rectangle 20"/>
            <p:cNvSpPr>
              <a:spLocks noChangeArrowheads="1"/>
            </p:cNvSpPr>
            <p:nvPr/>
          </p:nvSpPr>
          <p:spPr bwMode="auto">
            <a:xfrm>
              <a:off x="6705600" y="3810000"/>
              <a:ext cx="914400" cy="990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aphicFrame>
          <p:nvGraphicFramePr>
            <p:cNvPr id="15381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12071813"/>
                </p:ext>
              </p:extLst>
            </p:nvPr>
          </p:nvGraphicFramePr>
          <p:xfrm>
            <a:off x="6775450" y="3810000"/>
            <a:ext cx="749300" cy="977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70" name="Equation" r:id="rId27" imgW="749300" imgH="977900" progId="Equation.DSMT4">
                    <p:embed/>
                  </p:oleObj>
                </mc:Choice>
                <mc:Fallback>
                  <p:oleObj name="Equation" r:id="rId27" imgW="749300" imgH="9779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75450" y="3810000"/>
                          <a:ext cx="749300" cy="977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82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64682089"/>
                </p:ext>
              </p:extLst>
            </p:nvPr>
          </p:nvGraphicFramePr>
          <p:xfrm>
            <a:off x="7772400" y="3886200"/>
            <a:ext cx="7493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71" name="Equation" r:id="rId29" imgW="749300" imgH="825500" progId="Equation.3">
                    <p:embed/>
                  </p:oleObj>
                </mc:Choice>
                <mc:Fallback>
                  <p:oleObj name="Equation" r:id="rId29" imgW="749300" imgH="8255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72400" y="3886200"/>
                          <a:ext cx="749300" cy="825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83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65603126"/>
                </p:ext>
              </p:extLst>
            </p:nvPr>
          </p:nvGraphicFramePr>
          <p:xfrm>
            <a:off x="2273300" y="5867400"/>
            <a:ext cx="2413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72" name="Equation" r:id="rId31" imgW="241195" imgH="241195" progId="Equation.3">
                    <p:embed/>
                  </p:oleObj>
                </mc:Choice>
                <mc:Fallback>
                  <p:oleObj name="Equation" r:id="rId31" imgW="241195" imgH="2411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73300" y="5867400"/>
                          <a:ext cx="2413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84" name="Rectangle 24"/>
            <p:cNvSpPr>
              <a:spLocks noChangeArrowheads="1"/>
            </p:cNvSpPr>
            <p:nvPr/>
          </p:nvSpPr>
          <p:spPr bwMode="auto">
            <a:xfrm>
              <a:off x="2590800" y="5486400"/>
              <a:ext cx="914400" cy="1066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aphicFrame>
          <p:nvGraphicFramePr>
            <p:cNvPr id="15385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82261754"/>
                </p:ext>
              </p:extLst>
            </p:nvPr>
          </p:nvGraphicFramePr>
          <p:xfrm>
            <a:off x="2660650" y="5492750"/>
            <a:ext cx="749300" cy="1028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73" name="Equation" r:id="rId32" imgW="749300" imgH="1028700" progId="Equation.DSMT4">
                    <p:embed/>
                  </p:oleObj>
                </mc:Choice>
                <mc:Fallback>
                  <p:oleObj name="Equation" r:id="rId32" imgW="749300" imgH="10287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60650" y="5492750"/>
                          <a:ext cx="749300" cy="1028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86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66168056"/>
                </p:ext>
              </p:extLst>
            </p:nvPr>
          </p:nvGraphicFramePr>
          <p:xfrm>
            <a:off x="3581400" y="5511800"/>
            <a:ext cx="990600" cy="889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74" name="Equation" r:id="rId34" imgW="990600" imgH="889000" progId="Equation.3">
                    <p:embed/>
                  </p:oleObj>
                </mc:Choice>
                <mc:Fallback>
                  <p:oleObj name="Equation" r:id="rId34" imgW="990600" imgH="8890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81400" y="5511800"/>
                          <a:ext cx="990600" cy="889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87" name="Rectangle 27"/>
            <p:cNvSpPr>
              <a:spLocks noChangeArrowheads="1"/>
            </p:cNvSpPr>
            <p:nvPr/>
          </p:nvSpPr>
          <p:spPr bwMode="auto">
            <a:xfrm>
              <a:off x="4648200" y="5486400"/>
              <a:ext cx="914400" cy="10668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graphicFrame>
          <p:nvGraphicFramePr>
            <p:cNvPr id="15388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91226287"/>
                </p:ext>
              </p:extLst>
            </p:nvPr>
          </p:nvGraphicFramePr>
          <p:xfrm>
            <a:off x="4737100" y="5492750"/>
            <a:ext cx="749300" cy="1028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75" name="Equation" r:id="rId36" imgW="749300" imgH="1028700" progId="Equation.DSMT4">
                    <p:embed/>
                  </p:oleObj>
                </mc:Choice>
                <mc:Fallback>
                  <p:oleObj name="Equation" r:id="rId36" imgW="749300" imgH="10287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37100" y="5492750"/>
                          <a:ext cx="749300" cy="1028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89" name="Object 2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68108844"/>
                </p:ext>
              </p:extLst>
            </p:nvPr>
          </p:nvGraphicFramePr>
          <p:xfrm>
            <a:off x="5689600" y="5511800"/>
            <a:ext cx="787400" cy="889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376" name="Equation" r:id="rId38" imgW="787400" imgH="889000" progId="Equation.3">
                    <p:embed/>
                  </p:oleObj>
                </mc:Choice>
                <mc:Fallback>
                  <p:oleObj name="Equation" r:id="rId38" imgW="787400" imgH="8890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89600" y="5511800"/>
                          <a:ext cx="787400" cy="889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Change in Coupling Field Energy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8929347"/>
              </p:ext>
            </p:extLst>
          </p:nvPr>
        </p:nvGraphicFramePr>
        <p:xfrm>
          <a:off x="685800" y="1598613"/>
          <a:ext cx="37338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974" name="Equation" r:id="rId3" imgW="3733800" imgH="977900" progId="Equation.DSMT4">
                  <p:embed/>
                </p:oleObj>
              </mc:Choice>
              <mc:Fallback>
                <p:oleObj name="Equation" r:id="rId3" imgW="3733800" imgH="977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98613"/>
                        <a:ext cx="3733800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876800" y="1785374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800" dirty="0"/>
              <a:t>etc.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533400" y="2971800"/>
            <a:ext cx="74676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There are eight such “reciprocity conditions for this model.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8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/>
              <a:t>These are key conditions – i.e. the first one gives an expression for the torque in terms of the coupling field energy.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Equate the Coefficients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Chapter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69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85800" y="1524000"/>
            <a:ext cx="7518400" cy="4089400"/>
            <a:chOff x="1219200" y="1676400"/>
            <a:chExt cx="7518400" cy="4089400"/>
          </a:xfrm>
        </p:grpSpPr>
        <p:graphicFrame>
          <p:nvGraphicFramePr>
            <p:cNvPr id="21506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32188683"/>
                </p:ext>
              </p:extLst>
            </p:nvPr>
          </p:nvGraphicFramePr>
          <p:xfrm>
            <a:off x="1600200" y="1676400"/>
            <a:ext cx="1371600" cy="1041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0406" name="Equation" r:id="rId3" imgW="1371600" imgH="1041120" progId="Equation.3">
                    <p:embed/>
                  </p:oleObj>
                </mc:Choice>
                <mc:Fallback>
                  <p:oleObj name="Equation" r:id="rId3" imgW="1371600" imgH="10411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0200" y="1676400"/>
                          <a:ext cx="1371600" cy="1041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07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47606718"/>
                </p:ext>
              </p:extLst>
            </p:nvPr>
          </p:nvGraphicFramePr>
          <p:xfrm>
            <a:off x="2971800" y="1676400"/>
            <a:ext cx="3009900" cy="825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0407" name="Equation" r:id="rId5" imgW="3009900" imgH="825500" progId="Equation.DSMT4">
                    <p:embed/>
                  </p:oleObj>
                </mc:Choice>
                <mc:Fallback>
                  <p:oleObj name="Equation" r:id="rId5" imgW="3009900" imgH="8255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1800" y="1676400"/>
                          <a:ext cx="3009900" cy="825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0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13455416"/>
                </p:ext>
              </p:extLst>
            </p:nvPr>
          </p:nvGraphicFramePr>
          <p:xfrm>
            <a:off x="1219200" y="3124200"/>
            <a:ext cx="1625600" cy="977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0408" name="Equation" r:id="rId7" imgW="1625600" imgH="977900" progId="Equation.3">
                    <p:embed/>
                  </p:oleObj>
                </mc:Choice>
                <mc:Fallback>
                  <p:oleObj name="Equation" r:id="rId7" imgW="1625600" imgH="9779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9200" y="3124200"/>
                          <a:ext cx="1625600" cy="977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0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36998848"/>
                </p:ext>
              </p:extLst>
            </p:nvPr>
          </p:nvGraphicFramePr>
          <p:xfrm>
            <a:off x="2895600" y="3124200"/>
            <a:ext cx="4178300" cy="1028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0409" name="Equation" r:id="rId9" imgW="4178300" imgH="1028700" progId="Equation.DSMT4">
                    <p:embed/>
                  </p:oleObj>
                </mc:Choice>
                <mc:Fallback>
                  <p:oleObj name="Equation" r:id="rId9" imgW="4178300" imgH="10287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95600" y="3124200"/>
                          <a:ext cx="4178300" cy="1028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10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93182425"/>
                </p:ext>
              </p:extLst>
            </p:nvPr>
          </p:nvGraphicFramePr>
          <p:xfrm>
            <a:off x="1219200" y="4724400"/>
            <a:ext cx="1549400" cy="1041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0410" name="Equation" r:id="rId11" imgW="1548728" imgH="1040948" progId="Equation.3">
                    <p:embed/>
                  </p:oleObj>
                </mc:Choice>
                <mc:Fallback>
                  <p:oleObj name="Equation" r:id="rId11" imgW="1548728" imgH="104094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9200" y="4724400"/>
                          <a:ext cx="1549400" cy="1041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511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56059717"/>
                </p:ext>
              </p:extLst>
            </p:nvPr>
          </p:nvGraphicFramePr>
          <p:xfrm>
            <a:off x="2819400" y="4724400"/>
            <a:ext cx="5918200" cy="1028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40411" name="Equation" r:id="rId13" imgW="5918200" imgH="1028700" progId="Equation.DSMT4">
                    <p:embed/>
                  </p:oleObj>
                </mc:Choice>
                <mc:Fallback>
                  <p:oleObj name="Equation" r:id="rId13" imgW="5918200" imgH="10287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19400" y="4724400"/>
                          <a:ext cx="5918200" cy="10287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Equate the Coefficients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6700" y="5715000"/>
            <a:ext cx="8610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dirty="0"/>
              <a:t>These are key conditions – i.e. the first one gives an </a:t>
            </a:r>
            <a:r>
              <a:rPr lang="en-US" altLang="en-US" dirty="0" smtClean="0"/>
              <a:t>expression </a:t>
            </a:r>
            <a:r>
              <a:rPr lang="en-US" altLang="en-US" dirty="0"/>
              <a:t>for the torque in terms of the coupling field energy.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Coupling Field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coupling field energy is calculated using a path independent integration</a:t>
            </a:r>
          </a:p>
          <a:p>
            <a:pPr lvl="1"/>
            <a:r>
              <a:rPr lang="en-US" dirty="0" smtClean="0"/>
              <a:t>For integral to be path independent, the partial derivatives of all integrands with respect to the other states must be equal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Since integration is path independent, choose a convenient path</a:t>
            </a:r>
          </a:p>
          <a:p>
            <a:pPr lvl="1"/>
            <a:r>
              <a:rPr lang="en-US" dirty="0" smtClean="0"/>
              <a:t>Start with a de-energized system so all variables are zero</a:t>
            </a:r>
          </a:p>
          <a:p>
            <a:pPr lvl="1"/>
            <a:r>
              <a:rPr lang="en-US" dirty="0" smtClean="0"/>
              <a:t>Integrate shaft position while other variables are zero, hence no energy</a:t>
            </a:r>
          </a:p>
          <a:p>
            <a:pPr lvl="1"/>
            <a:r>
              <a:rPr lang="en-US" dirty="0" smtClean="0"/>
              <a:t>Integrate sources in sequence with shaft at final </a:t>
            </a:r>
            <a:r>
              <a:rPr lang="en-US" dirty="0" err="1" smtClean="0">
                <a:latin typeface="Symbol" panose="05050102010706020507" pitchFamily="18" charset="2"/>
              </a:rPr>
              <a:t>q</a:t>
            </a:r>
            <a:r>
              <a:rPr lang="en-US" baseline="-25000" dirty="0" err="1" smtClean="0"/>
              <a:t>shaft</a:t>
            </a:r>
            <a:r>
              <a:rPr lang="en-US" dirty="0" smtClean="0"/>
              <a:t>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741907"/>
              </p:ext>
            </p:extLst>
          </p:nvPr>
        </p:nvGraphicFramePr>
        <p:xfrm>
          <a:off x="1219200" y="3048000"/>
          <a:ext cx="33528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76" name="Equation" r:id="rId3" imgW="3987720" imgH="1041120" progId="Equation.DSMT4">
                  <p:embed/>
                </p:oleObj>
              </mc:Choice>
              <mc:Fallback>
                <p:oleObj name="Equation" r:id="rId3" imgW="3987720" imgH="10411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048000"/>
                        <a:ext cx="33528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029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142809"/>
              </p:ext>
            </p:extLst>
          </p:nvPr>
        </p:nvGraphicFramePr>
        <p:xfrm>
          <a:off x="365760" y="1280160"/>
          <a:ext cx="8016240" cy="4657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5214" name="Equation" r:id="rId3" imgW="9092880" imgH="5283000" progId="Equation.DSMT4">
                  <p:embed/>
                </p:oleObj>
              </mc:Choice>
              <mc:Fallback>
                <p:oleObj name="Equation" r:id="rId3" imgW="9092880" imgH="5283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" y="1280160"/>
                        <a:ext cx="8016240" cy="46574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Do the Integration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Torque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365760" y="1280160"/>
            <a:ext cx="8535987" cy="2862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800" u="sng" dirty="0"/>
              <a:t>Assume:</a:t>
            </a:r>
            <a:r>
              <a:rPr lang="en-US" altLang="en-US" sz="2800" dirty="0"/>
              <a:t> </a:t>
            </a:r>
            <a:r>
              <a:rPr lang="en-US" altLang="en-US" sz="2800" i="1" dirty="0" err="1"/>
              <a:t>i</a:t>
            </a:r>
            <a:r>
              <a:rPr lang="en-US" altLang="en-US" sz="2800" i="1" baseline="-25000" dirty="0" err="1"/>
              <a:t>q</a:t>
            </a:r>
            <a:r>
              <a:rPr lang="en-US" altLang="en-US" sz="2800" i="1" dirty="0"/>
              <a:t>, i</a:t>
            </a:r>
            <a:r>
              <a:rPr lang="en-US" altLang="en-US" sz="2800" i="1" baseline="-25000" dirty="0"/>
              <a:t>d</a:t>
            </a:r>
            <a:r>
              <a:rPr lang="en-US" altLang="en-US" sz="2800" i="1" dirty="0"/>
              <a:t>, </a:t>
            </a:r>
            <a:r>
              <a:rPr lang="en-US" altLang="en-US" sz="2800" i="1" dirty="0" err="1"/>
              <a:t>i</a:t>
            </a:r>
            <a:r>
              <a:rPr lang="en-US" altLang="en-US" sz="2800" i="1" baseline="-25000" dirty="0" err="1"/>
              <a:t>o</a:t>
            </a:r>
            <a:r>
              <a:rPr lang="en-US" altLang="en-US" sz="2800" i="1" dirty="0"/>
              <a:t>, </a:t>
            </a:r>
            <a:r>
              <a:rPr lang="en-US" altLang="en-US" sz="2800" i="1" dirty="0" err="1"/>
              <a:t>i</a:t>
            </a:r>
            <a:r>
              <a:rPr lang="en-US" altLang="en-US" sz="2800" i="1" baseline="-25000" dirty="0" err="1"/>
              <a:t>fd</a:t>
            </a:r>
            <a:r>
              <a:rPr lang="en-US" altLang="en-US" sz="2800" i="1" dirty="0"/>
              <a:t>, i</a:t>
            </a:r>
            <a:r>
              <a:rPr lang="en-US" altLang="en-US" sz="2800" i="1" baseline="-25000" dirty="0"/>
              <a:t>1d</a:t>
            </a:r>
            <a:r>
              <a:rPr lang="en-US" altLang="en-US" sz="2800" i="1" dirty="0"/>
              <a:t>, i</a:t>
            </a:r>
            <a:r>
              <a:rPr lang="en-US" altLang="en-US" sz="2800" i="1" baseline="-25000" dirty="0"/>
              <a:t>1q</a:t>
            </a:r>
            <a:r>
              <a:rPr lang="en-US" altLang="en-US" sz="2800" i="1" dirty="0"/>
              <a:t>, i</a:t>
            </a:r>
            <a:r>
              <a:rPr lang="en-US" altLang="en-US" sz="2800" i="1" baseline="-25000" dirty="0"/>
              <a:t>2q</a:t>
            </a:r>
            <a:r>
              <a:rPr lang="en-US" altLang="en-US" sz="2800" dirty="0"/>
              <a:t> are independent of </a:t>
            </a:r>
            <a:r>
              <a:rPr lang="en-US" altLang="en-US" sz="2800" i="1" dirty="0">
                <a:sym typeface="Symbol" pitchFamily="18" charset="2"/>
              </a:rPr>
              <a:t></a:t>
            </a:r>
            <a:r>
              <a:rPr lang="en-US" altLang="en-US" sz="2800" i="1" baseline="-25000" dirty="0">
                <a:sym typeface="Symbol" pitchFamily="18" charset="2"/>
              </a:rPr>
              <a:t>shaft</a:t>
            </a:r>
            <a:r>
              <a:rPr lang="en-US" altLang="en-US" sz="2800" dirty="0">
                <a:sym typeface="Symbol" pitchFamily="18" charset="2"/>
              </a:rPr>
              <a:t> (current/flux linkage relationship is independent of </a:t>
            </a:r>
            <a:r>
              <a:rPr lang="en-US" altLang="en-US" sz="2800" i="1" dirty="0">
                <a:sym typeface="Symbol" pitchFamily="18" charset="2"/>
              </a:rPr>
              <a:t></a:t>
            </a:r>
            <a:r>
              <a:rPr lang="en-US" altLang="en-US" sz="2800" i="1" baseline="-25000" dirty="0" smtClean="0">
                <a:sym typeface="Symbol" pitchFamily="18" charset="2"/>
              </a:rPr>
              <a:t>shaft</a:t>
            </a:r>
            <a:r>
              <a:rPr lang="en-US" altLang="en-US" sz="2800" i="1" dirty="0" smtClean="0">
                <a:sym typeface="Symbol" pitchFamily="18" charset="2"/>
              </a:rPr>
              <a:t>)</a:t>
            </a:r>
          </a:p>
          <a:p>
            <a:pPr eaLnBrk="1" hangingPunct="1"/>
            <a:r>
              <a:rPr lang="en-US" altLang="en-US" sz="2800" dirty="0" smtClean="0">
                <a:sym typeface="Symbol" pitchFamily="18" charset="2"/>
              </a:rPr>
              <a:t>Then </a:t>
            </a:r>
            <a:r>
              <a:rPr lang="en-US" altLang="en-US" sz="2800" dirty="0" err="1" smtClean="0">
                <a:sym typeface="Symbol" pitchFamily="18" charset="2"/>
              </a:rPr>
              <a:t>W</a:t>
            </a:r>
            <a:r>
              <a:rPr lang="en-US" altLang="en-US" sz="2800" baseline="-25000" dirty="0" err="1" smtClean="0">
                <a:sym typeface="Symbol" pitchFamily="18" charset="2"/>
              </a:rPr>
              <a:t>f</a:t>
            </a:r>
            <a:r>
              <a:rPr lang="en-US" altLang="en-US" sz="2800" dirty="0" smtClean="0">
                <a:sym typeface="Symbol" pitchFamily="18" charset="2"/>
              </a:rPr>
              <a:t> will be independent of </a:t>
            </a:r>
            <a:r>
              <a:rPr lang="en-US" altLang="en-US" sz="2800" i="1" dirty="0">
                <a:sym typeface="Symbol" pitchFamily="18" charset="2"/>
              </a:rPr>
              <a:t></a:t>
            </a:r>
            <a:r>
              <a:rPr lang="en-US" altLang="en-US" sz="2800" i="1" baseline="-25000" dirty="0">
                <a:sym typeface="Symbol" pitchFamily="18" charset="2"/>
              </a:rPr>
              <a:t>shaft </a:t>
            </a:r>
            <a:r>
              <a:rPr lang="en-US" altLang="en-US" sz="2800" dirty="0" smtClean="0">
                <a:sym typeface="Symbol" pitchFamily="18" charset="2"/>
              </a:rPr>
              <a:t>as well</a:t>
            </a:r>
          </a:p>
          <a:p>
            <a:pPr eaLnBrk="1" hangingPunct="1"/>
            <a:r>
              <a:rPr lang="en-US" altLang="en-US" sz="2800" dirty="0" smtClean="0">
                <a:sym typeface="Symbol" pitchFamily="18" charset="2"/>
              </a:rPr>
              <a:t>Since we have </a:t>
            </a:r>
          </a:p>
          <a:p>
            <a:pPr eaLnBrk="1" hangingPunct="1"/>
            <a:endParaRPr lang="en-US" altLang="en-US" dirty="0">
              <a:sym typeface="Symbol" pitchFamily="18" charset="2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9883009"/>
              </p:ext>
            </p:extLst>
          </p:nvPr>
        </p:nvGraphicFramePr>
        <p:xfrm>
          <a:off x="1371600" y="5029200"/>
          <a:ext cx="33020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455" name="Equation" r:id="rId3" imgW="3302000" imgH="825500" progId="Equation.3">
                  <p:embed/>
                </p:oleObj>
              </mc:Choice>
              <mc:Fallback>
                <p:oleObj name="Equation" r:id="rId3" imgW="3302000" imgH="8255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029200"/>
                        <a:ext cx="330200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028376"/>
              </p:ext>
            </p:extLst>
          </p:nvPr>
        </p:nvGraphicFramePr>
        <p:xfrm>
          <a:off x="1295400" y="3733800"/>
          <a:ext cx="500538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456" name="Equation" r:id="rId5" imgW="2057400" imgH="469800" progId="Equation.DSMT4">
                  <p:embed/>
                </p:oleObj>
              </mc:Choice>
              <mc:Fallback>
                <p:oleObj name="Equation" r:id="rId5" imgW="2057400" imgH="469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733800"/>
                        <a:ext cx="5005387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26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4800600" y="1524000"/>
          <a:ext cx="2190750" cy="1420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4610" name="Equation" r:id="rId3" imgW="2857500" imgH="1854200" progId="Equation.DSMT4">
                  <p:embed/>
                </p:oleObj>
              </mc:Choice>
              <mc:Fallback>
                <p:oleObj name="Equation" r:id="rId3" imgW="2857500" imgH="1854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524000"/>
                        <a:ext cx="2190750" cy="1420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219200" y="1524000"/>
          <a:ext cx="2133600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4611" name="Equation" r:id="rId5" imgW="2451100" imgH="825500" progId="Equation.DSMT4">
                  <p:embed/>
                </p:oleObj>
              </mc:Choice>
              <mc:Fallback>
                <p:oleObj name="Equation" r:id="rId5" imgW="2451100" imgH="825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524000"/>
                        <a:ext cx="2133600" cy="71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2519047"/>
              </p:ext>
            </p:extLst>
          </p:nvPr>
        </p:nvGraphicFramePr>
        <p:xfrm>
          <a:off x="1066800" y="3733800"/>
          <a:ext cx="2667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4612" name="Equation" r:id="rId7" imgW="3251200" imgH="3251200" progId="Equation.DSMT4">
                  <p:embed/>
                </p:oleObj>
              </mc:Choice>
              <mc:Fallback>
                <p:oleObj name="Equation" r:id="rId7" imgW="3251200" imgH="325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733800"/>
                        <a:ext cx="26670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4724400" y="3200400"/>
          <a:ext cx="2286000" cy="149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4613" name="Equation" r:id="rId9" imgW="2870200" imgH="1879600" progId="Equation.DSMT4">
                  <p:embed/>
                </p:oleObj>
              </mc:Choice>
              <mc:Fallback>
                <p:oleObj name="Equation" r:id="rId9" imgW="2870200" imgH="187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200400"/>
                        <a:ext cx="2286000" cy="1497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4419600" y="4953000"/>
          <a:ext cx="4267200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4614" name="Equation" r:id="rId11" imgW="6083300" imgH="1905000" progId="Equation.DSMT4">
                  <p:embed/>
                </p:oleObj>
              </mc:Choice>
              <mc:Fallback>
                <p:oleObj name="Equation" r:id="rId11" imgW="6083300" imgH="190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953000"/>
                        <a:ext cx="4267200" cy="133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Define Unscaled Variables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0258" y="2432858"/>
            <a:ext cx="3727302" cy="1200329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Symbol" panose="05050102010706020507" pitchFamily="18" charset="2"/>
              </a:rPr>
              <a:t>w</a:t>
            </a:r>
            <a:r>
              <a:rPr lang="en-US" baseline="-25000" dirty="0" err="1" smtClean="0"/>
              <a:t>s</a:t>
            </a:r>
            <a:r>
              <a:rPr lang="en-US" dirty="0" smtClean="0"/>
              <a:t> is the rated</a:t>
            </a:r>
            <a:br>
              <a:rPr lang="en-US" dirty="0" smtClean="0"/>
            </a:br>
            <a:r>
              <a:rPr lang="en-US" dirty="0" smtClean="0"/>
              <a:t>synchronous speed</a:t>
            </a:r>
          </a:p>
          <a:p>
            <a:r>
              <a:rPr lang="en-US" dirty="0" smtClean="0"/>
              <a:t>d plays an important role! 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to Per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with power flow, values are usually expressed in per unit, here on the machine power rating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Two common sign conventions for current: motor has positive currents into machine, generator has positive out of the machine</a:t>
            </a:r>
          </a:p>
          <a:p>
            <a:r>
              <a:rPr lang="en-US" altLang="en-US" dirty="0"/>
              <a:t>Modify the flux linkage current relationship to account for the non power invariant “</a:t>
            </a:r>
            <a:r>
              <a:rPr lang="en-US" altLang="en-US" dirty="0" err="1"/>
              <a:t>dqo</a:t>
            </a:r>
            <a:r>
              <a:rPr lang="en-US" altLang="en-US" dirty="0"/>
              <a:t>” transformation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9213765"/>
              </p:ext>
            </p:extLst>
          </p:nvPr>
        </p:nvGraphicFramePr>
        <p:xfrm>
          <a:off x="914400" y="2362200"/>
          <a:ext cx="2743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0017" name="Equation" r:id="rId3" imgW="2743200" imgH="431800" progId="Equation.3">
                  <p:embed/>
                </p:oleObj>
              </mc:Choice>
              <mc:Fallback>
                <p:oleObj name="Equation" r:id="rId3" imgW="27432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362200"/>
                        <a:ext cx="27432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2717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219200" y="1371600"/>
          <a:ext cx="6527800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6514" name="Equation" r:id="rId3" imgW="6527800" imgH="3009900" progId="Equation.DSMT4">
                  <p:embed/>
                </p:oleObj>
              </mc:Choice>
              <mc:Fallback>
                <p:oleObj name="Equation" r:id="rId3" imgW="6527800" imgH="3009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371600"/>
                        <a:ext cx="6527800" cy="300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914400" y="4572000"/>
            <a:ext cx="7772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800"/>
              <a:t>where </a:t>
            </a:r>
            <a:r>
              <a:rPr lang="en-US" altLang="en-US" sz="2800" i="1"/>
              <a:t>V</a:t>
            </a:r>
            <a:r>
              <a:rPr lang="en-US" altLang="en-US" sz="2800" i="1" baseline="-25000"/>
              <a:t>BABC</a:t>
            </a:r>
            <a:r>
              <a:rPr lang="en-US" altLang="en-US" sz="2800" i="1"/>
              <a:t> </a:t>
            </a:r>
            <a:r>
              <a:rPr lang="en-US" altLang="en-US" sz="2800"/>
              <a:t>is rated RMS line-to-neutral stator voltage and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2127250" y="5632450"/>
          <a:ext cx="50546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6515" name="Equation" r:id="rId5" imgW="5054600" imgH="927100" progId="Equation.DSMT4">
                  <p:embed/>
                </p:oleObj>
              </mc:Choice>
              <mc:Fallback>
                <p:oleObj name="Equation" r:id="rId5" imgW="5054600" imgH="927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7250" y="5632450"/>
                        <a:ext cx="5054600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Convert to Per Unit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390650" y="1320800"/>
          <a:ext cx="6159500" cy="330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7538" name="Equation" r:id="rId3" imgW="6159500" imgH="3302000" progId="Equation.DSMT4">
                  <p:embed/>
                </p:oleObj>
              </mc:Choice>
              <mc:Fallback>
                <p:oleObj name="Equation" r:id="rId3" imgW="6159500" imgH="3302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1320800"/>
                        <a:ext cx="6159500" cy="330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914400" y="4724400"/>
            <a:ext cx="80168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800"/>
              <a:t>where </a:t>
            </a:r>
            <a:r>
              <a:rPr lang="en-US" altLang="en-US" sz="2800" i="1"/>
              <a:t>V</a:t>
            </a:r>
            <a:r>
              <a:rPr lang="en-US" altLang="en-US" sz="2800" i="1" baseline="-25000"/>
              <a:t>BDQ</a:t>
            </a:r>
            <a:r>
              <a:rPr lang="en-US" altLang="en-US" sz="2800"/>
              <a:t> is rated peak line-to-neutral stator voltage and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2209800" y="5486400"/>
          <a:ext cx="45720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7539" name="Equation" r:id="rId5" imgW="4572000" imgH="1028520" progId="Equation.DSMT4">
                  <p:embed/>
                </p:oleObj>
              </mc:Choice>
              <mc:Fallback>
                <p:oleObj name="Equation" r:id="rId5" imgW="457200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486400"/>
                        <a:ext cx="4572000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Convert to Per Unit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8183224"/>
              </p:ext>
            </p:extLst>
          </p:nvPr>
        </p:nvGraphicFramePr>
        <p:xfrm>
          <a:off x="595942" y="1447800"/>
          <a:ext cx="7886700" cy="330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8514" name="Equation" r:id="rId3" imgW="7886700" imgH="3302000" progId="Equation.DSMT4">
                  <p:embed/>
                </p:oleObj>
              </mc:Choice>
              <mc:Fallback>
                <p:oleObj name="Equation" r:id="rId3" imgW="7886700" imgH="3302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942" y="1447800"/>
                        <a:ext cx="7886700" cy="330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Convert to Per Unit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90600" y="5181600"/>
            <a:ext cx="6274475" cy="954107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</a:rPr>
              <a:t>Hence the </a:t>
            </a:r>
            <a:r>
              <a:rPr lang="en-US" sz="2800" i="1" dirty="0" smtClean="0">
                <a:latin typeface="+mn-lt"/>
                <a:sym typeface="Symbol"/>
              </a:rPr>
              <a:t></a:t>
            </a:r>
            <a:r>
              <a:rPr lang="en-US" sz="2800" dirty="0" smtClean="0">
                <a:latin typeface="+mn-lt"/>
              </a:rPr>
              <a:t>  variables are just normalized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flux linkages</a:t>
            </a: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1295400"/>
            <a:ext cx="59987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800" dirty="0" smtClean="0"/>
              <a:t>Where </a:t>
            </a:r>
            <a:r>
              <a:rPr lang="en-US" altLang="en-US" sz="2800" dirty="0"/>
              <a:t>the rotor circuit base voltages are</a:t>
            </a: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577954"/>
              </p:ext>
            </p:extLst>
          </p:nvPr>
        </p:nvGraphicFramePr>
        <p:xfrm>
          <a:off x="1371600" y="1879600"/>
          <a:ext cx="4394200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9586" name="Equation" r:id="rId3" imgW="4394200" imgH="2006600" progId="Equation.DSMT4">
                  <p:embed/>
                </p:oleObj>
              </mc:Choice>
              <mc:Fallback>
                <p:oleObj name="Equation" r:id="rId3" imgW="4394200" imgH="2006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879600"/>
                        <a:ext cx="4394200" cy="200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80258" y="3873731"/>
            <a:ext cx="63305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800" dirty="0" smtClean="0"/>
              <a:t>And </a:t>
            </a:r>
            <a:r>
              <a:rPr lang="en-US" altLang="en-US" sz="2800" dirty="0"/>
              <a:t>the rotor circuit base flux linkages are</a:t>
            </a:r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1943100" y="4495800"/>
          <a:ext cx="4521200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9587" name="Equation" r:id="rId5" imgW="4521200" imgH="2006600" progId="Equation.DSMT4">
                  <p:embed/>
                </p:oleObj>
              </mc:Choice>
              <mc:Fallback>
                <p:oleObj name="Equation" r:id="rId5" imgW="4521200" imgH="2006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3100" y="4495800"/>
                        <a:ext cx="4521200" cy="200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Convert to Per Unit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Machine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Electric machines are used to convert mechanical energy into electrical energy (generators) and from electrical energy into mechanical energy (motors)</a:t>
            </a:r>
          </a:p>
          <a:p>
            <a:pPr lvl="1"/>
            <a:r>
              <a:rPr lang="en-US" dirty="0" smtClean="0"/>
              <a:t>Many devices can operate in either mode, but are usually customized for one or the other</a:t>
            </a:r>
          </a:p>
          <a:p>
            <a:r>
              <a:rPr lang="en-US" dirty="0" smtClean="0"/>
              <a:t>Vast majority of electricity is generated using synchronous generators and some is consumed using synchronous motors, so that is where we'll start</a:t>
            </a:r>
          </a:p>
          <a:p>
            <a:r>
              <a:rPr lang="en-US" dirty="0" smtClean="0"/>
              <a:t>Much literature on subject, and sometimes overly confusing with the use of different conventions and </a:t>
            </a:r>
            <a:r>
              <a:rPr lang="en-US" dirty="0" err="1" smtClean="0"/>
              <a:t>nominclature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78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873657"/>
              </p:ext>
            </p:extLst>
          </p:nvPr>
        </p:nvGraphicFramePr>
        <p:xfrm>
          <a:off x="365760" y="1280160"/>
          <a:ext cx="6940550" cy="484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0563" name="Equation" r:id="rId3" imgW="7124700" imgH="4978400" progId="Equation.DSMT4">
                  <p:embed/>
                </p:oleObj>
              </mc:Choice>
              <mc:Fallback>
                <p:oleObj name="Equation" r:id="rId3" imgW="7124700" imgH="497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" y="1280160"/>
                        <a:ext cx="6940550" cy="4849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Convert to Per Unit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 to Per </a:t>
            </a:r>
            <a:r>
              <a:rPr lang="en-US" dirty="0" smtClean="0"/>
              <a:t>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234440"/>
          </a:xfrm>
        </p:spPr>
        <p:txBody>
          <a:bodyPr/>
          <a:lstStyle/>
          <a:p>
            <a:r>
              <a:rPr lang="en-US" dirty="0" smtClean="0"/>
              <a:t>Almost done with the per unit conversions!  Finally define inertia constants and torque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713491"/>
              </p:ext>
            </p:extLst>
          </p:nvPr>
        </p:nvGraphicFramePr>
        <p:xfrm>
          <a:off x="914398" y="2362200"/>
          <a:ext cx="5847183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1038" name="Equation" r:id="rId3" imgW="2984400" imgH="1244520" progId="Equation.DSMT4">
                  <p:embed/>
                </p:oleObj>
              </mc:Choice>
              <mc:Fallback>
                <p:oleObj name="Equation" r:id="rId3" imgW="2984400" imgH="1244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398" y="2362200"/>
                        <a:ext cx="5847183" cy="243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148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009650" y="1600200"/>
          <a:ext cx="3009900" cy="227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1730" name="Equation" r:id="rId3" imgW="4051300" imgH="3060700" progId="Equation.DSMT4">
                  <p:embed/>
                </p:oleObj>
              </mc:Choice>
              <mc:Fallback>
                <p:oleObj name="Equation" r:id="rId3" imgW="4051300" imgH="3060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1600200"/>
                        <a:ext cx="3009900" cy="227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4800600" y="1600200"/>
          <a:ext cx="2819400" cy="158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1731" name="Equation" r:id="rId5" imgW="3568700" imgH="2006600" progId="Equation.DSMT4">
                  <p:embed/>
                </p:oleObj>
              </mc:Choice>
              <mc:Fallback>
                <p:oleObj name="Equation" r:id="rId5" imgW="3568700" imgH="2006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600200"/>
                        <a:ext cx="2819400" cy="1585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4867275" y="3267075"/>
          <a:ext cx="2762250" cy="165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1732" name="Equation" r:id="rId7" imgW="3479760" imgH="2082600" progId="Equation.DSMT4">
                  <p:embed/>
                </p:oleObj>
              </mc:Choice>
              <mc:Fallback>
                <p:oleObj name="Equation" r:id="rId7" imgW="3479760" imgH="20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7275" y="3267075"/>
                        <a:ext cx="2762250" cy="165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1676400" y="4724400"/>
          <a:ext cx="4191000" cy="153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1733" name="Equation" r:id="rId9" imgW="5143500" imgH="1879600" progId="Equation.DSMT4">
                  <p:embed/>
                </p:oleObj>
              </mc:Choice>
              <mc:Fallback>
                <p:oleObj name="Equation" r:id="rId9" imgW="5143500" imgH="187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724400"/>
                        <a:ext cx="4191000" cy="153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Synchronous Machine Equations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2277075"/>
              </p:ext>
            </p:extLst>
          </p:nvPr>
        </p:nvGraphicFramePr>
        <p:xfrm>
          <a:off x="365760" y="1280160"/>
          <a:ext cx="3576638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10" name="Equation" r:id="rId3" imgW="4394200" imgH="5054600" progId="Equation.3">
                  <p:embed/>
                </p:oleObj>
              </mc:Choice>
              <mc:Fallback>
                <p:oleObj name="Equation" r:id="rId3" imgW="4394200" imgH="5054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" y="1280160"/>
                        <a:ext cx="3576638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Sinusoidal Steady-State 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76800" y="1447800"/>
            <a:ext cx="3549370" cy="1815882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Here we consider the 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application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to balanced, sinusoidal 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conditions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4476750" y="3219450"/>
          <a:ext cx="190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730" name="Equation" r:id="rId3" imgW="190500" imgH="419100" progId="Equation.3">
                  <p:embed/>
                </p:oleObj>
              </mc:Choice>
              <mc:Fallback>
                <p:oleObj name="Equation" r:id="rId3" imgW="1905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6750" y="3219450"/>
                        <a:ext cx="1905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0087907"/>
              </p:ext>
            </p:extLst>
          </p:nvPr>
        </p:nvGraphicFramePr>
        <p:xfrm>
          <a:off x="365760" y="1447800"/>
          <a:ext cx="5334000" cy="241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731" name="Equation" r:id="rId5" imgW="6400800" imgH="2895480" progId="Equation.DSMT4">
                  <p:embed/>
                </p:oleObj>
              </mc:Choice>
              <mc:Fallback>
                <p:oleObj name="Equation" r:id="rId5" imgW="6400800" imgH="2895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" y="1447800"/>
                        <a:ext cx="5334000" cy="241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4557457"/>
              </p:ext>
            </p:extLst>
          </p:nvPr>
        </p:nvGraphicFramePr>
        <p:xfrm>
          <a:off x="365760" y="4027488"/>
          <a:ext cx="5073650" cy="245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732" name="Equation" r:id="rId7" imgW="6045200" imgH="2921000" progId="Equation.DSMT4">
                  <p:embed/>
                </p:oleObj>
              </mc:Choice>
              <mc:Fallback>
                <p:oleObj name="Equation" r:id="rId7" imgW="6045200" imgH="292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" y="4027488"/>
                        <a:ext cx="5073650" cy="245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Transforming to dq0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007950"/>
              </p:ext>
            </p:extLst>
          </p:nvPr>
        </p:nvGraphicFramePr>
        <p:xfrm>
          <a:off x="2209800" y="2133600"/>
          <a:ext cx="2592899" cy="19999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756" name="Equation" r:id="rId3" imgW="2832100" imgH="2184400" progId="Equation.3">
                  <p:embed/>
                </p:oleObj>
              </mc:Choice>
              <mc:Fallback>
                <p:oleObj name="Equation" r:id="rId3" imgW="2832100" imgH="218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133600"/>
                        <a:ext cx="2592899" cy="19999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799004"/>
              </p:ext>
            </p:extLst>
          </p:nvPr>
        </p:nvGraphicFramePr>
        <p:xfrm>
          <a:off x="4191000" y="4874692"/>
          <a:ext cx="3886200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757" name="Equation" r:id="rId5" imgW="4991100" imgH="1879600" progId="Equation.DSMT4">
                  <p:embed/>
                </p:oleObj>
              </mc:Choice>
              <mc:Fallback>
                <p:oleObj name="Equation" r:id="rId5" imgW="4991100" imgH="187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874692"/>
                        <a:ext cx="3886200" cy="1463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122505"/>
              </p:ext>
            </p:extLst>
          </p:nvPr>
        </p:nvGraphicFramePr>
        <p:xfrm>
          <a:off x="2819400" y="1280160"/>
          <a:ext cx="190500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4758" name="Equation" r:id="rId7" imgW="2451100" imgH="825500" progId="Equation.DSMT4">
                  <p:embed/>
                </p:oleObj>
              </mc:Choice>
              <mc:Fallback>
                <p:oleObj name="Equation" r:id="rId7" imgW="2451100" imgH="8255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280160"/>
                        <a:ext cx="1905000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Simplifying Using </a:t>
            </a:r>
            <a:r>
              <a:rPr lang="en-US" sz="3600" kern="0" dirty="0" smtClean="0">
                <a:latin typeface="Symbol" panose="05050102010706020507" pitchFamily="18" charset="2"/>
              </a:rPr>
              <a:t>d</a:t>
            </a:r>
            <a:endParaRPr lang="en-US" sz="3600" kern="0" dirty="0">
              <a:latin typeface="Symbol" panose="05050102010706020507" pitchFamily="18" charset="2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65760" y="1280160"/>
            <a:ext cx="8535987" cy="123444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Recall that</a:t>
            </a:r>
            <a:br>
              <a:rPr lang="en-US" kern="0" dirty="0" smtClean="0"/>
            </a:br>
            <a:endParaRPr lang="en-US" kern="0" dirty="0" smtClean="0"/>
          </a:p>
          <a:p>
            <a:r>
              <a:rPr lang="en-US" kern="0" dirty="0" smtClean="0"/>
              <a:t>Hence</a:t>
            </a:r>
          </a:p>
          <a:p>
            <a:endParaRPr lang="en-US" kern="0" dirty="0"/>
          </a:p>
          <a:p>
            <a:endParaRPr lang="en-US" kern="0" dirty="0" smtClean="0"/>
          </a:p>
          <a:p>
            <a:r>
              <a:rPr lang="en-US" kern="0" dirty="0" smtClean="0"/>
              <a:t>These </a:t>
            </a:r>
            <a:r>
              <a:rPr lang="en-US" dirty="0" smtClean="0"/>
              <a:t>a</a:t>
            </a:r>
            <a:r>
              <a:rPr lang="en-US" altLang="en-US" dirty="0" smtClean="0"/>
              <a:t>lgebraic </a:t>
            </a:r>
            <a:r>
              <a:rPr lang="en-US" altLang="en-US" dirty="0"/>
              <a:t>equations can be written as complex equations,</a:t>
            </a:r>
          </a:p>
          <a:p>
            <a:pPr marL="0" indent="0">
              <a:buNone/>
            </a:pPr>
            <a:r>
              <a:rPr lang="en-US" kern="0" dirty="0" smtClean="0"/>
              <a:t> </a:t>
            </a:r>
            <a:endParaRPr lang="en-US" kern="0" dirty="0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52377" y="1752600"/>
            <a:ext cx="2999539" cy="2246769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The conclusion is 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if we know </a:t>
            </a:r>
            <a:r>
              <a:rPr lang="en-US" sz="2800" dirty="0" smtClean="0">
                <a:latin typeface="Symbol" panose="05050102010706020507" pitchFamily="18" charset="2"/>
              </a:rPr>
              <a:t>d</a:t>
            </a:r>
            <a:r>
              <a:rPr lang="en-US" sz="2800" dirty="0" smtClean="0">
                <a:latin typeface="+mj-lt"/>
              </a:rPr>
              <a:t>, then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we can easily relate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the phase to the </a:t>
            </a:r>
            <a:r>
              <a:rPr lang="en-US" sz="2800" dirty="0" err="1" smtClean="0">
                <a:latin typeface="+mj-lt"/>
              </a:rPr>
              <a:t>dq</a:t>
            </a:r>
            <a:r>
              <a:rPr lang="en-US" sz="2800" dirty="0" smtClean="0">
                <a:latin typeface="+mj-lt"/>
              </a:rPr>
              <a:t> 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values!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model as developed so far has been derived using the following assumptions</a:t>
            </a:r>
          </a:p>
          <a:p>
            <a:pPr lvl="1"/>
            <a:r>
              <a:rPr lang="en-US" dirty="0" smtClean="0"/>
              <a:t>The stator has three coils in a balanced configuration, spaced 120 electrical degrees apart</a:t>
            </a:r>
          </a:p>
          <a:p>
            <a:pPr lvl="1"/>
            <a:r>
              <a:rPr lang="en-US" dirty="0" smtClean="0"/>
              <a:t>Rotor has four coils in a balanced configuration located 90 electrical degrees apart</a:t>
            </a:r>
          </a:p>
          <a:p>
            <a:pPr lvl="1"/>
            <a:r>
              <a:rPr lang="en-US" dirty="0" smtClean="0"/>
              <a:t>Relationship between the flux linkages and currents must reflect a conservative coupling field</a:t>
            </a:r>
          </a:p>
          <a:p>
            <a:pPr lvl="1"/>
            <a:r>
              <a:rPr lang="en-US" dirty="0" smtClean="0"/>
              <a:t>The relationships between the flux linkages and currents must be independent of </a:t>
            </a:r>
            <a:r>
              <a:rPr lang="en-US" dirty="0" err="1" smtClean="0">
                <a:latin typeface="Symbol" panose="05050102010706020507" pitchFamily="18" charset="2"/>
              </a:rPr>
              <a:t>q</a:t>
            </a:r>
            <a:r>
              <a:rPr lang="en-US" baseline="-25000" dirty="0" err="1" smtClean="0"/>
              <a:t>shaft</a:t>
            </a:r>
            <a:r>
              <a:rPr lang="en-US" dirty="0" smtClean="0"/>
              <a:t> when expressed in the dq0 coordinate system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77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762000"/>
          </a:xfrm>
        </p:spPr>
        <p:txBody>
          <a:bodyPr/>
          <a:lstStyle/>
          <a:p>
            <a:r>
              <a:rPr lang="en-US" dirty="0" smtClean="0"/>
              <a:t>Assuming a Linear Magnetic Circuit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234440"/>
          </a:xfrm>
        </p:spPr>
        <p:txBody>
          <a:bodyPr/>
          <a:lstStyle/>
          <a:p>
            <a:r>
              <a:rPr lang="en-US" dirty="0" smtClean="0"/>
              <a:t>If the flux linkages are assumed to be a linear function of the currents then we can write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779181"/>
              </p:ext>
            </p:extLst>
          </p:nvPr>
        </p:nvGraphicFramePr>
        <p:xfrm>
          <a:off x="990600" y="2416834"/>
          <a:ext cx="54991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2054" name="Equation" r:id="rId3" imgW="5499100" imgH="3733800" progId="Equation.DSMT4">
                  <p:embed/>
                </p:oleObj>
              </mc:Choice>
              <mc:Fallback>
                <p:oleObj name="Equation" r:id="rId3" imgW="5499100" imgH="373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834"/>
                        <a:ext cx="5499100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0" y="2438400"/>
            <a:ext cx="1936749" cy="3108543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n-lt"/>
              </a:rPr>
              <a:t>The rotor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self-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inductance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matrix </a:t>
            </a:r>
            <a:br>
              <a:rPr lang="en-US" sz="2800" dirty="0" smtClean="0">
                <a:latin typeface="+mn-lt"/>
              </a:rPr>
            </a:br>
            <a:r>
              <a:rPr lang="en-US" sz="2800" dirty="0" err="1" smtClean="0">
                <a:latin typeface="+mn-lt"/>
              </a:rPr>
              <a:t>L</a:t>
            </a:r>
            <a:r>
              <a:rPr lang="en-US" sz="2800" baseline="-25000" dirty="0" err="1" smtClean="0">
                <a:latin typeface="+mn-lt"/>
              </a:rPr>
              <a:t>rr</a:t>
            </a:r>
            <a:r>
              <a:rPr lang="en-US" sz="2800" dirty="0" smtClean="0">
                <a:latin typeface="+mn-lt"/>
              </a:rPr>
              <a:t> is 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independent</a:t>
            </a:r>
            <a:br>
              <a:rPr lang="en-US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of </a:t>
            </a:r>
            <a:r>
              <a:rPr lang="en-US" sz="2800" dirty="0" err="1" smtClean="0">
                <a:latin typeface="Symbol" panose="05050102010706020507" pitchFamily="18" charset="2"/>
              </a:rPr>
              <a:t>q</a:t>
            </a:r>
            <a:r>
              <a:rPr lang="en-US" sz="2800" baseline="-25000" dirty="0" err="1" smtClean="0">
                <a:latin typeface="+mn-lt"/>
              </a:rPr>
              <a:t>shaft</a:t>
            </a:r>
            <a:endParaRPr lang="en-US" sz="2800" baseline="-250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408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990600" y="1600200"/>
            <a:ext cx="14573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600" i="1"/>
              <a:t>L</a:t>
            </a:r>
            <a:r>
              <a:rPr lang="en-US" altLang="en-US" sz="3600" baseline="-25000"/>
              <a:t>12</a:t>
            </a:r>
            <a:r>
              <a:rPr lang="en-US" altLang="en-US" sz="3600"/>
              <a:t> = 0</a:t>
            </a:r>
            <a:endParaRPr lang="en-US" altLang="en-US" sz="3600" i="1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5486400" y="1600200"/>
            <a:ext cx="3454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600" i="1"/>
              <a:t>L</a:t>
            </a:r>
            <a:r>
              <a:rPr lang="en-US" altLang="en-US" sz="3600" baseline="-25000"/>
              <a:t>12</a:t>
            </a:r>
            <a:r>
              <a:rPr lang="en-US" altLang="en-US" sz="3600"/>
              <a:t> = + maximum</a:t>
            </a:r>
            <a:endParaRPr lang="en-US" altLang="en-US" sz="3600" i="1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524000" y="4038600"/>
            <a:ext cx="33496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600" i="1"/>
              <a:t>L</a:t>
            </a:r>
            <a:r>
              <a:rPr lang="en-US" altLang="en-US" sz="3600" baseline="-25000"/>
              <a:t>12</a:t>
            </a:r>
            <a:r>
              <a:rPr lang="en-US" altLang="en-US" sz="3600"/>
              <a:t> = - maximum</a:t>
            </a:r>
          </a:p>
        </p:txBody>
      </p:sp>
      <p:graphicFrame>
        <p:nvGraphicFramePr>
          <p:cNvPr id="1638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0733366"/>
              </p:ext>
            </p:extLst>
          </p:nvPr>
        </p:nvGraphicFramePr>
        <p:xfrm>
          <a:off x="5562600" y="2209800"/>
          <a:ext cx="3141663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6805" name="Bitmap Image" r:id="rId3" imgW="13374967" imgH="10419048" progId="Paint.Picture">
                  <p:embed/>
                </p:oleObj>
              </mc:Choice>
              <mc:Fallback>
                <p:oleObj name="Bitmap Image" r:id="rId3" imgW="13374967" imgH="1041904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209800"/>
                        <a:ext cx="3141663" cy="244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7"/>
          <p:cNvGraphicFramePr>
            <a:graphicFrameLocks noChangeAspect="1"/>
          </p:cNvGraphicFramePr>
          <p:nvPr/>
        </p:nvGraphicFramePr>
        <p:xfrm>
          <a:off x="1600200" y="4757738"/>
          <a:ext cx="2514600" cy="210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6806" name="Bitmap Image" r:id="rId5" imgW="13638095" imgH="11390476" progId="Paint.Picture">
                  <p:embed/>
                </p:oleObj>
              </mc:Choice>
              <mc:Fallback>
                <p:oleObj name="Bitmap Image" r:id="rId5" imgW="13638095" imgH="1139047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757738"/>
                        <a:ext cx="2514600" cy="2100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8"/>
          <p:cNvGraphicFramePr>
            <a:graphicFrameLocks noChangeAspect="1"/>
          </p:cNvGraphicFramePr>
          <p:nvPr/>
        </p:nvGraphicFramePr>
        <p:xfrm>
          <a:off x="2514600" y="1676400"/>
          <a:ext cx="2398713" cy="232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6807" name="Bitmap Image" r:id="rId7" imgW="11600000" imgH="11260122" progId="Paint.Picture">
                  <p:embed/>
                </p:oleObj>
              </mc:Choice>
              <mc:Fallback>
                <p:oleObj name="Bitmap Image" r:id="rId7" imgW="11600000" imgH="1126012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676400"/>
                        <a:ext cx="2398713" cy="232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57200" y="228600"/>
            <a:ext cx="84836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Inductive Dependence on Shaft Angle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Stator Inductances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self inductance for each stator winding has a portion that is due to the leakage flux which does not cross the air gap, </a:t>
            </a:r>
            <a:r>
              <a:rPr lang="en-US" dirty="0" err="1" smtClean="0"/>
              <a:t>L</a:t>
            </a:r>
            <a:r>
              <a:rPr lang="en-US" baseline="-25000" dirty="0" err="1" smtClean="0"/>
              <a:t>ls</a:t>
            </a:r>
            <a:endParaRPr lang="en-US" baseline="-25000" dirty="0" smtClean="0"/>
          </a:p>
          <a:p>
            <a:r>
              <a:rPr lang="en-US" dirty="0" smtClean="0"/>
              <a:t>The other portion of the self inductance is due to flux crossing the air gap and can be modeled for phase a as </a:t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Mutual inductance between the stator windings is modeled as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7463924"/>
              </p:ext>
            </p:extLst>
          </p:nvPr>
        </p:nvGraphicFramePr>
        <p:xfrm>
          <a:off x="838200" y="3733800"/>
          <a:ext cx="2363787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08" name="Equation" r:id="rId3" imgW="1193760" imgH="241200" progId="Equation.DSMT4">
                  <p:embed/>
                </p:oleObj>
              </mc:Choice>
              <mc:Fallback>
                <p:oleObj name="Equation" r:id="rId3" imgW="11937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3733800"/>
                        <a:ext cx="2363787" cy="477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2880891"/>
              </p:ext>
            </p:extLst>
          </p:nvPr>
        </p:nvGraphicFramePr>
        <p:xfrm>
          <a:off x="914400" y="5486400"/>
          <a:ext cx="3546475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09" name="Equation" r:id="rId5" imgW="1790640" imgH="393480" progId="Equation.DSMT4">
                  <p:embed/>
                </p:oleObj>
              </mc:Choice>
              <mc:Fallback>
                <p:oleObj name="Equation" r:id="rId5" imgW="179064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486400"/>
                        <a:ext cx="3546475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86400" y="5257800"/>
            <a:ext cx="23864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offset angle</a:t>
            </a:r>
            <a:br>
              <a:rPr lang="en-US" dirty="0" smtClean="0"/>
            </a:br>
            <a:r>
              <a:rPr lang="en-US" dirty="0" smtClean="0"/>
              <a:t>is either 2</a:t>
            </a:r>
            <a:r>
              <a:rPr lang="en-US" dirty="0" smtClean="0">
                <a:latin typeface="Symbol" panose="05050102010706020507" pitchFamily="18" charset="2"/>
              </a:rPr>
              <a:t>p</a:t>
            </a:r>
            <a:r>
              <a:rPr lang="en-US" dirty="0" smtClean="0"/>
              <a:t>/3 or</a:t>
            </a:r>
            <a:br>
              <a:rPr lang="en-US" dirty="0" smtClean="0"/>
            </a:br>
            <a:r>
              <a:rPr lang="en-US" dirty="0" smtClean="0"/>
              <a:t>-2</a:t>
            </a:r>
            <a:r>
              <a:rPr lang="en-US" dirty="0" smtClean="0">
                <a:latin typeface="Symbol" panose="05050102010706020507" pitchFamily="18" charset="2"/>
              </a:rPr>
              <a:t>p</a:t>
            </a:r>
            <a:r>
              <a:rPr lang="en-US" dirty="0" smtClean="0"/>
              <a:t>/3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83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7875" name="Object 3"/>
          <p:cNvGraphicFramePr>
            <a:graphicFrameLocks noChangeAspect="1"/>
          </p:cNvGraphicFramePr>
          <p:nvPr/>
        </p:nvGraphicFramePr>
        <p:xfrm>
          <a:off x="838200" y="1752600"/>
          <a:ext cx="4724400" cy="470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3870" name="Bitmap Image" r:id="rId3" imgW="13238095" imgH="13180952" progId="Paint.Picture">
                  <p:embed/>
                </p:oleObj>
              </mc:Choice>
              <mc:Fallback>
                <p:oleObj name="Bitmap Image" r:id="rId3" imgW="13238095" imgH="1318095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752600"/>
                        <a:ext cx="4724400" cy="470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876" name="Text Box 4"/>
          <p:cNvSpPr txBox="1">
            <a:spLocks noChangeArrowheads="1"/>
          </p:cNvSpPr>
          <p:nvPr/>
        </p:nvSpPr>
        <p:spPr bwMode="auto">
          <a:xfrm>
            <a:off x="5715000" y="16764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207877" name="Rectangle 5"/>
          <p:cNvSpPr>
            <a:spLocks noChangeArrowheads="1"/>
          </p:cNvSpPr>
          <p:nvPr/>
        </p:nvSpPr>
        <p:spPr bwMode="auto">
          <a:xfrm>
            <a:off x="1066800" y="1524000"/>
            <a:ext cx="46926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dirty="0"/>
              <a:t>3</a:t>
            </a:r>
            <a:r>
              <a:rPr lang="en-US" altLang="en-US" sz="2800" dirty="0">
                <a:sym typeface="Symbol" pitchFamily="18" charset="2"/>
              </a:rPr>
              <a:t> bal. windings (</a:t>
            </a:r>
            <a:r>
              <a:rPr lang="en-US" altLang="en-US" sz="2800" dirty="0" err="1">
                <a:sym typeface="Symbol" pitchFamily="18" charset="2"/>
              </a:rPr>
              <a:t>a,b,c</a:t>
            </a:r>
            <a:r>
              <a:rPr lang="en-US" altLang="en-US" sz="2800" dirty="0">
                <a:sym typeface="Symbol" pitchFamily="18" charset="2"/>
              </a:rPr>
              <a:t>) – stator</a:t>
            </a:r>
          </a:p>
        </p:txBody>
      </p:sp>
      <p:sp>
        <p:nvSpPr>
          <p:cNvPr id="207878" name="Rectangle 6"/>
          <p:cNvSpPr>
            <a:spLocks noChangeArrowheads="1"/>
          </p:cNvSpPr>
          <p:nvPr/>
        </p:nvSpPr>
        <p:spPr bwMode="auto">
          <a:xfrm>
            <a:off x="4495800" y="2209800"/>
            <a:ext cx="40179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sym typeface="Symbol" pitchFamily="18" charset="2"/>
              </a:rPr>
              <a:t>Field winding (fd) on rotor</a:t>
            </a:r>
          </a:p>
        </p:txBody>
      </p:sp>
      <p:sp>
        <p:nvSpPr>
          <p:cNvPr id="207879" name="Rectangle 7"/>
          <p:cNvSpPr>
            <a:spLocks noChangeArrowheads="1"/>
          </p:cNvSpPr>
          <p:nvPr/>
        </p:nvSpPr>
        <p:spPr bwMode="auto">
          <a:xfrm>
            <a:off x="5486400" y="3200400"/>
            <a:ext cx="293528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dirty="0">
                <a:sym typeface="Symbol" pitchFamily="18" charset="2"/>
              </a:rPr>
              <a:t>Damper in “d” axis</a:t>
            </a:r>
          </a:p>
          <a:p>
            <a:r>
              <a:rPr lang="en-US" altLang="en-US" sz="2800" dirty="0">
                <a:sym typeface="Symbol" pitchFamily="18" charset="2"/>
              </a:rPr>
              <a:t>(1d) on rotor</a:t>
            </a:r>
          </a:p>
        </p:txBody>
      </p:sp>
      <p:sp>
        <p:nvSpPr>
          <p:cNvPr id="207880" name="Rectangle 8"/>
          <p:cNvSpPr>
            <a:spLocks noChangeArrowheads="1"/>
          </p:cNvSpPr>
          <p:nvPr/>
        </p:nvSpPr>
        <p:spPr bwMode="auto">
          <a:xfrm>
            <a:off x="5105400" y="4800600"/>
            <a:ext cx="32607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dirty="0">
                <a:sym typeface="Symbol" pitchFamily="18" charset="2"/>
              </a:rPr>
              <a:t>2 dampers in “q” axis</a:t>
            </a:r>
          </a:p>
          <a:p>
            <a:r>
              <a:rPr lang="en-US" altLang="en-US" sz="2800" dirty="0">
                <a:sym typeface="Symbol" pitchFamily="18" charset="2"/>
              </a:rPr>
              <a:t>(1q, 2q) on rotor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Synchronous Machine Modeling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2025650" y="1562100"/>
          <a:ext cx="50927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7731" name="Equation" r:id="rId3" imgW="5092700" imgH="3733800" progId="Equation.DSMT4">
                  <p:embed/>
                </p:oleObj>
              </mc:Choice>
              <mc:Fallback>
                <p:oleObj name="Equation" r:id="rId3" imgW="5092700" imgH="373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650" y="1562100"/>
                        <a:ext cx="5092700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28600"/>
            <a:ext cx="8382000" cy="762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Conversion to dq0 for Angle Independence 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9863230"/>
              </p:ext>
            </p:extLst>
          </p:nvPr>
        </p:nvGraphicFramePr>
        <p:xfrm>
          <a:off x="762000" y="1447800"/>
          <a:ext cx="4568825" cy="209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8884" name="Equation" r:id="rId3" imgW="5257800" imgH="2412720" progId="Equation.DSMT4">
                  <p:embed/>
                </p:oleObj>
              </mc:Choice>
              <mc:Fallback>
                <p:oleObj name="Equation" r:id="rId3" imgW="5257800" imgH="241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47800"/>
                        <a:ext cx="4568825" cy="209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489131"/>
              </p:ext>
            </p:extLst>
          </p:nvPr>
        </p:nvGraphicFramePr>
        <p:xfrm>
          <a:off x="685800" y="3657600"/>
          <a:ext cx="4548188" cy="215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8885" name="Equation" r:id="rId5" imgW="5257800" imgH="2489040" progId="Equation.DSMT4">
                  <p:embed/>
                </p:oleObj>
              </mc:Choice>
              <mc:Fallback>
                <p:oleObj name="Equation" r:id="rId5" imgW="5257800" imgH="248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657600"/>
                        <a:ext cx="4548188" cy="215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714220"/>
              </p:ext>
            </p:extLst>
          </p:nvPr>
        </p:nvGraphicFramePr>
        <p:xfrm>
          <a:off x="685800" y="6019800"/>
          <a:ext cx="117633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8886" name="Equation" r:id="rId7" imgW="1358310" imgH="431613" progId="Equation.DSMT4">
                  <p:embed/>
                </p:oleObj>
              </mc:Choice>
              <mc:Fallback>
                <p:oleObj name="Equation" r:id="rId7" imgW="1358310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019800"/>
                        <a:ext cx="117633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7200" y="228600"/>
            <a:ext cx="8382000" cy="76200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Conversion to dq0 for Angle Independence 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9607301"/>
              </p:ext>
            </p:extLst>
          </p:nvPr>
        </p:nvGraphicFramePr>
        <p:xfrm>
          <a:off x="5791200" y="1371600"/>
          <a:ext cx="2517843" cy="177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8887" name="Equation" r:id="rId9" imgW="1155600" imgH="812520" progId="Equation.DSMT4">
                  <p:embed/>
                </p:oleObj>
              </mc:Choice>
              <mc:Fallback>
                <p:oleObj name="Equation" r:id="rId9" imgW="115560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791200" y="1371600"/>
                        <a:ext cx="2517843" cy="177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to Normalized at f = </a:t>
            </a:r>
            <a:r>
              <a:rPr lang="en-US" dirty="0" err="1" smtClean="0">
                <a:latin typeface="Symbol" panose="05050102010706020507" pitchFamily="18" charset="2"/>
              </a:rPr>
              <a:t>w</a:t>
            </a:r>
            <a:r>
              <a:rPr lang="en-US" baseline="-25000" dirty="0" err="1" smtClean="0"/>
              <a:t>s</a:t>
            </a:r>
            <a:endParaRPr lang="en-US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463040"/>
          </a:xfrm>
        </p:spPr>
        <p:txBody>
          <a:bodyPr/>
          <a:lstStyle/>
          <a:p>
            <a:r>
              <a:rPr lang="en-US" dirty="0" smtClean="0"/>
              <a:t>Convert to per unit, and assume frequency of </a:t>
            </a:r>
            <a:r>
              <a:rPr lang="en-US" dirty="0" err="1" smtClean="0">
                <a:latin typeface="Symbol" panose="05050102010706020507" pitchFamily="18" charset="2"/>
              </a:rPr>
              <a:t>w</a:t>
            </a:r>
            <a:r>
              <a:rPr lang="en-US" baseline="-25000" dirty="0" err="1" smtClean="0"/>
              <a:t>s</a:t>
            </a:r>
            <a:endParaRPr lang="en-US" dirty="0"/>
          </a:p>
          <a:p>
            <a:r>
              <a:rPr lang="en-US" dirty="0" smtClean="0"/>
              <a:t>Then define new per unit reactance variables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308765"/>
              </p:ext>
            </p:extLst>
          </p:nvPr>
        </p:nvGraphicFramePr>
        <p:xfrm>
          <a:off x="838200" y="2286000"/>
          <a:ext cx="6457950" cy="430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097" name="Equation" r:id="rId3" imgW="3314520" imgH="2209680" progId="Equation.DSMT4">
                  <p:embed/>
                </p:oleObj>
              </mc:Choice>
              <mc:Fallback>
                <p:oleObj name="Equation" r:id="rId3" imgW="3314520" imgH="220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2286000"/>
                        <a:ext cx="6457950" cy="430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398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750970"/>
              </p:ext>
            </p:extLst>
          </p:nvPr>
        </p:nvGraphicFramePr>
        <p:xfrm>
          <a:off x="533400" y="1371600"/>
          <a:ext cx="4660844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0945" name="Equation" r:id="rId3" imgW="5435600" imgH="2311400" progId="Equation.DSMT4">
                  <p:embed/>
                </p:oleObj>
              </mc:Choice>
              <mc:Fallback>
                <p:oleObj name="Equation" r:id="rId3" imgW="5435600" imgH="2311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371600"/>
                        <a:ext cx="4660844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275801"/>
              </p:ext>
            </p:extLst>
          </p:nvPr>
        </p:nvGraphicFramePr>
        <p:xfrm>
          <a:off x="533400" y="3352800"/>
          <a:ext cx="4247534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0946" name="Equation" r:id="rId5" imgW="5346700" imgH="2590800" progId="Equation.DSMT4">
                  <p:embed/>
                </p:oleObj>
              </mc:Choice>
              <mc:Fallback>
                <p:oleObj name="Equation" r:id="rId5" imgW="5346700" imgH="2590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352800"/>
                        <a:ext cx="4247534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757040"/>
              </p:ext>
            </p:extLst>
          </p:nvPr>
        </p:nvGraphicFramePr>
        <p:xfrm>
          <a:off x="609600" y="5562600"/>
          <a:ext cx="168275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0947" name="Equation" r:id="rId7" imgW="2120900" imgH="482600" progId="Equation.DSMT4">
                  <p:embed/>
                </p:oleObj>
              </mc:Choice>
              <mc:Fallback>
                <p:oleObj name="Equation" r:id="rId7" imgW="2120900" imgH="48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562600"/>
                        <a:ext cx="168275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Normalized Equations</a:t>
            </a:r>
            <a:endParaRPr lang="en-US" sz="3600" kern="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0118602"/>
              </p:ext>
            </p:extLst>
          </p:nvPr>
        </p:nvGraphicFramePr>
        <p:xfrm>
          <a:off x="5334000" y="2667000"/>
          <a:ext cx="2871788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0948" name="Equation" r:id="rId9" imgW="3619440" imgH="1041120" progId="Equation.DSMT4">
                  <p:embed/>
                </p:oleObj>
              </mc:Choice>
              <mc:Fallback>
                <p:oleObj name="Equation" r:id="rId9" imgW="3619440" imgH="104112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667000"/>
                        <a:ext cx="2871788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Dq0 Reference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Stator is stationary and rotor is rotating at synchronous speed</a:t>
            </a:r>
          </a:p>
          <a:p>
            <a:r>
              <a:rPr lang="en-US" dirty="0" smtClean="0"/>
              <a:t>Rotor values need to be transformed to fixed reference frame for analysis</a:t>
            </a:r>
          </a:p>
          <a:p>
            <a:r>
              <a:rPr lang="en-US" dirty="0" smtClean="0"/>
              <a:t>This is done using Park's transformation into what is known as the dq0 reference frame (direct, quadrature, zero)</a:t>
            </a:r>
          </a:p>
          <a:p>
            <a:r>
              <a:rPr lang="en-US" dirty="0" smtClean="0"/>
              <a:t>Convention used here is the q-axis leads the d-axis (which is the IEEE standard)</a:t>
            </a:r>
          </a:p>
          <a:p>
            <a:pPr lvl="1"/>
            <a:r>
              <a:rPr lang="en-US" dirty="0" smtClean="0"/>
              <a:t>Others (such as Anderson and </a:t>
            </a:r>
            <a:r>
              <a:rPr lang="en-US" dirty="0" err="1" smtClean="0"/>
              <a:t>Fouad</a:t>
            </a:r>
            <a:r>
              <a:rPr lang="en-US" dirty="0" smtClean="0"/>
              <a:t>) use a q-axis lagging convention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54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88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4004971"/>
              </p:ext>
            </p:extLst>
          </p:nvPr>
        </p:nvGraphicFramePr>
        <p:xfrm>
          <a:off x="3276600" y="2438400"/>
          <a:ext cx="2252663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5206" name="Equation" r:id="rId3" imgW="2692080" imgH="4825800" progId="Equation.DSMT4">
                  <p:embed/>
                </p:oleObj>
              </mc:Choice>
              <mc:Fallback>
                <p:oleObj name="Equation" r:id="rId3" imgW="2692080" imgH="482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438400"/>
                        <a:ext cx="2252663" cy="403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902" name="Text Box 6"/>
          <p:cNvSpPr txBox="1">
            <a:spLocks noChangeArrowheads="1"/>
          </p:cNvSpPr>
          <p:nvPr/>
        </p:nvSpPr>
        <p:spPr bwMode="auto">
          <a:xfrm>
            <a:off x="365760" y="1280160"/>
            <a:ext cx="7162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Kirchhoff’s Voltage Law, Ohm’s Law, Faraday’s Law, Newton’s Second Law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756249" y="2438400"/>
            <a:ext cx="7696200" cy="3581400"/>
            <a:chOff x="838200" y="2743200"/>
            <a:chExt cx="7696200" cy="3581400"/>
          </a:xfrm>
        </p:grpSpPr>
        <p:graphicFrame>
          <p:nvGraphicFramePr>
            <p:cNvPr id="208898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79933588"/>
                </p:ext>
              </p:extLst>
            </p:nvPr>
          </p:nvGraphicFramePr>
          <p:xfrm>
            <a:off x="838200" y="3276600"/>
            <a:ext cx="2020888" cy="3048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5207" name="Equation" r:id="rId5" imgW="2120760" imgH="3200400" progId="Equation.DSMT4">
                    <p:embed/>
                  </p:oleObj>
                </mc:Choice>
                <mc:Fallback>
                  <p:oleObj name="Equation" r:id="rId5" imgW="2120760" imgH="32004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8200" y="3276600"/>
                          <a:ext cx="2020888" cy="30480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8900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55901271"/>
                </p:ext>
              </p:extLst>
            </p:nvPr>
          </p:nvGraphicFramePr>
          <p:xfrm>
            <a:off x="6172200" y="2971800"/>
            <a:ext cx="2362200" cy="1660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5208" name="Equation" r:id="rId7" imgW="3301920" imgH="2323800" progId="Equation.DSMT4">
                    <p:embed/>
                  </p:oleObj>
                </mc:Choice>
                <mc:Fallback>
                  <p:oleObj name="Equation" r:id="rId7" imgW="3301920" imgH="2323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72200" y="2971800"/>
                          <a:ext cx="2362200" cy="16605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8903" name="Text Box 7"/>
            <p:cNvSpPr txBox="1">
              <a:spLocks noChangeArrowheads="1"/>
            </p:cNvSpPr>
            <p:nvPr/>
          </p:nvSpPr>
          <p:spPr bwMode="auto">
            <a:xfrm>
              <a:off x="1371600" y="2743200"/>
              <a:ext cx="1295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dirty="0"/>
                <a:t>Stator</a:t>
              </a:r>
            </a:p>
          </p:txBody>
        </p:sp>
        <p:sp>
          <p:nvSpPr>
            <p:cNvPr id="208904" name="Text Box 8"/>
            <p:cNvSpPr txBox="1">
              <a:spLocks noChangeArrowheads="1"/>
            </p:cNvSpPr>
            <p:nvPr/>
          </p:nvSpPr>
          <p:spPr bwMode="auto">
            <a:xfrm>
              <a:off x="3733800" y="2743200"/>
              <a:ext cx="1295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Rotor</a:t>
              </a:r>
            </a:p>
          </p:txBody>
        </p:sp>
        <p:sp>
          <p:nvSpPr>
            <p:cNvPr id="208905" name="Text Box 9"/>
            <p:cNvSpPr txBox="1">
              <a:spLocks noChangeArrowheads="1"/>
            </p:cNvSpPr>
            <p:nvPr/>
          </p:nvSpPr>
          <p:spPr bwMode="auto">
            <a:xfrm>
              <a:off x="6553200" y="2743200"/>
              <a:ext cx="12954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/>
                <a:t>Shaft</a:t>
              </a:r>
            </a:p>
          </p:txBody>
        </p:sp>
      </p:grp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Fundamental Laws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9923" name="Object 3"/>
          <p:cNvGraphicFramePr>
            <a:graphicFrameLocks noChangeAspect="1"/>
          </p:cNvGraphicFramePr>
          <p:nvPr/>
        </p:nvGraphicFramePr>
        <p:xfrm>
          <a:off x="2851150" y="1720850"/>
          <a:ext cx="3670300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5918" name="Equation" r:id="rId3" imgW="3670200" imgH="3974760" progId="Equation.DSMT4">
                  <p:embed/>
                </p:oleObj>
              </mc:Choice>
              <mc:Fallback>
                <p:oleObj name="Equation" r:id="rId3" imgW="3670200" imgH="3974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1150" y="1720850"/>
                        <a:ext cx="3670300" cy="397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Dq0 transformations 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09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447488"/>
              </p:ext>
            </p:extLst>
          </p:nvPr>
        </p:nvGraphicFramePr>
        <p:xfrm>
          <a:off x="365760" y="1280160"/>
          <a:ext cx="6610350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7098" name="Equation" r:id="rId3" imgW="9144000" imgH="3073320" progId="Equation.DSMT4">
                  <p:embed/>
                </p:oleObj>
              </mc:Choice>
              <mc:Fallback>
                <p:oleObj name="Equation" r:id="rId3" imgW="9144000" imgH="3073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" y="1280160"/>
                        <a:ext cx="6610350" cy="222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0947" name="Text Box 3"/>
          <p:cNvSpPr txBox="1">
            <a:spLocks noChangeArrowheads="1"/>
          </p:cNvSpPr>
          <p:nvPr/>
        </p:nvSpPr>
        <p:spPr bwMode="auto">
          <a:xfrm>
            <a:off x="365760" y="3657600"/>
            <a:ext cx="25415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dirty="0"/>
              <a:t>with the inverse,</a:t>
            </a:r>
          </a:p>
        </p:txBody>
      </p:sp>
      <p:graphicFrame>
        <p:nvGraphicFramePr>
          <p:cNvPr id="2109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7856922"/>
              </p:ext>
            </p:extLst>
          </p:nvPr>
        </p:nvGraphicFramePr>
        <p:xfrm>
          <a:off x="365760" y="4191000"/>
          <a:ext cx="5791200" cy="208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7099" name="Equation" r:id="rId5" imgW="7467480" imgH="2692080" progId="Equation.3">
                  <p:embed/>
                </p:oleObj>
              </mc:Choice>
              <mc:Fallback>
                <p:oleObj name="Equation" r:id="rId5" imgW="7467480" imgH="2692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" y="4191000"/>
                        <a:ext cx="5791200" cy="208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Dq0 transformations 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19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2312612"/>
              </p:ext>
            </p:extLst>
          </p:nvPr>
        </p:nvGraphicFramePr>
        <p:xfrm>
          <a:off x="1143000" y="3393057"/>
          <a:ext cx="18161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8278" name="Equation" r:id="rId3" imgW="1815840" imgH="431640" progId="Equation.3">
                  <p:embed/>
                </p:oleObj>
              </mc:Choice>
              <mc:Fallback>
                <p:oleObj name="Equation" r:id="rId3" imgW="18158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393057"/>
                        <a:ext cx="18161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19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486574"/>
              </p:ext>
            </p:extLst>
          </p:nvPr>
        </p:nvGraphicFramePr>
        <p:xfrm>
          <a:off x="2133600" y="3850257"/>
          <a:ext cx="241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8279" name="Equation" r:id="rId5" imgW="241200" imgH="380880" progId="Equation.3">
                  <p:embed/>
                </p:oleObj>
              </mc:Choice>
              <mc:Fallback>
                <p:oleObj name="Equation" r:id="rId5" imgW="24120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850257"/>
                        <a:ext cx="2413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1972" name="Text Box 4"/>
          <p:cNvSpPr txBox="1">
            <a:spLocks noChangeArrowheads="1"/>
          </p:cNvSpPr>
          <p:nvPr/>
        </p:nvSpPr>
        <p:spPr bwMode="auto">
          <a:xfrm>
            <a:off x="1371600" y="4155057"/>
            <a:ext cx="1920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/>
              <a:t>(symmetric)</a:t>
            </a:r>
          </a:p>
        </p:txBody>
      </p:sp>
      <p:graphicFrame>
        <p:nvGraphicFramePr>
          <p:cNvPr id="2119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242907"/>
              </p:ext>
            </p:extLst>
          </p:nvPr>
        </p:nvGraphicFramePr>
        <p:xfrm>
          <a:off x="1600200" y="4688457"/>
          <a:ext cx="2730500" cy="170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8280" name="Equation" r:id="rId7" imgW="2730240" imgH="1701720" progId="Equation.3">
                  <p:embed/>
                </p:oleObj>
              </mc:Choice>
              <mc:Fallback>
                <p:oleObj name="Equation" r:id="rId7" imgW="2730240" imgH="1701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688457"/>
                        <a:ext cx="2730500" cy="170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1974" name="Text Box 6"/>
          <p:cNvSpPr txBox="1">
            <a:spLocks noChangeArrowheads="1"/>
          </p:cNvSpPr>
          <p:nvPr/>
        </p:nvSpPr>
        <p:spPr bwMode="auto">
          <a:xfrm>
            <a:off x="838200" y="6082282"/>
            <a:ext cx="6203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dirty="0">
                <a:latin typeface="+mj-lt"/>
              </a:rPr>
              <a:t>Not symmetric if T is not power invariant</a:t>
            </a:r>
            <a:r>
              <a:rPr lang="en-US" altLang="en-US" sz="2800" dirty="0"/>
              <a:t>.</a:t>
            </a:r>
          </a:p>
        </p:txBody>
      </p:sp>
      <p:sp>
        <p:nvSpPr>
          <p:cNvPr id="211975" name="Text Box 7"/>
          <p:cNvSpPr txBox="1">
            <a:spLocks noChangeArrowheads="1"/>
          </p:cNvSpPr>
          <p:nvPr/>
        </p:nvSpPr>
        <p:spPr bwMode="auto">
          <a:xfrm>
            <a:off x="457200" y="2707257"/>
            <a:ext cx="739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Example:  If the magnetic circuit is assumed to be linear</a:t>
            </a:r>
          </a:p>
        </p:txBody>
      </p:sp>
      <p:sp>
        <p:nvSpPr>
          <p:cNvPr id="211976" name="Text Box 8"/>
          <p:cNvSpPr txBox="1">
            <a:spLocks noChangeArrowheads="1"/>
          </p:cNvSpPr>
          <p:nvPr/>
        </p:nvSpPr>
        <p:spPr bwMode="auto">
          <a:xfrm>
            <a:off x="365760" y="1280160"/>
            <a:ext cx="8077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>
                <a:latin typeface="+mj-lt"/>
              </a:rPr>
              <a:t>Note:  This transformation is not power invariant.  This means that some unusual things will happen when we use it.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5800" y="228600"/>
            <a:ext cx="7772400" cy="762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6600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Dq0 transformations </a:t>
            </a:r>
            <a:endParaRPr lang="en-US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eove~1">
  <a:themeElements>
    <a:clrScheme name="Naeove~1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aeove~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aeove~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eove~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34383</TotalTime>
  <Words>991</Words>
  <Application>Microsoft Office PowerPoint</Application>
  <PresentationFormat>On-screen Show (4:3)</PresentationFormat>
  <Paragraphs>181</Paragraphs>
  <Slides>43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Naeove~1</vt:lpstr>
      <vt:lpstr>Bitmap Image</vt:lpstr>
      <vt:lpstr>Equation</vt:lpstr>
      <vt:lpstr>ECE 576 – Power System Dynamics and Stability</vt:lpstr>
      <vt:lpstr>Announcements</vt:lpstr>
      <vt:lpstr>Synchronous Machine Modeling</vt:lpstr>
      <vt:lpstr>PowerPoint Presentation</vt:lpstr>
      <vt:lpstr>Dq0 Reference Frame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Derive Torque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Coupling Field Energy</vt:lpstr>
      <vt:lpstr>PowerPoint Presentation</vt:lpstr>
      <vt:lpstr>Torque</vt:lpstr>
      <vt:lpstr>PowerPoint Presentation</vt:lpstr>
      <vt:lpstr>Convert to Per Unit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Convert to Per Unit</vt:lpstr>
      <vt:lpstr>PowerPoint Presentation</vt:lpstr>
      <vt:lpstr>PowerPoint Presentation</vt:lpstr>
      <vt:lpstr>PowerPoint Presentation</vt:lpstr>
      <vt:lpstr>PowerPoint Presentation</vt:lpstr>
      <vt:lpstr>Summary So Far</vt:lpstr>
      <vt:lpstr>Assuming a Linear Magnetic Circuit</vt:lpstr>
      <vt:lpstr>PowerPoint Presentation</vt:lpstr>
      <vt:lpstr>Stator Inductances</vt:lpstr>
      <vt:lpstr>PowerPoint Presentation</vt:lpstr>
      <vt:lpstr>PowerPoint Presentation</vt:lpstr>
      <vt:lpstr>Convert to Normalized at f = ws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Recommending a Strategy</dc:title>
  <dc:creator>Tom Overbye</dc:creator>
  <cp:lastModifiedBy>Soobae</cp:lastModifiedBy>
  <cp:revision>1675</cp:revision>
  <cp:lastPrinted>2013-12-02T14:53:46Z</cp:lastPrinted>
  <dcterms:created xsi:type="dcterms:W3CDTF">1995-06-02T22:12:36Z</dcterms:created>
  <dcterms:modified xsi:type="dcterms:W3CDTF">2014-02-07T15:47:43Z</dcterms:modified>
</cp:coreProperties>
</file>