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9"/>
  </p:notesMasterIdLst>
  <p:handoutMasterIdLst>
    <p:handoutMasterId r:id="rId40"/>
  </p:handoutMasterIdLst>
  <p:sldIdLst>
    <p:sldId id="563" r:id="rId2"/>
    <p:sldId id="820" r:id="rId3"/>
    <p:sldId id="929" r:id="rId4"/>
    <p:sldId id="930" r:id="rId5"/>
    <p:sldId id="931" r:id="rId6"/>
    <p:sldId id="932" r:id="rId7"/>
    <p:sldId id="933" r:id="rId8"/>
    <p:sldId id="934" r:id="rId9"/>
    <p:sldId id="935" r:id="rId10"/>
    <p:sldId id="936" r:id="rId11"/>
    <p:sldId id="937" r:id="rId12"/>
    <p:sldId id="876" r:id="rId13"/>
    <p:sldId id="926" r:id="rId14"/>
    <p:sldId id="877" r:id="rId15"/>
    <p:sldId id="861" r:id="rId16"/>
    <p:sldId id="878" r:id="rId17"/>
    <p:sldId id="862" r:id="rId18"/>
    <p:sldId id="863" r:id="rId19"/>
    <p:sldId id="879" r:id="rId20"/>
    <p:sldId id="927" r:id="rId21"/>
    <p:sldId id="865" r:id="rId22"/>
    <p:sldId id="880" r:id="rId23"/>
    <p:sldId id="928" r:id="rId24"/>
    <p:sldId id="881" r:id="rId25"/>
    <p:sldId id="866" r:id="rId26"/>
    <p:sldId id="882" r:id="rId27"/>
    <p:sldId id="867" r:id="rId28"/>
    <p:sldId id="868" r:id="rId29"/>
    <p:sldId id="869" r:id="rId30"/>
    <p:sldId id="870" r:id="rId31"/>
    <p:sldId id="871" r:id="rId32"/>
    <p:sldId id="883" r:id="rId33"/>
    <p:sldId id="884" r:id="rId34"/>
    <p:sldId id="920" r:id="rId35"/>
    <p:sldId id="892" r:id="rId36"/>
    <p:sldId id="910" r:id="rId37"/>
    <p:sldId id="909" r:id="rId38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9900"/>
    <a:srgbClr val="CC00CC"/>
    <a:srgbClr val="008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01" autoAdjust="0"/>
  </p:normalViewPr>
  <p:slideViewPr>
    <p:cSldViewPr>
      <p:cViewPr varScale="1">
        <p:scale>
          <a:sx n="115" d="100"/>
          <a:sy n="115" d="100"/>
        </p:scale>
        <p:origin x="-152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56" y="-84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png"/><Relationship Id="rId1" Type="http://schemas.openxmlformats.org/officeDocument/2006/relationships/image" Target="../media/image4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781" y="0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8709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781" y="8838709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17B5F5-A8C0-4A98-AAA8-DCDD241D83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94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>
            <a:lvl1pPr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385" y="1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>
            <a:lvl1pPr algn="r"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8675" cy="3478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43" y="4403354"/>
            <a:ext cx="5149442" cy="416974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109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b" anchorCtr="0" compatLnSpc="1">
            <a:prstTxWarp prst="textNoShape">
              <a:avLst/>
            </a:prstTxWarp>
          </a:bodyPr>
          <a:lstStyle>
            <a:lvl1pPr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385" y="8805109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b" anchorCtr="0" compatLnSpc="1">
            <a:prstTxWarp prst="textNoShape">
              <a:avLst/>
            </a:prstTxWarp>
          </a:bodyPr>
          <a:lstStyle>
            <a:lvl1pPr algn="r"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fld id="{2CE9E464-B35D-43B2-BF7C-ADEA1F80F1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7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8313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6625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33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32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03"/>
          <p:cNvSpPr>
            <a:spLocks noChangeShapeType="1"/>
          </p:cNvSpPr>
          <p:nvPr/>
        </p:nvSpPr>
        <p:spPr bwMode="auto">
          <a:xfrm>
            <a:off x="0" y="3048000"/>
            <a:ext cx="89916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10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41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31242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6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"/>
            <a:ext cx="7772400" cy="1143000"/>
          </a:xfr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7587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51817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5" name="Rectangle 410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" name="Rectangle 4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" name="Rectangle 4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ED6F4-152C-4B8C-896C-E324C81E54EF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2829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2B11D-0D4F-4012-B2FD-6C732AEFC0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9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1E3F-52BB-4CA9-8156-EFEDA953B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7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51EA-48A4-4916-A419-BC4539320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8EFD-512B-4531-8A51-5AEF24EFF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4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5B232-3BEC-4CFE-AF25-FE71B0721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06223-ECBF-4E7D-933E-D79F1A480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54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31549-9A73-40CC-BA70-6C9083CA9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4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487AF-22CC-4BA0-9E2C-52E5FAE89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8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1D29-00F1-4FF4-AC40-83C9E85FF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21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371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9D940-8FF2-40FD-B533-73DBC8517F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52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F78C-0880-40DC-AAAF-0F55B84BB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280160"/>
            <a:ext cx="8535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0" y="1143000"/>
            <a:ext cx="83820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6"/>
          <a:stretch>
            <a:fillRect/>
          </a:stretch>
        </p:blipFill>
        <p:spPr bwMode="auto">
          <a:xfrm>
            <a:off x="8610600" y="1009095"/>
            <a:ext cx="2873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9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2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4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9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0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4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6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7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0.png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9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ECE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576</a:t>
            </a:r>
            <a:r>
              <a:rPr lang="en-US" dirty="0" smtClean="0"/>
              <a:t> </a:t>
            </a:r>
            <a:r>
              <a:rPr lang="en-US" dirty="0"/>
              <a:t>– Power System Dynamics and Stability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8600" y="3251817"/>
            <a:ext cx="8534400" cy="1752600"/>
          </a:xfrm>
        </p:spPr>
        <p:txBody>
          <a:bodyPr/>
          <a:lstStyle/>
          <a:p>
            <a:r>
              <a:rPr lang="en-US" dirty="0" smtClean="0"/>
              <a:t>Prof. Tom Overbye</a:t>
            </a:r>
            <a:endParaRPr lang="en-US" dirty="0"/>
          </a:p>
          <a:p>
            <a:r>
              <a:rPr lang="en-US" dirty="0" smtClean="0"/>
              <a:t>Dept. </a:t>
            </a:r>
            <a:r>
              <a:rPr lang="en-US" dirty="0"/>
              <a:t>of Electrical and Computer Engineering</a:t>
            </a:r>
          </a:p>
          <a:p>
            <a:r>
              <a:rPr lang="en-US" dirty="0"/>
              <a:t>University of Illinois at </a:t>
            </a:r>
            <a:r>
              <a:rPr lang="en-US" dirty="0" smtClean="0"/>
              <a:t>Urbana-Champaign</a:t>
            </a:r>
          </a:p>
          <a:p>
            <a:r>
              <a:rPr lang="en-US" dirty="0" smtClean="0"/>
              <a:t>overbye@illinois.edu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ED6F4-152C-4B8C-896C-E324C81E54EF}" type="slidenum">
              <a:rPr lang="en-US" smtClean="0"/>
              <a:pPr>
                <a:defRPr/>
              </a:pPr>
              <a:t>1</a:t>
            </a:fld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61765" y="18288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smtClean="0">
                <a:latin typeface="Arial" pitchFamily="34" charset="0"/>
                <a:cs typeface="Arial" pitchFamily="34" charset="0"/>
              </a:rPr>
              <a:t>Lecture 8: Synchronous Machine Modeling</a:t>
            </a:r>
          </a:p>
        </p:txBody>
      </p:sp>
    </p:spTree>
    <p:extLst>
      <p:ext uri="{BB962C8B-B14F-4D97-AF65-F5344CB8AC3E}">
        <p14:creationId xmlns:p14="http://schemas.microsoft.com/office/powerpoint/2010/main" val="39057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37 Bus Case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933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1280160"/>
            <a:ext cx="5715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7000" y="1371600"/>
            <a:ext cx="1571264" cy="341632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Graph</a:t>
            </a:r>
            <a:br>
              <a:rPr lang="en-US" dirty="0" smtClean="0"/>
            </a:br>
            <a:r>
              <a:rPr lang="en-US" dirty="0" smtClean="0"/>
              <a:t>shows the</a:t>
            </a:r>
            <a:br>
              <a:rPr lang="en-US" dirty="0" smtClean="0"/>
            </a:br>
            <a:r>
              <a:rPr lang="en-US" dirty="0" smtClean="0"/>
              <a:t>generator</a:t>
            </a:r>
            <a:br>
              <a:rPr lang="en-US" dirty="0" smtClean="0"/>
            </a:br>
            <a:r>
              <a:rPr lang="en-US" dirty="0" smtClean="0"/>
              <a:t>frequency</a:t>
            </a:r>
            <a:br>
              <a:rPr lang="en-US" dirty="0" smtClean="0"/>
            </a:br>
            <a:r>
              <a:rPr lang="en-US" dirty="0" smtClean="0"/>
              <a:t>response</a:t>
            </a:r>
            <a:br>
              <a:rPr lang="en-US" dirty="0" smtClean="0"/>
            </a:br>
            <a:r>
              <a:rPr lang="en-US" dirty="0" smtClean="0"/>
              <a:t>following</a:t>
            </a:r>
            <a:br>
              <a:rPr lang="en-US" dirty="0" smtClean="0"/>
            </a:br>
            <a:r>
              <a:rPr lang="en-US" dirty="0" smtClean="0"/>
              <a:t>the loss</a:t>
            </a:r>
            <a:br>
              <a:rPr lang="en-US" dirty="0" smtClean="0"/>
            </a:br>
            <a:r>
              <a:rPr lang="en-US" dirty="0" smtClean="0"/>
              <a:t>of one</a:t>
            </a:r>
            <a:br>
              <a:rPr lang="en-US" dirty="0" smtClean="0"/>
            </a:br>
            <a:r>
              <a:rPr lang="en-US" dirty="0" smtClean="0"/>
              <a:t>generator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964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Stepping Through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Simulator provides functionality to make it easy to see what is occurring during a solution.  This functionality is accessed on the States/Manual Control Page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28600" y="2743200"/>
            <a:ext cx="8402638" cy="3827463"/>
            <a:chOff x="228600" y="2971800"/>
            <a:chExt cx="8402638" cy="3827463"/>
          </a:xfrm>
        </p:grpSpPr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9" b="45537"/>
            <a:stretch>
              <a:fillRect/>
            </a:stretch>
          </p:blipFill>
          <p:spPr bwMode="auto">
            <a:xfrm>
              <a:off x="457200" y="2971800"/>
              <a:ext cx="5943600" cy="2709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28600" y="6096000"/>
              <a:ext cx="5257800" cy="703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Run a Specified Number of  Timesteps or Run Until a Specified Time, then Pause. 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5868988" y="5943600"/>
              <a:ext cx="2185987" cy="703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See detailed results</a:t>
              </a:r>
              <a:br>
                <a:rPr lang="en-US" altLang="en-US" sz="2000">
                  <a:solidFill>
                    <a:srgbClr val="000000"/>
                  </a:solidFill>
                </a:rPr>
              </a:br>
              <a:r>
                <a:rPr lang="en-US" altLang="en-US" sz="2000">
                  <a:solidFill>
                    <a:srgbClr val="000000"/>
                  </a:solidFill>
                </a:rPr>
                <a:t>at the Paused Time 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858000" y="3124200"/>
              <a:ext cx="1773238" cy="2228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SimSun" charset="-122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Transfer results</a:t>
              </a:r>
              <a:br>
                <a:rPr lang="en-US" altLang="en-US" sz="2000">
                  <a:solidFill>
                    <a:srgbClr val="000000"/>
                  </a:solidFill>
                </a:rPr>
              </a:br>
              <a:r>
                <a:rPr lang="en-US" altLang="en-US" sz="2000">
                  <a:solidFill>
                    <a:srgbClr val="000000"/>
                  </a:solidFill>
                </a:rPr>
                <a:t>to Power Flow</a:t>
              </a:r>
              <a:br>
                <a:rPr lang="en-US" altLang="en-US" sz="2000">
                  <a:solidFill>
                    <a:srgbClr val="000000"/>
                  </a:solidFill>
                </a:rPr>
              </a:br>
              <a:r>
                <a:rPr lang="en-US" altLang="en-US" sz="2000">
                  <a:solidFill>
                    <a:srgbClr val="000000"/>
                  </a:solidFill>
                </a:rPr>
                <a:t>to view using</a:t>
              </a:r>
              <a:br>
                <a:rPr lang="en-US" altLang="en-US" sz="2000">
                  <a:solidFill>
                    <a:srgbClr val="000000"/>
                  </a:solidFill>
                </a:rPr>
              </a:br>
              <a:r>
                <a:rPr lang="en-US" altLang="en-US" sz="2000">
                  <a:solidFill>
                    <a:srgbClr val="000000"/>
                  </a:solidFill>
                </a:rPr>
                <a:t>standard </a:t>
              </a:r>
              <a:br>
                <a:rPr lang="en-US" altLang="en-US" sz="2000">
                  <a:solidFill>
                    <a:srgbClr val="000000"/>
                  </a:solidFill>
                </a:rPr>
              </a:br>
              <a:r>
                <a:rPr lang="en-US" altLang="en-US" sz="2000">
                  <a:solidFill>
                    <a:srgbClr val="000000"/>
                  </a:solidFill>
                </a:rPr>
                <a:t>PowerWorld </a:t>
              </a:r>
              <a:br>
                <a:rPr lang="en-US" altLang="en-US" sz="2000">
                  <a:solidFill>
                    <a:srgbClr val="000000"/>
                  </a:solidFill>
                </a:rPr>
              </a:br>
              <a:r>
                <a:rPr lang="en-US" altLang="en-US" sz="2000">
                  <a:solidFill>
                    <a:srgbClr val="000000"/>
                  </a:solidFill>
                </a:rPr>
                <a:t>displays and </a:t>
              </a:r>
              <a:br>
                <a:rPr lang="en-US" altLang="en-US" sz="2000">
                  <a:solidFill>
                    <a:srgbClr val="000000"/>
                  </a:solidFill>
                </a:rPr>
              </a:br>
              <a:r>
                <a:rPr lang="en-US" altLang="en-US" sz="2000">
                  <a:solidFill>
                    <a:srgbClr val="000000"/>
                  </a:solidFill>
                </a:rPr>
                <a:t>one-lines</a:t>
              </a: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5937250" y="3429000"/>
              <a:ext cx="927100" cy="22860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 flipV="1">
              <a:off x="4565650" y="5022850"/>
              <a:ext cx="1841500" cy="92710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1371600" y="4108450"/>
              <a:ext cx="1143000" cy="2070100"/>
            </a:xfrm>
            <a:prstGeom prst="line">
              <a:avLst/>
            </a:prstGeom>
            <a:noFill/>
            <a:ln w="1908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30226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model as developed so far has been derived using the following assumptions</a:t>
            </a:r>
          </a:p>
          <a:p>
            <a:pPr lvl="1"/>
            <a:r>
              <a:rPr lang="en-US" dirty="0" smtClean="0"/>
              <a:t>The stator has three coils in a balanced configuration, spaced 120 electrical degrees apart</a:t>
            </a:r>
          </a:p>
          <a:p>
            <a:pPr lvl="1"/>
            <a:r>
              <a:rPr lang="en-US" dirty="0" smtClean="0"/>
              <a:t>Rotor has four coils in a balanced configuration located 90 electrical degrees apart</a:t>
            </a:r>
          </a:p>
          <a:p>
            <a:pPr lvl="1"/>
            <a:r>
              <a:rPr lang="en-US" dirty="0" smtClean="0"/>
              <a:t>Relationship between the flux linkages and currents must reflect a conservative coupling field</a:t>
            </a:r>
          </a:p>
          <a:p>
            <a:pPr lvl="1"/>
            <a:r>
              <a:rPr lang="en-US" dirty="0" smtClean="0"/>
              <a:t>The relationships between the flux linkages and currents must be independent of </a:t>
            </a:r>
            <a:r>
              <a:rPr lang="en-US" dirty="0" err="1" smtClean="0">
                <a:latin typeface="Symbol" panose="05050102010706020507" pitchFamily="18" charset="2"/>
              </a:rPr>
              <a:t>q</a:t>
            </a:r>
            <a:r>
              <a:rPr lang="en-US" baseline="-25000" dirty="0" err="1" smtClean="0"/>
              <a:t>shaft</a:t>
            </a:r>
            <a:r>
              <a:rPr lang="en-US" dirty="0" smtClean="0"/>
              <a:t> when expressed in the dq0 coordinate system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7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Main Types of Synchronous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Round Rotor</a:t>
            </a:r>
          </a:p>
          <a:p>
            <a:pPr lvl="1"/>
            <a:r>
              <a:rPr lang="en-US" dirty="0" smtClean="0"/>
              <a:t>Air-gap is constant, used with higher speed machines</a:t>
            </a:r>
          </a:p>
          <a:p>
            <a:r>
              <a:rPr lang="en-US" dirty="0" smtClean="0"/>
              <a:t>Salient Rotor (often called Salient Pole) </a:t>
            </a:r>
          </a:p>
          <a:p>
            <a:pPr lvl="1"/>
            <a:r>
              <a:rPr lang="en-US" dirty="0" smtClean="0"/>
              <a:t>Air-gap varies circumferentially</a:t>
            </a:r>
          </a:p>
          <a:p>
            <a:pPr lvl="1"/>
            <a:r>
              <a:rPr lang="en-US" dirty="0" smtClean="0"/>
              <a:t>Used with many pole, slower machines such as hydro</a:t>
            </a:r>
          </a:p>
          <a:p>
            <a:pPr lvl="1"/>
            <a:r>
              <a:rPr lang="en-US" dirty="0" smtClean="0"/>
              <a:t>Narrowest part of gap in the d-axis and the widest along the q-axis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816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762000"/>
          </a:xfrm>
        </p:spPr>
        <p:txBody>
          <a:bodyPr/>
          <a:lstStyle/>
          <a:p>
            <a:r>
              <a:rPr lang="en-US" dirty="0" smtClean="0"/>
              <a:t>Assuming a Linear Magnetic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234440"/>
          </a:xfrm>
        </p:spPr>
        <p:txBody>
          <a:bodyPr/>
          <a:lstStyle/>
          <a:p>
            <a:r>
              <a:rPr lang="en-US" dirty="0" smtClean="0"/>
              <a:t>If the flux linkages are assumed to be a linear function of the currents then we can write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779181"/>
              </p:ext>
            </p:extLst>
          </p:nvPr>
        </p:nvGraphicFramePr>
        <p:xfrm>
          <a:off x="990600" y="2416834"/>
          <a:ext cx="54991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082" name="Equation" r:id="rId3" imgW="5499100" imgH="3733800" progId="Equation.DSMT4">
                  <p:embed/>
                </p:oleObj>
              </mc:Choice>
              <mc:Fallback>
                <p:oleObj name="Equation" r:id="rId3" imgW="5499100" imgH="373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834"/>
                        <a:ext cx="54991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0" y="2438400"/>
            <a:ext cx="1936749" cy="3108543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The rotor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self-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inductance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matrix </a:t>
            </a:r>
            <a:br>
              <a:rPr lang="en-US" sz="2800" dirty="0" smtClean="0">
                <a:latin typeface="+mn-lt"/>
              </a:rPr>
            </a:br>
            <a:r>
              <a:rPr lang="en-US" sz="2800" dirty="0" err="1" smtClean="0">
                <a:latin typeface="+mn-lt"/>
              </a:rPr>
              <a:t>L</a:t>
            </a:r>
            <a:r>
              <a:rPr lang="en-US" sz="2800" baseline="-25000" dirty="0" err="1" smtClean="0">
                <a:latin typeface="+mn-lt"/>
              </a:rPr>
              <a:t>rr</a:t>
            </a:r>
            <a:r>
              <a:rPr lang="en-US" sz="2800" dirty="0" smtClean="0">
                <a:latin typeface="+mn-lt"/>
              </a:rPr>
              <a:t> is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independent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of </a:t>
            </a:r>
            <a:r>
              <a:rPr lang="en-US" sz="2800" dirty="0" err="1" smtClean="0">
                <a:latin typeface="Symbol" panose="05050102010706020507" pitchFamily="18" charset="2"/>
              </a:rPr>
              <a:t>q</a:t>
            </a:r>
            <a:r>
              <a:rPr lang="en-US" sz="2800" baseline="-25000" dirty="0" err="1" smtClean="0">
                <a:latin typeface="+mn-lt"/>
              </a:rPr>
              <a:t>shaft</a:t>
            </a:r>
            <a:endParaRPr lang="en-US" sz="2800" baseline="-25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408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90600" y="1600200"/>
            <a:ext cx="1457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i="1"/>
              <a:t>L</a:t>
            </a:r>
            <a:r>
              <a:rPr lang="en-US" altLang="en-US" sz="3600" baseline="-25000"/>
              <a:t>12</a:t>
            </a:r>
            <a:r>
              <a:rPr lang="en-US" altLang="en-US" sz="3600"/>
              <a:t> = 0</a:t>
            </a:r>
            <a:endParaRPr lang="en-US" altLang="en-US" sz="3600" i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486400" y="1600200"/>
            <a:ext cx="345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i="1"/>
              <a:t>L</a:t>
            </a:r>
            <a:r>
              <a:rPr lang="en-US" altLang="en-US" sz="3600" baseline="-25000"/>
              <a:t>12</a:t>
            </a:r>
            <a:r>
              <a:rPr lang="en-US" altLang="en-US" sz="3600"/>
              <a:t> = + maximum</a:t>
            </a:r>
            <a:endParaRPr lang="en-US" altLang="en-US" sz="3600" i="1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24000" y="4038600"/>
            <a:ext cx="3349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i="1"/>
              <a:t>L</a:t>
            </a:r>
            <a:r>
              <a:rPr lang="en-US" altLang="en-US" sz="3600" baseline="-25000"/>
              <a:t>12</a:t>
            </a:r>
            <a:r>
              <a:rPr lang="en-US" altLang="en-US" sz="3600"/>
              <a:t> = - maximum</a:t>
            </a:r>
          </a:p>
        </p:txBody>
      </p:sp>
      <p:graphicFrame>
        <p:nvGraphicFramePr>
          <p:cNvPr id="1638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733366"/>
              </p:ext>
            </p:extLst>
          </p:nvPr>
        </p:nvGraphicFramePr>
        <p:xfrm>
          <a:off x="5562600" y="2209800"/>
          <a:ext cx="3141663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6889" name="Bitmap Image" r:id="rId3" imgW="13374967" imgH="10419048" progId="Paint.Picture">
                  <p:embed/>
                </p:oleObj>
              </mc:Choice>
              <mc:Fallback>
                <p:oleObj name="Bitmap Image" r:id="rId3" imgW="13374967" imgH="1041904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209800"/>
                        <a:ext cx="3141663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7"/>
          <p:cNvGraphicFramePr>
            <a:graphicFrameLocks noChangeAspect="1"/>
          </p:cNvGraphicFramePr>
          <p:nvPr/>
        </p:nvGraphicFramePr>
        <p:xfrm>
          <a:off x="1600200" y="4757738"/>
          <a:ext cx="2514600" cy="210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6890" name="Bitmap Image" r:id="rId5" imgW="13638095" imgH="11390476" progId="Paint.Picture">
                  <p:embed/>
                </p:oleObj>
              </mc:Choice>
              <mc:Fallback>
                <p:oleObj name="Bitmap Image" r:id="rId5" imgW="13638095" imgH="11390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57738"/>
                        <a:ext cx="2514600" cy="210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8"/>
          <p:cNvGraphicFramePr>
            <a:graphicFrameLocks noChangeAspect="1"/>
          </p:cNvGraphicFramePr>
          <p:nvPr/>
        </p:nvGraphicFramePr>
        <p:xfrm>
          <a:off x="2514600" y="1676400"/>
          <a:ext cx="2398713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6891" name="Bitmap Image" r:id="rId7" imgW="11600000" imgH="11260122" progId="Paint.Picture">
                  <p:embed/>
                </p:oleObj>
              </mc:Choice>
              <mc:Fallback>
                <p:oleObj name="Bitmap Image" r:id="rId7" imgW="11600000" imgH="1126012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76400"/>
                        <a:ext cx="2398713" cy="232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57200" y="228600"/>
            <a:ext cx="84836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Inductive Dependence on Shaft Angle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Stator Inductances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self inductance for each stator winding has a portion that is due to the leakage flux which does not cross the air gap,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ls</a:t>
            </a:r>
            <a:endParaRPr lang="en-US" baseline="-25000" dirty="0" smtClean="0"/>
          </a:p>
          <a:p>
            <a:r>
              <a:rPr lang="en-US" dirty="0" smtClean="0"/>
              <a:t>The other portion of the self inductance is due to flux crossing the air gap and can be modeled for phase a as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Mutual inductance between the stator windings is modeled as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463924"/>
              </p:ext>
            </p:extLst>
          </p:nvPr>
        </p:nvGraphicFramePr>
        <p:xfrm>
          <a:off x="838200" y="3733800"/>
          <a:ext cx="236378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64" name="Equation" r:id="rId3" imgW="1193760" imgH="241200" progId="Equation.DSMT4">
                  <p:embed/>
                </p:oleObj>
              </mc:Choice>
              <mc:Fallback>
                <p:oleObj name="Equation" r:id="rId3" imgW="1193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3733800"/>
                        <a:ext cx="2363787" cy="4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880891"/>
              </p:ext>
            </p:extLst>
          </p:nvPr>
        </p:nvGraphicFramePr>
        <p:xfrm>
          <a:off x="914400" y="5486400"/>
          <a:ext cx="354647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65" name="Equation" r:id="rId5" imgW="1790640" imgH="393480" progId="Equation.DSMT4">
                  <p:embed/>
                </p:oleObj>
              </mc:Choice>
              <mc:Fallback>
                <p:oleObj name="Equation" r:id="rId5" imgW="179064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486400"/>
                        <a:ext cx="3546475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400" y="5257800"/>
            <a:ext cx="23864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offset angle</a:t>
            </a:r>
            <a:br>
              <a:rPr lang="en-US" dirty="0" smtClean="0"/>
            </a:br>
            <a:r>
              <a:rPr lang="en-US" dirty="0" smtClean="0"/>
              <a:t>is either 2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dirty="0" smtClean="0"/>
              <a:t>/3 or</a:t>
            </a:r>
            <a:br>
              <a:rPr lang="en-US" dirty="0" smtClean="0"/>
            </a:br>
            <a:r>
              <a:rPr lang="en-US" dirty="0" smtClean="0"/>
              <a:t>-2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dirty="0" smtClean="0"/>
              <a:t>/3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025650" y="1562100"/>
          <a:ext cx="50927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7759" name="Equation" r:id="rId3" imgW="5092700" imgH="3733800" progId="Equation.DSMT4">
                  <p:embed/>
                </p:oleObj>
              </mc:Choice>
              <mc:Fallback>
                <p:oleObj name="Equation" r:id="rId3" imgW="5092700" imgH="373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1562100"/>
                        <a:ext cx="50927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3820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Conversion to dq0 for Angle Independence 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863230"/>
              </p:ext>
            </p:extLst>
          </p:nvPr>
        </p:nvGraphicFramePr>
        <p:xfrm>
          <a:off x="762000" y="1447800"/>
          <a:ext cx="4568825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996" name="Equation" r:id="rId3" imgW="5257800" imgH="2412720" progId="Equation.DSMT4">
                  <p:embed/>
                </p:oleObj>
              </mc:Choice>
              <mc:Fallback>
                <p:oleObj name="Equation" r:id="rId3" imgW="5257800" imgH="241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4568825" cy="209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489131"/>
              </p:ext>
            </p:extLst>
          </p:nvPr>
        </p:nvGraphicFramePr>
        <p:xfrm>
          <a:off x="685800" y="3657600"/>
          <a:ext cx="4548188" cy="21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997" name="Equation" r:id="rId5" imgW="5257800" imgH="2489040" progId="Equation.DSMT4">
                  <p:embed/>
                </p:oleObj>
              </mc:Choice>
              <mc:Fallback>
                <p:oleObj name="Equation" r:id="rId5" imgW="5257800" imgH="248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657600"/>
                        <a:ext cx="4548188" cy="215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714220"/>
              </p:ext>
            </p:extLst>
          </p:nvPr>
        </p:nvGraphicFramePr>
        <p:xfrm>
          <a:off x="685800" y="6019800"/>
          <a:ext cx="11763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998" name="Equation" r:id="rId7" imgW="1358310" imgH="431613" progId="Equation.DSMT4">
                  <p:embed/>
                </p:oleObj>
              </mc:Choice>
              <mc:Fallback>
                <p:oleObj name="Equation" r:id="rId7" imgW="1358310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19800"/>
                        <a:ext cx="11763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228600"/>
            <a:ext cx="83820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Conversion to dq0 for Angle Independence 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707104"/>
              </p:ext>
            </p:extLst>
          </p:nvPr>
        </p:nvGraphicFramePr>
        <p:xfrm>
          <a:off x="5776913" y="1371600"/>
          <a:ext cx="2546350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999" name="Equation" r:id="rId9" imgW="1168200" imgH="812520" progId="Equation.DSMT4">
                  <p:embed/>
                </p:oleObj>
              </mc:Choice>
              <mc:Fallback>
                <p:oleObj name="Equation" r:id="rId9" imgW="11682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76913" y="1371600"/>
                        <a:ext cx="2546350" cy="177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5000" y="3429000"/>
            <a:ext cx="2994731" cy="2677656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For a round rotor</a:t>
            </a:r>
            <a:br>
              <a:rPr lang="en-US" dirty="0" smtClean="0"/>
            </a:br>
            <a:r>
              <a:rPr lang="en-US" dirty="0" smtClean="0"/>
              <a:t>machine L</a:t>
            </a:r>
            <a:r>
              <a:rPr lang="en-US" baseline="-25000" dirty="0" smtClean="0"/>
              <a:t>B</a:t>
            </a:r>
            <a:r>
              <a:rPr lang="en-US" dirty="0" smtClean="0"/>
              <a:t> is small</a:t>
            </a:r>
            <a:br>
              <a:rPr lang="en-US" dirty="0" smtClean="0"/>
            </a:br>
            <a:r>
              <a:rPr lang="en-US" dirty="0" smtClean="0"/>
              <a:t>and hence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md</a:t>
            </a:r>
            <a:r>
              <a:rPr lang="en-US" dirty="0"/>
              <a:t> </a:t>
            </a:r>
            <a:r>
              <a:rPr lang="en-US" dirty="0" smtClean="0"/>
              <a:t>is </a:t>
            </a:r>
            <a:br>
              <a:rPr lang="en-US" dirty="0" smtClean="0"/>
            </a:br>
            <a:r>
              <a:rPr lang="en-US" dirty="0" smtClean="0"/>
              <a:t>close to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mq</a:t>
            </a:r>
            <a:r>
              <a:rPr lang="en-US" dirty="0" smtClean="0"/>
              <a:t>. For a</a:t>
            </a:r>
            <a:br>
              <a:rPr lang="en-US" dirty="0" smtClean="0"/>
            </a:br>
            <a:r>
              <a:rPr lang="en-US" dirty="0" smtClean="0"/>
              <a:t>salient pole machine</a:t>
            </a:r>
            <a:br>
              <a:rPr lang="en-US" dirty="0" smtClean="0"/>
            </a:br>
            <a:r>
              <a:rPr lang="en-US" dirty="0" err="1" smtClean="0"/>
              <a:t>L</a:t>
            </a:r>
            <a:r>
              <a:rPr lang="en-US" baseline="-25000" dirty="0" err="1" smtClean="0"/>
              <a:t>md</a:t>
            </a:r>
            <a:r>
              <a:rPr lang="en-US" dirty="0" smtClean="0"/>
              <a:t> is substantially</a:t>
            </a:r>
          </a:p>
          <a:p>
            <a:r>
              <a:rPr lang="en-US" dirty="0" smtClean="0"/>
              <a:t>larger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Normalized at f = </a:t>
            </a:r>
            <a:r>
              <a:rPr lang="en-US" dirty="0" err="1" smtClean="0">
                <a:latin typeface="Symbol" panose="05050102010706020507" pitchFamily="18" charset="2"/>
              </a:rPr>
              <a:t>w</a:t>
            </a:r>
            <a:r>
              <a:rPr lang="en-US" baseline="-25000" dirty="0" err="1" smtClean="0"/>
              <a:t>s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463040"/>
          </a:xfrm>
        </p:spPr>
        <p:txBody>
          <a:bodyPr/>
          <a:lstStyle/>
          <a:p>
            <a:r>
              <a:rPr lang="en-US" dirty="0" smtClean="0"/>
              <a:t>Convert to per unit, and assume frequency of </a:t>
            </a:r>
            <a:r>
              <a:rPr lang="en-US" dirty="0" err="1" smtClean="0">
                <a:latin typeface="Symbol" panose="05050102010706020507" pitchFamily="18" charset="2"/>
              </a:rPr>
              <a:t>w</a:t>
            </a:r>
            <a:r>
              <a:rPr lang="en-US" baseline="-25000" dirty="0" err="1" smtClean="0"/>
              <a:t>s</a:t>
            </a:r>
            <a:endParaRPr lang="en-US" dirty="0"/>
          </a:p>
          <a:p>
            <a:r>
              <a:rPr lang="en-US" dirty="0" smtClean="0"/>
              <a:t>Then define new per unit reactance variables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08765"/>
              </p:ext>
            </p:extLst>
          </p:nvPr>
        </p:nvGraphicFramePr>
        <p:xfrm>
          <a:off x="838200" y="2286000"/>
          <a:ext cx="6457950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125" name="Equation" r:id="rId3" imgW="3314520" imgH="2209680" progId="Equation.DSMT4">
                  <p:embed/>
                </p:oleObj>
              </mc:Choice>
              <mc:Fallback>
                <p:oleObj name="Equation" r:id="rId3" imgW="3314520" imgH="220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286000"/>
                        <a:ext cx="6457950" cy="430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398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2 is posted on the web; it is due on Thursday Feb </a:t>
            </a:r>
            <a:r>
              <a:rPr lang="en-US" dirty="0" smtClean="0"/>
              <a:t>20</a:t>
            </a:r>
          </a:p>
          <a:p>
            <a:r>
              <a:rPr lang="en-US" dirty="0" smtClean="0"/>
              <a:t>Skim </a:t>
            </a:r>
            <a:r>
              <a:rPr lang="en-US" dirty="0"/>
              <a:t>Chapter 4; we'll be returning to this in greater detail later</a:t>
            </a:r>
          </a:p>
          <a:p>
            <a:pPr lvl="1"/>
            <a:r>
              <a:rPr lang="en-US" dirty="0"/>
              <a:t>Commercial transient stability packages uses a number of different models to represent types of exciters and governors</a:t>
            </a:r>
          </a:p>
          <a:p>
            <a:r>
              <a:rPr lang="en-US" dirty="0"/>
              <a:t>Read Chapter 5 and Appendix 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7620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Xd</a:t>
            </a:r>
            <a:r>
              <a:rPr lang="en-US" dirty="0" smtClean="0"/>
              <a:t>/</a:t>
            </a:r>
            <a:r>
              <a:rPr lang="en-US" dirty="0" err="1" smtClean="0"/>
              <a:t>Xq</a:t>
            </a:r>
            <a:r>
              <a:rPr lang="en-US" dirty="0" smtClean="0"/>
              <a:t> Ratios for a </a:t>
            </a:r>
            <a:br>
              <a:rPr lang="en-US" dirty="0" smtClean="0"/>
            </a:br>
            <a:r>
              <a:rPr lang="en-US" dirty="0" smtClean="0"/>
              <a:t>WECC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1033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371600"/>
            <a:ext cx="759542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5780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750970"/>
              </p:ext>
            </p:extLst>
          </p:nvPr>
        </p:nvGraphicFramePr>
        <p:xfrm>
          <a:off x="533400" y="1371600"/>
          <a:ext cx="4660844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057" name="Equation" r:id="rId3" imgW="5435600" imgH="2311400" progId="Equation.DSMT4">
                  <p:embed/>
                </p:oleObj>
              </mc:Choice>
              <mc:Fallback>
                <p:oleObj name="Equation" r:id="rId3" imgW="5435600" imgH="231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371600"/>
                        <a:ext cx="4660844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275801"/>
              </p:ext>
            </p:extLst>
          </p:nvPr>
        </p:nvGraphicFramePr>
        <p:xfrm>
          <a:off x="533400" y="3352800"/>
          <a:ext cx="4247534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058" name="Equation" r:id="rId5" imgW="5346700" imgH="2590800" progId="Equation.DSMT4">
                  <p:embed/>
                </p:oleObj>
              </mc:Choice>
              <mc:Fallback>
                <p:oleObj name="Equation" r:id="rId5" imgW="5346700" imgH="2590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4247534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757040"/>
              </p:ext>
            </p:extLst>
          </p:nvPr>
        </p:nvGraphicFramePr>
        <p:xfrm>
          <a:off x="609600" y="5562600"/>
          <a:ext cx="16827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059" name="Equation" r:id="rId7" imgW="2120900" imgH="482600" progId="Equation.DSMT4">
                  <p:embed/>
                </p:oleObj>
              </mc:Choice>
              <mc:Fallback>
                <p:oleObj name="Equation" r:id="rId7" imgW="21209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562600"/>
                        <a:ext cx="168275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Normalized Equations</a:t>
            </a:r>
            <a:endParaRPr lang="en-US" sz="3600" kern="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118602"/>
              </p:ext>
            </p:extLst>
          </p:nvPr>
        </p:nvGraphicFramePr>
        <p:xfrm>
          <a:off x="5334000" y="2667000"/>
          <a:ext cx="287178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060" name="Equation" r:id="rId9" imgW="3619440" imgH="1041120" progId="Equation.DSMT4">
                  <p:embed/>
                </p:oleObj>
              </mc:Choice>
              <mc:Fallback>
                <p:oleObj name="Equation" r:id="rId9" imgW="3619440" imgH="1041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667000"/>
                        <a:ext cx="2871788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158240"/>
          </a:xfrm>
        </p:spPr>
        <p:txBody>
          <a:bodyPr/>
          <a:lstStyle/>
          <a:p>
            <a:r>
              <a:rPr lang="en-US" dirty="0" smtClean="0"/>
              <a:t>The key parameters that occur in most models can then be defined the following transient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665066"/>
              </p:ext>
            </p:extLst>
          </p:nvPr>
        </p:nvGraphicFramePr>
        <p:xfrm>
          <a:off x="838200" y="2209800"/>
          <a:ext cx="4648200" cy="4135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5151" name="Equation" r:id="rId3" imgW="5333760" imgH="4749480" progId="Equation.DSMT4">
                  <p:embed/>
                </p:oleObj>
              </mc:Choice>
              <mc:Fallback>
                <p:oleObj name="Equation" r:id="rId3" imgW="5333760" imgH="4749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4648200" cy="4135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29400" y="2286000"/>
            <a:ext cx="2016899" cy="2677656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These values</a:t>
            </a:r>
            <a:br>
              <a:rPr lang="en-US" dirty="0" smtClean="0"/>
            </a:br>
            <a:r>
              <a:rPr lang="en-US" dirty="0" smtClean="0"/>
              <a:t>will be </a:t>
            </a:r>
            <a:br>
              <a:rPr lang="en-US" dirty="0" smtClean="0"/>
            </a:br>
            <a:r>
              <a:rPr lang="en-US" dirty="0" smtClean="0"/>
              <a:t>used in</a:t>
            </a:r>
            <a:br>
              <a:rPr lang="en-US" dirty="0" smtClean="0"/>
            </a:br>
            <a:r>
              <a:rPr lang="en-US" dirty="0" smtClean="0"/>
              <a:t>all the </a:t>
            </a:r>
            <a:br>
              <a:rPr lang="en-US" dirty="0" smtClean="0"/>
            </a:br>
            <a:r>
              <a:rPr lang="en-US" dirty="0" smtClean="0"/>
              <a:t>synchronous</a:t>
            </a:r>
            <a:br>
              <a:rPr lang="en-US" dirty="0" smtClean="0"/>
            </a:br>
            <a:r>
              <a:rPr lang="en-US" dirty="0" smtClean="0"/>
              <a:t>machine</a:t>
            </a:r>
          </a:p>
          <a:p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96766" y="5029200"/>
            <a:ext cx="3642344" cy="156966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 a salient rotor machine</a:t>
            </a:r>
            <a:br>
              <a:rPr lang="en-US" dirty="0" smtClean="0"/>
            </a:br>
            <a:r>
              <a:rPr lang="en-US" dirty="0" err="1" smtClean="0"/>
              <a:t>X</a:t>
            </a:r>
            <a:r>
              <a:rPr lang="en-US" baseline="-25000" dirty="0" err="1" smtClean="0"/>
              <a:t>mq</a:t>
            </a:r>
            <a:r>
              <a:rPr lang="en-US" dirty="0" smtClean="0"/>
              <a:t> is small so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q</a:t>
            </a:r>
            <a:r>
              <a:rPr lang="en-US" dirty="0" smtClean="0"/>
              <a:t> = </a:t>
            </a:r>
            <a:r>
              <a:rPr lang="en-US" dirty="0" err="1" smtClean="0"/>
              <a:t>X'</a:t>
            </a:r>
            <a:r>
              <a:rPr lang="en-US" baseline="-25000" dirty="0" err="1" smtClean="0"/>
              <a:t>q</a:t>
            </a:r>
            <a:r>
              <a:rPr lang="en-US" baseline="-25000" dirty="0" smtClean="0"/>
              <a:t>;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also X</a:t>
            </a:r>
            <a:r>
              <a:rPr lang="en-US" baseline="-25000" dirty="0" smtClean="0"/>
              <a:t>1q</a:t>
            </a:r>
            <a:r>
              <a:rPr lang="en-US" dirty="0" smtClean="0"/>
              <a:t> is small so </a:t>
            </a:r>
            <a:br>
              <a:rPr lang="en-US" dirty="0" smtClean="0"/>
            </a:br>
            <a:r>
              <a:rPr lang="en-US" dirty="0" smtClean="0"/>
              <a:t>T'</a:t>
            </a:r>
            <a:r>
              <a:rPr lang="en-US" baseline="-25000" dirty="0" smtClean="0"/>
              <a:t>q0</a:t>
            </a:r>
            <a:r>
              <a:rPr lang="en-US" dirty="0" smtClean="0"/>
              <a:t> is small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6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 smtClean="0"/>
              <a:t>X'q</a:t>
            </a:r>
            <a:r>
              <a:rPr lang="en-US" dirty="0" smtClean="0"/>
              <a:t>/</a:t>
            </a:r>
            <a:r>
              <a:rPr lang="en-US" dirty="0" err="1" smtClean="0"/>
              <a:t>Xq</a:t>
            </a:r>
            <a:r>
              <a:rPr lang="en-US" dirty="0" smtClean="0"/>
              <a:t> </a:t>
            </a:r>
            <a:r>
              <a:rPr lang="en-US" dirty="0"/>
              <a:t>Ratios for </a:t>
            </a:r>
            <a:r>
              <a:rPr lang="en-US" dirty="0" smtClean="0"/>
              <a:t>a </a:t>
            </a:r>
            <a:br>
              <a:rPr lang="en-US" dirty="0" smtClean="0"/>
            </a:br>
            <a:r>
              <a:rPr lang="en-US" dirty="0" smtClean="0"/>
              <a:t>WECC </a:t>
            </a:r>
            <a:r>
              <a:rPr lang="en-US" dirty="0"/>
              <a:t>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1034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759541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6093767"/>
            <a:ext cx="6486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About 75% are Clearly Salient Pole Machines!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5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929640"/>
          </a:xfrm>
        </p:spPr>
        <p:txBody>
          <a:bodyPr/>
          <a:lstStyle/>
          <a:p>
            <a:r>
              <a:rPr lang="en-US" dirty="0" smtClean="0"/>
              <a:t>And the </a:t>
            </a:r>
            <a:r>
              <a:rPr lang="en-US" dirty="0" err="1" smtClean="0"/>
              <a:t>subtransient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435486"/>
              </p:ext>
            </p:extLst>
          </p:nvPr>
        </p:nvGraphicFramePr>
        <p:xfrm>
          <a:off x="609600" y="1905000"/>
          <a:ext cx="8158163" cy="402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6172" name="Equation" r:id="rId3" imgW="10287000" imgH="5079960" progId="Equation.DSMT4">
                  <p:embed/>
                </p:oleObj>
              </mc:Choice>
              <mc:Fallback>
                <p:oleObj name="Equation" r:id="rId3" imgW="10287000" imgH="5079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05000"/>
                        <a:ext cx="8158163" cy="4027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62600" y="1828800"/>
            <a:ext cx="3177473" cy="193899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These values</a:t>
            </a:r>
            <a:br>
              <a:rPr lang="en-US" dirty="0" smtClean="0"/>
            </a:br>
            <a:r>
              <a:rPr lang="en-US" dirty="0" smtClean="0"/>
              <a:t>will be used in the </a:t>
            </a:r>
            <a:br>
              <a:rPr lang="en-US" dirty="0" smtClean="0"/>
            </a:br>
            <a:r>
              <a:rPr lang="en-US" dirty="0" err="1" smtClean="0"/>
              <a:t>subtransient</a:t>
            </a:r>
            <a:r>
              <a:rPr lang="en-US" dirty="0" smtClean="0"/>
              <a:t> machine</a:t>
            </a:r>
            <a:br>
              <a:rPr lang="en-US" dirty="0" smtClean="0"/>
            </a:br>
            <a:r>
              <a:rPr lang="en-US" dirty="0" smtClean="0"/>
              <a:t>models.  It is common</a:t>
            </a:r>
            <a:br>
              <a:rPr lang="en-US" dirty="0" smtClean="0"/>
            </a:br>
            <a:r>
              <a:rPr lang="en-US" dirty="0" smtClean="0"/>
              <a:t>to assume 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d</a:t>
            </a:r>
            <a:r>
              <a:rPr lang="en-US" dirty="0" smtClean="0"/>
              <a:t> =</a:t>
            </a:r>
            <a:r>
              <a:rPr lang="en-US" dirty="0"/>
              <a:t> 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1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303328"/>
              </p:ext>
            </p:extLst>
          </p:nvPr>
        </p:nvGraphicFramePr>
        <p:xfrm>
          <a:off x="990600" y="2590800"/>
          <a:ext cx="2400300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859" name="Equation" r:id="rId3" imgW="2476500" imgH="3733800" progId="Equation.DSMT4">
                  <p:embed/>
                </p:oleObj>
              </mc:Choice>
              <mc:Fallback>
                <p:oleObj name="Equation" r:id="rId3" imgW="2476500" imgH="373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90800"/>
                        <a:ext cx="2400300" cy="361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Variables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65760" y="1280160"/>
            <a:ext cx="8535987" cy="9296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Define the following variables, which are quite important in subsequent models</a:t>
            </a:r>
            <a:endParaRPr lang="en-US" kern="0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2667000"/>
            <a:ext cx="3217547" cy="156966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Hence </a:t>
            </a:r>
            <a:r>
              <a:rPr lang="en-US" dirty="0" err="1" smtClean="0"/>
              <a:t>E'</a:t>
            </a:r>
            <a:r>
              <a:rPr lang="en-US" baseline="-25000" dirty="0" err="1" smtClean="0"/>
              <a:t>q</a:t>
            </a:r>
            <a:r>
              <a:rPr lang="en-US" dirty="0" smtClean="0"/>
              <a:t> and </a:t>
            </a:r>
            <a:r>
              <a:rPr lang="en-US" dirty="0" err="1" smtClean="0"/>
              <a:t>E'</a:t>
            </a:r>
            <a:r>
              <a:rPr lang="en-US" baseline="-25000" dirty="0" err="1" smtClean="0"/>
              <a:t>d</a:t>
            </a:r>
            <a:r>
              <a:rPr lang="en-US" dirty="0" smtClean="0"/>
              <a:t> are </a:t>
            </a:r>
            <a:br>
              <a:rPr lang="en-US" dirty="0" smtClean="0"/>
            </a:br>
            <a:r>
              <a:rPr lang="en-US" dirty="0" smtClean="0"/>
              <a:t>scaled flux linkages</a:t>
            </a:r>
            <a:br>
              <a:rPr lang="en-US" dirty="0" smtClean="0"/>
            </a:br>
            <a:r>
              <a:rPr lang="en-US" dirty="0" smtClean="0"/>
              <a:t>and E</a:t>
            </a:r>
            <a:r>
              <a:rPr lang="en-US" baseline="-25000" dirty="0" smtClean="0"/>
              <a:t>fd</a:t>
            </a:r>
            <a:r>
              <a:rPr lang="en-US" dirty="0" smtClean="0"/>
              <a:t> is the scaled</a:t>
            </a:r>
            <a:br>
              <a:rPr lang="en-US" dirty="0" smtClean="0"/>
            </a:br>
            <a:r>
              <a:rPr lang="en-US" dirty="0" smtClean="0"/>
              <a:t>field voltage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Model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developing the dynamic model not all of the currents and fluxes are independent</a:t>
            </a:r>
          </a:p>
          <a:p>
            <a:pPr lvl="1"/>
            <a:r>
              <a:rPr lang="en-US" dirty="0" smtClean="0"/>
              <a:t>In the book formulation only seven out of fourteen are independent</a:t>
            </a:r>
          </a:p>
          <a:p>
            <a:r>
              <a:rPr lang="en-US" dirty="0" smtClean="0"/>
              <a:t>Approach is to eliminate the rotor currents, retaining the terminal currents (I</a:t>
            </a:r>
            <a:r>
              <a:rPr lang="en-US" baseline="-25000" dirty="0" smtClean="0"/>
              <a:t>d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q</a:t>
            </a:r>
            <a:r>
              <a:rPr lang="en-US" dirty="0" smtClean="0"/>
              <a:t>, I</a:t>
            </a:r>
            <a:r>
              <a:rPr lang="en-US" baseline="-25000" dirty="0" smtClean="0"/>
              <a:t>0</a:t>
            </a:r>
            <a:r>
              <a:rPr lang="en-US" dirty="0" smtClean="0"/>
              <a:t>) for matching the network boundary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5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982278"/>
              </p:ext>
            </p:extLst>
          </p:nvPr>
        </p:nvGraphicFramePr>
        <p:xfrm>
          <a:off x="703053" y="1981200"/>
          <a:ext cx="6692900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81" name="Equation" r:id="rId3" imgW="6692900" imgH="3213100" progId="Equation.DSMT4">
                  <p:embed/>
                </p:oleObj>
              </mc:Choice>
              <mc:Fallback>
                <p:oleObj name="Equation" r:id="rId3" imgW="6692900" imgH="3213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053" y="1981200"/>
                        <a:ext cx="6692900" cy="321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Rotor Currents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5760" y="1280160"/>
            <a:ext cx="8535987" cy="8534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Use new variables to solve for the rotor currents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312346"/>
              </p:ext>
            </p:extLst>
          </p:nvPr>
        </p:nvGraphicFramePr>
        <p:xfrm>
          <a:off x="365760" y="1280160"/>
          <a:ext cx="66548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04" name="Equation" r:id="rId3" imgW="6654800" imgH="4165600" progId="Equation.DSMT4">
                  <p:embed/>
                </p:oleObj>
              </mc:Choice>
              <mc:Fallback>
                <p:oleObj name="Equation" r:id="rId3" imgW="6654800" imgH="4165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66548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Rotor Currents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280770"/>
              </p:ext>
            </p:extLst>
          </p:nvPr>
        </p:nvGraphicFramePr>
        <p:xfrm>
          <a:off x="365760" y="1280160"/>
          <a:ext cx="3311525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084" name="Equation" r:id="rId3" imgW="4038600" imgH="3073400" progId="Equation.DSMT4">
                  <p:embed/>
                </p:oleObj>
              </mc:Choice>
              <mc:Fallback>
                <p:oleObj name="Equation" r:id="rId3" imgW="4038600" imgH="307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3311525" cy="251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33545"/>
              </p:ext>
            </p:extLst>
          </p:nvPr>
        </p:nvGraphicFramePr>
        <p:xfrm>
          <a:off x="381000" y="3733800"/>
          <a:ext cx="82296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085" name="Equation" r:id="rId5" imgW="11353800" imgH="1676400" progId="Equation.DSMT4">
                  <p:embed/>
                </p:oleObj>
              </mc:Choice>
              <mc:Fallback>
                <p:oleObj name="Equation" r:id="rId5" imgW="11353800" imgH="167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733800"/>
                        <a:ext cx="822960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676816"/>
              </p:ext>
            </p:extLst>
          </p:nvPr>
        </p:nvGraphicFramePr>
        <p:xfrm>
          <a:off x="381000" y="4724400"/>
          <a:ext cx="76200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086" name="Equation" r:id="rId7" imgW="10515600" imgH="1422360" progId="Equation.DSMT4">
                  <p:embed/>
                </p:oleObj>
              </mc:Choice>
              <mc:Fallback>
                <p:oleObj name="Equation" r:id="rId7" imgW="10515600" imgH="142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724400"/>
                        <a:ext cx="7620000" cy="103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Final Complete Model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Modeling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365760" y="1280160"/>
            <a:ext cx="87020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334963" indent="-334963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1pPr>
            <a:lvl2pPr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2pPr>
            <a:lvl3pPr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3pPr>
            <a:lvl4pPr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4pPr>
            <a:lvl5pPr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9pPr>
          </a:lstStyle>
          <a:p>
            <a:pPr>
              <a:spcBef>
                <a:spcPts val="7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The load model used in transient stability can have a significant impact on the </a:t>
            </a:r>
            <a:r>
              <a:rPr lang="en-US" altLang="en-US" sz="2800" dirty="0" smtClean="0">
                <a:solidFill>
                  <a:srgbClr val="000000"/>
                </a:solidFill>
              </a:rPr>
              <a:t>results </a:t>
            </a:r>
          </a:p>
          <a:p>
            <a:pPr>
              <a:spcBef>
                <a:spcPts val="7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sz="2800" dirty="0" smtClean="0">
                <a:solidFill>
                  <a:srgbClr val="000000"/>
                </a:solidFill>
              </a:rPr>
              <a:t>By </a:t>
            </a:r>
            <a:r>
              <a:rPr lang="en-US" altLang="en-US" sz="2800" dirty="0">
                <a:solidFill>
                  <a:srgbClr val="000000"/>
                </a:solidFill>
              </a:rPr>
              <a:t>default PowerWorld uses constant impedance models but makes it very easy to add more complex loads.</a:t>
            </a:r>
          </a:p>
          <a:p>
            <a:pPr>
              <a:spcBef>
                <a:spcPts val="7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The default (global) models are specified on the Options, Power System Model page.  </a:t>
            </a:r>
          </a:p>
        </p:txBody>
      </p:sp>
      <p:pic>
        <p:nvPicPr>
          <p:cNvPr id="9318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15" t="14399" r="42105" b="57940"/>
          <a:stretch/>
        </p:blipFill>
        <p:spPr bwMode="auto">
          <a:xfrm>
            <a:off x="685800" y="4191000"/>
            <a:ext cx="6035040" cy="219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58000" y="4191000"/>
            <a:ext cx="2041525" cy="1941173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These models are used only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when no other models are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specified.  </a:t>
            </a:r>
          </a:p>
        </p:txBody>
      </p:sp>
    </p:spTree>
    <p:extLst>
      <p:ext uri="{BB962C8B-B14F-4D97-AF65-F5344CB8AC3E}">
        <p14:creationId xmlns:p14="http://schemas.microsoft.com/office/powerpoint/2010/main" val="7483727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282647"/>
              </p:ext>
            </p:extLst>
          </p:nvPr>
        </p:nvGraphicFramePr>
        <p:xfrm>
          <a:off x="365760" y="1280160"/>
          <a:ext cx="4419600" cy="315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952" name="Equation" r:id="rId3" imgW="5372100" imgH="3835400" progId="Equation.DSMT4">
                  <p:embed/>
                </p:oleObj>
              </mc:Choice>
              <mc:Fallback>
                <p:oleObj name="Equation" r:id="rId3" imgW="5372100" imgH="383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4419600" cy="315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Final Complete Model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67400" y="3733800"/>
            <a:ext cx="2504212" cy="193899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FW</a:t>
            </a:r>
            <a:r>
              <a:rPr lang="en-US" dirty="0" smtClean="0"/>
              <a:t> is the friction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windage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component that</a:t>
            </a:r>
            <a:br>
              <a:rPr lang="en-US" dirty="0" smtClean="0"/>
            </a:br>
            <a:r>
              <a:rPr lang="en-US" dirty="0" smtClean="0"/>
              <a:t>we'll consider</a:t>
            </a:r>
            <a:br>
              <a:rPr lang="en-US" dirty="0" smtClean="0"/>
            </a:br>
            <a:r>
              <a:rPr lang="en-US" dirty="0" smtClean="0"/>
              <a:t>later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449061"/>
              </p:ext>
            </p:extLst>
          </p:nvPr>
        </p:nvGraphicFramePr>
        <p:xfrm>
          <a:off x="365760" y="1280160"/>
          <a:ext cx="6654800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976" name="Equation" r:id="rId3" imgW="6654800" imgH="2857500" progId="Equation.DSMT4">
                  <p:embed/>
                </p:oleObj>
              </mc:Choice>
              <mc:Fallback>
                <p:oleObj name="Equation" r:id="rId3" imgW="6654800" imgH="2857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6654800" cy="285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Final Complete Model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Single-Machine Steady-State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derivation was done assuming a linear magnetic circuit</a:t>
            </a:r>
          </a:p>
          <a:p>
            <a:r>
              <a:rPr lang="en-US" dirty="0" smtClean="0"/>
              <a:t>We'll consider the nonlinear magnetic circuit (section 3.5) but will first do the steady-state condition (3.6)</a:t>
            </a:r>
          </a:p>
          <a:p>
            <a:r>
              <a:rPr lang="en-US" dirty="0" smtClean="0"/>
              <a:t>In steady-state the speed is constant (equal to </a:t>
            </a:r>
            <a:r>
              <a:rPr lang="en-US" dirty="0" err="1" smtClean="0">
                <a:latin typeface="Symbol" panose="05050102010706020507" pitchFamily="18" charset="2"/>
              </a:rPr>
              <a:t>w</a:t>
            </a:r>
            <a:r>
              <a:rPr lang="en-US" baseline="-25000" dirty="0" err="1" smtClean="0"/>
              <a:t>s</a:t>
            </a:r>
            <a:r>
              <a:rPr lang="en-US" dirty="0" smtClean="0"/>
              <a:t>),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 is constant, and all the derivatives are zero</a:t>
            </a:r>
          </a:p>
          <a:p>
            <a:r>
              <a:rPr lang="en-US" dirty="0" smtClean="0"/>
              <a:t>Initial values are determined from the terminal conditions: voltage magnitude, voltage angle, real and reactive power injection </a:t>
            </a:r>
            <a:endParaRPr lang="en-US" baseline="-25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763395"/>
              </p:ext>
            </p:extLst>
          </p:nvPr>
        </p:nvGraphicFramePr>
        <p:xfrm>
          <a:off x="3505200" y="1371600"/>
          <a:ext cx="1270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36" name="Equation" r:id="rId3" imgW="1269720" imgH="431640" progId="Equation.3">
                  <p:embed/>
                </p:oleObj>
              </mc:Choice>
              <mc:Fallback>
                <p:oleObj name="Equation" r:id="rId3" imgW="1269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371600"/>
                        <a:ext cx="12700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822261"/>
              </p:ext>
            </p:extLst>
          </p:nvPr>
        </p:nvGraphicFramePr>
        <p:xfrm>
          <a:off x="381000" y="1295400"/>
          <a:ext cx="3867150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37" name="Equation" r:id="rId5" imgW="4241520" imgH="2882880" progId="Equation.DSMT4">
                  <p:embed/>
                </p:oleObj>
              </mc:Choice>
              <mc:Fallback>
                <p:oleObj name="Equation" r:id="rId5" imgW="4241520" imgH="2882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3867150" cy="262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Single-Machine Steady-State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787117"/>
              </p:ext>
            </p:extLst>
          </p:nvPr>
        </p:nvGraphicFramePr>
        <p:xfrm>
          <a:off x="381000" y="4114800"/>
          <a:ext cx="39687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38" name="Equation" r:id="rId7" imgW="4267080" imgH="2565360" progId="Equation.DSMT4">
                  <p:embed/>
                </p:oleObj>
              </mc:Choice>
              <mc:Fallback>
                <p:oleObj name="Equation" r:id="rId7" imgW="4267080" imgH="25653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14800"/>
                        <a:ext cx="39687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60588"/>
              </p:ext>
            </p:extLst>
          </p:nvPr>
        </p:nvGraphicFramePr>
        <p:xfrm>
          <a:off x="5486400" y="1524000"/>
          <a:ext cx="24892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7339" name="Equation" r:id="rId9" imgW="2489040" imgH="1625400" progId="Equation.DSMT4">
                  <p:embed/>
                </p:oleObj>
              </mc:Choice>
              <mc:Fallback>
                <p:oleObj name="Equation" r:id="rId9" imgW="2489040" imgH="1625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24000"/>
                        <a:ext cx="2489200" cy="162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05523" y="3429000"/>
            <a:ext cx="2752677" cy="3046988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 key variable</a:t>
            </a:r>
            <a:br>
              <a:rPr lang="en-US" dirty="0" smtClean="0"/>
            </a:br>
            <a:r>
              <a:rPr lang="en-US" dirty="0" smtClean="0"/>
              <a:t>we need to </a:t>
            </a:r>
            <a:br>
              <a:rPr lang="en-US" dirty="0" smtClean="0"/>
            </a:br>
            <a:r>
              <a:rPr lang="en-US" dirty="0" smtClean="0"/>
              <a:t>determine the </a:t>
            </a:r>
            <a:br>
              <a:rPr lang="en-US" dirty="0" smtClean="0"/>
            </a:br>
            <a:r>
              <a:rPr lang="en-US" dirty="0" smtClean="0"/>
              <a:t>initial conditions</a:t>
            </a:r>
            <a:br>
              <a:rPr lang="en-US" dirty="0" smtClean="0"/>
            </a:br>
            <a:r>
              <a:rPr lang="en-US" dirty="0" smtClean="0"/>
              <a:t>is actually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, which</a:t>
            </a:r>
            <a:br>
              <a:rPr lang="en-US" dirty="0" smtClean="0"/>
            </a:br>
            <a:r>
              <a:rPr lang="en-US" dirty="0" smtClean="0"/>
              <a:t>doesn't appear </a:t>
            </a:r>
            <a:br>
              <a:rPr lang="en-US" dirty="0" smtClean="0"/>
            </a:br>
            <a:r>
              <a:rPr lang="en-US" dirty="0" smtClean="0"/>
              <a:t>explicitly in these</a:t>
            </a:r>
            <a:br>
              <a:rPr lang="en-US" dirty="0" smtClean="0"/>
            </a:br>
            <a:r>
              <a:rPr lang="en-US" dirty="0" smtClean="0"/>
              <a:t>equations!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field current,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fd</a:t>
            </a:r>
            <a:r>
              <a:rPr lang="en-US" dirty="0" smtClean="0"/>
              <a:t>, is defined in steady-state as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However, what is usually used in transient stability simulations for the field current is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 the value of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md</a:t>
            </a:r>
            <a:r>
              <a:rPr lang="en-US" dirty="0" smtClean="0"/>
              <a:t> is not needed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296637"/>
              </p:ext>
            </p:extLst>
          </p:nvPr>
        </p:nvGraphicFramePr>
        <p:xfrm>
          <a:off x="838200" y="1981200"/>
          <a:ext cx="193349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2038" name="Equation" r:id="rId3" imgW="927000" imgH="241200" progId="Equation.DSMT4">
                  <p:embed/>
                </p:oleObj>
              </mc:Choice>
              <mc:Fallback>
                <p:oleObj name="Equation" r:id="rId3" imgW="9270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981200"/>
                        <a:ext cx="1933490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769364"/>
              </p:ext>
            </p:extLst>
          </p:nvPr>
        </p:nvGraphicFramePr>
        <p:xfrm>
          <a:off x="914400" y="4191000"/>
          <a:ext cx="95408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2039" name="Equation" r:id="rId5" imgW="457200" imgH="241200" progId="Equation.DSMT4">
                  <p:embed/>
                </p:oleObj>
              </mc:Choice>
              <mc:Fallback>
                <p:oleObj name="Equation" r:id="rId5" imgW="45720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91000"/>
                        <a:ext cx="954087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073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64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868807"/>
              </p:ext>
            </p:extLst>
          </p:nvPr>
        </p:nvGraphicFramePr>
        <p:xfrm>
          <a:off x="914400" y="4404360"/>
          <a:ext cx="32893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5392" name="Equation" r:id="rId3" imgW="3288960" imgH="1091880" progId="Equation.DSMT4">
                  <p:embed/>
                </p:oleObj>
              </mc:Choice>
              <mc:Fallback>
                <p:oleObj name="Equation" r:id="rId3" imgW="328896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404360"/>
                        <a:ext cx="328930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Determining </a:t>
            </a:r>
            <a:r>
              <a:rPr lang="en-US" sz="3600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without Saturation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5760" y="1280160"/>
            <a:ext cx="8535987" cy="31394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In order to get the initial values for the variables we need to determine </a:t>
            </a:r>
            <a:r>
              <a:rPr lang="en-US" sz="2800" kern="0" dirty="0" smtClean="0">
                <a:latin typeface="Symbol" panose="05050102010706020507" pitchFamily="18" charset="2"/>
              </a:rPr>
              <a:t>d</a:t>
            </a:r>
            <a:endParaRPr lang="en-US" sz="2800" kern="0" dirty="0" smtClean="0"/>
          </a:p>
          <a:p>
            <a:r>
              <a:rPr lang="en-US" sz="2800" kern="0" dirty="0" smtClean="0"/>
              <a:t>We'll eventually consider two approaches: the simple one when there is no saturation, and then later a general approach for models with saturation</a:t>
            </a:r>
          </a:p>
          <a:p>
            <a:r>
              <a:rPr lang="en-US" sz="2800" kern="0" dirty="0" smtClean="0"/>
              <a:t>To derive the simple approach we have</a:t>
            </a:r>
          </a:p>
          <a:p>
            <a:pPr marL="0" indent="0">
              <a:buNone/>
            </a:pPr>
            <a:endParaRPr lang="en-US" sz="2800" kern="0" dirty="0" smtClean="0">
              <a:latin typeface="Symbol" panose="05050102010706020507" pitchFamily="18" charset="2"/>
            </a:endParaRPr>
          </a:p>
          <a:p>
            <a:endParaRPr lang="en-US" kern="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 without </a:t>
            </a:r>
            <a:r>
              <a:rPr lang="en-US" dirty="0" smtClean="0"/>
              <a:t>Saturation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929640"/>
          </a:xfrm>
        </p:spPr>
        <p:txBody>
          <a:bodyPr/>
          <a:lstStyle/>
          <a:p>
            <a:r>
              <a:rPr lang="en-US" dirty="0" smtClean="0"/>
              <a:t>Recalling the relation between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 and the stator values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then combine the equations for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d</a:t>
            </a:r>
            <a:r>
              <a:rPr lang="en-US" dirty="0" smtClean="0"/>
              <a:t> and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q</a:t>
            </a:r>
            <a:r>
              <a:rPr lang="en-US" dirty="0" smtClean="0"/>
              <a:t> and get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446187"/>
              </p:ext>
            </p:extLst>
          </p:nvPr>
        </p:nvGraphicFramePr>
        <p:xfrm>
          <a:off x="914400" y="1828800"/>
          <a:ext cx="39624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58" name="Equation" r:id="rId3" imgW="3962160" imgH="1320480" progId="Equation.DSMT4">
                  <p:embed/>
                </p:oleObj>
              </mc:Choice>
              <mc:Fallback>
                <p:oleObj name="Equation" r:id="rId3" imgW="3962160" imgH="1320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39624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302"/>
              </p:ext>
            </p:extLst>
          </p:nvPr>
        </p:nvGraphicFramePr>
        <p:xfrm>
          <a:off x="615950" y="3810000"/>
          <a:ext cx="81661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59" name="Equation" r:id="rId5" imgW="8165880" imgH="1904760" progId="Equation.DSMT4">
                  <p:embed/>
                </p:oleObj>
              </mc:Choice>
              <mc:Fallback>
                <p:oleObj name="Equation" r:id="rId5" imgW="8165880" imgH="19047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3810000"/>
                        <a:ext cx="81661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80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 without </a:t>
            </a:r>
            <a:r>
              <a:rPr lang="en-US" dirty="0" smtClean="0"/>
              <a:t>Saturation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471758"/>
              </p:ext>
            </p:extLst>
          </p:nvPr>
        </p:nvGraphicFramePr>
        <p:xfrm>
          <a:off x="654050" y="4276725"/>
          <a:ext cx="33020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2878" name="Equation" r:id="rId3" imgW="3301920" imgH="1117440" progId="Equation.DSMT4">
                  <p:embed/>
                </p:oleObj>
              </mc:Choice>
              <mc:Fallback>
                <p:oleObj name="Equation" r:id="rId3" imgW="3301920" imgH="11174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4276725"/>
                        <a:ext cx="33020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784060"/>
              </p:ext>
            </p:extLst>
          </p:nvPr>
        </p:nvGraphicFramePr>
        <p:xfrm>
          <a:off x="4267200" y="3886200"/>
          <a:ext cx="4243387" cy="263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2879" name="Bitmap Image" r:id="rId5" imgW="18552381" imgH="11526859" progId="PBrush">
                  <p:embed/>
                </p:oleObj>
              </mc:Choice>
              <mc:Fallback>
                <p:oleObj name="Bitmap Image" r:id="rId5" imgW="18552381" imgH="11526859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886200"/>
                        <a:ext cx="4243387" cy="263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059934"/>
              </p:ext>
            </p:extLst>
          </p:nvPr>
        </p:nvGraphicFramePr>
        <p:xfrm>
          <a:off x="615950" y="1447800"/>
          <a:ext cx="40259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2880" name="Equation" r:id="rId7" imgW="4025880" imgH="1320480" progId="Equation.DSMT4">
                  <p:embed/>
                </p:oleObj>
              </mc:Choice>
              <mc:Fallback>
                <p:oleObj name="Equation" r:id="rId7" imgW="4025880" imgH="1320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1447800"/>
                        <a:ext cx="40259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92964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Then in terms of the terminal values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162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dirty="0"/>
              <a:t>More detailed models are added by selecting “Stability Case Info” from the ribbon, then Case Information, Load Characteristics Models.</a:t>
            </a:r>
          </a:p>
          <a:p>
            <a:pPr>
              <a:spcBef>
                <a:spcPts val="7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dirty="0"/>
              <a:t>Models can be specified for the entire case (system), or individual areas, zones, owners, buses or loads.  </a:t>
            </a:r>
          </a:p>
          <a:p>
            <a:pPr>
              <a:spcBef>
                <a:spcPts val="7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dirty="0"/>
              <a:t>To insert a load model click right click and select insert </a:t>
            </a:r>
            <a:br>
              <a:rPr lang="en-US" altLang="en-US" dirty="0"/>
            </a:br>
            <a:r>
              <a:rPr lang="en-US" altLang="en-US" dirty="0"/>
              <a:t>to display the Load Characteristic Information dialog.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440"/>
          <a:stretch>
            <a:fillRect/>
          </a:stretch>
        </p:blipFill>
        <p:spPr bwMode="auto">
          <a:xfrm>
            <a:off x="762000" y="4572000"/>
            <a:ext cx="55816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781800" y="4695652"/>
            <a:ext cx="2043112" cy="1557338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Right click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here to get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local menu and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select insert.</a:t>
            </a:r>
          </a:p>
        </p:txBody>
      </p:sp>
    </p:spTree>
    <p:extLst>
      <p:ext uri="{BB962C8B-B14F-4D97-AF65-F5344CB8AC3E}">
        <p14:creationId xmlns:p14="http://schemas.microsoft.com/office/powerpoint/2010/main" val="25062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Load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625840" cy="2377440"/>
          </a:xfrm>
        </p:spPr>
        <p:txBody>
          <a:bodyPr/>
          <a:lstStyle/>
          <a:p>
            <a:r>
              <a:rPr lang="en-US" dirty="0" smtClean="0"/>
              <a:t>Loads can either be static or dynamic, with dynamic models often used to represent induction motors</a:t>
            </a:r>
          </a:p>
          <a:p>
            <a:r>
              <a:rPr lang="en-US" dirty="0" smtClean="0"/>
              <a:t>Some load models include a mixture of different types of loads; one example is the CLOD model represents a mixture of static and dynamic models</a:t>
            </a:r>
          </a:p>
          <a:p>
            <a:r>
              <a:rPr lang="en-US" dirty="0" smtClean="0"/>
              <a:t>Loads models/changed in PowerWorld using the Load Characteristic Information Dialog </a:t>
            </a:r>
          </a:p>
          <a:p>
            <a:r>
              <a:rPr lang="en-US" dirty="0" smtClean="0"/>
              <a:t>Next slide shows voltage results for static versus dynamic load models</a:t>
            </a:r>
          </a:p>
          <a:p>
            <a:r>
              <a:rPr lang="en-US" altLang="en-US" dirty="0" smtClean="0">
                <a:solidFill>
                  <a:srgbClr val="FF0000"/>
                </a:solidFill>
              </a:rPr>
              <a:t>Case </a:t>
            </a:r>
            <a:r>
              <a:rPr lang="en-US" altLang="en-US" dirty="0">
                <a:solidFill>
                  <a:srgbClr val="FF0000"/>
                </a:solidFill>
              </a:rPr>
              <a:t>Name: </a:t>
            </a:r>
            <a:r>
              <a:rPr lang="en-US" altLang="en-US" dirty="0" smtClean="0">
                <a:solidFill>
                  <a:srgbClr val="FF0000"/>
                </a:solidFill>
              </a:rPr>
              <a:t>WSCC_9Bus_Load</a:t>
            </a:r>
            <a:endParaRPr lang="en-US" altLang="en-US" sz="3200" dirty="0">
              <a:solidFill>
                <a:srgbClr val="000000"/>
              </a:solidFill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39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WSCC Case Without/With Complex Load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386840"/>
          </a:xfrm>
        </p:spPr>
        <p:txBody>
          <a:bodyPr/>
          <a:lstStyle/>
          <a:p>
            <a:r>
              <a:rPr lang="en-US" dirty="0" smtClean="0"/>
              <a:t>Below graphs compare the voltage response following a fault with a static impedance load (left) and the CLOD model, which includes induction motors (right)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932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834640"/>
            <a:ext cx="4211053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2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34640"/>
            <a:ext cx="4211053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52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Under-Voltage Motor Tripping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625840" cy="4114800"/>
          </a:xfrm>
        </p:spPr>
        <p:txBody>
          <a:bodyPr/>
          <a:lstStyle/>
          <a:p>
            <a:pPr>
              <a:spcBef>
                <a:spcPts val="7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In the PowerWorld CLOD model, under-voltage motor tripping may be set by the following parameters</a:t>
            </a:r>
          </a:p>
          <a:p>
            <a:pPr lvl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–"/>
            </a:pPr>
            <a:r>
              <a:rPr lang="en-US" altLang="en-US" dirty="0">
                <a:solidFill>
                  <a:srgbClr val="000000"/>
                </a:solidFill>
              </a:rPr>
              <a:t>Vi = voltage at which trip will occur (default = 0.75 </a:t>
            </a:r>
            <a:r>
              <a:rPr lang="en-US" altLang="en-US" dirty="0" err="1">
                <a:solidFill>
                  <a:srgbClr val="000000"/>
                </a:solidFill>
              </a:rPr>
              <a:t>pu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–"/>
            </a:pPr>
            <a:r>
              <a:rPr lang="en-US" altLang="en-US" dirty="0">
                <a:solidFill>
                  <a:srgbClr val="000000"/>
                </a:solidFill>
              </a:rPr>
              <a:t>Ti (cycles) = length of time voltage needs to be below Vi before trip will occur (default = 60 cycles, or 1 second)</a:t>
            </a:r>
          </a:p>
          <a:p>
            <a:pPr>
              <a:spcBef>
                <a:spcPts val="35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In this example as you move the clearing time from 0.033 up to 0.040, you will see the motors tripping out on buses 5, 6, and 8 (the load buses) – this is especially visible on the bus voltages plot.  These trips allow the clearing time to be a bit longer than would otherwise be the case.</a:t>
            </a:r>
          </a:p>
          <a:p>
            <a:pPr>
              <a:spcBef>
                <a:spcPts val="35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Set Vi = 0 in this model to turn off </a:t>
            </a:r>
            <a:r>
              <a:rPr lang="en-US" altLang="en-US" dirty="0" smtClean="0">
                <a:solidFill>
                  <a:srgbClr val="000000"/>
                </a:solidFill>
              </a:rPr>
              <a:t>motor </a:t>
            </a:r>
            <a:r>
              <a:rPr lang="en-US" altLang="en-US" dirty="0">
                <a:solidFill>
                  <a:srgbClr val="000000"/>
                </a:solidFill>
              </a:rPr>
              <a:t>tripping.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47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37 Bus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  <a:buClr>
                <a:schemeClr val="accent1">
                  <a:lumMod val="50000"/>
                </a:schemeClr>
              </a:buClr>
              <a:buFont typeface="Times New Roman" pitchFamily="18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Next we consider a slightly larger, 9 generator, 37 bus system.  To view this system </a:t>
            </a:r>
            <a:r>
              <a:rPr lang="en-US" altLang="en-US" i="1" dirty="0">
                <a:solidFill>
                  <a:srgbClr val="FF0000"/>
                </a:solidFill>
              </a:rPr>
              <a:t>open case GSO_37Bus</a:t>
            </a:r>
            <a:r>
              <a:rPr lang="en-US" altLang="en-US" dirty="0">
                <a:solidFill>
                  <a:srgbClr val="000000"/>
                </a:solidFill>
              </a:rPr>
              <a:t>.  The system one-line is shown below.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172200" y="2667000"/>
            <a:ext cx="2743200" cy="375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To see summary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listings of the transient stability models in this case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select “Stability Case Info” from the ribbon, and then either “TS Generator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Summary” or “TS</a:t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>
                <a:solidFill>
                  <a:srgbClr val="000000"/>
                </a:solidFill>
              </a:rPr>
              <a:t>Case Summary”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43212"/>
            <a:ext cx="5486400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790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Transient Stability Case and Model Summary Displays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3" t="20160" r="38879" b="52800"/>
          <a:stretch>
            <a:fillRect/>
          </a:stretch>
        </p:blipFill>
        <p:spPr bwMode="auto">
          <a:xfrm>
            <a:off x="228600" y="1524000"/>
            <a:ext cx="5281613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3" t="19200" r="28410" b="55679"/>
          <a:stretch>
            <a:fillRect/>
          </a:stretch>
        </p:blipFill>
        <p:spPr bwMode="auto">
          <a:xfrm>
            <a:off x="228600" y="4114800"/>
            <a:ext cx="6561138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800725" y="1752600"/>
            <a:ext cx="2657475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charset="-122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Right click on a line</a:t>
            </a:r>
            <a:br>
              <a:rPr lang="en-US" altLang="en-US">
                <a:solidFill>
                  <a:srgbClr val="000000"/>
                </a:solidFill>
              </a:rPr>
            </a:br>
            <a:r>
              <a:rPr lang="en-US" altLang="en-US">
                <a:solidFill>
                  <a:srgbClr val="000000"/>
                </a:solidFill>
              </a:rPr>
              <a:t>and select “Show </a:t>
            </a:r>
            <a:br>
              <a:rPr lang="en-US" altLang="en-US">
                <a:solidFill>
                  <a:srgbClr val="000000"/>
                </a:solidFill>
              </a:rPr>
            </a:br>
            <a:r>
              <a:rPr lang="en-US" altLang="en-US">
                <a:solidFill>
                  <a:srgbClr val="000000"/>
                </a:solidFill>
              </a:rPr>
              <a:t>Dialog” for more</a:t>
            </a:r>
            <a:br>
              <a:rPr lang="en-US" altLang="en-US">
                <a:solidFill>
                  <a:srgbClr val="000000"/>
                </a:solidFill>
              </a:rPr>
            </a:br>
            <a:r>
              <a:rPr lang="en-US" altLang="en-US">
                <a:solidFill>
                  <a:srgbClr val="000000"/>
                </a:solidFill>
              </a:rPr>
              <a:t>information.  </a:t>
            </a:r>
          </a:p>
        </p:txBody>
      </p:sp>
    </p:spTree>
    <p:extLst>
      <p:ext uri="{BB962C8B-B14F-4D97-AF65-F5344CB8AC3E}">
        <p14:creationId xmlns:p14="http://schemas.microsoft.com/office/powerpoint/2010/main" val="3714768758"/>
      </p:ext>
    </p:extLst>
  </p:cSld>
  <p:clrMapOvr>
    <a:masterClrMapping/>
  </p:clrMapOvr>
</p:sld>
</file>

<file path=ppt/theme/theme1.xml><?xml version="1.0" encoding="utf-8"?>
<a:theme xmlns:a="http://schemas.openxmlformats.org/drawingml/2006/main" name="Naeove~1">
  <a:themeElements>
    <a:clrScheme name="Naeove~1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aeove~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eove~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eove~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34572</TotalTime>
  <Words>1168</Words>
  <Application>Microsoft Office PowerPoint</Application>
  <PresentationFormat>On-screen Show (4:3)</PresentationFormat>
  <Paragraphs>170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Naeove~1</vt:lpstr>
      <vt:lpstr>Equation</vt:lpstr>
      <vt:lpstr>Bitmap Image</vt:lpstr>
      <vt:lpstr>MathType 6.0 Equation</vt:lpstr>
      <vt:lpstr>ECE 576 – Power System Dynamics and Stability</vt:lpstr>
      <vt:lpstr>Announcements</vt:lpstr>
      <vt:lpstr>Load Modeling</vt:lpstr>
      <vt:lpstr>Load Modeling</vt:lpstr>
      <vt:lpstr>Dynamic Load Models</vt:lpstr>
      <vt:lpstr>WSCC Case Without/With Complex Load Models</vt:lpstr>
      <vt:lpstr>Under-Voltage Motor Tripping</vt:lpstr>
      <vt:lpstr>37 Bus System</vt:lpstr>
      <vt:lpstr>Transient Stability Case and Model Summary Displays</vt:lpstr>
      <vt:lpstr>37 Bus Case Solution</vt:lpstr>
      <vt:lpstr>Stepping Through a Solution</vt:lpstr>
      <vt:lpstr>Summary So Far</vt:lpstr>
      <vt:lpstr>Two Main Types of Synchronous Machines</vt:lpstr>
      <vt:lpstr>Assuming a Linear Magnetic Circuit</vt:lpstr>
      <vt:lpstr>PowerPoint Presentation</vt:lpstr>
      <vt:lpstr>Stator Inductances</vt:lpstr>
      <vt:lpstr>PowerPoint Presentation</vt:lpstr>
      <vt:lpstr>PowerPoint Presentation</vt:lpstr>
      <vt:lpstr>Convert to Normalized at f = ws</vt:lpstr>
      <vt:lpstr>Example Xd/Xq Ratios for a  WECC Case</vt:lpstr>
      <vt:lpstr>PowerPoint Presentation</vt:lpstr>
      <vt:lpstr>Key Simulation Parameters</vt:lpstr>
      <vt:lpstr>Example X'q/Xq Ratios for a  WECC Case</vt:lpstr>
      <vt:lpstr>Key Simulation Parameters</vt:lpstr>
      <vt:lpstr>PowerPoint Presentation</vt:lpstr>
      <vt:lpstr>Dynamic Model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Single-Machine Steady-State</vt:lpstr>
      <vt:lpstr>PowerPoint Presentation</vt:lpstr>
      <vt:lpstr>Field Current</vt:lpstr>
      <vt:lpstr>PowerPoint Presentation</vt:lpstr>
      <vt:lpstr>Determining d without Saturation</vt:lpstr>
      <vt:lpstr>Determining d without Saturation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Tom Overbye</dc:creator>
  <cp:lastModifiedBy>Thomas Overbye</cp:lastModifiedBy>
  <cp:revision>1692</cp:revision>
  <cp:lastPrinted>2013-12-02T14:53:46Z</cp:lastPrinted>
  <dcterms:created xsi:type="dcterms:W3CDTF">1995-06-02T22:12:36Z</dcterms:created>
  <dcterms:modified xsi:type="dcterms:W3CDTF">2014-02-15T19:07:19Z</dcterms:modified>
</cp:coreProperties>
</file>