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9"/>
  </p:notesMasterIdLst>
  <p:handoutMasterIdLst>
    <p:handoutMasterId r:id="rId40"/>
  </p:handoutMasterIdLst>
  <p:sldIdLst>
    <p:sldId id="563" r:id="rId2"/>
    <p:sldId id="820" r:id="rId3"/>
    <p:sldId id="929" r:id="rId4"/>
    <p:sldId id="930" r:id="rId5"/>
    <p:sldId id="931" r:id="rId6"/>
    <p:sldId id="932" r:id="rId7"/>
    <p:sldId id="933" r:id="rId8"/>
    <p:sldId id="934" r:id="rId9"/>
    <p:sldId id="935" r:id="rId10"/>
    <p:sldId id="936" r:id="rId11"/>
    <p:sldId id="937" r:id="rId12"/>
    <p:sldId id="876" r:id="rId13"/>
    <p:sldId id="926" r:id="rId14"/>
    <p:sldId id="877" r:id="rId15"/>
    <p:sldId id="861" r:id="rId16"/>
    <p:sldId id="878" r:id="rId17"/>
    <p:sldId id="862" r:id="rId18"/>
    <p:sldId id="863" r:id="rId19"/>
    <p:sldId id="879" r:id="rId20"/>
    <p:sldId id="927" r:id="rId21"/>
    <p:sldId id="865" r:id="rId22"/>
    <p:sldId id="880" r:id="rId23"/>
    <p:sldId id="928" r:id="rId24"/>
    <p:sldId id="881" r:id="rId25"/>
    <p:sldId id="866" r:id="rId26"/>
    <p:sldId id="882" r:id="rId27"/>
    <p:sldId id="867" r:id="rId28"/>
    <p:sldId id="868" r:id="rId29"/>
    <p:sldId id="869" r:id="rId30"/>
    <p:sldId id="870" r:id="rId31"/>
    <p:sldId id="871" r:id="rId32"/>
    <p:sldId id="883" r:id="rId33"/>
    <p:sldId id="884" r:id="rId34"/>
    <p:sldId id="920" r:id="rId35"/>
    <p:sldId id="892" r:id="rId36"/>
    <p:sldId id="910" r:id="rId37"/>
    <p:sldId id="909" r:id="rId38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00"/>
    <a:srgbClr val="CC00CC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 varScale="1">
        <p:scale>
          <a:sx n="115" d="100"/>
          <a:sy n="115" d="100"/>
        </p:scale>
        <p:origin x="-152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png"/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781" y="0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781" y="8838709"/>
            <a:ext cx="3041540" cy="46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63" tIns="46131" rIns="92263" bIns="461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385" y="1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8675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43" y="4403354"/>
            <a:ext cx="5149442" cy="41697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385" y="8805109"/>
            <a:ext cx="3041540" cy="4640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75" tIns="46537" rIns="93075" bIns="46537" numCol="1" anchor="b" anchorCtr="0" compatLnSpc="1">
            <a:prstTxWarp prst="textNoShape">
              <a:avLst/>
            </a:prstTxWarp>
          </a:bodyPr>
          <a:lstStyle>
            <a:lvl1pPr algn="r" defTabSz="930639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7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png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 smtClean="0"/>
              <a:t>Dept. </a:t>
            </a:r>
            <a:r>
              <a:rPr lang="en-US" dirty="0"/>
              <a:t>of Electrical and Computer Engineering</a:t>
            </a:r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8: Synchronous Machine Modeling</a:t>
            </a: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 Bus Case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33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1280160"/>
            <a:ext cx="5715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0" y="1371600"/>
            <a:ext cx="1571264" cy="341632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Graph</a:t>
            </a:r>
            <a:br>
              <a:rPr lang="en-US" dirty="0" smtClean="0"/>
            </a:br>
            <a:r>
              <a:rPr lang="en-US" dirty="0" smtClean="0"/>
              <a:t>shows the</a:t>
            </a:r>
            <a:br>
              <a:rPr lang="en-US" dirty="0" smtClean="0"/>
            </a:br>
            <a:r>
              <a:rPr lang="en-US" dirty="0" smtClean="0"/>
              <a:t>generator</a:t>
            </a:r>
            <a:br>
              <a:rPr lang="en-US" dirty="0" smtClean="0"/>
            </a:br>
            <a:r>
              <a:rPr lang="en-US" dirty="0" smtClean="0"/>
              <a:t>frequency</a:t>
            </a:r>
            <a:br>
              <a:rPr lang="en-US" dirty="0" smtClean="0"/>
            </a:br>
            <a:r>
              <a:rPr lang="en-US" dirty="0" smtClean="0"/>
              <a:t>response</a:t>
            </a:r>
            <a:br>
              <a:rPr lang="en-US" dirty="0" smtClean="0"/>
            </a:br>
            <a:r>
              <a:rPr lang="en-US" dirty="0" smtClean="0"/>
              <a:t>following</a:t>
            </a:r>
            <a:br>
              <a:rPr lang="en-US" dirty="0" smtClean="0"/>
            </a:br>
            <a:r>
              <a:rPr lang="en-US" dirty="0" smtClean="0"/>
              <a:t>the loss</a:t>
            </a:r>
            <a:br>
              <a:rPr lang="en-US" dirty="0" smtClean="0"/>
            </a:br>
            <a:r>
              <a:rPr lang="en-US" dirty="0" smtClean="0"/>
              <a:t>of one</a:t>
            </a:r>
            <a:br>
              <a:rPr lang="en-US" dirty="0" smtClean="0"/>
            </a:br>
            <a:r>
              <a:rPr lang="en-US" dirty="0" smtClean="0"/>
              <a:t>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6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Through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Simulator provides functionality to make it easy to see what is occurring during a solution.  This functionality is accessed on the States/Manual Control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2743200"/>
            <a:ext cx="8402638" cy="3827463"/>
            <a:chOff x="228600" y="2971800"/>
            <a:chExt cx="8402638" cy="3827463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229" b="45537"/>
            <a:stretch>
              <a:fillRect/>
            </a:stretch>
          </p:blipFill>
          <p:spPr bwMode="auto">
            <a:xfrm>
              <a:off x="457200" y="2971800"/>
              <a:ext cx="5943600" cy="270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28600" y="6096000"/>
              <a:ext cx="52578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Run a Specified Number of  Timesteps or Run Until a Specified Time, then Pause. 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868988" y="5943600"/>
              <a:ext cx="2185987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See detailed results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at the Paused Time 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858000" y="3124200"/>
              <a:ext cx="1773238" cy="2228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1pPr>
              <a:lvl2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2pPr>
              <a:lvl3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3pPr>
              <a:lvl4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4pPr>
              <a:lvl5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SimSun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Transfer results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to Power Flow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to view using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standard 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PowerWorld 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displays and </a:t>
              </a:r>
              <a:br>
                <a:rPr lang="en-US" altLang="en-US" sz="2000">
                  <a:solidFill>
                    <a:srgbClr val="000000"/>
                  </a:solidFill>
                </a:rPr>
              </a:br>
              <a:r>
                <a:rPr lang="en-US" altLang="en-US" sz="2000">
                  <a:solidFill>
                    <a:srgbClr val="000000"/>
                  </a:solidFill>
                </a:rPr>
                <a:t>one-lines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5937250" y="3429000"/>
              <a:ext cx="927100" cy="2286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 flipV="1">
              <a:off x="4565650" y="5022850"/>
              <a:ext cx="1841500" cy="9271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1371600" y="4108450"/>
              <a:ext cx="1143000" cy="207010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22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as developed so far has been derived using the following assumptions</a:t>
            </a:r>
          </a:p>
          <a:p>
            <a:pPr lvl="1"/>
            <a:r>
              <a:rPr lang="en-US" dirty="0" smtClean="0"/>
              <a:t>The stator has three coils in a balanced configuration, spaced 120 electrical degrees apart</a:t>
            </a:r>
          </a:p>
          <a:p>
            <a:pPr lvl="1"/>
            <a:r>
              <a:rPr lang="en-US" dirty="0" smtClean="0"/>
              <a:t>Rotor has four coils in a balanced configuration located 90 electrical degrees apart</a:t>
            </a:r>
          </a:p>
          <a:p>
            <a:pPr lvl="1"/>
            <a:r>
              <a:rPr lang="en-US" dirty="0" smtClean="0"/>
              <a:t>Relationship between the flux linkages and currents must reflect a conservative coupling field</a:t>
            </a:r>
          </a:p>
          <a:p>
            <a:pPr lvl="1"/>
            <a:r>
              <a:rPr lang="en-US" dirty="0" smtClean="0"/>
              <a:t>The relationships between the flux linkages and currents must be independent of 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shaft</a:t>
            </a:r>
            <a:r>
              <a:rPr lang="en-US" dirty="0" smtClean="0"/>
              <a:t> when expressed in the dq0 coordinate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Types of Synchronous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Rotor</a:t>
            </a:r>
          </a:p>
          <a:p>
            <a:pPr lvl="1"/>
            <a:r>
              <a:rPr lang="en-US" dirty="0" smtClean="0"/>
              <a:t>Air-gap is constant, used with higher speed machines</a:t>
            </a:r>
          </a:p>
          <a:p>
            <a:r>
              <a:rPr lang="en-US" dirty="0" smtClean="0"/>
              <a:t>Salient Rotor (often called Salient Pole) </a:t>
            </a:r>
          </a:p>
          <a:p>
            <a:pPr lvl="1"/>
            <a:r>
              <a:rPr lang="en-US" dirty="0" smtClean="0"/>
              <a:t>Air-gap varies circumferentially</a:t>
            </a:r>
          </a:p>
          <a:p>
            <a:pPr lvl="1"/>
            <a:r>
              <a:rPr lang="en-US" dirty="0" smtClean="0"/>
              <a:t>Used with many pole, slower machines such as hydro</a:t>
            </a:r>
          </a:p>
          <a:p>
            <a:pPr lvl="1"/>
            <a:r>
              <a:rPr lang="en-US" dirty="0" smtClean="0"/>
              <a:t>Narrowest part of gap in the d-axis and the widest along the q-axis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1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dirty="0" smtClean="0"/>
              <a:t>Assuming a Linear Magnetic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234440"/>
          </a:xfrm>
        </p:spPr>
        <p:txBody>
          <a:bodyPr/>
          <a:lstStyle/>
          <a:p>
            <a:r>
              <a:rPr lang="en-US" dirty="0" smtClean="0"/>
              <a:t>If the flux linkages are assumed to be a linear function of the currents then we can write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79181"/>
              </p:ext>
            </p:extLst>
          </p:nvPr>
        </p:nvGraphicFramePr>
        <p:xfrm>
          <a:off x="990600" y="2416834"/>
          <a:ext cx="54991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082" name="Equation" r:id="rId3" imgW="5499100" imgH="3733800" progId="Equation.DSMT4">
                  <p:embed/>
                </p:oleObj>
              </mc:Choice>
              <mc:Fallback>
                <p:oleObj name="Equation" r:id="rId3" imgW="5499100" imgH="373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834"/>
                        <a:ext cx="54991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0" y="2438400"/>
            <a:ext cx="1936749" cy="3108543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The rotor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self-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inductance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matrix </a:t>
            </a:r>
            <a:br>
              <a:rPr lang="en-US" sz="2800" dirty="0" smtClean="0">
                <a:latin typeface="+mn-lt"/>
              </a:rPr>
            </a:br>
            <a:r>
              <a:rPr lang="en-US" sz="2800" dirty="0" err="1" smtClean="0">
                <a:latin typeface="+mn-lt"/>
              </a:rPr>
              <a:t>L</a:t>
            </a:r>
            <a:r>
              <a:rPr lang="en-US" sz="2800" baseline="-25000" dirty="0" err="1" smtClean="0">
                <a:latin typeface="+mn-lt"/>
              </a:rPr>
              <a:t>rr</a:t>
            </a:r>
            <a:r>
              <a:rPr lang="en-US" sz="2800" dirty="0" smtClean="0">
                <a:latin typeface="+mn-lt"/>
              </a:rPr>
              <a:t> is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independent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of </a:t>
            </a:r>
            <a:r>
              <a:rPr lang="en-US" sz="2800" dirty="0" err="1" smtClean="0">
                <a:latin typeface="Symbol" panose="05050102010706020507" pitchFamily="18" charset="2"/>
              </a:rPr>
              <a:t>q</a:t>
            </a:r>
            <a:r>
              <a:rPr lang="en-US" sz="2800" baseline="-25000" dirty="0" err="1" smtClean="0">
                <a:latin typeface="+mn-lt"/>
              </a:rPr>
              <a:t>shaft</a:t>
            </a:r>
            <a:endParaRPr lang="en-US" sz="2800" baseline="-25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40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90600" y="1600200"/>
            <a:ext cx="1457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0</a:t>
            </a:r>
            <a:endParaRPr lang="en-US" altLang="en-US" sz="3600" i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86400" y="1600200"/>
            <a:ext cx="345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+ maximum</a:t>
            </a:r>
            <a:endParaRPr lang="en-US" altLang="en-US" sz="3600" i="1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0" y="4038600"/>
            <a:ext cx="3349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1"/>
              <a:t>L</a:t>
            </a:r>
            <a:r>
              <a:rPr lang="en-US" altLang="en-US" sz="3600" baseline="-25000"/>
              <a:t>12</a:t>
            </a:r>
            <a:r>
              <a:rPr lang="en-US" altLang="en-US" sz="3600"/>
              <a:t> = - maximum</a:t>
            </a:r>
          </a:p>
        </p:txBody>
      </p:sp>
      <p:graphicFrame>
        <p:nvGraphicFramePr>
          <p:cNvPr id="1638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733366"/>
              </p:ext>
            </p:extLst>
          </p:nvPr>
        </p:nvGraphicFramePr>
        <p:xfrm>
          <a:off x="5562600" y="2209800"/>
          <a:ext cx="3141663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89" name="Bitmap Image" r:id="rId3" imgW="13374967" imgH="10419048" progId="Paint.Picture">
                  <p:embed/>
                </p:oleObj>
              </mc:Choice>
              <mc:Fallback>
                <p:oleObj name="Bitmap Image" r:id="rId3" imgW="13374967" imgH="104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3141663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7"/>
          <p:cNvGraphicFramePr>
            <a:graphicFrameLocks noChangeAspect="1"/>
          </p:cNvGraphicFramePr>
          <p:nvPr/>
        </p:nvGraphicFramePr>
        <p:xfrm>
          <a:off x="1600200" y="4757738"/>
          <a:ext cx="2514600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90" name="Bitmap Image" r:id="rId5" imgW="13638095" imgH="11390476" progId="Paint.Picture">
                  <p:embed/>
                </p:oleObj>
              </mc:Choice>
              <mc:Fallback>
                <p:oleObj name="Bitmap Image" r:id="rId5" imgW="13638095" imgH="113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57738"/>
                        <a:ext cx="2514600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8"/>
          <p:cNvGraphicFramePr>
            <a:graphicFrameLocks noChangeAspect="1"/>
          </p:cNvGraphicFramePr>
          <p:nvPr/>
        </p:nvGraphicFramePr>
        <p:xfrm>
          <a:off x="2514600" y="1676400"/>
          <a:ext cx="2398713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891" name="Bitmap Image" r:id="rId7" imgW="11600000" imgH="11260122" progId="Paint.Picture">
                  <p:embed/>
                </p:oleObj>
              </mc:Choice>
              <mc:Fallback>
                <p:oleObj name="Bitmap Image" r:id="rId7" imgW="11600000" imgH="1126012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76400"/>
                        <a:ext cx="2398713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228600"/>
            <a:ext cx="84836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Inductive Dependence on Shaft Angle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Stator Inductances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self inductance for each stator winding has a portion that is due to the leakage flux which does not cross the air gap,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ls</a:t>
            </a:r>
            <a:endParaRPr lang="en-US" baseline="-25000" dirty="0" smtClean="0"/>
          </a:p>
          <a:p>
            <a:r>
              <a:rPr lang="en-US" dirty="0" smtClean="0"/>
              <a:t>The other portion of the self inductance is due to flux crossing the air gap and can be modeled for phase a as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Mutual inductance between the stator windings is modeled as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463924"/>
              </p:ext>
            </p:extLst>
          </p:nvPr>
        </p:nvGraphicFramePr>
        <p:xfrm>
          <a:off x="838200" y="3733800"/>
          <a:ext cx="23637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4" name="Equation" r:id="rId3" imgW="1193760" imgH="241200" progId="Equation.DSMT4">
                  <p:embed/>
                </p:oleObj>
              </mc:Choice>
              <mc:Fallback>
                <p:oleObj name="Equation" r:id="rId3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733800"/>
                        <a:ext cx="2363787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880891"/>
              </p:ext>
            </p:extLst>
          </p:nvPr>
        </p:nvGraphicFramePr>
        <p:xfrm>
          <a:off x="914400" y="5486400"/>
          <a:ext cx="35464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5" name="Equation" r:id="rId5" imgW="1790640" imgH="393480" progId="Equation.DSMT4">
                  <p:embed/>
                </p:oleObj>
              </mc:Choice>
              <mc:Fallback>
                <p:oleObj name="Equation" r:id="rId5" imgW="179064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486400"/>
                        <a:ext cx="354647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86400" y="5257800"/>
            <a:ext cx="2386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offset angle</a:t>
            </a:r>
            <a:br>
              <a:rPr lang="en-US" dirty="0" smtClean="0"/>
            </a:br>
            <a:r>
              <a:rPr lang="en-US" dirty="0" smtClean="0"/>
              <a:t>is either 2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/3 or</a:t>
            </a:r>
            <a:br>
              <a:rPr lang="en-US" dirty="0" smtClean="0"/>
            </a:br>
            <a:r>
              <a:rPr lang="en-US" dirty="0" smtClean="0"/>
              <a:t>-2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/3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025650" y="1562100"/>
          <a:ext cx="50927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759" name="Equation" r:id="rId3" imgW="5092700" imgH="3733800" progId="Equation.DSMT4">
                  <p:embed/>
                </p:oleObj>
              </mc:Choice>
              <mc:Fallback>
                <p:oleObj name="Equation" r:id="rId3" imgW="5092700" imgH="373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1562100"/>
                        <a:ext cx="50927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3820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 to dq0 for Angle Independence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863230"/>
              </p:ext>
            </p:extLst>
          </p:nvPr>
        </p:nvGraphicFramePr>
        <p:xfrm>
          <a:off x="762000" y="1447800"/>
          <a:ext cx="4568825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996" name="Equation" r:id="rId3" imgW="5257800" imgH="2412720" progId="Equation.DSMT4">
                  <p:embed/>
                </p:oleObj>
              </mc:Choice>
              <mc:Fallback>
                <p:oleObj name="Equation" r:id="rId3" imgW="5257800" imgH="241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4568825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489131"/>
              </p:ext>
            </p:extLst>
          </p:nvPr>
        </p:nvGraphicFramePr>
        <p:xfrm>
          <a:off x="685800" y="3657600"/>
          <a:ext cx="4548188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997" name="Equation" r:id="rId5" imgW="5257800" imgH="2489040" progId="Equation.DSMT4">
                  <p:embed/>
                </p:oleObj>
              </mc:Choice>
              <mc:Fallback>
                <p:oleObj name="Equation" r:id="rId5" imgW="525780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4548188" cy="215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14220"/>
              </p:ext>
            </p:extLst>
          </p:nvPr>
        </p:nvGraphicFramePr>
        <p:xfrm>
          <a:off x="685800" y="6019800"/>
          <a:ext cx="11763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998" name="Equation" r:id="rId7" imgW="1358310" imgH="431613" progId="Equation.DSMT4">
                  <p:embed/>
                </p:oleObj>
              </mc:Choice>
              <mc:Fallback>
                <p:oleObj name="Equation" r:id="rId7" imgW="1358310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17633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382000" cy="762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Conversion to dq0 for Angle Independence 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707104"/>
              </p:ext>
            </p:extLst>
          </p:nvPr>
        </p:nvGraphicFramePr>
        <p:xfrm>
          <a:off x="5776913" y="1371600"/>
          <a:ext cx="25463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999" name="Equation" r:id="rId9" imgW="1168200" imgH="812520" progId="Equation.DSMT4">
                  <p:embed/>
                </p:oleObj>
              </mc:Choice>
              <mc:Fallback>
                <p:oleObj name="Equation" r:id="rId9" imgW="1168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76913" y="1371600"/>
                        <a:ext cx="2546350" cy="177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5000" y="3429000"/>
            <a:ext cx="2994731" cy="267765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For a round rotor</a:t>
            </a:r>
            <a:br>
              <a:rPr lang="en-US" dirty="0" smtClean="0"/>
            </a:br>
            <a:r>
              <a:rPr lang="en-US" dirty="0" smtClean="0"/>
              <a:t>machine L</a:t>
            </a:r>
            <a:r>
              <a:rPr lang="en-US" baseline="-25000" dirty="0" smtClean="0"/>
              <a:t>B</a:t>
            </a:r>
            <a:r>
              <a:rPr lang="en-US" dirty="0" smtClean="0"/>
              <a:t> is small</a:t>
            </a:r>
            <a:br>
              <a:rPr lang="en-US" dirty="0" smtClean="0"/>
            </a:br>
            <a:r>
              <a:rPr lang="en-US" dirty="0" smtClean="0"/>
              <a:t>and hence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md</a:t>
            </a:r>
            <a:r>
              <a:rPr lang="en-US" dirty="0"/>
              <a:t>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close to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mq</a:t>
            </a:r>
            <a:r>
              <a:rPr lang="en-US" dirty="0" smtClean="0"/>
              <a:t>. For a</a:t>
            </a:r>
            <a:br>
              <a:rPr lang="en-US" dirty="0" smtClean="0"/>
            </a:br>
            <a:r>
              <a:rPr lang="en-US" dirty="0" smtClean="0"/>
              <a:t>salient pole machine</a:t>
            </a:r>
            <a:br>
              <a:rPr lang="en-US" dirty="0" smtClean="0"/>
            </a:br>
            <a:r>
              <a:rPr lang="en-US" dirty="0" err="1" smtClean="0"/>
              <a:t>L</a:t>
            </a:r>
            <a:r>
              <a:rPr lang="en-US" baseline="-25000" dirty="0" err="1" smtClean="0"/>
              <a:t>md</a:t>
            </a:r>
            <a:r>
              <a:rPr lang="en-US" dirty="0" smtClean="0"/>
              <a:t> is substantially</a:t>
            </a:r>
          </a:p>
          <a:p>
            <a:r>
              <a:rPr lang="en-US" dirty="0" smtClean="0"/>
              <a:t>larger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Normalized at f = 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463040"/>
          </a:xfrm>
        </p:spPr>
        <p:txBody>
          <a:bodyPr/>
          <a:lstStyle/>
          <a:p>
            <a:r>
              <a:rPr lang="en-US" dirty="0" smtClean="0"/>
              <a:t>Convert to per unit, and assume frequency of 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endParaRPr lang="en-US" dirty="0"/>
          </a:p>
          <a:p>
            <a:r>
              <a:rPr lang="en-US" dirty="0" smtClean="0"/>
              <a:t>Then define new per unit reactance variables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08765"/>
              </p:ext>
            </p:extLst>
          </p:nvPr>
        </p:nvGraphicFramePr>
        <p:xfrm>
          <a:off x="838200" y="2286000"/>
          <a:ext cx="645795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125" name="Equation" r:id="rId3" imgW="3314520" imgH="2209680" progId="Equation.DSMT4">
                  <p:embed/>
                </p:oleObj>
              </mc:Choice>
              <mc:Fallback>
                <p:oleObj name="Equation" r:id="rId3" imgW="3314520" imgH="220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86000"/>
                        <a:ext cx="645795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9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2 is posted on the web; it is due on Thursday Feb </a:t>
            </a:r>
            <a:r>
              <a:rPr lang="en-US" dirty="0" smtClean="0"/>
              <a:t>20</a:t>
            </a:r>
          </a:p>
          <a:p>
            <a:r>
              <a:rPr lang="en-US" dirty="0" smtClean="0"/>
              <a:t>Skim </a:t>
            </a:r>
            <a:r>
              <a:rPr lang="en-US" dirty="0"/>
              <a:t>Chapter 4; we'll be returning to this in greater detail later</a:t>
            </a:r>
          </a:p>
          <a:p>
            <a:pPr lvl="1"/>
            <a:r>
              <a:rPr lang="en-US" dirty="0"/>
              <a:t>Commercial transient stability packages uses a number of different models to represent types of exciters and governors</a:t>
            </a:r>
          </a:p>
          <a:p>
            <a:r>
              <a:rPr lang="en-US" dirty="0"/>
              <a:t>Read Chapter 5 and Appendix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762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Xd</a:t>
            </a:r>
            <a:r>
              <a:rPr lang="en-US" dirty="0" smtClean="0"/>
              <a:t>/</a:t>
            </a:r>
            <a:r>
              <a:rPr lang="en-US" dirty="0" err="1" smtClean="0"/>
              <a:t>Xq</a:t>
            </a:r>
            <a:r>
              <a:rPr lang="en-US" dirty="0" smtClean="0"/>
              <a:t> Ratios for a </a:t>
            </a:r>
            <a:br>
              <a:rPr lang="en-US" dirty="0" smtClean="0"/>
            </a:br>
            <a:r>
              <a:rPr lang="en-US" dirty="0" smtClean="0"/>
              <a:t>WECC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1033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371600"/>
            <a:ext cx="759542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78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50970"/>
              </p:ext>
            </p:extLst>
          </p:nvPr>
        </p:nvGraphicFramePr>
        <p:xfrm>
          <a:off x="533400" y="1371600"/>
          <a:ext cx="466084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57" name="Equation" r:id="rId3" imgW="5435600" imgH="2311400" progId="Equation.DSMT4">
                  <p:embed/>
                </p:oleObj>
              </mc:Choice>
              <mc:Fallback>
                <p:oleObj name="Equation" r:id="rId3" imgW="5435600" imgH="231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466084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75801"/>
              </p:ext>
            </p:extLst>
          </p:nvPr>
        </p:nvGraphicFramePr>
        <p:xfrm>
          <a:off x="533400" y="3352800"/>
          <a:ext cx="4247534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58" name="Equation" r:id="rId5" imgW="5346700" imgH="2590800" progId="Equation.DSMT4">
                  <p:embed/>
                </p:oleObj>
              </mc:Choice>
              <mc:Fallback>
                <p:oleObj name="Equation" r:id="rId5" imgW="5346700" imgH="259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4247534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757040"/>
              </p:ext>
            </p:extLst>
          </p:nvPr>
        </p:nvGraphicFramePr>
        <p:xfrm>
          <a:off x="609600" y="5562600"/>
          <a:ext cx="16827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59" name="Equation" r:id="rId7" imgW="2120900" imgH="482600" progId="Equation.DSMT4">
                  <p:embed/>
                </p:oleObj>
              </mc:Choice>
              <mc:Fallback>
                <p:oleObj name="Equation" r:id="rId7" imgW="2120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16827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Normalized Equations</a:t>
            </a:r>
            <a:endParaRPr lang="en-US" sz="3600" kern="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118602"/>
              </p:ext>
            </p:extLst>
          </p:nvPr>
        </p:nvGraphicFramePr>
        <p:xfrm>
          <a:off x="5334000" y="2667000"/>
          <a:ext cx="28717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60" name="Equation" r:id="rId9" imgW="3619440" imgH="1041120" progId="Equation.DSMT4">
                  <p:embed/>
                </p:oleObj>
              </mc:Choice>
              <mc:Fallback>
                <p:oleObj name="Equation" r:id="rId9" imgW="361944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667000"/>
                        <a:ext cx="28717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The key parameters that occur in most models can then be defined the following transient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665066"/>
              </p:ext>
            </p:extLst>
          </p:nvPr>
        </p:nvGraphicFramePr>
        <p:xfrm>
          <a:off x="838200" y="2209800"/>
          <a:ext cx="4648200" cy="413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151" name="Equation" r:id="rId3" imgW="5333760" imgH="4749480" progId="Equation.DSMT4">
                  <p:embed/>
                </p:oleObj>
              </mc:Choice>
              <mc:Fallback>
                <p:oleObj name="Equation" r:id="rId3" imgW="5333760" imgH="474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4648200" cy="4135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2286000"/>
            <a:ext cx="2016899" cy="267765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values</a:t>
            </a:r>
            <a:br>
              <a:rPr lang="en-US" dirty="0" smtClean="0"/>
            </a:br>
            <a:r>
              <a:rPr lang="en-US" dirty="0" smtClean="0"/>
              <a:t>will be </a:t>
            </a:r>
            <a:br>
              <a:rPr lang="en-US" dirty="0" smtClean="0"/>
            </a:br>
            <a:r>
              <a:rPr lang="en-US" dirty="0" smtClean="0"/>
              <a:t>used in</a:t>
            </a:r>
            <a:br>
              <a:rPr lang="en-US" dirty="0" smtClean="0"/>
            </a:br>
            <a:r>
              <a:rPr lang="en-US" dirty="0" smtClean="0"/>
              <a:t>all the </a:t>
            </a:r>
            <a:br>
              <a:rPr lang="en-US" dirty="0" smtClean="0"/>
            </a:br>
            <a:r>
              <a:rPr lang="en-US" dirty="0" smtClean="0"/>
              <a:t>synchronous</a:t>
            </a:r>
            <a:br>
              <a:rPr lang="en-US" dirty="0" smtClean="0"/>
            </a:br>
            <a:r>
              <a:rPr lang="en-US" dirty="0" smtClean="0"/>
              <a:t>machine</a:t>
            </a:r>
          </a:p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96766" y="5029200"/>
            <a:ext cx="3642344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a salient rotor machine</a:t>
            </a:r>
            <a:br>
              <a:rPr lang="en-US" dirty="0" smtClean="0"/>
            </a:br>
            <a:r>
              <a:rPr lang="en-US" dirty="0" err="1" smtClean="0"/>
              <a:t>X</a:t>
            </a:r>
            <a:r>
              <a:rPr lang="en-US" baseline="-25000" dirty="0" err="1" smtClean="0"/>
              <a:t>mq</a:t>
            </a:r>
            <a:r>
              <a:rPr lang="en-US" dirty="0" smtClean="0"/>
              <a:t> is small so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X'</a:t>
            </a:r>
            <a:r>
              <a:rPr lang="en-US" baseline="-25000" dirty="0" err="1" smtClean="0"/>
              <a:t>q</a:t>
            </a:r>
            <a:r>
              <a:rPr lang="en-US" baseline="-25000" dirty="0" smtClean="0"/>
              <a:t>;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also X</a:t>
            </a:r>
            <a:r>
              <a:rPr lang="en-US" baseline="-25000" dirty="0" smtClean="0"/>
              <a:t>1q</a:t>
            </a:r>
            <a:r>
              <a:rPr lang="en-US" dirty="0" smtClean="0"/>
              <a:t> is small so </a:t>
            </a:r>
            <a:br>
              <a:rPr lang="en-US" dirty="0" smtClean="0"/>
            </a:br>
            <a:r>
              <a:rPr lang="en-US" dirty="0" smtClean="0"/>
              <a:t>T'</a:t>
            </a:r>
            <a:r>
              <a:rPr lang="en-US" baseline="-25000" dirty="0" smtClean="0"/>
              <a:t>q0</a:t>
            </a:r>
            <a:r>
              <a:rPr lang="en-US" dirty="0" smtClean="0"/>
              <a:t> is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 smtClean="0"/>
              <a:t>X'q</a:t>
            </a:r>
            <a:r>
              <a:rPr lang="en-US" dirty="0" smtClean="0"/>
              <a:t>/</a:t>
            </a:r>
            <a:r>
              <a:rPr lang="en-US" dirty="0" err="1" smtClean="0"/>
              <a:t>Xq</a:t>
            </a:r>
            <a:r>
              <a:rPr lang="en-US" dirty="0" smtClean="0"/>
              <a:t> </a:t>
            </a:r>
            <a:r>
              <a:rPr lang="en-US" dirty="0"/>
              <a:t>Ratios for </a:t>
            </a:r>
            <a:r>
              <a:rPr lang="en-US" dirty="0" smtClean="0"/>
              <a:t>a </a:t>
            </a:r>
            <a:br>
              <a:rPr lang="en-US" dirty="0" smtClean="0"/>
            </a:br>
            <a:r>
              <a:rPr lang="en-US" dirty="0" smtClean="0"/>
              <a:t>WECC </a:t>
            </a:r>
            <a:r>
              <a:rPr lang="en-US" dirty="0"/>
              <a:t>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034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59541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6093767"/>
            <a:ext cx="6486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About 75% are Clearly Salient Pole Machines!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5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And the </a:t>
            </a:r>
            <a:r>
              <a:rPr lang="en-US" dirty="0" err="1" smtClean="0"/>
              <a:t>subtransient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435486"/>
              </p:ext>
            </p:extLst>
          </p:nvPr>
        </p:nvGraphicFramePr>
        <p:xfrm>
          <a:off x="609600" y="1905000"/>
          <a:ext cx="8158163" cy="402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72" name="Equation" r:id="rId3" imgW="10287000" imgH="5079960" progId="Equation.DSMT4">
                  <p:embed/>
                </p:oleObj>
              </mc:Choice>
              <mc:Fallback>
                <p:oleObj name="Equation" r:id="rId3" imgW="10287000" imgH="5079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8158163" cy="402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1828800"/>
            <a:ext cx="3177473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values</a:t>
            </a:r>
            <a:br>
              <a:rPr lang="en-US" dirty="0" smtClean="0"/>
            </a:br>
            <a:r>
              <a:rPr lang="en-US" dirty="0" smtClean="0"/>
              <a:t>will be used in the </a:t>
            </a:r>
            <a:br>
              <a:rPr lang="en-US" dirty="0" smtClean="0"/>
            </a:br>
            <a:r>
              <a:rPr lang="en-US" dirty="0" err="1" smtClean="0"/>
              <a:t>subtransient</a:t>
            </a:r>
            <a:r>
              <a:rPr lang="en-US" dirty="0" smtClean="0"/>
              <a:t> machine</a:t>
            </a:r>
            <a:br>
              <a:rPr lang="en-US" dirty="0" smtClean="0"/>
            </a:br>
            <a:r>
              <a:rPr lang="en-US" dirty="0" smtClean="0"/>
              <a:t>models.  It is common</a:t>
            </a:r>
            <a:br>
              <a:rPr lang="en-US" dirty="0" smtClean="0"/>
            </a:br>
            <a:r>
              <a:rPr lang="en-US" dirty="0" smtClean="0"/>
              <a:t>to assume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d</a:t>
            </a:r>
            <a:r>
              <a:rPr lang="en-US" dirty="0" smtClean="0"/>
              <a:t> =</a:t>
            </a:r>
            <a:r>
              <a:rPr lang="en-US" dirty="0"/>
              <a:t> </a:t>
            </a:r>
            <a:r>
              <a:rPr lang="en-US" dirty="0" err="1" smtClean="0"/>
              <a:t>X"</a:t>
            </a:r>
            <a:r>
              <a:rPr lang="en-US" baseline="-25000" dirty="0" err="1" smtClean="0"/>
              <a:t>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303328"/>
              </p:ext>
            </p:extLst>
          </p:nvPr>
        </p:nvGraphicFramePr>
        <p:xfrm>
          <a:off x="990600" y="2590800"/>
          <a:ext cx="24003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859" name="Equation" r:id="rId3" imgW="2476500" imgH="3733800" progId="Equation.DSMT4">
                  <p:embed/>
                </p:oleObj>
              </mc:Choice>
              <mc:Fallback>
                <p:oleObj name="Equation" r:id="rId3" imgW="2476500" imgH="373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2400300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Variables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5760" y="1280160"/>
            <a:ext cx="8535987" cy="9296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Define the following variables, which are quite important in subsequent models</a:t>
            </a:r>
            <a:endParaRPr lang="en-US" kern="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2667000"/>
            <a:ext cx="3217547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Hence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q</a:t>
            </a:r>
            <a:r>
              <a:rPr lang="en-US" dirty="0" smtClean="0"/>
              <a:t> and </a:t>
            </a:r>
            <a:r>
              <a:rPr lang="en-US" dirty="0" err="1" smtClean="0"/>
              <a:t>E'</a:t>
            </a:r>
            <a:r>
              <a:rPr lang="en-US" baseline="-25000" dirty="0" err="1" smtClean="0"/>
              <a:t>d</a:t>
            </a:r>
            <a:r>
              <a:rPr lang="en-US" dirty="0" smtClean="0"/>
              <a:t> are </a:t>
            </a:r>
            <a:br>
              <a:rPr lang="en-US" dirty="0" smtClean="0"/>
            </a:br>
            <a:r>
              <a:rPr lang="en-US" dirty="0" smtClean="0"/>
              <a:t>scaled flux linkages</a:t>
            </a:r>
            <a:br>
              <a:rPr lang="en-US" dirty="0" smtClean="0"/>
            </a:br>
            <a:r>
              <a:rPr lang="en-US" dirty="0" smtClean="0"/>
              <a:t>and E</a:t>
            </a:r>
            <a:r>
              <a:rPr lang="en-US" baseline="-25000" dirty="0" smtClean="0"/>
              <a:t>fd</a:t>
            </a:r>
            <a:r>
              <a:rPr lang="en-US" dirty="0" smtClean="0"/>
              <a:t> is the scaled</a:t>
            </a:r>
            <a:br>
              <a:rPr lang="en-US" dirty="0" smtClean="0"/>
            </a:br>
            <a:r>
              <a:rPr lang="en-US" dirty="0" smtClean="0"/>
              <a:t>field voltage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developing the dynamic model not all of the currents and fluxes are independent</a:t>
            </a:r>
          </a:p>
          <a:p>
            <a:pPr lvl="1"/>
            <a:r>
              <a:rPr lang="en-US" dirty="0" smtClean="0"/>
              <a:t>In the book formulation only seven out of fourteen are independent</a:t>
            </a:r>
          </a:p>
          <a:p>
            <a:r>
              <a:rPr lang="en-US" dirty="0" smtClean="0"/>
              <a:t>Approach is to eliminate the rotor currents, retaining the terminal currents (I</a:t>
            </a:r>
            <a:r>
              <a:rPr lang="en-US" baseline="-25000" dirty="0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q</a:t>
            </a:r>
            <a:r>
              <a:rPr lang="en-US" dirty="0" smtClean="0"/>
              <a:t>, I</a:t>
            </a:r>
            <a:r>
              <a:rPr lang="en-US" baseline="-25000" dirty="0" smtClean="0"/>
              <a:t>0</a:t>
            </a:r>
            <a:r>
              <a:rPr lang="en-US" dirty="0" smtClean="0"/>
              <a:t>) for matching the network boundary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982278"/>
              </p:ext>
            </p:extLst>
          </p:nvPr>
        </p:nvGraphicFramePr>
        <p:xfrm>
          <a:off x="703053" y="1981200"/>
          <a:ext cx="66929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1" name="Equation" r:id="rId3" imgW="6692900" imgH="3213100" progId="Equation.DSMT4">
                  <p:embed/>
                </p:oleObj>
              </mc:Choice>
              <mc:Fallback>
                <p:oleObj name="Equation" r:id="rId3" imgW="6692900" imgH="321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053" y="1981200"/>
                        <a:ext cx="6692900" cy="321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Rotor Currents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760" y="1280160"/>
            <a:ext cx="8535987" cy="8534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Use new variables to solve for the rotor currents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12346"/>
              </p:ext>
            </p:extLst>
          </p:nvPr>
        </p:nvGraphicFramePr>
        <p:xfrm>
          <a:off x="365760" y="1280160"/>
          <a:ext cx="66548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904" name="Equation" r:id="rId3" imgW="6654800" imgH="4165600" progId="Equation.DSMT4">
                  <p:embed/>
                </p:oleObj>
              </mc:Choice>
              <mc:Fallback>
                <p:oleObj name="Equation" r:id="rId3" imgW="6654800" imgH="416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6548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Rotor Currents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280770"/>
              </p:ext>
            </p:extLst>
          </p:nvPr>
        </p:nvGraphicFramePr>
        <p:xfrm>
          <a:off x="365760" y="1280160"/>
          <a:ext cx="3311525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084" name="Equation" r:id="rId3" imgW="4038600" imgH="3073400" progId="Equation.DSMT4">
                  <p:embed/>
                </p:oleObj>
              </mc:Choice>
              <mc:Fallback>
                <p:oleObj name="Equation" r:id="rId3" imgW="4038600" imgH="307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3311525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33545"/>
              </p:ext>
            </p:extLst>
          </p:nvPr>
        </p:nvGraphicFramePr>
        <p:xfrm>
          <a:off x="381000" y="3733800"/>
          <a:ext cx="82296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085" name="Equation" r:id="rId5" imgW="11353800" imgH="1676400" progId="Equation.DSMT4">
                  <p:embed/>
                </p:oleObj>
              </mc:Choice>
              <mc:Fallback>
                <p:oleObj name="Equation" r:id="rId5" imgW="11353800" imgH="167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33800"/>
                        <a:ext cx="82296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676816"/>
              </p:ext>
            </p:extLst>
          </p:nvPr>
        </p:nvGraphicFramePr>
        <p:xfrm>
          <a:off x="381000" y="4724400"/>
          <a:ext cx="76200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086" name="Equation" r:id="rId7" imgW="10515600" imgH="1422360" progId="Equation.DSMT4">
                  <p:embed/>
                </p:oleObj>
              </mc:Choice>
              <mc:Fallback>
                <p:oleObj name="Equation" r:id="rId7" imgW="105156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7620000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Final Complete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65760" y="1280160"/>
            <a:ext cx="870204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 marL="334963" indent="-334963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1pPr>
            <a:lvl2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2pPr>
            <a:lvl3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3pPr>
            <a:lvl4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4pPr>
            <a:lvl5pPr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9pPr>
          </a:lstStyle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The load model used in transient stability can have a significant impact on the </a:t>
            </a:r>
            <a:r>
              <a:rPr lang="en-US" altLang="en-US" sz="2800" dirty="0" smtClean="0">
                <a:solidFill>
                  <a:srgbClr val="000000"/>
                </a:solidFill>
              </a:rPr>
              <a:t>results </a:t>
            </a:r>
          </a:p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</a:rPr>
              <a:t>By </a:t>
            </a:r>
            <a:r>
              <a:rPr lang="en-US" altLang="en-US" sz="2800" dirty="0">
                <a:solidFill>
                  <a:srgbClr val="000000"/>
                </a:solidFill>
              </a:rPr>
              <a:t>default PowerWorld uses constant impedance models but makes it very easy to add more complex loads.</a:t>
            </a:r>
          </a:p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The default (global) models are specified on the Options, Power System Model page.  </a:t>
            </a:r>
          </a:p>
        </p:txBody>
      </p:sp>
      <p:pic>
        <p:nvPicPr>
          <p:cNvPr id="9318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5" t="14399" r="42105" b="57940"/>
          <a:stretch/>
        </p:blipFill>
        <p:spPr bwMode="auto">
          <a:xfrm>
            <a:off x="685800" y="4191000"/>
            <a:ext cx="603504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58000" y="4191000"/>
            <a:ext cx="2041525" cy="1941173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These models are used only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when no other models are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specified.  </a:t>
            </a:r>
          </a:p>
        </p:txBody>
      </p:sp>
    </p:spTree>
    <p:extLst>
      <p:ext uri="{BB962C8B-B14F-4D97-AF65-F5344CB8AC3E}">
        <p14:creationId xmlns:p14="http://schemas.microsoft.com/office/powerpoint/2010/main" val="748372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282647"/>
              </p:ext>
            </p:extLst>
          </p:nvPr>
        </p:nvGraphicFramePr>
        <p:xfrm>
          <a:off x="365760" y="1280160"/>
          <a:ext cx="4419600" cy="315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952" name="Equation" r:id="rId3" imgW="5372100" imgH="3835400" progId="Equation.DSMT4">
                  <p:embed/>
                </p:oleObj>
              </mc:Choice>
              <mc:Fallback>
                <p:oleObj name="Equation" r:id="rId3" imgW="5372100" imgH="383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4419600" cy="315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Final Complete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3733800"/>
            <a:ext cx="2504212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FW</a:t>
            </a:r>
            <a:r>
              <a:rPr lang="en-US" dirty="0" smtClean="0"/>
              <a:t> is the friction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windage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component that</a:t>
            </a:r>
            <a:br>
              <a:rPr lang="en-US" dirty="0" smtClean="0"/>
            </a:br>
            <a:r>
              <a:rPr lang="en-US" dirty="0" smtClean="0"/>
              <a:t>we'll consider</a:t>
            </a:r>
            <a:br>
              <a:rPr lang="en-US" dirty="0" smtClean="0"/>
            </a:br>
            <a:r>
              <a:rPr lang="en-US" dirty="0" smtClean="0"/>
              <a:t>later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49061"/>
              </p:ext>
            </p:extLst>
          </p:nvPr>
        </p:nvGraphicFramePr>
        <p:xfrm>
          <a:off x="365760" y="1280160"/>
          <a:ext cx="66548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976" name="Equation" r:id="rId3" imgW="6654800" imgH="2857500" progId="Equation.DSMT4">
                  <p:embed/>
                </p:oleObj>
              </mc:Choice>
              <mc:Fallback>
                <p:oleObj name="Equation" r:id="rId3" imgW="6654800" imgH="2857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" y="1280160"/>
                        <a:ext cx="6654800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Final Complete Model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Single-Machine Steady-State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derivation was done assuming a linear magnetic circuit</a:t>
            </a:r>
          </a:p>
          <a:p>
            <a:r>
              <a:rPr lang="en-US" dirty="0" smtClean="0"/>
              <a:t>We'll consider the nonlinear magnetic circuit (section 3.5) but will first do the steady-state condition (3.6)</a:t>
            </a:r>
          </a:p>
          <a:p>
            <a:r>
              <a:rPr lang="en-US" dirty="0" smtClean="0"/>
              <a:t>In steady-state the speed is constant (equal to </a:t>
            </a:r>
            <a:r>
              <a:rPr lang="en-US" dirty="0" err="1" smtClean="0">
                <a:latin typeface="Symbol" panose="05050102010706020507" pitchFamily="18" charset="2"/>
              </a:rPr>
              <a:t>w</a:t>
            </a:r>
            <a:r>
              <a:rPr lang="en-US" baseline="-25000" dirty="0" err="1" smtClean="0"/>
              <a:t>s</a:t>
            </a:r>
            <a:r>
              <a:rPr lang="en-US" dirty="0" smtClean="0"/>
              <a:t>),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is constant, and all the derivatives are zero</a:t>
            </a:r>
          </a:p>
          <a:p>
            <a:r>
              <a:rPr lang="en-US" dirty="0" smtClean="0"/>
              <a:t>Initial values are determined from the terminal conditions: voltage magnitude, voltage angle, real and reactive power injection 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763395"/>
              </p:ext>
            </p:extLst>
          </p:nvPr>
        </p:nvGraphicFramePr>
        <p:xfrm>
          <a:off x="3505200" y="1371600"/>
          <a:ext cx="1270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36" name="Equation" r:id="rId3" imgW="1269720" imgH="431640" progId="Equation.3">
                  <p:embed/>
                </p:oleObj>
              </mc:Choice>
              <mc:Fallback>
                <p:oleObj name="Equation" r:id="rId3" imgW="1269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71600"/>
                        <a:ext cx="1270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822261"/>
              </p:ext>
            </p:extLst>
          </p:nvPr>
        </p:nvGraphicFramePr>
        <p:xfrm>
          <a:off x="381000" y="1295400"/>
          <a:ext cx="386715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37" name="Equation" r:id="rId5" imgW="4241520" imgH="2882880" progId="Equation.DSMT4">
                  <p:embed/>
                </p:oleObj>
              </mc:Choice>
              <mc:Fallback>
                <p:oleObj name="Equation" r:id="rId5" imgW="4241520" imgH="2882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867150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Single-Machine Steady-State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787117"/>
              </p:ext>
            </p:extLst>
          </p:nvPr>
        </p:nvGraphicFramePr>
        <p:xfrm>
          <a:off x="381000" y="4114800"/>
          <a:ext cx="3968750" cy="238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38" name="Equation" r:id="rId7" imgW="4267080" imgH="2565360" progId="Equation.DSMT4">
                  <p:embed/>
                </p:oleObj>
              </mc:Choice>
              <mc:Fallback>
                <p:oleObj name="Equation" r:id="rId7" imgW="4267080" imgH="2565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14800"/>
                        <a:ext cx="3968750" cy="238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60588"/>
              </p:ext>
            </p:extLst>
          </p:nvPr>
        </p:nvGraphicFramePr>
        <p:xfrm>
          <a:off x="5486400" y="1524000"/>
          <a:ext cx="2489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339" name="Equation" r:id="rId9" imgW="2489040" imgH="1625400" progId="Equation.DSMT4">
                  <p:embed/>
                </p:oleObj>
              </mc:Choice>
              <mc:Fallback>
                <p:oleObj name="Equation" r:id="rId9" imgW="2489040" imgH="1625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24892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05523" y="3429000"/>
            <a:ext cx="2752677" cy="3046988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key variable</a:t>
            </a:r>
            <a:br>
              <a:rPr lang="en-US" dirty="0" smtClean="0"/>
            </a:br>
            <a:r>
              <a:rPr lang="en-US" dirty="0" smtClean="0"/>
              <a:t>we need to </a:t>
            </a:r>
            <a:br>
              <a:rPr lang="en-US" dirty="0" smtClean="0"/>
            </a:br>
            <a:r>
              <a:rPr lang="en-US" dirty="0" smtClean="0"/>
              <a:t>determine the </a:t>
            </a:r>
            <a:br>
              <a:rPr lang="en-US" dirty="0" smtClean="0"/>
            </a:br>
            <a:r>
              <a:rPr lang="en-US" dirty="0" smtClean="0"/>
              <a:t>initial conditions</a:t>
            </a:r>
            <a:br>
              <a:rPr lang="en-US" dirty="0" smtClean="0"/>
            </a:br>
            <a:r>
              <a:rPr lang="en-US" dirty="0" smtClean="0"/>
              <a:t>is actually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, which</a:t>
            </a:r>
            <a:br>
              <a:rPr lang="en-US" dirty="0" smtClean="0"/>
            </a:br>
            <a:r>
              <a:rPr lang="en-US" dirty="0" smtClean="0"/>
              <a:t>doesn't appear </a:t>
            </a:r>
            <a:br>
              <a:rPr lang="en-US" dirty="0" smtClean="0"/>
            </a:br>
            <a:r>
              <a:rPr lang="en-US" dirty="0" smtClean="0"/>
              <a:t>explicitly in these</a:t>
            </a:r>
            <a:br>
              <a:rPr lang="en-US" dirty="0" smtClean="0"/>
            </a:br>
            <a:r>
              <a:rPr lang="en-US" dirty="0" smtClean="0"/>
              <a:t>equations!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 current,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fd</a:t>
            </a:r>
            <a:r>
              <a:rPr lang="en-US" dirty="0" smtClean="0"/>
              <a:t>, is defined in steady-state as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 what is usually used in transient stability simulations for the field current 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the value of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md</a:t>
            </a:r>
            <a:r>
              <a:rPr lang="en-US" dirty="0" smtClean="0"/>
              <a:t> is not needed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296637"/>
              </p:ext>
            </p:extLst>
          </p:nvPr>
        </p:nvGraphicFramePr>
        <p:xfrm>
          <a:off x="838200" y="1981200"/>
          <a:ext cx="193349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38" name="Equation" r:id="rId3" imgW="927000" imgH="241200" progId="Equation.DSMT4">
                  <p:embed/>
                </p:oleObj>
              </mc:Choice>
              <mc:Fallback>
                <p:oleObj name="Equation" r:id="rId3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81200"/>
                        <a:ext cx="1933490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769364"/>
              </p:ext>
            </p:extLst>
          </p:nvPr>
        </p:nvGraphicFramePr>
        <p:xfrm>
          <a:off x="914400" y="4191000"/>
          <a:ext cx="95408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39" name="Equation" r:id="rId5" imgW="457200" imgH="241200" progId="Equation.DSMT4">
                  <p:embed/>
                </p:oleObj>
              </mc:Choice>
              <mc:Fallback>
                <p:oleObj name="Equation" r:id="rId5" imgW="4572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95408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7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4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868807"/>
              </p:ext>
            </p:extLst>
          </p:nvPr>
        </p:nvGraphicFramePr>
        <p:xfrm>
          <a:off x="914400" y="4404360"/>
          <a:ext cx="3289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392" name="Equation" r:id="rId3" imgW="3288960" imgH="1091880" progId="Equation.DSMT4">
                  <p:embed/>
                </p:oleObj>
              </mc:Choice>
              <mc:Fallback>
                <p:oleObj name="Equation" r:id="rId3" imgW="328896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04360"/>
                        <a:ext cx="32893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85800" y="228600"/>
            <a:ext cx="7772400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Determining </a:t>
            </a:r>
            <a:r>
              <a:rPr lang="en-US" sz="3600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without Saturation</a:t>
            </a:r>
            <a:endParaRPr lang="en-US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" y="1280160"/>
            <a:ext cx="8535987" cy="31394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In order to get the initial values for the variables we need to determine </a:t>
            </a:r>
            <a:r>
              <a:rPr lang="en-US" sz="2800" kern="0" dirty="0" smtClean="0">
                <a:latin typeface="Symbol" panose="05050102010706020507" pitchFamily="18" charset="2"/>
              </a:rPr>
              <a:t>d</a:t>
            </a:r>
            <a:endParaRPr lang="en-US" sz="2800" kern="0" dirty="0" smtClean="0"/>
          </a:p>
          <a:p>
            <a:r>
              <a:rPr lang="en-US" sz="2800" kern="0" dirty="0" smtClean="0"/>
              <a:t>We'll eventually consider two approaches: the simple one when there is no saturation, and then later a general approach for models with saturation</a:t>
            </a:r>
          </a:p>
          <a:p>
            <a:r>
              <a:rPr lang="en-US" sz="2800" kern="0" dirty="0" smtClean="0"/>
              <a:t>To derive the simple approach we have</a:t>
            </a:r>
          </a:p>
          <a:p>
            <a:pPr marL="0" indent="0">
              <a:buNone/>
            </a:pPr>
            <a:endParaRPr lang="en-US" sz="2800" kern="0" dirty="0" smtClean="0">
              <a:latin typeface="Symbol" panose="05050102010706020507" pitchFamily="18" charset="2"/>
            </a:endParaRPr>
          </a:p>
          <a:p>
            <a:endParaRPr lang="en-US" kern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 without </a:t>
            </a:r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r>
              <a:rPr lang="en-US" dirty="0" smtClean="0"/>
              <a:t>Recalling the relation between 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 and the stator values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then combine the equations for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q</a:t>
            </a:r>
            <a:r>
              <a:rPr lang="en-US" dirty="0" smtClean="0"/>
              <a:t> and get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46187"/>
              </p:ext>
            </p:extLst>
          </p:nvPr>
        </p:nvGraphicFramePr>
        <p:xfrm>
          <a:off x="914400" y="1828800"/>
          <a:ext cx="3962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8" name="Equation" r:id="rId3" imgW="3962160" imgH="1320480" progId="Equation.DSMT4">
                  <p:embed/>
                </p:oleObj>
              </mc:Choice>
              <mc:Fallback>
                <p:oleObj name="Equation" r:id="rId3" imgW="3962160" imgH="1320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39624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302"/>
              </p:ext>
            </p:extLst>
          </p:nvPr>
        </p:nvGraphicFramePr>
        <p:xfrm>
          <a:off x="615950" y="3810000"/>
          <a:ext cx="8166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9" name="Equation" r:id="rId5" imgW="8165880" imgH="1904760" progId="Equation.DSMT4">
                  <p:embed/>
                </p:oleObj>
              </mc:Choice>
              <mc:Fallback>
                <p:oleObj name="Equation" r:id="rId5" imgW="8165880" imgH="1904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3810000"/>
                        <a:ext cx="81661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80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 without </a:t>
            </a:r>
            <a:r>
              <a:rPr lang="en-US" dirty="0" smtClean="0"/>
              <a:t>Saturation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471758"/>
              </p:ext>
            </p:extLst>
          </p:nvPr>
        </p:nvGraphicFramePr>
        <p:xfrm>
          <a:off x="654050" y="4276725"/>
          <a:ext cx="3302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2878" name="Equation" r:id="rId3" imgW="3301920" imgH="1117440" progId="Equation.DSMT4">
                  <p:embed/>
                </p:oleObj>
              </mc:Choice>
              <mc:Fallback>
                <p:oleObj name="Equation" r:id="rId3" imgW="3301920" imgH="1117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4276725"/>
                        <a:ext cx="33020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784060"/>
              </p:ext>
            </p:extLst>
          </p:nvPr>
        </p:nvGraphicFramePr>
        <p:xfrm>
          <a:off x="4267200" y="3886200"/>
          <a:ext cx="4243387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2879" name="Bitmap Image" r:id="rId5" imgW="18552381" imgH="11526859" progId="PBrush">
                  <p:embed/>
                </p:oleObj>
              </mc:Choice>
              <mc:Fallback>
                <p:oleObj name="Bitmap Image" r:id="rId5" imgW="18552381" imgH="11526859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4243387" cy="263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59934"/>
              </p:ext>
            </p:extLst>
          </p:nvPr>
        </p:nvGraphicFramePr>
        <p:xfrm>
          <a:off x="615950" y="1447800"/>
          <a:ext cx="4025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2880" name="Equation" r:id="rId7" imgW="4025880" imgH="1320480" progId="Equation.DSMT4">
                  <p:embed/>
                </p:oleObj>
              </mc:Choice>
              <mc:Fallback>
                <p:oleObj name="Equation" r:id="rId7" imgW="4025880" imgH="1320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447800"/>
                        <a:ext cx="4025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92964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Then in terms of the terminal values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6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/>
              <a:t>More detailed models are added by selecting “Stability Case Info” from the ribbon, then Case Information, Load Characteristics Models.</a:t>
            </a:r>
          </a:p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/>
              <a:t>Models can be specified for the entire case (system), or individual areas, zones, owners, buses or loads.  </a:t>
            </a:r>
          </a:p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/>
              <a:t>To insert a load model click right click and select insert </a:t>
            </a:r>
            <a:br>
              <a:rPr lang="en-US" altLang="en-US" dirty="0"/>
            </a:br>
            <a:r>
              <a:rPr lang="en-US" altLang="en-US" dirty="0"/>
              <a:t>to display the Load Characteristic Information dialog.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40"/>
          <a:stretch>
            <a:fillRect/>
          </a:stretch>
        </p:blipFill>
        <p:spPr bwMode="auto">
          <a:xfrm>
            <a:off x="762000" y="4572000"/>
            <a:ext cx="55816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781800" y="4695652"/>
            <a:ext cx="2043112" cy="1557338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Right click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here to get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local menu and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select insert.</a:t>
            </a:r>
          </a:p>
        </p:txBody>
      </p:sp>
    </p:spTree>
    <p:extLst>
      <p:ext uri="{BB962C8B-B14F-4D97-AF65-F5344CB8AC3E}">
        <p14:creationId xmlns:p14="http://schemas.microsoft.com/office/powerpoint/2010/main" val="25062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Load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2377440"/>
          </a:xfrm>
        </p:spPr>
        <p:txBody>
          <a:bodyPr/>
          <a:lstStyle/>
          <a:p>
            <a:r>
              <a:rPr lang="en-US" dirty="0" smtClean="0"/>
              <a:t>Loads can either be static or dynamic, with dynamic models often used to represent induction motors</a:t>
            </a:r>
          </a:p>
          <a:p>
            <a:r>
              <a:rPr lang="en-US" dirty="0" smtClean="0"/>
              <a:t>Some load models include a mixture of different types of loads; one example is the CLOD model represents a mixture of static and dynamic models</a:t>
            </a:r>
          </a:p>
          <a:p>
            <a:r>
              <a:rPr lang="en-US" dirty="0" smtClean="0"/>
              <a:t>Loads models/changed in PowerWorld using the Load Characteristic Information Dialog </a:t>
            </a:r>
          </a:p>
          <a:p>
            <a:r>
              <a:rPr lang="en-US" dirty="0" smtClean="0"/>
              <a:t>Next slide shows voltage results for static versus dynamic load models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Case </a:t>
            </a:r>
            <a:r>
              <a:rPr lang="en-US" altLang="en-US" dirty="0">
                <a:solidFill>
                  <a:srgbClr val="FF0000"/>
                </a:solidFill>
              </a:rPr>
              <a:t>Name: </a:t>
            </a:r>
            <a:r>
              <a:rPr lang="en-US" altLang="en-US" dirty="0" smtClean="0">
                <a:solidFill>
                  <a:srgbClr val="FF0000"/>
                </a:solidFill>
              </a:rPr>
              <a:t>WSCC_9Bus_Load</a:t>
            </a:r>
            <a:endParaRPr lang="en-US" altLang="en-US" sz="3200" dirty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WSCC Case Without/With Complex Load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386840"/>
          </a:xfrm>
        </p:spPr>
        <p:txBody>
          <a:bodyPr/>
          <a:lstStyle/>
          <a:p>
            <a:r>
              <a:rPr lang="en-US" dirty="0" smtClean="0"/>
              <a:t>Below graphs compare the voltage response following a fault with a static impedance load (left) and the CLOD model, which includes induction motors (right)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32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34640"/>
            <a:ext cx="421105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2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4640"/>
            <a:ext cx="421105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52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Under-Voltage Motor Tripping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4114800"/>
          </a:xfrm>
        </p:spPr>
        <p:txBody>
          <a:bodyPr/>
          <a:lstStyle/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 the PowerWorld CLOD model, under-voltage motor tripping may be set by the following parameters</a:t>
            </a:r>
          </a:p>
          <a:p>
            <a:pPr lvl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–"/>
            </a:pPr>
            <a:r>
              <a:rPr lang="en-US" altLang="en-US" dirty="0">
                <a:solidFill>
                  <a:srgbClr val="000000"/>
                </a:solidFill>
              </a:rPr>
              <a:t>Vi = voltage at which trip will occur (default = 0.75 </a:t>
            </a:r>
            <a:r>
              <a:rPr lang="en-US" altLang="en-US" dirty="0" err="1">
                <a:solidFill>
                  <a:srgbClr val="000000"/>
                </a:solidFill>
              </a:rPr>
              <a:t>pu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–"/>
            </a:pPr>
            <a:r>
              <a:rPr lang="en-US" altLang="en-US" dirty="0">
                <a:solidFill>
                  <a:srgbClr val="000000"/>
                </a:solidFill>
              </a:rPr>
              <a:t>Ti (cycles) = length of time voltage needs to be below Vi before trip will occur (default = 60 cycles, or 1 second)</a:t>
            </a:r>
          </a:p>
          <a:p>
            <a:pPr>
              <a:spcBef>
                <a:spcPts val="35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 this example as you move the clearing time from 0.033 up to 0.040, you will see the motors tripping out on buses 5, 6, and 8 (the load buses) – this is especially visible on the bus voltages plot.  These trips allow the clearing time to be a bit longer than would otherwise be the case.</a:t>
            </a:r>
          </a:p>
          <a:p>
            <a:pPr>
              <a:spcBef>
                <a:spcPts val="35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Set Vi = 0 in this model to turn off </a:t>
            </a:r>
            <a:r>
              <a:rPr lang="en-US" altLang="en-US" dirty="0" smtClean="0">
                <a:solidFill>
                  <a:srgbClr val="000000"/>
                </a:solidFill>
              </a:rPr>
              <a:t>motor </a:t>
            </a:r>
            <a:r>
              <a:rPr lang="en-US" altLang="en-US" dirty="0">
                <a:solidFill>
                  <a:srgbClr val="000000"/>
                </a:solidFill>
              </a:rPr>
              <a:t>tripping.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7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 Bus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Clr>
                <a:schemeClr val="accent1">
                  <a:lumMod val="50000"/>
                </a:schemeClr>
              </a:buClr>
              <a:buFont typeface="Times New Roman" pitchFamily="18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Next we consider a slightly larger, 9 generator, 37 bus system.  To view this system </a:t>
            </a:r>
            <a:r>
              <a:rPr lang="en-US" altLang="en-US" i="1" dirty="0">
                <a:solidFill>
                  <a:srgbClr val="FF0000"/>
                </a:solidFill>
              </a:rPr>
              <a:t>open case GSO_37Bus</a:t>
            </a:r>
            <a:r>
              <a:rPr lang="en-US" altLang="en-US" dirty="0">
                <a:solidFill>
                  <a:srgbClr val="000000"/>
                </a:solidFill>
              </a:rPr>
              <a:t>.  The system one-line is shown below.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72200" y="2667000"/>
            <a:ext cx="27432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>
                <a:solidFill>
                  <a:srgbClr val="000000"/>
                </a:solidFill>
              </a:rPr>
              <a:t>To see summary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listings of the transient stability models in this case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select “Stability Case Info” from the ribbon, and then either “TS Generator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Summary” or “TS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Case Summary”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43212"/>
            <a:ext cx="54864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79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Stability Case and Model Summary Displays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20160" r="38879" b="52800"/>
          <a:stretch>
            <a:fillRect/>
          </a:stretch>
        </p:blipFill>
        <p:spPr bwMode="auto">
          <a:xfrm>
            <a:off x="228600" y="1524000"/>
            <a:ext cx="5281613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19200" r="28410" b="55679"/>
          <a:stretch>
            <a:fillRect/>
          </a:stretch>
        </p:blipFill>
        <p:spPr bwMode="auto">
          <a:xfrm>
            <a:off x="228600" y="4114800"/>
            <a:ext cx="6561138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800725" y="1752600"/>
            <a:ext cx="265747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SimSun" charset="-122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Right click on a line</a:t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and select “Show </a:t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Dialog” for more</a:t>
            </a:r>
            <a:br>
              <a:rPr lang="en-US" altLang="en-US">
                <a:solidFill>
                  <a:srgbClr val="000000"/>
                </a:solidFill>
              </a:rPr>
            </a:br>
            <a:r>
              <a:rPr lang="en-US" altLang="en-US">
                <a:solidFill>
                  <a:srgbClr val="000000"/>
                </a:solidFill>
              </a:rPr>
              <a:t>information.  </a:t>
            </a:r>
          </a:p>
        </p:txBody>
      </p:sp>
    </p:spTree>
    <p:extLst>
      <p:ext uri="{BB962C8B-B14F-4D97-AF65-F5344CB8AC3E}">
        <p14:creationId xmlns:p14="http://schemas.microsoft.com/office/powerpoint/2010/main" val="3714768758"/>
      </p:ext>
    </p:extLst>
  </p:cSld>
  <p:clrMapOvr>
    <a:masterClrMapping/>
  </p:clrMapOvr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34572</TotalTime>
  <Words>1168</Words>
  <Application>Microsoft Office PowerPoint</Application>
  <PresentationFormat>On-screen Show (4:3)</PresentationFormat>
  <Paragraphs>170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Naeove~1</vt:lpstr>
      <vt:lpstr>Equation</vt:lpstr>
      <vt:lpstr>Bitmap Image</vt:lpstr>
      <vt:lpstr>MathType 6.0 Equation</vt:lpstr>
      <vt:lpstr>ECE 576 – Power System Dynamics and Stability</vt:lpstr>
      <vt:lpstr>Announcements</vt:lpstr>
      <vt:lpstr>Load Modeling</vt:lpstr>
      <vt:lpstr>Load Modeling</vt:lpstr>
      <vt:lpstr>Dynamic Load Models</vt:lpstr>
      <vt:lpstr>WSCC Case Without/With Complex Load Models</vt:lpstr>
      <vt:lpstr>Under-Voltage Motor Tripping</vt:lpstr>
      <vt:lpstr>37 Bus System</vt:lpstr>
      <vt:lpstr>Transient Stability Case and Model Summary Displays</vt:lpstr>
      <vt:lpstr>37 Bus Case Solution</vt:lpstr>
      <vt:lpstr>Stepping Through a Solution</vt:lpstr>
      <vt:lpstr>Summary So Far</vt:lpstr>
      <vt:lpstr>Two Main Types of Synchronous Machines</vt:lpstr>
      <vt:lpstr>Assuming a Linear Magnetic Circuit</vt:lpstr>
      <vt:lpstr>PowerPoint Presentation</vt:lpstr>
      <vt:lpstr>Stator Inductances</vt:lpstr>
      <vt:lpstr>PowerPoint Presentation</vt:lpstr>
      <vt:lpstr>PowerPoint Presentation</vt:lpstr>
      <vt:lpstr>Convert to Normalized at f = ws</vt:lpstr>
      <vt:lpstr>Example Xd/Xq Ratios for a  WECC Case</vt:lpstr>
      <vt:lpstr>PowerPoint Presentation</vt:lpstr>
      <vt:lpstr>Key Simulation Parameters</vt:lpstr>
      <vt:lpstr>Example X'q/Xq Ratios for a  WECC Case</vt:lpstr>
      <vt:lpstr>Key Simulation Parameters</vt:lpstr>
      <vt:lpstr>PowerPoint Presentation</vt:lpstr>
      <vt:lpstr>Dynamic Model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Single-Machine Steady-State</vt:lpstr>
      <vt:lpstr>PowerPoint Presentation</vt:lpstr>
      <vt:lpstr>Field Current</vt:lpstr>
      <vt:lpstr>PowerPoint Presentation</vt:lpstr>
      <vt:lpstr>Determining d without Saturation</vt:lpstr>
      <vt:lpstr>Determining d without Saturation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Thomas Overbye</cp:lastModifiedBy>
  <cp:revision>1692</cp:revision>
  <cp:lastPrinted>2013-12-02T14:53:46Z</cp:lastPrinted>
  <dcterms:created xsi:type="dcterms:W3CDTF">1995-06-02T22:12:36Z</dcterms:created>
  <dcterms:modified xsi:type="dcterms:W3CDTF">2014-02-15T19:07:19Z</dcterms:modified>
</cp:coreProperties>
</file>