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60" r:id="rId1"/>
  </p:sldMasterIdLst>
  <p:notesMasterIdLst>
    <p:notesMasterId r:id="rId56"/>
  </p:notesMasterIdLst>
  <p:handoutMasterIdLst>
    <p:handoutMasterId r:id="rId57"/>
  </p:handoutMasterIdLst>
  <p:sldIdLst>
    <p:sldId id="460" r:id="rId2"/>
    <p:sldId id="467" r:id="rId3"/>
    <p:sldId id="461" r:id="rId4"/>
    <p:sldId id="464" r:id="rId5"/>
    <p:sldId id="466" r:id="rId6"/>
    <p:sldId id="463" r:id="rId7"/>
    <p:sldId id="468" r:id="rId8"/>
    <p:sldId id="470" r:id="rId9"/>
    <p:sldId id="471" r:id="rId10"/>
    <p:sldId id="472" r:id="rId11"/>
    <p:sldId id="473" r:id="rId12"/>
    <p:sldId id="474" r:id="rId13"/>
    <p:sldId id="476" r:id="rId14"/>
    <p:sldId id="465" r:id="rId15"/>
    <p:sldId id="481" r:id="rId16"/>
    <p:sldId id="482" r:id="rId17"/>
    <p:sldId id="483" r:id="rId18"/>
    <p:sldId id="485" r:id="rId19"/>
    <p:sldId id="486" r:id="rId20"/>
    <p:sldId id="493" r:id="rId21"/>
    <p:sldId id="494" r:id="rId22"/>
    <p:sldId id="484" r:id="rId23"/>
    <p:sldId id="495" r:id="rId24"/>
    <p:sldId id="492" r:id="rId25"/>
    <p:sldId id="491" r:id="rId26"/>
    <p:sldId id="419" r:id="rId27"/>
    <p:sldId id="489" r:id="rId28"/>
    <p:sldId id="433" r:id="rId29"/>
    <p:sldId id="435" r:id="rId30"/>
    <p:sldId id="434" r:id="rId31"/>
    <p:sldId id="436" r:id="rId32"/>
    <p:sldId id="437" r:id="rId33"/>
    <p:sldId id="438" r:id="rId34"/>
    <p:sldId id="439" r:id="rId35"/>
    <p:sldId id="448" r:id="rId36"/>
    <p:sldId id="440" r:id="rId37"/>
    <p:sldId id="441" r:id="rId38"/>
    <p:sldId id="442" r:id="rId39"/>
    <p:sldId id="443" r:id="rId40"/>
    <p:sldId id="444" r:id="rId41"/>
    <p:sldId id="446" r:id="rId42"/>
    <p:sldId id="445" r:id="rId43"/>
    <p:sldId id="447" r:id="rId44"/>
    <p:sldId id="449" r:id="rId45"/>
    <p:sldId id="450" r:id="rId46"/>
    <p:sldId id="451" r:id="rId47"/>
    <p:sldId id="452" r:id="rId48"/>
    <p:sldId id="453" r:id="rId49"/>
    <p:sldId id="454" r:id="rId50"/>
    <p:sldId id="455" r:id="rId51"/>
    <p:sldId id="456" r:id="rId52"/>
    <p:sldId id="457" r:id="rId53"/>
    <p:sldId id="458" r:id="rId54"/>
    <p:sldId id="497" r:id="rId5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A4EF6"/>
    <a:srgbClr val="D6D6F5"/>
    <a:srgbClr val="FFE181"/>
    <a:srgbClr val="FFDCFF"/>
    <a:srgbClr val="FFCCFF"/>
    <a:srgbClr val="FFFFCC"/>
    <a:srgbClr val="0E5CA7"/>
    <a:srgbClr val="FFC8FF"/>
    <a:srgbClr val="C8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 autoAdjust="0"/>
    <p:restoredTop sz="91130" autoAdjust="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120"/>
    </p:cViewPr>
  </p:sorterViewPr>
  <p:notesViewPr>
    <p:cSldViewPr>
      <p:cViewPr varScale="1">
        <p:scale>
          <a:sx n="74" d="100"/>
          <a:sy n="74" d="100"/>
        </p:scale>
        <p:origin x="-1854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image" Target="../media/image74.wmf"/><Relationship Id="rId18" Type="http://schemas.openxmlformats.org/officeDocument/2006/relationships/image" Target="../media/image79.wmf"/><Relationship Id="rId3" Type="http://schemas.openxmlformats.org/officeDocument/2006/relationships/image" Target="../media/image64.wmf"/><Relationship Id="rId21" Type="http://schemas.openxmlformats.org/officeDocument/2006/relationships/image" Target="../media/image82.wmf"/><Relationship Id="rId7" Type="http://schemas.openxmlformats.org/officeDocument/2006/relationships/image" Target="../media/image68.wmf"/><Relationship Id="rId12" Type="http://schemas.openxmlformats.org/officeDocument/2006/relationships/image" Target="../media/image73.wmf"/><Relationship Id="rId17" Type="http://schemas.openxmlformats.org/officeDocument/2006/relationships/image" Target="../media/image78.wmf"/><Relationship Id="rId2" Type="http://schemas.openxmlformats.org/officeDocument/2006/relationships/image" Target="../media/image63.wmf"/><Relationship Id="rId16" Type="http://schemas.openxmlformats.org/officeDocument/2006/relationships/image" Target="../media/image77.wmf"/><Relationship Id="rId20" Type="http://schemas.openxmlformats.org/officeDocument/2006/relationships/image" Target="../media/image81.wmf"/><Relationship Id="rId1" Type="http://schemas.openxmlformats.org/officeDocument/2006/relationships/image" Target="../media/image62.wmf"/><Relationship Id="rId6" Type="http://schemas.openxmlformats.org/officeDocument/2006/relationships/image" Target="../media/image67.wmf"/><Relationship Id="rId11" Type="http://schemas.openxmlformats.org/officeDocument/2006/relationships/image" Target="../media/image72.wmf"/><Relationship Id="rId5" Type="http://schemas.openxmlformats.org/officeDocument/2006/relationships/image" Target="../media/image66.wmf"/><Relationship Id="rId15" Type="http://schemas.openxmlformats.org/officeDocument/2006/relationships/image" Target="../media/image76.wmf"/><Relationship Id="rId10" Type="http://schemas.openxmlformats.org/officeDocument/2006/relationships/image" Target="../media/image71.wmf"/><Relationship Id="rId19" Type="http://schemas.openxmlformats.org/officeDocument/2006/relationships/image" Target="../media/image80.wmf"/><Relationship Id="rId4" Type="http://schemas.openxmlformats.org/officeDocument/2006/relationships/image" Target="../media/image65.wmf"/><Relationship Id="rId9" Type="http://schemas.openxmlformats.org/officeDocument/2006/relationships/image" Target="../media/image70.wmf"/><Relationship Id="rId14" Type="http://schemas.openxmlformats.org/officeDocument/2006/relationships/image" Target="../media/image7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8.wmf"/><Relationship Id="rId11" Type="http://schemas.openxmlformats.org/officeDocument/2006/relationships/image" Target="../media/image93.wmf"/><Relationship Id="rId5" Type="http://schemas.openxmlformats.org/officeDocument/2006/relationships/image" Target="../media/image87.wmf"/><Relationship Id="rId10" Type="http://schemas.openxmlformats.org/officeDocument/2006/relationships/image" Target="../media/image92.wmf"/><Relationship Id="rId4" Type="http://schemas.openxmlformats.org/officeDocument/2006/relationships/image" Target="../media/image86.wmf"/><Relationship Id="rId9" Type="http://schemas.openxmlformats.org/officeDocument/2006/relationships/image" Target="../media/image9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91" tIns="0" rIns="20091" bIns="0" numCol="1" anchor="t" anchorCtr="0" compatLnSpc="1">
            <a:prstTxWarp prst="textNoShape">
              <a:avLst/>
            </a:prstTxWarp>
          </a:bodyPr>
          <a:lstStyle>
            <a:lvl1pPr defTabSz="963613">
              <a:defRPr sz="1000" b="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-1588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91" tIns="0" rIns="20091" bIns="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000" b="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91" tIns="0" rIns="20091" bIns="0" numCol="1" anchor="b" anchorCtr="0" compatLnSpc="1">
            <a:prstTxWarp prst="textNoShape">
              <a:avLst/>
            </a:prstTxWarp>
          </a:bodyPr>
          <a:lstStyle>
            <a:lvl1pPr defTabSz="963613">
              <a:defRPr sz="1000" b="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91" tIns="0" rIns="20091" bIns="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000" b="0" i="1"/>
            </a:lvl1pPr>
          </a:lstStyle>
          <a:p>
            <a:pPr>
              <a:defRPr/>
            </a:pPr>
            <a:fld id="{B8B781D6-F995-40DC-B81A-9F1E373282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70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91" tIns="0" rIns="20091" bIns="0" numCol="1" anchor="t" anchorCtr="0" compatLnSpc="1">
            <a:prstTxWarp prst="textNoShape">
              <a:avLst/>
            </a:prstTxWarp>
          </a:bodyPr>
          <a:lstStyle>
            <a:lvl1pPr defTabSz="963613">
              <a:defRPr sz="1000" b="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-1588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91" tIns="0" rIns="20091" bIns="0" numCol="1" anchor="t" anchorCtr="0" compatLnSpc="1">
            <a:prstTxWarp prst="textNoShape">
              <a:avLst/>
            </a:prstTxWarp>
          </a:bodyPr>
          <a:lstStyle>
            <a:lvl1pPr algn="r" defTabSz="963613">
              <a:defRPr sz="1000" b="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91" tIns="0" rIns="20091" bIns="0" numCol="1" anchor="b" anchorCtr="0" compatLnSpc="1">
            <a:prstTxWarp prst="textNoShape">
              <a:avLst/>
            </a:prstTxWarp>
          </a:bodyPr>
          <a:lstStyle>
            <a:lvl1pPr defTabSz="963613">
              <a:defRPr sz="1000" b="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091" tIns="0" rIns="20091" bIns="0" numCol="1" anchor="b" anchorCtr="0" compatLnSpc="1">
            <a:prstTxWarp prst="textNoShape">
              <a:avLst/>
            </a:prstTxWarp>
          </a:bodyPr>
          <a:lstStyle>
            <a:lvl1pPr algn="r" defTabSz="963613">
              <a:defRPr sz="1000" b="0" i="1"/>
            </a:lvl1pPr>
          </a:lstStyle>
          <a:p>
            <a:pPr>
              <a:defRPr/>
            </a:pPr>
            <a:fld id="{FCD6228A-11E2-4122-BD55-3B5F88A48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09" tIns="48555" rIns="97109" bIns="485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44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5488"/>
            <a:ext cx="478313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575360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6228A-11E2-4122-BD55-3B5F88A483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476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6228A-11E2-4122-BD55-3B5F88A4834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7212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ELL = line-to-line RMS source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6228A-11E2-4122-BD55-3B5F88A4834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7627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 references for details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D6228A-11E2-4122-BD55-3B5F88A4834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8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397DB3C-509F-4DF2-AC5F-89DCBA059895}" type="slidenum">
              <a:rPr lang="en-US" smtClean="0"/>
              <a:pPr/>
              <a:t>26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64500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676400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1600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>
            <a:off x="152400" y="2328862"/>
            <a:ext cx="8458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Picture 9" descr="Pwlogoco 428 Wide"/>
          <p:cNvPicPr>
            <a:picLocks noChangeAspect="1" noChangeArrowheads="1"/>
          </p:cNvPicPr>
          <p:nvPr/>
        </p:nvPicPr>
        <p:blipFill>
          <a:blip r:embed="rId2" cstate="print"/>
          <a:srcRect l="790" t="2866" b="2341"/>
          <a:stretch>
            <a:fillRect/>
          </a:stretch>
        </p:blipFill>
        <p:spPr bwMode="auto">
          <a:xfrm>
            <a:off x="2455863" y="4476750"/>
            <a:ext cx="4267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5029200" y="5518150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A4EF6"/>
              </a:buClr>
              <a:defRPr/>
            </a:pPr>
            <a:r>
              <a:rPr lang="en-US" b="0" dirty="0" smtClean="0">
                <a:solidFill>
                  <a:srgbClr val="0E5CA7"/>
                </a:solidFill>
                <a:latin typeface="Calibri" pitchFamily="34" charset="0"/>
              </a:rPr>
              <a:t>support@powerworld.com</a:t>
            </a:r>
            <a:endParaRPr lang="en-US" b="0" dirty="0">
              <a:solidFill>
                <a:srgbClr val="000000"/>
              </a:solidFill>
              <a:latin typeface="Calibri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A4EF6"/>
              </a:buClr>
              <a:defRPr/>
            </a:pPr>
            <a:r>
              <a:rPr lang="en-US" b="0" dirty="0">
                <a:solidFill>
                  <a:srgbClr val="0E5CA7"/>
                </a:solidFill>
                <a:latin typeface="Calibri" pitchFamily="34" charset="0"/>
              </a:rPr>
              <a:t>http://</a:t>
            </a:r>
            <a:r>
              <a:rPr lang="en-US" b="0" dirty="0" smtClean="0">
                <a:solidFill>
                  <a:srgbClr val="0E5CA7"/>
                </a:solidFill>
                <a:latin typeface="Calibri" pitchFamily="34" charset="0"/>
              </a:rPr>
              <a:t>www.powerworld.com</a:t>
            </a:r>
            <a:endParaRPr lang="en-US" b="0" dirty="0">
              <a:solidFill>
                <a:srgbClr val="0E5CA7"/>
              </a:solidFill>
              <a:latin typeface="Calibri" pitchFamily="34" charset="0"/>
            </a:endParaRP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30188" y="5518150"/>
            <a:ext cx="34531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0A4EF6"/>
              </a:buClr>
              <a:defRPr/>
            </a:pPr>
            <a:r>
              <a:rPr lang="en-US" b="0" dirty="0">
                <a:solidFill>
                  <a:srgbClr val="000000"/>
                </a:solidFill>
                <a:latin typeface="Calibri" pitchFamily="34" charset="0"/>
              </a:rPr>
              <a:t>2001 South First Street</a:t>
            </a:r>
            <a:br>
              <a:rPr lang="en-US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b="0" dirty="0">
                <a:solidFill>
                  <a:srgbClr val="000000"/>
                </a:solidFill>
                <a:latin typeface="Calibri" pitchFamily="34" charset="0"/>
              </a:rPr>
              <a:t>Champaign, Illinois  61820</a:t>
            </a:r>
            <a:br>
              <a:rPr lang="en-US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b="0" dirty="0">
                <a:solidFill>
                  <a:srgbClr val="000000"/>
                </a:solidFill>
                <a:latin typeface="Calibri" pitchFamily="34" charset="0"/>
              </a:rPr>
              <a:t>+1 (217) 384.6330</a:t>
            </a:r>
            <a:endParaRPr lang="en-US" b="0" u="sng" dirty="0">
              <a:solidFill>
                <a:srgbClr val="0E5CA7"/>
              </a:solidFill>
              <a:latin typeface="Calibri" pitchFamily="34" charset="0"/>
            </a:endParaRPr>
          </a:p>
        </p:txBody>
      </p:sp>
      <p:pic>
        <p:nvPicPr>
          <p:cNvPr id="12" name="Picture 9" descr="Pwlogoco 428 Wide"/>
          <p:cNvPicPr>
            <a:picLocks noChangeAspect="1" noChangeArrowheads="1"/>
          </p:cNvPicPr>
          <p:nvPr/>
        </p:nvPicPr>
        <p:blipFill>
          <a:blip r:embed="rId3" cstate="print"/>
          <a:srcRect l="-1758"/>
          <a:stretch>
            <a:fillRect/>
          </a:stretch>
        </p:blipFill>
        <p:spPr bwMode="auto">
          <a:xfrm>
            <a:off x="8655844" y="2143125"/>
            <a:ext cx="41354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ine 3"/>
          <p:cNvSpPr>
            <a:spLocks noChangeShapeType="1"/>
          </p:cNvSpPr>
          <p:nvPr/>
        </p:nvSpPr>
        <p:spPr bwMode="auto">
          <a:xfrm>
            <a:off x="152400" y="2328862"/>
            <a:ext cx="8458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" name="Picture 9" descr="Pwlogoco 428 Wide"/>
          <p:cNvPicPr>
            <a:picLocks noChangeAspect="1" noChangeArrowheads="1"/>
          </p:cNvPicPr>
          <p:nvPr/>
        </p:nvPicPr>
        <p:blipFill>
          <a:blip r:embed="rId2" cstate="print"/>
          <a:srcRect l="790" t="2866" b="2341"/>
          <a:stretch>
            <a:fillRect/>
          </a:stretch>
        </p:blipFill>
        <p:spPr bwMode="auto">
          <a:xfrm>
            <a:off x="2455863" y="4476750"/>
            <a:ext cx="42672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230188" y="5518150"/>
            <a:ext cx="345318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Clr>
                <a:srgbClr val="0A4EF6"/>
              </a:buClr>
              <a:defRPr/>
            </a:pPr>
            <a:r>
              <a:rPr lang="en-US" b="0" dirty="0">
                <a:solidFill>
                  <a:srgbClr val="000000"/>
                </a:solidFill>
                <a:latin typeface="Calibri" pitchFamily="34" charset="0"/>
              </a:rPr>
              <a:t>2001 South First Street</a:t>
            </a:r>
            <a:br>
              <a:rPr lang="en-US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b="0" dirty="0">
                <a:solidFill>
                  <a:srgbClr val="000000"/>
                </a:solidFill>
                <a:latin typeface="Calibri" pitchFamily="34" charset="0"/>
              </a:rPr>
              <a:t>Champaign, Illinois  61820</a:t>
            </a:r>
            <a:br>
              <a:rPr lang="en-US" b="0" dirty="0">
                <a:solidFill>
                  <a:srgbClr val="000000"/>
                </a:solidFill>
                <a:latin typeface="Calibri" pitchFamily="34" charset="0"/>
              </a:rPr>
            </a:br>
            <a:r>
              <a:rPr lang="en-US" b="0" dirty="0">
                <a:solidFill>
                  <a:srgbClr val="000000"/>
                </a:solidFill>
                <a:latin typeface="Calibri" pitchFamily="34" charset="0"/>
              </a:rPr>
              <a:t>+1 (217) 384.6330</a:t>
            </a:r>
            <a:endParaRPr lang="en-US" b="0" u="sng" dirty="0">
              <a:solidFill>
                <a:srgbClr val="0E5CA7"/>
              </a:solidFill>
              <a:latin typeface="Calibri" pitchFamily="34" charset="0"/>
            </a:endParaRPr>
          </a:p>
        </p:txBody>
      </p:sp>
      <p:pic>
        <p:nvPicPr>
          <p:cNvPr id="17" name="Picture 9" descr="Pwlogoco 428 Wide"/>
          <p:cNvPicPr>
            <a:picLocks noChangeAspect="1" noChangeArrowheads="1"/>
          </p:cNvPicPr>
          <p:nvPr/>
        </p:nvPicPr>
        <p:blipFill>
          <a:blip r:embed="rId3" cstate="print"/>
          <a:srcRect l="-1758"/>
          <a:stretch>
            <a:fillRect/>
          </a:stretch>
        </p:blipFill>
        <p:spPr bwMode="auto">
          <a:xfrm>
            <a:off x="8655844" y="2143125"/>
            <a:ext cx="41354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6526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A52E6C33-0C26-431F-A445-50EDB78042AE}" type="datetime1">
              <a:rPr lang="en-US" sz="1800" b="0">
                <a:solidFill>
                  <a:srgbClr val="000000"/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3/18/2014</a:t>
            </a:fld>
            <a:endParaRPr lang="en-US" sz="1800" b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5017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623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8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114800" cy="48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524000"/>
            <a:ext cx="4114800" cy="4800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83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7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799" y="3276600"/>
            <a:ext cx="6665913" cy="1362075"/>
          </a:xfrm>
          <a:prstGeom prst="rect">
            <a:avLst/>
          </a:prstGeom>
        </p:spPr>
        <p:txBody>
          <a:bodyPr anchor="ctr"/>
          <a:lstStyle>
            <a:lvl1pPr algn="l">
              <a:defRPr sz="4000" b="1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8382000" y="6477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31B058A-3668-4C93-8E12-6AADA5D3583F}" type="slidenum">
              <a:rPr lang="en-US" sz="1400" b="0">
                <a:solidFill>
                  <a:srgbClr val="323232"/>
                </a:solidFill>
                <a:latin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0" dirty="0">
              <a:solidFill>
                <a:srgbClr val="323232"/>
              </a:solidFill>
              <a:latin typeface="Calibri" pitchFamily="34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86100" y="64770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323232"/>
                </a:solidFill>
                <a:latin typeface="Calibri" pitchFamily="34" charset="0"/>
              </a:rPr>
              <a:t>© </a:t>
            </a:r>
            <a:r>
              <a:rPr lang="en-US" sz="1400" b="0" dirty="0" smtClean="0">
                <a:solidFill>
                  <a:srgbClr val="323232"/>
                </a:solidFill>
                <a:latin typeface="Calibri" pitchFamily="34" charset="0"/>
              </a:rPr>
              <a:t>2012 </a:t>
            </a:r>
            <a:r>
              <a:rPr lang="en-US" sz="1400" b="0" dirty="0" err="1">
                <a:solidFill>
                  <a:srgbClr val="323232"/>
                </a:solidFill>
                <a:latin typeface="Calibri" pitchFamily="34" charset="0"/>
              </a:rPr>
              <a:t>PowerWorld</a:t>
            </a:r>
            <a:r>
              <a:rPr lang="en-US" sz="1400" b="0" dirty="0">
                <a:solidFill>
                  <a:srgbClr val="323232"/>
                </a:solidFill>
                <a:latin typeface="Calibri" pitchFamily="34" charset="0"/>
              </a:rPr>
              <a:t> Corporation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76200" y="64770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rgbClr val="323232"/>
                </a:solidFill>
                <a:latin typeface="Calibri" pitchFamily="34" charset="0"/>
              </a:rPr>
              <a:t>T1: Overview, Models, and Relationships</a:t>
            </a:r>
          </a:p>
        </p:txBody>
      </p:sp>
      <p:pic>
        <p:nvPicPr>
          <p:cNvPr id="8" name="Picture 7" descr="Pwlogoco 428 W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00437"/>
            <a:ext cx="1004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wlogoco 428 Wide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500437"/>
            <a:ext cx="10048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8787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entionally Lef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9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47800"/>
            <a:ext cx="4116388" cy="609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2057400"/>
            <a:ext cx="4116388" cy="42671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7800"/>
            <a:ext cx="4117975" cy="609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57400"/>
            <a:ext cx="4117975" cy="42671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7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8382000" y="6477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31B058A-3668-4C93-8E12-6AADA5D3583F}" type="slidenum">
              <a:rPr lang="en-US" sz="1400" b="0">
                <a:solidFill>
                  <a:srgbClr val="323232"/>
                </a:solidFill>
                <a:latin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0" dirty="0">
              <a:solidFill>
                <a:srgbClr val="323232"/>
              </a:solidFill>
              <a:latin typeface="Calibri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86100" y="64770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323232"/>
                </a:solidFill>
                <a:latin typeface="Calibri" pitchFamily="34" charset="0"/>
              </a:rPr>
              <a:t>© 2011 </a:t>
            </a:r>
            <a:r>
              <a:rPr lang="en-US" sz="1400" b="0" dirty="0" err="1">
                <a:solidFill>
                  <a:srgbClr val="323232"/>
                </a:solidFill>
                <a:latin typeface="Calibri" pitchFamily="34" charset="0"/>
              </a:rPr>
              <a:t>PowerWorld</a:t>
            </a:r>
            <a:r>
              <a:rPr lang="en-US" sz="1400" b="0" dirty="0">
                <a:solidFill>
                  <a:srgbClr val="323232"/>
                </a:solidFill>
                <a:latin typeface="Calibri" pitchFamily="34" charset="0"/>
              </a:rPr>
              <a:t> Corporation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6200" y="64770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rgbClr val="323232"/>
                </a:solidFill>
                <a:latin typeface="Calibri" pitchFamily="34" charset="0"/>
              </a:rPr>
              <a:t>Title</a:t>
            </a:r>
            <a:endParaRPr lang="en-US" sz="1400" b="0" dirty="0">
              <a:solidFill>
                <a:srgbClr val="32323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034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8382000" y="6477000"/>
            <a:ext cx="685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31B058A-3668-4C93-8E12-6AADA5D3583F}" type="slidenum">
              <a:rPr lang="en-US" sz="1400" b="0">
                <a:solidFill>
                  <a:srgbClr val="323232"/>
                </a:solidFill>
                <a:latin typeface="Calibri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 b="0" dirty="0">
              <a:solidFill>
                <a:srgbClr val="323232"/>
              </a:solidFill>
              <a:latin typeface="Calibri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3086100" y="64770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>
                <a:solidFill>
                  <a:srgbClr val="323232"/>
                </a:solidFill>
                <a:latin typeface="Calibri" pitchFamily="34" charset="0"/>
              </a:rPr>
              <a:t>© </a:t>
            </a:r>
            <a:r>
              <a:rPr lang="en-US" sz="1400" b="0" dirty="0" smtClean="0">
                <a:solidFill>
                  <a:srgbClr val="323232"/>
                </a:solidFill>
                <a:latin typeface="Calibri" pitchFamily="34" charset="0"/>
              </a:rPr>
              <a:t>2014 </a:t>
            </a:r>
            <a:r>
              <a:rPr lang="en-US" sz="1400" b="0" dirty="0" err="1">
                <a:solidFill>
                  <a:srgbClr val="323232"/>
                </a:solidFill>
                <a:latin typeface="Calibri" pitchFamily="34" charset="0"/>
              </a:rPr>
              <a:t>PowerWorld</a:t>
            </a:r>
            <a:r>
              <a:rPr lang="en-US" sz="1400" b="0" dirty="0">
                <a:solidFill>
                  <a:srgbClr val="323232"/>
                </a:solidFill>
                <a:latin typeface="Calibri" pitchFamily="34" charset="0"/>
              </a:rPr>
              <a:t> Corporation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6200" y="6477000"/>
            <a:ext cx="2971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0" dirty="0" smtClean="0">
                <a:solidFill>
                  <a:srgbClr val="323232"/>
                </a:solidFill>
                <a:latin typeface="Calibri" pitchFamily="34" charset="0"/>
              </a:rPr>
              <a:t>Transient Stability</a:t>
            </a:r>
            <a:endParaRPr lang="en-US" sz="1400" b="0" dirty="0">
              <a:solidFill>
                <a:srgbClr val="323232"/>
              </a:solidFill>
              <a:latin typeface="Calibri" pitchFamily="34" charset="0"/>
            </a:endParaRPr>
          </a:p>
        </p:txBody>
      </p:sp>
      <p:sp>
        <p:nvSpPr>
          <p:cNvPr id="14" name="Line 3"/>
          <p:cNvSpPr>
            <a:spLocks noChangeShapeType="1"/>
          </p:cNvSpPr>
          <p:nvPr/>
        </p:nvSpPr>
        <p:spPr bwMode="auto">
          <a:xfrm>
            <a:off x="152400" y="1328737"/>
            <a:ext cx="8458200" cy="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" name="Picture 9" descr="Pwlogoco 428 Wide"/>
          <p:cNvPicPr>
            <a:picLocks noChangeAspect="1" noChangeArrowheads="1"/>
          </p:cNvPicPr>
          <p:nvPr/>
        </p:nvPicPr>
        <p:blipFill>
          <a:blip r:embed="rId13" cstate="print"/>
          <a:srcRect l="-1758"/>
          <a:stretch>
            <a:fillRect/>
          </a:stretch>
        </p:blipFill>
        <p:spPr bwMode="auto">
          <a:xfrm>
            <a:off x="8655844" y="1143000"/>
            <a:ext cx="413544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319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4.png"/><Relationship Id="rId5" Type="http://schemas.openxmlformats.org/officeDocument/2006/relationships/image" Target="../media/image31.png"/><Relationship Id="rId10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6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1.png"/><Relationship Id="rId5" Type="http://schemas.openxmlformats.org/officeDocument/2006/relationships/image" Target="../media/image38.png"/><Relationship Id="rId10" Type="http://schemas.openxmlformats.org/officeDocument/2006/relationships/image" Target="../media/image40.png"/><Relationship Id="rId4" Type="http://schemas.openxmlformats.org/officeDocument/2006/relationships/image" Target="../media/image11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6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1.png"/><Relationship Id="rId5" Type="http://schemas.openxmlformats.org/officeDocument/2006/relationships/image" Target="../media/image43.png"/><Relationship Id="rId10" Type="http://schemas.openxmlformats.org/officeDocument/2006/relationships/image" Target="../media/image40.png"/><Relationship Id="rId4" Type="http://schemas.openxmlformats.org/officeDocument/2006/relationships/image" Target="../media/image11.png"/><Relationship Id="rId9" Type="http://schemas.openxmlformats.org/officeDocument/2006/relationships/image" Target="../media/image44.png"/><Relationship Id="rId1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11.png"/><Relationship Id="rId9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69.wmf"/><Relationship Id="rId26" Type="http://schemas.openxmlformats.org/officeDocument/2006/relationships/image" Target="../media/image73.wmf"/><Relationship Id="rId39" Type="http://schemas.openxmlformats.org/officeDocument/2006/relationships/oleObject" Target="../embeddings/oleObject19.bin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34" Type="http://schemas.openxmlformats.org/officeDocument/2006/relationships/image" Target="../media/image77.wmf"/><Relationship Id="rId42" Type="http://schemas.openxmlformats.org/officeDocument/2006/relationships/image" Target="../media/image81.wmf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6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33" Type="http://schemas.openxmlformats.org/officeDocument/2006/relationships/oleObject" Target="../embeddings/oleObject16.bin"/><Relationship Id="rId38" Type="http://schemas.openxmlformats.org/officeDocument/2006/relationships/image" Target="../media/image7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8.wmf"/><Relationship Id="rId20" Type="http://schemas.openxmlformats.org/officeDocument/2006/relationships/image" Target="../media/image70.wmf"/><Relationship Id="rId29" Type="http://schemas.openxmlformats.org/officeDocument/2006/relationships/oleObject" Target="../embeddings/oleObject14.bin"/><Relationship Id="rId41" Type="http://schemas.openxmlformats.org/officeDocument/2006/relationships/oleObject" Target="../embeddings/oleObject2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63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72.wmf"/><Relationship Id="rId32" Type="http://schemas.openxmlformats.org/officeDocument/2006/relationships/image" Target="../media/image76.wmf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80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74.wmf"/><Relationship Id="rId36" Type="http://schemas.openxmlformats.org/officeDocument/2006/relationships/image" Target="../media/image78.wmf"/><Relationship Id="rId10" Type="http://schemas.openxmlformats.org/officeDocument/2006/relationships/image" Target="../media/image65.wmf"/><Relationship Id="rId19" Type="http://schemas.openxmlformats.org/officeDocument/2006/relationships/oleObject" Target="../embeddings/oleObject9.bin"/><Relationship Id="rId31" Type="http://schemas.openxmlformats.org/officeDocument/2006/relationships/oleObject" Target="../embeddings/oleObject15.bin"/><Relationship Id="rId44" Type="http://schemas.openxmlformats.org/officeDocument/2006/relationships/image" Target="../media/image82.wmf"/><Relationship Id="rId4" Type="http://schemas.openxmlformats.org/officeDocument/2006/relationships/image" Target="../media/image6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67.wmf"/><Relationship Id="rId22" Type="http://schemas.openxmlformats.org/officeDocument/2006/relationships/image" Target="../media/image71.wmf"/><Relationship Id="rId27" Type="http://schemas.openxmlformats.org/officeDocument/2006/relationships/oleObject" Target="../embeddings/oleObject13.bin"/><Relationship Id="rId30" Type="http://schemas.openxmlformats.org/officeDocument/2006/relationships/image" Target="../media/image75.wmf"/><Relationship Id="rId35" Type="http://schemas.openxmlformats.org/officeDocument/2006/relationships/oleObject" Target="../embeddings/oleObject17.bin"/><Relationship Id="rId43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90.wmf"/><Relationship Id="rId3" Type="http://schemas.openxmlformats.org/officeDocument/2006/relationships/oleObject" Target="../embeddings/oleObject22.bin"/><Relationship Id="rId21" Type="http://schemas.openxmlformats.org/officeDocument/2006/relationships/oleObject" Target="../embeddings/oleObject31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87.wmf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20" Type="http://schemas.openxmlformats.org/officeDocument/2006/relationships/image" Target="../media/image91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4.wmf"/><Relationship Id="rId11" Type="http://schemas.openxmlformats.org/officeDocument/2006/relationships/oleObject" Target="../embeddings/oleObject26.bin"/><Relationship Id="rId24" Type="http://schemas.openxmlformats.org/officeDocument/2006/relationships/image" Target="../media/image93.wmf"/><Relationship Id="rId5" Type="http://schemas.openxmlformats.org/officeDocument/2006/relationships/oleObject" Target="../embeddings/oleObject23.bin"/><Relationship Id="rId15" Type="http://schemas.openxmlformats.org/officeDocument/2006/relationships/oleObject" Target="../embeddings/oleObject28.bin"/><Relationship Id="rId23" Type="http://schemas.openxmlformats.org/officeDocument/2006/relationships/oleObject" Target="../embeddings/oleObject32.bin"/><Relationship Id="rId10" Type="http://schemas.openxmlformats.org/officeDocument/2006/relationships/image" Target="../media/image86.wmf"/><Relationship Id="rId19" Type="http://schemas.openxmlformats.org/officeDocument/2006/relationships/oleObject" Target="../embeddings/oleObject30.bin"/><Relationship Id="rId4" Type="http://schemas.openxmlformats.org/officeDocument/2006/relationships/image" Target="../media/image83.wmf"/><Relationship Id="rId9" Type="http://schemas.openxmlformats.org/officeDocument/2006/relationships/oleObject" Target="../embeddings/oleObject25.bin"/><Relationship Id="rId14" Type="http://schemas.openxmlformats.org/officeDocument/2006/relationships/image" Target="../media/image88.wmf"/><Relationship Id="rId22" Type="http://schemas.openxmlformats.org/officeDocument/2006/relationships/image" Target="../media/image92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emf"/><Relationship Id="rId2" Type="http://schemas.openxmlformats.org/officeDocument/2006/relationships/image" Target="../media/image9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0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99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2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12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HVDC Modeling and Analysis in Transient Stability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March 18, 2014</a:t>
            </a:r>
          </a:p>
          <a:p>
            <a:r>
              <a:rPr lang="en-US" dirty="0" smtClean="0"/>
              <a:t>Kate Davis,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84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0°&lt;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&lt;120°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Firing Order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621"/>
          <a:stretch/>
        </p:blipFill>
        <p:spPr>
          <a:xfrm>
            <a:off x="1981201" y="1981200"/>
            <a:ext cx="4038599" cy="2314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699" y="4353470"/>
            <a:ext cx="4076701" cy="20473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17334" y="4389207"/>
            <a:ext cx="402266" cy="20172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37201" y="2217420"/>
            <a:ext cx="476249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83726" y="3642593"/>
            <a:ext cx="476249" cy="381000"/>
          </a:xfrm>
          <a:prstGeom prst="rect">
            <a:avLst/>
          </a:prstGeom>
          <a:noFill/>
          <a:ln>
            <a:solidFill>
              <a:srgbClr val="0A4EF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966791" y="2737577"/>
                <a:ext cx="6987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𝑏𝑎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791" y="2737577"/>
                <a:ext cx="698781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62542" y="2631403"/>
                <a:ext cx="5582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542" y="2631403"/>
                <a:ext cx="558294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867780" y="2311096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780" y="2311096"/>
                <a:ext cx="490839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867780" y="3500540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780" y="3500540"/>
                <a:ext cx="490839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026137" y="2479968"/>
                <a:ext cx="5641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A4EF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0A4EF6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A4EF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A4EF6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137" y="2479968"/>
                <a:ext cx="564129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413467" y="2656095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467" y="2656095"/>
                <a:ext cx="490839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928503" y="2703333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503" y="2703333"/>
                <a:ext cx="490839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547441" y="2485638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A4EF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rgbClr val="0A4EF6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441" y="2485638"/>
                <a:ext cx="490839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924119" y="2396425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A4EF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rgbClr val="0A4EF6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119" y="2396425"/>
                <a:ext cx="490839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Freeform 9"/>
          <p:cNvSpPr/>
          <p:nvPr/>
        </p:nvSpPr>
        <p:spPr>
          <a:xfrm>
            <a:off x="3683726" y="2159726"/>
            <a:ext cx="2177143" cy="957943"/>
          </a:xfrm>
          <a:custGeom>
            <a:avLst/>
            <a:gdLst>
              <a:gd name="connsiteX0" fmla="*/ 0 w 2177143"/>
              <a:gd name="connsiteY0" fmla="*/ 957943 h 957943"/>
              <a:gd name="connsiteX1" fmla="*/ 696685 w 2177143"/>
              <a:gd name="connsiteY1" fmla="*/ 923108 h 957943"/>
              <a:gd name="connsiteX2" fmla="*/ 722811 w 2177143"/>
              <a:gd name="connsiteY2" fmla="*/ 0 h 957943"/>
              <a:gd name="connsiteX3" fmla="*/ 2177143 w 2177143"/>
              <a:gd name="connsiteY3" fmla="*/ 0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143" h="957943">
                <a:moveTo>
                  <a:pt x="0" y="957943"/>
                </a:moveTo>
                <a:lnTo>
                  <a:pt x="696685" y="923108"/>
                </a:lnTo>
                <a:lnTo>
                  <a:pt x="722811" y="0"/>
                </a:lnTo>
                <a:lnTo>
                  <a:pt x="2177143" y="0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535680" y="2177143"/>
            <a:ext cx="2377440" cy="1915886"/>
          </a:xfrm>
          <a:custGeom>
            <a:avLst/>
            <a:gdLst>
              <a:gd name="connsiteX0" fmla="*/ 2368731 w 2377440"/>
              <a:gd name="connsiteY0" fmla="*/ 0 h 1915886"/>
              <a:gd name="connsiteX1" fmla="*/ 2377440 w 2377440"/>
              <a:gd name="connsiteY1" fmla="*/ 1915886 h 1915886"/>
              <a:gd name="connsiteX2" fmla="*/ 391886 w 2377440"/>
              <a:gd name="connsiteY2" fmla="*/ 1907177 h 1915886"/>
              <a:gd name="connsiteX3" fmla="*/ 374469 w 2377440"/>
              <a:gd name="connsiteY3" fmla="*/ 418011 h 1915886"/>
              <a:gd name="connsiteX4" fmla="*/ 0 w 2377440"/>
              <a:gd name="connsiteY4" fmla="*/ 426720 h 1915886"/>
              <a:gd name="connsiteX5" fmla="*/ 0 w 2377440"/>
              <a:gd name="connsiteY5" fmla="*/ 426720 h 191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7440" h="1915886">
                <a:moveTo>
                  <a:pt x="2368731" y="0"/>
                </a:moveTo>
                <a:lnTo>
                  <a:pt x="2377440" y="1915886"/>
                </a:lnTo>
                <a:lnTo>
                  <a:pt x="391886" y="1907177"/>
                </a:lnTo>
                <a:lnTo>
                  <a:pt x="374469" y="418011"/>
                </a:lnTo>
                <a:lnTo>
                  <a:pt x="0" y="426720"/>
                </a:lnTo>
                <a:lnTo>
                  <a:pt x="0" y="426720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368731" y="2595154"/>
            <a:ext cx="1306286" cy="505097"/>
          </a:xfrm>
          <a:custGeom>
            <a:avLst/>
            <a:gdLst>
              <a:gd name="connsiteX0" fmla="*/ 1132115 w 1306286"/>
              <a:gd name="connsiteY0" fmla="*/ 0 h 505097"/>
              <a:gd name="connsiteX1" fmla="*/ 34835 w 1306286"/>
              <a:gd name="connsiteY1" fmla="*/ 52252 h 505097"/>
              <a:gd name="connsiteX2" fmla="*/ 0 w 1306286"/>
              <a:gd name="connsiteY2" fmla="*/ 487680 h 505097"/>
              <a:gd name="connsiteX3" fmla="*/ 1306286 w 1306286"/>
              <a:gd name="connsiteY3" fmla="*/ 505097 h 50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6286" h="505097">
                <a:moveTo>
                  <a:pt x="1132115" y="0"/>
                </a:moveTo>
                <a:lnTo>
                  <a:pt x="34835" y="52252"/>
                </a:lnTo>
                <a:lnTo>
                  <a:pt x="0" y="487680"/>
                </a:lnTo>
                <a:lnTo>
                  <a:pt x="1306286" y="505097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4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0°&lt;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&lt;180°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Firing Order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621"/>
          <a:stretch/>
        </p:blipFill>
        <p:spPr>
          <a:xfrm>
            <a:off x="1981201" y="1981200"/>
            <a:ext cx="4038599" cy="2314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699" y="4353470"/>
            <a:ext cx="4076701" cy="20473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04363" y="4389207"/>
            <a:ext cx="402266" cy="20172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64221" y="2219702"/>
            <a:ext cx="476249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683726" y="3642593"/>
            <a:ext cx="476249" cy="381000"/>
          </a:xfrm>
          <a:prstGeom prst="rect">
            <a:avLst/>
          </a:prstGeom>
          <a:noFill/>
          <a:ln>
            <a:solidFill>
              <a:srgbClr val="0A4EF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966791" y="2737577"/>
                <a:ext cx="6779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𝑐𝑎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791" y="2737577"/>
                <a:ext cx="677943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419600" y="3127698"/>
                <a:ext cx="5385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127698"/>
                <a:ext cx="538545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867780" y="2311096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780" y="2311096"/>
                <a:ext cx="490839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867780" y="3500540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780" y="3500540"/>
                <a:ext cx="490839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026137" y="2479968"/>
                <a:ext cx="5641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A4EF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0A4EF6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A4EF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A4EF6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6137" y="2479968"/>
                <a:ext cx="564129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970525" y="3195935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525" y="3195935"/>
                <a:ext cx="490839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928503" y="3272135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503" y="3272135"/>
                <a:ext cx="490839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3547441" y="2485638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A4EF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rgbClr val="0A4EF6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7441" y="2485638"/>
                <a:ext cx="490839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924119" y="2396425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A4EF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rgbClr val="0A4EF6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4119" y="2396425"/>
                <a:ext cx="490839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reeform 8"/>
          <p:cNvSpPr/>
          <p:nvPr/>
        </p:nvSpPr>
        <p:spPr>
          <a:xfrm>
            <a:off x="3535680" y="2177143"/>
            <a:ext cx="2377440" cy="1915886"/>
          </a:xfrm>
          <a:custGeom>
            <a:avLst/>
            <a:gdLst>
              <a:gd name="connsiteX0" fmla="*/ 2368731 w 2377440"/>
              <a:gd name="connsiteY0" fmla="*/ 0 h 1915886"/>
              <a:gd name="connsiteX1" fmla="*/ 2377440 w 2377440"/>
              <a:gd name="connsiteY1" fmla="*/ 1915886 h 1915886"/>
              <a:gd name="connsiteX2" fmla="*/ 391886 w 2377440"/>
              <a:gd name="connsiteY2" fmla="*/ 1907177 h 1915886"/>
              <a:gd name="connsiteX3" fmla="*/ 374469 w 2377440"/>
              <a:gd name="connsiteY3" fmla="*/ 418011 h 1915886"/>
              <a:gd name="connsiteX4" fmla="*/ 0 w 2377440"/>
              <a:gd name="connsiteY4" fmla="*/ 426720 h 1915886"/>
              <a:gd name="connsiteX5" fmla="*/ 0 w 2377440"/>
              <a:gd name="connsiteY5" fmla="*/ 426720 h 1915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77440" h="1915886">
                <a:moveTo>
                  <a:pt x="2368731" y="0"/>
                </a:moveTo>
                <a:lnTo>
                  <a:pt x="2377440" y="1915886"/>
                </a:lnTo>
                <a:lnTo>
                  <a:pt x="391886" y="1907177"/>
                </a:lnTo>
                <a:lnTo>
                  <a:pt x="374469" y="418011"/>
                </a:lnTo>
                <a:lnTo>
                  <a:pt x="0" y="426720"/>
                </a:lnTo>
                <a:lnTo>
                  <a:pt x="0" y="426720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386149" y="2612571"/>
            <a:ext cx="2516777" cy="1018903"/>
          </a:xfrm>
          <a:custGeom>
            <a:avLst/>
            <a:gdLst>
              <a:gd name="connsiteX0" fmla="*/ 1158240 w 2516777"/>
              <a:gd name="connsiteY0" fmla="*/ 0 h 1018903"/>
              <a:gd name="connsiteX1" fmla="*/ 0 w 2516777"/>
              <a:gd name="connsiteY1" fmla="*/ 26126 h 1018903"/>
              <a:gd name="connsiteX2" fmla="*/ 8708 w 2516777"/>
              <a:gd name="connsiteY2" fmla="*/ 1018903 h 1018903"/>
              <a:gd name="connsiteX3" fmla="*/ 2516777 w 2516777"/>
              <a:gd name="connsiteY3" fmla="*/ 975360 h 101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6777" h="1018903">
                <a:moveTo>
                  <a:pt x="1158240" y="0"/>
                </a:moveTo>
                <a:lnTo>
                  <a:pt x="0" y="26126"/>
                </a:lnTo>
                <a:cubicBezTo>
                  <a:pt x="2903" y="357052"/>
                  <a:pt x="5805" y="687977"/>
                  <a:pt x="8708" y="1018903"/>
                </a:cubicBezTo>
                <a:lnTo>
                  <a:pt x="2516777" y="975360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902926" y="2151017"/>
            <a:ext cx="1010194" cy="1428206"/>
          </a:xfrm>
          <a:custGeom>
            <a:avLst/>
            <a:gdLst>
              <a:gd name="connsiteX0" fmla="*/ 8708 w 1010194"/>
              <a:gd name="connsiteY0" fmla="*/ 1428206 h 1428206"/>
              <a:gd name="connsiteX1" fmla="*/ 0 w 1010194"/>
              <a:gd name="connsiteY1" fmla="*/ 26126 h 1428206"/>
              <a:gd name="connsiteX2" fmla="*/ 1010194 w 1010194"/>
              <a:gd name="connsiteY2" fmla="*/ 0 h 142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0194" h="1428206">
                <a:moveTo>
                  <a:pt x="8708" y="1428206"/>
                </a:moveTo>
                <a:cubicBezTo>
                  <a:pt x="5805" y="960846"/>
                  <a:pt x="2903" y="493486"/>
                  <a:pt x="0" y="26126"/>
                </a:cubicBezTo>
                <a:lnTo>
                  <a:pt x="1010194" y="0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4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0°&lt;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&lt;240°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Firing Order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621"/>
          <a:stretch/>
        </p:blipFill>
        <p:spPr>
          <a:xfrm>
            <a:off x="1981201" y="1981200"/>
            <a:ext cx="4038599" cy="2314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699" y="4353470"/>
            <a:ext cx="4076701" cy="20473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8116" y="4389207"/>
            <a:ext cx="402266" cy="20172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764221" y="2219702"/>
            <a:ext cx="476249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48151" y="3643343"/>
            <a:ext cx="476249" cy="381000"/>
          </a:xfrm>
          <a:prstGeom prst="rect">
            <a:avLst/>
          </a:prstGeom>
          <a:noFill/>
          <a:ln>
            <a:solidFill>
              <a:srgbClr val="0A4EF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966791" y="2737577"/>
                <a:ext cx="6721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791" y="2737577"/>
                <a:ext cx="672107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419600" y="3127698"/>
                <a:ext cx="5385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9600" y="3127698"/>
                <a:ext cx="538545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867780" y="2311096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780" y="2311096"/>
                <a:ext cx="490839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867780" y="3500540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780" y="3500540"/>
                <a:ext cx="490839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084067" y="2968409"/>
                <a:ext cx="5582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A4EF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0A4EF6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A4EF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A4EF6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4067" y="2968409"/>
                <a:ext cx="558294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970525" y="3195935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525" y="3195935"/>
                <a:ext cx="490839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928503" y="3272135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503" y="3272135"/>
                <a:ext cx="490839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391296" y="2679152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A4EF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rgbClr val="0A4EF6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1296" y="2679152"/>
                <a:ext cx="490839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938256" y="2735303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A4EF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rgbClr val="0A4EF6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8256" y="2735303"/>
                <a:ext cx="490839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4902926" y="2151017"/>
            <a:ext cx="1010194" cy="1428206"/>
          </a:xfrm>
          <a:custGeom>
            <a:avLst/>
            <a:gdLst>
              <a:gd name="connsiteX0" fmla="*/ 8708 w 1010194"/>
              <a:gd name="connsiteY0" fmla="*/ 1428206 h 1428206"/>
              <a:gd name="connsiteX1" fmla="*/ 0 w 1010194"/>
              <a:gd name="connsiteY1" fmla="*/ 26126 h 1428206"/>
              <a:gd name="connsiteX2" fmla="*/ 1010194 w 1010194"/>
              <a:gd name="connsiteY2" fmla="*/ 0 h 1428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0194" h="1428206">
                <a:moveTo>
                  <a:pt x="8708" y="1428206"/>
                </a:moveTo>
                <a:cubicBezTo>
                  <a:pt x="5805" y="960846"/>
                  <a:pt x="2903" y="493486"/>
                  <a:pt x="0" y="26126"/>
                </a:cubicBezTo>
                <a:lnTo>
                  <a:pt x="1010194" y="0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171406" y="2177143"/>
            <a:ext cx="1767840" cy="1924594"/>
          </a:xfrm>
          <a:custGeom>
            <a:avLst/>
            <a:gdLst>
              <a:gd name="connsiteX0" fmla="*/ 1741714 w 1767840"/>
              <a:gd name="connsiteY0" fmla="*/ 0 h 1924594"/>
              <a:gd name="connsiteX1" fmla="*/ 1767840 w 1767840"/>
              <a:gd name="connsiteY1" fmla="*/ 1924594 h 1924594"/>
              <a:gd name="connsiteX2" fmla="*/ 235131 w 1767840"/>
              <a:gd name="connsiteY2" fmla="*/ 1907177 h 1924594"/>
              <a:gd name="connsiteX3" fmla="*/ 235131 w 1767840"/>
              <a:gd name="connsiteY3" fmla="*/ 923108 h 1924594"/>
              <a:gd name="connsiteX4" fmla="*/ 0 w 1767840"/>
              <a:gd name="connsiteY4" fmla="*/ 923108 h 1924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67840" h="1924594">
                <a:moveTo>
                  <a:pt x="1741714" y="0"/>
                </a:moveTo>
                <a:lnTo>
                  <a:pt x="1767840" y="1924594"/>
                </a:lnTo>
                <a:lnTo>
                  <a:pt x="235131" y="1907177"/>
                </a:lnTo>
                <a:lnTo>
                  <a:pt x="235131" y="923108"/>
                </a:lnTo>
                <a:lnTo>
                  <a:pt x="0" y="923108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386149" y="3100251"/>
            <a:ext cx="2516777" cy="513806"/>
          </a:xfrm>
          <a:custGeom>
            <a:avLst/>
            <a:gdLst>
              <a:gd name="connsiteX0" fmla="*/ 1750422 w 2516777"/>
              <a:gd name="connsiteY0" fmla="*/ 0 h 513806"/>
              <a:gd name="connsiteX1" fmla="*/ 17417 w 2516777"/>
              <a:gd name="connsiteY1" fmla="*/ 26126 h 513806"/>
              <a:gd name="connsiteX2" fmla="*/ 0 w 2516777"/>
              <a:gd name="connsiteY2" fmla="*/ 513806 h 513806"/>
              <a:gd name="connsiteX3" fmla="*/ 2516777 w 2516777"/>
              <a:gd name="connsiteY3" fmla="*/ 496389 h 513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16777" h="513806">
                <a:moveTo>
                  <a:pt x="1750422" y="0"/>
                </a:moveTo>
                <a:lnTo>
                  <a:pt x="17417" y="26126"/>
                </a:lnTo>
                <a:lnTo>
                  <a:pt x="0" y="513806"/>
                </a:lnTo>
                <a:lnTo>
                  <a:pt x="2516777" y="496389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7021368" y="5409016"/>
                <a:ext cx="96866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𝑒𝑡𝑐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1368" y="5409016"/>
                <a:ext cx="968663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042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3462" r="4114"/>
          <a:stretch/>
        </p:blipFill>
        <p:spPr>
          <a:xfrm>
            <a:off x="2374965" y="4191000"/>
            <a:ext cx="3155822" cy="20896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Firing can be delayed by </a:t>
            </a:r>
            <a:r>
              <a:rPr lang="el-GR" sz="2400" dirty="0" smtClean="0"/>
              <a:t>α</a:t>
            </a:r>
            <a:r>
              <a:rPr lang="en-US" sz="2400" dirty="0" smtClean="0"/>
              <a:t>, causing current to lag the voltage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Firing with a Delay Angle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16822"/>
          <a:stretch/>
        </p:blipFill>
        <p:spPr>
          <a:xfrm>
            <a:off x="2171699" y="2083526"/>
            <a:ext cx="3390901" cy="20473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38116" y="2119263"/>
            <a:ext cx="402266" cy="42204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2453637" y="2437038"/>
            <a:ext cx="3836127" cy="8709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850862" y="2227023"/>
            <a:ext cx="1988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B050"/>
                </a:solidFill>
                <a:latin typeface="+mn-lt"/>
              </a:rPr>
              <a:t>Rectified DC voltage, no firing angle</a:t>
            </a:r>
            <a:endParaRPr lang="en-US" sz="2000" b="0" baseline="-25000" dirty="0">
              <a:solidFill>
                <a:srgbClr val="00B05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6248400" y="2195983"/>
                <a:ext cx="7000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2195983"/>
                <a:ext cx="700000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6274527" y="4330505"/>
                <a:ext cx="2031069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b="0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527" y="4330505"/>
                <a:ext cx="2031069" cy="453137"/>
              </a:xfrm>
              <a:prstGeom prst="rect">
                <a:avLst/>
              </a:prstGeom>
              <a:blipFill rotWithShape="0">
                <a:blip r:embed="rId6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2438400" y="4563291"/>
            <a:ext cx="3836127" cy="8709"/>
          </a:xfrm>
          <a:prstGeom prst="line">
            <a:avLst/>
          </a:prstGeom>
          <a:ln>
            <a:solidFill>
              <a:srgbClr val="00B050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76512" y="4423663"/>
                <a:ext cx="2143664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°&lt;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&lt;180°</m:t>
                      </m:r>
                    </m:oMath>
                  </m:oMathPara>
                </a14:m>
                <a:endParaRPr lang="en-US" b="0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12" y="4423663"/>
                <a:ext cx="2143664" cy="45313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560134" y="2114550"/>
            <a:ext cx="402266" cy="422040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06987" y="5522192"/>
            <a:ext cx="3232213" cy="8786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69995" y="3426127"/>
            <a:ext cx="3436701" cy="8410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10422" y="4742963"/>
                <a:ext cx="239949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>
                    <a:solidFill>
                      <a:srgbClr val="00B050"/>
                    </a:solidFill>
                    <a:latin typeface="+mn-lt"/>
                  </a:rPr>
                  <a:t>Rectified DC voltage, firing angle </a:t>
                </a:r>
                <a14:m>
                  <m:oMath xmlns:m="http://schemas.openxmlformats.org/officeDocument/2006/math">
                    <m:r>
                      <a:rPr lang="en-US" sz="2000" b="0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endParaRPr lang="en-US" sz="2000" b="0" baseline="-25000" dirty="0">
                  <a:solidFill>
                    <a:srgbClr val="00B050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422" y="4742963"/>
                <a:ext cx="2399499" cy="707886"/>
              </a:xfrm>
              <a:prstGeom prst="rect">
                <a:avLst/>
              </a:prstGeom>
              <a:blipFill rotWithShape="0">
                <a:blip r:embed="rId10"/>
                <a:stretch>
                  <a:fillRect l="-2538" t="-4310" r="-1523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71877" y="2593361"/>
                <a:ext cx="1748299" cy="6828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b="0" dirty="0" smtClean="0">
                    <a:solidFill>
                      <a:srgbClr val="00B05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a:rPr lang="en-US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r>
                      <a:rPr lang="en-US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baseline="-25000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𝐿𝐿</m:t>
                    </m:r>
                  </m:oMath>
                </a14:m>
                <a:endParaRPr lang="en-US" b="0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877" y="2593361"/>
                <a:ext cx="1748299" cy="682816"/>
              </a:xfrm>
              <a:prstGeom prst="rect">
                <a:avLst/>
              </a:prstGeom>
              <a:blipFill rotWithShape="0">
                <a:blip r:embed="rId11"/>
                <a:stretch>
                  <a:fillRect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075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83820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As </a:t>
            </a:r>
            <a:r>
              <a:rPr lang="el-GR" dirty="0"/>
              <a:t>α</a:t>
            </a:r>
            <a:r>
              <a:rPr lang="en-US" dirty="0"/>
              <a:t> v</a:t>
            </a:r>
            <a:r>
              <a:rPr lang="en-US" dirty="0" smtClean="0"/>
              <a:t>aries, the phase displacement between the voltage and current also varies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0&lt;</a:t>
            </a:r>
            <a:r>
              <a:rPr lang="el-GR" dirty="0" smtClean="0"/>
              <a:t>α</a:t>
            </a:r>
            <a:r>
              <a:rPr lang="en-US" dirty="0" smtClean="0"/>
              <a:t>&lt;90, P decreases and Q increases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Power Factor Angle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7662" t="10274" r="5342" b="32489"/>
          <a:stretch/>
        </p:blipFill>
        <p:spPr>
          <a:xfrm>
            <a:off x="5867401" y="2667000"/>
            <a:ext cx="1981200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466975"/>
            <a:ext cx="3248025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4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The converter always draws reactive power from the AC system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α</a:t>
            </a:r>
            <a:r>
              <a:rPr lang="en-US" dirty="0"/>
              <a:t>=90, P is zero, Q is max</a:t>
            </a:r>
          </a:p>
          <a:p>
            <a:r>
              <a:rPr lang="en-US" dirty="0"/>
              <a:t>90&lt;</a:t>
            </a:r>
            <a:r>
              <a:rPr lang="el-GR" dirty="0"/>
              <a:t>α</a:t>
            </a:r>
            <a:r>
              <a:rPr lang="en-US" dirty="0"/>
              <a:t>&lt;180, P increases, Q decreases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Factor Angle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7034"/>
          <a:stretch/>
        </p:blipFill>
        <p:spPr>
          <a:xfrm>
            <a:off x="914400" y="2209801"/>
            <a:ext cx="2752725" cy="289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2505074"/>
            <a:ext cx="21336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0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analysis so far assumes there are always exactly two switches on at one time</a:t>
            </a:r>
          </a:p>
          <a:p>
            <a:r>
              <a:rPr lang="en-US" dirty="0" smtClean="0"/>
              <a:t>In reality, there is some overlap</a:t>
            </a:r>
          </a:p>
          <a:p>
            <a:pPr lvl="1"/>
            <a:r>
              <a:rPr lang="en-US" dirty="0" smtClean="0"/>
              <a:t>Denoted by commutation angle µ</a:t>
            </a:r>
          </a:p>
          <a:p>
            <a:pPr lvl="1"/>
            <a:r>
              <a:rPr lang="en-US" dirty="0" smtClean="0"/>
              <a:t>0&lt;µ&lt;60, typically µ is 15 to 25</a:t>
            </a:r>
          </a:p>
          <a:p>
            <a:r>
              <a:rPr lang="en-US" dirty="0" smtClean="0"/>
              <a:t>Commutation begins after </a:t>
            </a:r>
            <a:r>
              <a:rPr lang="el-GR" dirty="0" smtClean="0"/>
              <a:t>α</a:t>
            </a:r>
            <a:r>
              <a:rPr lang="en-US" dirty="0" smtClean="0"/>
              <a:t> and ends after extinction angle </a:t>
            </a:r>
            <a:r>
              <a:rPr lang="el-GR" dirty="0" smtClean="0"/>
              <a:t>δ</a:t>
            </a:r>
            <a:r>
              <a:rPr lang="en-US" dirty="0" smtClean="0"/>
              <a:t>=µ+</a:t>
            </a:r>
            <a:r>
              <a:rPr lang="el-GR" dirty="0" smtClean="0"/>
              <a:t>α</a:t>
            </a:r>
            <a:endParaRPr lang="en-US" dirty="0" smtClean="0"/>
          </a:p>
          <a:p>
            <a:r>
              <a:rPr lang="en-US" dirty="0" smtClean="0"/>
              <a:t>Source inductances matter here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Commutation Overlap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74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381000" y="1524000"/>
                <a:ext cx="8382000" cy="50292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 smtClean="0"/>
                  <a:t>Voltage Waveforms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Effect </a:t>
                </a:r>
                <a:r>
                  <a:rPr lang="en-US" dirty="0" smtClean="0"/>
                  <a:t>of commutation overlap is a voltage drop </a:t>
                </a:r>
              </a:p>
              <a:p>
                <a:pPr marL="0" indent="0">
                  <a:buNone/>
                </a:pPr>
                <a:r>
                  <a:rPr lang="en-US" dirty="0" smtClean="0">
                    <a:ea typeface="Cambria Math" panose="02040503050406030204" pitchFamily="18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𝑐𝑜𝑠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524000"/>
                <a:ext cx="8382000" cy="5029200"/>
              </a:xfrm>
              <a:blipFill rotWithShape="0">
                <a:blip r:embed="rId2"/>
                <a:stretch>
                  <a:fillRect l="-1236" t="-2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Commutation Overlap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829460"/>
            <a:ext cx="5029200" cy="3367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867464" y="1981200"/>
                <a:ext cx="2895536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−∆</m:t>
                      </m:r>
                      <m:sSub>
                        <m:sSubPr>
                          <m:ctrlP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b="0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64" y="1981200"/>
                <a:ext cx="2895536" cy="453137"/>
              </a:xfrm>
              <a:prstGeom prst="rect">
                <a:avLst/>
              </a:prstGeom>
              <a:blipFill rotWithShape="0">
                <a:blip r:embed="rId4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744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With no commutation overlap, the converter becomes an inverter at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dirty="0" smtClean="0"/>
                  <a:t>=90</a:t>
                </a:r>
              </a:p>
              <a:p>
                <a:r>
                  <a:rPr lang="en-US" dirty="0" smtClean="0"/>
                  <a:t>With commutation overlap, this occurs later,</a:t>
                </a:r>
              </a:p>
              <a:p>
                <a:endParaRPr lang="en-US" dirty="0"/>
              </a:p>
              <a:p>
                <a:r>
                  <a:rPr lang="en-US" dirty="0" smtClean="0"/>
                  <a:t>The converter transitions at</a:t>
                </a:r>
                <a:endParaRPr lang="en-US" b="0" dirty="0" smtClean="0">
                  <a:solidFill>
                    <a:srgbClr val="00B050"/>
                  </a:solidFill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The direct current from the rectifier to inverter</a:t>
                </a:r>
              </a:p>
              <a:p>
                <a:endParaRPr lang="en-US" dirty="0"/>
              </a:p>
              <a:p>
                <a:r>
                  <a:rPr lang="en-US" dirty="0" smtClean="0"/>
                  <a:t>Resistances are small, so small changes in voltage can have a large impact on current!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73" t="-2665" b="-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Rectifier vs. Inverter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524000" y="2892383"/>
                <a:ext cx="3328282" cy="781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</m:oMath>
                  </m:oMathPara>
                </a14:m>
                <a:endParaRPr lang="en-US" b="0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892383"/>
                <a:ext cx="3328282" cy="78136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336376" y="1989720"/>
                <a:ext cx="2031069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b="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b="0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6376" y="1989720"/>
                <a:ext cx="2031069" cy="453137"/>
              </a:xfrm>
              <a:prstGeom prst="rect">
                <a:avLst/>
              </a:prstGeom>
              <a:blipFill rotWithShape="0">
                <a:blip r:embed="rId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09982" y="2950726"/>
                <a:ext cx="2437398" cy="4531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b="0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9982" y="2950726"/>
                <a:ext cx="2437398" cy="45313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2590800" y="4419600"/>
                <a:ext cx="3745576" cy="846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𝑑𝑜𝑟</m:t>
                              </m:r>
                            </m:sub>
                          </m:sSub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𝑑𝑜</m:t>
                              </m:r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𝑐𝑟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baseline="-250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419600"/>
                <a:ext cx="3745576" cy="846194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689157" y="3431430"/>
                <a:ext cx="1679049" cy="719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b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sub>
                      </m:sSub>
                      <m:r>
                        <a:rPr lang="en-US" b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9157" y="3431430"/>
                <a:ext cx="1679049" cy="7199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616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Rectifier</a:t>
                </a:r>
              </a:p>
              <a:p>
                <a:endParaRPr lang="en-US" dirty="0"/>
              </a:p>
              <a:p>
                <a:r>
                  <a:rPr lang="en-US" dirty="0" smtClean="0"/>
                  <a:t>Inverter</a:t>
                </a:r>
              </a:p>
              <a:p>
                <a:endParaRPr lang="en-US" dirty="0"/>
              </a:p>
              <a:p>
                <a:r>
                  <a:rPr lang="en-US" dirty="0" smtClean="0"/>
                  <a:t>Control of voltage and current (or power) is achieved by controlling the internal voltages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𝑑𝑜𝑟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𝑑𝑜𝑖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Control firing angles (fast) or tap changers (slow)</a:t>
                </a:r>
              </a:p>
              <a:p>
                <a:r>
                  <a:rPr lang="en-US" dirty="0" smtClean="0"/>
                  <a:t>Typically the rectifier maintains the DC current and the inverter maintains the DC voltage</a:t>
                </a: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527" t="-2538" r="-2400"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Angles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7427990"/>
                  </p:ext>
                </p:extLst>
              </p:nvPr>
            </p:nvGraphicFramePr>
            <p:xfrm>
              <a:off x="2286000" y="1600200"/>
              <a:ext cx="3429000" cy="82296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813202"/>
                    <a:gridCol w="2615798"/>
                  </a:tblGrid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Ignition delay angle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Overlap angle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Extinction</a:t>
                          </a:r>
                          <a:r>
                            <a:rPr lang="en-US" sz="1800" baseline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angle = </a:t>
                          </a: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1800" b="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18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𝜇</m:t>
                              </m:r>
                            </m:oMath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47427990"/>
                  </p:ext>
                </p:extLst>
              </p:nvPr>
            </p:nvGraphicFramePr>
            <p:xfrm>
              <a:off x="2286000" y="1600200"/>
              <a:ext cx="3429000" cy="82296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813202"/>
                    <a:gridCol w="2615798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493" t="-26667" r="-321642" b="-2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Ignition delay angle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493" t="-123913" r="-321642" b="-1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Overlap angle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493" t="-228889" r="-321642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31702" t="-228889" r="-466" b="-51111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9682311"/>
                  </p:ext>
                </p:extLst>
              </p:nvPr>
            </p:nvGraphicFramePr>
            <p:xfrm>
              <a:off x="2286000" y="2667000"/>
              <a:ext cx="5715000" cy="82296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019245"/>
                    <a:gridCol w="2695755"/>
                  </a:tblGrid>
                  <a:tr h="22860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8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Ignition advance angle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Extinction</a:t>
                          </a:r>
                          <a:r>
                            <a:rPr lang="en-US" sz="1800" baseline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advance angle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b="0" i="1" smtClean="0"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oMath>
                            </m:oMathPara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Overlap angle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9682311"/>
                  </p:ext>
                </p:extLst>
              </p:nvPr>
            </p:nvGraphicFramePr>
            <p:xfrm>
              <a:off x="2286000" y="2667000"/>
              <a:ext cx="5715000" cy="822960"/>
            </p:xfrm>
            <a:graphic>
              <a:graphicData uri="http://schemas.openxmlformats.org/drawingml/2006/table">
                <a:tbl>
                  <a:tblPr firstRow="1" firstCol="1" lastRow="1" lastCol="1" bandRow="1" bandCol="1"/>
                  <a:tblGrid>
                    <a:gridCol w="3019245"/>
                    <a:gridCol w="2695755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03" t="-26667" r="-89516" b="-253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Ignition advance angle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03" t="-123913" r="-89516" b="-14782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Extinction</a:t>
                          </a:r>
                          <a:r>
                            <a:rPr lang="en-US" sz="1800" baseline="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 advance angle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4"/>
                          <a:stretch>
                            <a:fillRect l="-403" t="-228889" r="-89516" b="-5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>
                              <a:effectLst/>
                              <a:latin typeface="Times New Roman" panose="02020603050405020304" pitchFamily="18" charset="0"/>
                              <a:ea typeface="Times New Roman" panose="02020603050405020304" pitchFamily="18" charset="0"/>
                            </a:rPr>
                            <a:t>Overlap angle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13656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1524000"/>
            <a:ext cx="3581400" cy="4800600"/>
          </a:xfrm>
        </p:spPr>
        <p:txBody>
          <a:bodyPr/>
          <a:lstStyle/>
          <a:p>
            <a:r>
              <a:rPr lang="en-US" dirty="0" smtClean="0"/>
              <a:t>HVDC </a:t>
            </a:r>
            <a:r>
              <a:rPr lang="en-US" dirty="0"/>
              <a:t>l</a:t>
            </a:r>
            <a:r>
              <a:rPr lang="en-US" dirty="0" smtClean="0"/>
              <a:t>ines can rapidly control the transmitted power so they need to be modeled in transient stability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HVDC Lines and Stability</a:t>
            </a:r>
            <a:endParaRPr lang="en-US" dirty="0"/>
          </a:p>
        </p:txBody>
      </p:sp>
      <p:pic>
        <p:nvPicPr>
          <p:cNvPr id="4" name="Picture 10" descr="junk"/>
          <p:cNvPicPr>
            <a:picLocks noChangeAspect="1" noChangeArrowheads="1"/>
          </p:cNvPicPr>
          <p:nvPr/>
        </p:nvPicPr>
        <p:blipFill>
          <a:blip r:embed="rId3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444817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11"/>
          <p:cNvSpPr>
            <a:spLocks noChangeArrowheads="1"/>
          </p:cNvSpPr>
          <p:nvPr/>
        </p:nvSpPr>
        <p:spPr bwMode="auto">
          <a:xfrm>
            <a:off x="4324350" y="5400675"/>
            <a:ext cx="914400" cy="457200"/>
          </a:xfrm>
          <a:prstGeom prst="ellipse">
            <a:avLst/>
          </a:prstGeom>
          <a:solidFill>
            <a:srgbClr val="0096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18288" tIns="18288" rIns="18288" bIns="1828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Inverter Terminals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191000" y="2476500"/>
            <a:ext cx="914400" cy="457200"/>
          </a:xfrm>
          <a:prstGeom prst="ellipse">
            <a:avLst/>
          </a:prstGeom>
          <a:solidFill>
            <a:srgbClr val="8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18288" tIns="18288" rIns="18288" bIns="18288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Rectifier</a:t>
            </a:r>
            <a:endParaRPr kumimoji="0" lang="en-US" sz="7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Terminals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16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Generic </a:t>
            </a:r>
            <a:r>
              <a:rPr lang="en-US" dirty="0" err="1" smtClean="0"/>
              <a:t>PowerWorld</a:t>
            </a:r>
            <a:r>
              <a:rPr lang="en-US" dirty="0" smtClean="0"/>
              <a:t> Converter Model</a:t>
            </a:r>
            <a:endParaRPr lang="en-US" dirty="0"/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990600" y="175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5" name="Group 1"/>
          <p:cNvGrpSpPr>
            <a:grpSpLocks noChangeAspect="1"/>
          </p:cNvGrpSpPr>
          <p:nvPr/>
        </p:nvGrpSpPr>
        <p:grpSpPr bwMode="auto">
          <a:xfrm>
            <a:off x="1016812" y="1447800"/>
            <a:ext cx="5946775" cy="2400300"/>
            <a:chOff x="1456" y="3196"/>
            <a:chExt cx="9366" cy="3780"/>
          </a:xfrm>
        </p:grpSpPr>
        <p:sp>
          <p:nvSpPr>
            <p:cNvPr id="6" name="AutoShape 29"/>
            <p:cNvSpPr>
              <a:spLocks noChangeAspect="1" noChangeArrowheads="1" noTextEdit="1"/>
            </p:cNvSpPr>
            <p:nvPr/>
          </p:nvSpPr>
          <p:spPr bwMode="auto">
            <a:xfrm>
              <a:off x="1456" y="3196"/>
              <a:ext cx="9366" cy="37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28"/>
            <p:cNvSpPr>
              <a:spLocks noChangeArrowheads="1"/>
            </p:cNvSpPr>
            <p:nvPr/>
          </p:nvSpPr>
          <p:spPr bwMode="auto">
            <a:xfrm>
              <a:off x="1643" y="3571"/>
              <a:ext cx="188" cy="262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27"/>
            <p:cNvSpPr>
              <a:spLocks noChangeArrowheads="1"/>
            </p:cNvSpPr>
            <p:nvPr/>
          </p:nvSpPr>
          <p:spPr bwMode="auto">
            <a:xfrm>
              <a:off x="4829" y="4507"/>
              <a:ext cx="1686" cy="37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26"/>
            <p:cNvSpPr>
              <a:spLocks noChangeArrowheads="1"/>
            </p:cNvSpPr>
            <p:nvPr/>
          </p:nvSpPr>
          <p:spPr bwMode="auto">
            <a:xfrm rot="5400000">
              <a:off x="7358" y="4414"/>
              <a:ext cx="749" cy="562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25"/>
            <p:cNvSpPr>
              <a:spLocks noChangeShapeType="1"/>
            </p:cNvSpPr>
            <p:nvPr/>
          </p:nvSpPr>
          <p:spPr bwMode="auto">
            <a:xfrm>
              <a:off x="8014" y="4320"/>
              <a:ext cx="1" cy="74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24"/>
            <p:cNvSpPr>
              <a:spLocks noChangeShapeType="1"/>
            </p:cNvSpPr>
            <p:nvPr/>
          </p:nvSpPr>
          <p:spPr bwMode="auto">
            <a:xfrm flipV="1">
              <a:off x="1831" y="4695"/>
              <a:ext cx="2998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23"/>
            <p:cNvSpPr>
              <a:spLocks noChangeShapeType="1"/>
            </p:cNvSpPr>
            <p:nvPr/>
          </p:nvSpPr>
          <p:spPr bwMode="auto">
            <a:xfrm>
              <a:off x="6515" y="4696"/>
              <a:ext cx="93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22"/>
            <p:cNvSpPr>
              <a:spLocks noChangeShapeType="1"/>
            </p:cNvSpPr>
            <p:nvPr/>
          </p:nvSpPr>
          <p:spPr bwMode="auto">
            <a:xfrm flipV="1">
              <a:off x="8014" y="4695"/>
              <a:ext cx="1873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21"/>
            <p:cNvSpPr>
              <a:spLocks noChangeShapeType="1"/>
            </p:cNvSpPr>
            <p:nvPr/>
          </p:nvSpPr>
          <p:spPr bwMode="auto">
            <a:xfrm>
              <a:off x="1831" y="6006"/>
              <a:ext cx="93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15" name="Object 14"/>
            <p:cNvGraphicFramePr>
              <a:graphicFrameLocks noChangeAspect="1"/>
            </p:cNvGraphicFramePr>
            <p:nvPr/>
          </p:nvGraphicFramePr>
          <p:xfrm>
            <a:off x="2205" y="6006"/>
            <a:ext cx="396" cy="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4" name="Equation" r:id="rId3" imgW="241300" imgH="228600" progId="Equation.3">
                    <p:embed/>
                  </p:oleObj>
                </mc:Choice>
                <mc:Fallback>
                  <p:oleObj name="Equation" r:id="rId3" imgW="241300" imgH="228600" progId="Equation.3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5" y="6006"/>
                          <a:ext cx="396" cy="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2205" y="5631"/>
            <a:ext cx="354" cy="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5" name="Equation" r:id="rId5" imgW="215806" imgH="228501" progId="Equation.3">
                    <p:embed/>
                  </p:oleObj>
                </mc:Choice>
                <mc:Fallback>
                  <p:oleObj name="Equation" r:id="rId5" imgW="215806" imgH="228501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5" y="5631"/>
                          <a:ext cx="354" cy="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/>
          </p:nvGraphicFramePr>
          <p:xfrm>
            <a:off x="4641" y="5631"/>
            <a:ext cx="2502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6" name="Equation" r:id="rId7" imgW="1511300" imgH="177800" progId="Equation.3">
                    <p:embed/>
                  </p:oleObj>
                </mc:Choice>
                <mc:Fallback>
                  <p:oleObj name="Equation" r:id="rId7" imgW="1511300" imgH="17780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1" y="5631"/>
                          <a:ext cx="2502" cy="29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17"/>
            <p:cNvGraphicFramePr>
              <a:graphicFrameLocks noChangeAspect="1"/>
            </p:cNvGraphicFramePr>
            <p:nvPr/>
          </p:nvGraphicFramePr>
          <p:xfrm>
            <a:off x="1859" y="3571"/>
            <a:ext cx="967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7" name="Equation" r:id="rId9" imgW="583947" imgH="203112" progId="Equation.3">
                    <p:embed/>
                  </p:oleObj>
                </mc:Choice>
                <mc:Fallback>
                  <p:oleObj name="Equation" r:id="rId9" imgW="583947" imgH="203112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59" y="3571"/>
                          <a:ext cx="967" cy="3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2176" y="5176"/>
            <a:ext cx="589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8" name="Equation" r:id="rId11" imgW="355292" imgH="203024" progId="Equation.3">
                    <p:embed/>
                  </p:oleObj>
                </mc:Choice>
                <mc:Fallback>
                  <p:oleObj name="Equation" r:id="rId11" imgW="355292" imgH="203024" progId="Equation.3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76" y="5176"/>
                          <a:ext cx="589" cy="3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19"/>
            <p:cNvGraphicFramePr>
              <a:graphicFrameLocks noChangeAspect="1"/>
            </p:cNvGraphicFramePr>
            <p:nvPr/>
          </p:nvGraphicFramePr>
          <p:xfrm>
            <a:off x="4266" y="4320"/>
            <a:ext cx="400" cy="3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9" name="Equation" r:id="rId13" imgW="241300" imgH="228600" progId="Equation.3">
                    <p:embed/>
                  </p:oleObj>
                </mc:Choice>
                <mc:Fallback>
                  <p:oleObj name="Equation" r:id="rId13" imgW="241300" imgH="228600" progId="Equation.3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6" y="4320"/>
                          <a:ext cx="400" cy="38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8763" y="4570"/>
              <a:ext cx="93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8201" y="4320"/>
            <a:ext cx="354" cy="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0" name="Equation" r:id="rId15" imgW="215806" imgH="228501" progId="Equation.3">
                    <p:embed/>
                  </p:oleObj>
                </mc:Choice>
                <mc:Fallback>
                  <p:oleObj name="Equation" r:id="rId15" imgW="215806" imgH="228501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01" y="4320"/>
                          <a:ext cx="354" cy="3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8763" y="4133"/>
            <a:ext cx="333" cy="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1" name="Equation" r:id="rId17" imgW="203112" imgH="228501" progId="Equation.3">
                    <p:embed/>
                  </p:oleObj>
                </mc:Choice>
                <mc:Fallback>
                  <p:oleObj name="Equation" r:id="rId17" imgW="203112" imgH="228501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63" y="4133"/>
                          <a:ext cx="333" cy="37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23"/>
            <p:cNvGraphicFramePr>
              <a:graphicFrameLocks noChangeAspect="1"/>
            </p:cNvGraphicFramePr>
            <p:nvPr/>
          </p:nvGraphicFramePr>
          <p:xfrm>
            <a:off x="8576" y="4882"/>
            <a:ext cx="1051" cy="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2" name="Equation" r:id="rId19" imgW="634725" imgH="203112" progId="Equation.3">
                    <p:embed/>
                  </p:oleObj>
                </mc:Choice>
                <mc:Fallback>
                  <p:oleObj name="Equation" r:id="rId19" imgW="634725" imgH="203112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76" y="4882"/>
                          <a:ext cx="1051" cy="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4641" y="6006"/>
            <a:ext cx="4995" cy="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3" name="Equation" r:id="rId21" imgW="3035300" imgH="444500" progId="Equation.3">
                    <p:embed/>
                  </p:oleObj>
                </mc:Choice>
                <mc:Fallback>
                  <p:oleObj name="Equation" r:id="rId21" imgW="3035300" imgH="44450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1" y="6006"/>
                          <a:ext cx="4995" cy="7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4829" y="3571"/>
            <a:ext cx="2399" cy="8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4" name="Equation" r:id="rId23" imgW="1447172" imgH="495085" progId="Equation.3">
                    <p:embed/>
                  </p:oleObj>
                </mc:Choice>
                <mc:Fallback>
                  <p:oleObj name="Equation" r:id="rId23" imgW="1447172" imgH="495085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9" y="3571"/>
                          <a:ext cx="2399" cy="8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7447" y="3408"/>
            <a:ext cx="695" cy="78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5" name="Equation" r:id="rId25" imgW="419100" imgH="469900" progId="Equation.3">
                    <p:embed/>
                  </p:oleObj>
                </mc:Choice>
                <mc:Fallback>
                  <p:oleObj name="Equation" r:id="rId25" imgW="419100" imgH="4699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7" y="3408"/>
                          <a:ext cx="695" cy="78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438" y="4318"/>
              <a:ext cx="562" cy="749"/>
            </a:xfrm>
            <a:custGeom>
              <a:avLst/>
              <a:gdLst>
                <a:gd name="T0" fmla="*/ 540 w 540"/>
                <a:gd name="T1" fmla="*/ 0 h 1080"/>
                <a:gd name="T2" fmla="*/ 0 w 540"/>
                <a:gd name="T3" fmla="*/ 180 h 1080"/>
                <a:gd name="T4" fmla="*/ 540 w 540"/>
                <a:gd name="T5" fmla="*/ 360 h 1080"/>
                <a:gd name="T6" fmla="*/ 0 w 540"/>
                <a:gd name="T7" fmla="*/ 540 h 1080"/>
                <a:gd name="T8" fmla="*/ 540 w 540"/>
                <a:gd name="T9" fmla="*/ 720 h 1080"/>
                <a:gd name="T10" fmla="*/ 0 w 540"/>
                <a:gd name="T11" fmla="*/ 900 h 1080"/>
                <a:gd name="T12" fmla="*/ 540 w 540"/>
                <a:gd name="T13" fmla="*/ 108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0" h="1080">
                  <a:moveTo>
                    <a:pt x="540" y="0"/>
                  </a:moveTo>
                  <a:lnTo>
                    <a:pt x="0" y="180"/>
                  </a:lnTo>
                  <a:lnTo>
                    <a:pt x="540" y="360"/>
                  </a:lnTo>
                  <a:lnTo>
                    <a:pt x="0" y="540"/>
                  </a:lnTo>
                  <a:lnTo>
                    <a:pt x="540" y="720"/>
                  </a:lnTo>
                  <a:lnTo>
                    <a:pt x="0" y="900"/>
                  </a:lnTo>
                  <a:lnTo>
                    <a:pt x="540" y="108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3154" y="5038"/>
            <a:ext cx="1647" cy="62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6" name="Equation" r:id="rId27" imgW="927100" imgH="381000" progId="Equation.3">
                    <p:embed/>
                  </p:oleObj>
                </mc:Choice>
                <mc:Fallback>
                  <p:oleObj name="Equation" r:id="rId27" imgW="927100" imgH="381000" progId="Equation.3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54" y="5038"/>
                          <a:ext cx="1647" cy="62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Freeform 5"/>
            <p:cNvSpPr>
              <a:spLocks/>
            </p:cNvSpPr>
            <p:nvPr/>
          </p:nvSpPr>
          <p:spPr bwMode="auto">
            <a:xfrm>
              <a:off x="2283" y="4331"/>
              <a:ext cx="561" cy="749"/>
            </a:xfrm>
            <a:custGeom>
              <a:avLst/>
              <a:gdLst>
                <a:gd name="T0" fmla="*/ 540 w 540"/>
                <a:gd name="T1" fmla="*/ 0 h 1080"/>
                <a:gd name="T2" fmla="*/ 0 w 540"/>
                <a:gd name="T3" fmla="*/ 180 h 1080"/>
                <a:gd name="T4" fmla="*/ 540 w 540"/>
                <a:gd name="T5" fmla="*/ 360 h 1080"/>
                <a:gd name="T6" fmla="*/ 0 w 540"/>
                <a:gd name="T7" fmla="*/ 540 h 1080"/>
                <a:gd name="T8" fmla="*/ 540 w 540"/>
                <a:gd name="T9" fmla="*/ 720 h 1080"/>
                <a:gd name="T10" fmla="*/ 0 w 540"/>
                <a:gd name="T11" fmla="*/ 900 h 1080"/>
                <a:gd name="T12" fmla="*/ 540 w 540"/>
                <a:gd name="T13" fmla="*/ 1080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0" h="1080">
                  <a:moveTo>
                    <a:pt x="540" y="0"/>
                  </a:moveTo>
                  <a:lnTo>
                    <a:pt x="0" y="180"/>
                  </a:lnTo>
                  <a:lnTo>
                    <a:pt x="540" y="360"/>
                  </a:lnTo>
                  <a:lnTo>
                    <a:pt x="0" y="540"/>
                  </a:lnTo>
                  <a:lnTo>
                    <a:pt x="540" y="720"/>
                  </a:lnTo>
                  <a:lnTo>
                    <a:pt x="0" y="900"/>
                  </a:lnTo>
                  <a:lnTo>
                    <a:pt x="540" y="108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2794" y="3559"/>
            <a:ext cx="988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67" name="Equation" r:id="rId29" imgW="596641" imgH="203112" progId="Equation.3">
                    <p:embed/>
                  </p:oleObj>
                </mc:Choice>
                <mc:Fallback>
                  <p:oleObj name="Equation" r:id="rId29" imgW="596641" imgH="203112" progId="Equation.3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4" y="3559"/>
                          <a:ext cx="988" cy="3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Line 3"/>
            <p:cNvSpPr>
              <a:spLocks noChangeShapeType="1"/>
            </p:cNvSpPr>
            <p:nvPr/>
          </p:nvSpPr>
          <p:spPr bwMode="auto">
            <a:xfrm>
              <a:off x="3154" y="3919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2"/>
            <p:cNvSpPr>
              <a:spLocks noChangeShapeType="1"/>
            </p:cNvSpPr>
            <p:nvPr/>
          </p:nvSpPr>
          <p:spPr bwMode="auto">
            <a:xfrm>
              <a:off x="1996" y="3916"/>
              <a:ext cx="1" cy="7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963955"/>
              </p:ext>
            </p:extLst>
          </p:nvPr>
        </p:nvGraphicFramePr>
        <p:xfrm>
          <a:off x="1296035" y="4191000"/>
          <a:ext cx="5783580" cy="10972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71600"/>
                <a:gridCol w="441198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number of bridges at rectifier/inverter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commutating resistance and reactance in Ohms per phase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base AC voltage and DC voltage in kV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ratio of DCBase to ACBase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fixed AC tap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step size for the variable AC tap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6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0305178"/>
              </p:ext>
            </p:extLst>
          </p:nvPr>
        </p:nvGraphicFramePr>
        <p:xfrm>
          <a:off x="1295400" y="4191159"/>
          <a:ext cx="4286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8" name="Equation" r:id="rId31" imgW="419100" imgH="228600" progId="Equation.3">
                  <p:embed/>
                </p:oleObj>
              </mc:Choice>
              <mc:Fallback>
                <p:oleObj name="Equation" r:id="rId31" imgW="419100" imgH="228600" progId="Equation.3">
                  <p:embed/>
                  <p:pic>
                    <p:nvPicPr>
                      <p:cNvPr id="0" name="Object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91159"/>
                        <a:ext cx="4286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981190"/>
              </p:ext>
            </p:extLst>
          </p:nvPr>
        </p:nvGraphicFramePr>
        <p:xfrm>
          <a:off x="1295400" y="4350650"/>
          <a:ext cx="4286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69" name="Equation" r:id="rId33" imgW="419100" imgH="228600" progId="Equation.3">
                  <p:embed/>
                </p:oleObj>
              </mc:Choice>
              <mc:Fallback>
                <p:oleObj name="Equation" r:id="rId33" imgW="419100" imgH="228600" progId="Equation.3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350650"/>
                        <a:ext cx="4286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009300"/>
              </p:ext>
            </p:extLst>
          </p:nvPr>
        </p:nvGraphicFramePr>
        <p:xfrm>
          <a:off x="1295400" y="4539352"/>
          <a:ext cx="11334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0" name="Equation" r:id="rId35" imgW="1117115" imgH="203112" progId="Equation.3">
                  <p:embed/>
                </p:oleObj>
              </mc:Choice>
              <mc:Fallback>
                <p:oleObj name="Equation" r:id="rId35" imgW="1117115" imgH="203112" progId="Equation.3">
                  <p:embed/>
                  <p:pic>
                    <p:nvPicPr>
                      <p:cNvPr id="0" name="Object 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539352"/>
                        <a:ext cx="113347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632417"/>
              </p:ext>
            </p:extLst>
          </p:nvPr>
        </p:nvGraphicFramePr>
        <p:xfrm>
          <a:off x="1295400" y="4750671"/>
          <a:ext cx="2190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1" name="Equation" r:id="rId37" imgW="215619" imgH="164885" progId="Equation.3">
                  <p:embed/>
                </p:oleObj>
              </mc:Choice>
              <mc:Fallback>
                <p:oleObj name="Equation" r:id="rId37" imgW="215619" imgH="164885" progId="Equation.3">
                  <p:embed/>
                  <p:pic>
                    <p:nvPicPr>
                      <p:cNvPr id="0" name="Object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750671"/>
                        <a:ext cx="21907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239712"/>
              </p:ext>
            </p:extLst>
          </p:nvPr>
        </p:nvGraphicFramePr>
        <p:xfrm>
          <a:off x="1295400" y="4914598"/>
          <a:ext cx="69532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2" name="Equation" r:id="rId39" imgW="634725" imgH="203112" progId="Equation.3">
                  <p:embed/>
                </p:oleObj>
              </mc:Choice>
              <mc:Fallback>
                <p:oleObj name="Equation" r:id="rId39" imgW="634725" imgH="203112" progId="Equation.3">
                  <p:embed/>
                  <p:pic>
                    <p:nvPicPr>
                      <p:cNvPr id="0" name="Object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914598"/>
                        <a:ext cx="69532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390474"/>
              </p:ext>
            </p:extLst>
          </p:nvPr>
        </p:nvGraphicFramePr>
        <p:xfrm>
          <a:off x="1295400" y="5126827"/>
          <a:ext cx="3048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3" name="Equation" r:id="rId41" imgW="304404" imgH="177569" progId="Equation.3">
                  <p:embed/>
                </p:oleObj>
              </mc:Choice>
              <mc:Fallback>
                <p:oleObj name="Equation" r:id="rId41" imgW="304404" imgH="177569" progId="Equation.3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126827"/>
                        <a:ext cx="3048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Rectangle 71"/>
          <p:cNvSpPr/>
          <p:nvPr/>
        </p:nvSpPr>
        <p:spPr>
          <a:xfrm>
            <a:off x="1159344" y="3804920"/>
            <a:ext cx="61831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+mj-lt"/>
              </a:rPr>
              <a:t>Fixed parameters and </a:t>
            </a:r>
            <a:r>
              <a:rPr lang="en-US" b="0" dirty="0" err="1" smtClean="0">
                <a:latin typeface="+mj-lt"/>
              </a:rPr>
              <a:t>setpoints</a:t>
            </a:r>
            <a:r>
              <a:rPr lang="en-US" b="0" dirty="0" smtClean="0">
                <a:latin typeface="+mj-lt"/>
              </a:rPr>
              <a:t> of the converter</a:t>
            </a:r>
            <a:endParaRPr lang="en-US" b="0" dirty="0">
              <a:latin typeface="+mj-lt"/>
            </a:endParaRPr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980272"/>
              </p:ext>
            </p:extLst>
          </p:nvPr>
        </p:nvGraphicFramePr>
        <p:xfrm>
          <a:off x="1269751" y="5411969"/>
          <a:ext cx="5783580" cy="10972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71600"/>
                <a:gridCol w="4411980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Each converter has a single </a:t>
                      </a:r>
                      <a:r>
                        <a:rPr lang="en-US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setpoint</a:t>
                      </a: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value.  This value depends on the mode of the converter.  The mode is either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	Current – a desired current in Amps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	Power – a desired power in MW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	Voltage – a desired DC voltage in kV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Note that there can be only one voltage controlling converter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171387"/>
              </p:ext>
            </p:extLst>
          </p:nvPr>
        </p:nvGraphicFramePr>
        <p:xfrm>
          <a:off x="1343025" y="5486559"/>
          <a:ext cx="714375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4" name="Equation" r:id="rId43" imgW="558558" imgH="203112" progId="Equation.3">
                  <p:embed/>
                </p:oleObj>
              </mc:Choice>
              <mc:Fallback>
                <p:oleObj name="Equation" r:id="rId43" imgW="558558" imgH="203112" progId="Equation.3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3025" y="5486559"/>
                        <a:ext cx="714375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363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Generic Converter Model</a:t>
            </a:r>
            <a:endParaRPr lang="en-US" dirty="0"/>
          </a:p>
        </p:txBody>
      </p:sp>
      <p:sp>
        <p:nvSpPr>
          <p:cNvPr id="4" name="Rectangle 30"/>
          <p:cNvSpPr>
            <a:spLocks noChangeArrowheads="1"/>
          </p:cNvSpPr>
          <p:nvPr/>
        </p:nvSpPr>
        <p:spPr bwMode="auto">
          <a:xfrm>
            <a:off x="990600" y="1752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1159344" y="1371600"/>
            <a:ext cx="4765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+mj-lt"/>
              </a:rPr>
              <a:t>Limiting parameters of the converter</a:t>
            </a:r>
            <a:endParaRPr lang="en-US" b="0" dirty="0">
              <a:latin typeface="+mj-lt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598309"/>
              </p:ext>
            </p:extLst>
          </p:nvPr>
        </p:nvGraphicFramePr>
        <p:xfrm>
          <a:off x="1296034" y="1766544"/>
          <a:ext cx="6552565" cy="13716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53968"/>
                <a:gridCol w="4998597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Minimum/maximum values for the variable AC tap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Minimum/maximum firing angle limits at converter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Maximum current allowed through the converter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Converter participation factor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Rectifier margin (only used at rectifier converters).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04668"/>
              </p:ext>
            </p:extLst>
          </p:nvPr>
        </p:nvGraphicFramePr>
        <p:xfrm>
          <a:off x="1324133" y="1828800"/>
          <a:ext cx="8096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0" name="Equation" r:id="rId3" imgW="800100" imgH="228600" progId="Equation.3">
                  <p:embed/>
                </p:oleObj>
              </mc:Choice>
              <mc:Fallback>
                <p:oleObj name="Equation" r:id="rId3" imgW="80010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133" y="1828800"/>
                        <a:ext cx="8096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175190"/>
              </p:ext>
            </p:extLst>
          </p:nvPr>
        </p:nvGraphicFramePr>
        <p:xfrm>
          <a:off x="1295400" y="2057400"/>
          <a:ext cx="12096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1" name="Equation" r:id="rId5" imgW="1193800" imgH="228600" progId="Equation.3">
                  <p:embed/>
                </p:oleObj>
              </mc:Choice>
              <mc:Fallback>
                <p:oleObj name="Equation" r:id="rId5" imgW="11938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057400"/>
                        <a:ext cx="12096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492927"/>
              </p:ext>
            </p:extLst>
          </p:nvPr>
        </p:nvGraphicFramePr>
        <p:xfrm>
          <a:off x="1295400" y="2362200"/>
          <a:ext cx="2667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2" name="Equation" r:id="rId7" imgW="266584" imgH="228501" progId="Equation.3">
                  <p:embed/>
                </p:oleObj>
              </mc:Choice>
              <mc:Fallback>
                <p:oleObj name="Equation" r:id="rId7" imgW="266584" imgH="228501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362200"/>
                        <a:ext cx="2667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828099"/>
              </p:ext>
            </p:extLst>
          </p:nvPr>
        </p:nvGraphicFramePr>
        <p:xfrm>
          <a:off x="1295400" y="2647950"/>
          <a:ext cx="2571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3" name="Equation" r:id="rId9" imgW="253780" imgH="164957" progId="Equation.3">
                  <p:embed/>
                </p:oleObj>
              </mc:Choice>
              <mc:Fallback>
                <p:oleObj name="Equation" r:id="rId9" imgW="253780" imgH="164957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647950"/>
                        <a:ext cx="25717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6517032"/>
              </p:ext>
            </p:extLst>
          </p:nvPr>
        </p:nvGraphicFramePr>
        <p:xfrm>
          <a:off x="1295400" y="2895600"/>
          <a:ext cx="514350" cy="20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4" name="Equation" r:id="rId11" imgW="507780" imgH="203112" progId="Equation.3">
                  <p:embed/>
                </p:oleObj>
              </mc:Choice>
              <mc:Fallback>
                <p:oleObj name="Equation" r:id="rId11" imgW="507780" imgH="203112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895600"/>
                        <a:ext cx="514350" cy="20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Rectangle 56"/>
          <p:cNvSpPr/>
          <p:nvPr/>
        </p:nvSpPr>
        <p:spPr>
          <a:xfrm>
            <a:off x="1166329" y="3405842"/>
            <a:ext cx="6587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+mj-lt"/>
              </a:rPr>
              <a:t>Variables calculated in AC power balance equations</a:t>
            </a:r>
            <a:endParaRPr lang="en-US" b="0" dirty="0">
              <a:latin typeface="+mj-lt"/>
            </a:endParaRPr>
          </a:p>
        </p:txBody>
      </p:sp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821835"/>
              </p:ext>
            </p:extLst>
          </p:nvPr>
        </p:nvGraphicFramePr>
        <p:xfrm>
          <a:off x="1296035" y="3841423"/>
          <a:ext cx="6552565" cy="8229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71600"/>
                <a:gridCol w="5180965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 real power injection at the converter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 reactive power injection at the converter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Voltage in the AC system in per units.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8095207"/>
              </p:ext>
            </p:extLst>
          </p:nvPr>
        </p:nvGraphicFramePr>
        <p:xfrm>
          <a:off x="1295400" y="3886200"/>
          <a:ext cx="21907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5" name="Equation" r:id="rId13" imgW="215806" imgH="228501" progId="Equation.3">
                  <p:embed/>
                </p:oleObj>
              </mc:Choice>
              <mc:Fallback>
                <p:oleObj name="Equation" r:id="rId13" imgW="215806" imgH="228501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3886200"/>
                        <a:ext cx="21907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1918530"/>
              </p:ext>
            </p:extLst>
          </p:nvPr>
        </p:nvGraphicFramePr>
        <p:xfrm>
          <a:off x="1295400" y="4114800"/>
          <a:ext cx="238125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6" name="Equation" r:id="rId15" imgW="241300" imgH="228600" progId="Equation.3">
                  <p:embed/>
                </p:oleObj>
              </mc:Choice>
              <mc:Fallback>
                <p:oleObj name="Equation" r:id="rId15" imgW="241300" imgH="2286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114800"/>
                        <a:ext cx="238125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747827"/>
              </p:ext>
            </p:extLst>
          </p:nvPr>
        </p:nvGraphicFramePr>
        <p:xfrm>
          <a:off x="1295400" y="4400550"/>
          <a:ext cx="485775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7" name="Equation" r:id="rId17" imgW="482391" imgH="241195" progId="Equation.3">
                  <p:embed/>
                </p:oleObj>
              </mc:Choice>
              <mc:Fallback>
                <p:oleObj name="Equation" r:id="rId17" imgW="482391" imgH="241195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4400550"/>
                        <a:ext cx="485775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7885555"/>
              </p:ext>
            </p:extLst>
          </p:nvPr>
        </p:nvGraphicFramePr>
        <p:xfrm>
          <a:off x="1296034" y="5010828"/>
          <a:ext cx="6552565" cy="8229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553968"/>
                <a:gridCol w="4998597"/>
              </a:tblGrid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DC system voltage and current in kV and kAmps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firing angle at rectifier/inverter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Variable AC tap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361573"/>
              </p:ext>
            </p:extLst>
          </p:nvPr>
        </p:nvGraphicFramePr>
        <p:xfrm>
          <a:off x="1295400" y="5029200"/>
          <a:ext cx="43815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8" name="Equation" r:id="rId19" imgW="431613" imgH="228501" progId="Equation.3">
                  <p:embed/>
                </p:oleObj>
              </mc:Choice>
              <mc:Fallback>
                <p:oleObj name="Equation" r:id="rId19" imgW="431613" imgH="228501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029200"/>
                        <a:ext cx="43815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1542590"/>
              </p:ext>
            </p:extLst>
          </p:nvPr>
        </p:nvGraphicFramePr>
        <p:xfrm>
          <a:off x="1324133" y="5391150"/>
          <a:ext cx="295275" cy="17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99" name="Equation" r:id="rId21" imgW="291847" imgH="164957" progId="Equation.3">
                  <p:embed/>
                </p:oleObj>
              </mc:Choice>
              <mc:Fallback>
                <p:oleObj name="Equation" r:id="rId21" imgW="291847" imgH="164957" progId="Equation.3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133" y="5391150"/>
                        <a:ext cx="295275" cy="17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660509"/>
              </p:ext>
            </p:extLst>
          </p:nvPr>
        </p:nvGraphicFramePr>
        <p:xfrm>
          <a:off x="1359637" y="5610225"/>
          <a:ext cx="24765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00" name="Equation" r:id="rId23" imgW="241091" imgH="177646" progId="Equation.3">
                  <p:embed/>
                </p:oleObj>
              </mc:Choice>
              <mc:Fallback>
                <p:oleObj name="Equation" r:id="rId23" imgW="241091" imgH="177646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9637" y="5610225"/>
                        <a:ext cx="24765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" name="Rectangle 85"/>
          <p:cNvSpPr/>
          <p:nvPr/>
        </p:nvSpPr>
        <p:spPr>
          <a:xfrm>
            <a:off x="1196165" y="4643735"/>
            <a:ext cx="43387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>
                <a:latin typeface="+mj-lt"/>
              </a:rPr>
              <a:t>Variables calculated in DC system</a:t>
            </a:r>
            <a:endParaRPr lang="en-US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1375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Equivalent Circuits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35240"/>
            <a:ext cx="9289082" cy="2136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1639" y="1585226"/>
            <a:ext cx="9372360" cy="17825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4781" y="3367775"/>
            <a:ext cx="4451498" cy="5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5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Summary of Equations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69" y="1828800"/>
            <a:ext cx="8784661" cy="311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2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completely general multi-terminal DC network can be </a:t>
            </a:r>
            <a:r>
              <a:rPr lang="en-US" dirty="0" smtClean="0"/>
              <a:t>modeled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Challenge </a:t>
            </a:r>
            <a:r>
              <a:rPr lang="en-US" dirty="0"/>
              <a:t>is fault clearing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DC Network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76" y="2516369"/>
            <a:ext cx="4819048" cy="31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47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DC Network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Each converter is given a </a:t>
            </a:r>
            <a:r>
              <a:rPr lang="en-US" dirty="0" err="1" smtClean="0"/>
              <a:t>setpoint</a:t>
            </a:r>
            <a:r>
              <a:rPr lang="en-US" dirty="0" smtClean="0"/>
              <a:t>: voltage, current, or power</a:t>
            </a:r>
          </a:p>
          <a:p>
            <a:r>
              <a:rPr lang="en-US" dirty="0" smtClean="0"/>
              <a:t>Only one bus can have a voltage set point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Solve using Newton’s method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Assumes unconstrained operation</a:t>
            </a:r>
          </a:p>
          <a:p>
            <a:r>
              <a:rPr lang="en-US" dirty="0" smtClean="0"/>
              <a:t>Then account for limits and update AC equations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600399" y="5838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73053"/>
              </p:ext>
            </p:extLst>
          </p:nvPr>
        </p:nvGraphicFramePr>
        <p:xfrm>
          <a:off x="1905000" y="2790049"/>
          <a:ext cx="4499836" cy="791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3" name="Equation" r:id="rId3" imgW="2755900" imgH="482600" progId="Equation.3">
                  <p:embed/>
                </p:oleObj>
              </mc:Choice>
              <mc:Fallback>
                <p:oleObj name="Equation" r:id="rId3" imgW="2755900" imgH="482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2790049"/>
                        <a:ext cx="4499836" cy="7913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710883"/>
              </p:ext>
            </p:extLst>
          </p:nvPr>
        </p:nvGraphicFramePr>
        <p:xfrm>
          <a:off x="1066800" y="4267200"/>
          <a:ext cx="293818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4" name="Equation" r:id="rId5" imgW="2171700" imgH="482600" progId="Equation.3">
                  <p:embed/>
                </p:oleObj>
              </mc:Choice>
              <mc:Fallback>
                <p:oleObj name="Equation" r:id="rId5" imgW="2171700" imgH="482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267200"/>
                        <a:ext cx="2938182" cy="6572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904007"/>
              </p:ext>
            </p:extLst>
          </p:nvPr>
        </p:nvGraphicFramePr>
        <p:xfrm>
          <a:off x="5124450" y="4267200"/>
          <a:ext cx="1581150" cy="773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" name="Equation" r:id="rId7" imgW="876300" imgH="431800" progId="Equation.3">
                  <p:embed/>
                </p:oleObj>
              </mc:Choice>
              <mc:Fallback>
                <p:oleObj name="Equation" r:id="rId7" imgW="8763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450" y="4267200"/>
                        <a:ext cx="1581150" cy="7733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914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94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22313" y="2514600"/>
            <a:ext cx="7772400" cy="1362075"/>
          </a:xfrm>
        </p:spPr>
        <p:txBody>
          <a:bodyPr/>
          <a:lstStyle/>
          <a:p>
            <a:r>
              <a:rPr lang="en-US" dirty="0" smtClean="0"/>
              <a:t>Multi-Terminal DC Line </a:t>
            </a:r>
            <a:br>
              <a:rPr lang="en-US" dirty="0" smtClean="0"/>
            </a:br>
            <a:r>
              <a:rPr lang="en-US" dirty="0" smtClean="0"/>
              <a:t>Dynamic Model for the Pacific DC Intertie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4" name="Picture 9" descr="Pwlogoco 428 Wide"/>
          <p:cNvPicPr>
            <a:picLocks noChangeAspect="1" noChangeArrowheads="1"/>
          </p:cNvPicPr>
          <p:nvPr/>
        </p:nvPicPr>
        <p:blipFill>
          <a:blip r:embed="rId3" cstate="print"/>
          <a:srcRect l="790" t="2866" b="2341"/>
          <a:stretch>
            <a:fillRect/>
          </a:stretch>
        </p:blipFill>
        <p:spPr bwMode="auto">
          <a:xfrm>
            <a:off x="685800" y="5226653"/>
            <a:ext cx="5155250" cy="103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PDCI Model</a:t>
            </a: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76400" y="2133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2932290"/>
              </p:ext>
            </p:extLst>
          </p:nvPr>
        </p:nvGraphicFramePr>
        <p:xfrm>
          <a:off x="381000" y="1943100"/>
          <a:ext cx="7977262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Picture" r:id="rId3" imgW="8601456" imgH="4511040" progId="Word.Picture.8">
                  <p:embed/>
                </p:oleObj>
              </mc:Choice>
              <mc:Fallback>
                <p:oleObj name="Picture" r:id="rId3" imgW="8601456" imgH="4511040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943100"/>
                        <a:ext cx="7977262" cy="4191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/>
          <p:cNvSpPr/>
          <p:nvPr/>
        </p:nvSpPr>
        <p:spPr bwMode="auto">
          <a:xfrm>
            <a:off x="4876800" y="2590800"/>
            <a:ext cx="1828800" cy="2514600"/>
          </a:xfrm>
          <a:prstGeom prst="ellipse">
            <a:avLst/>
          </a:prstGeom>
          <a:solidFill>
            <a:srgbClr val="00CC99">
              <a:alpha val="40000"/>
            </a:srgbClr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10200" y="5180210"/>
            <a:ext cx="32207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0" dirty="0" smtClean="0">
                <a:solidFill>
                  <a:srgbClr val="00B050"/>
                </a:solidFill>
                <a:latin typeface="Calibri" panose="020F0502020204030204" pitchFamily="34" charset="0"/>
              </a:rPr>
              <a:t>Now only one converter here</a:t>
            </a:r>
            <a:endParaRPr lang="en-US" sz="2000" b="0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3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Documentation</a:t>
            </a:r>
          </a:p>
          <a:p>
            <a:pPr lvl="1"/>
            <a:r>
              <a:rPr lang="en-US" dirty="0" smtClean="0"/>
              <a:t>Existing text files contained the actual user-defined model implementation of the PDCI model (</a:t>
            </a:r>
            <a:r>
              <a:rPr lang="en-US" i="1" dirty="0" smtClean="0"/>
              <a:t>pdci_ns3.p</a:t>
            </a:r>
            <a:r>
              <a:rPr lang="en-US" dirty="0" smtClean="0"/>
              <a:t> and </a:t>
            </a:r>
            <a:r>
              <a:rPr lang="en-US" i="1" dirty="0" smtClean="0"/>
              <a:t>pdci_sn3.p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Dmitry </a:t>
            </a:r>
            <a:r>
              <a:rPr lang="en-US" dirty="0" err="1" smtClean="0"/>
              <a:t>Kosterev</a:t>
            </a:r>
            <a:r>
              <a:rPr lang="en-US" dirty="0" smtClean="0"/>
              <a:t> provided partial documentation describing the pdci_sn3.ps file.  Most helpful for the newer CELILO 500 kV converters which had recently been upgraded</a:t>
            </a:r>
          </a:p>
          <a:p>
            <a:r>
              <a:rPr lang="en-US" dirty="0" smtClean="0"/>
              <a:t>PowerWorld took the actual 1,300 lines of code in the </a:t>
            </a:r>
            <a:r>
              <a:rPr lang="en-US" i="1" dirty="0" smtClean="0"/>
              <a:t>pdci_ns3.p </a:t>
            </a:r>
            <a:r>
              <a:rPr lang="en-US" dirty="0" smtClean="0"/>
              <a:t>file and determined the block diagram being modeled for this important device (also looked through </a:t>
            </a:r>
            <a:r>
              <a:rPr lang="en-US" i="1" dirty="0" smtClean="0"/>
              <a:t>pdci_sn3.p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i="1" dirty="0" smtClean="0"/>
              <a:t>pdci_ns3.p </a:t>
            </a:r>
            <a:r>
              <a:rPr lang="en-US" dirty="0" smtClean="0"/>
              <a:t>code encompasses a model for controlling the firing angle on two converters at </a:t>
            </a:r>
            <a:r>
              <a:rPr lang="en-US" dirty="0" err="1" smtClean="0"/>
              <a:t>Celilo</a:t>
            </a:r>
            <a:r>
              <a:rPr lang="en-US" dirty="0" smtClean="0"/>
              <a:t> and one converter at Sylmar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PDCI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55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Code Implementation</a:t>
            </a:r>
          </a:p>
          <a:p>
            <a:pPr lvl="1"/>
            <a:r>
              <a:rPr lang="en-US" dirty="0" smtClean="0"/>
              <a:t>Simulator’s internal code has been written to make the interaction of the dynamic multi-terminal DC line model and converters with the network boundary equations generic</a:t>
            </a:r>
          </a:p>
          <a:p>
            <a:pPr lvl="2"/>
            <a:r>
              <a:rPr lang="en-US" dirty="0" smtClean="0"/>
              <a:t>This will make adding new DC line models much easier</a:t>
            </a:r>
          </a:p>
          <a:p>
            <a:pPr lvl="2"/>
            <a:r>
              <a:rPr lang="en-US" dirty="0" smtClean="0"/>
              <a:t>Also will permit the creation of an interface to a user-defined multi-terminal DC line model</a:t>
            </a:r>
          </a:p>
          <a:p>
            <a:r>
              <a:rPr lang="en-US" dirty="0" smtClean="0"/>
              <a:t>For immediate use, the user need only check a box asking that this model be used</a:t>
            </a:r>
          </a:p>
          <a:p>
            <a:pPr lvl="1"/>
            <a:r>
              <a:rPr lang="en-US" dirty="0" smtClean="0"/>
              <a:t>Simulator will look for the PDCI in the case and automatically include the dynamic model if appropriate</a:t>
            </a:r>
          </a:p>
          <a:p>
            <a:pPr lvl="1"/>
            <a:r>
              <a:rPr lang="en-US" dirty="0" smtClean="0"/>
              <a:t>All parameters of the model are hard-coded then</a:t>
            </a:r>
          </a:p>
          <a:p>
            <a:r>
              <a:rPr lang="en-US" dirty="0" smtClean="0"/>
              <a:t>Version 17 allows the user to explicitly add the dynamic models and also see the internal states of these models if desired</a:t>
            </a:r>
          </a:p>
          <a:p>
            <a:pPr lvl="1"/>
            <a:r>
              <a:rPr lang="en-US" dirty="0" smtClean="0"/>
              <a:t>All parameters of the model will remain hard-coded for model</a:t>
            </a:r>
          </a:p>
          <a:p>
            <a:pPr lvl="1"/>
            <a:r>
              <a:rPr lang="en-US" dirty="0" smtClean="0"/>
              <a:t>May change this eventually if desired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PowerWorld Implementation and User Experience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HVDC lines are often configured using a bipolar link</a:t>
            </a:r>
          </a:p>
          <a:p>
            <a:pPr lvl="1"/>
            <a:r>
              <a:rPr lang="en-US" dirty="0" smtClean="0"/>
              <a:t>Made up of groups of transformers, converters, and filters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/>
              <a:t>Modeled as a single record, two-terminal DC line, in transient stability software</a:t>
            </a:r>
          </a:p>
          <a:p>
            <a:r>
              <a:rPr lang="en-US" dirty="0" smtClean="0"/>
              <a:t>Each terminal has two converters of equal rating</a:t>
            </a:r>
          </a:p>
          <a:p>
            <a:pPr lvl="1"/>
            <a:r>
              <a:rPr lang="en-US" dirty="0" smtClean="0"/>
              <a:t>The junction between the converters is grounded</a:t>
            </a:r>
          </a:p>
          <a:p>
            <a:pPr lvl="1"/>
            <a:r>
              <a:rPr lang="en-US" dirty="0" smtClean="0"/>
              <a:t>Normally, there is no ground current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HVDC Overview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2286000"/>
            <a:ext cx="6400800" cy="227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1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37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Assign dynamic model </a:t>
            </a:r>
            <a:r>
              <a:rPr lang="en-US" b="1" dirty="0" smtClean="0"/>
              <a:t>MTDC_PDCI</a:t>
            </a:r>
            <a:r>
              <a:rPr lang="en-US" dirty="0" smtClean="0"/>
              <a:t> to the multi-terminal DC Line record</a:t>
            </a:r>
          </a:p>
          <a:p>
            <a:r>
              <a:rPr lang="en-US" dirty="0" smtClean="0"/>
              <a:t>Assign appropriate dynamic converter models to the various DC converters: </a:t>
            </a:r>
            <a:r>
              <a:rPr lang="en-US" b="1" dirty="0" smtClean="0"/>
              <a:t>CONV_CELILO_E</a:t>
            </a:r>
            <a:r>
              <a:rPr lang="en-US" dirty="0" smtClean="0"/>
              <a:t>, </a:t>
            </a:r>
            <a:r>
              <a:rPr lang="en-US" b="1" dirty="0" smtClean="0"/>
              <a:t>CONV_CELILO_N</a:t>
            </a:r>
            <a:r>
              <a:rPr lang="en-US" dirty="0" smtClean="0"/>
              <a:t>, </a:t>
            </a:r>
            <a:r>
              <a:rPr lang="en-US" b="1" dirty="0" smtClean="0"/>
              <a:t>CONV_SYLMAR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 Overview in Simulator</a:t>
            </a:r>
            <a:endParaRPr lang="en-US" dirty="0"/>
          </a:p>
        </p:txBody>
      </p:sp>
      <p:pic>
        <p:nvPicPr>
          <p:cNvPr id="2247" name="Picture 19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895600"/>
            <a:ext cx="79819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model is assigned to one Multi-Terminal DC record  </a:t>
            </a:r>
          </a:p>
          <a:p>
            <a:pPr lvl="1"/>
            <a:r>
              <a:rPr lang="en-US" dirty="0" smtClean="0"/>
              <a:t>For the PDCI, two separate MTDC records are modeled, one for each pole of the PDCI</a:t>
            </a:r>
          </a:p>
          <a:p>
            <a:r>
              <a:rPr lang="en-US" dirty="0" smtClean="0"/>
              <a:t>Inputs</a:t>
            </a:r>
            <a:endParaRPr lang="en-US" b="1" dirty="0" smtClean="0"/>
          </a:p>
          <a:p>
            <a:pPr lvl="1"/>
            <a:r>
              <a:rPr lang="en-US" b="1" dirty="0" smtClean="0"/>
              <a:t>From DC Converters</a:t>
            </a:r>
            <a:r>
              <a:rPr lang="en-US" dirty="0" smtClean="0"/>
              <a:t>: States of the sensed DC Current, DC Voltage, and AC Voltage at each converter</a:t>
            </a:r>
          </a:p>
          <a:p>
            <a:pPr lvl="1"/>
            <a:r>
              <a:rPr lang="en-US" b="1" dirty="0" smtClean="0"/>
              <a:t>AC Network</a:t>
            </a:r>
            <a:r>
              <a:rPr lang="en-US" dirty="0" smtClean="0"/>
              <a:t>: Direct access to network boundary equation AC voltages is also used</a:t>
            </a:r>
          </a:p>
          <a:p>
            <a:pPr lvl="1"/>
            <a:r>
              <a:rPr lang="en-US" b="1" dirty="0" smtClean="0"/>
              <a:t>Other MTDC_PDCI</a:t>
            </a:r>
            <a:r>
              <a:rPr lang="en-US" dirty="0" smtClean="0"/>
              <a:t>: There is some feedback between the two poles in the DC voltage measurement</a:t>
            </a:r>
          </a:p>
          <a:p>
            <a:r>
              <a:rPr lang="en-US" dirty="0" smtClean="0"/>
              <a:t>Outputs</a:t>
            </a:r>
            <a:endParaRPr lang="en-US" b="1" dirty="0" smtClean="0"/>
          </a:p>
          <a:p>
            <a:pPr lvl="1"/>
            <a:r>
              <a:rPr lang="en-US" dirty="0" smtClean="0"/>
              <a:t>Feeds a reference current to each DC Converter model: </a:t>
            </a:r>
            <a:r>
              <a:rPr lang="en-US" i="1" dirty="0" err="1" smtClean="0"/>
              <a:t>id_ref_CN</a:t>
            </a:r>
            <a:r>
              <a:rPr lang="en-US" dirty="0" smtClean="0"/>
              <a:t>, </a:t>
            </a:r>
            <a:r>
              <a:rPr lang="en-US" i="1" dirty="0" err="1" smtClean="0"/>
              <a:t>id_ref_CE</a:t>
            </a:r>
            <a:r>
              <a:rPr lang="en-US" dirty="0" smtClean="0"/>
              <a:t>, and </a:t>
            </a:r>
            <a:r>
              <a:rPr lang="en-US" i="1" dirty="0" err="1" smtClean="0"/>
              <a:t>id_ref_S</a:t>
            </a:r>
            <a:endParaRPr lang="en-US" i="1" dirty="0" smtClean="0"/>
          </a:p>
          <a:p>
            <a:pPr lvl="1"/>
            <a:r>
              <a:rPr lang="en-US" dirty="0" smtClean="0"/>
              <a:t>Also feeds a flag for </a:t>
            </a:r>
            <a:r>
              <a:rPr lang="en-US" i="1" dirty="0" err="1" smtClean="0"/>
              <a:t>VacLow</a:t>
            </a:r>
            <a:r>
              <a:rPr lang="en-US" dirty="0" smtClean="0"/>
              <a:t> as needed to the CONV_CELILO_N</a:t>
            </a:r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MTDC_PDCI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MTDC_PDCI:</a:t>
            </a:r>
            <a:br>
              <a:rPr lang="en-US" dirty="0" smtClean="0"/>
            </a:br>
            <a:r>
              <a:rPr lang="en-US" dirty="0" smtClean="0"/>
              <a:t>Low Voltage Detection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00200"/>
            <a:ext cx="6629400" cy="4938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52400" y="2819400"/>
            <a:ext cx="2057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Average DC voltage across both poles of the MTDC</a:t>
            </a:r>
            <a:endParaRPr lang="en-US" dirty="0">
              <a:latin typeface="Calibri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828800" y="3276600"/>
            <a:ext cx="685800" cy="76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MTDC_PDCI:</a:t>
            </a:r>
            <a:br>
              <a:rPr lang="en-US" dirty="0" smtClean="0"/>
            </a:br>
            <a:r>
              <a:rPr lang="en-US" dirty="0" smtClean="0"/>
              <a:t>Current Order Allocation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4205"/>
            <a:ext cx="7933538" cy="541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81400" y="6396335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Outputs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09600" y="6553200"/>
            <a:ext cx="838200" cy="228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524000" y="6553200"/>
            <a:ext cx="838200" cy="228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724400" y="6553200"/>
            <a:ext cx="838200" cy="22860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6858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Parameters and initialization depends on flow direction on the PDCI (North to South) or (South to North)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MTDC_PDCI:</a:t>
            </a:r>
            <a:br>
              <a:rPr lang="en-US" dirty="0" smtClean="0"/>
            </a:br>
            <a:r>
              <a:rPr lang="en-US" dirty="0" smtClean="0"/>
              <a:t>Parameters and Initialization</a:t>
            </a:r>
            <a:endParaRPr lang="en-US" dirty="0"/>
          </a:p>
        </p:txBody>
      </p:sp>
      <p:pic>
        <p:nvPicPr>
          <p:cNvPr id="23583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146002"/>
            <a:ext cx="817245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assigned to the converter at the 230 kV bus at </a:t>
            </a:r>
            <a:r>
              <a:rPr lang="en-US" dirty="0" err="1" smtClean="0"/>
              <a:t>Celilo</a:t>
            </a:r>
            <a:r>
              <a:rPr lang="en-US" dirty="0" smtClean="0"/>
              <a:t> – the “Existing” Control</a:t>
            </a:r>
          </a:p>
          <a:p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Reference current </a:t>
            </a:r>
            <a:r>
              <a:rPr lang="en-US" i="1" dirty="0" err="1" smtClean="0"/>
              <a:t>id_ref_CE</a:t>
            </a:r>
            <a:r>
              <a:rPr lang="en-US" dirty="0" smtClean="0"/>
              <a:t> from MTDC_PDCI</a:t>
            </a:r>
          </a:p>
          <a:p>
            <a:pPr lvl="1"/>
            <a:r>
              <a:rPr lang="en-US" dirty="0" smtClean="0"/>
              <a:t>Network boundary equation converter values: </a:t>
            </a:r>
            <a:r>
              <a:rPr lang="en-US" dirty="0" err="1" smtClean="0"/>
              <a:t>Idc</a:t>
            </a:r>
            <a:r>
              <a:rPr lang="en-US" dirty="0" smtClean="0"/>
              <a:t>, </a:t>
            </a:r>
            <a:r>
              <a:rPr lang="en-US" dirty="0" err="1" smtClean="0"/>
              <a:t>Vdc</a:t>
            </a:r>
            <a:r>
              <a:rPr lang="en-US" dirty="0" smtClean="0"/>
              <a:t>, </a:t>
            </a:r>
            <a:r>
              <a:rPr lang="en-US" dirty="0" err="1" smtClean="0"/>
              <a:t>Vac</a:t>
            </a:r>
            <a:endParaRPr lang="en-US" dirty="0" smtClean="0"/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Cosine of the control angle (Alpha or Beta as appropriate)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CONV_CELILO_E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CONV_CELILO_E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81200"/>
            <a:ext cx="85629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Parameters and initialization depends on flow direction on the PDCI (North to South) or (South to North)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CONV_CELILO_E</a:t>
            </a:r>
            <a:br>
              <a:rPr lang="en-US" dirty="0" smtClean="0"/>
            </a:br>
            <a:r>
              <a:rPr lang="en-US" dirty="0" smtClean="0"/>
              <a:t>Parameters and Initialization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429000"/>
            <a:ext cx="82772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Model assigned to the converter at the 500 kV bus at </a:t>
            </a:r>
            <a:r>
              <a:rPr lang="en-US" dirty="0" err="1" smtClean="0"/>
              <a:t>Celilo</a:t>
            </a:r>
            <a:r>
              <a:rPr lang="en-US" dirty="0" smtClean="0"/>
              <a:t> – the “New” Control</a:t>
            </a:r>
          </a:p>
          <a:p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Reference current </a:t>
            </a:r>
            <a:r>
              <a:rPr lang="en-US" i="1" dirty="0" err="1" smtClean="0"/>
              <a:t>id_ref_CN</a:t>
            </a:r>
            <a:r>
              <a:rPr lang="en-US" dirty="0" smtClean="0"/>
              <a:t> from MTDC_PDCI</a:t>
            </a:r>
          </a:p>
          <a:p>
            <a:pPr lvl="1"/>
            <a:r>
              <a:rPr lang="en-US" dirty="0" err="1" smtClean="0"/>
              <a:t>VacLow</a:t>
            </a:r>
            <a:r>
              <a:rPr lang="en-US" dirty="0" smtClean="0"/>
              <a:t> from MTDC_PDCI</a:t>
            </a:r>
          </a:p>
          <a:p>
            <a:pPr lvl="1"/>
            <a:r>
              <a:rPr lang="en-US" dirty="0" smtClean="0"/>
              <a:t>Network boundary equation converter values: </a:t>
            </a:r>
            <a:r>
              <a:rPr lang="en-US" dirty="0" err="1" smtClean="0"/>
              <a:t>Idc</a:t>
            </a:r>
            <a:r>
              <a:rPr lang="en-US" dirty="0" smtClean="0"/>
              <a:t>, </a:t>
            </a:r>
            <a:r>
              <a:rPr lang="en-US" dirty="0" err="1" smtClean="0"/>
              <a:t>Vdc</a:t>
            </a:r>
            <a:r>
              <a:rPr lang="en-US" dirty="0" smtClean="0"/>
              <a:t>, </a:t>
            </a:r>
            <a:r>
              <a:rPr lang="en-US" dirty="0" err="1" smtClean="0"/>
              <a:t>Vac</a:t>
            </a:r>
            <a:endParaRPr lang="en-US" dirty="0" smtClean="0"/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Cosine of the control angle (Alpha or Beta as appropriate)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CONV_CELILO_N</a:t>
            </a:r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CONV_CELILO_N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434" y="1460126"/>
            <a:ext cx="7607366" cy="539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most comprehensive book on this type of analysis is by </a:t>
            </a:r>
            <a:r>
              <a:rPr lang="en-US" dirty="0" err="1" smtClean="0"/>
              <a:t>Prabha</a:t>
            </a:r>
            <a:r>
              <a:rPr lang="en-US" dirty="0" smtClean="0"/>
              <a:t> </a:t>
            </a:r>
            <a:r>
              <a:rPr lang="en-US" dirty="0" err="1" smtClean="0"/>
              <a:t>Kundar</a:t>
            </a:r>
            <a:r>
              <a:rPr lang="en-US" dirty="0" smtClean="0"/>
              <a:t> and is called </a:t>
            </a:r>
            <a:r>
              <a:rPr lang="en-US" i="1" dirty="0" smtClean="0"/>
              <a:t>Power </a:t>
            </a:r>
            <a:r>
              <a:rPr lang="en-US" i="1" dirty="0"/>
              <a:t>System Stability and </a:t>
            </a:r>
            <a:r>
              <a:rPr lang="en-US" i="1" dirty="0" smtClean="0"/>
              <a:t>Control </a:t>
            </a:r>
            <a:r>
              <a:rPr lang="en-US" dirty="0" smtClean="0"/>
              <a:t>published in 1994.</a:t>
            </a:r>
          </a:p>
          <a:p>
            <a:r>
              <a:rPr lang="en-US" dirty="0" smtClean="0"/>
              <a:t>Book is too detailed for a </a:t>
            </a:r>
            <a:br>
              <a:rPr lang="en-US" dirty="0" smtClean="0"/>
            </a:br>
            <a:r>
              <a:rPr lang="en-US" dirty="0" smtClean="0"/>
              <a:t>classroom textbook, but it </a:t>
            </a:r>
            <a:br>
              <a:rPr lang="en-US" dirty="0" smtClean="0"/>
            </a:br>
            <a:r>
              <a:rPr lang="en-US" dirty="0" smtClean="0"/>
              <a:t>is a really great as a reference </a:t>
            </a:r>
            <a:br>
              <a:rPr lang="en-US" dirty="0" smtClean="0"/>
            </a:br>
            <a:r>
              <a:rPr lang="en-US" dirty="0" smtClean="0"/>
              <a:t>book once you’re working</a:t>
            </a:r>
          </a:p>
          <a:p>
            <a:r>
              <a:rPr lang="en-US" dirty="0" smtClean="0"/>
              <a:t>Covers HVDC Transmission</a:t>
            </a: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Transient Stability Modeling Reference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0"/>
            <a:ext cx="2514600" cy="33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02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1600200"/>
          </a:xfrm>
        </p:spPr>
        <p:txBody>
          <a:bodyPr/>
          <a:lstStyle/>
          <a:p>
            <a:r>
              <a:rPr lang="en-US" dirty="0" smtClean="0"/>
              <a:t>Parameters and initialization depends on flow direction on the PDCI (North to South) or (South to North)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CONV_CELILO_N</a:t>
            </a:r>
            <a:br>
              <a:rPr lang="en-US" dirty="0" smtClean="0"/>
            </a:br>
            <a:r>
              <a:rPr lang="en-US" dirty="0" smtClean="0"/>
              <a:t>Parameters and Initialization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429000"/>
            <a:ext cx="75438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Model assigned to the converter at the Sylmar</a:t>
            </a:r>
          </a:p>
          <a:p>
            <a:r>
              <a:rPr lang="en-US" dirty="0" smtClean="0"/>
              <a:t>Inputs</a:t>
            </a:r>
          </a:p>
          <a:p>
            <a:pPr lvl="1"/>
            <a:r>
              <a:rPr lang="en-US" dirty="0" smtClean="0"/>
              <a:t>Reference current </a:t>
            </a:r>
            <a:r>
              <a:rPr lang="en-US" i="1" dirty="0" err="1" smtClean="0"/>
              <a:t>id_ref_S</a:t>
            </a:r>
            <a:r>
              <a:rPr lang="en-US" dirty="0" smtClean="0"/>
              <a:t> from MTDC_PDCI</a:t>
            </a:r>
          </a:p>
          <a:p>
            <a:pPr lvl="1"/>
            <a:r>
              <a:rPr lang="en-US" dirty="0" smtClean="0"/>
              <a:t>Network boundary equation converter values: </a:t>
            </a:r>
            <a:r>
              <a:rPr lang="en-US" dirty="0" err="1" smtClean="0"/>
              <a:t>Idc</a:t>
            </a:r>
            <a:r>
              <a:rPr lang="en-US" dirty="0" smtClean="0"/>
              <a:t>, </a:t>
            </a:r>
            <a:r>
              <a:rPr lang="en-US" dirty="0" err="1" smtClean="0"/>
              <a:t>Vdc</a:t>
            </a:r>
            <a:r>
              <a:rPr lang="en-US" dirty="0" smtClean="0"/>
              <a:t>, </a:t>
            </a:r>
            <a:r>
              <a:rPr lang="en-US" dirty="0" err="1" smtClean="0"/>
              <a:t>Vac</a:t>
            </a:r>
            <a:endParaRPr lang="en-US" dirty="0" smtClean="0"/>
          </a:p>
          <a:p>
            <a:r>
              <a:rPr lang="en-US" dirty="0" smtClean="0"/>
              <a:t>Output</a:t>
            </a:r>
          </a:p>
          <a:p>
            <a:pPr lvl="1"/>
            <a:r>
              <a:rPr lang="en-US" dirty="0" smtClean="0"/>
              <a:t>Cosine of the control angle (Alpha or Beta as appropriate)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CONV_SYLMAR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CONV_SYLMAR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7467716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91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Parameters and initialization depend on flow direction on the PDCI (North to South) or (South to North)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CONV_SYLMAR</a:t>
            </a:r>
            <a:br>
              <a:rPr lang="en-US" dirty="0" smtClean="0"/>
            </a:br>
            <a:r>
              <a:rPr lang="en-US" dirty="0" smtClean="0"/>
              <a:t>Parameters and Initialization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45366"/>
            <a:ext cx="7581900" cy="461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DC Converter equations </a:t>
            </a:r>
          </a:p>
          <a:p>
            <a:pPr lvl="1"/>
            <a:r>
              <a:rPr lang="en-US" dirty="0" smtClean="0"/>
              <a:t>Written in terms of Alpha at rectifiers </a:t>
            </a:r>
          </a:p>
          <a:p>
            <a:pPr lvl="1"/>
            <a:r>
              <a:rPr lang="en-US" dirty="0" smtClean="0"/>
              <a:t>Written in terms of Beta at inverters</a:t>
            </a:r>
          </a:p>
          <a:p>
            <a:pPr lvl="2"/>
            <a:r>
              <a:rPr lang="en-US" dirty="0" smtClean="0"/>
              <a:t>“Beta” is different than the Gamma traditionally used when writing the static power flow equations</a:t>
            </a:r>
          </a:p>
          <a:p>
            <a:pPr lvl="1"/>
            <a:r>
              <a:rPr lang="en-US" dirty="0" smtClean="0"/>
              <a:t>Equations are as follows </a:t>
            </a:r>
          </a:p>
          <a:p>
            <a:pPr lvl="2"/>
            <a:r>
              <a:rPr lang="en-US" dirty="0" smtClean="0"/>
              <a:t>Also force currents to be positive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Handling of the Interaction with Network Boundary Equations</a:t>
            </a:r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4953000"/>
            <a:ext cx="695325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Network Model</a:t>
            </a:r>
            <a:endParaRPr lang="en-US" dirty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098" y="1447800"/>
            <a:ext cx="6980902" cy="541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In static power flow solutions, DC converter control is instantaneous</a:t>
            </a:r>
          </a:p>
          <a:p>
            <a:pPr lvl="1"/>
            <a:r>
              <a:rPr lang="en-US" dirty="0" smtClean="0"/>
              <a:t>Power Flow Firing Angles (Alpha and Gamma) are assumed to move instantaneously</a:t>
            </a:r>
          </a:p>
          <a:p>
            <a:pPr lvl="1"/>
            <a:r>
              <a:rPr lang="en-US" dirty="0" smtClean="0"/>
              <a:t>PDCI model does not make this assumption, it models the dynamics of the firing angle control</a:t>
            </a:r>
          </a:p>
          <a:p>
            <a:r>
              <a:rPr lang="en-US" dirty="0" smtClean="0"/>
              <a:t>Power flow solutions also ignore the inductance of the DC transmission line</a:t>
            </a:r>
          </a:p>
          <a:p>
            <a:pPr lvl="1"/>
            <a:r>
              <a:rPr lang="en-US" dirty="0" smtClean="0"/>
              <a:t>In power flow, DC currents change instantaneously</a:t>
            </a:r>
          </a:p>
          <a:p>
            <a:pPr lvl="1"/>
            <a:r>
              <a:rPr lang="en-US" dirty="0" smtClean="0"/>
              <a:t>PDCI models inductance, so DC currents become state variables</a:t>
            </a:r>
          </a:p>
          <a:p>
            <a:pPr lvl="1"/>
            <a:r>
              <a:rPr lang="en-US" dirty="0" smtClean="0"/>
              <a:t>Note: can also be capacitance in the DC transmission lines</a:t>
            </a:r>
          </a:p>
          <a:p>
            <a:pPr lvl="2"/>
            <a:r>
              <a:rPr lang="en-US" dirty="0" smtClean="0"/>
              <a:t>We are </a:t>
            </a:r>
            <a:r>
              <a:rPr lang="en-US" u="sng" dirty="0" smtClean="0">
                <a:sym typeface="Wingdings" pitchFamily="2" charset="2"/>
              </a:rPr>
              <a:t>NOT</a:t>
            </a:r>
            <a:r>
              <a:rPr lang="en-US" dirty="0" smtClean="0">
                <a:sym typeface="Wingdings" pitchFamily="2" charset="2"/>
              </a:rPr>
              <a:t> modeling in the PDCI presently  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For cable DC lines (underwater for instance), the capacitance may become large enough that modeling will be important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Different Than </a:t>
            </a:r>
            <a:br>
              <a:rPr lang="en-US" dirty="0" smtClean="0"/>
            </a:br>
            <a:r>
              <a:rPr lang="en-US" dirty="0" smtClean="0"/>
              <a:t>a Power Flow Solution?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Always use the initial algebraic variables to back-solve and obtain the initial values of all dynamic states</a:t>
            </a:r>
          </a:p>
          <a:p>
            <a:r>
              <a:rPr lang="en-US" dirty="0" smtClean="0"/>
              <a:t>PowerWorld’s transient stability tool then uses explicit integration (2</a:t>
            </a:r>
            <a:r>
              <a:rPr lang="en-US" baseline="30000" dirty="0" smtClean="0"/>
              <a:t>nd</a:t>
            </a:r>
            <a:r>
              <a:rPr lang="en-US" dirty="0" smtClean="0"/>
              <a:t> order </a:t>
            </a:r>
            <a:r>
              <a:rPr lang="en-US" dirty="0" err="1" smtClean="0"/>
              <a:t>Runga-Kutta</a:t>
            </a:r>
            <a:r>
              <a:rPr lang="en-US" dirty="0" smtClean="0"/>
              <a:t>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Use numerical integration (with a time-step) to update dynamic state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Update algebraic variables such as the AC system voltage and angle (by solving network boundary equations)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Go back to 2 and repeat until simulation finished</a:t>
            </a:r>
          </a:p>
          <a:p>
            <a:pPr lvl="1"/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Multi-terminal DC simulation will be inserted between steps 1 and 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Traditional Explicit Numerical Integration Routines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Numerical integration </a:t>
            </a:r>
            <a:r>
              <a:rPr lang="en-US" dirty="0" smtClean="0">
                <a:sym typeface="Wingdings" pitchFamily="2" charset="2"/>
              </a:rPr>
              <a:t> integrate the MTDC_PDCI, CONV_CELILO_E, CONV_CELILO_N, and CONV_SYLMAR model states</a:t>
            </a:r>
          </a:p>
          <a:p>
            <a:pPr marL="1371600" lvl="2" indent="-514350"/>
            <a:r>
              <a:rPr lang="en-US" dirty="0" smtClean="0">
                <a:solidFill>
                  <a:srgbClr val="0A4EF6"/>
                </a:solidFill>
              </a:rPr>
              <a:t>Updated variables are </a:t>
            </a:r>
            <a:r>
              <a:rPr lang="en-US" dirty="0" err="1" smtClean="0">
                <a:solidFill>
                  <a:srgbClr val="0A4EF6"/>
                </a:solidFill>
              </a:rPr>
              <a:t>cos</a:t>
            </a:r>
            <a:r>
              <a:rPr lang="en-US" dirty="0" smtClean="0">
                <a:solidFill>
                  <a:srgbClr val="0A4EF6"/>
                </a:solidFill>
              </a:rPr>
              <a:t>(</a:t>
            </a:r>
            <a:r>
              <a:rPr lang="en-US" dirty="0" smtClean="0">
                <a:solidFill>
                  <a:srgbClr val="0A4EF6"/>
                </a:solidFill>
                <a:sym typeface="Symbol"/>
              </a:rPr>
              <a:t>) and </a:t>
            </a:r>
            <a:r>
              <a:rPr lang="en-US" dirty="0" err="1" smtClean="0">
                <a:solidFill>
                  <a:srgbClr val="0A4EF6"/>
                </a:solidFill>
                <a:sym typeface="Symbol"/>
              </a:rPr>
              <a:t>cos</a:t>
            </a:r>
            <a:r>
              <a:rPr lang="en-US" dirty="0" smtClean="0">
                <a:solidFill>
                  <a:srgbClr val="0A4EF6"/>
                </a:solidFill>
                <a:sym typeface="Symbol"/>
              </a:rPr>
              <a:t>()</a:t>
            </a:r>
            <a:endParaRPr lang="en-US" dirty="0" smtClean="0">
              <a:solidFill>
                <a:srgbClr val="0A4EF6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Take the </a:t>
            </a: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) and </a:t>
            </a:r>
            <a:r>
              <a:rPr lang="en-US" dirty="0" err="1" smtClean="0">
                <a:sym typeface="Symbol"/>
              </a:rPr>
              <a:t>cos</a:t>
            </a:r>
            <a:r>
              <a:rPr lang="en-US" dirty="0" smtClean="0">
                <a:sym typeface="Symbol"/>
              </a:rPr>
              <a:t>() terms and use them to model a step change in the DC voltages seen by the DC network equations.  Use numerical integration to solve for new DC voltages and DC currents</a:t>
            </a:r>
          </a:p>
          <a:p>
            <a:pPr marL="1314450" lvl="2" indent="-514350"/>
            <a:r>
              <a:rPr lang="en-US" sz="2500" dirty="0" smtClean="0">
                <a:solidFill>
                  <a:srgbClr val="0A4EF6"/>
                </a:solidFill>
                <a:sym typeface="Symbol"/>
              </a:rPr>
              <a:t>Updated variables are DC voltage and DC Currents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Symbol"/>
              </a:rPr>
              <a:t>Solving normal AC network boundary equations except modify DC line equations to assume that </a:t>
            </a:r>
            <a:r>
              <a:rPr lang="en-US" dirty="0" err="1" smtClean="0"/>
              <a:t>cos</a:t>
            </a:r>
            <a:r>
              <a:rPr lang="en-US" dirty="0" smtClean="0"/>
              <a:t>(</a:t>
            </a:r>
            <a:r>
              <a:rPr lang="en-US" dirty="0" smtClean="0">
                <a:sym typeface="Symbol"/>
              </a:rPr>
              <a:t>) and </a:t>
            </a:r>
            <a:r>
              <a:rPr lang="en-US" dirty="0" err="1" smtClean="0">
                <a:sym typeface="Symbol"/>
              </a:rPr>
              <a:t>cos</a:t>
            </a:r>
            <a:r>
              <a:rPr lang="en-US" dirty="0" smtClean="0">
                <a:sym typeface="Symbol"/>
              </a:rPr>
              <a:t>() , and DC currents are a constant.  When network boundary equations are solved update the DC voltages </a:t>
            </a:r>
          </a:p>
          <a:p>
            <a:pPr marL="1314450" lvl="2" indent="-514350"/>
            <a:r>
              <a:rPr lang="en-US" sz="2500" dirty="0" smtClean="0">
                <a:solidFill>
                  <a:srgbClr val="0A4EF6"/>
                </a:solidFill>
                <a:sym typeface="Symbol"/>
              </a:rPr>
              <a:t>Updated variables are DC voltages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ym typeface="Symbol"/>
              </a:rPr>
              <a:t>Back to Step 1 and repeat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Implementation in Numerical Solution Engine of MTDC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50292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DC Converter Model</a:t>
            </a:r>
          </a:p>
          <a:p>
            <a:pPr lvl="1"/>
            <a:r>
              <a:rPr lang="en-US" dirty="0" smtClean="0"/>
              <a:t>Constant angle so model as</a:t>
            </a:r>
            <a:br>
              <a:rPr lang="en-US" dirty="0" smtClean="0"/>
            </a:br>
            <a:r>
              <a:rPr lang="en-US" dirty="0" smtClean="0"/>
              <a:t>a constant voltage source</a:t>
            </a:r>
          </a:p>
          <a:p>
            <a:endParaRPr lang="en-US" dirty="0" smtClean="0"/>
          </a:p>
          <a:p>
            <a:r>
              <a:rPr lang="en-US" dirty="0" smtClean="0"/>
              <a:t>DC Transmission Line Model</a:t>
            </a:r>
          </a:p>
          <a:p>
            <a:pPr lvl="1"/>
            <a:r>
              <a:rPr lang="en-US" dirty="0" smtClean="0"/>
              <a:t>Model as RL circuit using trapezoidal rule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DC Bus Equation</a:t>
            </a:r>
          </a:p>
          <a:p>
            <a:pPr lvl="1"/>
            <a:r>
              <a:rPr lang="en-US" dirty="0" smtClean="0"/>
              <a:t>Just use </a:t>
            </a:r>
            <a:r>
              <a:rPr lang="en-US" dirty="0" err="1" smtClean="0"/>
              <a:t>Kirchoff’s</a:t>
            </a:r>
            <a:r>
              <a:rPr lang="en-US" dirty="0" smtClean="0"/>
              <a:t> Current Law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Numerical Integration of DC Network Equations</a:t>
            </a:r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676400"/>
            <a:ext cx="2971800" cy="1072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4419600"/>
            <a:ext cx="70961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048000"/>
            <a:ext cx="2362200" cy="135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5562600"/>
            <a:ext cx="2540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609600" y="2819400"/>
            <a:ext cx="7924800" cy="22098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9600" y="1524000"/>
            <a:ext cx="7924800" cy="1295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09600" y="5029200"/>
            <a:ext cx="7924800" cy="1295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Converters control the power flow through the HVDC link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Refer to any power electronics book</a:t>
            </a:r>
          </a:p>
          <a:p>
            <a:r>
              <a:rPr lang="en-US" dirty="0" smtClean="0"/>
              <a:t>For this analysis, assume</a:t>
            </a:r>
          </a:p>
          <a:p>
            <a:pPr lvl="1"/>
            <a:r>
              <a:rPr lang="en-US" dirty="0" smtClean="0"/>
              <a:t>Ideal AC voltage source in series with inductance</a:t>
            </a:r>
          </a:p>
          <a:p>
            <a:pPr lvl="1"/>
            <a:r>
              <a:rPr lang="en-US" dirty="0" smtClean="0"/>
              <a:t>Direct current </a:t>
            </a:r>
            <a:r>
              <a:rPr lang="en-US" i="1" dirty="0" smtClean="0"/>
              <a:t>I</a:t>
            </a:r>
            <a:r>
              <a:rPr lang="en-US" i="1" baseline="-25000" dirty="0" smtClean="0"/>
              <a:t>d</a:t>
            </a:r>
            <a:r>
              <a:rPr lang="en-US" dirty="0" smtClean="0"/>
              <a:t> is ripple free due to smoothing reactor</a:t>
            </a:r>
          </a:p>
          <a:p>
            <a:pPr lvl="1"/>
            <a:r>
              <a:rPr lang="en-US" dirty="0" smtClean="0"/>
              <a:t>Ideal switches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Three-Phase Bridge Converter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2286000"/>
            <a:ext cx="5391150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55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Solve the previous set of equations using sub-interval integration</a:t>
            </a:r>
          </a:p>
          <a:p>
            <a:r>
              <a:rPr lang="en-US" dirty="0" smtClean="0"/>
              <a:t>Assume at beginning that no converters are stuck at the zero current limit</a:t>
            </a:r>
          </a:p>
          <a:p>
            <a:r>
              <a:rPr lang="en-US" dirty="0" smtClean="0"/>
              <a:t>At each sub-interval, if the calculation yields a converter current with the wrong sign then redo the sub-interval replacing the DC converter equation with the equation I=0</a:t>
            </a:r>
          </a:p>
          <a:p>
            <a:r>
              <a:rPr lang="en-US" dirty="0" smtClean="0"/>
              <a:t>Assume that once a current goes to zero it remains zero during the remaining sub-interval time-steps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Numerical Integration of DC Network Equations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following is an example matrix setup for the PDCI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If Celilo1 current becomes negative, then replace equation with the following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2: Numerical Integration of DC Network Equations: Matrices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9125" y="2514600"/>
            <a:ext cx="837247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172200"/>
            <a:ext cx="82581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441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DC Converter Model</a:t>
            </a:r>
          </a:p>
          <a:p>
            <a:pPr lvl="1"/>
            <a:r>
              <a:rPr lang="en-US" dirty="0" smtClean="0"/>
              <a:t>Constant angle and constant current</a:t>
            </a:r>
          </a:p>
          <a:p>
            <a:r>
              <a:rPr lang="en-US" dirty="0" smtClean="0"/>
              <a:t>DC Transmission Line Model</a:t>
            </a:r>
          </a:p>
          <a:p>
            <a:pPr lvl="1"/>
            <a:r>
              <a:rPr lang="en-US" dirty="0" smtClean="0"/>
              <a:t>Model as RL circuit, but current is constant</a:t>
            </a:r>
          </a:p>
          <a:p>
            <a:pPr lvl="1"/>
            <a:r>
              <a:rPr lang="en-US" dirty="0" err="1" smtClean="0"/>
              <a:t>dI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is the unknown variable</a:t>
            </a:r>
          </a:p>
          <a:p>
            <a:r>
              <a:rPr lang="en-US" dirty="0" smtClean="0"/>
              <a:t>DC Bus Equation</a:t>
            </a:r>
          </a:p>
          <a:p>
            <a:pPr lvl="1"/>
            <a:r>
              <a:rPr lang="en-US" dirty="0" smtClean="0"/>
              <a:t>Just use </a:t>
            </a:r>
            <a:r>
              <a:rPr lang="en-US" dirty="0" err="1" smtClean="0"/>
              <a:t>Kirchoff’s</a:t>
            </a:r>
            <a:r>
              <a:rPr lang="en-US" dirty="0" smtClean="0"/>
              <a:t> Current Law, but for the </a:t>
            </a:r>
            <a:r>
              <a:rPr lang="en-US" i="1" dirty="0" smtClean="0"/>
              <a:t>derivatives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Solution of algebraic change in DC voltages</a:t>
            </a:r>
            <a:endParaRPr lang="en-US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524000"/>
            <a:ext cx="17145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2057400"/>
            <a:ext cx="142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124200"/>
            <a:ext cx="2717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4191000"/>
            <a:ext cx="23622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05400" y="5410200"/>
            <a:ext cx="31877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 bwMode="auto">
          <a:xfrm>
            <a:off x="609600" y="2819400"/>
            <a:ext cx="7924800" cy="22098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09600" y="1524000"/>
            <a:ext cx="7924800" cy="1295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09600" y="5029200"/>
            <a:ext cx="7924800" cy="129540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sm" len="sm"/>
            <a:tailEnd type="stealth" w="med" len="lg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is a sample of the matrix setup for the PDCI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Step 3: Solution of algebraic change in DC voltages: Matrices</a:t>
            </a:r>
            <a:endParaRPr lang="en-US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48000"/>
            <a:ext cx="6831013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Basics of HVDC operation and </a:t>
            </a:r>
            <a:r>
              <a:rPr lang="en-US" dirty="0" smtClean="0"/>
              <a:t>modeling</a:t>
            </a:r>
          </a:p>
          <a:p>
            <a:r>
              <a:rPr lang="en-US" dirty="0" err="1" smtClean="0"/>
              <a:t>PowerWorld</a:t>
            </a:r>
            <a:r>
              <a:rPr lang="en-US" dirty="0" smtClean="0"/>
              <a:t> models in steady state and in transient stability</a:t>
            </a:r>
          </a:p>
          <a:p>
            <a:r>
              <a:rPr lang="en-US" dirty="0" smtClean="0"/>
              <a:t>Brief overview of PDCI example</a:t>
            </a:r>
          </a:p>
          <a:p>
            <a:r>
              <a:rPr lang="en-US" dirty="0" smtClean="0"/>
              <a:t>Resources available to find more information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52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Switches are labeled in firing order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Bridge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2187" y="2219325"/>
            <a:ext cx="4619625" cy="24193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295400" y="4550196"/>
                <a:ext cx="67056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b="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+60°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b="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60°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</a:rPr>
                        <m:t>𝑐𝑜𝑠</m:t>
                      </m:r>
                      <m:d>
                        <m:dPr>
                          <m:ctrlPr>
                            <a:rPr lang="en-US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−180</m:t>
                          </m:r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550196"/>
                <a:ext cx="6705600" cy="1569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693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−120°&lt;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&lt;−60°</m:t>
                      </m:r>
                    </m:oMath>
                  </m:oMathPara>
                </a14:m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Firing Order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621"/>
          <a:stretch/>
        </p:blipFill>
        <p:spPr>
          <a:xfrm>
            <a:off x="1981201" y="1981200"/>
            <a:ext cx="4038599" cy="2314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699" y="4353470"/>
            <a:ext cx="4076701" cy="20473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721934" y="4353470"/>
            <a:ext cx="402266" cy="20172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33800" y="2133600"/>
            <a:ext cx="476249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57675" y="3623714"/>
            <a:ext cx="476249" cy="381000"/>
          </a:xfrm>
          <a:prstGeom prst="rect">
            <a:avLst/>
          </a:prstGeom>
          <a:noFill/>
          <a:ln>
            <a:solidFill>
              <a:srgbClr val="0A4EF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77992" y="1676400"/>
            <a:ext cx="1908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solidFill>
                  <a:schemeClr val="accent1"/>
                </a:solidFill>
                <a:latin typeface="+mn-lt"/>
              </a:rPr>
              <a:t>V</a:t>
            </a:r>
            <a:r>
              <a:rPr lang="en-US" sz="2000" b="0" baseline="-25000" dirty="0" err="1" smtClean="0">
                <a:solidFill>
                  <a:schemeClr val="accent1"/>
                </a:solidFill>
                <a:latin typeface="+mn-lt"/>
              </a:rPr>
              <a:t>a</a:t>
            </a:r>
            <a:r>
              <a:rPr lang="en-US" sz="2000" b="0" dirty="0" smtClean="0">
                <a:solidFill>
                  <a:schemeClr val="accent1"/>
                </a:solidFill>
                <a:latin typeface="+mn-lt"/>
              </a:rPr>
              <a:t> is more positive than </a:t>
            </a:r>
            <a:r>
              <a:rPr lang="en-US" sz="2000" b="0" dirty="0" err="1" smtClean="0">
                <a:solidFill>
                  <a:schemeClr val="accent1"/>
                </a:solidFill>
                <a:latin typeface="+mn-lt"/>
              </a:rPr>
              <a:t>V</a:t>
            </a:r>
            <a:r>
              <a:rPr lang="en-US" sz="2000" b="0" baseline="-25000" dirty="0" err="1" smtClean="0">
                <a:solidFill>
                  <a:schemeClr val="accent1"/>
                </a:solidFill>
                <a:latin typeface="+mn-lt"/>
              </a:rPr>
              <a:t>b</a:t>
            </a:r>
            <a:r>
              <a:rPr lang="en-US" sz="2000" b="0" dirty="0" smtClean="0">
                <a:solidFill>
                  <a:schemeClr val="accent1"/>
                </a:solidFill>
                <a:latin typeface="+mn-lt"/>
              </a:rPr>
              <a:t> and </a:t>
            </a:r>
            <a:r>
              <a:rPr lang="en-US" sz="2000" b="0" dirty="0" err="1" smtClean="0">
                <a:solidFill>
                  <a:schemeClr val="accent1"/>
                </a:solidFill>
                <a:latin typeface="+mn-lt"/>
              </a:rPr>
              <a:t>V</a:t>
            </a:r>
            <a:r>
              <a:rPr lang="en-US" sz="2000" b="0" baseline="-25000" dirty="0" err="1" smtClean="0">
                <a:solidFill>
                  <a:schemeClr val="accent1"/>
                </a:solidFill>
                <a:latin typeface="+mn-lt"/>
              </a:rPr>
              <a:t>c</a:t>
            </a:r>
            <a:r>
              <a:rPr lang="en-US" sz="2000" b="0" dirty="0" smtClean="0">
                <a:solidFill>
                  <a:schemeClr val="accent1"/>
                </a:solidFill>
                <a:latin typeface="+mn-lt"/>
              </a:rPr>
              <a:t>, 1 conducts</a:t>
            </a:r>
            <a:endParaRPr lang="en-US" sz="2000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8128" y="3021610"/>
            <a:ext cx="188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solidFill>
                  <a:srgbClr val="0A4EF6"/>
                </a:solidFill>
                <a:latin typeface="+mn-lt"/>
              </a:rPr>
              <a:t>V</a:t>
            </a:r>
            <a:r>
              <a:rPr lang="en-US" sz="2000" b="0" baseline="-25000" dirty="0" err="1" smtClean="0">
                <a:solidFill>
                  <a:srgbClr val="0A4EF6"/>
                </a:solidFill>
                <a:latin typeface="+mn-lt"/>
              </a:rPr>
              <a:t>b</a:t>
            </a:r>
            <a:r>
              <a:rPr lang="en-US" sz="2000" b="0" dirty="0" smtClean="0">
                <a:solidFill>
                  <a:srgbClr val="0A4EF6"/>
                </a:solidFill>
                <a:latin typeface="+mn-lt"/>
              </a:rPr>
              <a:t> is more negative than </a:t>
            </a:r>
            <a:r>
              <a:rPr lang="en-US" sz="2000" b="0" dirty="0" err="1" smtClean="0">
                <a:solidFill>
                  <a:srgbClr val="0A4EF6"/>
                </a:solidFill>
                <a:latin typeface="+mn-lt"/>
              </a:rPr>
              <a:t>V</a:t>
            </a:r>
            <a:r>
              <a:rPr lang="en-US" sz="2000" b="0" baseline="-25000" dirty="0" err="1" smtClean="0">
                <a:solidFill>
                  <a:srgbClr val="0A4EF6"/>
                </a:solidFill>
                <a:latin typeface="+mn-lt"/>
              </a:rPr>
              <a:t>c</a:t>
            </a:r>
            <a:r>
              <a:rPr lang="en-US" sz="2000" b="0" dirty="0" smtClean="0">
                <a:solidFill>
                  <a:srgbClr val="0A4EF6"/>
                </a:solidFill>
                <a:latin typeface="+mn-lt"/>
              </a:rPr>
              <a:t> and </a:t>
            </a:r>
            <a:r>
              <a:rPr lang="en-US" sz="2000" b="0" dirty="0" err="1" smtClean="0">
                <a:solidFill>
                  <a:srgbClr val="0A4EF6"/>
                </a:solidFill>
                <a:latin typeface="+mn-lt"/>
              </a:rPr>
              <a:t>V</a:t>
            </a:r>
            <a:r>
              <a:rPr lang="en-US" sz="2000" b="0" baseline="-25000" dirty="0" err="1" smtClean="0">
                <a:solidFill>
                  <a:srgbClr val="0A4EF6"/>
                </a:solidFill>
                <a:latin typeface="+mn-lt"/>
              </a:rPr>
              <a:t>a</a:t>
            </a:r>
            <a:r>
              <a:rPr lang="en-US" sz="2000" b="0" dirty="0" smtClean="0">
                <a:solidFill>
                  <a:srgbClr val="0A4EF6"/>
                </a:solidFill>
                <a:latin typeface="+mn-lt"/>
              </a:rPr>
              <a:t>, </a:t>
            </a:r>
            <a:r>
              <a:rPr lang="en-US" sz="2000" b="0" dirty="0">
                <a:solidFill>
                  <a:srgbClr val="0A4EF6"/>
                </a:solidFill>
                <a:latin typeface="+mn-lt"/>
              </a:rPr>
              <a:t>6</a:t>
            </a:r>
            <a:r>
              <a:rPr lang="en-US" sz="2000" b="0" dirty="0" smtClean="0">
                <a:solidFill>
                  <a:srgbClr val="0A4EF6"/>
                </a:solidFill>
                <a:latin typeface="+mn-lt"/>
              </a:rPr>
              <a:t> conducts</a:t>
            </a:r>
            <a:endParaRPr lang="en-US" sz="2000" b="0" dirty="0">
              <a:solidFill>
                <a:srgbClr val="0A4EF6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966791" y="2737577"/>
                <a:ext cx="6993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791" y="2737577"/>
                <a:ext cx="699359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46077" y="2569516"/>
                <a:ext cx="5641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077" y="2569516"/>
                <a:ext cx="564129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31"/>
          <p:cNvSpPr/>
          <p:nvPr/>
        </p:nvSpPr>
        <p:spPr>
          <a:xfrm>
            <a:off x="3927566" y="2159726"/>
            <a:ext cx="1985554" cy="400594"/>
          </a:xfrm>
          <a:custGeom>
            <a:avLst/>
            <a:gdLst>
              <a:gd name="connsiteX0" fmla="*/ 0 w 1985554"/>
              <a:gd name="connsiteY0" fmla="*/ 400594 h 400594"/>
              <a:gd name="connsiteX1" fmla="*/ 0 w 1985554"/>
              <a:gd name="connsiteY1" fmla="*/ 0 h 400594"/>
              <a:gd name="connsiteX2" fmla="*/ 1985554 w 1985554"/>
              <a:gd name="connsiteY2" fmla="*/ 17417 h 40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5554" h="400594">
                <a:moveTo>
                  <a:pt x="0" y="400594"/>
                </a:moveTo>
                <a:lnTo>
                  <a:pt x="0" y="0"/>
                </a:lnTo>
                <a:lnTo>
                  <a:pt x="1985554" y="17417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 32"/>
          <p:cNvSpPr/>
          <p:nvPr/>
        </p:nvSpPr>
        <p:spPr>
          <a:xfrm>
            <a:off x="4397829" y="2194560"/>
            <a:ext cx="1541417" cy="1898469"/>
          </a:xfrm>
          <a:custGeom>
            <a:avLst/>
            <a:gdLst>
              <a:gd name="connsiteX0" fmla="*/ 1489165 w 1541417"/>
              <a:gd name="connsiteY0" fmla="*/ 0 h 1898469"/>
              <a:gd name="connsiteX1" fmla="*/ 1541417 w 1541417"/>
              <a:gd name="connsiteY1" fmla="*/ 1889760 h 1898469"/>
              <a:gd name="connsiteX2" fmla="*/ 0 w 1541417"/>
              <a:gd name="connsiteY2" fmla="*/ 1898469 h 1898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1417" h="1898469">
                <a:moveTo>
                  <a:pt x="1489165" y="0"/>
                </a:moveTo>
                <a:lnTo>
                  <a:pt x="1541417" y="1889760"/>
                </a:lnTo>
                <a:lnTo>
                  <a:pt x="0" y="1898469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 33"/>
          <p:cNvSpPr/>
          <p:nvPr/>
        </p:nvSpPr>
        <p:spPr>
          <a:xfrm>
            <a:off x="2403566" y="2560320"/>
            <a:ext cx="2029097" cy="1471749"/>
          </a:xfrm>
          <a:custGeom>
            <a:avLst/>
            <a:gdLst>
              <a:gd name="connsiteX0" fmla="*/ 2029097 w 2029097"/>
              <a:gd name="connsiteY0" fmla="*/ 1471749 h 1471749"/>
              <a:gd name="connsiteX1" fmla="*/ 2002971 w 2029097"/>
              <a:gd name="connsiteY1" fmla="*/ 531223 h 1471749"/>
              <a:gd name="connsiteX2" fmla="*/ 0 w 2029097"/>
              <a:gd name="connsiteY2" fmla="*/ 566057 h 1471749"/>
              <a:gd name="connsiteX3" fmla="*/ 0 w 2029097"/>
              <a:gd name="connsiteY3" fmla="*/ 113211 h 1471749"/>
              <a:gd name="connsiteX4" fmla="*/ 1541417 w 2029097"/>
              <a:gd name="connsiteY4" fmla="*/ 0 h 1471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29097" h="1471749">
                <a:moveTo>
                  <a:pt x="2029097" y="1471749"/>
                </a:moveTo>
                <a:lnTo>
                  <a:pt x="2002971" y="531223"/>
                </a:lnTo>
                <a:lnTo>
                  <a:pt x="0" y="566057"/>
                </a:lnTo>
                <a:lnTo>
                  <a:pt x="0" y="113211"/>
                </a:lnTo>
                <a:lnTo>
                  <a:pt x="1541417" y="0"/>
                </a:ln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867780" y="2311096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780" y="2311096"/>
                <a:ext cx="490839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867780" y="3500540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780" y="3500540"/>
                <a:ext cx="490839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340498" y="2988818"/>
                <a:ext cx="5582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A4EF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0A4EF6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A4EF6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A4EF6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498" y="2988818"/>
                <a:ext cx="558294" cy="461665"/>
              </a:xfrm>
              <a:prstGeom prst="rect">
                <a:avLst/>
              </a:prstGeom>
              <a:blipFill rotWithShape="0"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309582" y="1847413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582" y="1847413"/>
                <a:ext cx="490839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936987" y="2388959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987" y="2388959"/>
                <a:ext cx="490839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058520" y="3059945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A4EF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rgbClr val="0A4EF6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8520" y="3059945"/>
                <a:ext cx="490839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901045" y="3090636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A4EF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rgbClr val="0A4EF6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045" y="3090636"/>
                <a:ext cx="490839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6806837" y="4573649"/>
            <a:ext cx="188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B050"/>
                </a:solidFill>
                <a:latin typeface="+mn-lt"/>
              </a:rPr>
              <a:t>Output voltage is </a:t>
            </a:r>
            <a:r>
              <a:rPr lang="en-US" sz="2000" b="0" dirty="0" err="1" smtClean="0">
                <a:solidFill>
                  <a:srgbClr val="00B050"/>
                </a:solidFill>
                <a:latin typeface="+mn-lt"/>
              </a:rPr>
              <a:t>e</a:t>
            </a:r>
            <a:r>
              <a:rPr lang="en-US" sz="2000" b="0" baseline="-25000" dirty="0" err="1" smtClean="0">
                <a:solidFill>
                  <a:srgbClr val="00B050"/>
                </a:solidFill>
                <a:latin typeface="+mn-lt"/>
              </a:rPr>
              <a:t>ab</a:t>
            </a:r>
            <a:endParaRPr lang="en-US" sz="2000" b="0" baseline="-25000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143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−60°&lt;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&lt;0°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Firing Order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621"/>
          <a:stretch/>
        </p:blipFill>
        <p:spPr>
          <a:xfrm>
            <a:off x="1981201" y="1981200"/>
            <a:ext cx="4038599" cy="2314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699" y="4353470"/>
            <a:ext cx="4076701" cy="20473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39365" y="4389207"/>
            <a:ext cx="402266" cy="20172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33800" y="2133600"/>
            <a:ext cx="476249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82471" y="3622912"/>
            <a:ext cx="476249" cy="381000"/>
          </a:xfrm>
          <a:prstGeom prst="rect">
            <a:avLst/>
          </a:prstGeom>
          <a:noFill/>
          <a:ln>
            <a:solidFill>
              <a:srgbClr val="0A4EF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77992" y="1676400"/>
            <a:ext cx="1908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solidFill>
                  <a:schemeClr val="accent1"/>
                </a:solidFill>
                <a:latin typeface="+mn-lt"/>
              </a:rPr>
              <a:t>V</a:t>
            </a:r>
            <a:r>
              <a:rPr lang="en-US" sz="2000" b="0" baseline="-25000" dirty="0" err="1" smtClean="0">
                <a:solidFill>
                  <a:schemeClr val="accent1"/>
                </a:solidFill>
                <a:latin typeface="+mn-lt"/>
              </a:rPr>
              <a:t>a</a:t>
            </a:r>
            <a:r>
              <a:rPr lang="en-US" sz="2000" b="0" dirty="0" smtClean="0">
                <a:solidFill>
                  <a:schemeClr val="accent1"/>
                </a:solidFill>
                <a:latin typeface="+mn-lt"/>
              </a:rPr>
              <a:t> is more positive than </a:t>
            </a:r>
            <a:r>
              <a:rPr lang="en-US" sz="2000" b="0" dirty="0" err="1" smtClean="0">
                <a:solidFill>
                  <a:schemeClr val="accent1"/>
                </a:solidFill>
                <a:latin typeface="+mn-lt"/>
              </a:rPr>
              <a:t>V</a:t>
            </a:r>
            <a:r>
              <a:rPr lang="en-US" sz="2000" b="0" baseline="-25000" dirty="0" err="1" smtClean="0">
                <a:solidFill>
                  <a:schemeClr val="accent1"/>
                </a:solidFill>
                <a:latin typeface="+mn-lt"/>
              </a:rPr>
              <a:t>b</a:t>
            </a:r>
            <a:r>
              <a:rPr lang="en-US" sz="2000" b="0" dirty="0" smtClean="0">
                <a:solidFill>
                  <a:schemeClr val="accent1"/>
                </a:solidFill>
                <a:latin typeface="+mn-lt"/>
              </a:rPr>
              <a:t> and </a:t>
            </a:r>
            <a:r>
              <a:rPr lang="en-US" sz="2000" b="0" dirty="0" err="1" smtClean="0">
                <a:solidFill>
                  <a:schemeClr val="accent1"/>
                </a:solidFill>
                <a:latin typeface="+mn-lt"/>
              </a:rPr>
              <a:t>V</a:t>
            </a:r>
            <a:r>
              <a:rPr lang="en-US" sz="2000" b="0" baseline="-25000" dirty="0" err="1" smtClean="0">
                <a:solidFill>
                  <a:schemeClr val="accent1"/>
                </a:solidFill>
                <a:latin typeface="+mn-lt"/>
              </a:rPr>
              <a:t>c</a:t>
            </a:r>
            <a:r>
              <a:rPr lang="en-US" sz="2000" b="0" dirty="0" smtClean="0">
                <a:solidFill>
                  <a:schemeClr val="accent1"/>
                </a:solidFill>
                <a:latin typeface="+mn-lt"/>
              </a:rPr>
              <a:t>, 1 conducts</a:t>
            </a:r>
            <a:endParaRPr lang="en-US" sz="2000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98128" y="3021610"/>
            <a:ext cx="18886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err="1" smtClean="0">
                <a:solidFill>
                  <a:srgbClr val="0A4EF6"/>
                </a:solidFill>
                <a:latin typeface="+mn-lt"/>
              </a:rPr>
              <a:t>V</a:t>
            </a:r>
            <a:r>
              <a:rPr lang="en-US" sz="2000" b="0" baseline="-25000" dirty="0" err="1">
                <a:solidFill>
                  <a:srgbClr val="0A4EF6"/>
                </a:solidFill>
                <a:latin typeface="+mn-lt"/>
              </a:rPr>
              <a:t>c</a:t>
            </a:r>
            <a:r>
              <a:rPr lang="en-US" sz="2000" b="0" dirty="0" smtClean="0">
                <a:solidFill>
                  <a:srgbClr val="0A4EF6"/>
                </a:solidFill>
                <a:latin typeface="+mn-lt"/>
              </a:rPr>
              <a:t> is more negative than </a:t>
            </a:r>
            <a:r>
              <a:rPr lang="en-US" sz="2000" b="0" dirty="0" err="1" smtClean="0">
                <a:solidFill>
                  <a:srgbClr val="0A4EF6"/>
                </a:solidFill>
                <a:latin typeface="+mn-lt"/>
              </a:rPr>
              <a:t>V</a:t>
            </a:r>
            <a:r>
              <a:rPr lang="en-US" sz="2000" b="0" baseline="-25000" dirty="0" err="1">
                <a:solidFill>
                  <a:srgbClr val="0A4EF6"/>
                </a:solidFill>
                <a:latin typeface="+mn-lt"/>
              </a:rPr>
              <a:t>a</a:t>
            </a:r>
            <a:r>
              <a:rPr lang="en-US" sz="2000" b="0" dirty="0" smtClean="0">
                <a:solidFill>
                  <a:srgbClr val="0A4EF6"/>
                </a:solidFill>
                <a:latin typeface="+mn-lt"/>
              </a:rPr>
              <a:t> and </a:t>
            </a:r>
            <a:r>
              <a:rPr lang="en-US" sz="2000" b="0" dirty="0" err="1" smtClean="0">
                <a:solidFill>
                  <a:srgbClr val="0A4EF6"/>
                </a:solidFill>
                <a:latin typeface="+mn-lt"/>
              </a:rPr>
              <a:t>V</a:t>
            </a:r>
            <a:r>
              <a:rPr lang="en-US" sz="2000" b="0" baseline="-25000" dirty="0" err="1">
                <a:solidFill>
                  <a:srgbClr val="0A4EF6"/>
                </a:solidFill>
                <a:latin typeface="+mn-lt"/>
              </a:rPr>
              <a:t>b</a:t>
            </a:r>
            <a:r>
              <a:rPr lang="en-US" sz="2000" b="0" dirty="0" smtClean="0">
                <a:solidFill>
                  <a:srgbClr val="0A4EF6"/>
                </a:solidFill>
                <a:latin typeface="+mn-lt"/>
              </a:rPr>
              <a:t>, 2 conducts</a:t>
            </a:r>
            <a:endParaRPr lang="en-US" sz="2000" b="0" dirty="0">
              <a:solidFill>
                <a:srgbClr val="0A4EF6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966791" y="2737577"/>
                <a:ext cx="6796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791" y="2737577"/>
                <a:ext cx="679610" cy="4616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46077" y="2569516"/>
                <a:ext cx="56412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077" y="2569516"/>
                <a:ext cx="564129" cy="4616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Freeform 31"/>
          <p:cNvSpPr/>
          <p:nvPr/>
        </p:nvSpPr>
        <p:spPr>
          <a:xfrm>
            <a:off x="3927566" y="2159726"/>
            <a:ext cx="1985554" cy="400594"/>
          </a:xfrm>
          <a:custGeom>
            <a:avLst/>
            <a:gdLst>
              <a:gd name="connsiteX0" fmla="*/ 0 w 1985554"/>
              <a:gd name="connsiteY0" fmla="*/ 400594 h 400594"/>
              <a:gd name="connsiteX1" fmla="*/ 0 w 1985554"/>
              <a:gd name="connsiteY1" fmla="*/ 0 h 400594"/>
              <a:gd name="connsiteX2" fmla="*/ 1985554 w 1985554"/>
              <a:gd name="connsiteY2" fmla="*/ 17417 h 400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85554" h="400594">
                <a:moveTo>
                  <a:pt x="0" y="400594"/>
                </a:moveTo>
                <a:lnTo>
                  <a:pt x="0" y="0"/>
                </a:lnTo>
                <a:lnTo>
                  <a:pt x="1985554" y="17417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867780" y="2311096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780" y="2311096"/>
                <a:ext cx="490839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867780" y="3500540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780" y="3500540"/>
                <a:ext cx="490839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340498" y="3076878"/>
                <a:ext cx="5385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A4EF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0A4EF6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A4EF6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A4EF6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498" y="3076878"/>
                <a:ext cx="538545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3309582" y="1847413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9582" y="1847413"/>
                <a:ext cx="490839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936987" y="2388959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6987" y="2388959"/>
                <a:ext cx="490839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826016" y="3068558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A4EF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rgbClr val="0A4EF6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16" y="3068558"/>
                <a:ext cx="490839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901045" y="3090636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A4EF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rgbClr val="0A4EF6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045" y="3090636"/>
                <a:ext cx="490839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6806837" y="4573649"/>
            <a:ext cx="188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solidFill>
                  <a:srgbClr val="00B050"/>
                </a:solidFill>
                <a:latin typeface="+mn-lt"/>
              </a:rPr>
              <a:t>Output voltage is </a:t>
            </a:r>
            <a:r>
              <a:rPr lang="en-US" sz="2000" b="0" dirty="0" err="1" smtClean="0">
                <a:solidFill>
                  <a:srgbClr val="00B050"/>
                </a:solidFill>
                <a:latin typeface="+mn-lt"/>
              </a:rPr>
              <a:t>e</a:t>
            </a:r>
            <a:r>
              <a:rPr lang="en-US" sz="2000" b="0" baseline="-25000" dirty="0" err="1" smtClean="0">
                <a:solidFill>
                  <a:srgbClr val="00B050"/>
                </a:solidFill>
                <a:latin typeface="+mn-lt"/>
              </a:rPr>
              <a:t>ac</a:t>
            </a:r>
            <a:endParaRPr lang="en-US" sz="2000" b="0" baseline="-25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493623" y="2168434"/>
            <a:ext cx="1428206" cy="1942012"/>
          </a:xfrm>
          <a:custGeom>
            <a:avLst/>
            <a:gdLst>
              <a:gd name="connsiteX0" fmla="*/ 1402080 w 1428206"/>
              <a:gd name="connsiteY0" fmla="*/ 0 h 1942012"/>
              <a:gd name="connsiteX1" fmla="*/ 1428206 w 1428206"/>
              <a:gd name="connsiteY1" fmla="*/ 1942012 h 1942012"/>
              <a:gd name="connsiteX2" fmla="*/ 400594 w 1428206"/>
              <a:gd name="connsiteY2" fmla="*/ 1924595 h 1942012"/>
              <a:gd name="connsiteX3" fmla="*/ 391886 w 1428206"/>
              <a:gd name="connsiteY3" fmla="*/ 1445623 h 1942012"/>
              <a:gd name="connsiteX4" fmla="*/ 0 w 1428206"/>
              <a:gd name="connsiteY4" fmla="*/ 1445623 h 194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206" h="1942012">
                <a:moveTo>
                  <a:pt x="1402080" y="0"/>
                </a:moveTo>
                <a:lnTo>
                  <a:pt x="1428206" y="1942012"/>
                </a:lnTo>
                <a:lnTo>
                  <a:pt x="400594" y="1924595"/>
                </a:lnTo>
                <a:lnTo>
                  <a:pt x="391886" y="1445623"/>
                </a:lnTo>
                <a:lnTo>
                  <a:pt x="0" y="1445623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403566" y="2603863"/>
            <a:ext cx="2090057" cy="1018903"/>
          </a:xfrm>
          <a:custGeom>
            <a:avLst/>
            <a:gdLst>
              <a:gd name="connsiteX0" fmla="*/ 2090057 w 2090057"/>
              <a:gd name="connsiteY0" fmla="*/ 1018903 h 1018903"/>
              <a:gd name="connsiteX1" fmla="*/ 0 w 2090057"/>
              <a:gd name="connsiteY1" fmla="*/ 1010194 h 1018903"/>
              <a:gd name="connsiteX2" fmla="*/ 8708 w 2090057"/>
              <a:gd name="connsiteY2" fmla="*/ 26126 h 1018903"/>
              <a:gd name="connsiteX3" fmla="*/ 1524000 w 2090057"/>
              <a:gd name="connsiteY3" fmla="*/ 0 h 101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90057" h="1018903">
                <a:moveTo>
                  <a:pt x="2090057" y="1018903"/>
                </a:moveTo>
                <a:lnTo>
                  <a:pt x="0" y="1010194"/>
                </a:lnTo>
                <a:cubicBezTo>
                  <a:pt x="2903" y="682171"/>
                  <a:pt x="5805" y="354149"/>
                  <a:pt x="8708" y="26126"/>
                </a:cubicBezTo>
                <a:lnTo>
                  <a:pt x="1524000" y="0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0°&lt;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𝜔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&lt;60°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Bridge Firing Order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8621"/>
          <a:stretch/>
        </p:blipFill>
        <p:spPr>
          <a:xfrm>
            <a:off x="1981201" y="1981200"/>
            <a:ext cx="4038599" cy="2314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699" y="4353470"/>
            <a:ext cx="4076701" cy="20473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55273" y="4389207"/>
            <a:ext cx="402266" cy="20172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237201" y="2217420"/>
            <a:ext cx="476249" cy="381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782471" y="3622912"/>
            <a:ext cx="476249" cy="381000"/>
          </a:xfrm>
          <a:prstGeom prst="rect">
            <a:avLst/>
          </a:prstGeom>
          <a:noFill/>
          <a:ln>
            <a:solidFill>
              <a:srgbClr val="0A4EF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966791" y="2737577"/>
                <a:ext cx="67319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𝑏𝑐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6791" y="2737577"/>
                <a:ext cx="673198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3846077" y="2569516"/>
                <a:ext cx="5582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6077" y="2569516"/>
                <a:ext cx="558294" cy="461665"/>
              </a:xfrm>
              <a:prstGeom prst="rect">
                <a:avLst/>
              </a:prstGeom>
              <a:blipFill rotWithShape="0">
                <a:blip r:embed="rId6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>
              <a:xfrm>
                <a:off x="5867780" y="2311096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780" y="2311096"/>
                <a:ext cx="490839" cy="4616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5867780" y="3500540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780" y="3500540"/>
                <a:ext cx="490839" cy="4616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3340498" y="3076878"/>
                <a:ext cx="5385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0A4EF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solidFill>
                                <a:srgbClr val="0A4EF6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A4EF6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rgbClr val="0A4EF6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0498" y="3076878"/>
                <a:ext cx="538545" cy="46166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4413467" y="2656095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3467" y="2656095"/>
                <a:ext cx="490839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1935529" y="2598420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529" y="2598420"/>
                <a:ext cx="490839" cy="46166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>
              <a:xfrm>
                <a:off x="4826016" y="3068558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A4EF6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>
                  <a:solidFill>
                    <a:srgbClr val="0A4EF6"/>
                  </a:solidFill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016" y="3068558"/>
                <a:ext cx="490839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>
              <a:xfrm>
                <a:off x="1901045" y="3090636"/>
                <a:ext cx="4908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A4EF6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en-US" dirty="0">
                  <a:solidFill>
                    <a:srgbClr val="0A4EF6"/>
                  </a:solidFill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1045" y="3090636"/>
                <a:ext cx="490839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 7"/>
          <p:cNvSpPr/>
          <p:nvPr/>
        </p:nvSpPr>
        <p:spPr>
          <a:xfrm>
            <a:off x="4493623" y="2168434"/>
            <a:ext cx="1428206" cy="1942012"/>
          </a:xfrm>
          <a:custGeom>
            <a:avLst/>
            <a:gdLst>
              <a:gd name="connsiteX0" fmla="*/ 1402080 w 1428206"/>
              <a:gd name="connsiteY0" fmla="*/ 0 h 1942012"/>
              <a:gd name="connsiteX1" fmla="*/ 1428206 w 1428206"/>
              <a:gd name="connsiteY1" fmla="*/ 1942012 h 1942012"/>
              <a:gd name="connsiteX2" fmla="*/ 400594 w 1428206"/>
              <a:gd name="connsiteY2" fmla="*/ 1924595 h 1942012"/>
              <a:gd name="connsiteX3" fmla="*/ 391886 w 1428206"/>
              <a:gd name="connsiteY3" fmla="*/ 1445623 h 1942012"/>
              <a:gd name="connsiteX4" fmla="*/ 0 w 1428206"/>
              <a:gd name="connsiteY4" fmla="*/ 1445623 h 1942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8206" h="1942012">
                <a:moveTo>
                  <a:pt x="1402080" y="0"/>
                </a:moveTo>
                <a:lnTo>
                  <a:pt x="1428206" y="1942012"/>
                </a:lnTo>
                <a:lnTo>
                  <a:pt x="400594" y="1924595"/>
                </a:lnTo>
                <a:lnTo>
                  <a:pt x="391886" y="1445623"/>
                </a:lnTo>
                <a:lnTo>
                  <a:pt x="0" y="1445623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2394857" y="3108960"/>
            <a:ext cx="2133600" cy="505097"/>
          </a:xfrm>
          <a:custGeom>
            <a:avLst/>
            <a:gdLst>
              <a:gd name="connsiteX0" fmla="*/ 2133600 w 2133600"/>
              <a:gd name="connsiteY0" fmla="*/ 505097 h 505097"/>
              <a:gd name="connsiteX1" fmla="*/ 26126 w 2133600"/>
              <a:gd name="connsiteY1" fmla="*/ 505097 h 505097"/>
              <a:gd name="connsiteX2" fmla="*/ 0 w 2133600"/>
              <a:gd name="connsiteY2" fmla="*/ 26126 h 505097"/>
              <a:gd name="connsiteX3" fmla="*/ 1297577 w 2133600"/>
              <a:gd name="connsiteY3" fmla="*/ 0 h 505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600" h="505097">
                <a:moveTo>
                  <a:pt x="2133600" y="505097"/>
                </a:moveTo>
                <a:lnTo>
                  <a:pt x="26126" y="505097"/>
                </a:lnTo>
                <a:lnTo>
                  <a:pt x="0" y="26126"/>
                </a:lnTo>
                <a:lnTo>
                  <a:pt x="1297577" y="0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3683726" y="2159726"/>
            <a:ext cx="2177143" cy="957943"/>
          </a:xfrm>
          <a:custGeom>
            <a:avLst/>
            <a:gdLst>
              <a:gd name="connsiteX0" fmla="*/ 0 w 2177143"/>
              <a:gd name="connsiteY0" fmla="*/ 957943 h 957943"/>
              <a:gd name="connsiteX1" fmla="*/ 696685 w 2177143"/>
              <a:gd name="connsiteY1" fmla="*/ 923108 h 957943"/>
              <a:gd name="connsiteX2" fmla="*/ 722811 w 2177143"/>
              <a:gd name="connsiteY2" fmla="*/ 0 h 957943"/>
              <a:gd name="connsiteX3" fmla="*/ 2177143 w 2177143"/>
              <a:gd name="connsiteY3" fmla="*/ 0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7143" h="957943">
                <a:moveTo>
                  <a:pt x="0" y="957943"/>
                </a:moveTo>
                <a:lnTo>
                  <a:pt x="696685" y="923108"/>
                </a:lnTo>
                <a:lnTo>
                  <a:pt x="722811" y="0"/>
                </a:lnTo>
                <a:lnTo>
                  <a:pt x="2177143" y="0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1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World Training">
  <a:themeElements>
    <a:clrScheme name="PowerWorld Training">
      <a:dk1>
        <a:srgbClr val="000000"/>
      </a:dk1>
      <a:lt1>
        <a:srgbClr val="FFFFFF"/>
      </a:lt1>
      <a:dk2>
        <a:srgbClr val="323232"/>
      </a:dk2>
      <a:lt2>
        <a:srgbClr val="85BEF4"/>
      </a:lt2>
      <a:accent1>
        <a:srgbClr val="F08200"/>
      </a:accent1>
      <a:accent2>
        <a:srgbClr val="0E5CA7"/>
      </a:accent2>
      <a:accent3>
        <a:srgbClr val="AEAEAE"/>
      </a:accent3>
      <a:accent4>
        <a:srgbClr val="DADADA"/>
      </a:accent4>
      <a:accent5>
        <a:srgbClr val="F6C1AA"/>
      </a:accent5>
      <a:accent6>
        <a:srgbClr val="0E5CA7"/>
      </a:accent6>
      <a:hlink>
        <a:srgbClr val="0E5CA7"/>
      </a:hlink>
      <a:folHlink>
        <a:srgbClr val="0E5CA7"/>
      </a:folHlink>
    </a:clrScheme>
    <a:fontScheme name="PowerWorld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>
          <a:tailEnd type="arrow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39272</TotalTime>
  <Pages>7776596</Pages>
  <Words>2061</Words>
  <Application>Microsoft Office PowerPoint</Application>
  <PresentationFormat>On-screen Show (4:3)</PresentationFormat>
  <Paragraphs>399</Paragraphs>
  <Slides>54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Calibri</vt:lpstr>
      <vt:lpstr>Cambria Math</vt:lpstr>
      <vt:lpstr>Symbol</vt:lpstr>
      <vt:lpstr>Times New Roman</vt:lpstr>
      <vt:lpstr>Wingdings</vt:lpstr>
      <vt:lpstr>PowerWorld Training</vt:lpstr>
      <vt:lpstr>Equation</vt:lpstr>
      <vt:lpstr>Picture</vt:lpstr>
      <vt:lpstr>HVDC Modeling and Analysis in Transient Stability</vt:lpstr>
      <vt:lpstr>HVDC Lines and Stability</vt:lpstr>
      <vt:lpstr>HVDC Overview</vt:lpstr>
      <vt:lpstr>Transient Stability Modeling Reference</vt:lpstr>
      <vt:lpstr>Three-Phase Bridge Converter</vt:lpstr>
      <vt:lpstr>Simplified Bridge Model</vt:lpstr>
      <vt:lpstr>Bridge Firing Order</vt:lpstr>
      <vt:lpstr>Bridge Firing Order</vt:lpstr>
      <vt:lpstr>Bridge Firing Order</vt:lpstr>
      <vt:lpstr>Bridge Firing Order</vt:lpstr>
      <vt:lpstr>Bridge Firing Order</vt:lpstr>
      <vt:lpstr>Bridge Firing Order</vt:lpstr>
      <vt:lpstr>Bridge Firing with a Delay Angle</vt:lpstr>
      <vt:lpstr>Power Factor Angle</vt:lpstr>
      <vt:lpstr>Power Factor Angle</vt:lpstr>
      <vt:lpstr>Commutation Overlap</vt:lpstr>
      <vt:lpstr>Commutation Overlap </vt:lpstr>
      <vt:lpstr>Rectifier vs. Inverter</vt:lpstr>
      <vt:lpstr>Summary of Angles</vt:lpstr>
      <vt:lpstr>Generic PowerWorld Converter Model</vt:lpstr>
      <vt:lpstr>Generic Converter Model</vt:lpstr>
      <vt:lpstr>Bridge Equivalent Circuits</vt:lpstr>
      <vt:lpstr>Summary of Equations</vt:lpstr>
      <vt:lpstr>Generic DC Network</vt:lpstr>
      <vt:lpstr>Generic DC Network</vt:lpstr>
      <vt:lpstr>Multi-Terminal DC Line  Dynamic Model for the Pacific DC Intertie </vt:lpstr>
      <vt:lpstr>PDCI Model</vt:lpstr>
      <vt:lpstr>PDCI Model</vt:lpstr>
      <vt:lpstr>PowerWorld Implementation and User Experience</vt:lpstr>
      <vt:lpstr>Implementation Overview in Simulator</vt:lpstr>
      <vt:lpstr>MTDC_PDCI</vt:lpstr>
      <vt:lpstr>MTDC_PDCI: Low Voltage Detection</vt:lpstr>
      <vt:lpstr>MTDC_PDCI: Current Order Allocation</vt:lpstr>
      <vt:lpstr>MTDC_PDCI: Parameters and Initialization</vt:lpstr>
      <vt:lpstr>CONV_CELILO_E</vt:lpstr>
      <vt:lpstr>CONV_CELILO_E</vt:lpstr>
      <vt:lpstr>CONV_CELILO_E Parameters and Initialization</vt:lpstr>
      <vt:lpstr>CONV_CELILO_N</vt:lpstr>
      <vt:lpstr>CONV_CELILO_N</vt:lpstr>
      <vt:lpstr>CONV_CELILO_N Parameters and Initialization</vt:lpstr>
      <vt:lpstr>CONV_SYLMAR</vt:lpstr>
      <vt:lpstr>CONV_SYLMAR</vt:lpstr>
      <vt:lpstr>CONV_SYLMAR Parameters and Initialization</vt:lpstr>
      <vt:lpstr>Handling of the Interaction with Network Boundary Equations</vt:lpstr>
      <vt:lpstr>DC Network Model</vt:lpstr>
      <vt:lpstr>What is Different Than  a Power Flow Solution?</vt:lpstr>
      <vt:lpstr>Traditional Explicit Numerical Integration Routines</vt:lpstr>
      <vt:lpstr>Implementation in Numerical Solution Engine of MTDC</vt:lpstr>
      <vt:lpstr>Step 2: Numerical Integration of DC Network Equations</vt:lpstr>
      <vt:lpstr>Step 2: Numerical Integration of DC Network Equations</vt:lpstr>
      <vt:lpstr>Step 2: Numerical Integration of DC Network Equations: Matrices</vt:lpstr>
      <vt:lpstr>Step 3: Solution of algebraic change in DC voltages</vt:lpstr>
      <vt:lpstr>Step 3: Solution of algebraic change in DC voltages: Matrices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</dc:title>
  <dc:creator>caroline@powerworld.com</dc:creator>
  <cp:lastModifiedBy>Kate Davis</cp:lastModifiedBy>
  <cp:revision>8801372</cp:revision>
  <cp:lastPrinted>1999-09-29T21:17:49Z</cp:lastPrinted>
  <dcterms:created xsi:type="dcterms:W3CDTF">1995-06-02T22:15:24Z</dcterms:created>
  <dcterms:modified xsi:type="dcterms:W3CDTF">2014-03-18T18:33:30Z</dcterms:modified>
</cp:coreProperties>
</file>