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76" r:id="rId7"/>
    <p:sldId id="261" r:id="rId8"/>
    <p:sldId id="262" r:id="rId9"/>
    <p:sldId id="264" r:id="rId10"/>
    <p:sldId id="270" r:id="rId11"/>
    <p:sldId id="268" r:id="rId12"/>
    <p:sldId id="265" r:id="rId13"/>
    <p:sldId id="266" r:id="rId14"/>
    <p:sldId id="277" r:id="rId15"/>
    <p:sldId id="278" r:id="rId16"/>
    <p:sldId id="272" r:id="rId17"/>
    <p:sldId id="273" r:id="rId18"/>
    <p:sldId id="269" r:id="rId19"/>
    <p:sldId id="267" r:id="rId20"/>
    <p:sldId id="27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902"/>
    <p:restoredTop sz="94690"/>
  </p:normalViewPr>
  <p:slideViewPr>
    <p:cSldViewPr snapToGrid="0" snapToObjects="1">
      <p:cViewPr>
        <p:scale>
          <a:sx n="109" d="100"/>
          <a:sy n="109" d="100"/>
        </p:scale>
        <p:origin x="-576" y="-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53933-BB6F-2447-9DB5-0FE3F80D28D6}" type="datetimeFigureOut">
              <a:rPr lang="en-US" smtClean="0"/>
              <a:t>4/14/20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2571B-7984-1C41-B07D-10A7B1189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75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Map iterator in Go is non-deterministic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92571B-7984-1C41-B07D-10A7B11898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33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C7ECB-BB7B-CA46-8871-3B0877A24B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0FAA1A-A703-884C-ADD1-03D903D38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1629B-4E0C-AF43-96CD-86CEF9EE0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1A09-3A0F-8349-A68E-274B23B54CA1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F2EAB-0F7F-F349-A62F-FF2BFBB8B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F1E41-EC22-1C4A-948F-38AAA3130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8A03-C6C1-5A48-BC3D-130ADA147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4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4C808-6844-794B-9FF4-68D6277FE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FA6AC1-B7E3-4446-8E52-A159D8550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31FAA-9414-0B4A-B8F0-41FA681A1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1A09-3A0F-8349-A68E-274B23B54CA1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D6133-3B37-0D4D-A3F2-E44837415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7BDC5-B7F6-F445-B071-C1723C290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8A03-C6C1-5A48-BC3D-130ADA147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87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0367CA-B9E8-C943-9770-C39640B4FA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996C49-726E-0C40-A9D3-84F68DB30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D35162-236C-F340-A645-216AA3B3E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1A09-3A0F-8349-A68E-274B23B54CA1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33336-0B6C-F449-A687-E632A2B2F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BD0ED-D3AD-D740-AB74-948A7FB26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8A03-C6C1-5A48-BC3D-130ADA147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26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10A02-C158-D44F-9409-762DF67FA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6A900-6B4D-4B45-8349-DAE647D80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1EE6C-F44A-E04F-8B6B-369C7281F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1A09-3A0F-8349-A68E-274B23B54CA1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722F2-FAD3-FB48-B798-6EAB66502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C51A1-A34B-0B4C-8B59-0A9C92916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8A03-C6C1-5A48-BC3D-130ADA147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58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D7E4B-86B2-BD4F-A3AD-32084ACB8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D03C4B-9E8E-9446-A0A4-8DD7FF2B3E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99D36-AFB3-574C-B3DA-B0E58E0E2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1A09-3A0F-8349-A68E-274B23B54CA1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848EF-0887-914E-ABB3-0398822FB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BCF08-70DB-7042-B865-C53B3EC0C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8A03-C6C1-5A48-BC3D-130ADA147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149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04459-16AB-A844-B2CC-42104A267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D8ED5-08F6-224A-B14C-78214E63B1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070CA-E27F-C04D-9FDD-B295BD5632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5E3B8-32D3-C549-8699-177389C24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1A09-3A0F-8349-A68E-274B23B54CA1}" type="datetimeFigureOut">
              <a:rPr lang="en-US" smtClean="0"/>
              <a:t>4/14/20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F5D4A4-210F-2240-B68B-92E562546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6C1E28-8BFA-A144-B9F7-8CF0D9541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8A03-C6C1-5A48-BC3D-130ADA147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13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43A73-4887-8845-BF82-B8869DC50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6C71A8-DCEE-D042-B2B2-F69350F46E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E93AA2-C949-3F4C-B949-B04851AF83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408887-496A-2642-9C48-58A37EC7D9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3BBFA2-24A4-A948-88F3-4E736F8423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69EE97-549F-684C-A499-B68A584C5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1A09-3A0F-8349-A68E-274B23B54CA1}" type="datetimeFigureOut">
              <a:rPr lang="en-US" smtClean="0"/>
              <a:t>4/14/20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45B745-EDCD-644C-92F1-AD20B9273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2AFC98-68E7-5A48-9B1D-099A33E65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8A03-C6C1-5A48-BC3D-130ADA147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06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884F2-776D-CD49-B7AE-5359AD714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8E456B-A70D-004B-880B-41CF6C241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1A09-3A0F-8349-A68E-274B23B54CA1}" type="datetimeFigureOut">
              <a:rPr lang="en-US" smtClean="0"/>
              <a:t>4/14/20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79A0D6-DDFA-944F-97DD-BF4061340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556515-E25E-CC46-85D8-6B7D86B9C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8A03-C6C1-5A48-BC3D-130ADA147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13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C325E0-618C-0841-A695-DBB8A675D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1A09-3A0F-8349-A68E-274B23B54CA1}" type="datetimeFigureOut">
              <a:rPr lang="en-US" smtClean="0"/>
              <a:t>4/14/20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EF0298-2303-5545-8ED4-54C81EDF4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5EB076-FB45-214D-8DEB-375B22394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8A03-C6C1-5A48-BC3D-130ADA147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32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8E9AA-A214-F843-8310-31AE2EE5D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AF486-9B46-934A-8711-C32506238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91BE10-6A6A-C645-9EC1-CD347EB455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42CD4-1C7B-224F-AD84-07771F496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1A09-3A0F-8349-A68E-274B23B54CA1}" type="datetimeFigureOut">
              <a:rPr lang="en-US" smtClean="0"/>
              <a:t>4/14/20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761EF3-B626-FE4D-9214-269D3A1C1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11DC9E-E773-2347-B627-AD397F2FA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8A03-C6C1-5A48-BC3D-130ADA147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64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BBDA5-9822-4845-9E21-260B10F62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44F407-FA23-544C-BF8D-E80683CA18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61E4FC-12D4-854B-8D76-DAF368E025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F033CB-3CDA-DB49-97BE-B44558A59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1A09-3A0F-8349-A68E-274B23B54CA1}" type="datetimeFigureOut">
              <a:rPr lang="en-US" smtClean="0"/>
              <a:t>4/14/20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728C7C-CD55-E042-8457-3FA17A237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189C11-D4B9-D34E-8C24-9508AA726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8A03-C6C1-5A48-BC3D-130ADA147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55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ECB551-8D0C-E448-9814-89032DF7C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15F49F-4867-0C49-9D19-54B7D0AE1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59E86-437B-1544-BB76-E94ED5F95C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F1A09-3A0F-8349-A68E-274B23B54CA1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03356-42F4-EF4F-A68E-6F66580EF2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0490F-F2B7-4C49-9D3D-7C05547554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E8A03-C6C1-5A48-BC3D-130ADA147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87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pdf/1801.10228.pd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pdf/1801.10228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pdf/1801.10228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98716-2FC7-3A4D-8891-FD90A3D28E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74426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	Hyperledger-Fabric</a:t>
            </a:r>
            <a:br>
              <a:rPr lang="en-US" sz="2800" dirty="0"/>
            </a:br>
            <a:r>
              <a:rPr lang="en-US" sz="2800" dirty="0"/>
              <a:t>	Open source, led by IBM and Linux foundation</a:t>
            </a:r>
            <a:br>
              <a:rPr lang="en-US" sz="2800" dirty="0"/>
            </a:br>
            <a:r>
              <a:rPr lang="en-US" sz="2800" dirty="0"/>
              <a:t>	Supply chain management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24A662-B850-2A42-A53D-1BA9974118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1113" y="158751"/>
            <a:ext cx="9144000" cy="1655762"/>
          </a:xfrm>
        </p:spPr>
        <p:txBody>
          <a:bodyPr>
            <a:normAutofit/>
          </a:bodyPr>
          <a:lstStyle/>
          <a:p>
            <a:endParaRPr lang="en-US" sz="3600" b="1" dirty="0"/>
          </a:p>
          <a:p>
            <a:r>
              <a:rPr lang="en-US" sz="3600" b="1" dirty="0"/>
              <a:t>Lecture 23: Permission Blockchains (Part 1)</a:t>
            </a:r>
          </a:p>
        </p:txBody>
      </p:sp>
    </p:spTree>
    <p:extLst>
      <p:ext uri="{BB962C8B-B14F-4D97-AF65-F5344CB8AC3E}">
        <p14:creationId xmlns:p14="http://schemas.microsoft.com/office/powerpoint/2010/main" val="2609274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3F9F2-54A2-7543-AF18-1EAA7D90E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F3228-8E85-AC45-8F01-D1E22B0B6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is maintained in a versioned key-value store</a:t>
            </a:r>
          </a:p>
          <a:p>
            <a:r>
              <a:rPr lang="en-US" dirty="0"/>
              <a:t>(key, value, version)</a:t>
            </a:r>
          </a:p>
          <a:p>
            <a:r>
              <a:rPr lang="en-US" dirty="0"/>
              <a:t>Each transaction has</a:t>
            </a:r>
          </a:p>
          <a:p>
            <a:pPr lvl="1"/>
            <a:r>
              <a:rPr lang="en-US" dirty="0" err="1"/>
              <a:t>Readset</a:t>
            </a:r>
            <a:r>
              <a:rPr lang="en-US" dirty="0"/>
              <a:t>: (key, value, version) accessed by the transaction</a:t>
            </a:r>
          </a:p>
          <a:p>
            <a:pPr lvl="1"/>
            <a:r>
              <a:rPr lang="en-US" dirty="0" err="1"/>
              <a:t>Writeset</a:t>
            </a:r>
            <a:r>
              <a:rPr lang="en-US" dirty="0"/>
              <a:t>: (key, value, version) changed by the transaction</a:t>
            </a:r>
          </a:p>
          <a:p>
            <a:r>
              <a:rPr lang="en-US" dirty="0"/>
              <a:t>Endorsers sign a transaction along with the </a:t>
            </a:r>
            <a:r>
              <a:rPr lang="en-US" dirty="0" err="1"/>
              <a:t>readset</a:t>
            </a:r>
            <a:r>
              <a:rPr lang="en-US" dirty="0"/>
              <a:t> and </a:t>
            </a:r>
            <a:r>
              <a:rPr lang="en-US" dirty="0" err="1"/>
              <a:t>writeset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450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049EE-7ABA-D34A-86AB-6792C4810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Execution-Phase</a:t>
            </a:r>
          </a:p>
        </p:txBody>
      </p:sp>
      <p:pic>
        <p:nvPicPr>
          <p:cNvPr id="7" name="Graphic 6" descr="User">
            <a:extLst>
              <a:ext uri="{FF2B5EF4-FFF2-40B4-BE49-F238E27FC236}">
                <a16:creationId xmlns:a16="http://schemas.microsoft.com/office/drawing/2014/main" id="{F00DEEF5-EE45-A44A-9905-312DBBAD37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24038" y="2971800"/>
            <a:ext cx="914400" cy="914400"/>
          </a:xfrm>
          <a:prstGeom prst="rect">
            <a:avLst/>
          </a:prstGeom>
        </p:spPr>
      </p:pic>
      <p:pic>
        <p:nvPicPr>
          <p:cNvPr id="9" name="Graphic 8" descr="Court">
            <a:extLst>
              <a:ext uri="{FF2B5EF4-FFF2-40B4-BE49-F238E27FC236}">
                <a16:creationId xmlns:a16="http://schemas.microsoft.com/office/drawing/2014/main" id="{26B8059F-5596-BB47-909B-0C3E69909A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96113" y="1604963"/>
            <a:ext cx="914400" cy="914400"/>
          </a:xfrm>
          <a:prstGeom prst="rect">
            <a:avLst/>
          </a:prstGeom>
        </p:spPr>
      </p:pic>
      <p:pic>
        <p:nvPicPr>
          <p:cNvPr id="10" name="Graphic 9" descr="Court">
            <a:extLst>
              <a:ext uri="{FF2B5EF4-FFF2-40B4-BE49-F238E27FC236}">
                <a16:creationId xmlns:a16="http://schemas.microsoft.com/office/drawing/2014/main" id="{60CFEFB6-6038-B149-82B6-7ECB2F682E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34288" y="2844801"/>
            <a:ext cx="914400" cy="914400"/>
          </a:xfrm>
          <a:prstGeom prst="rect">
            <a:avLst/>
          </a:prstGeom>
        </p:spPr>
      </p:pic>
      <p:pic>
        <p:nvPicPr>
          <p:cNvPr id="11" name="Graphic 10" descr="Court">
            <a:extLst>
              <a:ext uri="{FF2B5EF4-FFF2-40B4-BE49-F238E27FC236}">
                <a16:creationId xmlns:a16="http://schemas.microsoft.com/office/drawing/2014/main" id="{86C5F15A-04BD-5646-8940-4035C28642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448551" y="4041777"/>
            <a:ext cx="914400" cy="914400"/>
          </a:xfrm>
          <a:prstGeom prst="rect">
            <a:avLst/>
          </a:prstGeom>
        </p:spPr>
      </p:pic>
      <p:pic>
        <p:nvPicPr>
          <p:cNvPr id="12" name="Graphic 11" descr="Court">
            <a:extLst>
              <a:ext uri="{FF2B5EF4-FFF2-40B4-BE49-F238E27FC236}">
                <a16:creationId xmlns:a16="http://schemas.microsoft.com/office/drawing/2014/main" id="{0FD27BD7-D6DD-E54B-B263-C978DB832A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34151" y="5210178"/>
            <a:ext cx="914400" cy="9144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404A049-9207-FC47-824B-0764A7403EFB}"/>
              </a:ext>
            </a:extLst>
          </p:cNvPr>
          <p:cNvSpPr txBox="1"/>
          <p:nvPr/>
        </p:nvSpPr>
        <p:spPr>
          <a:xfrm>
            <a:off x="1976411" y="2519363"/>
            <a:ext cx="609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CCA6B0C-8DA5-E24B-A811-FCFEF7A3B3AD}"/>
              </a:ext>
            </a:extLst>
          </p:cNvPr>
          <p:cNvSpPr txBox="1"/>
          <p:nvPr/>
        </p:nvSpPr>
        <p:spPr>
          <a:xfrm>
            <a:off x="9813130" y="3371335"/>
            <a:ext cx="1109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Endorsers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661DA0-2150-254C-9513-5A33713A2581}"/>
              </a:ext>
            </a:extLst>
          </p:cNvPr>
          <p:cNvSpPr txBox="1"/>
          <p:nvPr/>
        </p:nvSpPr>
        <p:spPr>
          <a:xfrm>
            <a:off x="1560559" y="3886200"/>
            <a:ext cx="149444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TX: A-&gt;B: $10</a:t>
            </a:r>
          </a:p>
          <a:p>
            <a:r>
              <a:rPr lang="en-US" dirty="0"/>
              <a:t>Initial state:</a:t>
            </a:r>
          </a:p>
          <a:p>
            <a:r>
              <a:rPr lang="en-US" dirty="0"/>
              <a:t>A,2:20, B,1:10</a:t>
            </a:r>
          </a:p>
          <a:p>
            <a:r>
              <a:rPr lang="en-US" dirty="0"/>
              <a:t>Final state:</a:t>
            </a:r>
          </a:p>
          <a:p>
            <a:r>
              <a:rPr lang="en-US" dirty="0"/>
              <a:t>A,3:10, B,2:20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875CAE0-F423-CE43-A0DA-851A6680F8C6}"/>
              </a:ext>
            </a:extLst>
          </p:cNvPr>
          <p:cNvCxnSpPr/>
          <p:nvPr/>
        </p:nvCxnSpPr>
        <p:spPr>
          <a:xfrm flipV="1">
            <a:off x="3328988" y="2286000"/>
            <a:ext cx="3486150" cy="10160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F17B980-6A60-364E-B7BC-FF95F440CA8A}"/>
              </a:ext>
            </a:extLst>
          </p:cNvPr>
          <p:cNvCxnSpPr>
            <a:cxnSpLocks/>
          </p:cNvCxnSpPr>
          <p:nvPr/>
        </p:nvCxnSpPr>
        <p:spPr>
          <a:xfrm flipV="1">
            <a:off x="3328988" y="3369471"/>
            <a:ext cx="4012406" cy="595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C279398-5AB6-5042-957A-EFF2EA1B27B2}"/>
              </a:ext>
            </a:extLst>
          </p:cNvPr>
          <p:cNvCxnSpPr>
            <a:cxnSpLocks/>
          </p:cNvCxnSpPr>
          <p:nvPr/>
        </p:nvCxnSpPr>
        <p:spPr>
          <a:xfrm>
            <a:off x="3328988" y="3556001"/>
            <a:ext cx="4012406" cy="10688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8DC9E71-B85A-9C44-B5BB-C1E801A6673F}"/>
              </a:ext>
            </a:extLst>
          </p:cNvPr>
          <p:cNvCxnSpPr>
            <a:cxnSpLocks/>
          </p:cNvCxnSpPr>
          <p:nvPr/>
        </p:nvCxnSpPr>
        <p:spPr>
          <a:xfrm>
            <a:off x="3328988" y="3759201"/>
            <a:ext cx="3081338" cy="19081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3EEB1C62-E8ED-CD45-9584-605F7ABCEFCE}"/>
              </a:ext>
            </a:extLst>
          </p:cNvPr>
          <p:cNvSpPr txBox="1"/>
          <p:nvPr/>
        </p:nvSpPr>
        <p:spPr>
          <a:xfrm>
            <a:off x="4643438" y="2528888"/>
            <a:ext cx="386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4CC0405-4A5A-5D4B-826C-852F87944246}"/>
              </a:ext>
            </a:extLst>
          </p:cNvPr>
          <p:cNvSpPr txBox="1"/>
          <p:nvPr/>
        </p:nvSpPr>
        <p:spPr>
          <a:xfrm>
            <a:off x="5320904" y="2936639"/>
            <a:ext cx="386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4D9DFE0-2B7A-A841-B168-D462C800411E}"/>
              </a:ext>
            </a:extLst>
          </p:cNvPr>
          <p:cNvSpPr txBox="1"/>
          <p:nvPr/>
        </p:nvSpPr>
        <p:spPr>
          <a:xfrm>
            <a:off x="5138554" y="3686732"/>
            <a:ext cx="386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EFADB21-C4FA-6C4D-932A-915CFF7E9E62}"/>
              </a:ext>
            </a:extLst>
          </p:cNvPr>
          <p:cNvSpPr txBox="1"/>
          <p:nvPr/>
        </p:nvSpPr>
        <p:spPr>
          <a:xfrm>
            <a:off x="4869657" y="4392337"/>
            <a:ext cx="386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6218A7A2-2427-8849-8E93-25603456BB02}"/>
              </a:ext>
            </a:extLst>
          </p:cNvPr>
          <p:cNvCxnSpPr>
            <a:cxnSpLocks/>
          </p:cNvCxnSpPr>
          <p:nvPr/>
        </p:nvCxnSpPr>
        <p:spPr>
          <a:xfrm flipH="1">
            <a:off x="3443288" y="2422247"/>
            <a:ext cx="3371850" cy="93289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D5A3998-87D2-7D44-AF17-A95A19D46690}"/>
              </a:ext>
            </a:extLst>
          </p:cNvPr>
          <p:cNvCxnSpPr>
            <a:cxnSpLocks/>
          </p:cNvCxnSpPr>
          <p:nvPr/>
        </p:nvCxnSpPr>
        <p:spPr>
          <a:xfrm flipH="1" flipV="1">
            <a:off x="3595688" y="3507540"/>
            <a:ext cx="3566745" cy="484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005BCB23-95BD-954F-A895-84CD3486C3AF}"/>
              </a:ext>
            </a:extLst>
          </p:cNvPr>
          <p:cNvCxnSpPr>
            <a:cxnSpLocks/>
          </p:cNvCxnSpPr>
          <p:nvPr/>
        </p:nvCxnSpPr>
        <p:spPr>
          <a:xfrm flipH="1" flipV="1">
            <a:off x="3416727" y="3683002"/>
            <a:ext cx="3574625" cy="1065076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4D595505-9C9F-014C-B7ED-E4D21EF1306E}"/>
              </a:ext>
            </a:extLst>
          </p:cNvPr>
          <p:cNvSpPr txBox="1"/>
          <p:nvPr/>
        </p:nvSpPr>
        <p:spPr>
          <a:xfrm>
            <a:off x="5929052" y="2607013"/>
            <a:ext cx="1440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Endorsement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2F50EB10-15A5-BB4D-A3D2-025CC898ACB4}"/>
              </a:ext>
            </a:extLst>
          </p:cNvPr>
          <p:cNvCxnSpPr/>
          <p:nvPr/>
        </p:nvCxnSpPr>
        <p:spPr>
          <a:xfrm>
            <a:off x="2586065" y="5543550"/>
            <a:ext cx="0" cy="5810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497DD555-5E68-E845-92BF-7169775F1DA5}"/>
              </a:ext>
            </a:extLst>
          </p:cNvPr>
          <p:cNvSpPr txBox="1"/>
          <p:nvPr/>
        </p:nvSpPr>
        <p:spPr>
          <a:xfrm>
            <a:off x="1745089" y="6137790"/>
            <a:ext cx="1741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Ordering Service</a:t>
            </a:r>
          </a:p>
        </p:txBody>
      </p:sp>
    </p:spTree>
    <p:extLst>
      <p:ext uri="{BB962C8B-B14F-4D97-AF65-F5344CB8AC3E}">
        <p14:creationId xmlns:p14="http://schemas.microsoft.com/office/powerpoint/2010/main" val="238547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41" grpId="0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D96BC-CAED-F141-B393-EFFB239C8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Ordering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B63A9-4E32-A84B-90E1-197F44C26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set of nodes responsible for consensus</a:t>
            </a:r>
          </a:p>
          <a:p>
            <a:r>
              <a:rPr lang="en-US" dirty="0"/>
              <a:t>Receive transactions with endorsements from peers</a:t>
            </a:r>
          </a:p>
          <a:p>
            <a:r>
              <a:rPr lang="en-US" dirty="0"/>
              <a:t>Orders them through some consensus mechanism</a:t>
            </a:r>
          </a:p>
          <a:p>
            <a:pPr lvl="1"/>
            <a:r>
              <a:rPr lang="en-US" dirty="0"/>
              <a:t>Can be Total-order broadcast of transactions</a:t>
            </a:r>
          </a:p>
          <a:p>
            <a:pPr lvl="1"/>
            <a:r>
              <a:rPr lang="en-US" dirty="0"/>
              <a:t>Can be any BFT based consensus algorithm</a:t>
            </a:r>
          </a:p>
          <a:p>
            <a:pPr lvl="1"/>
            <a:r>
              <a:rPr lang="en-US" dirty="0"/>
              <a:t>Can be Bitcoin like algorithm</a:t>
            </a:r>
          </a:p>
          <a:p>
            <a:r>
              <a:rPr lang="en-US" dirty="0"/>
              <a:t>Do not perform any validation</a:t>
            </a:r>
          </a:p>
        </p:txBody>
      </p:sp>
    </p:spTree>
    <p:extLst>
      <p:ext uri="{BB962C8B-B14F-4D97-AF65-F5344CB8AC3E}">
        <p14:creationId xmlns:p14="http://schemas.microsoft.com/office/powerpoint/2010/main" val="4148406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74D6D-6195-0B47-ABC5-B99B83BCE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6A3E2-1E1E-2545-831B-0C43D8347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Performed by all peers</a:t>
            </a:r>
          </a:p>
          <a:p>
            <a:r>
              <a:rPr lang="en-US" dirty="0">
                <a:solidFill>
                  <a:srgbClr val="C00000"/>
                </a:solidFill>
              </a:rPr>
              <a:t>Endorsement policy evaluation</a:t>
            </a:r>
            <a:r>
              <a:rPr lang="en-US" dirty="0"/>
              <a:t>: Check if the transaction has sufficient endorsements as specified by the Chaincode policy 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can be done in parallel</a:t>
            </a:r>
          </a:p>
          <a:p>
            <a:r>
              <a:rPr lang="en-US" dirty="0">
                <a:solidFill>
                  <a:srgbClr val="C00000"/>
                </a:solidFill>
              </a:rPr>
              <a:t>State update check</a:t>
            </a:r>
            <a:r>
              <a:rPr lang="en-US" dirty="0"/>
              <a:t>: Check if the </a:t>
            </a:r>
            <a:r>
              <a:rPr lang="en-US" dirty="0" err="1"/>
              <a:t>readset</a:t>
            </a:r>
            <a:r>
              <a:rPr lang="en-US" dirty="0"/>
              <a:t> uses the correct version of keys and the </a:t>
            </a:r>
            <a:r>
              <a:rPr lang="en-US" dirty="0" err="1"/>
              <a:t>writeset</a:t>
            </a:r>
            <a:r>
              <a:rPr lang="en-US" dirty="0"/>
              <a:t> updates the key version (Sequential, however do not need to perform execution)</a:t>
            </a:r>
          </a:p>
          <a:p>
            <a:r>
              <a:rPr lang="en-US" dirty="0">
                <a:solidFill>
                  <a:srgbClr val="C00000"/>
                </a:solidFill>
              </a:rPr>
              <a:t>Local state update</a:t>
            </a:r>
            <a:r>
              <a:rPr lang="en-US" dirty="0"/>
              <a:t>: Update the local state (sequential)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589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C642A-8763-F049-9C98-96E2DAED9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Endorsement policy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71285-8344-EE4C-8169-92CCA6719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1:</a:t>
            </a:r>
          </a:p>
          <a:p>
            <a:pPr lvl="1"/>
            <a:r>
              <a:rPr lang="en-US" dirty="0"/>
              <a:t>Chaincode A endorsement policy: need 2 of 3 endorsement from endorsers X,Y,Z</a:t>
            </a:r>
          </a:p>
          <a:p>
            <a:pPr lvl="1"/>
            <a:r>
              <a:rPr lang="en-US" dirty="0"/>
              <a:t>Chaincode A transaction: Contains endorsement from X,Z: Pass</a:t>
            </a:r>
          </a:p>
          <a:p>
            <a:pPr lvl="1"/>
            <a:r>
              <a:rPr lang="en-US" dirty="0"/>
              <a:t>Chaincode A transaction: Contains endorsement from W,X: Fail</a:t>
            </a:r>
          </a:p>
          <a:p>
            <a:pPr lvl="1"/>
            <a:r>
              <a:rPr lang="en-US" dirty="0"/>
              <a:t>Chaincode A transaction: Contains endorsement from Y: Fail</a:t>
            </a:r>
          </a:p>
          <a:p>
            <a:r>
              <a:rPr lang="en-US" dirty="0"/>
              <a:t>Example 2:</a:t>
            </a:r>
          </a:p>
          <a:p>
            <a:pPr lvl="1"/>
            <a:r>
              <a:rPr lang="en-US" dirty="0"/>
              <a:t>Chaincode B endorsement policy: need endorsement from central bank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458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B123A-F997-0A4B-8EC2-5CD1FDE48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18623-4834-314B-A6DD-432B57C54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46167"/>
          </a:xfrm>
        </p:spPr>
        <p:txBody>
          <a:bodyPr/>
          <a:lstStyle/>
          <a:p>
            <a:r>
              <a:rPr lang="en-US" dirty="0"/>
              <a:t>State update check example:</a:t>
            </a:r>
          </a:p>
          <a:p>
            <a:pPr lvl="1"/>
            <a:r>
              <a:rPr lang="en-US" dirty="0"/>
              <a:t>Tx: </a:t>
            </a:r>
            <a:r>
              <a:rPr lang="en-US" dirty="0" err="1"/>
              <a:t>Readset</a:t>
            </a:r>
            <a:r>
              <a:rPr lang="en-US" dirty="0"/>
              <a:t>: (Alice:20,1),(Bob:10,2) , </a:t>
            </a:r>
            <a:r>
              <a:rPr lang="en-US" dirty="0" err="1"/>
              <a:t>Writeset</a:t>
            </a:r>
            <a:r>
              <a:rPr lang="en-US" dirty="0"/>
              <a:t>: (Alice:10,2),(Bob:20,3)</a:t>
            </a:r>
          </a:p>
          <a:p>
            <a:pPr lvl="1"/>
            <a:r>
              <a:rPr lang="en-US" dirty="0"/>
              <a:t>Local state: (Alice:20,3), (Bob:10,2)</a:t>
            </a:r>
          </a:p>
          <a:p>
            <a:pPr lvl="1"/>
            <a:r>
              <a:rPr lang="en-US" dirty="0"/>
              <a:t>Tx </a:t>
            </a:r>
            <a:r>
              <a:rPr lang="en-US" dirty="0" err="1"/>
              <a:t>readset</a:t>
            </a:r>
            <a:r>
              <a:rPr lang="en-US" dirty="0"/>
              <a:t> does not match with local state: Fail</a:t>
            </a:r>
          </a:p>
          <a:p>
            <a:r>
              <a:rPr lang="en-US" dirty="0"/>
              <a:t>State update:</a:t>
            </a:r>
          </a:p>
          <a:p>
            <a:pPr lvl="1"/>
            <a:r>
              <a:rPr lang="en-US" dirty="0"/>
              <a:t>Locally store a validity bitmask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3238B3-52C0-F344-BF02-D288C34DDFA0}"/>
              </a:ext>
            </a:extLst>
          </p:cNvPr>
          <p:cNvSpPr/>
          <p:nvPr/>
        </p:nvSpPr>
        <p:spPr>
          <a:xfrm>
            <a:off x="2586345" y="4697444"/>
            <a:ext cx="1503123" cy="16158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TX1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TX2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TX3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TX4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E8DB58-C10F-0F45-8CCD-22EA5FB0A232}"/>
              </a:ext>
            </a:extLst>
          </p:cNvPr>
          <p:cNvSpPr/>
          <p:nvPr/>
        </p:nvSpPr>
        <p:spPr>
          <a:xfrm>
            <a:off x="4254395" y="4697444"/>
            <a:ext cx="586636" cy="16158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             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05DC2F-0535-B447-B533-583894B3DCE5}"/>
              </a:ext>
            </a:extLst>
          </p:cNvPr>
          <p:cNvSpPr txBox="1"/>
          <p:nvPr/>
        </p:nvSpPr>
        <p:spPr>
          <a:xfrm>
            <a:off x="2994703" y="6319565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Block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88E6C0-0BA4-6C41-AAA3-D2AFD6F4A87F}"/>
              </a:ext>
            </a:extLst>
          </p:cNvPr>
          <p:cNvSpPr txBox="1"/>
          <p:nvPr/>
        </p:nvSpPr>
        <p:spPr>
          <a:xfrm>
            <a:off x="4083483" y="6313302"/>
            <a:ext cx="928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Validity </a:t>
            </a:r>
          </a:p>
          <a:p>
            <a:r>
              <a:rPr lang="en-US" dirty="0"/>
              <a:t>bitmask</a:t>
            </a:r>
          </a:p>
        </p:txBody>
      </p:sp>
    </p:spTree>
    <p:extLst>
      <p:ext uri="{BB962C8B-B14F-4D97-AF65-F5344CB8AC3E}">
        <p14:creationId xmlns:p14="http://schemas.microsoft.com/office/powerpoint/2010/main" val="933376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C4E70-5D63-C048-832C-4CC937A36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9AD8C-0892-0444-8A06-41E8B6756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17538"/>
          </a:xfrm>
        </p:spPr>
        <p:txBody>
          <a:bodyPr/>
          <a:lstStyle/>
          <a:p>
            <a:r>
              <a:rPr lang="en-US" dirty="0"/>
              <a:t>Each Chaincode can use different set of endorsers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FADBA72-A129-0242-89CD-F2918EAF2CB5}"/>
              </a:ext>
            </a:extLst>
          </p:cNvPr>
          <p:cNvSpPr/>
          <p:nvPr/>
        </p:nvSpPr>
        <p:spPr>
          <a:xfrm>
            <a:off x="5200650" y="3986213"/>
            <a:ext cx="1128713" cy="1028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Fabric chain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B0A5A0C-F967-484C-8446-E49C497536B2}"/>
              </a:ext>
            </a:extLst>
          </p:cNvPr>
          <p:cNvSpPr/>
          <p:nvPr/>
        </p:nvSpPr>
        <p:spPr>
          <a:xfrm>
            <a:off x="4686300" y="3401614"/>
            <a:ext cx="457200" cy="442913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2F6BE84-1176-7D42-8ECF-8E7CCCD56315}"/>
              </a:ext>
            </a:extLst>
          </p:cNvPr>
          <p:cNvSpPr/>
          <p:nvPr/>
        </p:nvSpPr>
        <p:spPr>
          <a:xfrm>
            <a:off x="6081713" y="3269456"/>
            <a:ext cx="457200" cy="442913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F6206B0-D2D6-A146-9038-1D2099340065}"/>
              </a:ext>
            </a:extLst>
          </p:cNvPr>
          <p:cNvSpPr/>
          <p:nvPr/>
        </p:nvSpPr>
        <p:spPr>
          <a:xfrm>
            <a:off x="6924676" y="4414838"/>
            <a:ext cx="457200" cy="442913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CD8175C-FD79-1C47-BF82-60B037CF053B}"/>
              </a:ext>
            </a:extLst>
          </p:cNvPr>
          <p:cNvSpPr/>
          <p:nvPr/>
        </p:nvSpPr>
        <p:spPr>
          <a:xfrm>
            <a:off x="5853113" y="5445918"/>
            <a:ext cx="457200" cy="442913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A3D4E63-FAE1-8040-A0EA-F5930BCD858A}"/>
              </a:ext>
            </a:extLst>
          </p:cNvPr>
          <p:cNvSpPr/>
          <p:nvPr/>
        </p:nvSpPr>
        <p:spPr>
          <a:xfrm>
            <a:off x="4462462" y="5224461"/>
            <a:ext cx="457200" cy="442913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72CF0D4-2127-B443-A27D-1BD67C50CF66}"/>
              </a:ext>
            </a:extLst>
          </p:cNvPr>
          <p:cNvSpPr/>
          <p:nvPr/>
        </p:nvSpPr>
        <p:spPr>
          <a:xfrm>
            <a:off x="4148137" y="4271960"/>
            <a:ext cx="457200" cy="442913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9782712-8398-4C41-9572-CB483DE01EC0}"/>
              </a:ext>
            </a:extLst>
          </p:cNvPr>
          <p:cNvSpPr/>
          <p:nvPr/>
        </p:nvSpPr>
        <p:spPr>
          <a:xfrm>
            <a:off x="9477376" y="5738812"/>
            <a:ext cx="457200" cy="442913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646AEE-70E8-C247-9048-C7798822C153}"/>
              </a:ext>
            </a:extLst>
          </p:cNvPr>
          <p:cNvSpPr txBox="1"/>
          <p:nvPr/>
        </p:nvSpPr>
        <p:spPr>
          <a:xfrm>
            <a:off x="9934576" y="5793819"/>
            <a:ext cx="1277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Endorsers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A58A033-5424-A24B-8ECD-22F446F9B007}"/>
              </a:ext>
            </a:extLst>
          </p:cNvPr>
          <p:cNvSpPr/>
          <p:nvPr/>
        </p:nvSpPr>
        <p:spPr>
          <a:xfrm rot="21369247">
            <a:off x="4376570" y="3196830"/>
            <a:ext cx="2462214" cy="716757"/>
          </a:xfrm>
          <a:prstGeom prst="ellipse">
            <a:avLst/>
          </a:prstGeom>
          <a:solidFill>
            <a:schemeClr val="accent6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C64F9F6-D353-AB4A-9B86-221EEC7DFE19}"/>
              </a:ext>
            </a:extLst>
          </p:cNvPr>
          <p:cNvSpPr/>
          <p:nvPr/>
        </p:nvSpPr>
        <p:spPr>
          <a:xfrm rot="8278846">
            <a:off x="5338361" y="4866082"/>
            <a:ext cx="2462214" cy="716757"/>
          </a:xfrm>
          <a:prstGeom prst="ellipse">
            <a:avLst/>
          </a:prstGeom>
          <a:solidFill>
            <a:schemeClr val="accent6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9B3BDE8-F8A0-4D48-B8EB-05EBD89C0AE5}"/>
              </a:ext>
            </a:extLst>
          </p:cNvPr>
          <p:cNvSpPr/>
          <p:nvPr/>
        </p:nvSpPr>
        <p:spPr>
          <a:xfrm rot="14798782">
            <a:off x="3259662" y="4551034"/>
            <a:ext cx="2462214" cy="716757"/>
          </a:xfrm>
          <a:prstGeom prst="ellipse">
            <a:avLst/>
          </a:prstGeom>
          <a:solidFill>
            <a:schemeClr val="accent6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FAC2E48-8AED-7D49-9EB4-58422AAA6499}"/>
              </a:ext>
            </a:extLst>
          </p:cNvPr>
          <p:cNvSpPr txBox="1"/>
          <p:nvPr/>
        </p:nvSpPr>
        <p:spPr>
          <a:xfrm>
            <a:off x="6860050" y="3196994"/>
            <a:ext cx="1356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Chaincode 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69662DE-4AEA-9A4B-9A56-F894BFB2DB6D}"/>
              </a:ext>
            </a:extLst>
          </p:cNvPr>
          <p:cNvSpPr txBox="1"/>
          <p:nvPr/>
        </p:nvSpPr>
        <p:spPr>
          <a:xfrm>
            <a:off x="7006824" y="5395647"/>
            <a:ext cx="1348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Chaincode B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26FEC85-E3E2-B14B-9C1A-48CAF8ABA7A4}"/>
              </a:ext>
            </a:extLst>
          </p:cNvPr>
          <p:cNvSpPr txBox="1"/>
          <p:nvPr/>
        </p:nvSpPr>
        <p:spPr>
          <a:xfrm>
            <a:off x="2652175" y="5014913"/>
            <a:ext cx="1346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Chaincode C</a:t>
            </a:r>
          </a:p>
        </p:txBody>
      </p:sp>
    </p:spTree>
    <p:extLst>
      <p:ext uri="{BB962C8B-B14F-4D97-AF65-F5344CB8AC3E}">
        <p14:creationId xmlns:p14="http://schemas.microsoft.com/office/powerpoint/2010/main" val="7374939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405A7-75E6-D14E-A3DD-7CF4B7593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Confidentiality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A01AB-10F4-0647-A758-DDA5112A7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31863"/>
          </a:xfrm>
        </p:spPr>
        <p:txBody>
          <a:bodyPr/>
          <a:lstStyle/>
          <a:p>
            <a:r>
              <a:rPr lang="en-US" dirty="0"/>
              <a:t>The Chaincode execution code can be made private, only make the </a:t>
            </a:r>
            <a:r>
              <a:rPr lang="en-US" dirty="0" err="1"/>
              <a:t>chaincode</a:t>
            </a:r>
            <a:r>
              <a:rPr lang="en-US" dirty="0"/>
              <a:t> endorsement policy and other metadata public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56FE6E2-C644-B647-9529-82AF8D5BAE2A}"/>
              </a:ext>
            </a:extLst>
          </p:cNvPr>
          <p:cNvSpPr/>
          <p:nvPr/>
        </p:nvSpPr>
        <p:spPr>
          <a:xfrm>
            <a:off x="5200650" y="3986213"/>
            <a:ext cx="1128713" cy="1028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Fabric chain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1F5B2AE-FB68-4147-AD17-A282F25E4937}"/>
              </a:ext>
            </a:extLst>
          </p:cNvPr>
          <p:cNvSpPr/>
          <p:nvPr/>
        </p:nvSpPr>
        <p:spPr>
          <a:xfrm>
            <a:off x="4686300" y="3401614"/>
            <a:ext cx="457200" cy="442913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D378736-0C8A-3444-A95E-9EACF81E7849}"/>
              </a:ext>
            </a:extLst>
          </p:cNvPr>
          <p:cNvSpPr/>
          <p:nvPr/>
        </p:nvSpPr>
        <p:spPr>
          <a:xfrm>
            <a:off x="6081713" y="3269456"/>
            <a:ext cx="457200" cy="442913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6ED9AE2-1BD3-AD4A-8ABA-5534A17E452B}"/>
              </a:ext>
            </a:extLst>
          </p:cNvPr>
          <p:cNvSpPr/>
          <p:nvPr/>
        </p:nvSpPr>
        <p:spPr>
          <a:xfrm>
            <a:off x="6924676" y="4414838"/>
            <a:ext cx="457200" cy="442913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B131B85-02A1-B442-BBB6-5C84BFDF3904}"/>
              </a:ext>
            </a:extLst>
          </p:cNvPr>
          <p:cNvSpPr/>
          <p:nvPr/>
        </p:nvSpPr>
        <p:spPr>
          <a:xfrm>
            <a:off x="5853113" y="5445918"/>
            <a:ext cx="457200" cy="442913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27F336A-EA89-A14C-833A-104D44A2F494}"/>
              </a:ext>
            </a:extLst>
          </p:cNvPr>
          <p:cNvSpPr/>
          <p:nvPr/>
        </p:nvSpPr>
        <p:spPr>
          <a:xfrm>
            <a:off x="4462462" y="5224461"/>
            <a:ext cx="457200" cy="442913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C9D620F-6176-6A4C-A0EC-AE493E3C2E86}"/>
              </a:ext>
            </a:extLst>
          </p:cNvPr>
          <p:cNvSpPr/>
          <p:nvPr/>
        </p:nvSpPr>
        <p:spPr>
          <a:xfrm>
            <a:off x="4148137" y="4271960"/>
            <a:ext cx="457200" cy="442913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6BDA58E-CCC4-7D4D-A68B-B94BE2946BEB}"/>
              </a:ext>
            </a:extLst>
          </p:cNvPr>
          <p:cNvSpPr/>
          <p:nvPr/>
        </p:nvSpPr>
        <p:spPr>
          <a:xfrm rot="21369247">
            <a:off x="4376570" y="3196830"/>
            <a:ext cx="2462214" cy="716757"/>
          </a:xfrm>
          <a:prstGeom prst="ellipse">
            <a:avLst/>
          </a:prstGeom>
          <a:solidFill>
            <a:schemeClr val="accent6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32E5337-5485-0342-A998-FECA3A5B323A}"/>
              </a:ext>
            </a:extLst>
          </p:cNvPr>
          <p:cNvSpPr txBox="1"/>
          <p:nvPr/>
        </p:nvSpPr>
        <p:spPr>
          <a:xfrm>
            <a:off x="6860050" y="3196994"/>
            <a:ext cx="1356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Chaincode 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0A1249-B0FE-374D-801B-120CF91B3763}"/>
              </a:ext>
            </a:extLst>
          </p:cNvPr>
          <p:cNvSpPr txBox="1"/>
          <p:nvPr/>
        </p:nvSpPr>
        <p:spPr>
          <a:xfrm>
            <a:off x="7381876" y="5107880"/>
            <a:ext cx="48904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Other endorsers have limited knowledge of Chaincode A’s execution</a:t>
            </a:r>
          </a:p>
        </p:txBody>
      </p:sp>
    </p:spTree>
    <p:extLst>
      <p:ext uri="{BB962C8B-B14F-4D97-AF65-F5344CB8AC3E}">
        <p14:creationId xmlns:p14="http://schemas.microsoft.com/office/powerpoint/2010/main" val="7098770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FE96E-3408-CB4D-A735-8B0E84A3C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Deterministic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332C-DE22-7D4E-812A-8CFCDD302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03238"/>
          </a:xfrm>
        </p:spPr>
        <p:txBody>
          <a:bodyPr/>
          <a:lstStyle/>
          <a:p>
            <a:r>
              <a:rPr lang="en-US" dirty="0"/>
              <a:t>Random execution won’t collect enough endorsements</a:t>
            </a:r>
          </a:p>
        </p:txBody>
      </p:sp>
      <p:pic>
        <p:nvPicPr>
          <p:cNvPr id="4" name="Graphic 3" descr="User">
            <a:extLst>
              <a:ext uri="{FF2B5EF4-FFF2-40B4-BE49-F238E27FC236}">
                <a16:creationId xmlns:a16="http://schemas.microsoft.com/office/drawing/2014/main" id="{3B47CC4B-5289-C141-A100-56257B67A4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09713" y="3695700"/>
            <a:ext cx="914400" cy="914400"/>
          </a:xfrm>
          <a:prstGeom prst="rect">
            <a:avLst/>
          </a:prstGeom>
        </p:spPr>
      </p:pic>
      <p:pic>
        <p:nvPicPr>
          <p:cNvPr id="5" name="Graphic 4" descr="Court">
            <a:extLst>
              <a:ext uri="{FF2B5EF4-FFF2-40B4-BE49-F238E27FC236}">
                <a16:creationId xmlns:a16="http://schemas.microsoft.com/office/drawing/2014/main" id="{0B2E7A94-DED0-314C-9DDD-C7A04E97E4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81788" y="2328863"/>
            <a:ext cx="914400" cy="914400"/>
          </a:xfrm>
          <a:prstGeom prst="rect">
            <a:avLst/>
          </a:prstGeom>
        </p:spPr>
      </p:pic>
      <p:pic>
        <p:nvPicPr>
          <p:cNvPr id="6" name="Graphic 5" descr="Court">
            <a:extLst>
              <a:ext uri="{FF2B5EF4-FFF2-40B4-BE49-F238E27FC236}">
                <a16:creationId xmlns:a16="http://schemas.microsoft.com/office/drawing/2014/main" id="{10953BD7-9A26-9442-934A-E7431F227D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319963" y="3568701"/>
            <a:ext cx="914400" cy="914400"/>
          </a:xfrm>
          <a:prstGeom prst="rect">
            <a:avLst/>
          </a:prstGeom>
        </p:spPr>
      </p:pic>
      <p:pic>
        <p:nvPicPr>
          <p:cNvPr id="7" name="Graphic 6" descr="Court">
            <a:extLst>
              <a:ext uri="{FF2B5EF4-FFF2-40B4-BE49-F238E27FC236}">
                <a16:creationId xmlns:a16="http://schemas.microsoft.com/office/drawing/2014/main" id="{B4CCF9E4-7D4A-994C-BE92-576186B4BB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34226" y="4765677"/>
            <a:ext cx="914400" cy="914400"/>
          </a:xfrm>
          <a:prstGeom prst="rect">
            <a:avLst/>
          </a:prstGeom>
        </p:spPr>
      </p:pic>
      <p:pic>
        <p:nvPicPr>
          <p:cNvPr id="8" name="Graphic 7" descr="Court">
            <a:extLst>
              <a:ext uri="{FF2B5EF4-FFF2-40B4-BE49-F238E27FC236}">
                <a16:creationId xmlns:a16="http://schemas.microsoft.com/office/drawing/2014/main" id="{7330B45D-F137-B349-804C-FF8FCCBD01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19826" y="5934078"/>
            <a:ext cx="914400" cy="9144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BD83617-C4F3-7D4A-B488-99C45ABC0BE5}"/>
              </a:ext>
            </a:extLst>
          </p:cNvPr>
          <p:cNvSpPr txBox="1"/>
          <p:nvPr/>
        </p:nvSpPr>
        <p:spPr>
          <a:xfrm>
            <a:off x="1662086" y="3243263"/>
            <a:ext cx="609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9FB3CD-BFB9-9049-8CBC-764DE8390248}"/>
              </a:ext>
            </a:extLst>
          </p:cNvPr>
          <p:cNvSpPr txBox="1"/>
          <p:nvPr/>
        </p:nvSpPr>
        <p:spPr>
          <a:xfrm>
            <a:off x="9498805" y="4095235"/>
            <a:ext cx="1109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Endorsers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03BA97D-9D98-DE43-B70A-85E43C71FFEB}"/>
              </a:ext>
            </a:extLst>
          </p:cNvPr>
          <p:cNvSpPr txBox="1"/>
          <p:nvPr/>
        </p:nvSpPr>
        <p:spPr>
          <a:xfrm>
            <a:off x="1246234" y="4610100"/>
            <a:ext cx="149444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TX: A-&gt;B: 10</a:t>
            </a:r>
          </a:p>
          <a:p>
            <a:r>
              <a:rPr lang="en-US" dirty="0"/>
              <a:t>Initial state:</a:t>
            </a:r>
          </a:p>
          <a:p>
            <a:r>
              <a:rPr lang="en-US" dirty="0"/>
              <a:t>A,2:20, B,1:10</a:t>
            </a:r>
          </a:p>
          <a:p>
            <a:r>
              <a:rPr lang="en-US" dirty="0"/>
              <a:t>Final state:</a:t>
            </a:r>
          </a:p>
          <a:p>
            <a:r>
              <a:rPr lang="en-US" dirty="0"/>
              <a:t>A,3:10, B,2:20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B8C4885-F009-8649-B161-9DA11DF143EF}"/>
              </a:ext>
            </a:extLst>
          </p:cNvPr>
          <p:cNvCxnSpPr/>
          <p:nvPr/>
        </p:nvCxnSpPr>
        <p:spPr>
          <a:xfrm flipV="1">
            <a:off x="3014663" y="3009900"/>
            <a:ext cx="3486150" cy="10160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EBC7F3D-254F-A042-80B7-3F95B187C5C3}"/>
              </a:ext>
            </a:extLst>
          </p:cNvPr>
          <p:cNvCxnSpPr>
            <a:cxnSpLocks/>
          </p:cNvCxnSpPr>
          <p:nvPr/>
        </p:nvCxnSpPr>
        <p:spPr>
          <a:xfrm flipV="1">
            <a:off x="3014663" y="4093371"/>
            <a:ext cx="4012406" cy="595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E58E911-C1CA-674A-9B6E-0A2FF93D2F34}"/>
              </a:ext>
            </a:extLst>
          </p:cNvPr>
          <p:cNvCxnSpPr>
            <a:cxnSpLocks/>
          </p:cNvCxnSpPr>
          <p:nvPr/>
        </p:nvCxnSpPr>
        <p:spPr>
          <a:xfrm>
            <a:off x="3014663" y="4279901"/>
            <a:ext cx="4012406" cy="10688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B552934-A7A6-004E-B46C-820594859288}"/>
              </a:ext>
            </a:extLst>
          </p:cNvPr>
          <p:cNvCxnSpPr>
            <a:cxnSpLocks/>
          </p:cNvCxnSpPr>
          <p:nvPr/>
        </p:nvCxnSpPr>
        <p:spPr>
          <a:xfrm>
            <a:off x="3014663" y="4483101"/>
            <a:ext cx="3081338" cy="19081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4206731-67AD-0047-9BDE-5F4457EC1C6A}"/>
              </a:ext>
            </a:extLst>
          </p:cNvPr>
          <p:cNvSpPr txBox="1"/>
          <p:nvPr/>
        </p:nvSpPr>
        <p:spPr>
          <a:xfrm>
            <a:off x="4329113" y="3252788"/>
            <a:ext cx="386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8CEB1A-9BC7-A54E-873E-EB1EAB1B17E3}"/>
              </a:ext>
            </a:extLst>
          </p:cNvPr>
          <p:cNvSpPr txBox="1"/>
          <p:nvPr/>
        </p:nvSpPr>
        <p:spPr>
          <a:xfrm>
            <a:off x="5006579" y="3660539"/>
            <a:ext cx="386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C266802-ECE9-C54C-995F-56D5E15B1E00}"/>
              </a:ext>
            </a:extLst>
          </p:cNvPr>
          <p:cNvSpPr txBox="1"/>
          <p:nvPr/>
        </p:nvSpPr>
        <p:spPr>
          <a:xfrm>
            <a:off x="4824229" y="4410632"/>
            <a:ext cx="386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73E9C33-836F-8B4B-80C8-9DB5EF8EC5E2}"/>
              </a:ext>
            </a:extLst>
          </p:cNvPr>
          <p:cNvSpPr txBox="1"/>
          <p:nvPr/>
        </p:nvSpPr>
        <p:spPr>
          <a:xfrm>
            <a:off x="4555332" y="5116237"/>
            <a:ext cx="386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C2A0682-1D55-444E-866E-4EA1248DABBE}"/>
              </a:ext>
            </a:extLst>
          </p:cNvPr>
          <p:cNvCxnSpPr>
            <a:cxnSpLocks/>
          </p:cNvCxnSpPr>
          <p:nvPr/>
        </p:nvCxnSpPr>
        <p:spPr>
          <a:xfrm flipH="1">
            <a:off x="3128963" y="3146147"/>
            <a:ext cx="3371850" cy="93289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0AFB817-2179-CA46-9DCA-13694DCAB219}"/>
              </a:ext>
            </a:extLst>
          </p:cNvPr>
          <p:cNvCxnSpPr>
            <a:cxnSpLocks/>
          </p:cNvCxnSpPr>
          <p:nvPr/>
        </p:nvCxnSpPr>
        <p:spPr>
          <a:xfrm flipH="1" flipV="1">
            <a:off x="3281363" y="4231440"/>
            <a:ext cx="3566745" cy="484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112724A-5435-BC49-9709-0CB4DA69F125}"/>
              </a:ext>
            </a:extLst>
          </p:cNvPr>
          <p:cNvCxnSpPr>
            <a:cxnSpLocks/>
          </p:cNvCxnSpPr>
          <p:nvPr/>
        </p:nvCxnSpPr>
        <p:spPr>
          <a:xfrm flipH="1" flipV="1">
            <a:off x="3102402" y="4406902"/>
            <a:ext cx="3574625" cy="1065076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9D69CEDC-C2BE-5F42-A250-E4687511A4BA}"/>
              </a:ext>
            </a:extLst>
          </p:cNvPr>
          <p:cNvSpPr txBox="1"/>
          <p:nvPr/>
        </p:nvSpPr>
        <p:spPr>
          <a:xfrm>
            <a:off x="5614727" y="3330913"/>
            <a:ext cx="1440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Endorsement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E4F1006-80A9-F943-BAE0-75DE0B0B7E91}"/>
              </a:ext>
            </a:extLst>
          </p:cNvPr>
          <p:cNvSpPr txBox="1"/>
          <p:nvPr/>
        </p:nvSpPr>
        <p:spPr>
          <a:xfrm>
            <a:off x="7631726" y="2583141"/>
            <a:ext cx="1207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TX: A-&gt;B: 9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3519DD2-C6DF-3A40-AC4D-81E7EA9F7148}"/>
              </a:ext>
            </a:extLst>
          </p:cNvPr>
          <p:cNvSpPr txBox="1"/>
          <p:nvPr/>
        </p:nvSpPr>
        <p:spPr>
          <a:xfrm>
            <a:off x="8301026" y="3845205"/>
            <a:ext cx="1324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TX: A-&gt;B: 10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21BBB34-7647-8E44-AE88-44941B907865}"/>
              </a:ext>
            </a:extLst>
          </p:cNvPr>
          <p:cNvSpPr txBox="1"/>
          <p:nvPr/>
        </p:nvSpPr>
        <p:spPr>
          <a:xfrm>
            <a:off x="8179946" y="5116237"/>
            <a:ext cx="1324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TX: A-&gt;B: 11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86ADB66-0266-7346-B3AF-2020ADDEF3CC}"/>
              </a:ext>
            </a:extLst>
          </p:cNvPr>
          <p:cNvSpPr txBox="1"/>
          <p:nvPr/>
        </p:nvSpPr>
        <p:spPr>
          <a:xfrm>
            <a:off x="7319963" y="6212445"/>
            <a:ext cx="1207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TX: A-&gt;B: 8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5E2BA4A-82E1-554F-BF6F-359A582124D8}"/>
              </a:ext>
            </a:extLst>
          </p:cNvPr>
          <p:cNvCxnSpPr>
            <a:cxnSpLocks/>
          </p:cNvCxnSpPr>
          <p:nvPr/>
        </p:nvCxnSpPr>
        <p:spPr>
          <a:xfrm flipH="1" flipV="1">
            <a:off x="2978577" y="4655949"/>
            <a:ext cx="2780292" cy="1857785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1F2F45A0-13F8-2945-A53C-118A8D732BBA}"/>
              </a:ext>
            </a:extLst>
          </p:cNvPr>
          <p:cNvSpPr txBox="1"/>
          <p:nvPr/>
        </p:nvSpPr>
        <p:spPr>
          <a:xfrm>
            <a:off x="129917" y="3243263"/>
            <a:ext cx="13868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TX:</a:t>
            </a:r>
          </a:p>
          <a:p>
            <a:r>
              <a:rPr lang="en-US" dirty="0"/>
              <a:t>A-&gt;B:U[8,11]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ABAB0B1-96C0-C444-AD5C-1044FBA5CD52}"/>
              </a:ext>
            </a:extLst>
          </p:cNvPr>
          <p:cNvSpPr txBox="1"/>
          <p:nvPr/>
        </p:nvSpPr>
        <p:spPr>
          <a:xfrm>
            <a:off x="318854" y="6212445"/>
            <a:ext cx="46451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All endorsements are different,</a:t>
            </a:r>
          </a:p>
          <a:p>
            <a:r>
              <a:rPr lang="en-US" dirty="0"/>
              <a:t>No transaction satisfies the endorsement policy</a:t>
            </a:r>
          </a:p>
        </p:txBody>
      </p:sp>
    </p:spTree>
    <p:extLst>
      <p:ext uri="{BB962C8B-B14F-4D97-AF65-F5344CB8AC3E}">
        <p14:creationId xmlns:p14="http://schemas.microsoft.com/office/powerpoint/2010/main" val="2017655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3" grpId="0"/>
      <p:bldP spid="24" grpId="0"/>
      <p:bldP spid="25" grpId="0"/>
      <p:bldP spid="26" grpId="0"/>
      <p:bldP spid="27" grpId="0"/>
      <p:bldP spid="3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46951-31D7-FD4B-82AF-E23922E02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12133822-222E-E14C-9A61-D9E4BEB805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4462" y="1498304"/>
            <a:ext cx="9363075" cy="52055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16A7B75-CF93-374E-A8D4-BA8C3779C4FA}"/>
              </a:ext>
            </a:extLst>
          </p:cNvPr>
          <p:cNvSpPr txBox="1"/>
          <p:nvPr/>
        </p:nvSpPr>
        <p:spPr>
          <a:xfrm>
            <a:off x="9307647" y="6580783"/>
            <a:ext cx="25346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Source:</a:t>
            </a:r>
            <a:r>
              <a:rPr lang="en-US" sz="1000" dirty="0" err="1">
                <a:hlinkClick r:id="rId3"/>
              </a:rPr>
              <a:t>https</a:t>
            </a:r>
            <a:r>
              <a:rPr lang="en-US" sz="1000" dirty="0">
                <a:hlinkClick r:id="rId3"/>
              </a:rPr>
              <a:t>://arxiv.org/pdf/1801.10228.pdf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262288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18B1F-1675-7441-8CA5-AD534632C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Permissioned blockchain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5CDD8-4CDB-5E4C-9516-88F972F75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node has an identity provided by the Membership Service Provider(MSP)</a:t>
            </a:r>
          </a:p>
          <a:p>
            <a:r>
              <a:rPr lang="en-US" dirty="0"/>
              <a:t>Various level of identities: Trusted to non-trusted</a:t>
            </a:r>
          </a:p>
          <a:p>
            <a:r>
              <a:rPr lang="en-US" dirty="0"/>
              <a:t>Certain tasks are assigned to certain identities</a:t>
            </a:r>
          </a:p>
          <a:p>
            <a:r>
              <a:rPr lang="en-US" dirty="0"/>
              <a:t>Many voting based </a:t>
            </a:r>
            <a:r>
              <a:rPr lang="en-US" dirty="0" err="1"/>
              <a:t>PoS</a:t>
            </a:r>
            <a:r>
              <a:rPr lang="en-US" dirty="0"/>
              <a:t> blockchains can be converted to permissioned blockchains by allowing voting/mining rights to only certain identities</a:t>
            </a:r>
          </a:p>
          <a:p>
            <a:r>
              <a:rPr lang="en-US" dirty="0"/>
              <a:t>Allow only certain identities to mine</a:t>
            </a:r>
          </a:p>
        </p:txBody>
      </p:sp>
    </p:spTree>
    <p:extLst>
      <p:ext uri="{BB962C8B-B14F-4D97-AF65-F5344CB8AC3E}">
        <p14:creationId xmlns:p14="http://schemas.microsoft.com/office/powerpoint/2010/main" val="29259399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2B2AF-A37D-2843-8D7D-06CBB32D8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272EC-9E26-3E46-BF0F-CD0021480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Similarity with </a:t>
            </a:r>
            <a:r>
              <a:rPr lang="en-US" dirty="0" err="1"/>
              <a:t>sharding</a:t>
            </a:r>
            <a:endParaRPr lang="en-US" dirty="0"/>
          </a:p>
          <a:p>
            <a:r>
              <a:rPr lang="en-US" dirty="0"/>
              <a:t>Shard validators can be compared to endorser set</a:t>
            </a:r>
          </a:p>
          <a:p>
            <a:r>
              <a:rPr lang="en-US" dirty="0" err="1"/>
              <a:t>Zilliqa</a:t>
            </a:r>
            <a:r>
              <a:rPr lang="en-US" dirty="0"/>
              <a:t> transaction </a:t>
            </a:r>
            <a:r>
              <a:rPr lang="en-US" dirty="0" err="1"/>
              <a:t>sharding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Small set of validators sign the validity of transactions(Endorsers)</a:t>
            </a:r>
          </a:p>
          <a:p>
            <a:pPr lvl="1"/>
            <a:r>
              <a:rPr lang="en-US" dirty="0"/>
              <a:t>Endorsement submitted to directory shard (Ordering service)</a:t>
            </a:r>
          </a:p>
        </p:txBody>
      </p:sp>
    </p:spTree>
    <p:extLst>
      <p:ext uri="{BB962C8B-B14F-4D97-AF65-F5344CB8AC3E}">
        <p14:creationId xmlns:p14="http://schemas.microsoft.com/office/powerpoint/2010/main" val="2947626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A4819-B780-7E4D-B384-56FF191C7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need a permissioned blockchain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99D9D-D21A-6C47-AA5F-F3DC4AF3D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Identities on blockchain can be linked to identities in real world</a:t>
            </a:r>
          </a:p>
          <a:p>
            <a:r>
              <a:rPr lang="en-US" dirty="0"/>
              <a:t>Can track misbehavior (like certain DoS attacks) to identities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Weaker adversary assumption justified</a:t>
            </a:r>
          </a:p>
          <a:p>
            <a:endParaRPr lang="en-US" dirty="0"/>
          </a:p>
          <a:p>
            <a:r>
              <a:rPr lang="en-US" dirty="0"/>
              <a:t>Implications</a:t>
            </a:r>
          </a:p>
          <a:p>
            <a:pPr lvl="1"/>
            <a:r>
              <a:rPr lang="en-US" dirty="0"/>
              <a:t>No need for sybil/spam resistance</a:t>
            </a:r>
          </a:p>
          <a:p>
            <a:pPr lvl="1"/>
            <a:r>
              <a:rPr lang="en-US" dirty="0"/>
              <a:t>No need for on-chain incentives</a:t>
            </a:r>
          </a:p>
          <a:p>
            <a:pPr lvl="1"/>
            <a:r>
              <a:rPr lang="en-US" dirty="0"/>
              <a:t>No need for currency implementation</a:t>
            </a:r>
          </a:p>
          <a:p>
            <a:pPr lvl="1"/>
            <a:r>
              <a:rPr lang="en-US" dirty="0"/>
              <a:t>Potentially very efficient and scalable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391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5BD13-333E-3E40-81C3-B8DE7DB8E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lecture: Hyperledger Fabric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3EAE3-BE48-8A43-95E6-74110625A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4917"/>
            <a:ext cx="10515600" cy="4351338"/>
          </a:xfrm>
        </p:spPr>
        <p:txBody>
          <a:bodyPr/>
          <a:lstStyle/>
          <a:p>
            <a:r>
              <a:rPr lang="en-US" dirty="0"/>
              <a:t>Modular permissioned blockchain</a:t>
            </a:r>
          </a:p>
          <a:p>
            <a:r>
              <a:rPr lang="en-US" dirty="0"/>
              <a:t>Pluggable consensus</a:t>
            </a:r>
          </a:p>
          <a:p>
            <a:r>
              <a:rPr lang="en-US" dirty="0"/>
              <a:t>Privacy preserving</a:t>
            </a:r>
          </a:p>
          <a:p>
            <a:r>
              <a:rPr lang="en-US" dirty="0"/>
              <a:t>Horizontal compute scaling: not requiring all nodes to execute State Transition function.</a:t>
            </a:r>
          </a:p>
          <a:p>
            <a:r>
              <a:rPr lang="en-US" dirty="0"/>
              <a:t>Main contribution: Order-Execute to Execute-Order-Validate structure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443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1BFCA-E081-A04B-BB7C-0D95F0A38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Order-Execute</a:t>
            </a:r>
          </a:p>
        </p:txBody>
      </p:sp>
      <p:pic>
        <p:nvPicPr>
          <p:cNvPr id="5" name="Content Placeholder 4" descr="A picture containing clock&#10;&#10;Description automatically generated">
            <a:extLst>
              <a:ext uri="{FF2B5EF4-FFF2-40B4-BE49-F238E27FC236}">
                <a16:creationId xmlns:a16="http://schemas.microsoft.com/office/drawing/2014/main" id="{A69F4849-205F-BB40-A323-0A44286C42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10313"/>
            <a:ext cx="10515600" cy="3037374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0DBA20C-84F8-6A45-8E92-42DF1651B040}"/>
              </a:ext>
            </a:extLst>
          </p:cNvPr>
          <p:cNvSpPr txBox="1"/>
          <p:nvPr/>
        </p:nvSpPr>
        <p:spPr>
          <a:xfrm>
            <a:off x="8819132" y="6125228"/>
            <a:ext cx="25346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Source:</a:t>
            </a:r>
            <a:r>
              <a:rPr lang="en-US" sz="1000" dirty="0" err="1">
                <a:hlinkClick r:id="rId3"/>
              </a:rPr>
              <a:t>https</a:t>
            </a:r>
            <a:r>
              <a:rPr lang="en-US" sz="1000" dirty="0">
                <a:hlinkClick r:id="rId3"/>
              </a:rPr>
              <a:t>://arxiv.org/pdf/1801.10228.pdf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26637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6ECB6-F6EF-1443-91F2-68947C902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Order-execute: Bitcoin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BF54355-7066-A74D-BE62-C1C1FC643430}"/>
              </a:ext>
            </a:extLst>
          </p:cNvPr>
          <p:cNvSpPr/>
          <p:nvPr/>
        </p:nvSpPr>
        <p:spPr>
          <a:xfrm>
            <a:off x="8037325" y="3314525"/>
            <a:ext cx="578735" cy="47377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01E8A8-A19E-F74D-BD36-4719916AE36F}"/>
              </a:ext>
            </a:extLst>
          </p:cNvPr>
          <p:cNvSpPr/>
          <p:nvPr/>
        </p:nvSpPr>
        <p:spPr>
          <a:xfrm>
            <a:off x="8037324" y="4068808"/>
            <a:ext cx="578735" cy="47377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945914-3BD2-3748-B0B8-1CB3B1E064E6}"/>
              </a:ext>
            </a:extLst>
          </p:cNvPr>
          <p:cNvSpPr/>
          <p:nvPr/>
        </p:nvSpPr>
        <p:spPr>
          <a:xfrm>
            <a:off x="8037326" y="2560242"/>
            <a:ext cx="578735" cy="47377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E31BB80-0F94-1943-A40B-4FD6872EAA47}"/>
              </a:ext>
            </a:extLst>
          </p:cNvPr>
          <p:cNvCxnSpPr>
            <a:cxnSpLocks/>
            <a:stCxn id="6" idx="0"/>
            <a:endCxn id="10" idx="2"/>
          </p:cNvCxnSpPr>
          <p:nvPr/>
        </p:nvCxnSpPr>
        <p:spPr>
          <a:xfrm flipV="1">
            <a:off x="8326694" y="2279737"/>
            <a:ext cx="1" cy="28050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140B8D4-4D63-D848-BA22-673ED99669CE}"/>
              </a:ext>
            </a:extLst>
          </p:cNvPr>
          <p:cNvCxnSpPr>
            <a:cxnSpLocks/>
            <a:stCxn id="4" idx="0"/>
            <a:endCxn id="6" idx="2"/>
          </p:cNvCxnSpPr>
          <p:nvPr/>
        </p:nvCxnSpPr>
        <p:spPr>
          <a:xfrm flipV="1">
            <a:off x="8326693" y="3034020"/>
            <a:ext cx="1" cy="2805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4D8ED46-5EC9-9E4A-8D02-90502AD85435}"/>
              </a:ext>
            </a:extLst>
          </p:cNvPr>
          <p:cNvCxnSpPr>
            <a:cxnSpLocks/>
            <a:stCxn id="5" idx="0"/>
            <a:endCxn id="4" idx="2"/>
          </p:cNvCxnSpPr>
          <p:nvPr/>
        </p:nvCxnSpPr>
        <p:spPr>
          <a:xfrm flipV="1">
            <a:off x="8326692" y="3788303"/>
            <a:ext cx="1" cy="2805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499497B4-07C2-934E-AE60-64AD0965213C}"/>
              </a:ext>
            </a:extLst>
          </p:cNvPr>
          <p:cNvSpPr/>
          <p:nvPr/>
        </p:nvSpPr>
        <p:spPr>
          <a:xfrm>
            <a:off x="8037327" y="1805959"/>
            <a:ext cx="578735" cy="47377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29B55A7-C733-CD4F-AF95-AE1BC15D8CF4}"/>
              </a:ext>
            </a:extLst>
          </p:cNvPr>
          <p:cNvSpPr/>
          <p:nvPr/>
        </p:nvSpPr>
        <p:spPr>
          <a:xfrm>
            <a:off x="8037324" y="4823091"/>
            <a:ext cx="578735" cy="47377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A4788F4-311C-2347-A051-BFA5D3A5DAE2}"/>
              </a:ext>
            </a:extLst>
          </p:cNvPr>
          <p:cNvCxnSpPr>
            <a:cxnSpLocks/>
            <a:stCxn id="19" idx="0"/>
          </p:cNvCxnSpPr>
          <p:nvPr/>
        </p:nvCxnSpPr>
        <p:spPr>
          <a:xfrm flipV="1">
            <a:off x="8326692" y="4542586"/>
            <a:ext cx="1" cy="2805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9E5923E-D1C6-FC4F-9FF9-005EF3EBFD17}"/>
              </a:ext>
            </a:extLst>
          </p:cNvPr>
          <p:cNvSpPr txBox="1"/>
          <p:nvPr/>
        </p:nvSpPr>
        <p:spPr>
          <a:xfrm>
            <a:off x="1084535" y="3034020"/>
            <a:ext cx="55615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State transition function is executed</a:t>
            </a:r>
          </a:p>
          <a:p>
            <a:r>
              <a:rPr lang="en-US" sz="2800" dirty="0"/>
              <a:t>After ordering the block</a:t>
            </a:r>
          </a:p>
        </p:txBody>
      </p:sp>
    </p:spTree>
    <p:extLst>
      <p:ext uri="{BB962C8B-B14F-4D97-AF65-F5344CB8AC3E}">
        <p14:creationId xmlns:p14="http://schemas.microsoft.com/office/powerpoint/2010/main" val="286808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29545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564A2-93D1-E947-BFF7-5170623D5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of Order-execute </a:t>
            </a:r>
            <a:r>
              <a:rPr lang="en-US" sz="3200" dirty="0"/>
              <a:t>(as discussed in paper)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90A93-EF6E-A34D-8871-444A3565D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Sequential execution can be throttled by a compute heavy state transition </a:t>
            </a:r>
          </a:p>
          <a:p>
            <a:pPr lvl="1"/>
            <a:r>
              <a:rPr lang="en-US" dirty="0"/>
              <a:t>Bypassed by transactions paying for execution cost</a:t>
            </a:r>
          </a:p>
          <a:p>
            <a:pPr lvl="1"/>
            <a:r>
              <a:rPr lang="en-US" dirty="0"/>
              <a:t>Cannot be done without any native cryptocurrency</a:t>
            </a:r>
          </a:p>
          <a:p>
            <a:r>
              <a:rPr lang="en-US" dirty="0"/>
              <a:t>Non-deterministic code</a:t>
            </a:r>
          </a:p>
          <a:p>
            <a:pPr lvl="1"/>
            <a:r>
              <a:rPr lang="en-US" dirty="0" err="1"/>
              <a:t>Eg.</a:t>
            </a:r>
            <a:r>
              <a:rPr lang="en-US" dirty="0"/>
              <a:t> Map iterator in go</a:t>
            </a:r>
          </a:p>
          <a:p>
            <a:pPr lvl="1"/>
            <a:r>
              <a:rPr lang="en-US" dirty="0"/>
              <a:t>Can lead to forks after ordering</a:t>
            </a:r>
          </a:p>
          <a:p>
            <a:pPr lvl="1"/>
            <a:r>
              <a:rPr lang="en-US" dirty="0"/>
              <a:t>Need to use limited languages like Solidity</a:t>
            </a:r>
          </a:p>
          <a:p>
            <a:r>
              <a:rPr lang="en-US" dirty="0"/>
              <a:t>Confidentiality in execution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968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63A7F-5513-BE4F-9F86-CA06DAC8A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Hyperledger: </a:t>
            </a:r>
            <a:r>
              <a:rPr lang="en-US" dirty="0">
                <a:solidFill>
                  <a:srgbClr val="FF0000"/>
                </a:solidFill>
              </a:rPr>
              <a:t>Execute-Order-validate</a:t>
            </a:r>
          </a:p>
        </p:txBody>
      </p:sp>
      <p:pic>
        <p:nvPicPr>
          <p:cNvPr id="5" name="Content Placeholder 4" descr="A close up of a clock&#10;&#10;Description automatically generated">
            <a:extLst>
              <a:ext uri="{FF2B5EF4-FFF2-40B4-BE49-F238E27FC236}">
                <a16:creationId xmlns:a16="http://schemas.microsoft.com/office/drawing/2014/main" id="{CB8CBB3B-7794-164E-90E3-D42CA840DB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438164"/>
            <a:ext cx="10515600" cy="3126259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2ECF4A-402C-7345-9104-A148074594A1}"/>
              </a:ext>
            </a:extLst>
          </p:cNvPr>
          <p:cNvSpPr txBox="1"/>
          <p:nvPr/>
        </p:nvSpPr>
        <p:spPr>
          <a:xfrm>
            <a:off x="8819132" y="6125228"/>
            <a:ext cx="25346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Source:</a:t>
            </a:r>
            <a:r>
              <a:rPr lang="en-US" sz="1000" dirty="0" err="1">
                <a:hlinkClick r:id="rId3"/>
              </a:rPr>
              <a:t>https</a:t>
            </a:r>
            <a:r>
              <a:rPr lang="en-US" sz="1000" dirty="0">
                <a:hlinkClick r:id="rId3"/>
              </a:rPr>
              <a:t>://arxiv.org/pdf/1801.10228.pdf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539190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F1894-DDEB-E641-85DF-3C1401EDD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Chaincode and Endorsements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F909C-14A2-A44E-B43E-C4BC28FCD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Chaincode</a:t>
            </a:r>
            <a:r>
              <a:rPr lang="en-US" dirty="0"/>
              <a:t>: smart contract + endorsement policy</a:t>
            </a:r>
          </a:p>
          <a:p>
            <a:r>
              <a:rPr lang="en-US" dirty="0"/>
              <a:t>Smart contract implements the </a:t>
            </a:r>
            <a:r>
              <a:rPr lang="en-US" dirty="0">
                <a:solidFill>
                  <a:srgbClr val="0070C0"/>
                </a:solidFill>
              </a:rPr>
              <a:t>state transition function</a:t>
            </a:r>
            <a:r>
              <a:rPr lang="en-US" dirty="0"/>
              <a:t> for an application</a:t>
            </a:r>
          </a:p>
          <a:p>
            <a:r>
              <a:rPr lang="en-US" dirty="0"/>
              <a:t>State created by one Chaincode cannot be accessed by another Chaincode</a:t>
            </a:r>
          </a:p>
          <a:p>
            <a:r>
              <a:rPr lang="en-US" dirty="0"/>
              <a:t>Chaincode can </a:t>
            </a:r>
            <a:r>
              <a:rPr lang="en-US" dirty="0">
                <a:solidFill>
                  <a:srgbClr val="00B050"/>
                </a:solidFill>
              </a:rPr>
              <a:t>invoke</a:t>
            </a:r>
            <a:r>
              <a:rPr lang="en-US" dirty="0"/>
              <a:t> another </a:t>
            </a:r>
            <a:r>
              <a:rPr lang="en-US" dirty="0" err="1"/>
              <a:t>chaincode</a:t>
            </a:r>
            <a:endParaRPr lang="en-US" dirty="0"/>
          </a:p>
          <a:p>
            <a:r>
              <a:rPr lang="en-US" dirty="0"/>
              <a:t>Each Chaincode specifies an endorsement policy</a:t>
            </a:r>
          </a:p>
          <a:p>
            <a:pPr lvl="1"/>
            <a:r>
              <a:rPr lang="en-US" dirty="0" err="1"/>
              <a:t>Eg.</a:t>
            </a:r>
            <a:r>
              <a:rPr lang="en-US" dirty="0"/>
              <a:t> Need to collect 4 out of 10 signatures from a list of endorsers</a:t>
            </a:r>
          </a:p>
          <a:p>
            <a:pPr lvl="1"/>
            <a:r>
              <a:rPr lang="en-US" dirty="0"/>
              <a:t>Endorsers sign transactions that performs correct execution</a:t>
            </a:r>
          </a:p>
        </p:txBody>
      </p:sp>
    </p:spTree>
    <p:extLst>
      <p:ext uri="{BB962C8B-B14F-4D97-AF65-F5344CB8AC3E}">
        <p14:creationId xmlns:p14="http://schemas.microsoft.com/office/powerpoint/2010/main" val="867077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1370</TotalTime>
  <Words>891</Words>
  <Application>Microsoft Macintosh PowerPoint</Application>
  <PresentationFormat>Widescreen</PresentationFormat>
  <Paragraphs>154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 Hyperledger-Fabric  Open source, led by IBM and Linux foundation  Supply chain management </vt:lpstr>
      <vt:lpstr>Permissioned blockchain</vt:lpstr>
      <vt:lpstr>Why need a permissioned blockchain</vt:lpstr>
      <vt:lpstr>This lecture: Hyperledger Fabric</vt:lpstr>
      <vt:lpstr>Order-Execute</vt:lpstr>
      <vt:lpstr>Order-execute: Bitcoin</vt:lpstr>
      <vt:lpstr>Limitations of Order-execute (as discussed in paper)</vt:lpstr>
      <vt:lpstr>Hyperledger: Execute-Order-validate</vt:lpstr>
      <vt:lpstr>Chaincode and Endorsements</vt:lpstr>
      <vt:lpstr>State management</vt:lpstr>
      <vt:lpstr>Execution-Phase</vt:lpstr>
      <vt:lpstr>Ordering Service</vt:lpstr>
      <vt:lpstr>Validation</vt:lpstr>
      <vt:lpstr>Endorsement policy evaluation</vt:lpstr>
      <vt:lpstr>State update</vt:lpstr>
      <vt:lpstr>Concurrent execution</vt:lpstr>
      <vt:lpstr>Confidentiality</vt:lpstr>
      <vt:lpstr>Deterministic execution</vt:lpstr>
      <vt:lpstr>Overview</vt:lpstr>
      <vt:lpstr>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Hyperledger-Fabric</dc:title>
  <dc:creator>Rana, Ranvir B</dc:creator>
  <cp:lastModifiedBy>Pramod Viswanath</cp:lastModifiedBy>
  <cp:revision>29</cp:revision>
  <dcterms:created xsi:type="dcterms:W3CDTF">2020-04-13T16:22:29Z</dcterms:created>
  <dcterms:modified xsi:type="dcterms:W3CDTF">2020-04-14T17:27:37Z</dcterms:modified>
</cp:coreProperties>
</file>