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725" r:id="rId3"/>
    <p:sldId id="731" r:id="rId4"/>
    <p:sldId id="732" r:id="rId5"/>
    <p:sldId id="733" r:id="rId6"/>
    <p:sldId id="734" r:id="rId7"/>
    <p:sldId id="730" r:id="rId8"/>
    <p:sldId id="728" r:id="rId9"/>
    <p:sldId id="735" r:id="rId10"/>
    <p:sldId id="736" r:id="rId11"/>
    <p:sldId id="729" r:id="rId12"/>
    <p:sldId id="737" r:id="rId13"/>
    <p:sldId id="73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2923"/>
    <a:srgbClr val="32241E"/>
    <a:srgbClr val="493428"/>
    <a:srgbClr val="FE8E00"/>
    <a:srgbClr val="4DA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40"/>
    <p:restoredTop sz="95255"/>
  </p:normalViewPr>
  <p:slideViewPr>
    <p:cSldViewPr snapToGrid="0" snapToObjects="1">
      <p:cViewPr>
        <p:scale>
          <a:sx n="106" d="100"/>
          <a:sy n="106" d="100"/>
        </p:scale>
        <p:origin x="144" y="-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7ED9E-5BB4-9845-8F10-3CF69C408AD8}" type="datetimeFigureOut">
              <a:rPr lang="en-US" smtClean="0"/>
              <a:t>1/28/20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17824-C578-D347-9BB7-2D5EB29AF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57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55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4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17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98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33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09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97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91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20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57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44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28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04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DC14F-7DB2-7E44-93AF-076BD7695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2FEEA-5CA0-4F47-A36E-0D77A24C0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9EDCA-9901-8A4C-ACD7-73B0ED0A6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88C05-33B0-D749-A14C-4476A2DF1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A64B0-F19A-F04C-9EE3-73BB1AF1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7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07172-4FD3-164C-9683-70164E953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E521B0-98AE-9D49-8638-2584B1FE5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FA8E3-95D1-5B49-93AD-E7E4981F2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D8935-456F-C54B-A59E-9BD79F3E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BFBF0-7D7C-6943-8433-31D4178DA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0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5C14EF-57F0-B943-B44D-84316B8DC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A7F7D3-6FE0-7F45-B475-27D99C56D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876D3-C532-3044-93C0-B5FDF0048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7D8B2-B612-5E4B-BA13-80D25F4C0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36875-5142-1343-9492-6E30ACDBD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9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E53F6-7369-0540-85C6-BCC7B533B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1C0C5-A1A6-F744-BCF3-B145D98AE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DC49B-BA5C-7D43-B18B-5C8B13745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94F80-EFA8-594B-910E-EB69971DF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393DC-1356-E04D-80F6-814DE8AD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0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41EB0-7AD3-FF49-BC37-B086A30B0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63014-C4B6-7644-8CFC-91CA9A58A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C7AC3-98A7-7040-ABA7-800138239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46080-3516-5F42-A2E4-3005F3B8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2F01D-B807-0941-B5D9-5E75AF8F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3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288C0-A888-EA4E-8C07-676AB2CD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10B6A-D787-EE4C-AE09-0942DE095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2A80AA-2A6E-9541-A536-B15CF46DF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2A1B4-1D1E-704A-8FAA-68345429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5CEFC-7749-E340-9A9E-2E3DB138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0ACD9-1ADE-624F-AB44-2F4214F18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6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820B-4D53-AA4F-A8AE-CC3047542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02C46-39AF-704A-A80C-21A0D32E2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CFC38-2E01-E24C-A86D-B6B36FD11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BECD0A-25DB-2746-84B5-B553BAFD56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7B3E3F-6723-2D49-8B74-551E9C15F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63E6BF-8382-7148-B029-43F292090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1DFA0-11C3-294D-BBDA-DF388B4DD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1E174A-D364-3A4E-A629-A4C854E3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2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BF105-70F9-4740-B501-B1728E88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35FEFC-1C8C-1B40-BDBE-8B7EC0666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8535D1-CA2C-F145-8103-3065C569C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099B2F-D86E-6D45-AFB8-F7E8A4DB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7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A8E2F8-84A9-D14C-8424-AF52147FF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536CB-D725-EA4F-832A-91219E574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A6363-C907-3744-BBD9-82BDE8735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6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1B87F-73AE-8D41-921A-74D2FF9EF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411A1-74C4-8943-A6CA-57E80E485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42A57-E06A-0E4C-B0A9-B6D993BF1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730FC-2A55-FA43-BC1E-461F05773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916CD-3CFE-3F4D-8CBE-3C5416BEE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871C9-6B11-4A41-826F-B7FF75317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6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976DF-8B3D-5348-9835-7068CED55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5A1016-14EC-A744-8C0B-015537D2E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E4AE7-4494-1C42-9C40-D046FAB9D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43EA4-9289-6947-A410-CD949C38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5EBC0-081A-A54D-A41A-2545448C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B58DB-15F2-8845-B118-E727564AC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7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A94FDC-8A62-A646-93FE-3BDBE92AB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E6A68-8BF6-0B40-95BD-B6DBE9269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55968-F810-0041-A45A-2B4B480391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B9E17787-CDB4-FC41-8D6E-6E83B0843AB0}" type="datetimeFigureOut">
              <a:rPr lang="en-US" smtClean="0"/>
              <a:pPr/>
              <a:t>1/28/20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1984A-7893-204A-A5E4-AA1A271611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B9616-7A13-7B40-ADBB-5748FBACA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44F096B6-B8DF-0C42-9CB4-52268210AD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0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Franklin Gothic Demi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4945" y="177371"/>
            <a:ext cx="10217340" cy="1423751"/>
          </a:xfrm>
        </p:spPr>
        <p:txBody>
          <a:bodyPr>
            <a:normAutofit fontScale="90000"/>
          </a:bodyPr>
          <a:lstStyle/>
          <a:p>
            <a:r>
              <a:rPr lang="en-US" sz="5000" dirty="0"/>
              <a:t>Lecture 3: Basic Cryptography (part 2)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A4AF58-8B1A-144D-818D-1289AA5DE53F}"/>
              </a:ext>
            </a:extLst>
          </p:cNvPr>
          <p:cNvSpPr txBox="1"/>
          <p:nvPr/>
        </p:nvSpPr>
        <p:spPr>
          <a:xfrm>
            <a:off x="3055907" y="2838044"/>
            <a:ext cx="85153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Digital Signatures</a:t>
            </a:r>
          </a:p>
          <a:p>
            <a:endParaRPr lang="en-US" sz="2800" b="1" dirty="0"/>
          </a:p>
          <a:p>
            <a:r>
              <a:rPr lang="en-US" sz="2800" dirty="0"/>
              <a:t>Decentralized Identity Management</a:t>
            </a:r>
          </a:p>
          <a:p>
            <a:r>
              <a:rPr lang="en-US" sz="2800" dirty="0"/>
              <a:t>	</a:t>
            </a:r>
          </a:p>
          <a:p>
            <a:r>
              <a:rPr lang="en-US" sz="2800" dirty="0"/>
              <a:t>Putting together a cryptocurrency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FFC801-F71F-A240-B69B-1A428E11012D}"/>
              </a:ext>
            </a:extLst>
          </p:cNvPr>
          <p:cNvSpPr txBox="1"/>
          <p:nvPr/>
        </p:nvSpPr>
        <p:spPr>
          <a:xfrm>
            <a:off x="497764" y="5896930"/>
            <a:ext cx="10217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Reference: Chapter 1.4,1.5. Princeton University Press book</a:t>
            </a:r>
          </a:p>
        </p:txBody>
      </p:sp>
    </p:spTree>
    <p:extLst>
      <p:ext uri="{BB962C8B-B14F-4D97-AF65-F5344CB8AC3E}">
        <p14:creationId xmlns:p14="http://schemas.microsoft.com/office/powerpoint/2010/main" val="3294650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155597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Attempt 2: Basic Cryptocurrency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BDB1D4-B729-1243-B70C-90F336777B60}"/>
              </a:ext>
            </a:extLst>
          </p:cNvPr>
          <p:cNvSpPr txBox="1"/>
          <p:nvPr/>
        </p:nvSpPr>
        <p:spPr>
          <a:xfrm>
            <a:off x="885371" y="2064340"/>
            <a:ext cx="53684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/>
              <a:t>Scroogecoin</a:t>
            </a:r>
            <a:endParaRPr lang="en-US" sz="2400" b="1" i="1" dirty="0"/>
          </a:p>
          <a:p>
            <a:endParaRPr lang="en-US" sz="2400" b="1" i="1" dirty="0"/>
          </a:p>
          <a:p>
            <a:r>
              <a:rPr lang="en-US" sz="2400" b="1" dirty="0"/>
              <a:t>Coin</a:t>
            </a:r>
            <a:r>
              <a:rPr lang="en-US" sz="2400" dirty="0"/>
              <a:t>: (</a:t>
            </a:r>
            <a:r>
              <a:rPr lang="en-US" sz="2400" dirty="0" err="1"/>
              <a:t>coinID</a:t>
            </a:r>
            <a:r>
              <a:rPr lang="en-US" sz="2400" dirty="0"/>
              <a:t>, signature of Goofy)</a:t>
            </a:r>
          </a:p>
          <a:p>
            <a:r>
              <a:rPr lang="en-US" sz="2400" dirty="0">
                <a:sym typeface="Palatino"/>
              </a:rPr>
              <a:t>	Scrooge creates coins</a:t>
            </a:r>
          </a:p>
          <a:p>
            <a:endParaRPr lang="en-US" sz="2400" dirty="0">
              <a:sym typeface="Palatino"/>
            </a:endParaRPr>
          </a:p>
          <a:p>
            <a:r>
              <a:rPr lang="en-US" sz="2400" b="1" dirty="0">
                <a:sym typeface="Palatino"/>
              </a:rPr>
              <a:t>Transaction</a:t>
            </a:r>
            <a:r>
              <a:rPr lang="en-US" sz="2400" dirty="0">
                <a:sym typeface="Palatino"/>
              </a:rPr>
              <a:t>: Transfer of coin ownership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	Pay </a:t>
            </a:r>
            <a:r>
              <a:rPr lang="en-US" sz="2400" b="1" i="1" dirty="0">
                <a:ea typeface="Palatino"/>
                <a:cs typeface="Palatino"/>
                <a:sym typeface="Palatino"/>
              </a:rPr>
              <a:t>this </a:t>
            </a:r>
            <a:r>
              <a:rPr lang="en-US" sz="2400" dirty="0">
                <a:ea typeface="Palatino"/>
                <a:cs typeface="Palatino"/>
                <a:sym typeface="Palatino"/>
              </a:rPr>
              <a:t> to </a:t>
            </a:r>
            <a:r>
              <a:rPr lang="en-US" sz="2400" b="1" dirty="0">
                <a:ea typeface="Palatino"/>
                <a:cs typeface="Palatino"/>
                <a:sym typeface="Palatino"/>
              </a:rPr>
              <a:t>Alice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2A4361-7FB5-A943-844A-ED4D8B47FC75}"/>
              </a:ext>
            </a:extLst>
          </p:cNvPr>
          <p:cNvSpPr txBox="1"/>
          <p:nvPr/>
        </p:nvSpPr>
        <p:spPr>
          <a:xfrm>
            <a:off x="6826307" y="2064340"/>
            <a:ext cx="44803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Transaction:</a:t>
            </a:r>
          </a:p>
          <a:p>
            <a:endParaRPr lang="en-US" sz="2400" dirty="0"/>
          </a:p>
          <a:p>
            <a:r>
              <a:rPr lang="en-US" sz="2400" b="1" i="1" dirty="0">
                <a:ea typeface="Palatino"/>
                <a:cs typeface="Palatino"/>
                <a:sym typeface="Palatino"/>
              </a:rPr>
              <a:t>This: </a:t>
            </a:r>
            <a:r>
              <a:rPr lang="en-US" sz="2400" dirty="0">
                <a:ea typeface="Palatino"/>
                <a:cs typeface="Palatino"/>
                <a:sym typeface="Palatino"/>
              </a:rPr>
              <a:t>hash pointer to coin</a:t>
            </a:r>
          </a:p>
          <a:p>
            <a:r>
              <a:rPr lang="en-US" sz="2400" b="1" i="1" dirty="0">
                <a:ea typeface="Palatino"/>
                <a:cs typeface="Palatino"/>
                <a:sym typeface="Palatino"/>
              </a:rPr>
              <a:t>Alice: </a:t>
            </a:r>
            <a:r>
              <a:rPr lang="en-US" sz="2400" dirty="0">
                <a:ea typeface="Palatino"/>
                <a:cs typeface="Palatino"/>
                <a:sym typeface="Palatino"/>
              </a:rPr>
              <a:t> </a:t>
            </a:r>
            <a:r>
              <a:rPr lang="en-US" sz="2400" dirty="0" err="1">
                <a:ea typeface="Palatino"/>
                <a:cs typeface="Palatino"/>
                <a:sym typeface="Palatino"/>
              </a:rPr>
              <a:t>publickey</a:t>
            </a:r>
            <a:r>
              <a:rPr lang="en-US" sz="2400" dirty="0">
                <a:ea typeface="Palatino"/>
                <a:cs typeface="Palatino"/>
                <a:sym typeface="Palatino"/>
              </a:rPr>
              <a:t> of Alice </a:t>
            </a:r>
            <a:endParaRPr lang="en-US" sz="2400" b="1" i="1" dirty="0">
              <a:ea typeface="Palatino"/>
              <a:cs typeface="Palatino"/>
              <a:sym typeface="Palatino"/>
            </a:endParaRPr>
          </a:p>
          <a:p>
            <a:r>
              <a:rPr lang="en-US" sz="2400" dirty="0"/>
              <a:t>Signed by owner of coin</a:t>
            </a:r>
            <a:endParaRPr lang="en-US" sz="5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7F7DB7B4-84DC-8549-B3D9-38EE28EA2A64}"/>
              </a:ext>
            </a:extLst>
          </p:cNvPr>
          <p:cNvSpPr/>
          <p:nvPr/>
        </p:nvSpPr>
        <p:spPr>
          <a:xfrm>
            <a:off x="1779814" y="4976863"/>
            <a:ext cx="2302329" cy="52586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ADA0E0-25D0-8741-884A-D061F07C482C}"/>
              </a:ext>
            </a:extLst>
          </p:cNvPr>
          <p:cNvSpPr txBox="1"/>
          <p:nvPr/>
        </p:nvSpPr>
        <p:spPr>
          <a:xfrm>
            <a:off x="6826307" y="4348567"/>
            <a:ext cx="44803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Append only Ledger</a:t>
            </a:r>
          </a:p>
          <a:p>
            <a:endParaRPr lang="en-US" sz="2400" dirty="0"/>
          </a:p>
          <a:p>
            <a:r>
              <a:rPr lang="en-US" sz="2400" b="1" i="1" dirty="0">
                <a:ea typeface="Palatino"/>
                <a:cs typeface="Palatino"/>
                <a:sym typeface="Palatino"/>
              </a:rPr>
              <a:t>Blockchain </a:t>
            </a:r>
            <a:r>
              <a:rPr lang="en-US" sz="2400" dirty="0">
                <a:ea typeface="Palatino"/>
                <a:cs typeface="Palatino"/>
                <a:sym typeface="Palatino"/>
              </a:rPr>
              <a:t> of transactions</a:t>
            </a:r>
          </a:p>
          <a:p>
            <a:r>
              <a:rPr lang="en-US" sz="2400" dirty="0"/>
              <a:t>Signed by </a:t>
            </a:r>
            <a:r>
              <a:rPr lang="en-US" sz="2400" b="1" i="1" dirty="0"/>
              <a:t>Scrooge</a:t>
            </a:r>
            <a:endParaRPr lang="en-US" sz="500" b="1" i="1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188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155597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Blockchain: a linked list via hash pointers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BDB1D4-B729-1243-B70C-90F336777B60}"/>
              </a:ext>
            </a:extLst>
          </p:cNvPr>
          <p:cNvSpPr txBox="1"/>
          <p:nvPr/>
        </p:nvSpPr>
        <p:spPr>
          <a:xfrm>
            <a:off x="587391" y="1893035"/>
            <a:ext cx="45008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b="1" dirty="0"/>
              <a:t>Block</a:t>
            </a:r>
            <a:r>
              <a:rPr lang="en-US" sz="2400" dirty="0"/>
              <a:t>: Header + Data</a:t>
            </a:r>
          </a:p>
          <a:p>
            <a:endParaRPr lang="en-US" sz="2400" dirty="0"/>
          </a:p>
          <a:p>
            <a:r>
              <a:rPr lang="en-US" sz="2400" b="1" dirty="0"/>
              <a:t>Header: </a:t>
            </a:r>
            <a:r>
              <a:rPr lang="en-US" sz="2400" dirty="0"/>
              <a:t>Pointer to location of previous block</a:t>
            </a:r>
          </a:p>
          <a:p>
            <a:r>
              <a:rPr lang="en-US" sz="2400" dirty="0"/>
              <a:t>+ hash of the previous block</a:t>
            </a:r>
          </a:p>
          <a:p>
            <a:endParaRPr lang="en-US" sz="2400" dirty="0"/>
          </a:p>
          <a:p>
            <a:r>
              <a:rPr lang="en-US" sz="2400" b="1" dirty="0"/>
              <a:t>Data</a:t>
            </a:r>
            <a:r>
              <a:rPr lang="en-US" sz="2400" dirty="0"/>
              <a:t>: information specific to the block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6852996" y="1893034"/>
            <a:ext cx="45008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b="1" dirty="0"/>
              <a:t>Application</a:t>
            </a:r>
            <a:r>
              <a:rPr lang="en-US" sz="2400" dirty="0"/>
              <a:t>: tamper evident information log</a:t>
            </a:r>
          </a:p>
          <a:p>
            <a:endParaRPr lang="en-US" sz="2400" dirty="0"/>
          </a:p>
          <a:p>
            <a:r>
              <a:rPr lang="en-US" sz="2400" dirty="0"/>
              <a:t>Head of the chain being known is enough to find tamper evidence in any internal block 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Hence the phrase: </a:t>
            </a:r>
            <a:r>
              <a:rPr lang="en-US" sz="2400" b="1" dirty="0">
                <a:ea typeface="Palatino"/>
                <a:cs typeface="Palatino"/>
                <a:sym typeface="Palatino"/>
              </a:rPr>
              <a:t>block chain</a:t>
            </a:r>
          </a:p>
          <a:p>
            <a:r>
              <a:rPr lang="en-US" sz="2400" b="1" dirty="0">
                <a:ea typeface="Palatino"/>
                <a:cs typeface="Palatino"/>
                <a:sym typeface="Palatino"/>
              </a:rPr>
              <a:t>		         blockchain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684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36153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Properties of Blockchain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893034"/>
            <a:ext cx="45008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1. Tamper evident information log</a:t>
            </a:r>
          </a:p>
          <a:p>
            <a:endParaRPr lang="en-US" sz="2400" dirty="0"/>
          </a:p>
          <a:p>
            <a:r>
              <a:rPr lang="en-US" sz="2400" dirty="0"/>
              <a:t>2. Append-only data structure</a:t>
            </a:r>
          </a:p>
          <a:p>
            <a:endParaRPr lang="en-US" sz="2400" dirty="0"/>
          </a:p>
          <a:p>
            <a:r>
              <a:rPr lang="en-US" sz="2400" dirty="0"/>
              <a:t>3. Head of the chain being known is enough to find tamper evidence in any internal block </a:t>
            </a:r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	otherwise you’d have to key track of all blocks signed by Scrooge</a:t>
            </a:r>
          </a:p>
        </p:txBody>
      </p:sp>
    </p:spTree>
    <p:extLst>
      <p:ext uri="{BB962C8B-B14F-4D97-AF65-F5344CB8AC3E}">
        <p14:creationId xmlns:p14="http://schemas.microsoft.com/office/powerpoint/2010/main" val="190909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36153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 err="1"/>
              <a:t>ScroogeCoin</a:t>
            </a:r>
            <a:endParaRPr lang="en-US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621329" y="1941160"/>
            <a:ext cx="97477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b="1" dirty="0" err="1"/>
              <a:t>Createcoins</a:t>
            </a:r>
            <a:endParaRPr lang="en-US" sz="2400" b="1" dirty="0"/>
          </a:p>
          <a:p>
            <a:r>
              <a:rPr lang="en-US" sz="2400" b="1" dirty="0"/>
              <a:t>	</a:t>
            </a:r>
            <a:r>
              <a:rPr lang="en-US" sz="2400" dirty="0"/>
              <a:t>can only be created by Scrooge</a:t>
            </a:r>
          </a:p>
          <a:p>
            <a:r>
              <a:rPr lang="en-US" sz="2400" b="1" dirty="0"/>
              <a:t>	</a:t>
            </a:r>
            <a:r>
              <a:rPr lang="en-US" sz="2400" dirty="0"/>
              <a:t>multiple coins created at the same time</a:t>
            </a:r>
          </a:p>
          <a:p>
            <a:r>
              <a:rPr lang="en-US" sz="2400" dirty="0"/>
              <a:t>	each coin has a recipient (identified via public key) </a:t>
            </a:r>
          </a:p>
          <a:p>
            <a:r>
              <a:rPr lang="en-US" sz="2400" b="1" dirty="0"/>
              <a:t>	</a:t>
            </a:r>
          </a:p>
          <a:p>
            <a:r>
              <a:rPr lang="en-US" sz="2400" dirty="0"/>
              <a:t>	</a:t>
            </a:r>
          </a:p>
          <a:p>
            <a:r>
              <a:rPr lang="en-US" sz="2400" b="1" dirty="0" err="1"/>
              <a:t>Paycoins</a:t>
            </a:r>
            <a:r>
              <a:rPr lang="en-US" sz="2400" dirty="0"/>
              <a:t> </a:t>
            </a:r>
          </a:p>
          <a:p>
            <a:r>
              <a:rPr lang="en-US" sz="2400" dirty="0"/>
              <a:t>	Overall block signed by Scrooge</a:t>
            </a:r>
          </a:p>
          <a:p>
            <a:r>
              <a:rPr lang="en-US" sz="2400" dirty="0"/>
              <a:t>	consumed coins (list)</a:t>
            </a:r>
          </a:p>
          <a:p>
            <a:r>
              <a:rPr lang="en-US" sz="2400" dirty="0"/>
              <a:t> 	coins created (list)</a:t>
            </a:r>
          </a:p>
          <a:p>
            <a:r>
              <a:rPr lang="en-US" sz="2400" dirty="0"/>
              <a:t>	Total wealth consumed = total </a:t>
            </a:r>
            <a:r>
              <a:rPr lang="en-US" sz="2400"/>
              <a:t>wealth created</a:t>
            </a:r>
          </a:p>
        </p:txBody>
      </p:sp>
    </p:spTree>
    <p:extLst>
      <p:ext uri="{BB962C8B-B14F-4D97-AF65-F5344CB8AC3E}">
        <p14:creationId xmlns:p14="http://schemas.microsoft.com/office/powerpoint/2010/main" val="223453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155597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Digital Signatures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BDB1D4-B729-1243-B70C-90F336777B60}"/>
              </a:ext>
            </a:extLst>
          </p:cNvPr>
          <p:cNvSpPr txBox="1"/>
          <p:nvPr/>
        </p:nvSpPr>
        <p:spPr>
          <a:xfrm>
            <a:off x="587391" y="1893035"/>
            <a:ext cx="4500804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Key generation</a:t>
            </a:r>
          </a:p>
          <a:p>
            <a:endParaRPr lang="en-US" sz="2400" dirty="0"/>
          </a:p>
          <a:p>
            <a:r>
              <a:rPr lang="en-US" sz="2400" dirty="0"/>
              <a:t>(</a:t>
            </a:r>
            <a:r>
              <a:rPr lang="en-US" sz="2400" dirty="0" err="1"/>
              <a:t>secretkey</a:t>
            </a:r>
            <a:r>
              <a:rPr lang="en-US" sz="2400" dirty="0"/>
              <a:t>, </a:t>
            </a:r>
            <a:r>
              <a:rPr lang="en-US" sz="2400" dirty="0" err="1"/>
              <a:t>publickey</a:t>
            </a:r>
            <a:r>
              <a:rPr lang="en-US" sz="2400" dirty="0"/>
              <a:t>) = </a:t>
            </a:r>
            <a:r>
              <a:rPr lang="en-US" sz="2400" i="1" dirty="0" err="1"/>
              <a:t>Generatekeys</a:t>
            </a:r>
            <a:r>
              <a:rPr lang="en-US" sz="2400" dirty="0"/>
              <a:t>(</a:t>
            </a:r>
            <a:r>
              <a:rPr lang="en-US" sz="2400" dirty="0" err="1"/>
              <a:t>keysize</a:t>
            </a:r>
            <a:r>
              <a:rPr lang="en-US" sz="2400" dirty="0"/>
              <a:t>)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Randomized function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pPr marL="457200" indent="-457200">
              <a:buFont typeface="+mj-lt"/>
              <a:buAutoNum type="arabicPeriod"/>
            </a:pPr>
            <a:endParaRPr lang="en-US" sz="5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2A4361-7FB5-A943-844A-ED4D8B47FC75}"/>
              </a:ext>
            </a:extLst>
          </p:cNvPr>
          <p:cNvSpPr txBox="1"/>
          <p:nvPr/>
        </p:nvSpPr>
        <p:spPr>
          <a:xfrm>
            <a:off x="6144136" y="1795036"/>
            <a:ext cx="4500804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Signature</a:t>
            </a:r>
          </a:p>
          <a:p>
            <a:endParaRPr lang="en-US" sz="2400" dirty="0"/>
          </a:p>
          <a:p>
            <a:r>
              <a:rPr lang="en-US" sz="2400" dirty="0"/>
              <a:t>Sig = </a:t>
            </a:r>
            <a:r>
              <a:rPr lang="en-US" sz="2400" i="1" dirty="0"/>
              <a:t>sign</a:t>
            </a:r>
            <a:r>
              <a:rPr lang="en-US" sz="2400" dirty="0"/>
              <a:t>(</a:t>
            </a:r>
            <a:r>
              <a:rPr lang="en-US" sz="2400" dirty="0" err="1"/>
              <a:t>secretkey</a:t>
            </a:r>
            <a:r>
              <a:rPr lang="en-US" sz="2400" dirty="0"/>
              <a:t>, message)</a:t>
            </a:r>
          </a:p>
          <a:p>
            <a:endParaRPr lang="en-US" sz="5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93306C-3019-8942-8C0F-0EE84083CFBA}"/>
              </a:ext>
            </a:extLst>
          </p:cNvPr>
          <p:cNvSpPr txBox="1"/>
          <p:nvPr/>
        </p:nvSpPr>
        <p:spPr>
          <a:xfrm>
            <a:off x="6144136" y="4103676"/>
            <a:ext cx="4500804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Verification</a:t>
            </a:r>
          </a:p>
          <a:p>
            <a:endParaRPr lang="en-US" sz="2400" dirty="0"/>
          </a:p>
          <a:p>
            <a:r>
              <a:rPr lang="en-US" sz="2400" i="1" dirty="0"/>
              <a:t>verify</a:t>
            </a:r>
            <a:r>
              <a:rPr lang="en-US" sz="2400" dirty="0"/>
              <a:t>(</a:t>
            </a:r>
            <a:r>
              <a:rPr lang="en-US" sz="2400" dirty="0" err="1"/>
              <a:t>publickey</a:t>
            </a:r>
            <a:r>
              <a:rPr lang="en-US" sz="2400" dirty="0"/>
              <a:t>, Sig, message)</a:t>
            </a:r>
          </a:p>
          <a:p>
            <a:endParaRPr lang="en-US" sz="5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534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155597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Unforgeable Signatures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BDB1D4-B729-1243-B70C-90F336777B60}"/>
              </a:ext>
            </a:extLst>
          </p:cNvPr>
          <p:cNvSpPr txBox="1"/>
          <p:nvPr/>
        </p:nvSpPr>
        <p:spPr>
          <a:xfrm>
            <a:off x="587391" y="1893035"/>
            <a:ext cx="4500804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Unforgeable</a:t>
            </a:r>
          </a:p>
          <a:p>
            <a:endParaRPr lang="en-US" sz="2400" dirty="0"/>
          </a:p>
          <a:p>
            <a:r>
              <a:rPr lang="en-US" sz="2400" dirty="0"/>
              <a:t>Computationally hard to generate a verifiable signature without knowing the secret key 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pPr marL="457200" indent="-457200">
              <a:buFont typeface="+mj-lt"/>
              <a:buAutoNum type="arabicPeriod"/>
            </a:pPr>
            <a:endParaRPr lang="en-US" sz="5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2A4361-7FB5-A943-844A-ED4D8B47FC75}"/>
              </a:ext>
            </a:extLst>
          </p:cNvPr>
          <p:cNvSpPr txBox="1"/>
          <p:nvPr/>
        </p:nvSpPr>
        <p:spPr>
          <a:xfrm>
            <a:off x="6144135" y="1795036"/>
            <a:ext cx="5774062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ECDSA</a:t>
            </a:r>
          </a:p>
          <a:p>
            <a:endParaRPr lang="en-US" sz="2400" dirty="0"/>
          </a:p>
          <a:p>
            <a:r>
              <a:rPr lang="en-US" sz="2400" dirty="0"/>
              <a:t>Elliptic Curve Digital Signature Algorithms </a:t>
            </a:r>
          </a:p>
          <a:p>
            <a:endParaRPr lang="en-US" sz="2400" dirty="0"/>
          </a:p>
          <a:p>
            <a:r>
              <a:rPr lang="en-US" sz="2400" dirty="0" err="1"/>
              <a:t>Cryptographicaly</a:t>
            </a:r>
            <a:r>
              <a:rPr lang="en-US" sz="2400" dirty="0"/>
              <a:t> secure against an adaptive adversary </a:t>
            </a:r>
          </a:p>
          <a:p>
            <a:endParaRPr lang="en-US" sz="5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793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155597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BDB1D4-B729-1243-B70C-90F336777B60}"/>
              </a:ext>
            </a:extLst>
          </p:cNvPr>
          <p:cNvSpPr txBox="1"/>
          <p:nvPr/>
        </p:nvSpPr>
        <p:spPr>
          <a:xfrm>
            <a:off x="3845598" y="1893034"/>
            <a:ext cx="45008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Public key:	512 bits</a:t>
            </a:r>
          </a:p>
          <a:p>
            <a:r>
              <a:rPr lang="en-US" sz="2400" dirty="0"/>
              <a:t>Compressed:  257 bits</a:t>
            </a:r>
          </a:p>
          <a:p>
            <a:endParaRPr lang="en-US" sz="2400" dirty="0"/>
          </a:p>
          <a:p>
            <a:r>
              <a:rPr lang="en-US" sz="2400" dirty="0"/>
              <a:t>Secret key:	256 bits</a:t>
            </a:r>
          </a:p>
          <a:p>
            <a:endParaRPr lang="en-US" sz="2400" dirty="0"/>
          </a:p>
          <a:p>
            <a:r>
              <a:rPr lang="en-US" sz="2400" dirty="0"/>
              <a:t>Message: 	256 bits</a:t>
            </a:r>
          </a:p>
          <a:p>
            <a:r>
              <a:rPr lang="en-US" sz="2400" dirty="0"/>
              <a:t>Note: can sign hash of message</a:t>
            </a:r>
          </a:p>
          <a:p>
            <a:endParaRPr lang="en-US" sz="2400" dirty="0"/>
          </a:p>
          <a:p>
            <a:r>
              <a:rPr lang="en-US" sz="2400" dirty="0"/>
              <a:t>Signature:	512 bits</a:t>
            </a:r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01871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155597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Decentralized Identity Management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BDB1D4-B729-1243-B70C-90F336777B60}"/>
              </a:ext>
            </a:extLst>
          </p:cNvPr>
          <p:cNvSpPr txBox="1"/>
          <p:nvPr/>
        </p:nvSpPr>
        <p:spPr>
          <a:xfrm>
            <a:off x="3845597" y="1893034"/>
            <a:ext cx="574785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Public keys are your identity</a:t>
            </a:r>
          </a:p>
          <a:p>
            <a:r>
              <a:rPr lang="en-US" sz="2400" dirty="0"/>
              <a:t>	</a:t>
            </a:r>
            <a:r>
              <a:rPr lang="en-US" sz="2400" i="1" dirty="0"/>
              <a:t>address</a:t>
            </a:r>
            <a:r>
              <a:rPr lang="en-US" sz="2400" dirty="0"/>
              <a:t> in Bitcoin terminology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Can create multiple identities</a:t>
            </a:r>
          </a:p>
          <a:p>
            <a:r>
              <a:rPr lang="en-US" sz="2400" dirty="0"/>
              <a:t>	(</a:t>
            </a:r>
            <a:r>
              <a:rPr lang="en-US" sz="2400" dirty="0" err="1"/>
              <a:t>publickey</a:t>
            </a:r>
            <a:r>
              <a:rPr lang="en-US" sz="2400" dirty="0"/>
              <a:t>, </a:t>
            </a:r>
            <a:r>
              <a:rPr lang="en-US" sz="2400" dirty="0" err="1"/>
              <a:t>secretkey</a:t>
            </a:r>
            <a:r>
              <a:rPr lang="en-US" sz="2400" dirty="0"/>
              <a:t>) pairs</a:t>
            </a:r>
          </a:p>
          <a:p>
            <a:r>
              <a:rPr lang="en-US" sz="2400" dirty="0"/>
              <a:t>	publish </a:t>
            </a:r>
            <a:r>
              <a:rPr lang="en-US" sz="2400" dirty="0" err="1"/>
              <a:t>publickey</a:t>
            </a:r>
            <a:endParaRPr lang="en-US" sz="2400" dirty="0"/>
          </a:p>
          <a:p>
            <a:r>
              <a:rPr lang="en-US" sz="2400" dirty="0"/>
              <a:t>	sign using </a:t>
            </a:r>
            <a:r>
              <a:rPr lang="en-US" sz="2400" dirty="0" err="1"/>
              <a:t>secretkey</a:t>
            </a:r>
            <a:endParaRPr lang="en-US" sz="2400" dirty="0"/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Can create oneself</a:t>
            </a: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	verifiable by others</a:t>
            </a:r>
          </a:p>
        </p:txBody>
      </p:sp>
    </p:spTree>
    <p:extLst>
      <p:ext uri="{BB962C8B-B14F-4D97-AF65-F5344CB8AC3E}">
        <p14:creationId xmlns:p14="http://schemas.microsoft.com/office/powerpoint/2010/main" val="385121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155597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Putting Together: Basic Cryptocurrencies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BDB1D4-B729-1243-B70C-90F336777B60}"/>
              </a:ext>
            </a:extLst>
          </p:cNvPr>
          <p:cNvSpPr txBox="1"/>
          <p:nvPr/>
        </p:nvSpPr>
        <p:spPr>
          <a:xfrm>
            <a:off x="885371" y="2064340"/>
            <a:ext cx="53684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Attempt 1: </a:t>
            </a:r>
            <a:r>
              <a:rPr lang="en-US" sz="2400" b="1" i="1" dirty="0" err="1"/>
              <a:t>Goofycoin</a:t>
            </a:r>
            <a:endParaRPr lang="en-US" sz="2400" b="1" i="1" dirty="0"/>
          </a:p>
          <a:p>
            <a:endParaRPr lang="en-US" sz="2400" b="1" i="1" dirty="0"/>
          </a:p>
          <a:p>
            <a:r>
              <a:rPr lang="en-US" sz="2400" b="1" dirty="0"/>
              <a:t>Coin</a:t>
            </a:r>
            <a:r>
              <a:rPr lang="en-US" sz="2400" dirty="0"/>
              <a:t>: (</a:t>
            </a:r>
            <a:r>
              <a:rPr lang="en-US" sz="2400" dirty="0" err="1"/>
              <a:t>coinID</a:t>
            </a:r>
            <a:r>
              <a:rPr lang="en-US" sz="2400" dirty="0"/>
              <a:t>, signature of Goofy)</a:t>
            </a:r>
          </a:p>
          <a:p>
            <a:r>
              <a:rPr lang="en-US" sz="2400" dirty="0">
                <a:sym typeface="Palatino"/>
              </a:rPr>
              <a:t>	Goofy creates coins</a:t>
            </a:r>
          </a:p>
          <a:p>
            <a:endParaRPr lang="en-US" sz="2400" dirty="0">
              <a:sym typeface="Palatino"/>
            </a:endParaRPr>
          </a:p>
          <a:p>
            <a:r>
              <a:rPr lang="en-US" sz="2400" b="1" dirty="0">
                <a:sym typeface="Palatino"/>
              </a:rPr>
              <a:t>Transaction</a:t>
            </a:r>
            <a:r>
              <a:rPr lang="en-US" sz="2400" dirty="0">
                <a:sym typeface="Palatino"/>
              </a:rPr>
              <a:t>: Transfer of coin ownership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	Pay </a:t>
            </a:r>
            <a:r>
              <a:rPr lang="en-US" sz="2400" b="1" i="1" dirty="0">
                <a:ea typeface="Palatino"/>
                <a:cs typeface="Palatino"/>
                <a:sym typeface="Palatino"/>
              </a:rPr>
              <a:t>this </a:t>
            </a:r>
            <a:r>
              <a:rPr lang="en-US" sz="2400" dirty="0">
                <a:ea typeface="Palatino"/>
                <a:cs typeface="Palatino"/>
                <a:sym typeface="Palatino"/>
              </a:rPr>
              <a:t> to </a:t>
            </a:r>
            <a:r>
              <a:rPr lang="en-US" sz="2400" b="1" dirty="0">
                <a:ea typeface="Palatino"/>
                <a:cs typeface="Palatino"/>
                <a:sym typeface="Palatino"/>
              </a:rPr>
              <a:t>Alice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2A4361-7FB5-A943-844A-ED4D8B47FC75}"/>
              </a:ext>
            </a:extLst>
          </p:cNvPr>
          <p:cNvSpPr txBox="1"/>
          <p:nvPr/>
        </p:nvSpPr>
        <p:spPr>
          <a:xfrm>
            <a:off x="6826307" y="2064340"/>
            <a:ext cx="4480322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Transaction:</a:t>
            </a:r>
          </a:p>
          <a:p>
            <a:endParaRPr lang="en-US" sz="2400" dirty="0"/>
          </a:p>
          <a:p>
            <a:r>
              <a:rPr lang="en-US" sz="2400" b="1" i="1" dirty="0">
                <a:ea typeface="Palatino"/>
                <a:cs typeface="Palatino"/>
                <a:sym typeface="Palatino"/>
              </a:rPr>
              <a:t>This: </a:t>
            </a:r>
            <a:r>
              <a:rPr lang="en-US" sz="2400" dirty="0">
                <a:ea typeface="Palatino"/>
                <a:cs typeface="Palatino"/>
                <a:sym typeface="Palatino"/>
              </a:rPr>
              <a:t>hash pointer to coin</a:t>
            </a:r>
          </a:p>
          <a:p>
            <a:r>
              <a:rPr lang="en-US" sz="2400" b="1" i="1" dirty="0">
                <a:ea typeface="Palatino"/>
                <a:cs typeface="Palatino"/>
                <a:sym typeface="Palatino"/>
              </a:rPr>
              <a:t>Alice: </a:t>
            </a:r>
            <a:r>
              <a:rPr lang="en-US" sz="2400" dirty="0">
                <a:ea typeface="Palatino"/>
                <a:cs typeface="Palatino"/>
                <a:sym typeface="Palatino"/>
              </a:rPr>
              <a:t> </a:t>
            </a:r>
            <a:r>
              <a:rPr lang="en-US" sz="2400" dirty="0" err="1">
                <a:ea typeface="Palatino"/>
                <a:cs typeface="Palatino"/>
                <a:sym typeface="Palatino"/>
              </a:rPr>
              <a:t>publickey</a:t>
            </a:r>
            <a:r>
              <a:rPr lang="en-US" sz="2400" dirty="0">
                <a:ea typeface="Palatino"/>
                <a:cs typeface="Palatino"/>
                <a:sym typeface="Palatino"/>
              </a:rPr>
              <a:t> of Alice </a:t>
            </a:r>
            <a:endParaRPr lang="en-US" sz="2400" b="1" i="1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  <a:p>
            <a:r>
              <a:rPr lang="en-US" sz="2400" dirty="0"/>
              <a:t>Signed by owner of coin</a:t>
            </a:r>
            <a:endParaRPr lang="en-US" sz="5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7F7DB7B4-84DC-8549-B3D9-38EE28EA2A64}"/>
              </a:ext>
            </a:extLst>
          </p:cNvPr>
          <p:cNvSpPr/>
          <p:nvPr/>
        </p:nvSpPr>
        <p:spPr>
          <a:xfrm>
            <a:off x="1779814" y="4976863"/>
            <a:ext cx="2302329" cy="52586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88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155597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Cryptographic Hash Functions 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BDB1D4-B729-1243-B70C-90F336777B60}"/>
              </a:ext>
            </a:extLst>
          </p:cNvPr>
          <p:cNvSpPr txBox="1"/>
          <p:nvPr/>
        </p:nvSpPr>
        <p:spPr>
          <a:xfrm>
            <a:off x="587391" y="1893035"/>
            <a:ext cx="4500804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Properties:</a:t>
            </a:r>
          </a:p>
          <a:p>
            <a:endParaRPr lang="en-US" sz="2400" dirty="0"/>
          </a:p>
          <a:p>
            <a:r>
              <a:rPr lang="en-US" sz="2400" dirty="0"/>
              <a:t>Adversarial collision resistance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One way function 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pPr marL="457200" indent="-457200">
              <a:buFont typeface="+mj-lt"/>
              <a:buAutoNum type="arabicPeriod"/>
            </a:pPr>
            <a:endParaRPr lang="en-US" sz="5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770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155597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Hash Pointer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BDB1D4-B729-1243-B70C-90F336777B60}"/>
              </a:ext>
            </a:extLst>
          </p:cNvPr>
          <p:cNvSpPr txBox="1"/>
          <p:nvPr/>
        </p:nvSpPr>
        <p:spPr>
          <a:xfrm>
            <a:off x="587391" y="1893034"/>
            <a:ext cx="45008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b="1" dirty="0"/>
              <a:t>Pointer to location of information</a:t>
            </a:r>
          </a:p>
          <a:p>
            <a:r>
              <a:rPr lang="en-US" sz="2400" b="1" dirty="0"/>
              <a:t>+ hash of the information</a:t>
            </a:r>
          </a:p>
          <a:p>
            <a:endParaRPr lang="en-US" sz="2400" dirty="0"/>
          </a:p>
          <a:p>
            <a:r>
              <a:rPr lang="en-US" sz="2400" b="1" dirty="0"/>
              <a:t>Regular pointer</a:t>
            </a:r>
            <a:r>
              <a:rPr lang="en-US" sz="2400" dirty="0"/>
              <a:t>: retrieve information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b="1" dirty="0">
                <a:ea typeface="Palatino"/>
                <a:cs typeface="Palatino"/>
                <a:sym typeface="Palatino"/>
              </a:rPr>
              <a:t>Hash pointer</a:t>
            </a:r>
            <a:r>
              <a:rPr lang="en-US" sz="2400" dirty="0">
                <a:ea typeface="Palatino"/>
                <a:cs typeface="Palatino"/>
                <a:sym typeface="Palatino"/>
              </a:rPr>
              <a:t>: retrieve information and verify the information has not changed</a:t>
            </a:r>
            <a:endParaRPr lang="en-US" sz="5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125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155597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Goofy Coin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BDB1D4-B729-1243-B70C-90F336777B60}"/>
              </a:ext>
            </a:extLst>
          </p:cNvPr>
          <p:cNvSpPr txBox="1"/>
          <p:nvPr/>
        </p:nvSpPr>
        <p:spPr>
          <a:xfrm>
            <a:off x="587391" y="1893034"/>
            <a:ext cx="73319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b="1" dirty="0"/>
              <a:t>Good news: </a:t>
            </a:r>
            <a:r>
              <a:rPr lang="en-US" sz="2400" dirty="0"/>
              <a:t>Validity and ownership of coins</a:t>
            </a:r>
          </a:p>
          <a:p>
            <a:endParaRPr lang="en-US" sz="2400" dirty="0"/>
          </a:p>
          <a:p>
            <a:r>
              <a:rPr lang="en-US" sz="2400" b="1" dirty="0"/>
              <a:t>Bad news</a:t>
            </a:r>
            <a:r>
              <a:rPr lang="en-US" sz="2400" dirty="0"/>
              <a:t>: double spending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641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1A085A53-2077-054D-9972-EE5C27611293}" vid="{FF66E2B3-201D-6240-A9AD-E21244D9A3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785</Words>
  <Application>Microsoft Macintosh PowerPoint</Application>
  <PresentationFormat>Widescreen</PresentationFormat>
  <Paragraphs>228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Franklin Gothic Book</vt:lpstr>
      <vt:lpstr>Franklin Gothic Demi</vt:lpstr>
      <vt:lpstr>Helvetica</vt:lpstr>
      <vt:lpstr>Office Theme</vt:lpstr>
      <vt:lpstr>Lecture 3: Basic Cryptography (part 2)</vt:lpstr>
      <vt:lpstr>Digital Signatures</vt:lpstr>
      <vt:lpstr>Unforgeable Signatures</vt:lpstr>
      <vt:lpstr>Practice</vt:lpstr>
      <vt:lpstr>Decentralized Identity Management</vt:lpstr>
      <vt:lpstr>Putting Together: Basic Cryptocurrencies</vt:lpstr>
      <vt:lpstr>Cryptographic Hash Functions </vt:lpstr>
      <vt:lpstr>Hash Pointer</vt:lpstr>
      <vt:lpstr>Goofy Coin</vt:lpstr>
      <vt:lpstr>Attempt 2: Basic Cryptocurrency</vt:lpstr>
      <vt:lpstr>Blockchain: a linked list via hash pointers</vt:lpstr>
      <vt:lpstr>Properties of Blockchain</vt:lpstr>
      <vt:lpstr>ScroogeCoin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Blockchains</dc:title>
  <dc:creator>Pramod Viswanath</dc:creator>
  <cp:lastModifiedBy>Pramod Viswanath</cp:lastModifiedBy>
  <cp:revision>80</cp:revision>
  <dcterms:created xsi:type="dcterms:W3CDTF">2020-01-21T17:50:53Z</dcterms:created>
  <dcterms:modified xsi:type="dcterms:W3CDTF">2020-01-28T18:22:34Z</dcterms:modified>
</cp:coreProperties>
</file>