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76" r:id="rId3"/>
    <p:sldId id="443" r:id="rId4"/>
    <p:sldId id="441" r:id="rId5"/>
    <p:sldId id="458" r:id="rId6"/>
    <p:sldId id="444" r:id="rId7"/>
    <p:sldId id="440" r:id="rId8"/>
    <p:sldId id="442" r:id="rId9"/>
    <p:sldId id="425" r:id="rId10"/>
    <p:sldId id="452" r:id="rId11"/>
    <p:sldId id="459" r:id="rId12"/>
    <p:sldId id="451" r:id="rId13"/>
    <p:sldId id="455" r:id="rId14"/>
    <p:sldId id="453" r:id="rId15"/>
    <p:sldId id="454" r:id="rId16"/>
    <p:sldId id="448" r:id="rId17"/>
    <p:sldId id="456" r:id="rId18"/>
    <p:sldId id="446" r:id="rId19"/>
    <p:sldId id="460" r:id="rId20"/>
    <p:sldId id="457" r:id="rId21"/>
    <p:sldId id="434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BFBFBF"/>
    <a:srgbClr val="2F5597"/>
    <a:srgbClr val="000000"/>
    <a:srgbClr val="5B9BD5"/>
    <a:srgbClr val="A6A6A6"/>
    <a:srgbClr val="FFFFFF"/>
    <a:srgbClr val="00B0F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>
      <p:cViewPr varScale="1">
        <p:scale>
          <a:sx n="84" d="100"/>
          <a:sy n="84" d="100"/>
        </p:scale>
        <p:origin x="5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0B15-21B8-4BA4-B490-DF71BB6B2327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01E44-439B-4DDF-9C76-D7CADD2D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8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353: Slinky</a:t>
            </a:r>
          </a:p>
          <a:p>
            <a:r>
              <a:rPr lang="en-US" dirty="0" smtClean="0"/>
              <a:t>http://www.youtube.com/watch?v=5CAYNTBrczo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2ED7D-68D4-41BC-AD56-01AF9FF01368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84969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16,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16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Electromagnetic wave energy &amp; polarization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13" descr="http://www.siresolar.com/wp-content/uploads/2013/10/SIRenewSlide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257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4"/>
          <p:cNvGrpSpPr/>
          <p:nvPr/>
        </p:nvGrpSpPr>
        <p:grpSpPr>
          <a:xfrm>
            <a:off x="4326646" y="4372970"/>
            <a:ext cx="1828816" cy="1837426"/>
            <a:chOff x="7315200" y="4343400"/>
            <a:chExt cx="1828816" cy="1837426"/>
          </a:xfrm>
          <a:scene3d>
            <a:camera prst="isometricOffAxis2Right">
              <a:rot lat="1260000" lon="17759998" rev="0"/>
            </a:camera>
            <a:lightRig rig="threePt" dir="t"/>
          </a:scene3d>
        </p:grpSpPr>
        <p:sp>
          <p:nvSpPr>
            <p:cNvPr id="346" name="Arc 345"/>
            <p:cNvSpPr/>
            <p:nvPr/>
          </p:nvSpPr>
          <p:spPr>
            <a:xfrm>
              <a:off x="7315200" y="4349147"/>
              <a:ext cx="1828800" cy="1828800"/>
            </a:xfrm>
            <a:prstGeom prst="arc">
              <a:avLst>
                <a:gd name="adj1" fmla="val 16150338"/>
                <a:gd name="adj2" fmla="val 10904187"/>
              </a:avLst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Connector 346"/>
            <p:cNvCxnSpPr/>
            <p:nvPr/>
          </p:nvCxnSpPr>
          <p:spPr>
            <a:xfrm>
              <a:off x="8236432" y="4495800"/>
              <a:ext cx="4572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8226200" y="4648200"/>
              <a:ext cx="685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8231888" y="4800600"/>
              <a:ext cx="75895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8237576" y="4953000"/>
              <a:ext cx="83210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8229616" y="51054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8229616" y="52578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7315200" y="5410200"/>
              <a:ext cx="1828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7391400" y="5562600"/>
              <a:ext cx="1676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7467600" y="5715000"/>
              <a:ext cx="1524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>
              <a:off x="7543800" y="5867400"/>
              <a:ext cx="13716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7772400" y="60198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Freeform 201"/>
          <p:cNvSpPr/>
          <p:nvPr/>
        </p:nvSpPr>
        <p:spPr>
          <a:xfrm flipV="1">
            <a:off x="4549264" y="2819400"/>
            <a:ext cx="908651" cy="664233"/>
          </a:xfrm>
          <a:custGeom>
            <a:avLst/>
            <a:gdLst>
              <a:gd name="connsiteX0" fmla="*/ 0 w 698740"/>
              <a:gd name="connsiteY0" fmla="*/ 0 h 474453"/>
              <a:gd name="connsiteX1" fmla="*/ 146650 w 698740"/>
              <a:gd name="connsiteY1" fmla="*/ 146650 h 474453"/>
              <a:gd name="connsiteX2" fmla="*/ 250166 w 698740"/>
              <a:gd name="connsiteY2" fmla="*/ 241540 h 474453"/>
              <a:gd name="connsiteX3" fmla="*/ 353683 w 698740"/>
              <a:gd name="connsiteY3" fmla="*/ 336431 h 474453"/>
              <a:gd name="connsiteX4" fmla="*/ 465827 w 698740"/>
              <a:gd name="connsiteY4" fmla="*/ 405442 h 474453"/>
              <a:gd name="connsiteX5" fmla="*/ 586597 w 698740"/>
              <a:gd name="connsiteY5" fmla="*/ 448574 h 474453"/>
              <a:gd name="connsiteX6" fmla="*/ 698740 w 698740"/>
              <a:gd name="connsiteY6" fmla="*/ 474453 h 474453"/>
              <a:gd name="connsiteX7" fmla="*/ 698740 w 698740"/>
              <a:gd name="connsiteY7" fmla="*/ 0 h 4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740" h="474453">
                <a:moveTo>
                  <a:pt x="0" y="0"/>
                </a:moveTo>
                <a:lnTo>
                  <a:pt x="146650" y="146650"/>
                </a:lnTo>
                <a:lnTo>
                  <a:pt x="250166" y="241540"/>
                </a:lnTo>
                <a:lnTo>
                  <a:pt x="353683" y="336431"/>
                </a:lnTo>
                <a:lnTo>
                  <a:pt x="465827" y="405442"/>
                </a:lnTo>
                <a:lnTo>
                  <a:pt x="586597" y="448574"/>
                </a:lnTo>
                <a:lnTo>
                  <a:pt x="698740" y="474453"/>
                </a:lnTo>
                <a:lnTo>
                  <a:pt x="698740" y="0"/>
                </a:lnTo>
              </a:path>
            </a:pathLst>
          </a:custGeom>
          <a:solidFill>
            <a:srgbClr val="C00000">
              <a:alpha val="34902"/>
            </a:srgbClr>
          </a:solidFill>
          <a:ln>
            <a:noFill/>
          </a:ln>
          <a:scene3d>
            <a:camera prst="isometricOffAxis2Top">
              <a:rot lat="18075715" lon="3207254" rev="18741448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4671986" y="3260946"/>
            <a:ext cx="263770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06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4777007" y="3233512"/>
            <a:ext cx="474784" cy="8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99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4921259" y="3201884"/>
            <a:ext cx="633046" cy="7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98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5071943" y="3192433"/>
            <a:ext cx="685799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polarizers</a:t>
            </a:r>
            <a:endParaRPr lang="en-US" dirty="0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1824357" y="4801735"/>
            <a:ext cx="2733652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40"/>
          <p:cNvGrpSpPr/>
          <p:nvPr/>
        </p:nvGrpSpPr>
        <p:grpSpPr>
          <a:xfrm>
            <a:off x="1966010" y="4801735"/>
            <a:ext cx="2414674" cy="916657"/>
            <a:chOff x="1975327" y="3121938"/>
            <a:chExt cx="2884652" cy="916657"/>
          </a:xfrm>
        </p:grpSpPr>
        <p:cxnSp>
          <p:nvCxnSpPr>
            <p:cNvPr id="5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1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5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4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5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6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9" name="Straight Arrow Connector 68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0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sp>
        <p:nvSpPr>
          <p:cNvPr id="13" name="Freeform 11"/>
          <p:cNvSpPr>
            <a:spLocks/>
          </p:cNvSpPr>
          <p:nvPr/>
        </p:nvSpPr>
        <p:spPr bwMode="auto">
          <a:xfrm>
            <a:off x="4551750" y="4801735"/>
            <a:ext cx="2733652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71"/>
          <p:cNvGrpSpPr/>
          <p:nvPr/>
        </p:nvGrpSpPr>
        <p:grpSpPr>
          <a:xfrm>
            <a:off x="4721051" y="4801735"/>
            <a:ext cx="2414674" cy="916657"/>
            <a:chOff x="1975327" y="3121938"/>
            <a:chExt cx="2884652" cy="916657"/>
          </a:xfrm>
        </p:grpSpPr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6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3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4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4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44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cxnSp>
        <p:nvCxnSpPr>
          <p:cNvPr id="16" name="Straight Arrow Connector 15"/>
          <p:cNvCxnSpPr/>
          <p:nvPr/>
        </p:nvCxnSpPr>
        <p:spPr>
          <a:xfrm>
            <a:off x="1594781" y="5258935"/>
            <a:ext cx="60595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4351" y="4496935"/>
            <a:ext cx="28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82" name="Freeform 11"/>
          <p:cNvSpPr>
            <a:spLocks/>
          </p:cNvSpPr>
          <p:nvPr/>
        </p:nvSpPr>
        <p:spPr bwMode="auto">
          <a:xfrm>
            <a:off x="4659696" y="2696424"/>
            <a:ext cx="771157" cy="914444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  <a:gd name="connsiteX0" fmla="*/ 0 w 9167"/>
              <a:gd name="connsiteY0" fmla="*/ 5000 h 10000"/>
              <a:gd name="connsiteX1" fmla="*/ 833 w 9167"/>
              <a:gd name="connsiteY1" fmla="*/ 2486 h 10000"/>
              <a:gd name="connsiteX2" fmla="*/ 1250 w 9167"/>
              <a:gd name="connsiteY2" fmla="*/ 1444 h 10000"/>
              <a:gd name="connsiteX3" fmla="*/ 1667 w 9167"/>
              <a:gd name="connsiteY3" fmla="*/ 667 h 10000"/>
              <a:gd name="connsiteX4" fmla="*/ 2500 w 9167"/>
              <a:gd name="connsiteY4" fmla="*/ 0 h 10000"/>
              <a:gd name="connsiteX5" fmla="*/ 3333 w 9167"/>
              <a:gd name="connsiteY5" fmla="*/ 667 h 10000"/>
              <a:gd name="connsiteX6" fmla="*/ 3750 w 9167"/>
              <a:gd name="connsiteY6" fmla="*/ 1444 h 10000"/>
              <a:gd name="connsiteX7" fmla="*/ 4167 w 9167"/>
              <a:gd name="connsiteY7" fmla="*/ 2500 h 10000"/>
              <a:gd name="connsiteX8" fmla="*/ 5000 w 9167"/>
              <a:gd name="connsiteY8" fmla="*/ 5000 h 10000"/>
              <a:gd name="connsiteX9" fmla="*/ 5845 w 9167"/>
              <a:gd name="connsiteY9" fmla="*/ 7500 h 10000"/>
              <a:gd name="connsiteX10" fmla="*/ 6250 w 9167"/>
              <a:gd name="connsiteY10" fmla="*/ 8556 h 10000"/>
              <a:gd name="connsiteX11" fmla="*/ 6678 w 9167"/>
              <a:gd name="connsiteY11" fmla="*/ 9319 h 10000"/>
              <a:gd name="connsiteX12" fmla="*/ 7500 w 9167"/>
              <a:gd name="connsiteY12" fmla="*/ 10000 h 10000"/>
              <a:gd name="connsiteX13" fmla="*/ 8333 w 9167"/>
              <a:gd name="connsiteY13" fmla="*/ 9333 h 10000"/>
              <a:gd name="connsiteX14" fmla="*/ 8727 w 9167"/>
              <a:gd name="connsiteY14" fmla="*/ 8556 h 10000"/>
              <a:gd name="connsiteX15" fmla="*/ 9167 w 9167"/>
              <a:gd name="connsiteY15" fmla="*/ 7500 h 10000"/>
              <a:gd name="connsiteX0" fmla="*/ 0 w 9520"/>
              <a:gd name="connsiteY0" fmla="*/ 5000 h 10000"/>
              <a:gd name="connsiteX1" fmla="*/ 909 w 9520"/>
              <a:gd name="connsiteY1" fmla="*/ 2486 h 10000"/>
              <a:gd name="connsiteX2" fmla="*/ 1364 w 9520"/>
              <a:gd name="connsiteY2" fmla="*/ 1444 h 10000"/>
              <a:gd name="connsiteX3" fmla="*/ 1818 w 9520"/>
              <a:gd name="connsiteY3" fmla="*/ 667 h 10000"/>
              <a:gd name="connsiteX4" fmla="*/ 2727 w 9520"/>
              <a:gd name="connsiteY4" fmla="*/ 0 h 10000"/>
              <a:gd name="connsiteX5" fmla="*/ 3636 w 9520"/>
              <a:gd name="connsiteY5" fmla="*/ 667 h 10000"/>
              <a:gd name="connsiteX6" fmla="*/ 4091 w 9520"/>
              <a:gd name="connsiteY6" fmla="*/ 1444 h 10000"/>
              <a:gd name="connsiteX7" fmla="*/ 4546 w 9520"/>
              <a:gd name="connsiteY7" fmla="*/ 2500 h 10000"/>
              <a:gd name="connsiteX8" fmla="*/ 5454 w 9520"/>
              <a:gd name="connsiteY8" fmla="*/ 5000 h 10000"/>
              <a:gd name="connsiteX9" fmla="*/ 6376 w 9520"/>
              <a:gd name="connsiteY9" fmla="*/ 7500 h 10000"/>
              <a:gd name="connsiteX10" fmla="*/ 6818 w 9520"/>
              <a:gd name="connsiteY10" fmla="*/ 8556 h 10000"/>
              <a:gd name="connsiteX11" fmla="*/ 7285 w 9520"/>
              <a:gd name="connsiteY11" fmla="*/ 9319 h 10000"/>
              <a:gd name="connsiteX12" fmla="*/ 8182 w 9520"/>
              <a:gd name="connsiteY12" fmla="*/ 10000 h 10000"/>
              <a:gd name="connsiteX13" fmla="*/ 9090 w 9520"/>
              <a:gd name="connsiteY13" fmla="*/ 9333 h 10000"/>
              <a:gd name="connsiteX14" fmla="*/ 9520 w 9520"/>
              <a:gd name="connsiteY14" fmla="*/ 8556 h 10000"/>
              <a:gd name="connsiteX0" fmla="*/ 0 w 9548"/>
              <a:gd name="connsiteY0" fmla="*/ 5000 h 10000"/>
              <a:gd name="connsiteX1" fmla="*/ 955 w 9548"/>
              <a:gd name="connsiteY1" fmla="*/ 2486 h 10000"/>
              <a:gd name="connsiteX2" fmla="*/ 1433 w 9548"/>
              <a:gd name="connsiteY2" fmla="*/ 1444 h 10000"/>
              <a:gd name="connsiteX3" fmla="*/ 1910 w 9548"/>
              <a:gd name="connsiteY3" fmla="*/ 667 h 10000"/>
              <a:gd name="connsiteX4" fmla="*/ 2864 w 9548"/>
              <a:gd name="connsiteY4" fmla="*/ 0 h 10000"/>
              <a:gd name="connsiteX5" fmla="*/ 3819 w 9548"/>
              <a:gd name="connsiteY5" fmla="*/ 667 h 10000"/>
              <a:gd name="connsiteX6" fmla="*/ 4297 w 9548"/>
              <a:gd name="connsiteY6" fmla="*/ 1444 h 10000"/>
              <a:gd name="connsiteX7" fmla="*/ 4775 w 9548"/>
              <a:gd name="connsiteY7" fmla="*/ 2500 h 10000"/>
              <a:gd name="connsiteX8" fmla="*/ 5729 w 9548"/>
              <a:gd name="connsiteY8" fmla="*/ 5000 h 10000"/>
              <a:gd name="connsiteX9" fmla="*/ 6697 w 9548"/>
              <a:gd name="connsiteY9" fmla="*/ 7500 h 10000"/>
              <a:gd name="connsiteX10" fmla="*/ 7162 w 9548"/>
              <a:gd name="connsiteY10" fmla="*/ 8556 h 10000"/>
              <a:gd name="connsiteX11" fmla="*/ 7652 w 9548"/>
              <a:gd name="connsiteY11" fmla="*/ 9319 h 10000"/>
              <a:gd name="connsiteX12" fmla="*/ 8595 w 9548"/>
              <a:gd name="connsiteY12" fmla="*/ 10000 h 10000"/>
              <a:gd name="connsiteX13" fmla="*/ 9548 w 9548"/>
              <a:gd name="connsiteY13" fmla="*/ 9333 h 10000"/>
              <a:gd name="connsiteX0" fmla="*/ 0 w 9002"/>
              <a:gd name="connsiteY0" fmla="*/ 5000 h 10000"/>
              <a:gd name="connsiteX1" fmla="*/ 1000 w 9002"/>
              <a:gd name="connsiteY1" fmla="*/ 2486 h 10000"/>
              <a:gd name="connsiteX2" fmla="*/ 1501 w 9002"/>
              <a:gd name="connsiteY2" fmla="*/ 1444 h 10000"/>
              <a:gd name="connsiteX3" fmla="*/ 2000 w 9002"/>
              <a:gd name="connsiteY3" fmla="*/ 667 h 10000"/>
              <a:gd name="connsiteX4" fmla="*/ 3000 w 9002"/>
              <a:gd name="connsiteY4" fmla="*/ 0 h 10000"/>
              <a:gd name="connsiteX5" fmla="*/ 4000 w 9002"/>
              <a:gd name="connsiteY5" fmla="*/ 667 h 10000"/>
              <a:gd name="connsiteX6" fmla="*/ 4500 w 9002"/>
              <a:gd name="connsiteY6" fmla="*/ 1444 h 10000"/>
              <a:gd name="connsiteX7" fmla="*/ 5001 w 9002"/>
              <a:gd name="connsiteY7" fmla="*/ 2500 h 10000"/>
              <a:gd name="connsiteX8" fmla="*/ 6000 w 9002"/>
              <a:gd name="connsiteY8" fmla="*/ 5000 h 10000"/>
              <a:gd name="connsiteX9" fmla="*/ 7014 w 9002"/>
              <a:gd name="connsiteY9" fmla="*/ 7500 h 10000"/>
              <a:gd name="connsiteX10" fmla="*/ 7501 w 9002"/>
              <a:gd name="connsiteY10" fmla="*/ 8556 h 10000"/>
              <a:gd name="connsiteX11" fmla="*/ 8014 w 9002"/>
              <a:gd name="connsiteY11" fmla="*/ 9319 h 10000"/>
              <a:gd name="connsiteX12" fmla="*/ 9002 w 9002"/>
              <a:gd name="connsiteY12" fmla="*/ 10000 h 10000"/>
              <a:gd name="connsiteX0" fmla="*/ 0 w 8902"/>
              <a:gd name="connsiteY0" fmla="*/ 5000 h 9319"/>
              <a:gd name="connsiteX1" fmla="*/ 1111 w 8902"/>
              <a:gd name="connsiteY1" fmla="*/ 2486 h 9319"/>
              <a:gd name="connsiteX2" fmla="*/ 1667 w 8902"/>
              <a:gd name="connsiteY2" fmla="*/ 1444 h 9319"/>
              <a:gd name="connsiteX3" fmla="*/ 2222 w 8902"/>
              <a:gd name="connsiteY3" fmla="*/ 667 h 9319"/>
              <a:gd name="connsiteX4" fmla="*/ 3333 w 8902"/>
              <a:gd name="connsiteY4" fmla="*/ 0 h 9319"/>
              <a:gd name="connsiteX5" fmla="*/ 4443 w 8902"/>
              <a:gd name="connsiteY5" fmla="*/ 667 h 9319"/>
              <a:gd name="connsiteX6" fmla="*/ 4999 w 8902"/>
              <a:gd name="connsiteY6" fmla="*/ 1444 h 9319"/>
              <a:gd name="connsiteX7" fmla="*/ 5555 w 8902"/>
              <a:gd name="connsiteY7" fmla="*/ 2500 h 9319"/>
              <a:gd name="connsiteX8" fmla="*/ 6665 w 8902"/>
              <a:gd name="connsiteY8" fmla="*/ 5000 h 9319"/>
              <a:gd name="connsiteX9" fmla="*/ 7792 w 8902"/>
              <a:gd name="connsiteY9" fmla="*/ 7500 h 9319"/>
              <a:gd name="connsiteX10" fmla="*/ 8333 w 8902"/>
              <a:gd name="connsiteY10" fmla="*/ 8556 h 9319"/>
              <a:gd name="connsiteX11" fmla="*/ 8902 w 8902"/>
              <a:gd name="connsiteY11" fmla="*/ 9319 h 9319"/>
              <a:gd name="connsiteX0" fmla="*/ 0 w 9361"/>
              <a:gd name="connsiteY0" fmla="*/ 5365 h 9181"/>
              <a:gd name="connsiteX1" fmla="*/ 1248 w 9361"/>
              <a:gd name="connsiteY1" fmla="*/ 2668 h 9181"/>
              <a:gd name="connsiteX2" fmla="*/ 1873 w 9361"/>
              <a:gd name="connsiteY2" fmla="*/ 1550 h 9181"/>
              <a:gd name="connsiteX3" fmla="*/ 2496 w 9361"/>
              <a:gd name="connsiteY3" fmla="*/ 716 h 9181"/>
              <a:gd name="connsiteX4" fmla="*/ 3744 w 9361"/>
              <a:gd name="connsiteY4" fmla="*/ 0 h 9181"/>
              <a:gd name="connsiteX5" fmla="*/ 4991 w 9361"/>
              <a:gd name="connsiteY5" fmla="*/ 716 h 9181"/>
              <a:gd name="connsiteX6" fmla="*/ 5616 w 9361"/>
              <a:gd name="connsiteY6" fmla="*/ 1550 h 9181"/>
              <a:gd name="connsiteX7" fmla="*/ 6240 w 9361"/>
              <a:gd name="connsiteY7" fmla="*/ 2683 h 9181"/>
              <a:gd name="connsiteX8" fmla="*/ 7487 w 9361"/>
              <a:gd name="connsiteY8" fmla="*/ 5365 h 9181"/>
              <a:gd name="connsiteX9" fmla="*/ 8753 w 9361"/>
              <a:gd name="connsiteY9" fmla="*/ 8048 h 9181"/>
              <a:gd name="connsiteX10" fmla="*/ 9361 w 9361"/>
              <a:gd name="connsiteY10" fmla="*/ 9181 h 9181"/>
              <a:gd name="connsiteX0" fmla="*/ 0 w 9350"/>
              <a:gd name="connsiteY0" fmla="*/ 5844 h 8766"/>
              <a:gd name="connsiteX1" fmla="*/ 1333 w 9350"/>
              <a:gd name="connsiteY1" fmla="*/ 2906 h 8766"/>
              <a:gd name="connsiteX2" fmla="*/ 2001 w 9350"/>
              <a:gd name="connsiteY2" fmla="*/ 1688 h 8766"/>
              <a:gd name="connsiteX3" fmla="*/ 2666 w 9350"/>
              <a:gd name="connsiteY3" fmla="*/ 780 h 8766"/>
              <a:gd name="connsiteX4" fmla="*/ 4000 w 9350"/>
              <a:gd name="connsiteY4" fmla="*/ 0 h 8766"/>
              <a:gd name="connsiteX5" fmla="*/ 5332 w 9350"/>
              <a:gd name="connsiteY5" fmla="*/ 780 h 8766"/>
              <a:gd name="connsiteX6" fmla="*/ 5999 w 9350"/>
              <a:gd name="connsiteY6" fmla="*/ 1688 h 8766"/>
              <a:gd name="connsiteX7" fmla="*/ 6666 w 9350"/>
              <a:gd name="connsiteY7" fmla="*/ 2922 h 8766"/>
              <a:gd name="connsiteX8" fmla="*/ 7998 w 9350"/>
              <a:gd name="connsiteY8" fmla="*/ 5844 h 8766"/>
              <a:gd name="connsiteX9" fmla="*/ 9350 w 9350"/>
              <a:gd name="connsiteY9" fmla="*/ 8766 h 8766"/>
              <a:gd name="connsiteX0" fmla="*/ 0 w 8554"/>
              <a:gd name="connsiteY0" fmla="*/ 6667 h 6667"/>
              <a:gd name="connsiteX1" fmla="*/ 1426 w 8554"/>
              <a:gd name="connsiteY1" fmla="*/ 3315 h 6667"/>
              <a:gd name="connsiteX2" fmla="*/ 2140 w 8554"/>
              <a:gd name="connsiteY2" fmla="*/ 1926 h 6667"/>
              <a:gd name="connsiteX3" fmla="*/ 2851 w 8554"/>
              <a:gd name="connsiteY3" fmla="*/ 890 h 6667"/>
              <a:gd name="connsiteX4" fmla="*/ 4278 w 8554"/>
              <a:gd name="connsiteY4" fmla="*/ 0 h 6667"/>
              <a:gd name="connsiteX5" fmla="*/ 5703 w 8554"/>
              <a:gd name="connsiteY5" fmla="*/ 890 h 6667"/>
              <a:gd name="connsiteX6" fmla="*/ 6416 w 8554"/>
              <a:gd name="connsiteY6" fmla="*/ 1926 h 6667"/>
              <a:gd name="connsiteX7" fmla="*/ 7129 w 8554"/>
              <a:gd name="connsiteY7" fmla="*/ 3333 h 6667"/>
              <a:gd name="connsiteX8" fmla="*/ 8554 w 8554"/>
              <a:gd name="connsiteY8" fmla="*/ 6667 h 6667"/>
              <a:gd name="connsiteX0" fmla="*/ 0 w 8334"/>
              <a:gd name="connsiteY0" fmla="*/ 10000 h 10000"/>
              <a:gd name="connsiteX1" fmla="*/ 1667 w 8334"/>
              <a:gd name="connsiteY1" fmla="*/ 4972 h 10000"/>
              <a:gd name="connsiteX2" fmla="*/ 2502 w 8334"/>
              <a:gd name="connsiteY2" fmla="*/ 2889 h 10000"/>
              <a:gd name="connsiteX3" fmla="*/ 3333 w 8334"/>
              <a:gd name="connsiteY3" fmla="*/ 1335 h 10000"/>
              <a:gd name="connsiteX4" fmla="*/ 5001 w 8334"/>
              <a:gd name="connsiteY4" fmla="*/ 0 h 10000"/>
              <a:gd name="connsiteX5" fmla="*/ 6667 w 8334"/>
              <a:gd name="connsiteY5" fmla="*/ 1335 h 10000"/>
              <a:gd name="connsiteX6" fmla="*/ 7501 w 8334"/>
              <a:gd name="connsiteY6" fmla="*/ 2889 h 10000"/>
              <a:gd name="connsiteX7" fmla="*/ 8334 w 8334"/>
              <a:gd name="connsiteY7" fmla="*/ 4999 h 10000"/>
              <a:gd name="connsiteX0" fmla="*/ 0 w 9000"/>
              <a:gd name="connsiteY0" fmla="*/ 10000 h 10000"/>
              <a:gd name="connsiteX1" fmla="*/ 2000 w 9000"/>
              <a:gd name="connsiteY1" fmla="*/ 4972 h 10000"/>
              <a:gd name="connsiteX2" fmla="*/ 3002 w 9000"/>
              <a:gd name="connsiteY2" fmla="*/ 2889 h 10000"/>
              <a:gd name="connsiteX3" fmla="*/ 3999 w 9000"/>
              <a:gd name="connsiteY3" fmla="*/ 1335 h 10000"/>
              <a:gd name="connsiteX4" fmla="*/ 6001 w 9000"/>
              <a:gd name="connsiteY4" fmla="*/ 0 h 10000"/>
              <a:gd name="connsiteX5" fmla="*/ 8000 w 9000"/>
              <a:gd name="connsiteY5" fmla="*/ 1335 h 10000"/>
              <a:gd name="connsiteX6" fmla="*/ 9000 w 9000"/>
              <a:gd name="connsiteY6" fmla="*/ 2889 h 10000"/>
              <a:gd name="connsiteX0" fmla="*/ 0 w 8889"/>
              <a:gd name="connsiteY0" fmla="*/ 10000 h 10000"/>
              <a:gd name="connsiteX1" fmla="*/ 2222 w 8889"/>
              <a:gd name="connsiteY1" fmla="*/ 4972 h 10000"/>
              <a:gd name="connsiteX2" fmla="*/ 3336 w 8889"/>
              <a:gd name="connsiteY2" fmla="*/ 2889 h 10000"/>
              <a:gd name="connsiteX3" fmla="*/ 4443 w 8889"/>
              <a:gd name="connsiteY3" fmla="*/ 1335 h 10000"/>
              <a:gd name="connsiteX4" fmla="*/ 6668 w 8889"/>
              <a:gd name="connsiteY4" fmla="*/ 0 h 10000"/>
              <a:gd name="connsiteX5" fmla="*/ 8889 w 8889"/>
              <a:gd name="connsiteY5" fmla="*/ 1335 h 10000"/>
              <a:gd name="connsiteX0" fmla="*/ 0 w 7501"/>
              <a:gd name="connsiteY0" fmla="*/ 10000 h 10000"/>
              <a:gd name="connsiteX1" fmla="*/ 2500 w 7501"/>
              <a:gd name="connsiteY1" fmla="*/ 4972 h 10000"/>
              <a:gd name="connsiteX2" fmla="*/ 3753 w 7501"/>
              <a:gd name="connsiteY2" fmla="*/ 2889 h 10000"/>
              <a:gd name="connsiteX3" fmla="*/ 4998 w 7501"/>
              <a:gd name="connsiteY3" fmla="*/ 1335 h 10000"/>
              <a:gd name="connsiteX4" fmla="*/ 7501 w 75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1" h="10000">
                <a:moveTo>
                  <a:pt x="0" y="10000"/>
                </a:moveTo>
                <a:cubicBezTo>
                  <a:pt x="622" y="8751"/>
                  <a:pt x="1876" y="6159"/>
                  <a:pt x="2500" y="4972"/>
                </a:cubicBezTo>
                <a:cubicBezTo>
                  <a:pt x="3129" y="3787"/>
                  <a:pt x="3337" y="3490"/>
                  <a:pt x="3753" y="2889"/>
                </a:cubicBezTo>
                <a:cubicBezTo>
                  <a:pt x="4164" y="2289"/>
                  <a:pt x="4441" y="1917"/>
                  <a:pt x="4998" y="1335"/>
                </a:cubicBezTo>
                <a:cubicBezTo>
                  <a:pt x="5553" y="750"/>
                  <a:pt x="6424" y="0"/>
                  <a:pt x="7501" y="0"/>
                </a:cubicBezTo>
              </a:path>
            </a:pathLst>
          </a:custGeom>
          <a:noFill/>
          <a:ln w="28575" cmpd="sng">
            <a:solidFill>
              <a:srgbClr val="C00000"/>
            </a:solidFill>
            <a:prstDash val="sysDash"/>
            <a:round/>
            <a:headEnd/>
            <a:tailEnd/>
          </a:ln>
          <a:scene3d>
            <a:camera prst="isometricOffAxis2Top">
              <a:rot lat="18000000" lon="3810000" rev="18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902520" y="2668692"/>
            <a:ext cx="28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cxnSp>
        <p:nvCxnSpPr>
          <p:cNvPr id="141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1951781" y="3266696"/>
            <a:ext cx="263770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42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2056802" y="3239262"/>
            <a:ext cx="474784" cy="8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43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2201054" y="3207634"/>
            <a:ext cx="633046" cy="7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44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2351738" y="3198183"/>
            <a:ext cx="685799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45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2979106" y="3275323"/>
            <a:ext cx="263770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46" name="Straight Arrow Connector 145"/>
          <p:cNvCxnSpPr>
            <a:cxnSpLocks noChangeShapeType="1"/>
          </p:cNvCxnSpPr>
          <p:nvPr/>
        </p:nvCxnSpPr>
        <p:spPr bwMode="auto">
          <a:xfrm rot="16200000" flipV="1">
            <a:off x="2743036" y="3239260"/>
            <a:ext cx="474784" cy="8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47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2517577" y="3212686"/>
            <a:ext cx="633046" cy="7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sp>
        <p:nvSpPr>
          <p:cNvPr id="163" name="Freeform 11"/>
          <p:cNvSpPr>
            <a:spLocks/>
          </p:cNvSpPr>
          <p:nvPr/>
        </p:nvSpPr>
        <p:spPr bwMode="auto">
          <a:xfrm>
            <a:off x="1680716" y="2357135"/>
            <a:ext cx="3036125" cy="1828800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scene3d>
            <a:camera prst="isometricOffAxis2Top">
              <a:rot lat="17746808" lon="3464968" rev="18305216"/>
            </a:camera>
            <a:lightRig rig="threePt" dir="t"/>
          </a:scene3d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4" name="Straight Arrow Connector 33"/>
          <p:cNvCxnSpPr>
            <a:cxnSpLocks noChangeShapeType="1"/>
          </p:cNvCxnSpPr>
          <p:nvPr/>
        </p:nvCxnSpPr>
        <p:spPr bwMode="auto">
          <a:xfrm rot="5400000" flipV="1">
            <a:off x="3164161" y="3285451"/>
            <a:ext cx="263770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65" name="Straight Arrow Connector 33"/>
          <p:cNvCxnSpPr>
            <a:cxnSpLocks noChangeShapeType="1"/>
          </p:cNvCxnSpPr>
          <p:nvPr/>
        </p:nvCxnSpPr>
        <p:spPr bwMode="auto">
          <a:xfrm rot="5400000" flipV="1">
            <a:off x="3180591" y="3312884"/>
            <a:ext cx="474784" cy="8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66" name="Straight Arrow Connector 33"/>
          <p:cNvCxnSpPr>
            <a:cxnSpLocks noChangeShapeType="1"/>
          </p:cNvCxnSpPr>
          <p:nvPr/>
        </p:nvCxnSpPr>
        <p:spPr bwMode="auto">
          <a:xfrm rot="5400000" flipV="1">
            <a:off x="3236249" y="3339459"/>
            <a:ext cx="633046" cy="7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67" name="Straight Arrow Connector 33"/>
          <p:cNvCxnSpPr>
            <a:cxnSpLocks noChangeShapeType="1"/>
          </p:cNvCxnSpPr>
          <p:nvPr/>
        </p:nvCxnSpPr>
        <p:spPr bwMode="auto">
          <a:xfrm rot="5400000" flipV="1">
            <a:off x="3372414" y="3353964"/>
            <a:ext cx="685799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68" name="Straight Arrow Connector 33"/>
          <p:cNvCxnSpPr>
            <a:cxnSpLocks noChangeShapeType="1"/>
          </p:cNvCxnSpPr>
          <p:nvPr/>
        </p:nvCxnSpPr>
        <p:spPr bwMode="auto">
          <a:xfrm rot="5400000" flipV="1">
            <a:off x="3578764" y="3335885"/>
            <a:ext cx="633046" cy="7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69" name="Straight Arrow Connector 33"/>
          <p:cNvCxnSpPr>
            <a:cxnSpLocks noChangeShapeType="1"/>
          </p:cNvCxnSpPr>
          <p:nvPr/>
        </p:nvCxnSpPr>
        <p:spPr bwMode="auto">
          <a:xfrm rot="5400000" flipV="1">
            <a:off x="3858199" y="3312882"/>
            <a:ext cx="474784" cy="8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cxnSp>
        <p:nvCxnSpPr>
          <p:cNvPr id="170" name="Straight Arrow Connector 33"/>
          <p:cNvCxnSpPr>
            <a:cxnSpLocks noChangeShapeType="1"/>
          </p:cNvCxnSpPr>
          <p:nvPr/>
        </p:nvCxnSpPr>
        <p:spPr bwMode="auto">
          <a:xfrm rot="5400000" flipV="1">
            <a:off x="4191486" y="3285452"/>
            <a:ext cx="263770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scene3d>
            <a:camera prst="isometricOffAxis1Left">
              <a:rot lat="1800000" lon="4200000" rev="0"/>
            </a:camera>
            <a:lightRig rig="threePt" dir="t"/>
          </a:scene3d>
          <a:extLst/>
        </p:spPr>
      </p:cxnSp>
      <p:sp>
        <p:nvSpPr>
          <p:cNvPr id="181" name="TextBox 180"/>
          <p:cNvSpPr txBox="1"/>
          <p:nvPr/>
        </p:nvSpPr>
        <p:spPr>
          <a:xfrm>
            <a:off x="4724400" y="2133600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4769692" y="4191000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600200" y="3265785"/>
            <a:ext cx="60595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253"/>
          <p:cNvGrpSpPr/>
          <p:nvPr/>
        </p:nvGrpSpPr>
        <p:grpSpPr>
          <a:xfrm>
            <a:off x="4326418" y="2353574"/>
            <a:ext cx="1828800" cy="1837426"/>
            <a:chOff x="7315200" y="4343400"/>
            <a:chExt cx="1828800" cy="1837426"/>
          </a:xfrm>
          <a:scene3d>
            <a:camera prst="isometricOffAxis2Right">
              <a:rot lat="1260000" lon="17759998" rev="0"/>
            </a:camera>
            <a:lightRig rig="threePt" dir="t"/>
          </a:scene3d>
        </p:grpSpPr>
        <p:sp>
          <p:nvSpPr>
            <p:cNvPr id="255" name="Arc 254"/>
            <p:cNvSpPr/>
            <p:nvPr/>
          </p:nvSpPr>
          <p:spPr>
            <a:xfrm>
              <a:off x="7315200" y="4349147"/>
              <a:ext cx="1828800" cy="1828800"/>
            </a:xfrm>
            <a:prstGeom prst="arc">
              <a:avLst>
                <a:gd name="adj1" fmla="val 30695"/>
                <a:gd name="adj2" fmla="val 0"/>
              </a:avLst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>
              <a:off x="7772400" y="4495800"/>
              <a:ext cx="914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543800" y="4648200"/>
              <a:ext cx="1371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7467600" y="4800600"/>
              <a:ext cx="1524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391400" y="4953000"/>
              <a:ext cx="1676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7315200" y="5105400"/>
              <a:ext cx="1828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315200" y="5257800"/>
              <a:ext cx="1828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315200" y="5410200"/>
              <a:ext cx="1828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391400" y="5562600"/>
              <a:ext cx="1676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467600" y="5715000"/>
              <a:ext cx="1524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543800" y="5867400"/>
              <a:ext cx="1371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772400" y="6019800"/>
              <a:ext cx="914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309"/>
          <p:cNvGrpSpPr/>
          <p:nvPr/>
        </p:nvGrpSpPr>
        <p:grpSpPr>
          <a:xfrm>
            <a:off x="4556387" y="4487176"/>
            <a:ext cx="1828800" cy="1837426"/>
            <a:chOff x="7315200" y="4343400"/>
            <a:chExt cx="1828800" cy="1837426"/>
          </a:xfrm>
          <a:scene3d>
            <a:camera prst="isometricOffAxis2Right">
              <a:rot lat="1260000" lon="17759998" rev="0"/>
            </a:camera>
            <a:lightRig rig="threePt" dir="t"/>
          </a:scene3d>
        </p:grpSpPr>
        <p:sp>
          <p:nvSpPr>
            <p:cNvPr id="311" name="Arc 310"/>
            <p:cNvSpPr/>
            <p:nvPr/>
          </p:nvSpPr>
          <p:spPr>
            <a:xfrm>
              <a:off x="7315200" y="4349147"/>
              <a:ext cx="1828800" cy="1828800"/>
            </a:xfrm>
            <a:prstGeom prst="arc">
              <a:avLst>
                <a:gd name="adj1" fmla="val 10768844"/>
                <a:gd name="adj2" fmla="val 16200000"/>
              </a:avLst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2" name="Straight Connector 311"/>
            <p:cNvCxnSpPr/>
            <p:nvPr/>
          </p:nvCxnSpPr>
          <p:spPr>
            <a:xfrm>
              <a:off x="7772400" y="4495800"/>
              <a:ext cx="4572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7543800" y="4648200"/>
              <a:ext cx="685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7467600" y="4800600"/>
              <a:ext cx="75895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7391400" y="4953000"/>
              <a:ext cx="83210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7315200" y="51054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7315200" y="52578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9" name="TextBox 358"/>
          <p:cNvSpPr txBox="1"/>
          <p:nvPr/>
        </p:nvSpPr>
        <p:spPr>
          <a:xfrm>
            <a:off x="367352" y="1202141"/>
            <a:ext cx="829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</a:t>
            </a:r>
            <a:r>
              <a:rPr lang="en-US" sz="2400" dirty="0" err="1" smtClean="0"/>
              <a:t>polarizers</a:t>
            </a:r>
            <a:r>
              <a:rPr lang="en-US" sz="2400" dirty="0" smtClean="0"/>
              <a:t> consist of </a:t>
            </a:r>
            <a:r>
              <a:rPr lang="en-US" sz="2400" spc="-200" dirty="0" smtClean="0">
                <a:sym typeface="Symbol"/>
              </a:rPr>
              <a:t>||</a:t>
            </a:r>
            <a:r>
              <a:rPr lang="en-US" sz="2400" dirty="0" smtClean="0"/>
              <a:t> metal lines that absorb </a:t>
            </a:r>
            <a:r>
              <a:rPr lang="en-US" sz="2400" spc="-200" dirty="0" smtClean="0">
                <a:sym typeface="Symbol"/>
              </a:rPr>
              <a:t>||</a:t>
            </a:r>
            <a:r>
              <a:rPr lang="en-US" sz="2400" dirty="0" smtClean="0"/>
              <a:t> </a:t>
            </a:r>
            <a:r>
              <a:rPr lang="en-US" sz="2400" i="1" dirty="0" smtClean="0"/>
              <a:t>E</a:t>
            </a:r>
            <a:r>
              <a:rPr lang="en-US" sz="2400" dirty="0" smtClean="0"/>
              <a:t> field. </a:t>
            </a:r>
            <a:endParaRPr lang="en-US" sz="2400" dirty="0"/>
          </a:p>
        </p:txBody>
      </p:sp>
      <p:sp>
        <p:nvSpPr>
          <p:cNvPr id="360" name="TextBox 359"/>
          <p:cNvSpPr txBox="1"/>
          <p:nvPr/>
        </p:nvSpPr>
        <p:spPr>
          <a:xfrm>
            <a:off x="381000" y="1676400"/>
            <a:ext cx="800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Transmission axis </a:t>
            </a:r>
            <a:r>
              <a:rPr lang="en-US" sz="2400" dirty="0" smtClean="0"/>
              <a:t>(TA) is defined in direction that </a:t>
            </a:r>
            <a:r>
              <a:rPr lang="en-US" sz="2400" i="1" dirty="0" smtClean="0"/>
              <a:t>E</a:t>
            </a:r>
            <a:r>
              <a:rPr lang="en-US" sz="2400" dirty="0" smtClean="0"/>
              <a:t> field passes</a:t>
            </a:r>
            <a:endParaRPr lang="en-US" sz="2400" dirty="0"/>
          </a:p>
        </p:txBody>
      </p:sp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6096000" y="4648200"/>
            <a:ext cx="20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 </a:t>
            </a:r>
            <a:r>
              <a:rPr lang="en-US" spc="-200" dirty="0" smtClean="0">
                <a:solidFill>
                  <a:srgbClr val="C00000"/>
                </a:solidFill>
              </a:rPr>
              <a:t>||</a:t>
            </a:r>
            <a:r>
              <a:rPr lang="en-US" dirty="0" smtClean="0">
                <a:solidFill>
                  <a:srgbClr val="C00000"/>
                </a:solidFill>
              </a:rPr>
              <a:t> TA: light passes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19800" y="2667000"/>
            <a:ext cx="227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 </a:t>
            </a:r>
            <a:r>
              <a:rPr lang="en-US" dirty="0" smtClean="0">
                <a:solidFill>
                  <a:srgbClr val="C00000"/>
                </a:solidFill>
              </a:rPr>
              <a:t>TA: no light passes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9600" y="6324600"/>
            <a:ext cx="592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for other angles between polarization and TA?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143"/>
          <p:cNvSpPr/>
          <p:nvPr/>
        </p:nvSpPr>
        <p:spPr>
          <a:xfrm flipV="1">
            <a:off x="3894173" y="2018805"/>
            <a:ext cx="677828" cy="495837"/>
          </a:xfrm>
          <a:custGeom>
            <a:avLst/>
            <a:gdLst>
              <a:gd name="connsiteX0" fmla="*/ 0 w 698740"/>
              <a:gd name="connsiteY0" fmla="*/ 0 h 474453"/>
              <a:gd name="connsiteX1" fmla="*/ 146650 w 698740"/>
              <a:gd name="connsiteY1" fmla="*/ 146650 h 474453"/>
              <a:gd name="connsiteX2" fmla="*/ 250166 w 698740"/>
              <a:gd name="connsiteY2" fmla="*/ 241540 h 474453"/>
              <a:gd name="connsiteX3" fmla="*/ 353683 w 698740"/>
              <a:gd name="connsiteY3" fmla="*/ 336431 h 474453"/>
              <a:gd name="connsiteX4" fmla="*/ 465827 w 698740"/>
              <a:gd name="connsiteY4" fmla="*/ 405442 h 474453"/>
              <a:gd name="connsiteX5" fmla="*/ 586597 w 698740"/>
              <a:gd name="connsiteY5" fmla="*/ 448574 h 474453"/>
              <a:gd name="connsiteX6" fmla="*/ 698740 w 698740"/>
              <a:gd name="connsiteY6" fmla="*/ 474453 h 474453"/>
              <a:gd name="connsiteX7" fmla="*/ 698740 w 698740"/>
              <a:gd name="connsiteY7" fmla="*/ 0 h 4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740" h="474453">
                <a:moveTo>
                  <a:pt x="0" y="0"/>
                </a:moveTo>
                <a:lnTo>
                  <a:pt x="146650" y="146650"/>
                </a:lnTo>
                <a:lnTo>
                  <a:pt x="250166" y="241540"/>
                </a:lnTo>
                <a:lnTo>
                  <a:pt x="353683" y="336431"/>
                </a:lnTo>
                <a:lnTo>
                  <a:pt x="465827" y="405442"/>
                </a:lnTo>
                <a:lnTo>
                  <a:pt x="586597" y="448574"/>
                </a:lnTo>
                <a:lnTo>
                  <a:pt x="698740" y="474453"/>
                </a:lnTo>
                <a:lnTo>
                  <a:pt x="698740" y="0"/>
                </a:lnTo>
              </a:path>
            </a:pathLst>
          </a:custGeom>
          <a:solidFill>
            <a:srgbClr val="C00000">
              <a:alpha val="34902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Malus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167690">
            <a:off x="7101771" y="1600200"/>
            <a:ext cx="1828800" cy="1837426"/>
            <a:chOff x="7315200" y="4343400"/>
            <a:chExt cx="1828800" cy="1837426"/>
          </a:xfrm>
        </p:grpSpPr>
        <p:sp>
          <p:nvSpPr>
            <p:cNvPr id="5" name="Arc 4"/>
            <p:cNvSpPr/>
            <p:nvPr/>
          </p:nvSpPr>
          <p:spPr>
            <a:xfrm>
              <a:off x="7315200" y="4349147"/>
              <a:ext cx="1828800" cy="1828800"/>
            </a:xfrm>
            <a:prstGeom prst="arc">
              <a:avLst>
                <a:gd name="adj1" fmla="val 30695"/>
                <a:gd name="adj2" fmla="val 0"/>
              </a:avLst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772400" y="4495800"/>
              <a:ext cx="914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543800" y="4648200"/>
              <a:ext cx="1371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4800600"/>
              <a:ext cx="1524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91400" y="4953000"/>
              <a:ext cx="1676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15200" y="5105400"/>
              <a:ext cx="1828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315200" y="5257800"/>
              <a:ext cx="1828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15200" y="5410200"/>
              <a:ext cx="1828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91400" y="5562600"/>
              <a:ext cx="1676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67600" y="5715000"/>
              <a:ext cx="1524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43800" y="5867400"/>
              <a:ext cx="1371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772400" y="6019800"/>
              <a:ext cx="914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131892" y="3200400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19" name="Group 61"/>
          <p:cNvGrpSpPr/>
          <p:nvPr/>
        </p:nvGrpSpPr>
        <p:grpSpPr>
          <a:xfrm>
            <a:off x="6185851" y="4563900"/>
            <a:ext cx="2196149" cy="1227300"/>
            <a:chOff x="1143000" y="2794240"/>
            <a:chExt cx="3088995" cy="1258350"/>
          </a:xfrm>
        </p:grpSpPr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143000" y="2812574"/>
              <a:ext cx="1179513" cy="1240016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1 w 2592"/>
                <a:gd name="T17" fmla="*/ 0 h 2160"/>
                <a:gd name="T18" fmla="*/ 1 w 2592"/>
                <a:gd name="T19" fmla="*/ 0 h 2160"/>
                <a:gd name="T20" fmla="*/ 1 w 2592"/>
                <a:gd name="T21" fmla="*/ 0 h 2160"/>
                <a:gd name="T22" fmla="*/ 1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2486 h 10000"/>
                <a:gd name="connsiteX1" fmla="*/ 417 w 9167"/>
                <a:gd name="connsiteY1" fmla="*/ 1444 h 10000"/>
                <a:gd name="connsiteX2" fmla="*/ 834 w 9167"/>
                <a:gd name="connsiteY2" fmla="*/ 667 h 10000"/>
                <a:gd name="connsiteX3" fmla="*/ 1667 w 9167"/>
                <a:gd name="connsiteY3" fmla="*/ 0 h 10000"/>
                <a:gd name="connsiteX4" fmla="*/ 2500 w 9167"/>
                <a:gd name="connsiteY4" fmla="*/ 667 h 10000"/>
                <a:gd name="connsiteX5" fmla="*/ 2917 w 9167"/>
                <a:gd name="connsiteY5" fmla="*/ 1444 h 10000"/>
                <a:gd name="connsiteX6" fmla="*/ 3334 w 9167"/>
                <a:gd name="connsiteY6" fmla="*/ 2500 h 10000"/>
                <a:gd name="connsiteX7" fmla="*/ 4167 w 9167"/>
                <a:gd name="connsiteY7" fmla="*/ 5000 h 10000"/>
                <a:gd name="connsiteX8" fmla="*/ 5012 w 9167"/>
                <a:gd name="connsiteY8" fmla="*/ 7500 h 10000"/>
                <a:gd name="connsiteX9" fmla="*/ 5417 w 9167"/>
                <a:gd name="connsiteY9" fmla="*/ 8556 h 10000"/>
                <a:gd name="connsiteX10" fmla="*/ 5845 w 9167"/>
                <a:gd name="connsiteY10" fmla="*/ 9319 h 10000"/>
                <a:gd name="connsiteX11" fmla="*/ 6667 w 9167"/>
                <a:gd name="connsiteY11" fmla="*/ 10000 h 10000"/>
                <a:gd name="connsiteX12" fmla="*/ 7500 w 9167"/>
                <a:gd name="connsiteY12" fmla="*/ 9333 h 10000"/>
                <a:gd name="connsiteX13" fmla="*/ 7894 w 9167"/>
                <a:gd name="connsiteY13" fmla="*/ 8556 h 10000"/>
                <a:gd name="connsiteX14" fmla="*/ 8334 w 9167"/>
                <a:gd name="connsiteY14" fmla="*/ 7500 h 10000"/>
                <a:gd name="connsiteX15" fmla="*/ 9167 w 9167"/>
                <a:gd name="connsiteY15" fmla="*/ 5000 h 10000"/>
                <a:gd name="connsiteX0" fmla="*/ 0 w 9545"/>
                <a:gd name="connsiteY0" fmla="*/ 1444 h 10000"/>
                <a:gd name="connsiteX1" fmla="*/ 455 w 9545"/>
                <a:gd name="connsiteY1" fmla="*/ 667 h 10000"/>
                <a:gd name="connsiteX2" fmla="*/ 1363 w 9545"/>
                <a:gd name="connsiteY2" fmla="*/ 0 h 10000"/>
                <a:gd name="connsiteX3" fmla="*/ 2272 w 9545"/>
                <a:gd name="connsiteY3" fmla="*/ 667 h 10000"/>
                <a:gd name="connsiteX4" fmla="*/ 2727 w 9545"/>
                <a:gd name="connsiteY4" fmla="*/ 1444 h 10000"/>
                <a:gd name="connsiteX5" fmla="*/ 3182 w 9545"/>
                <a:gd name="connsiteY5" fmla="*/ 2500 h 10000"/>
                <a:gd name="connsiteX6" fmla="*/ 4091 w 9545"/>
                <a:gd name="connsiteY6" fmla="*/ 5000 h 10000"/>
                <a:gd name="connsiteX7" fmla="*/ 5012 w 9545"/>
                <a:gd name="connsiteY7" fmla="*/ 7500 h 10000"/>
                <a:gd name="connsiteX8" fmla="*/ 5454 w 9545"/>
                <a:gd name="connsiteY8" fmla="*/ 8556 h 10000"/>
                <a:gd name="connsiteX9" fmla="*/ 5921 w 9545"/>
                <a:gd name="connsiteY9" fmla="*/ 9319 h 10000"/>
                <a:gd name="connsiteX10" fmla="*/ 6818 w 9545"/>
                <a:gd name="connsiteY10" fmla="*/ 10000 h 10000"/>
                <a:gd name="connsiteX11" fmla="*/ 7727 w 9545"/>
                <a:gd name="connsiteY11" fmla="*/ 9333 h 10000"/>
                <a:gd name="connsiteX12" fmla="*/ 8156 w 9545"/>
                <a:gd name="connsiteY12" fmla="*/ 8556 h 10000"/>
                <a:gd name="connsiteX13" fmla="*/ 8636 w 9545"/>
                <a:gd name="connsiteY13" fmla="*/ 7500 h 10000"/>
                <a:gd name="connsiteX14" fmla="*/ 9545 w 9545"/>
                <a:gd name="connsiteY14" fmla="*/ 5000 h 10000"/>
                <a:gd name="connsiteX0" fmla="*/ 0 w 9523"/>
                <a:gd name="connsiteY0" fmla="*/ 667 h 10000"/>
                <a:gd name="connsiteX1" fmla="*/ 951 w 9523"/>
                <a:gd name="connsiteY1" fmla="*/ 0 h 10000"/>
                <a:gd name="connsiteX2" fmla="*/ 1903 w 9523"/>
                <a:gd name="connsiteY2" fmla="*/ 667 h 10000"/>
                <a:gd name="connsiteX3" fmla="*/ 2380 w 9523"/>
                <a:gd name="connsiteY3" fmla="*/ 1444 h 10000"/>
                <a:gd name="connsiteX4" fmla="*/ 2857 w 9523"/>
                <a:gd name="connsiteY4" fmla="*/ 2500 h 10000"/>
                <a:gd name="connsiteX5" fmla="*/ 3809 w 9523"/>
                <a:gd name="connsiteY5" fmla="*/ 5000 h 10000"/>
                <a:gd name="connsiteX6" fmla="*/ 4774 w 9523"/>
                <a:gd name="connsiteY6" fmla="*/ 7500 h 10000"/>
                <a:gd name="connsiteX7" fmla="*/ 5237 w 9523"/>
                <a:gd name="connsiteY7" fmla="*/ 8556 h 10000"/>
                <a:gd name="connsiteX8" fmla="*/ 5726 w 9523"/>
                <a:gd name="connsiteY8" fmla="*/ 9319 h 10000"/>
                <a:gd name="connsiteX9" fmla="*/ 6666 w 9523"/>
                <a:gd name="connsiteY9" fmla="*/ 10000 h 10000"/>
                <a:gd name="connsiteX10" fmla="*/ 7618 w 9523"/>
                <a:gd name="connsiteY10" fmla="*/ 9333 h 10000"/>
                <a:gd name="connsiteX11" fmla="*/ 8068 w 9523"/>
                <a:gd name="connsiteY11" fmla="*/ 8556 h 10000"/>
                <a:gd name="connsiteX12" fmla="*/ 8571 w 9523"/>
                <a:gd name="connsiteY12" fmla="*/ 7500 h 10000"/>
                <a:gd name="connsiteX13" fmla="*/ 9523 w 9523"/>
                <a:gd name="connsiteY13" fmla="*/ 5000 h 10000"/>
                <a:gd name="connsiteX0" fmla="*/ 0 w 9001"/>
                <a:gd name="connsiteY0" fmla="*/ 0 h 10000"/>
                <a:gd name="connsiteX1" fmla="*/ 999 w 9001"/>
                <a:gd name="connsiteY1" fmla="*/ 667 h 10000"/>
                <a:gd name="connsiteX2" fmla="*/ 1500 w 9001"/>
                <a:gd name="connsiteY2" fmla="*/ 1444 h 10000"/>
                <a:gd name="connsiteX3" fmla="*/ 2001 w 9001"/>
                <a:gd name="connsiteY3" fmla="*/ 2500 h 10000"/>
                <a:gd name="connsiteX4" fmla="*/ 3001 w 9001"/>
                <a:gd name="connsiteY4" fmla="*/ 5000 h 10000"/>
                <a:gd name="connsiteX5" fmla="*/ 4014 w 9001"/>
                <a:gd name="connsiteY5" fmla="*/ 7500 h 10000"/>
                <a:gd name="connsiteX6" fmla="*/ 4500 w 9001"/>
                <a:gd name="connsiteY6" fmla="*/ 8556 h 10000"/>
                <a:gd name="connsiteX7" fmla="*/ 5014 w 9001"/>
                <a:gd name="connsiteY7" fmla="*/ 9319 h 10000"/>
                <a:gd name="connsiteX8" fmla="*/ 6001 w 9001"/>
                <a:gd name="connsiteY8" fmla="*/ 10000 h 10000"/>
                <a:gd name="connsiteX9" fmla="*/ 7001 w 9001"/>
                <a:gd name="connsiteY9" fmla="*/ 9333 h 10000"/>
                <a:gd name="connsiteX10" fmla="*/ 7473 w 9001"/>
                <a:gd name="connsiteY10" fmla="*/ 8556 h 10000"/>
                <a:gd name="connsiteX11" fmla="*/ 8001 w 9001"/>
                <a:gd name="connsiteY11" fmla="*/ 7500 h 10000"/>
                <a:gd name="connsiteX12" fmla="*/ 9001 w 9001"/>
                <a:gd name="connsiteY12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" h="10000">
                  <a:moveTo>
                    <a:pt x="0" y="0"/>
                  </a:moveTo>
                  <a:cubicBezTo>
                    <a:pt x="431" y="0"/>
                    <a:pt x="791" y="417"/>
                    <a:pt x="999" y="667"/>
                  </a:cubicBezTo>
                  <a:cubicBezTo>
                    <a:pt x="1208" y="917"/>
                    <a:pt x="1329" y="1139"/>
                    <a:pt x="1500" y="1444"/>
                  </a:cubicBezTo>
                  <a:cubicBezTo>
                    <a:pt x="1671" y="1750"/>
                    <a:pt x="1750" y="1907"/>
                    <a:pt x="2001" y="2500"/>
                  </a:cubicBezTo>
                  <a:cubicBezTo>
                    <a:pt x="2251" y="3093"/>
                    <a:pt x="2667" y="4167"/>
                    <a:pt x="3001" y="5000"/>
                  </a:cubicBezTo>
                  <a:cubicBezTo>
                    <a:pt x="3334" y="5833"/>
                    <a:pt x="3765" y="6907"/>
                    <a:pt x="4014" y="7500"/>
                  </a:cubicBezTo>
                  <a:cubicBezTo>
                    <a:pt x="4264" y="8093"/>
                    <a:pt x="4339" y="8250"/>
                    <a:pt x="4500" y="8556"/>
                  </a:cubicBezTo>
                  <a:cubicBezTo>
                    <a:pt x="4663" y="8861"/>
                    <a:pt x="4764" y="9028"/>
                    <a:pt x="5014" y="9319"/>
                  </a:cubicBezTo>
                  <a:cubicBezTo>
                    <a:pt x="5265" y="9611"/>
                    <a:pt x="5557" y="10000"/>
                    <a:pt x="6001" y="10000"/>
                  </a:cubicBezTo>
                  <a:cubicBezTo>
                    <a:pt x="6444" y="10000"/>
                    <a:pt x="6765" y="9611"/>
                    <a:pt x="7001" y="9333"/>
                  </a:cubicBezTo>
                  <a:cubicBezTo>
                    <a:pt x="7237" y="9056"/>
                    <a:pt x="7307" y="8861"/>
                    <a:pt x="7473" y="8556"/>
                  </a:cubicBezTo>
                  <a:cubicBezTo>
                    <a:pt x="7640" y="8250"/>
                    <a:pt x="7746" y="8093"/>
                    <a:pt x="8001" y="7500"/>
                  </a:cubicBezTo>
                  <a:cubicBezTo>
                    <a:pt x="8256" y="6907"/>
                    <a:pt x="8627" y="5954"/>
                    <a:pt x="9001" y="5000"/>
                  </a:cubicBezTo>
                </a:path>
              </a:pathLst>
            </a:custGeom>
            <a:noFill/>
            <a:ln w="38100" cap="sq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322513" y="2807990"/>
              <a:ext cx="1524000" cy="1240016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850944" y="2794240"/>
              <a:ext cx="381051" cy="636017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10000"/>
                <a:gd name="connsiteY0" fmla="*/ 5995 h 10151"/>
                <a:gd name="connsiteX1" fmla="*/ 1333 w 10000"/>
                <a:gd name="connsiteY1" fmla="*/ 3057 h 10151"/>
                <a:gd name="connsiteX2" fmla="*/ 2001 w 10000"/>
                <a:gd name="connsiteY2" fmla="*/ 1839 h 10151"/>
                <a:gd name="connsiteX3" fmla="*/ 2666 w 10000"/>
                <a:gd name="connsiteY3" fmla="*/ 931 h 10151"/>
                <a:gd name="connsiteX4" fmla="*/ 4000 w 10000"/>
                <a:gd name="connsiteY4" fmla="*/ 151 h 10151"/>
                <a:gd name="connsiteX5" fmla="*/ 5999 w 10000"/>
                <a:gd name="connsiteY5" fmla="*/ 1839 h 10151"/>
                <a:gd name="connsiteX6" fmla="*/ 6666 w 10000"/>
                <a:gd name="connsiteY6" fmla="*/ 3073 h 10151"/>
                <a:gd name="connsiteX7" fmla="*/ 7998 w 10000"/>
                <a:gd name="connsiteY7" fmla="*/ 5995 h 10151"/>
                <a:gd name="connsiteX8" fmla="*/ 9350 w 10000"/>
                <a:gd name="connsiteY8" fmla="*/ 8917 h 10151"/>
                <a:gd name="connsiteX9" fmla="*/ 10000 w 10000"/>
                <a:gd name="connsiteY9" fmla="*/ 10151 h 10151"/>
                <a:gd name="connsiteX0" fmla="*/ 0 w 9350"/>
                <a:gd name="connsiteY0" fmla="*/ 5995 h 8917"/>
                <a:gd name="connsiteX1" fmla="*/ 1333 w 9350"/>
                <a:gd name="connsiteY1" fmla="*/ 3057 h 8917"/>
                <a:gd name="connsiteX2" fmla="*/ 2001 w 9350"/>
                <a:gd name="connsiteY2" fmla="*/ 1839 h 8917"/>
                <a:gd name="connsiteX3" fmla="*/ 2666 w 9350"/>
                <a:gd name="connsiteY3" fmla="*/ 931 h 8917"/>
                <a:gd name="connsiteX4" fmla="*/ 4000 w 9350"/>
                <a:gd name="connsiteY4" fmla="*/ 151 h 8917"/>
                <a:gd name="connsiteX5" fmla="*/ 5999 w 9350"/>
                <a:gd name="connsiteY5" fmla="*/ 1839 h 8917"/>
                <a:gd name="connsiteX6" fmla="*/ 6666 w 9350"/>
                <a:gd name="connsiteY6" fmla="*/ 3073 h 8917"/>
                <a:gd name="connsiteX7" fmla="*/ 7998 w 9350"/>
                <a:gd name="connsiteY7" fmla="*/ 5995 h 8917"/>
                <a:gd name="connsiteX8" fmla="*/ 9350 w 9350"/>
                <a:gd name="connsiteY8" fmla="*/ 8917 h 8917"/>
                <a:gd name="connsiteX0" fmla="*/ 0 w 8554"/>
                <a:gd name="connsiteY0" fmla="*/ 6723 h 6723"/>
                <a:gd name="connsiteX1" fmla="*/ 1426 w 8554"/>
                <a:gd name="connsiteY1" fmla="*/ 3428 h 6723"/>
                <a:gd name="connsiteX2" fmla="*/ 2140 w 8554"/>
                <a:gd name="connsiteY2" fmla="*/ 2062 h 6723"/>
                <a:gd name="connsiteX3" fmla="*/ 2851 w 8554"/>
                <a:gd name="connsiteY3" fmla="*/ 1044 h 6723"/>
                <a:gd name="connsiteX4" fmla="*/ 4278 w 8554"/>
                <a:gd name="connsiteY4" fmla="*/ 169 h 6723"/>
                <a:gd name="connsiteX5" fmla="*/ 6416 w 8554"/>
                <a:gd name="connsiteY5" fmla="*/ 2062 h 6723"/>
                <a:gd name="connsiteX6" fmla="*/ 7129 w 8554"/>
                <a:gd name="connsiteY6" fmla="*/ 3446 h 6723"/>
                <a:gd name="connsiteX7" fmla="*/ 8554 w 8554"/>
                <a:gd name="connsiteY7" fmla="*/ 6723 h 6723"/>
                <a:gd name="connsiteX0" fmla="*/ 0 w 8334"/>
                <a:gd name="connsiteY0" fmla="*/ 10000 h 10000"/>
                <a:gd name="connsiteX1" fmla="*/ 1667 w 8334"/>
                <a:gd name="connsiteY1" fmla="*/ 5099 h 10000"/>
                <a:gd name="connsiteX2" fmla="*/ 2502 w 8334"/>
                <a:gd name="connsiteY2" fmla="*/ 3067 h 10000"/>
                <a:gd name="connsiteX3" fmla="*/ 3333 w 8334"/>
                <a:gd name="connsiteY3" fmla="*/ 1553 h 10000"/>
                <a:gd name="connsiteX4" fmla="*/ 5001 w 8334"/>
                <a:gd name="connsiteY4" fmla="*/ 251 h 10000"/>
                <a:gd name="connsiteX5" fmla="*/ 7501 w 8334"/>
                <a:gd name="connsiteY5" fmla="*/ 3067 h 10000"/>
                <a:gd name="connsiteX6" fmla="*/ 8334 w 8334"/>
                <a:gd name="connsiteY6" fmla="*/ 5126 h 10000"/>
                <a:gd name="connsiteX0" fmla="*/ 0 w 9000"/>
                <a:gd name="connsiteY0" fmla="*/ 10000 h 10000"/>
                <a:gd name="connsiteX1" fmla="*/ 2000 w 9000"/>
                <a:gd name="connsiteY1" fmla="*/ 5099 h 10000"/>
                <a:gd name="connsiteX2" fmla="*/ 3002 w 9000"/>
                <a:gd name="connsiteY2" fmla="*/ 3067 h 10000"/>
                <a:gd name="connsiteX3" fmla="*/ 3999 w 9000"/>
                <a:gd name="connsiteY3" fmla="*/ 1553 h 10000"/>
                <a:gd name="connsiteX4" fmla="*/ 6001 w 9000"/>
                <a:gd name="connsiteY4" fmla="*/ 251 h 10000"/>
                <a:gd name="connsiteX5" fmla="*/ 9000 w 9000"/>
                <a:gd name="connsiteY5" fmla="*/ 3067 h 10000"/>
                <a:gd name="connsiteX0" fmla="*/ 0 w 6668"/>
                <a:gd name="connsiteY0" fmla="*/ 10000 h 10000"/>
                <a:gd name="connsiteX1" fmla="*/ 2222 w 6668"/>
                <a:gd name="connsiteY1" fmla="*/ 5099 h 10000"/>
                <a:gd name="connsiteX2" fmla="*/ 3336 w 6668"/>
                <a:gd name="connsiteY2" fmla="*/ 3067 h 10000"/>
                <a:gd name="connsiteX3" fmla="*/ 4443 w 6668"/>
                <a:gd name="connsiteY3" fmla="*/ 1553 h 10000"/>
                <a:gd name="connsiteX4" fmla="*/ 6668 w 6668"/>
                <a:gd name="connsiteY4" fmla="*/ 25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8" h="10000">
                  <a:moveTo>
                    <a:pt x="0" y="10000"/>
                  </a:moveTo>
                  <a:cubicBezTo>
                    <a:pt x="553" y="8782"/>
                    <a:pt x="1668" y="6255"/>
                    <a:pt x="2222" y="5099"/>
                  </a:cubicBezTo>
                  <a:cubicBezTo>
                    <a:pt x="2781" y="3943"/>
                    <a:pt x="2966" y="3655"/>
                    <a:pt x="3336" y="3067"/>
                  </a:cubicBezTo>
                  <a:cubicBezTo>
                    <a:pt x="3701" y="2484"/>
                    <a:pt x="3948" y="2120"/>
                    <a:pt x="4443" y="1553"/>
                  </a:cubicBezTo>
                  <a:cubicBezTo>
                    <a:pt x="4936" y="983"/>
                    <a:pt x="5742" y="0"/>
                    <a:pt x="6668" y="251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8000999" y="1811736"/>
            <a:ext cx="0" cy="1371600"/>
          </a:xfrm>
          <a:prstGeom prst="straightConnector1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/>
        </p:spPr>
      </p:cxnSp>
      <p:sp>
        <p:nvSpPr>
          <p:cNvPr id="37" name="Arc 36"/>
          <p:cNvSpPr/>
          <p:nvPr/>
        </p:nvSpPr>
        <p:spPr>
          <a:xfrm>
            <a:off x="7543799" y="2050576"/>
            <a:ext cx="914400" cy="914400"/>
          </a:xfrm>
          <a:prstGeom prst="arc">
            <a:avLst>
              <a:gd name="adj1" fmla="val 16200000"/>
              <a:gd name="adj2" fmla="val 1851322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064848" y="160361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Calibri"/>
              </a:rPr>
              <a:t>θ</a:t>
            </a:r>
            <a:endParaRPr lang="en-US" sz="2400" dirty="0"/>
          </a:p>
        </p:txBody>
      </p:sp>
      <p:graphicFrame>
        <p:nvGraphicFramePr>
          <p:cNvPr id="453633" name="Object 1"/>
          <p:cNvGraphicFramePr>
            <a:graphicFrameLocks noChangeAspect="1"/>
          </p:cNvGraphicFramePr>
          <p:nvPr/>
        </p:nvGraphicFramePr>
        <p:xfrm>
          <a:off x="2824162" y="4191000"/>
          <a:ext cx="212883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08" name="Equation" r:id="rId4" imgW="1206360" imgH="304560" progId="Equation.DSMT4">
                  <p:embed/>
                </p:oleObj>
              </mc:Choice>
              <mc:Fallback>
                <p:oleObj name="Equation" r:id="rId4" imgW="120636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2" y="4191000"/>
                        <a:ext cx="2128838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Freeform 11"/>
          <p:cNvSpPr>
            <a:spLocks/>
          </p:cNvSpPr>
          <p:nvPr/>
        </p:nvSpPr>
        <p:spPr bwMode="auto">
          <a:xfrm>
            <a:off x="1143986" y="2058535"/>
            <a:ext cx="2733652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40"/>
          <p:cNvGrpSpPr/>
          <p:nvPr/>
        </p:nvGrpSpPr>
        <p:grpSpPr>
          <a:xfrm>
            <a:off x="1285639" y="2058535"/>
            <a:ext cx="2414674" cy="916657"/>
            <a:chOff x="1975327" y="3121938"/>
            <a:chExt cx="2884652" cy="916657"/>
          </a:xfrm>
        </p:grpSpPr>
        <p:cxnSp>
          <p:nvCxnSpPr>
            <p:cNvPr id="6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1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0" name="Straight Arrow Connector 69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sp>
        <p:nvSpPr>
          <p:cNvPr id="74" name="Freeform 11"/>
          <p:cNvSpPr>
            <a:spLocks/>
          </p:cNvSpPr>
          <p:nvPr/>
        </p:nvSpPr>
        <p:spPr bwMode="auto">
          <a:xfrm>
            <a:off x="3871375" y="2058534"/>
            <a:ext cx="683467" cy="457321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  <a:gd name="connsiteX0" fmla="*/ 0 w 9167"/>
              <a:gd name="connsiteY0" fmla="*/ 5000 h 10000"/>
              <a:gd name="connsiteX1" fmla="*/ 833 w 9167"/>
              <a:gd name="connsiteY1" fmla="*/ 2486 h 10000"/>
              <a:gd name="connsiteX2" fmla="*/ 1250 w 9167"/>
              <a:gd name="connsiteY2" fmla="*/ 1444 h 10000"/>
              <a:gd name="connsiteX3" fmla="*/ 1667 w 9167"/>
              <a:gd name="connsiteY3" fmla="*/ 667 h 10000"/>
              <a:gd name="connsiteX4" fmla="*/ 2500 w 9167"/>
              <a:gd name="connsiteY4" fmla="*/ 0 h 10000"/>
              <a:gd name="connsiteX5" fmla="*/ 3333 w 9167"/>
              <a:gd name="connsiteY5" fmla="*/ 667 h 10000"/>
              <a:gd name="connsiteX6" fmla="*/ 3750 w 9167"/>
              <a:gd name="connsiteY6" fmla="*/ 1444 h 10000"/>
              <a:gd name="connsiteX7" fmla="*/ 4167 w 9167"/>
              <a:gd name="connsiteY7" fmla="*/ 2500 h 10000"/>
              <a:gd name="connsiteX8" fmla="*/ 5000 w 9167"/>
              <a:gd name="connsiteY8" fmla="*/ 5000 h 10000"/>
              <a:gd name="connsiteX9" fmla="*/ 5845 w 9167"/>
              <a:gd name="connsiteY9" fmla="*/ 7500 h 10000"/>
              <a:gd name="connsiteX10" fmla="*/ 6250 w 9167"/>
              <a:gd name="connsiteY10" fmla="*/ 8556 h 10000"/>
              <a:gd name="connsiteX11" fmla="*/ 6678 w 9167"/>
              <a:gd name="connsiteY11" fmla="*/ 9319 h 10000"/>
              <a:gd name="connsiteX12" fmla="*/ 7500 w 9167"/>
              <a:gd name="connsiteY12" fmla="*/ 10000 h 10000"/>
              <a:gd name="connsiteX13" fmla="*/ 8333 w 9167"/>
              <a:gd name="connsiteY13" fmla="*/ 9333 h 10000"/>
              <a:gd name="connsiteX14" fmla="*/ 8727 w 9167"/>
              <a:gd name="connsiteY14" fmla="*/ 8556 h 10000"/>
              <a:gd name="connsiteX15" fmla="*/ 9167 w 9167"/>
              <a:gd name="connsiteY15" fmla="*/ 7500 h 10000"/>
              <a:gd name="connsiteX0" fmla="*/ 0 w 9520"/>
              <a:gd name="connsiteY0" fmla="*/ 5000 h 10000"/>
              <a:gd name="connsiteX1" fmla="*/ 909 w 9520"/>
              <a:gd name="connsiteY1" fmla="*/ 2486 h 10000"/>
              <a:gd name="connsiteX2" fmla="*/ 1364 w 9520"/>
              <a:gd name="connsiteY2" fmla="*/ 1444 h 10000"/>
              <a:gd name="connsiteX3" fmla="*/ 1818 w 9520"/>
              <a:gd name="connsiteY3" fmla="*/ 667 h 10000"/>
              <a:gd name="connsiteX4" fmla="*/ 2727 w 9520"/>
              <a:gd name="connsiteY4" fmla="*/ 0 h 10000"/>
              <a:gd name="connsiteX5" fmla="*/ 3636 w 9520"/>
              <a:gd name="connsiteY5" fmla="*/ 667 h 10000"/>
              <a:gd name="connsiteX6" fmla="*/ 4091 w 9520"/>
              <a:gd name="connsiteY6" fmla="*/ 1444 h 10000"/>
              <a:gd name="connsiteX7" fmla="*/ 4546 w 9520"/>
              <a:gd name="connsiteY7" fmla="*/ 2500 h 10000"/>
              <a:gd name="connsiteX8" fmla="*/ 5454 w 9520"/>
              <a:gd name="connsiteY8" fmla="*/ 5000 h 10000"/>
              <a:gd name="connsiteX9" fmla="*/ 6376 w 9520"/>
              <a:gd name="connsiteY9" fmla="*/ 7500 h 10000"/>
              <a:gd name="connsiteX10" fmla="*/ 6818 w 9520"/>
              <a:gd name="connsiteY10" fmla="*/ 8556 h 10000"/>
              <a:gd name="connsiteX11" fmla="*/ 7285 w 9520"/>
              <a:gd name="connsiteY11" fmla="*/ 9319 h 10000"/>
              <a:gd name="connsiteX12" fmla="*/ 8182 w 9520"/>
              <a:gd name="connsiteY12" fmla="*/ 10000 h 10000"/>
              <a:gd name="connsiteX13" fmla="*/ 9090 w 9520"/>
              <a:gd name="connsiteY13" fmla="*/ 9333 h 10000"/>
              <a:gd name="connsiteX14" fmla="*/ 9520 w 9520"/>
              <a:gd name="connsiteY14" fmla="*/ 8556 h 10000"/>
              <a:gd name="connsiteX0" fmla="*/ 0 w 9548"/>
              <a:gd name="connsiteY0" fmla="*/ 5000 h 10000"/>
              <a:gd name="connsiteX1" fmla="*/ 955 w 9548"/>
              <a:gd name="connsiteY1" fmla="*/ 2486 h 10000"/>
              <a:gd name="connsiteX2" fmla="*/ 1433 w 9548"/>
              <a:gd name="connsiteY2" fmla="*/ 1444 h 10000"/>
              <a:gd name="connsiteX3" fmla="*/ 1910 w 9548"/>
              <a:gd name="connsiteY3" fmla="*/ 667 h 10000"/>
              <a:gd name="connsiteX4" fmla="*/ 2864 w 9548"/>
              <a:gd name="connsiteY4" fmla="*/ 0 h 10000"/>
              <a:gd name="connsiteX5" fmla="*/ 3819 w 9548"/>
              <a:gd name="connsiteY5" fmla="*/ 667 h 10000"/>
              <a:gd name="connsiteX6" fmla="*/ 4297 w 9548"/>
              <a:gd name="connsiteY6" fmla="*/ 1444 h 10000"/>
              <a:gd name="connsiteX7" fmla="*/ 4775 w 9548"/>
              <a:gd name="connsiteY7" fmla="*/ 2500 h 10000"/>
              <a:gd name="connsiteX8" fmla="*/ 5729 w 9548"/>
              <a:gd name="connsiteY8" fmla="*/ 5000 h 10000"/>
              <a:gd name="connsiteX9" fmla="*/ 6697 w 9548"/>
              <a:gd name="connsiteY9" fmla="*/ 7500 h 10000"/>
              <a:gd name="connsiteX10" fmla="*/ 7162 w 9548"/>
              <a:gd name="connsiteY10" fmla="*/ 8556 h 10000"/>
              <a:gd name="connsiteX11" fmla="*/ 7652 w 9548"/>
              <a:gd name="connsiteY11" fmla="*/ 9319 h 10000"/>
              <a:gd name="connsiteX12" fmla="*/ 8595 w 9548"/>
              <a:gd name="connsiteY12" fmla="*/ 10000 h 10000"/>
              <a:gd name="connsiteX13" fmla="*/ 9548 w 9548"/>
              <a:gd name="connsiteY13" fmla="*/ 9333 h 10000"/>
              <a:gd name="connsiteX0" fmla="*/ 0 w 9002"/>
              <a:gd name="connsiteY0" fmla="*/ 5000 h 10000"/>
              <a:gd name="connsiteX1" fmla="*/ 1000 w 9002"/>
              <a:gd name="connsiteY1" fmla="*/ 2486 h 10000"/>
              <a:gd name="connsiteX2" fmla="*/ 1501 w 9002"/>
              <a:gd name="connsiteY2" fmla="*/ 1444 h 10000"/>
              <a:gd name="connsiteX3" fmla="*/ 2000 w 9002"/>
              <a:gd name="connsiteY3" fmla="*/ 667 h 10000"/>
              <a:gd name="connsiteX4" fmla="*/ 3000 w 9002"/>
              <a:gd name="connsiteY4" fmla="*/ 0 h 10000"/>
              <a:gd name="connsiteX5" fmla="*/ 4000 w 9002"/>
              <a:gd name="connsiteY5" fmla="*/ 667 h 10000"/>
              <a:gd name="connsiteX6" fmla="*/ 4500 w 9002"/>
              <a:gd name="connsiteY6" fmla="*/ 1444 h 10000"/>
              <a:gd name="connsiteX7" fmla="*/ 5001 w 9002"/>
              <a:gd name="connsiteY7" fmla="*/ 2500 h 10000"/>
              <a:gd name="connsiteX8" fmla="*/ 6000 w 9002"/>
              <a:gd name="connsiteY8" fmla="*/ 5000 h 10000"/>
              <a:gd name="connsiteX9" fmla="*/ 7014 w 9002"/>
              <a:gd name="connsiteY9" fmla="*/ 7500 h 10000"/>
              <a:gd name="connsiteX10" fmla="*/ 7501 w 9002"/>
              <a:gd name="connsiteY10" fmla="*/ 8556 h 10000"/>
              <a:gd name="connsiteX11" fmla="*/ 8014 w 9002"/>
              <a:gd name="connsiteY11" fmla="*/ 9319 h 10000"/>
              <a:gd name="connsiteX12" fmla="*/ 9002 w 9002"/>
              <a:gd name="connsiteY12" fmla="*/ 10000 h 10000"/>
              <a:gd name="connsiteX0" fmla="*/ 0 w 8902"/>
              <a:gd name="connsiteY0" fmla="*/ 5000 h 9319"/>
              <a:gd name="connsiteX1" fmla="*/ 1111 w 8902"/>
              <a:gd name="connsiteY1" fmla="*/ 2486 h 9319"/>
              <a:gd name="connsiteX2" fmla="*/ 1667 w 8902"/>
              <a:gd name="connsiteY2" fmla="*/ 1444 h 9319"/>
              <a:gd name="connsiteX3" fmla="*/ 2222 w 8902"/>
              <a:gd name="connsiteY3" fmla="*/ 667 h 9319"/>
              <a:gd name="connsiteX4" fmla="*/ 3333 w 8902"/>
              <a:gd name="connsiteY4" fmla="*/ 0 h 9319"/>
              <a:gd name="connsiteX5" fmla="*/ 4443 w 8902"/>
              <a:gd name="connsiteY5" fmla="*/ 667 h 9319"/>
              <a:gd name="connsiteX6" fmla="*/ 4999 w 8902"/>
              <a:gd name="connsiteY6" fmla="*/ 1444 h 9319"/>
              <a:gd name="connsiteX7" fmla="*/ 5555 w 8902"/>
              <a:gd name="connsiteY7" fmla="*/ 2500 h 9319"/>
              <a:gd name="connsiteX8" fmla="*/ 6665 w 8902"/>
              <a:gd name="connsiteY8" fmla="*/ 5000 h 9319"/>
              <a:gd name="connsiteX9" fmla="*/ 7792 w 8902"/>
              <a:gd name="connsiteY9" fmla="*/ 7500 h 9319"/>
              <a:gd name="connsiteX10" fmla="*/ 8333 w 8902"/>
              <a:gd name="connsiteY10" fmla="*/ 8556 h 9319"/>
              <a:gd name="connsiteX11" fmla="*/ 8902 w 8902"/>
              <a:gd name="connsiteY11" fmla="*/ 9319 h 9319"/>
              <a:gd name="connsiteX0" fmla="*/ 0 w 9361"/>
              <a:gd name="connsiteY0" fmla="*/ 5365 h 9181"/>
              <a:gd name="connsiteX1" fmla="*/ 1248 w 9361"/>
              <a:gd name="connsiteY1" fmla="*/ 2668 h 9181"/>
              <a:gd name="connsiteX2" fmla="*/ 1873 w 9361"/>
              <a:gd name="connsiteY2" fmla="*/ 1550 h 9181"/>
              <a:gd name="connsiteX3" fmla="*/ 2496 w 9361"/>
              <a:gd name="connsiteY3" fmla="*/ 716 h 9181"/>
              <a:gd name="connsiteX4" fmla="*/ 3744 w 9361"/>
              <a:gd name="connsiteY4" fmla="*/ 0 h 9181"/>
              <a:gd name="connsiteX5" fmla="*/ 4991 w 9361"/>
              <a:gd name="connsiteY5" fmla="*/ 716 h 9181"/>
              <a:gd name="connsiteX6" fmla="*/ 5616 w 9361"/>
              <a:gd name="connsiteY6" fmla="*/ 1550 h 9181"/>
              <a:gd name="connsiteX7" fmla="*/ 6240 w 9361"/>
              <a:gd name="connsiteY7" fmla="*/ 2683 h 9181"/>
              <a:gd name="connsiteX8" fmla="*/ 7487 w 9361"/>
              <a:gd name="connsiteY8" fmla="*/ 5365 h 9181"/>
              <a:gd name="connsiteX9" fmla="*/ 8753 w 9361"/>
              <a:gd name="connsiteY9" fmla="*/ 8048 h 9181"/>
              <a:gd name="connsiteX10" fmla="*/ 9361 w 9361"/>
              <a:gd name="connsiteY10" fmla="*/ 9181 h 9181"/>
              <a:gd name="connsiteX0" fmla="*/ 0 w 9350"/>
              <a:gd name="connsiteY0" fmla="*/ 5844 h 8766"/>
              <a:gd name="connsiteX1" fmla="*/ 1333 w 9350"/>
              <a:gd name="connsiteY1" fmla="*/ 2906 h 8766"/>
              <a:gd name="connsiteX2" fmla="*/ 2001 w 9350"/>
              <a:gd name="connsiteY2" fmla="*/ 1688 h 8766"/>
              <a:gd name="connsiteX3" fmla="*/ 2666 w 9350"/>
              <a:gd name="connsiteY3" fmla="*/ 780 h 8766"/>
              <a:gd name="connsiteX4" fmla="*/ 4000 w 9350"/>
              <a:gd name="connsiteY4" fmla="*/ 0 h 8766"/>
              <a:gd name="connsiteX5" fmla="*/ 5332 w 9350"/>
              <a:gd name="connsiteY5" fmla="*/ 780 h 8766"/>
              <a:gd name="connsiteX6" fmla="*/ 5999 w 9350"/>
              <a:gd name="connsiteY6" fmla="*/ 1688 h 8766"/>
              <a:gd name="connsiteX7" fmla="*/ 6666 w 9350"/>
              <a:gd name="connsiteY7" fmla="*/ 2922 h 8766"/>
              <a:gd name="connsiteX8" fmla="*/ 7998 w 9350"/>
              <a:gd name="connsiteY8" fmla="*/ 5844 h 8766"/>
              <a:gd name="connsiteX9" fmla="*/ 9350 w 9350"/>
              <a:gd name="connsiteY9" fmla="*/ 8766 h 8766"/>
              <a:gd name="connsiteX0" fmla="*/ 0 w 8554"/>
              <a:gd name="connsiteY0" fmla="*/ 6667 h 6667"/>
              <a:gd name="connsiteX1" fmla="*/ 1426 w 8554"/>
              <a:gd name="connsiteY1" fmla="*/ 3315 h 6667"/>
              <a:gd name="connsiteX2" fmla="*/ 2140 w 8554"/>
              <a:gd name="connsiteY2" fmla="*/ 1926 h 6667"/>
              <a:gd name="connsiteX3" fmla="*/ 2851 w 8554"/>
              <a:gd name="connsiteY3" fmla="*/ 890 h 6667"/>
              <a:gd name="connsiteX4" fmla="*/ 4278 w 8554"/>
              <a:gd name="connsiteY4" fmla="*/ 0 h 6667"/>
              <a:gd name="connsiteX5" fmla="*/ 5703 w 8554"/>
              <a:gd name="connsiteY5" fmla="*/ 890 h 6667"/>
              <a:gd name="connsiteX6" fmla="*/ 6416 w 8554"/>
              <a:gd name="connsiteY6" fmla="*/ 1926 h 6667"/>
              <a:gd name="connsiteX7" fmla="*/ 7129 w 8554"/>
              <a:gd name="connsiteY7" fmla="*/ 3333 h 6667"/>
              <a:gd name="connsiteX8" fmla="*/ 8554 w 8554"/>
              <a:gd name="connsiteY8" fmla="*/ 6667 h 6667"/>
              <a:gd name="connsiteX0" fmla="*/ 0 w 8334"/>
              <a:gd name="connsiteY0" fmla="*/ 10000 h 10000"/>
              <a:gd name="connsiteX1" fmla="*/ 1667 w 8334"/>
              <a:gd name="connsiteY1" fmla="*/ 4972 h 10000"/>
              <a:gd name="connsiteX2" fmla="*/ 2502 w 8334"/>
              <a:gd name="connsiteY2" fmla="*/ 2889 h 10000"/>
              <a:gd name="connsiteX3" fmla="*/ 3333 w 8334"/>
              <a:gd name="connsiteY3" fmla="*/ 1335 h 10000"/>
              <a:gd name="connsiteX4" fmla="*/ 5001 w 8334"/>
              <a:gd name="connsiteY4" fmla="*/ 0 h 10000"/>
              <a:gd name="connsiteX5" fmla="*/ 6667 w 8334"/>
              <a:gd name="connsiteY5" fmla="*/ 1335 h 10000"/>
              <a:gd name="connsiteX6" fmla="*/ 7501 w 8334"/>
              <a:gd name="connsiteY6" fmla="*/ 2889 h 10000"/>
              <a:gd name="connsiteX7" fmla="*/ 8334 w 8334"/>
              <a:gd name="connsiteY7" fmla="*/ 4999 h 10000"/>
              <a:gd name="connsiteX0" fmla="*/ 0 w 9000"/>
              <a:gd name="connsiteY0" fmla="*/ 10000 h 10000"/>
              <a:gd name="connsiteX1" fmla="*/ 2000 w 9000"/>
              <a:gd name="connsiteY1" fmla="*/ 4972 h 10000"/>
              <a:gd name="connsiteX2" fmla="*/ 3002 w 9000"/>
              <a:gd name="connsiteY2" fmla="*/ 2889 h 10000"/>
              <a:gd name="connsiteX3" fmla="*/ 3999 w 9000"/>
              <a:gd name="connsiteY3" fmla="*/ 1335 h 10000"/>
              <a:gd name="connsiteX4" fmla="*/ 6001 w 9000"/>
              <a:gd name="connsiteY4" fmla="*/ 0 h 10000"/>
              <a:gd name="connsiteX5" fmla="*/ 8000 w 9000"/>
              <a:gd name="connsiteY5" fmla="*/ 1335 h 10000"/>
              <a:gd name="connsiteX6" fmla="*/ 9000 w 9000"/>
              <a:gd name="connsiteY6" fmla="*/ 2889 h 10000"/>
              <a:gd name="connsiteX0" fmla="*/ 0 w 8889"/>
              <a:gd name="connsiteY0" fmla="*/ 10000 h 10000"/>
              <a:gd name="connsiteX1" fmla="*/ 2222 w 8889"/>
              <a:gd name="connsiteY1" fmla="*/ 4972 h 10000"/>
              <a:gd name="connsiteX2" fmla="*/ 3336 w 8889"/>
              <a:gd name="connsiteY2" fmla="*/ 2889 h 10000"/>
              <a:gd name="connsiteX3" fmla="*/ 4443 w 8889"/>
              <a:gd name="connsiteY3" fmla="*/ 1335 h 10000"/>
              <a:gd name="connsiteX4" fmla="*/ 6668 w 8889"/>
              <a:gd name="connsiteY4" fmla="*/ 0 h 10000"/>
              <a:gd name="connsiteX5" fmla="*/ 8889 w 8889"/>
              <a:gd name="connsiteY5" fmla="*/ 1335 h 10000"/>
              <a:gd name="connsiteX0" fmla="*/ 0 w 7501"/>
              <a:gd name="connsiteY0" fmla="*/ 10000 h 10000"/>
              <a:gd name="connsiteX1" fmla="*/ 2500 w 7501"/>
              <a:gd name="connsiteY1" fmla="*/ 4972 h 10000"/>
              <a:gd name="connsiteX2" fmla="*/ 3753 w 7501"/>
              <a:gd name="connsiteY2" fmla="*/ 2889 h 10000"/>
              <a:gd name="connsiteX3" fmla="*/ 4998 w 7501"/>
              <a:gd name="connsiteY3" fmla="*/ 1335 h 10000"/>
              <a:gd name="connsiteX4" fmla="*/ 7501 w 75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1" h="10000">
                <a:moveTo>
                  <a:pt x="0" y="10000"/>
                </a:moveTo>
                <a:cubicBezTo>
                  <a:pt x="622" y="8751"/>
                  <a:pt x="1876" y="6159"/>
                  <a:pt x="2500" y="4972"/>
                </a:cubicBezTo>
                <a:cubicBezTo>
                  <a:pt x="3129" y="3787"/>
                  <a:pt x="3337" y="3490"/>
                  <a:pt x="3753" y="2889"/>
                </a:cubicBezTo>
                <a:cubicBezTo>
                  <a:pt x="4164" y="2289"/>
                  <a:pt x="4441" y="1917"/>
                  <a:pt x="4998" y="1335"/>
                </a:cubicBezTo>
                <a:cubicBezTo>
                  <a:pt x="5553" y="750"/>
                  <a:pt x="6424" y="0"/>
                  <a:pt x="7501" y="0"/>
                </a:cubicBezTo>
              </a:path>
            </a:pathLst>
          </a:custGeom>
          <a:noFill/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6" name="Straight Arrow Connector 33"/>
          <p:cNvCxnSpPr>
            <a:cxnSpLocks noChangeShapeType="1"/>
          </p:cNvCxnSpPr>
          <p:nvPr/>
        </p:nvCxnSpPr>
        <p:spPr bwMode="auto">
          <a:xfrm rot="5400000" flipH="1">
            <a:off x="4330054" y="2287133"/>
            <a:ext cx="457200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extLst/>
        </p:spPr>
      </p:cxnSp>
      <p:cxnSp>
        <p:nvCxnSpPr>
          <p:cNvPr id="77" name="Straight Arrow Connector 33"/>
          <p:cNvCxnSpPr>
            <a:cxnSpLocks noChangeShapeType="1"/>
          </p:cNvCxnSpPr>
          <p:nvPr/>
        </p:nvCxnSpPr>
        <p:spPr bwMode="auto">
          <a:xfrm rot="5400000" flipH="1">
            <a:off x="4174979" y="2303667"/>
            <a:ext cx="422031" cy="7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extLst/>
        </p:spPr>
      </p:cxnSp>
      <p:cxnSp>
        <p:nvCxnSpPr>
          <p:cNvPr id="78" name="Straight Arrow Connector 33"/>
          <p:cNvCxnSpPr>
            <a:cxnSpLocks noChangeShapeType="1"/>
          </p:cNvCxnSpPr>
          <p:nvPr/>
        </p:nvCxnSpPr>
        <p:spPr bwMode="auto">
          <a:xfrm rot="5400000" flipH="1">
            <a:off x="4055075" y="2353273"/>
            <a:ext cx="316523" cy="8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extLst/>
        </p:spPr>
      </p:cxnSp>
      <p:cxnSp>
        <p:nvCxnSpPr>
          <p:cNvPr id="79" name="Straight Arrow Connector 33"/>
          <p:cNvCxnSpPr>
            <a:cxnSpLocks noChangeShapeType="1"/>
          </p:cNvCxnSpPr>
          <p:nvPr/>
        </p:nvCxnSpPr>
        <p:spPr bwMode="auto">
          <a:xfrm rot="5400000" flipH="1">
            <a:off x="3952758" y="2433063"/>
            <a:ext cx="175847" cy="3"/>
          </a:xfrm>
          <a:prstGeom prst="straightConnector1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 type="none" w="med" len="med"/>
            <a:tailEnd type="arrow" w="med" len="med"/>
          </a:ln>
          <a:extLst/>
        </p:spPr>
      </p:cxnSp>
      <p:cxnSp>
        <p:nvCxnSpPr>
          <p:cNvPr id="90" name="Straight Arrow Connector 89"/>
          <p:cNvCxnSpPr/>
          <p:nvPr/>
        </p:nvCxnSpPr>
        <p:spPr>
          <a:xfrm>
            <a:off x="914410" y="2515735"/>
            <a:ext cx="60595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27607" y="16719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E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inc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10000" y="3200400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685800" y="3962400"/>
            <a:ext cx="1912465" cy="2727012"/>
            <a:chOff x="906935" y="4054788"/>
            <a:chExt cx="1912465" cy="2727012"/>
          </a:xfrm>
        </p:grpSpPr>
        <p:cxnSp>
          <p:nvCxnSpPr>
            <p:cNvPr id="102" name="Straight Arrow Connector 101"/>
            <p:cNvCxnSpPr>
              <a:cxnSpLocks noChangeShapeType="1"/>
            </p:cNvCxnSpPr>
            <p:nvPr/>
          </p:nvCxnSpPr>
          <p:spPr bwMode="auto">
            <a:xfrm flipV="1">
              <a:off x="1371600" y="4512898"/>
              <a:ext cx="0" cy="1828800"/>
            </a:xfrm>
            <a:prstGeom prst="straightConnector1">
              <a:avLst/>
            </a:prstGeom>
            <a:solidFill>
              <a:schemeClr val="bg1"/>
            </a:solidFill>
            <a:ln w="38100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104" name="Straight Arrow Connector 103"/>
            <p:cNvCxnSpPr/>
            <p:nvPr/>
          </p:nvCxnSpPr>
          <p:spPr>
            <a:xfrm rot="2160000" flipH="1" flipV="1">
              <a:off x="1917724" y="4666013"/>
              <a:ext cx="0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Arc 104"/>
            <p:cNvSpPr/>
            <p:nvPr/>
          </p:nvSpPr>
          <p:spPr>
            <a:xfrm>
              <a:off x="906935" y="5867400"/>
              <a:ext cx="914400" cy="914400"/>
            </a:xfrm>
            <a:prstGeom prst="arc">
              <a:avLst>
                <a:gd name="adj1" fmla="val 16200000"/>
                <a:gd name="adj2" fmla="val 1847545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35449" y="5410253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>
                  <a:latin typeface="Calibri"/>
                </a:rPr>
                <a:t>θ</a:t>
              </a:r>
              <a:endParaRPr lang="en-US" sz="2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407492" y="4477827"/>
              <a:ext cx="411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</a:t>
              </a:r>
              <a:endParaRPr lang="en-US" dirty="0"/>
            </a:p>
          </p:txBody>
        </p:sp>
        <p:graphicFrame>
          <p:nvGraphicFramePr>
            <p:cNvPr id="453635" name="Object 3"/>
            <p:cNvGraphicFramePr>
              <a:graphicFrameLocks noChangeAspect="1"/>
            </p:cNvGraphicFramePr>
            <p:nvPr/>
          </p:nvGraphicFramePr>
          <p:xfrm>
            <a:off x="1156678" y="4054788"/>
            <a:ext cx="51435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409" name="Equation" r:id="rId6" imgW="291960" imgH="253800" progId="Equation.DSMT4">
                    <p:embed/>
                  </p:oleObj>
                </mc:Choice>
                <mc:Fallback>
                  <p:oleObj name="Equation" r:id="rId6" imgW="291960" imgH="253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678" y="4054788"/>
                          <a:ext cx="51435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3" name="Group 202"/>
          <p:cNvGrpSpPr/>
          <p:nvPr/>
        </p:nvGrpSpPr>
        <p:grpSpPr>
          <a:xfrm>
            <a:off x="1587649" y="4937076"/>
            <a:ext cx="765200" cy="1417320"/>
            <a:chOff x="1808784" y="5029464"/>
            <a:chExt cx="765200" cy="1417320"/>
          </a:xfrm>
        </p:grpSpPr>
        <p:graphicFrame>
          <p:nvGraphicFramePr>
            <p:cNvPr id="453636" name="Object 4"/>
            <p:cNvGraphicFramePr>
              <a:graphicFrameLocks noChangeAspect="1"/>
            </p:cNvGraphicFramePr>
            <p:nvPr/>
          </p:nvGraphicFramePr>
          <p:xfrm>
            <a:off x="1924696" y="5640416"/>
            <a:ext cx="64928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410" name="Equation" r:id="rId8" imgW="368280" imgH="253800" progId="Equation.DSMT4">
                    <p:embed/>
                  </p:oleObj>
                </mc:Choice>
                <mc:Fallback>
                  <p:oleObj name="Equation" r:id="rId8" imgW="368280" imgH="253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696" y="5640416"/>
                          <a:ext cx="649288" cy="446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>
              <a:cxnSpLocks noChangeShapeType="1"/>
            </p:cNvCxnSpPr>
            <p:nvPr/>
          </p:nvCxnSpPr>
          <p:spPr bwMode="auto">
            <a:xfrm rot="2160000" flipV="1">
              <a:off x="1808784" y="5029464"/>
              <a:ext cx="0" cy="1417320"/>
            </a:xfrm>
            <a:prstGeom prst="straightConnector1">
              <a:avLst/>
            </a:prstGeom>
            <a:solidFill>
              <a:schemeClr val="bg1"/>
            </a:solidFill>
            <a:ln w="38100" algn="ctr">
              <a:solidFill>
                <a:srgbClr val="00B050"/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grpSp>
        <p:nvGrpSpPr>
          <p:cNvPr id="223" name="Group 222"/>
          <p:cNvGrpSpPr/>
          <p:nvPr/>
        </p:nvGrpSpPr>
        <p:grpSpPr>
          <a:xfrm>
            <a:off x="5914025" y="4050268"/>
            <a:ext cx="3229975" cy="2130001"/>
            <a:chOff x="5914025" y="4050268"/>
            <a:chExt cx="3229975" cy="2130001"/>
          </a:xfrm>
        </p:grpSpPr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6185850" y="4417475"/>
              <a:ext cx="0" cy="1463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 flipV="1">
              <a:off x="6096000" y="5791200"/>
              <a:ext cx="2667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87630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l-GR" sz="1800" b="0" dirty="0" smtClean="0">
                  <a:latin typeface="Calibri"/>
                </a:rPr>
                <a:t>θ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40908" y="58049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17732" y="581093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360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7220" y="57912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180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14025" y="4050268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I</a:t>
              </a:r>
              <a:r>
                <a:rPr lang="en-US" i="1" baseline="-25000" dirty="0" err="1" smtClean="0"/>
                <a:t>trans</a:t>
              </a:r>
              <a:endParaRPr lang="en-US" i="1" baseline="-25000" dirty="0"/>
            </a:p>
          </p:txBody>
        </p:sp>
      </p:grpSp>
      <p:sp>
        <p:nvSpPr>
          <p:cNvPr id="110" name="Slide Number Placeholder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609600" y="3581400"/>
            <a:ext cx="5888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Component of </a:t>
            </a:r>
            <a:r>
              <a:rPr lang="en-US" sz="2400" i="1" dirty="0" smtClean="0"/>
              <a:t>E</a:t>
            </a:r>
            <a:r>
              <a:rPr lang="en-US" sz="2400" dirty="0" smtClean="0"/>
              <a:t> field </a:t>
            </a:r>
            <a:r>
              <a:rPr lang="en-US" sz="2400" dirty="0" smtClean="0">
                <a:sym typeface="Symbol"/>
              </a:rPr>
              <a:t></a:t>
            </a:r>
            <a:r>
              <a:rPr lang="en-US" sz="2400" dirty="0" smtClean="0"/>
              <a:t> to TA axis is absorbed: </a:t>
            </a:r>
            <a:endParaRPr lang="en-US" sz="2400" dirty="0"/>
          </a:p>
        </p:txBody>
      </p:sp>
      <p:grpSp>
        <p:nvGrpSpPr>
          <p:cNvPr id="35" name="Group 252"/>
          <p:cNvGrpSpPr/>
          <p:nvPr/>
        </p:nvGrpSpPr>
        <p:grpSpPr>
          <a:xfrm>
            <a:off x="3554356" y="1616123"/>
            <a:ext cx="2032980" cy="1837426"/>
            <a:chOff x="7223319" y="4343400"/>
            <a:chExt cx="2032980" cy="1837426"/>
          </a:xfrm>
          <a:scene3d>
            <a:camera prst="isometricOffAxis2Right"/>
            <a:lightRig rig="threePt" dir="t"/>
          </a:scene3d>
        </p:grpSpPr>
        <p:sp>
          <p:nvSpPr>
            <p:cNvPr id="131" name="Arc 130"/>
            <p:cNvSpPr/>
            <p:nvPr/>
          </p:nvSpPr>
          <p:spPr>
            <a:xfrm>
              <a:off x="7315200" y="4349147"/>
              <a:ext cx="1828800" cy="1828800"/>
            </a:xfrm>
            <a:prstGeom prst="arc">
              <a:avLst>
                <a:gd name="adj1" fmla="val 30695"/>
                <a:gd name="adj2" fmla="val 0"/>
              </a:avLst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1800000">
              <a:off x="8160387" y="4599296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800000">
              <a:off x="7877195" y="4736456"/>
              <a:ext cx="13716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800000">
              <a:off x="7724904" y="4859968"/>
              <a:ext cx="1524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800000">
              <a:off x="7579899" y="4983480"/>
              <a:ext cx="1676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800000">
              <a:off x="7410410" y="5120640"/>
              <a:ext cx="18288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800000">
              <a:off x="7337132" y="5271448"/>
              <a:ext cx="18288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800000">
              <a:off x="7255245" y="5408608"/>
              <a:ext cx="18288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800000">
              <a:off x="7265454" y="5545768"/>
              <a:ext cx="1676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800000">
              <a:off x="7248367" y="5682928"/>
              <a:ext cx="1524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800000">
              <a:off x="7223319" y="5806440"/>
              <a:ext cx="13716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800000">
              <a:off x="7392699" y="59436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800000"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Rectangle 164"/>
          <p:cNvSpPr/>
          <p:nvPr/>
        </p:nvSpPr>
        <p:spPr>
          <a:xfrm>
            <a:off x="609600" y="6324600"/>
            <a:ext cx="564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Light emerges with polarization </a:t>
            </a:r>
            <a:r>
              <a:rPr lang="en-US" sz="2400" spc="-200" dirty="0" smtClean="0">
                <a:sym typeface="Symbol"/>
              </a:rPr>
              <a:t>||</a:t>
            </a:r>
            <a:r>
              <a:rPr lang="en-US" sz="2400" dirty="0" smtClean="0"/>
              <a:t> to TA axis</a:t>
            </a:r>
            <a:endParaRPr lang="en-US" sz="2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09600" y="1143000"/>
            <a:ext cx="813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angle </a:t>
            </a:r>
            <a:r>
              <a:rPr lang="el-GR" sz="2400" dirty="0" smtClean="0"/>
              <a:t>θ</a:t>
            </a:r>
            <a:r>
              <a:rPr lang="en-US" sz="2400" dirty="0" smtClean="0"/>
              <a:t> between TA and polarization of incident EM wave:</a:t>
            </a:r>
            <a:endParaRPr lang="en-US" sz="2400" dirty="0"/>
          </a:p>
        </p:txBody>
      </p:sp>
      <p:grpSp>
        <p:nvGrpSpPr>
          <p:cNvPr id="208" name="Group 207"/>
          <p:cNvGrpSpPr/>
          <p:nvPr/>
        </p:nvGrpSpPr>
        <p:grpSpPr>
          <a:xfrm>
            <a:off x="2743200" y="4724400"/>
            <a:ext cx="2455863" cy="468312"/>
            <a:chOff x="3276600" y="4876800"/>
            <a:chExt cx="2455863" cy="468312"/>
          </a:xfrm>
        </p:grpSpPr>
        <p:graphicFrame>
          <p:nvGraphicFramePr>
            <p:cNvPr id="453638" name="Object 6"/>
            <p:cNvGraphicFramePr>
              <a:graphicFrameLocks noChangeAspect="1"/>
            </p:cNvGraphicFramePr>
            <p:nvPr/>
          </p:nvGraphicFramePr>
          <p:xfrm>
            <a:off x="3962400" y="4876800"/>
            <a:ext cx="1770063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411" name="Equation" r:id="rId10" imgW="1002960" imgH="266400" progId="Equation.DSMT4">
                    <p:embed/>
                  </p:oleObj>
                </mc:Choice>
                <mc:Fallback>
                  <p:oleObj name="Equation" r:id="rId10" imgW="1002960" imgH="266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876800"/>
                          <a:ext cx="1770063" cy="468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" name="TextBox 186"/>
            <p:cNvSpPr txBox="1"/>
            <p:nvPr/>
          </p:nvSpPr>
          <p:spPr>
            <a:xfrm>
              <a:off x="3276600" y="4926290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Since</a:t>
              </a:r>
              <a:endParaRPr lang="en-US" dirty="0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1140940" y="4327212"/>
            <a:ext cx="911256" cy="752475"/>
            <a:chOff x="1362075" y="4441783"/>
            <a:chExt cx="911256" cy="752475"/>
          </a:xfrm>
        </p:grpSpPr>
        <p:graphicFrame>
          <p:nvGraphicFramePr>
            <p:cNvPr id="453637" name="Object 5"/>
            <p:cNvGraphicFramePr>
              <a:graphicFrameLocks noChangeAspect="1"/>
            </p:cNvGraphicFramePr>
            <p:nvPr/>
          </p:nvGraphicFramePr>
          <p:xfrm>
            <a:off x="1736756" y="4441783"/>
            <a:ext cx="536575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412" name="Equation" r:id="rId12" imgW="304560" imgH="253800" progId="Equation.DSMT4">
                    <p:embed/>
                  </p:oleObj>
                </mc:Choice>
                <mc:Fallback>
                  <p:oleObj name="Equation" r:id="rId12" imgW="304560" imgH="2538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6756" y="4441783"/>
                          <a:ext cx="536575" cy="446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5" name="Straight Arrow Connector 194"/>
            <p:cNvCxnSpPr>
              <a:cxnSpLocks noChangeShapeType="1"/>
            </p:cNvCxnSpPr>
            <p:nvPr/>
          </p:nvCxnSpPr>
          <p:spPr bwMode="auto">
            <a:xfrm flipH="1" flipV="1">
              <a:off x="1362075" y="4565608"/>
              <a:ext cx="866775" cy="628650"/>
            </a:xfrm>
            <a:prstGeom prst="straightConnector1">
              <a:avLst/>
            </a:prstGeom>
            <a:solidFill>
              <a:schemeClr val="bg1"/>
            </a:solidFill>
            <a:ln w="38100" algn="ctr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grpSp>
        <p:nvGrpSpPr>
          <p:cNvPr id="3" name="Group 113"/>
          <p:cNvGrpSpPr/>
          <p:nvPr/>
        </p:nvGrpSpPr>
        <p:grpSpPr>
          <a:xfrm rot="18360000">
            <a:off x="453022" y="4871721"/>
            <a:ext cx="1406507" cy="1017436"/>
            <a:chOff x="914400" y="3429000"/>
            <a:chExt cx="1828801" cy="2286000"/>
          </a:xfrm>
        </p:grpSpPr>
        <p:sp>
          <p:nvSpPr>
            <p:cNvPr id="115" name="Right Triangle 114"/>
            <p:cNvSpPr/>
            <p:nvPr/>
          </p:nvSpPr>
          <p:spPr>
            <a:xfrm flipH="1">
              <a:off x="914400" y="3429000"/>
              <a:ext cx="1828800" cy="2286000"/>
            </a:xfrm>
            <a:prstGeom prst="rt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529086" y="5332415"/>
              <a:ext cx="214115" cy="3698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743200" y="5334000"/>
            <a:ext cx="2571750" cy="609600"/>
            <a:chOff x="3219450" y="5562600"/>
            <a:chExt cx="2571750" cy="609600"/>
          </a:xfrm>
        </p:grpSpPr>
        <p:graphicFrame>
          <p:nvGraphicFramePr>
            <p:cNvPr id="453634" name="Object 2"/>
            <p:cNvGraphicFramePr>
              <a:graphicFrameLocks noChangeAspect="1"/>
            </p:cNvGraphicFramePr>
            <p:nvPr/>
          </p:nvGraphicFramePr>
          <p:xfrm>
            <a:off x="3276600" y="5562600"/>
            <a:ext cx="2449513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413" name="Equation" r:id="rId14" imgW="1091880" imgH="253800" progId="Equation.DSMT4">
                    <p:embed/>
                  </p:oleObj>
                </mc:Choice>
                <mc:Fallback>
                  <p:oleObj name="Equation" r:id="rId14" imgW="1091880" imgH="253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5562600"/>
                          <a:ext cx="2449513" cy="566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" name="Rectangle 206"/>
            <p:cNvSpPr/>
            <p:nvPr/>
          </p:nvSpPr>
          <p:spPr>
            <a:xfrm>
              <a:off x="3219450" y="5562600"/>
              <a:ext cx="257175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606128" y="1828800"/>
            <a:ext cx="1985255" cy="1146392"/>
            <a:chOff x="4606128" y="1828800"/>
            <a:chExt cx="1985255" cy="1146392"/>
          </a:xfrm>
        </p:grpSpPr>
        <p:grpSp>
          <p:nvGrpSpPr>
            <p:cNvPr id="170" name="Group 169"/>
            <p:cNvGrpSpPr/>
            <p:nvPr/>
          </p:nvGrpSpPr>
          <p:grpSpPr>
            <a:xfrm>
              <a:off x="4606128" y="1992571"/>
              <a:ext cx="1985255" cy="982621"/>
              <a:chOff x="4606128" y="1992571"/>
              <a:chExt cx="1985255" cy="982621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4731307" y="2092655"/>
                <a:ext cx="1724047" cy="882537"/>
                <a:chOff x="4731307" y="2092655"/>
                <a:chExt cx="1724047" cy="882537"/>
              </a:xfrm>
              <a:scene3d>
                <a:camera prst="orthographicFront">
                  <a:rot lat="2302848" lon="20443261" rev="20864817"/>
                </a:camera>
                <a:lightRig rig="threePt" dir="t"/>
              </a:scene3d>
            </p:grpSpPr>
            <p:cxnSp>
              <p:nvCxnSpPr>
                <p:cNvPr id="8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4520295" y="2303667"/>
                  <a:ext cx="422031" cy="7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1" name="Straight Arrow Connector 80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4745707" y="2353273"/>
                  <a:ext cx="316523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4988708" y="2433063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708780" y="2746590"/>
                  <a:ext cx="45720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899024" y="2730054"/>
                  <a:ext cx="422031" cy="7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124436" y="2680447"/>
                  <a:ext cx="316523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6" name="Straight Arrow Connector 8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367429" y="2600661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553708" y="2730054"/>
                  <a:ext cx="422031" cy="7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433804" y="2680447"/>
                  <a:ext cx="316523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8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331479" y="2600661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</p:grp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5224434" y="2461266"/>
                <a:ext cx="1366949" cy="457276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  <a:gd name="connsiteX0" fmla="*/ 0 w 10000"/>
                  <a:gd name="connsiteY0" fmla="*/ 5000 h 10000"/>
                  <a:gd name="connsiteX1" fmla="*/ 1250 w 10000"/>
                  <a:gd name="connsiteY1" fmla="*/ 1444 h 10000"/>
                  <a:gd name="connsiteX2" fmla="*/ 1667 w 10000"/>
                  <a:gd name="connsiteY2" fmla="*/ 667 h 10000"/>
                  <a:gd name="connsiteX3" fmla="*/ 2500 w 10000"/>
                  <a:gd name="connsiteY3" fmla="*/ 0 h 10000"/>
                  <a:gd name="connsiteX4" fmla="*/ 3333 w 10000"/>
                  <a:gd name="connsiteY4" fmla="*/ 667 h 10000"/>
                  <a:gd name="connsiteX5" fmla="*/ 3750 w 10000"/>
                  <a:gd name="connsiteY5" fmla="*/ 1444 h 10000"/>
                  <a:gd name="connsiteX6" fmla="*/ 4167 w 10000"/>
                  <a:gd name="connsiteY6" fmla="*/ 2500 h 10000"/>
                  <a:gd name="connsiteX7" fmla="*/ 5000 w 10000"/>
                  <a:gd name="connsiteY7" fmla="*/ 5000 h 10000"/>
                  <a:gd name="connsiteX8" fmla="*/ 5845 w 10000"/>
                  <a:gd name="connsiteY8" fmla="*/ 7500 h 10000"/>
                  <a:gd name="connsiteX9" fmla="*/ 6250 w 10000"/>
                  <a:gd name="connsiteY9" fmla="*/ 8556 h 10000"/>
                  <a:gd name="connsiteX10" fmla="*/ 6678 w 10000"/>
                  <a:gd name="connsiteY10" fmla="*/ 9319 h 10000"/>
                  <a:gd name="connsiteX11" fmla="*/ 7500 w 10000"/>
                  <a:gd name="connsiteY11" fmla="*/ 10000 h 10000"/>
                  <a:gd name="connsiteX12" fmla="*/ 8333 w 10000"/>
                  <a:gd name="connsiteY12" fmla="*/ 9333 h 10000"/>
                  <a:gd name="connsiteX13" fmla="*/ 8727 w 10000"/>
                  <a:gd name="connsiteY13" fmla="*/ 8556 h 10000"/>
                  <a:gd name="connsiteX14" fmla="*/ 9167 w 10000"/>
                  <a:gd name="connsiteY14" fmla="*/ 7500 h 10000"/>
                  <a:gd name="connsiteX15" fmla="*/ 10000 w 10000"/>
                  <a:gd name="connsiteY15" fmla="*/ 5000 h 10000"/>
                  <a:gd name="connsiteX0" fmla="*/ 0 w 10000"/>
                  <a:gd name="connsiteY0" fmla="*/ 5166 h 10166"/>
                  <a:gd name="connsiteX1" fmla="*/ 1667 w 10000"/>
                  <a:gd name="connsiteY1" fmla="*/ 833 h 10166"/>
                  <a:gd name="connsiteX2" fmla="*/ 2500 w 10000"/>
                  <a:gd name="connsiteY2" fmla="*/ 166 h 10166"/>
                  <a:gd name="connsiteX3" fmla="*/ 3333 w 10000"/>
                  <a:gd name="connsiteY3" fmla="*/ 833 h 10166"/>
                  <a:gd name="connsiteX4" fmla="*/ 3750 w 10000"/>
                  <a:gd name="connsiteY4" fmla="*/ 1610 h 10166"/>
                  <a:gd name="connsiteX5" fmla="*/ 4167 w 10000"/>
                  <a:gd name="connsiteY5" fmla="*/ 2666 h 10166"/>
                  <a:gd name="connsiteX6" fmla="*/ 5000 w 10000"/>
                  <a:gd name="connsiteY6" fmla="*/ 5166 h 10166"/>
                  <a:gd name="connsiteX7" fmla="*/ 5845 w 10000"/>
                  <a:gd name="connsiteY7" fmla="*/ 7666 h 10166"/>
                  <a:gd name="connsiteX8" fmla="*/ 6250 w 10000"/>
                  <a:gd name="connsiteY8" fmla="*/ 8722 h 10166"/>
                  <a:gd name="connsiteX9" fmla="*/ 6678 w 10000"/>
                  <a:gd name="connsiteY9" fmla="*/ 9485 h 10166"/>
                  <a:gd name="connsiteX10" fmla="*/ 7500 w 10000"/>
                  <a:gd name="connsiteY10" fmla="*/ 10166 h 10166"/>
                  <a:gd name="connsiteX11" fmla="*/ 8333 w 10000"/>
                  <a:gd name="connsiteY11" fmla="*/ 9499 h 10166"/>
                  <a:gd name="connsiteX12" fmla="*/ 8727 w 10000"/>
                  <a:gd name="connsiteY12" fmla="*/ 8722 h 10166"/>
                  <a:gd name="connsiteX13" fmla="*/ 9167 w 10000"/>
                  <a:gd name="connsiteY13" fmla="*/ 7666 h 10166"/>
                  <a:gd name="connsiteX14" fmla="*/ 10000 w 10000"/>
                  <a:gd name="connsiteY14" fmla="*/ 5166 h 10166"/>
                  <a:gd name="connsiteX0" fmla="*/ 0 w 10000"/>
                  <a:gd name="connsiteY0" fmla="*/ 5722 h 10722"/>
                  <a:gd name="connsiteX1" fmla="*/ 2500 w 10000"/>
                  <a:gd name="connsiteY1" fmla="*/ 722 h 10722"/>
                  <a:gd name="connsiteX2" fmla="*/ 3333 w 10000"/>
                  <a:gd name="connsiteY2" fmla="*/ 1389 h 10722"/>
                  <a:gd name="connsiteX3" fmla="*/ 3750 w 10000"/>
                  <a:gd name="connsiteY3" fmla="*/ 2166 h 10722"/>
                  <a:gd name="connsiteX4" fmla="*/ 4167 w 10000"/>
                  <a:gd name="connsiteY4" fmla="*/ 3222 h 10722"/>
                  <a:gd name="connsiteX5" fmla="*/ 5000 w 10000"/>
                  <a:gd name="connsiteY5" fmla="*/ 5722 h 10722"/>
                  <a:gd name="connsiteX6" fmla="*/ 5845 w 10000"/>
                  <a:gd name="connsiteY6" fmla="*/ 8222 h 10722"/>
                  <a:gd name="connsiteX7" fmla="*/ 6250 w 10000"/>
                  <a:gd name="connsiteY7" fmla="*/ 9278 h 10722"/>
                  <a:gd name="connsiteX8" fmla="*/ 6678 w 10000"/>
                  <a:gd name="connsiteY8" fmla="*/ 10041 h 10722"/>
                  <a:gd name="connsiteX9" fmla="*/ 7500 w 10000"/>
                  <a:gd name="connsiteY9" fmla="*/ 10722 h 10722"/>
                  <a:gd name="connsiteX10" fmla="*/ 8333 w 10000"/>
                  <a:gd name="connsiteY10" fmla="*/ 10055 h 10722"/>
                  <a:gd name="connsiteX11" fmla="*/ 8727 w 10000"/>
                  <a:gd name="connsiteY11" fmla="*/ 9278 h 10722"/>
                  <a:gd name="connsiteX12" fmla="*/ 9167 w 10000"/>
                  <a:gd name="connsiteY12" fmla="*/ 8222 h 10722"/>
                  <a:gd name="connsiteX13" fmla="*/ 10000 w 10000"/>
                  <a:gd name="connsiteY13" fmla="*/ 5722 h 10722"/>
                  <a:gd name="connsiteX0" fmla="*/ 0 w 10000"/>
                  <a:gd name="connsiteY0" fmla="*/ 4926 h 9926"/>
                  <a:gd name="connsiteX1" fmla="*/ 3333 w 10000"/>
                  <a:gd name="connsiteY1" fmla="*/ 593 h 9926"/>
                  <a:gd name="connsiteX2" fmla="*/ 3750 w 10000"/>
                  <a:gd name="connsiteY2" fmla="*/ 1370 h 9926"/>
                  <a:gd name="connsiteX3" fmla="*/ 4167 w 10000"/>
                  <a:gd name="connsiteY3" fmla="*/ 2426 h 9926"/>
                  <a:gd name="connsiteX4" fmla="*/ 5000 w 10000"/>
                  <a:gd name="connsiteY4" fmla="*/ 4926 h 9926"/>
                  <a:gd name="connsiteX5" fmla="*/ 5845 w 10000"/>
                  <a:gd name="connsiteY5" fmla="*/ 7426 h 9926"/>
                  <a:gd name="connsiteX6" fmla="*/ 6250 w 10000"/>
                  <a:gd name="connsiteY6" fmla="*/ 8482 h 9926"/>
                  <a:gd name="connsiteX7" fmla="*/ 6678 w 10000"/>
                  <a:gd name="connsiteY7" fmla="*/ 9245 h 9926"/>
                  <a:gd name="connsiteX8" fmla="*/ 7500 w 10000"/>
                  <a:gd name="connsiteY8" fmla="*/ 9926 h 9926"/>
                  <a:gd name="connsiteX9" fmla="*/ 8333 w 10000"/>
                  <a:gd name="connsiteY9" fmla="*/ 9259 h 9926"/>
                  <a:gd name="connsiteX10" fmla="*/ 8727 w 10000"/>
                  <a:gd name="connsiteY10" fmla="*/ 8482 h 9926"/>
                  <a:gd name="connsiteX11" fmla="*/ 9167 w 10000"/>
                  <a:gd name="connsiteY11" fmla="*/ 7426 h 9926"/>
                  <a:gd name="connsiteX12" fmla="*/ 10000 w 10000"/>
                  <a:gd name="connsiteY12" fmla="*/ 4926 h 9926"/>
                  <a:gd name="connsiteX0" fmla="*/ 0 w 6667"/>
                  <a:gd name="connsiteY0" fmla="*/ 597 h 10000"/>
                  <a:gd name="connsiteX1" fmla="*/ 417 w 6667"/>
                  <a:gd name="connsiteY1" fmla="*/ 1380 h 10000"/>
                  <a:gd name="connsiteX2" fmla="*/ 834 w 6667"/>
                  <a:gd name="connsiteY2" fmla="*/ 2444 h 10000"/>
                  <a:gd name="connsiteX3" fmla="*/ 1667 w 6667"/>
                  <a:gd name="connsiteY3" fmla="*/ 4963 h 10000"/>
                  <a:gd name="connsiteX4" fmla="*/ 2512 w 6667"/>
                  <a:gd name="connsiteY4" fmla="*/ 7481 h 10000"/>
                  <a:gd name="connsiteX5" fmla="*/ 2917 w 6667"/>
                  <a:gd name="connsiteY5" fmla="*/ 8545 h 10000"/>
                  <a:gd name="connsiteX6" fmla="*/ 3345 w 6667"/>
                  <a:gd name="connsiteY6" fmla="*/ 9314 h 10000"/>
                  <a:gd name="connsiteX7" fmla="*/ 4167 w 6667"/>
                  <a:gd name="connsiteY7" fmla="*/ 10000 h 10000"/>
                  <a:gd name="connsiteX8" fmla="*/ 5000 w 6667"/>
                  <a:gd name="connsiteY8" fmla="*/ 9328 h 10000"/>
                  <a:gd name="connsiteX9" fmla="*/ 5394 w 6667"/>
                  <a:gd name="connsiteY9" fmla="*/ 8545 h 10000"/>
                  <a:gd name="connsiteX10" fmla="*/ 5834 w 6667"/>
                  <a:gd name="connsiteY10" fmla="*/ 7481 h 10000"/>
                  <a:gd name="connsiteX11" fmla="*/ 6667 w 6667"/>
                  <a:gd name="connsiteY11" fmla="*/ 4963 h 10000"/>
                  <a:gd name="connsiteX0" fmla="*/ 0 w 9375"/>
                  <a:gd name="connsiteY0" fmla="*/ 0 h 8620"/>
                  <a:gd name="connsiteX1" fmla="*/ 626 w 9375"/>
                  <a:gd name="connsiteY1" fmla="*/ 1064 h 8620"/>
                  <a:gd name="connsiteX2" fmla="*/ 1875 w 9375"/>
                  <a:gd name="connsiteY2" fmla="*/ 3583 h 8620"/>
                  <a:gd name="connsiteX3" fmla="*/ 3143 w 9375"/>
                  <a:gd name="connsiteY3" fmla="*/ 6101 h 8620"/>
                  <a:gd name="connsiteX4" fmla="*/ 3750 w 9375"/>
                  <a:gd name="connsiteY4" fmla="*/ 7165 h 8620"/>
                  <a:gd name="connsiteX5" fmla="*/ 4392 w 9375"/>
                  <a:gd name="connsiteY5" fmla="*/ 7934 h 8620"/>
                  <a:gd name="connsiteX6" fmla="*/ 5625 w 9375"/>
                  <a:gd name="connsiteY6" fmla="*/ 8620 h 8620"/>
                  <a:gd name="connsiteX7" fmla="*/ 6875 w 9375"/>
                  <a:gd name="connsiteY7" fmla="*/ 7948 h 8620"/>
                  <a:gd name="connsiteX8" fmla="*/ 7466 w 9375"/>
                  <a:gd name="connsiteY8" fmla="*/ 7165 h 8620"/>
                  <a:gd name="connsiteX9" fmla="*/ 8126 w 9375"/>
                  <a:gd name="connsiteY9" fmla="*/ 6101 h 8620"/>
                  <a:gd name="connsiteX10" fmla="*/ 9375 w 9375"/>
                  <a:gd name="connsiteY10" fmla="*/ 3583 h 8620"/>
                  <a:gd name="connsiteX0" fmla="*/ 0 w 9332"/>
                  <a:gd name="connsiteY0" fmla="*/ 0 h 8766"/>
                  <a:gd name="connsiteX1" fmla="*/ 1332 w 9332"/>
                  <a:gd name="connsiteY1" fmla="*/ 2923 h 8766"/>
                  <a:gd name="connsiteX2" fmla="*/ 2685 w 9332"/>
                  <a:gd name="connsiteY2" fmla="*/ 5844 h 8766"/>
                  <a:gd name="connsiteX3" fmla="*/ 3332 w 9332"/>
                  <a:gd name="connsiteY3" fmla="*/ 7078 h 8766"/>
                  <a:gd name="connsiteX4" fmla="*/ 4017 w 9332"/>
                  <a:gd name="connsiteY4" fmla="*/ 7970 h 8766"/>
                  <a:gd name="connsiteX5" fmla="*/ 5332 w 9332"/>
                  <a:gd name="connsiteY5" fmla="*/ 8766 h 8766"/>
                  <a:gd name="connsiteX6" fmla="*/ 6665 w 9332"/>
                  <a:gd name="connsiteY6" fmla="*/ 7986 h 8766"/>
                  <a:gd name="connsiteX7" fmla="*/ 7296 w 9332"/>
                  <a:gd name="connsiteY7" fmla="*/ 7078 h 8766"/>
                  <a:gd name="connsiteX8" fmla="*/ 8000 w 9332"/>
                  <a:gd name="connsiteY8" fmla="*/ 5844 h 8766"/>
                  <a:gd name="connsiteX9" fmla="*/ 9332 w 9332"/>
                  <a:gd name="connsiteY9" fmla="*/ 2923 h 8766"/>
                  <a:gd name="connsiteX0" fmla="*/ 0 w 8573"/>
                  <a:gd name="connsiteY0" fmla="*/ 0 h 6666"/>
                  <a:gd name="connsiteX1" fmla="*/ 1450 w 8573"/>
                  <a:gd name="connsiteY1" fmla="*/ 3333 h 6666"/>
                  <a:gd name="connsiteX2" fmla="*/ 2144 w 8573"/>
                  <a:gd name="connsiteY2" fmla="*/ 4740 h 6666"/>
                  <a:gd name="connsiteX3" fmla="*/ 2878 w 8573"/>
                  <a:gd name="connsiteY3" fmla="*/ 5758 h 6666"/>
                  <a:gd name="connsiteX4" fmla="*/ 4287 w 8573"/>
                  <a:gd name="connsiteY4" fmla="*/ 6666 h 6666"/>
                  <a:gd name="connsiteX5" fmla="*/ 5715 w 8573"/>
                  <a:gd name="connsiteY5" fmla="*/ 5776 h 6666"/>
                  <a:gd name="connsiteX6" fmla="*/ 6391 w 8573"/>
                  <a:gd name="connsiteY6" fmla="*/ 4740 h 6666"/>
                  <a:gd name="connsiteX7" fmla="*/ 7146 w 8573"/>
                  <a:gd name="connsiteY7" fmla="*/ 3333 h 6666"/>
                  <a:gd name="connsiteX8" fmla="*/ 8573 w 8573"/>
                  <a:gd name="connsiteY8" fmla="*/ 0 h 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3" h="6666">
                    <a:moveTo>
                      <a:pt x="0" y="0"/>
                    </a:moveTo>
                    <a:cubicBezTo>
                      <a:pt x="477" y="1110"/>
                      <a:pt x="1093" y="2542"/>
                      <a:pt x="1450" y="3333"/>
                    </a:cubicBezTo>
                    <a:cubicBezTo>
                      <a:pt x="1806" y="4123"/>
                      <a:pt x="1913" y="4333"/>
                      <a:pt x="2144" y="4740"/>
                    </a:cubicBezTo>
                    <a:cubicBezTo>
                      <a:pt x="2376" y="5148"/>
                      <a:pt x="2521" y="5370"/>
                      <a:pt x="2878" y="5758"/>
                    </a:cubicBezTo>
                    <a:cubicBezTo>
                      <a:pt x="3237" y="6147"/>
                      <a:pt x="3652" y="6666"/>
                      <a:pt x="4287" y="6666"/>
                    </a:cubicBezTo>
                    <a:cubicBezTo>
                      <a:pt x="4921" y="6666"/>
                      <a:pt x="5380" y="6147"/>
                      <a:pt x="5715" y="5776"/>
                    </a:cubicBezTo>
                    <a:cubicBezTo>
                      <a:pt x="6053" y="5408"/>
                      <a:pt x="6152" y="5148"/>
                      <a:pt x="6391" y="4740"/>
                    </a:cubicBezTo>
                    <a:cubicBezTo>
                      <a:pt x="6629" y="4333"/>
                      <a:pt x="6779" y="4123"/>
                      <a:pt x="7146" y="3333"/>
                    </a:cubicBezTo>
                    <a:cubicBezTo>
                      <a:pt x="7509" y="2542"/>
                      <a:pt x="8038" y="1271"/>
                      <a:pt x="8573" y="0"/>
                    </a:cubicBezTo>
                  </a:path>
                </a:pathLst>
              </a:custGeom>
              <a:solidFill>
                <a:srgbClr val="C00000">
                  <a:alpha val="34902"/>
                </a:srgbClr>
              </a:solidFill>
              <a:ln w="28575" cmpd="sng">
                <a:solidFill>
                  <a:srgbClr val="C00000"/>
                </a:solidFill>
                <a:prstDash val="sysDash"/>
                <a:round/>
                <a:headEnd/>
                <a:tailEnd/>
              </a:ln>
              <a:scene3d>
                <a:camera prst="orthographicFront">
                  <a:rot lat="19199996" lon="0" rev="0"/>
                </a:camera>
                <a:lightRig rig="threePt" dir="t"/>
              </a:scene3d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Freeform 11"/>
              <p:cNvSpPr>
                <a:spLocks/>
              </p:cNvSpPr>
              <p:nvPr/>
            </p:nvSpPr>
            <p:spPr bwMode="auto">
              <a:xfrm rot="11040746">
                <a:off x="4664858" y="2065346"/>
                <a:ext cx="535379" cy="447824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  <a:gd name="connsiteX0" fmla="*/ 0 w 10000"/>
                  <a:gd name="connsiteY0" fmla="*/ 5000 h 10000"/>
                  <a:gd name="connsiteX1" fmla="*/ 1250 w 10000"/>
                  <a:gd name="connsiteY1" fmla="*/ 1444 h 10000"/>
                  <a:gd name="connsiteX2" fmla="*/ 1667 w 10000"/>
                  <a:gd name="connsiteY2" fmla="*/ 667 h 10000"/>
                  <a:gd name="connsiteX3" fmla="*/ 2500 w 10000"/>
                  <a:gd name="connsiteY3" fmla="*/ 0 h 10000"/>
                  <a:gd name="connsiteX4" fmla="*/ 3333 w 10000"/>
                  <a:gd name="connsiteY4" fmla="*/ 667 h 10000"/>
                  <a:gd name="connsiteX5" fmla="*/ 3750 w 10000"/>
                  <a:gd name="connsiteY5" fmla="*/ 1444 h 10000"/>
                  <a:gd name="connsiteX6" fmla="*/ 4167 w 10000"/>
                  <a:gd name="connsiteY6" fmla="*/ 2500 h 10000"/>
                  <a:gd name="connsiteX7" fmla="*/ 5000 w 10000"/>
                  <a:gd name="connsiteY7" fmla="*/ 5000 h 10000"/>
                  <a:gd name="connsiteX8" fmla="*/ 5845 w 10000"/>
                  <a:gd name="connsiteY8" fmla="*/ 7500 h 10000"/>
                  <a:gd name="connsiteX9" fmla="*/ 6250 w 10000"/>
                  <a:gd name="connsiteY9" fmla="*/ 8556 h 10000"/>
                  <a:gd name="connsiteX10" fmla="*/ 6678 w 10000"/>
                  <a:gd name="connsiteY10" fmla="*/ 9319 h 10000"/>
                  <a:gd name="connsiteX11" fmla="*/ 7500 w 10000"/>
                  <a:gd name="connsiteY11" fmla="*/ 10000 h 10000"/>
                  <a:gd name="connsiteX12" fmla="*/ 8333 w 10000"/>
                  <a:gd name="connsiteY12" fmla="*/ 9333 h 10000"/>
                  <a:gd name="connsiteX13" fmla="*/ 8727 w 10000"/>
                  <a:gd name="connsiteY13" fmla="*/ 8556 h 10000"/>
                  <a:gd name="connsiteX14" fmla="*/ 9167 w 10000"/>
                  <a:gd name="connsiteY14" fmla="*/ 7500 h 10000"/>
                  <a:gd name="connsiteX15" fmla="*/ 10000 w 10000"/>
                  <a:gd name="connsiteY15" fmla="*/ 5000 h 10000"/>
                  <a:gd name="connsiteX0" fmla="*/ 0 w 10000"/>
                  <a:gd name="connsiteY0" fmla="*/ 5166 h 10166"/>
                  <a:gd name="connsiteX1" fmla="*/ 1667 w 10000"/>
                  <a:gd name="connsiteY1" fmla="*/ 833 h 10166"/>
                  <a:gd name="connsiteX2" fmla="*/ 2500 w 10000"/>
                  <a:gd name="connsiteY2" fmla="*/ 166 h 10166"/>
                  <a:gd name="connsiteX3" fmla="*/ 3333 w 10000"/>
                  <a:gd name="connsiteY3" fmla="*/ 833 h 10166"/>
                  <a:gd name="connsiteX4" fmla="*/ 3750 w 10000"/>
                  <a:gd name="connsiteY4" fmla="*/ 1610 h 10166"/>
                  <a:gd name="connsiteX5" fmla="*/ 4167 w 10000"/>
                  <a:gd name="connsiteY5" fmla="*/ 2666 h 10166"/>
                  <a:gd name="connsiteX6" fmla="*/ 5000 w 10000"/>
                  <a:gd name="connsiteY6" fmla="*/ 5166 h 10166"/>
                  <a:gd name="connsiteX7" fmla="*/ 5845 w 10000"/>
                  <a:gd name="connsiteY7" fmla="*/ 7666 h 10166"/>
                  <a:gd name="connsiteX8" fmla="*/ 6250 w 10000"/>
                  <a:gd name="connsiteY8" fmla="*/ 8722 h 10166"/>
                  <a:gd name="connsiteX9" fmla="*/ 6678 w 10000"/>
                  <a:gd name="connsiteY9" fmla="*/ 9485 h 10166"/>
                  <a:gd name="connsiteX10" fmla="*/ 7500 w 10000"/>
                  <a:gd name="connsiteY10" fmla="*/ 10166 h 10166"/>
                  <a:gd name="connsiteX11" fmla="*/ 8333 w 10000"/>
                  <a:gd name="connsiteY11" fmla="*/ 9499 h 10166"/>
                  <a:gd name="connsiteX12" fmla="*/ 8727 w 10000"/>
                  <a:gd name="connsiteY12" fmla="*/ 8722 h 10166"/>
                  <a:gd name="connsiteX13" fmla="*/ 9167 w 10000"/>
                  <a:gd name="connsiteY13" fmla="*/ 7666 h 10166"/>
                  <a:gd name="connsiteX14" fmla="*/ 10000 w 10000"/>
                  <a:gd name="connsiteY14" fmla="*/ 5166 h 10166"/>
                  <a:gd name="connsiteX0" fmla="*/ 0 w 10000"/>
                  <a:gd name="connsiteY0" fmla="*/ 5722 h 10722"/>
                  <a:gd name="connsiteX1" fmla="*/ 2500 w 10000"/>
                  <a:gd name="connsiteY1" fmla="*/ 722 h 10722"/>
                  <a:gd name="connsiteX2" fmla="*/ 3333 w 10000"/>
                  <a:gd name="connsiteY2" fmla="*/ 1389 h 10722"/>
                  <a:gd name="connsiteX3" fmla="*/ 3750 w 10000"/>
                  <a:gd name="connsiteY3" fmla="*/ 2166 h 10722"/>
                  <a:gd name="connsiteX4" fmla="*/ 4167 w 10000"/>
                  <a:gd name="connsiteY4" fmla="*/ 3222 h 10722"/>
                  <a:gd name="connsiteX5" fmla="*/ 5000 w 10000"/>
                  <a:gd name="connsiteY5" fmla="*/ 5722 h 10722"/>
                  <a:gd name="connsiteX6" fmla="*/ 5845 w 10000"/>
                  <a:gd name="connsiteY6" fmla="*/ 8222 h 10722"/>
                  <a:gd name="connsiteX7" fmla="*/ 6250 w 10000"/>
                  <a:gd name="connsiteY7" fmla="*/ 9278 h 10722"/>
                  <a:gd name="connsiteX8" fmla="*/ 6678 w 10000"/>
                  <a:gd name="connsiteY8" fmla="*/ 10041 h 10722"/>
                  <a:gd name="connsiteX9" fmla="*/ 7500 w 10000"/>
                  <a:gd name="connsiteY9" fmla="*/ 10722 h 10722"/>
                  <a:gd name="connsiteX10" fmla="*/ 8333 w 10000"/>
                  <a:gd name="connsiteY10" fmla="*/ 10055 h 10722"/>
                  <a:gd name="connsiteX11" fmla="*/ 8727 w 10000"/>
                  <a:gd name="connsiteY11" fmla="*/ 9278 h 10722"/>
                  <a:gd name="connsiteX12" fmla="*/ 9167 w 10000"/>
                  <a:gd name="connsiteY12" fmla="*/ 8222 h 10722"/>
                  <a:gd name="connsiteX13" fmla="*/ 10000 w 10000"/>
                  <a:gd name="connsiteY13" fmla="*/ 5722 h 10722"/>
                  <a:gd name="connsiteX0" fmla="*/ 0 w 10000"/>
                  <a:gd name="connsiteY0" fmla="*/ 4926 h 9926"/>
                  <a:gd name="connsiteX1" fmla="*/ 3333 w 10000"/>
                  <a:gd name="connsiteY1" fmla="*/ 593 h 9926"/>
                  <a:gd name="connsiteX2" fmla="*/ 3750 w 10000"/>
                  <a:gd name="connsiteY2" fmla="*/ 1370 h 9926"/>
                  <a:gd name="connsiteX3" fmla="*/ 4167 w 10000"/>
                  <a:gd name="connsiteY3" fmla="*/ 2426 h 9926"/>
                  <a:gd name="connsiteX4" fmla="*/ 5000 w 10000"/>
                  <a:gd name="connsiteY4" fmla="*/ 4926 h 9926"/>
                  <a:gd name="connsiteX5" fmla="*/ 5845 w 10000"/>
                  <a:gd name="connsiteY5" fmla="*/ 7426 h 9926"/>
                  <a:gd name="connsiteX6" fmla="*/ 6250 w 10000"/>
                  <a:gd name="connsiteY6" fmla="*/ 8482 h 9926"/>
                  <a:gd name="connsiteX7" fmla="*/ 6678 w 10000"/>
                  <a:gd name="connsiteY7" fmla="*/ 9245 h 9926"/>
                  <a:gd name="connsiteX8" fmla="*/ 7500 w 10000"/>
                  <a:gd name="connsiteY8" fmla="*/ 9926 h 9926"/>
                  <a:gd name="connsiteX9" fmla="*/ 8333 w 10000"/>
                  <a:gd name="connsiteY9" fmla="*/ 9259 h 9926"/>
                  <a:gd name="connsiteX10" fmla="*/ 8727 w 10000"/>
                  <a:gd name="connsiteY10" fmla="*/ 8482 h 9926"/>
                  <a:gd name="connsiteX11" fmla="*/ 9167 w 10000"/>
                  <a:gd name="connsiteY11" fmla="*/ 7426 h 9926"/>
                  <a:gd name="connsiteX12" fmla="*/ 10000 w 10000"/>
                  <a:gd name="connsiteY12" fmla="*/ 4926 h 9926"/>
                  <a:gd name="connsiteX0" fmla="*/ 0 w 6667"/>
                  <a:gd name="connsiteY0" fmla="*/ 597 h 10000"/>
                  <a:gd name="connsiteX1" fmla="*/ 417 w 6667"/>
                  <a:gd name="connsiteY1" fmla="*/ 1380 h 10000"/>
                  <a:gd name="connsiteX2" fmla="*/ 834 w 6667"/>
                  <a:gd name="connsiteY2" fmla="*/ 2444 h 10000"/>
                  <a:gd name="connsiteX3" fmla="*/ 1667 w 6667"/>
                  <a:gd name="connsiteY3" fmla="*/ 4963 h 10000"/>
                  <a:gd name="connsiteX4" fmla="*/ 2512 w 6667"/>
                  <a:gd name="connsiteY4" fmla="*/ 7481 h 10000"/>
                  <a:gd name="connsiteX5" fmla="*/ 2917 w 6667"/>
                  <a:gd name="connsiteY5" fmla="*/ 8545 h 10000"/>
                  <a:gd name="connsiteX6" fmla="*/ 3345 w 6667"/>
                  <a:gd name="connsiteY6" fmla="*/ 9314 h 10000"/>
                  <a:gd name="connsiteX7" fmla="*/ 4167 w 6667"/>
                  <a:gd name="connsiteY7" fmla="*/ 10000 h 10000"/>
                  <a:gd name="connsiteX8" fmla="*/ 5000 w 6667"/>
                  <a:gd name="connsiteY8" fmla="*/ 9328 h 10000"/>
                  <a:gd name="connsiteX9" fmla="*/ 5394 w 6667"/>
                  <a:gd name="connsiteY9" fmla="*/ 8545 h 10000"/>
                  <a:gd name="connsiteX10" fmla="*/ 5834 w 6667"/>
                  <a:gd name="connsiteY10" fmla="*/ 7481 h 10000"/>
                  <a:gd name="connsiteX11" fmla="*/ 6667 w 6667"/>
                  <a:gd name="connsiteY11" fmla="*/ 4963 h 10000"/>
                  <a:gd name="connsiteX0" fmla="*/ 0 w 9375"/>
                  <a:gd name="connsiteY0" fmla="*/ 0 h 8620"/>
                  <a:gd name="connsiteX1" fmla="*/ 626 w 9375"/>
                  <a:gd name="connsiteY1" fmla="*/ 1064 h 8620"/>
                  <a:gd name="connsiteX2" fmla="*/ 1875 w 9375"/>
                  <a:gd name="connsiteY2" fmla="*/ 3583 h 8620"/>
                  <a:gd name="connsiteX3" fmla="*/ 3143 w 9375"/>
                  <a:gd name="connsiteY3" fmla="*/ 6101 h 8620"/>
                  <a:gd name="connsiteX4" fmla="*/ 3750 w 9375"/>
                  <a:gd name="connsiteY4" fmla="*/ 7165 h 8620"/>
                  <a:gd name="connsiteX5" fmla="*/ 4392 w 9375"/>
                  <a:gd name="connsiteY5" fmla="*/ 7934 h 8620"/>
                  <a:gd name="connsiteX6" fmla="*/ 5625 w 9375"/>
                  <a:gd name="connsiteY6" fmla="*/ 8620 h 8620"/>
                  <a:gd name="connsiteX7" fmla="*/ 6875 w 9375"/>
                  <a:gd name="connsiteY7" fmla="*/ 7948 h 8620"/>
                  <a:gd name="connsiteX8" fmla="*/ 7466 w 9375"/>
                  <a:gd name="connsiteY8" fmla="*/ 7165 h 8620"/>
                  <a:gd name="connsiteX9" fmla="*/ 8126 w 9375"/>
                  <a:gd name="connsiteY9" fmla="*/ 6101 h 8620"/>
                  <a:gd name="connsiteX10" fmla="*/ 9375 w 9375"/>
                  <a:gd name="connsiteY10" fmla="*/ 3583 h 8620"/>
                  <a:gd name="connsiteX0" fmla="*/ 0 w 9332"/>
                  <a:gd name="connsiteY0" fmla="*/ 0 h 8766"/>
                  <a:gd name="connsiteX1" fmla="*/ 1332 w 9332"/>
                  <a:gd name="connsiteY1" fmla="*/ 2923 h 8766"/>
                  <a:gd name="connsiteX2" fmla="*/ 2685 w 9332"/>
                  <a:gd name="connsiteY2" fmla="*/ 5844 h 8766"/>
                  <a:gd name="connsiteX3" fmla="*/ 3332 w 9332"/>
                  <a:gd name="connsiteY3" fmla="*/ 7078 h 8766"/>
                  <a:gd name="connsiteX4" fmla="*/ 4017 w 9332"/>
                  <a:gd name="connsiteY4" fmla="*/ 7970 h 8766"/>
                  <a:gd name="connsiteX5" fmla="*/ 5332 w 9332"/>
                  <a:gd name="connsiteY5" fmla="*/ 8766 h 8766"/>
                  <a:gd name="connsiteX6" fmla="*/ 6665 w 9332"/>
                  <a:gd name="connsiteY6" fmla="*/ 7986 h 8766"/>
                  <a:gd name="connsiteX7" fmla="*/ 7296 w 9332"/>
                  <a:gd name="connsiteY7" fmla="*/ 7078 h 8766"/>
                  <a:gd name="connsiteX8" fmla="*/ 8000 w 9332"/>
                  <a:gd name="connsiteY8" fmla="*/ 5844 h 8766"/>
                  <a:gd name="connsiteX9" fmla="*/ 9332 w 9332"/>
                  <a:gd name="connsiteY9" fmla="*/ 2923 h 8766"/>
                  <a:gd name="connsiteX0" fmla="*/ 0 w 8573"/>
                  <a:gd name="connsiteY0" fmla="*/ 0 h 6666"/>
                  <a:gd name="connsiteX1" fmla="*/ 1450 w 8573"/>
                  <a:gd name="connsiteY1" fmla="*/ 3333 h 6666"/>
                  <a:gd name="connsiteX2" fmla="*/ 2144 w 8573"/>
                  <a:gd name="connsiteY2" fmla="*/ 4740 h 6666"/>
                  <a:gd name="connsiteX3" fmla="*/ 2878 w 8573"/>
                  <a:gd name="connsiteY3" fmla="*/ 5758 h 6666"/>
                  <a:gd name="connsiteX4" fmla="*/ 4287 w 8573"/>
                  <a:gd name="connsiteY4" fmla="*/ 6666 h 6666"/>
                  <a:gd name="connsiteX5" fmla="*/ 5715 w 8573"/>
                  <a:gd name="connsiteY5" fmla="*/ 5776 h 6666"/>
                  <a:gd name="connsiteX6" fmla="*/ 6391 w 8573"/>
                  <a:gd name="connsiteY6" fmla="*/ 4740 h 6666"/>
                  <a:gd name="connsiteX7" fmla="*/ 7146 w 8573"/>
                  <a:gd name="connsiteY7" fmla="*/ 3333 h 6666"/>
                  <a:gd name="connsiteX8" fmla="*/ 8573 w 8573"/>
                  <a:gd name="connsiteY8" fmla="*/ 0 h 6666"/>
                  <a:gd name="connsiteX0" fmla="*/ 0 w 8335"/>
                  <a:gd name="connsiteY0" fmla="*/ 0 h 10000"/>
                  <a:gd name="connsiteX1" fmla="*/ 1691 w 8335"/>
                  <a:gd name="connsiteY1" fmla="*/ 5000 h 10000"/>
                  <a:gd name="connsiteX2" fmla="*/ 2501 w 8335"/>
                  <a:gd name="connsiteY2" fmla="*/ 7111 h 10000"/>
                  <a:gd name="connsiteX3" fmla="*/ 3357 w 8335"/>
                  <a:gd name="connsiteY3" fmla="*/ 8638 h 10000"/>
                  <a:gd name="connsiteX4" fmla="*/ 5001 w 8335"/>
                  <a:gd name="connsiteY4" fmla="*/ 10000 h 10000"/>
                  <a:gd name="connsiteX5" fmla="*/ 6666 w 8335"/>
                  <a:gd name="connsiteY5" fmla="*/ 8665 h 10000"/>
                  <a:gd name="connsiteX6" fmla="*/ 7455 w 8335"/>
                  <a:gd name="connsiteY6" fmla="*/ 7111 h 10000"/>
                  <a:gd name="connsiteX7" fmla="*/ 8335 w 8335"/>
                  <a:gd name="connsiteY7" fmla="*/ 5000 h 10000"/>
                  <a:gd name="connsiteX0" fmla="*/ 0 w 8944"/>
                  <a:gd name="connsiteY0" fmla="*/ 0 h 10000"/>
                  <a:gd name="connsiteX1" fmla="*/ 2029 w 8944"/>
                  <a:gd name="connsiteY1" fmla="*/ 5000 h 10000"/>
                  <a:gd name="connsiteX2" fmla="*/ 3001 w 8944"/>
                  <a:gd name="connsiteY2" fmla="*/ 7111 h 10000"/>
                  <a:gd name="connsiteX3" fmla="*/ 4028 w 8944"/>
                  <a:gd name="connsiteY3" fmla="*/ 8638 h 10000"/>
                  <a:gd name="connsiteX4" fmla="*/ 6000 w 8944"/>
                  <a:gd name="connsiteY4" fmla="*/ 10000 h 10000"/>
                  <a:gd name="connsiteX5" fmla="*/ 7998 w 8944"/>
                  <a:gd name="connsiteY5" fmla="*/ 8665 h 10000"/>
                  <a:gd name="connsiteX6" fmla="*/ 8944 w 8944"/>
                  <a:gd name="connsiteY6" fmla="*/ 7111 h 10000"/>
                  <a:gd name="connsiteX0" fmla="*/ 0 w 8942"/>
                  <a:gd name="connsiteY0" fmla="*/ 0 h 10000"/>
                  <a:gd name="connsiteX1" fmla="*/ 2269 w 8942"/>
                  <a:gd name="connsiteY1" fmla="*/ 5000 h 10000"/>
                  <a:gd name="connsiteX2" fmla="*/ 3355 w 8942"/>
                  <a:gd name="connsiteY2" fmla="*/ 7111 h 10000"/>
                  <a:gd name="connsiteX3" fmla="*/ 4504 w 8942"/>
                  <a:gd name="connsiteY3" fmla="*/ 8638 h 10000"/>
                  <a:gd name="connsiteX4" fmla="*/ 6708 w 8942"/>
                  <a:gd name="connsiteY4" fmla="*/ 10000 h 10000"/>
                  <a:gd name="connsiteX5" fmla="*/ 8942 w 8942"/>
                  <a:gd name="connsiteY5" fmla="*/ 8665 h 10000"/>
                  <a:gd name="connsiteX0" fmla="*/ 0 w 7502"/>
                  <a:gd name="connsiteY0" fmla="*/ 0 h 10000"/>
                  <a:gd name="connsiteX1" fmla="*/ 2537 w 7502"/>
                  <a:gd name="connsiteY1" fmla="*/ 5000 h 10000"/>
                  <a:gd name="connsiteX2" fmla="*/ 3752 w 7502"/>
                  <a:gd name="connsiteY2" fmla="*/ 7111 h 10000"/>
                  <a:gd name="connsiteX3" fmla="*/ 5037 w 7502"/>
                  <a:gd name="connsiteY3" fmla="*/ 8638 h 10000"/>
                  <a:gd name="connsiteX4" fmla="*/ 7502 w 7502"/>
                  <a:gd name="connsiteY4" fmla="*/ 10000 h 10000"/>
                  <a:gd name="connsiteX0" fmla="*/ 0 w 6714"/>
                  <a:gd name="connsiteY0" fmla="*/ 0 h 8638"/>
                  <a:gd name="connsiteX1" fmla="*/ 3382 w 6714"/>
                  <a:gd name="connsiteY1" fmla="*/ 5000 h 8638"/>
                  <a:gd name="connsiteX2" fmla="*/ 5001 w 6714"/>
                  <a:gd name="connsiteY2" fmla="*/ 7111 h 8638"/>
                  <a:gd name="connsiteX3" fmla="*/ 6714 w 6714"/>
                  <a:gd name="connsiteY3" fmla="*/ 8638 h 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4" h="8638">
                    <a:moveTo>
                      <a:pt x="0" y="0"/>
                    </a:moveTo>
                    <a:cubicBezTo>
                      <a:pt x="1112" y="1665"/>
                      <a:pt x="2550" y="3813"/>
                      <a:pt x="3382" y="5000"/>
                    </a:cubicBezTo>
                    <a:cubicBezTo>
                      <a:pt x="4212" y="6185"/>
                      <a:pt x="4461" y="6500"/>
                      <a:pt x="5001" y="7111"/>
                    </a:cubicBezTo>
                    <a:cubicBezTo>
                      <a:pt x="5543" y="7723"/>
                      <a:pt x="5881" y="8056"/>
                      <a:pt x="6714" y="8638"/>
                    </a:cubicBezTo>
                  </a:path>
                </a:pathLst>
              </a:custGeom>
              <a:noFill/>
              <a:ln w="28575" cmpd="sng">
                <a:solidFill>
                  <a:srgbClr val="C00000"/>
                </a:solidFill>
                <a:prstDash val="sysDash"/>
                <a:round/>
                <a:headEnd/>
                <a:tailEnd/>
              </a:ln>
              <a:scene3d>
                <a:camera prst="orthographicFront">
                  <a:rot lat="19199996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 flipH="1" flipV="1">
                <a:off x="4606128" y="1992571"/>
                <a:ext cx="743793" cy="655094"/>
              </a:xfrm>
              <a:custGeom>
                <a:avLst/>
                <a:gdLst>
                  <a:gd name="connsiteX0" fmla="*/ 0 w 698740"/>
                  <a:gd name="connsiteY0" fmla="*/ 0 h 474453"/>
                  <a:gd name="connsiteX1" fmla="*/ 146650 w 698740"/>
                  <a:gd name="connsiteY1" fmla="*/ 146650 h 474453"/>
                  <a:gd name="connsiteX2" fmla="*/ 250166 w 698740"/>
                  <a:gd name="connsiteY2" fmla="*/ 241540 h 474453"/>
                  <a:gd name="connsiteX3" fmla="*/ 353683 w 698740"/>
                  <a:gd name="connsiteY3" fmla="*/ 336431 h 474453"/>
                  <a:gd name="connsiteX4" fmla="*/ 465827 w 698740"/>
                  <a:gd name="connsiteY4" fmla="*/ 405442 h 474453"/>
                  <a:gd name="connsiteX5" fmla="*/ 586597 w 698740"/>
                  <a:gd name="connsiteY5" fmla="*/ 448574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  <a:gd name="connsiteX0" fmla="*/ 0 w 698740"/>
                  <a:gd name="connsiteY0" fmla="*/ 0 h 474453"/>
                  <a:gd name="connsiteX1" fmla="*/ 146650 w 698740"/>
                  <a:gd name="connsiteY1" fmla="*/ 146650 h 474453"/>
                  <a:gd name="connsiteX2" fmla="*/ 250166 w 698740"/>
                  <a:gd name="connsiteY2" fmla="*/ 241540 h 474453"/>
                  <a:gd name="connsiteX3" fmla="*/ 353683 w 698740"/>
                  <a:gd name="connsiteY3" fmla="*/ 336431 h 474453"/>
                  <a:gd name="connsiteX4" fmla="*/ 491469 w 698740"/>
                  <a:gd name="connsiteY4" fmla="*/ 385673 h 474453"/>
                  <a:gd name="connsiteX5" fmla="*/ 586597 w 698740"/>
                  <a:gd name="connsiteY5" fmla="*/ 448574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  <a:gd name="connsiteX0" fmla="*/ 0 w 698740"/>
                  <a:gd name="connsiteY0" fmla="*/ 0 h 474453"/>
                  <a:gd name="connsiteX1" fmla="*/ 146650 w 698740"/>
                  <a:gd name="connsiteY1" fmla="*/ 146650 h 474453"/>
                  <a:gd name="connsiteX2" fmla="*/ 250166 w 698740"/>
                  <a:gd name="connsiteY2" fmla="*/ 241540 h 474453"/>
                  <a:gd name="connsiteX3" fmla="*/ 348105 w 698740"/>
                  <a:gd name="connsiteY3" fmla="*/ 293427 h 474453"/>
                  <a:gd name="connsiteX4" fmla="*/ 491469 w 698740"/>
                  <a:gd name="connsiteY4" fmla="*/ 385673 h 474453"/>
                  <a:gd name="connsiteX5" fmla="*/ 586597 w 698740"/>
                  <a:gd name="connsiteY5" fmla="*/ 448574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  <a:gd name="connsiteX0" fmla="*/ 0 w 698740"/>
                  <a:gd name="connsiteY0" fmla="*/ 0 h 474453"/>
                  <a:gd name="connsiteX1" fmla="*/ 146650 w 698740"/>
                  <a:gd name="connsiteY1" fmla="*/ 146650 h 474453"/>
                  <a:gd name="connsiteX2" fmla="*/ 266900 w 698740"/>
                  <a:gd name="connsiteY2" fmla="*/ 224338 h 474453"/>
                  <a:gd name="connsiteX3" fmla="*/ 348105 w 698740"/>
                  <a:gd name="connsiteY3" fmla="*/ 293427 h 474453"/>
                  <a:gd name="connsiteX4" fmla="*/ 491469 w 698740"/>
                  <a:gd name="connsiteY4" fmla="*/ 385673 h 474453"/>
                  <a:gd name="connsiteX5" fmla="*/ 586597 w 698740"/>
                  <a:gd name="connsiteY5" fmla="*/ 448574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  <a:gd name="connsiteX0" fmla="*/ 0 w 698740"/>
                  <a:gd name="connsiteY0" fmla="*/ 0 h 474453"/>
                  <a:gd name="connsiteX1" fmla="*/ 146650 w 698740"/>
                  <a:gd name="connsiteY1" fmla="*/ 146650 h 474453"/>
                  <a:gd name="connsiteX2" fmla="*/ 266900 w 698740"/>
                  <a:gd name="connsiteY2" fmla="*/ 211437 h 474453"/>
                  <a:gd name="connsiteX3" fmla="*/ 348105 w 698740"/>
                  <a:gd name="connsiteY3" fmla="*/ 293427 h 474453"/>
                  <a:gd name="connsiteX4" fmla="*/ 491469 w 698740"/>
                  <a:gd name="connsiteY4" fmla="*/ 385673 h 474453"/>
                  <a:gd name="connsiteX5" fmla="*/ 586597 w 698740"/>
                  <a:gd name="connsiteY5" fmla="*/ 448574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  <a:gd name="connsiteX0" fmla="*/ 0 w 698740"/>
                  <a:gd name="connsiteY0" fmla="*/ 0 h 474453"/>
                  <a:gd name="connsiteX1" fmla="*/ 157806 w 698740"/>
                  <a:gd name="connsiteY1" fmla="*/ 133749 h 474453"/>
                  <a:gd name="connsiteX2" fmla="*/ 266900 w 698740"/>
                  <a:gd name="connsiteY2" fmla="*/ 211437 h 474453"/>
                  <a:gd name="connsiteX3" fmla="*/ 348105 w 698740"/>
                  <a:gd name="connsiteY3" fmla="*/ 293427 h 474453"/>
                  <a:gd name="connsiteX4" fmla="*/ 491469 w 698740"/>
                  <a:gd name="connsiteY4" fmla="*/ 385673 h 474453"/>
                  <a:gd name="connsiteX5" fmla="*/ 586597 w 698740"/>
                  <a:gd name="connsiteY5" fmla="*/ 448574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  <a:gd name="connsiteX0" fmla="*/ 0 w 698740"/>
                  <a:gd name="connsiteY0" fmla="*/ 0 h 474453"/>
                  <a:gd name="connsiteX1" fmla="*/ 157806 w 698740"/>
                  <a:gd name="connsiteY1" fmla="*/ 133749 h 474453"/>
                  <a:gd name="connsiteX2" fmla="*/ 266900 w 698740"/>
                  <a:gd name="connsiteY2" fmla="*/ 211437 h 474453"/>
                  <a:gd name="connsiteX3" fmla="*/ 359261 w 698740"/>
                  <a:gd name="connsiteY3" fmla="*/ 271925 h 474453"/>
                  <a:gd name="connsiteX4" fmla="*/ 491469 w 698740"/>
                  <a:gd name="connsiteY4" fmla="*/ 385673 h 474453"/>
                  <a:gd name="connsiteX5" fmla="*/ 586597 w 698740"/>
                  <a:gd name="connsiteY5" fmla="*/ 448574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  <a:gd name="connsiteX0" fmla="*/ 0 w 698740"/>
                  <a:gd name="connsiteY0" fmla="*/ 0 h 474453"/>
                  <a:gd name="connsiteX1" fmla="*/ 157806 w 698740"/>
                  <a:gd name="connsiteY1" fmla="*/ 133749 h 474453"/>
                  <a:gd name="connsiteX2" fmla="*/ 266900 w 698740"/>
                  <a:gd name="connsiteY2" fmla="*/ 211437 h 474453"/>
                  <a:gd name="connsiteX3" fmla="*/ 359261 w 698740"/>
                  <a:gd name="connsiteY3" fmla="*/ 271925 h 474453"/>
                  <a:gd name="connsiteX4" fmla="*/ 508203 w 698740"/>
                  <a:gd name="connsiteY4" fmla="*/ 377072 h 474453"/>
                  <a:gd name="connsiteX5" fmla="*/ 586597 w 698740"/>
                  <a:gd name="connsiteY5" fmla="*/ 448574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  <a:gd name="connsiteX0" fmla="*/ 0 w 698740"/>
                  <a:gd name="connsiteY0" fmla="*/ 0 h 474453"/>
                  <a:gd name="connsiteX1" fmla="*/ 157806 w 698740"/>
                  <a:gd name="connsiteY1" fmla="*/ 133749 h 474453"/>
                  <a:gd name="connsiteX2" fmla="*/ 266900 w 698740"/>
                  <a:gd name="connsiteY2" fmla="*/ 211437 h 474453"/>
                  <a:gd name="connsiteX3" fmla="*/ 359261 w 698740"/>
                  <a:gd name="connsiteY3" fmla="*/ 271925 h 474453"/>
                  <a:gd name="connsiteX4" fmla="*/ 508203 w 698740"/>
                  <a:gd name="connsiteY4" fmla="*/ 377072 h 474453"/>
                  <a:gd name="connsiteX5" fmla="*/ 603331 w 698740"/>
                  <a:gd name="connsiteY5" fmla="*/ 427072 h 474453"/>
                  <a:gd name="connsiteX6" fmla="*/ 698740 w 698740"/>
                  <a:gd name="connsiteY6" fmla="*/ 474453 h 474453"/>
                  <a:gd name="connsiteX7" fmla="*/ 698740 w 698740"/>
                  <a:gd name="connsiteY7" fmla="*/ 0 h 47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8740" h="474453">
                    <a:moveTo>
                      <a:pt x="0" y="0"/>
                    </a:moveTo>
                    <a:lnTo>
                      <a:pt x="157806" y="133749"/>
                    </a:lnTo>
                    <a:cubicBezTo>
                      <a:pt x="192311" y="165379"/>
                      <a:pt x="233324" y="188408"/>
                      <a:pt x="266900" y="211437"/>
                    </a:cubicBezTo>
                    <a:cubicBezTo>
                      <a:pt x="300476" y="234466"/>
                      <a:pt x="326615" y="254629"/>
                      <a:pt x="359261" y="271925"/>
                    </a:cubicBezTo>
                    <a:lnTo>
                      <a:pt x="508203" y="377072"/>
                    </a:lnTo>
                    <a:lnTo>
                      <a:pt x="603331" y="427072"/>
                    </a:lnTo>
                    <a:lnTo>
                      <a:pt x="698740" y="474453"/>
                    </a:lnTo>
                    <a:lnTo>
                      <a:pt x="698740" y="0"/>
                    </a:lnTo>
                  </a:path>
                </a:pathLst>
              </a:custGeom>
              <a:solidFill>
                <a:srgbClr val="C00000">
                  <a:alpha val="34902"/>
                </a:srgbClr>
              </a:solidFill>
              <a:ln>
                <a:noFill/>
              </a:ln>
              <a:scene3d>
                <a:camera prst="orthographicFront">
                  <a:rot lat="2863590" lon="20242256" rev="20571454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257284" y="1828800"/>
              <a:ext cx="76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solidFill>
                    <a:srgbClr val="C00000"/>
                  </a:solidFill>
                </a:rPr>
                <a:t>E</a:t>
              </a:r>
              <a:r>
                <a:rPr lang="en-US" sz="2400" i="1" baseline="-25000" dirty="0" err="1" smtClean="0">
                  <a:solidFill>
                    <a:srgbClr val="C00000"/>
                  </a:solidFill>
                </a:rPr>
                <a:t>trans</a:t>
              </a:r>
              <a:endParaRPr lang="en-US" sz="2400" i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15" name="Arc 214"/>
          <p:cNvSpPr/>
          <p:nvPr/>
        </p:nvSpPr>
        <p:spPr>
          <a:xfrm>
            <a:off x="7543800" y="2057400"/>
            <a:ext cx="914400" cy="914400"/>
          </a:xfrm>
          <a:prstGeom prst="arc">
            <a:avLst>
              <a:gd name="adj1" fmla="val 18547831"/>
              <a:gd name="adj2" fmla="val 1739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Arc 215"/>
          <p:cNvSpPr/>
          <p:nvPr/>
        </p:nvSpPr>
        <p:spPr>
          <a:xfrm>
            <a:off x="7543800" y="2057400"/>
            <a:ext cx="914400" cy="914400"/>
          </a:xfrm>
          <a:prstGeom prst="arc">
            <a:avLst>
              <a:gd name="adj1" fmla="val 10849108"/>
              <a:gd name="adj2" fmla="val 162477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Arc 216"/>
          <p:cNvSpPr/>
          <p:nvPr/>
        </p:nvSpPr>
        <p:spPr>
          <a:xfrm>
            <a:off x="7543800" y="2057400"/>
            <a:ext cx="914400" cy="914400"/>
          </a:xfrm>
          <a:prstGeom prst="arc">
            <a:avLst>
              <a:gd name="adj1" fmla="val 5352620"/>
              <a:gd name="adj2" fmla="val 108509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Arc 217"/>
          <p:cNvSpPr/>
          <p:nvPr/>
        </p:nvSpPr>
        <p:spPr>
          <a:xfrm>
            <a:off x="7543800" y="2057400"/>
            <a:ext cx="914400" cy="914400"/>
          </a:xfrm>
          <a:prstGeom prst="arc">
            <a:avLst>
              <a:gd name="adj1" fmla="val 153674"/>
              <a:gd name="adj2" fmla="val 534673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6172200" y="4343400"/>
            <a:ext cx="2630108" cy="369332"/>
            <a:chOff x="6172200" y="4343400"/>
            <a:chExt cx="2630108" cy="369332"/>
          </a:xfrm>
        </p:grpSpPr>
        <p:sp>
          <p:nvSpPr>
            <p:cNvPr id="109" name="TextBox 108"/>
            <p:cNvSpPr txBox="1"/>
            <p:nvPr/>
          </p:nvSpPr>
          <p:spPr>
            <a:xfrm>
              <a:off x="8382000" y="43434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I</a:t>
              </a:r>
              <a:r>
                <a:rPr lang="en-US" i="1" baseline="-25000" dirty="0" err="1" smtClean="0"/>
                <a:t>inc</a:t>
              </a:r>
              <a:endParaRPr lang="en-US" i="1" baseline="-25000" dirty="0"/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V="1">
              <a:off x="6172200" y="4566162"/>
              <a:ext cx="2208746" cy="5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5" name="Straight Arrow Connector 224"/>
          <p:cNvCxnSpPr/>
          <p:nvPr/>
        </p:nvCxnSpPr>
        <p:spPr>
          <a:xfrm flipV="1">
            <a:off x="990600" y="1905000"/>
            <a:ext cx="0" cy="12192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  <a:scene3d>
            <a:camera prst="isometricOffAxis2Right">
              <a:rot lat="1260000" lon="17759998" rev="0"/>
            </a:camera>
            <a:lightRig rig="threePt" dir="t"/>
          </a:scene3d>
          <a:sp3d extrusionH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6705600" y="1905000"/>
            <a:ext cx="0" cy="12192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  <a:scene3d>
            <a:camera prst="isometricOffAxis2Right">
              <a:rot lat="20757192" lon="17931574" rev="20864376"/>
            </a:camera>
            <a:lightRig rig="threePt" dir="t"/>
          </a:scene3d>
          <a:sp3d extrusionH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/>
          <p:cNvGrpSpPr/>
          <p:nvPr/>
        </p:nvGrpSpPr>
        <p:grpSpPr>
          <a:xfrm>
            <a:off x="3962400" y="1600200"/>
            <a:ext cx="1143000" cy="1828800"/>
            <a:chOff x="4405952" y="1562672"/>
            <a:chExt cx="1143000" cy="1828800"/>
          </a:xfrm>
        </p:grpSpPr>
        <p:cxnSp>
          <p:nvCxnSpPr>
            <p:cNvPr id="228" name="Straight Connector 227"/>
            <p:cNvCxnSpPr/>
            <p:nvPr/>
          </p:nvCxnSpPr>
          <p:spPr>
            <a:xfrm>
              <a:off x="5015552" y="1562672"/>
              <a:ext cx="0" cy="1828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Arc 228"/>
            <p:cNvSpPr/>
            <p:nvPr/>
          </p:nvSpPr>
          <p:spPr>
            <a:xfrm>
              <a:off x="4405952" y="1994848"/>
              <a:ext cx="1143000" cy="1143000"/>
            </a:xfrm>
            <a:prstGeom prst="arc">
              <a:avLst>
                <a:gd name="adj1" fmla="val 16200006"/>
                <a:gd name="adj2" fmla="val 17408062"/>
              </a:avLst>
            </a:prstGeom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Rectangle 229"/>
          <p:cNvSpPr/>
          <p:nvPr/>
        </p:nvSpPr>
        <p:spPr>
          <a:xfrm>
            <a:off x="4673012" y="174813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Calibri"/>
              </a:rPr>
              <a:t>θ</a:t>
            </a:r>
            <a:endParaRPr lang="en-US" sz="2400" dirty="0"/>
          </a:p>
        </p:txBody>
      </p:sp>
      <p:sp>
        <p:nvSpPr>
          <p:cNvPr id="233" name="TextBox 232"/>
          <p:cNvSpPr txBox="1"/>
          <p:nvPr/>
        </p:nvSpPr>
        <p:spPr>
          <a:xfrm>
            <a:off x="7428407" y="16002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E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inc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polarizer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267200"/>
            <a:ext cx="693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direction of 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after the polarizer?</a:t>
            </a:r>
            <a:endParaRPr lang="en-US" sz="2400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252"/>
          <p:cNvGrpSpPr/>
          <p:nvPr/>
        </p:nvGrpSpPr>
        <p:grpSpPr>
          <a:xfrm rot="2762365">
            <a:off x="3275951" y="2206024"/>
            <a:ext cx="1828800" cy="1837426"/>
            <a:chOff x="7315200" y="4343400"/>
            <a:chExt cx="1828800" cy="1837426"/>
          </a:xfrm>
        </p:grpSpPr>
        <p:sp>
          <p:nvSpPr>
            <p:cNvPr id="8" name="Arc 7"/>
            <p:cNvSpPr/>
            <p:nvPr/>
          </p:nvSpPr>
          <p:spPr>
            <a:xfrm>
              <a:off x="7315200" y="4349147"/>
              <a:ext cx="1828800" cy="1828800"/>
            </a:xfrm>
            <a:prstGeom prst="arc">
              <a:avLst>
                <a:gd name="adj1" fmla="val 30695"/>
                <a:gd name="adj2" fmla="val 0"/>
              </a:avLst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772400" y="44958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43800" y="4648200"/>
              <a:ext cx="13716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467600" y="4800600"/>
              <a:ext cx="1524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91400" y="4953000"/>
              <a:ext cx="1676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15200" y="5105400"/>
              <a:ext cx="1828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15200" y="5257800"/>
              <a:ext cx="1828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5200" y="5410200"/>
              <a:ext cx="1828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91400" y="5562600"/>
              <a:ext cx="1676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67600" y="5715000"/>
              <a:ext cx="1524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43800" y="5867400"/>
              <a:ext cx="13716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72400" y="60198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57200" y="1371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vertically polarized EM wave passes through a linear polarizer with TA at 45°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4189701" y="2438400"/>
            <a:ext cx="0" cy="1371600"/>
          </a:xfrm>
          <a:prstGeom prst="straightConnector1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/>
        </p:spPr>
      </p:cxnSp>
      <p:sp>
        <p:nvSpPr>
          <p:cNvPr id="37" name="TextBox 36"/>
          <p:cNvSpPr txBox="1"/>
          <p:nvPr/>
        </p:nvSpPr>
        <p:spPr>
          <a:xfrm>
            <a:off x="3884901" y="19767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E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inc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838200" y="4948535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		B. 		C. 		D. 	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V="1">
            <a:off x="1524000" y="4724400"/>
            <a:ext cx="0" cy="914400"/>
          </a:xfrm>
          <a:prstGeom prst="straightConnector1">
            <a:avLst/>
          </a:prstGeom>
          <a:solidFill>
            <a:schemeClr val="bg1"/>
          </a:solidFill>
          <a:ln w="38100" algn="ctr">
            <a:solidFill>
              <a:schemeClr val="accent5">
                <a:lumMod val="75000"/>
              </a:schemeClr>
            </a:solidFill>
            <a:round/>
            <a:headEnd type="arrow" w="med" len="med"/>
            <a:tailEnd type="arrow" w="med" len="med"/>
          </a:ln>
          <a:extLst/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flipH="1" flipV="1">
            <a:off x="3048000" y="4800600"/>
            <a:ext cx="685800" cy="685800"/>
          </a:xfrm>
          <a:prstGeom prst="straightConnector1">
            <a:avLst/>
          </a:prstGeom>
          <a:solidFill>
            <a:schemeClr val="bg1"/>
          </a:solidFill>
          <a:ln w="38100" algn="ctr">
            <a:solidFill>
              <a:schemeClr val="accent5">
                <a:lumMod val="75000"/>
              </a:schemeClr>
            </a:solidFill>
            <a:round/>
            <a:headEnd type="arrow" w="med" len="med"/>
            <a:tailEnd type="arrow" w="med" len="med"/>
          </a:ln>
          <a:extLst/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H="1">
            <a:off x="4953000" y="4800600"/>
            <a:ext cx="685800" cy="685800"/>
          </a:xfrm>
          <a:prstGeom prst="straightConnector1">
            <a:avLst/>
          </a:prstGeom>
          <a:solidFill>
            <a:schemeClr val="bg1"/>
          </a:solidFill>
          <a:ln w="38100" algn="ctr">
            <a:solidFill>
              <a:schemeClr val="accent5">
                <a:lumMod val="75000"/>
              </a:schemeClr>
            </a:solidFill>
            <a:round/>
            <a:headEnd type="arrow" w="med" len="med"/>
            <a:tailEnd type="arrow" w="med" len="med"/>
          </a:ln>
          <a:extLst/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rot="16200000" flipV="1">
            <a:off x="7391400" y="4724400"/>
            <a:ext cx="0" cy="914400"/>
          </a:xfrm>
          <a:prstGeom prst="straightConnector1">
            <a:avLst/>
          </a:prstGeom>
          <a:solidFill>
            <a:schemeClr val="bg1"/>
          </a:solidFill>
          <a:ln w="38100" algn="ctr">
            <a:solidFill>
              <a:schemeClr val="accent5">
                <a:lumMod val="75000"/>
              </a:schemeClr>
            </a:solidFill>
            <a:round/>
            <a:headEnd type="arrow" w="med" len="med"/>
            <a:tailEnd type="arrow" w="med" len="med"/>
          </a:ln>
          <a:extLst/>
        </p:spPr>
      </p:cxnSp>
      <p:sp>
        <p:nvSpPr>
          <p:cNvPr id="50" name="TextBox 49"/>
          <p:cNvSpPr txBox="1"/>
          <p:nvPr/>
        </p:nvSpPr>
        <p:spPr>
          <a:xfrm>
            <a:off x="4875501" y="2209800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5786735"/>
            <a:ext cx="317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magnitude?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69"/>
          <p:cNvGrpSpPr/>
          <p:nvPr/>
        </p:nvGrpSpPr>
        <p:grpSpPr>
          <a:xfrm rot="10800000">
            <a:off x="3287966" y="2446317"/>
            <a:ext cx="1985255" cy="982621"/>
            <a:chOff x="4606128" y="1992571"/>
            <a:chExt cx="1985255" cy="982621"/>
          </a:xfrm>
        </p:grpSpPr>
        <p:grpSp>
          <p:nvGrpSpPr>
            <p:cNvPr id="182" name="Group 165"/>
            <p:cNvGrpSpPr/>
            <p:nvPr/>
          </p:nvGrpSpPr>
          <p:grpSpPr>
            <a:xfrm>
              <a:off x="4731307" y="2092655"/>
              <a:ext cx="1724047" cy="882537"/>
              <a:chOff x="4731307" y="2092655"/>
              <a:chExt cx="1724047" cy="882537"/>
            </a:xfrm>
            <a:scene3d>
              <a:camera prst="orthographicFront">
                <a:rot lat="2302848" lon="20443261" rev="20864817"/>
              </a:camera>
              <a:lightRig rig="threePt" dir="t"/>
            </a:scene3d>
          </p:grpSpPr>
          <p:cxnSp>
            <p:nvCxnSpPr>
              <p:cNvPr id="186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4520295" y="2303667"/>
                <a:ext cx="422031" cy="7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87" name="Straight Arrow Connector 186"/>
              <p:cNvCxnSpPr>
                <a:cxnSpLocks noChangeShapeType="1"/>
              </p:cNvCxnSpPr>
              <p:nvPr/>
            </p:nvCxnSpPr>
            <p:spPr bwMode="auto">
              <a:xfrm rot="5400000" flipH="1">
                <a:off x="4745707" y="2353273"/>
                <a:ext cx="316523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88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4988708" y="2433063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8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80" y="2746590"/>
                <a:ext cx="45720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9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899024" y="2730054"/>
                <a:ext cx="422031" cy="7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9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6124436" y="2680447"/>
                <a:ext cx="316523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92" name="Straight Arrow Connector 191"/>
              <p:cNvCxnSpPr>
                <a:cxnSpLocks noChangeShapeType="1"/>
              </p:cNvCxnSpPr>
              <p:nvPr/>
            </p:nvCxnSpPr>
            <p:spPr bwMode="auto">
              <a:xfrm rot="16200000" flipH="1">
                <a:off x="6367429" y="2600661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9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553708" y="2730054"/>
                <a:ext cx="422031" cy="7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9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433804" y="2680447"/>
                <a:ext cx="316523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195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331479" y="2600661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</p:grpSp>
        <p:sp>
          <p:nvSpPr>
            <p:cNvPr id="183" name="Freeform 11"/>
            <p:cNvSpPr>
              <a:spLocks/>
            </p:cNvSpPr>
            <p:nvPr/>
          </p:nvSpPr>
          <p:spPr bwMode="auto">
            <a:xfrm>
              <a:off x="5224434" y="2461266"/>
              <a:ext cx="1366949" cy="457276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10000"/>
                <a:gd name="connsiteY0" fmla="*/ 5000 h 10000"/>
                <a:gd name="connsiteX1" fmla="*/ 1250 w 10000"/>
                <a:gd name="connsiteY1" fmla="*/ 1444 h 10000"/>
                <a:gd name="connsiteX2" fmla="*/ 1667 w 10000"/>
                <a:gd name="connsiteY2" fmla="*/ 667 h 10000"/>
                <a:gd name="connsiteX3" fmla="*/ 2500 w 10000"/>
                <a:gd name="connsiteY3" fmla="*/ 0 h 10000"/>
                <a:gd name="connsiteX4" fmla="*/ 3333 w 10000"/>
                <a:gd name="connsiteY4" fmla="*/ 667 h 10000"/>
                <a:gd name="connsiteX5" fmla="*/ 3750 w 10000"/>
                <a:gd name="connsiteY5" fmla="*/ 1444 h 10000"/>
                <a:gd name="connsiteX6" fmla="*/ 4167 w 10000"/>
                <a:gd name="connsiteY6" fmla="*/ 2500 h 10000"/>
                <a:gd name="connsiteX7" fmla="*/ 5000 w 10000"/>
                <a:gd name="connsiteY7" fmla="*/ 5000 h 10000"/>
                <a:gd name="connsiteX8" fmla="*/ 5845 w 10000"/>
                <a:gd name="connsiteY8" fmla="*/ 7500 h 10000"/>
                <a:gd name="connsiteX9" fmla="*/ 6250 w 10000"/>
                <a:gd name="connsiteY9" fmla="*/ 8556 h 10000"/>
                <a:gd name="connsiteX10" fmla="*/ 6678 w 10000"/>
                <a:gd name="connsiteY10" fmla="*/ 9319 h 10000"/>
                <a:gd name="connsiteX11" fmla="*/ 7500 w 10000"/>
                <a:gd name="connsiteY11" fmla="*/ 10000 h 10000"/>
                <a:gd name="connsiteX12" fmla="*/ 8333 w 10000"/>
                <a:gd name="connsiteY12" fmla="*/ 9333 h 10000"/>
                <a:gd name="connsiteX13" fmla="*/ 8727 w 10000"/>
                <a:gd name="connsiteY13" fmla="*/ 8556 h 10000"/>
                <a:gd name="connsiteX14" fmla="*/ 9167 w 10000"/>
                <a:gd name="connsiteY14" fmla="*/ 7500 h 10000"/>
                <a:gd name="connsiteX15" fmla="*/ 10000 w 10000"/>
                <a:gd name="connsiteY15" fmla="*/ 5000 h 10000"/>
                <a:gd name="connsiteX0" fmla="*/ 0 w 10000"/>
                <a:gd name="connsiteY0" fmla="*/ 5166 h 10166"/>
                <a:gd name="connsiteX1" fmla="*/ 1667 w 10000"/>
                <a:gd name="connsiteY1" fmla="*/ 833 h 10166"/>
                <a:gd name="connsiteX2" fmla="*/ 2500 w 10000"/>
                <a:gd name="connsiteY2" fmla="*/ 166 h 10166"/>
                <a:gd name="connsiteX3" fmla="*/ 3333 w 10000"/>
                <a:gd name="connsiteY3" fmla="*/ 833 h 10166"/>
                <a:gd name="connsiteX4" fmla="*/ 3750 w 10000"/>
                <a:gd name="connsiteY4" fmla="*/ 1610 h 10166"/>
                <a:gd name="connsiteX5" fmla="*/ 4167 w 10000"/>
                <a:gd name="connsiteY5" fmla="*/ 2666 h 10166"/>
                <a:gd name="connsiteX6" fmla="*/ 5000 w 10000"/>
                <a:gd name="connsiteY6" fmla="*/ 5166 h 10166"/>
                <a:gd name="connsiteX7" fmla="*/ 5845 w 10000"/>
                <a:gd name="connsiteY7" fmla="*/ 7666 h 10166"/>
                <a:gd name="connsiteX8" fmla="*/ 6250 w 10000"/>
                <a:gd name="connsiteY8" fmla="*/ 8722 h 10166"/>
                <a:gd name="connsiteX9" fmla="*/ 6678 w 10000"/>
                <a:gd name="connsiteY9" fmla="*/ 9485 h 10166"/>
                <a:gd name="connsiteX10" fmla="*/ 7500 w 10000"/>
                <a:gd name="connsiteY10" fmla="*/ 10166 h 10166"/>
                <a:gd name="connsiteX11" fmla="*/ 8333 w 10000"/>
                <a:gd name="connsiteY11" fmla="*/ 9499 h 10166"/>
                <a:gd name="connsiteX12" fmla="*/ 8727 w 10000"/>
                <a:gd name="connsiteY12" fmla="*/ 8722 h 10166"/>
                <a:gd name="connsiteX13" fmla="*/ 9167 w 10000"/>
                <a:gd name="connsiteY13" fmla="*/ 7666 h 10166"/>
                <a:gd name="connsiteX14" fmla="*/ 10000 w 10000"/>
                <a:gd name="connsiteY14" fmla="*/ 5166 h 10166"/>
                <a:gd name="connsiteX0" fmla="*/ 0 w 10000"/>
                <a:gd name="connsiteY0" fmla="*/ 5722 h 10722"/>
                <a:gd name="connsiteX1" fmla="*/ 2500 w 10000"/>
                <a:gd name="connsiteY1" fmla="*/ 722 h 10722"/>
                <a:gd name="connsiteX2" fmla="*/ 3333 w 10000"/>
                <a:gd name="connsiteY2" fmla="*/ 1389 h 10722"/>
                <a:gd name="connsiteX3" fmla="*/ 3750 w 10000"/>
                <a:gd name="connsiteY3" fmla="*/ 2166 h 10722"/>
                <a:gd name="connsiteX4" fmla="*/ 4167 w 10000"/>
                <a:gd name="connsiteY4" fmla="*/ 3222 h 10722"/>
                <a:gd name="connsiteX5" fmla="*/ 5000 w 10000"/>
                <a:gd name="connsiteY5" fmla="*/ 5722 h 10722"/>
                <a:gd name="connsiteX6" fmla="*/ 5845 w 10000"/>
                <a:gd name="connsiteY6" fmla="*/ 8222 h 10722"/>
                <a:gd name="connsiteX7" fmla="*/ 6250 w 10000"/>
                <a:gd name="connsiteY7" fmla="*/ 9278 h 10722"/>
                <a:gd name="connsiteX8" fmla="*/ 6678 w 10000"/>
                <a:gd name="connsiteY8" fmla="*/ 10041 h 10722"/>
                <a:gd name="connsiteX9" fmla="*/ 7500 w 10000"/>
                <a:gd name="connsiteY9" fmla="*/ 10722 h 10722"/>
                <a:gd name="connsiteX10" fmla="*/ 8333 w 10000"/>
                <a:gd name="connsiteY10" fmla="*/ 10055 h 10722"/>
                <a:gd name="connsiteX11" fmla="*/ 8727 w 10000"/>
                <a:gd name="connsiteY11" fmla="*/ 9278 h 10722"/>
                <a:gd name="connsiteX12" fmla="*/ 9167 w 10000"/>
                <a:gd name="connsiteY12" fmla="*/ 8222 h 10722"/>
                <a:gd name="connsiteX13" fmla="*/ 10000 w 10000"/>
                <a:gd name="connsiteY13" fmla="*/ 5722 h 10722"/>
                <a:gd name="connsiteX0" fmla="*/ 0 w 10000"/>
                <a:gd name="connsiteY0" fmla="*/ 4926 h 9926"/>
                <a:gd name="connsiteX1" fmla="*/ 3333 w 10000"/>
                <a:gd name="connsiteY1" fmla="*/ 593 h 9926"/>
                <a:gd name="connsiteX2" fmla="*/ 3750 w 10000"/>
                <a:gd name="connsiteY2" fmla="*/ 1370 h 9926"/>
                <a:gd name="connsiteX3" fmla="*/ 4167 w 10000"/>
                <a:gd name="connsiteY3" fmla="*/ 2426 h 9926"/>
                <a:gd name="connsiteX4" fmla="*/ 5000 w 10000"/>
                <a:gd name="connsiteY4" fmla="*/ 4926 h 9926"/>
                <a:gd name="connsiteX5" fmla="*/ 5845 w 10000"/>
                <a:gd name="connsiteY5" fmla="*/ 7426 h 9926"/>
                <a:gd name="connsiteX6" fmla="*/ 6250 w 10000"/>
                <a:gd name="connsiteY6" fmla="*/ 8482 h 9926"/>
                <a:gd name="connsiteX7" fmla="*/ 6678 w 10000"/>
                <a:gd name="connsiteY7" fmla="*/ 9245 h 9926"/>
                <a:gd name="connsiteX8" fmla="*/ 7500 w 10000"/>
                <a:gd name="connsiteY8" fmla="*/ 9926 h 9926"/>
                <a:gd name="connsiteX9" fmla="*/ 8333 w 10000"/>
                <a:gd name="connsiteY9" fmla="*/ 9259 h 9926"/>
                <a:gd name="connsiteX10" fmla="*/ 8727 w 10000"/>
                <a:gd name="connsiteY10" fmla="*/ 8482 h 9926"/>
                <a:gd name="connsiteX11" fmla="*/ 9167 w 10000"/>
                <a:gd name="connsiteY11" fmla="*/ 7426 h 9926"/>
                <a:gd name="connsiteX12" fmla="*/ 10000 w 10000"/>
                <a:gd name="connsiteY12" fmla="*/ 4926 h 9926"/>
                <a:gd name="connsiteX0" fmla="*/ 0 w 6667"/>
                <a:gd name="connsiteY0" fmla="*/ 597 h 10000"/>
                <a:gd name="connsiteX1" fmla="*/ 417 w 6667"/>
                <a:gd name="connsiteY1" fmla="*/ 1380 h 10000"/>
                <a:gd name="connsiteX2" fmla="*/ 834 w 6667"/>
                <a:gd name="connsiteY2" fmla="*/ 2444 h 10000"/>
                <a:gd name="connsiteX3" fmla="*/ 1667 w 6667"/>
                <a:gd name="connsiteY3" fmla="*/ 4963 h 10000"/>
                <a:gd name="connsiteX4" fmla="*/ 2512 w 6667"/>
                <a:gd name="connsiteY4" fmla="*/ 7481 h 10000"/>
                <a:gd name="connsiteX5" fmla="*/ 2917 w 6667"/>
                <a:gd name="connsiteY5" fmla="*/ 8545 h 10000"/>
                <a:gd name="connsiteX6" fmla="*/ 3345 w 6667"/>
                <a:gd name="connsiteY6" fmla="*/ 9314 h 10000"/>
                <a:gd name="connsiteX7" fmla="*/ 4167 w 6667"/>
                <a:gd name="connsiteY7" fmla="*/ 10000 h 10000"/>
                <a:gd name="connsiteX8" fmla="*/ 5000 w 6667"/>
                <a:gd name="connsiteY8" fmla="*/ 9328 h 10000"/>
                <a:gd name="connsiteX9" fmla="*/ 5394 w 6667"/>
                <a:gd name="connsiteY9" fmla="*/ 8545 h 10000"/>
                <a:gd name="connsiteX10" fmla="*/ 5834 w 6667"/>
                <a:gd name="connsiteY10" fmla="*/ 7481 h 10000"/>
                <a:gd name="connsiteX11" fmla="*/ 6667 w 6667"/>
                <a:gd name="connsiteY11" fmla="*/ 4963 h 10000"/>
                <a:gd name="connsiteX0" fmla="*/ 0 w 9375"/>
                <a:gd name="connsiteY0" fmla="*/ 0 h 8620"/>
                <a:gd name="connsiteX1" fmla="*/ 626 w 9375"/>
                <a:gd name="connsiteY1" fmla="*/ 1064 h 8620"/>
                <a:gd name="connsiteX2" fmla="*/ 1875 w 9375"/>
                <a:gd name="connsiteY2" fmla="*/ 3583 h 8620"/>
                <a:gd name="connsiteX3" fmla="*/ 3143 w 9375"/>
                <a:gd name="connsiteY3" fmla="*/ 6101 h 8620"/>
                <a:gd name="connsiteX4" fmla="*/ 3750 w 9375"/>
                <a:gd name="connsiteY4" fmla="*/ 7165 h 8620"/>
                <a:gd name="connsiteX5" fmla="*/ 4392 w 9375"/>
                <a:gd name="connsiteY5" fmla="*/ 7934 h 8620"/>
                <a:gd name="connsiteX6" fmla="*/ 5625 w 9375"/>
                <a:gd name="connsiteY6" fmla="*/ 8620 h 8620"/>
                <a:gd name="connsiteX7" fmla="*/ 6875 w 9375"/>
                <a:gd name="connsiteY7" fmla="*/ 7948 h 8620"/>
                <a:gd name="connsiteX8" fmla="*/ 7466 w 9375"/>
                <a:gd name="connsiteY8" fmla="*/ 7165 h 8620"/>
                <a:gd name="connsiteX9" fmla="*/ 8126 w 9375"/>
                <a:gd name="connsiteY9" fmla="*/ 6101 h 8620"/>
                <a:gd name="connsiteX10" fmla="*/ 9375 w 9375"/>
                <a:gd name="connsiteY10" fmla="*/ 3583 h 8620"/>
                <a:gd name="connsiteX0" fmla="*/ 0 w 9332"/>
                <a:gd name="connsiteY0" fmla="*/ 0 h 8766"/>
                <a:gd name="connsiteX1" fmla="*/ 1332 w 9332"/>
                <a:gd name="connsiteY1" fmla="*/ 2923 h 8766"/>
                <a:gd name="connsiteX2" fmla="*/ 2685 w 9332"/>
                <a:gd name="connsiteY2" fmla="*/ 5844 h 8766"/>
                <a:gd name="connsiteX3" fmla="*/ 3332 w 9332"/>
                <a:gd name="connsiteY3" fmla="*/ 7078 h 8766"/>
                <a:gd name="connsiteX4" fmla="*/ 4017 w 9332"/>
                <a:gd name="connsiteY4" fmla="*/ 7970 h 8766"/>
                <a:gd name="connsiteX5" fmla="*/ 5332 w 9332"/>
                <a:gd name="connsiteY5" fmla="*/ 8766 h 8766"/>
                <a:gd name="connsiteX6" fmla="*/ 6665 w 9332"/>
                <a:gd name="connsiteY6" fmla="*/ 7986 h 8766"/>
                <a:gd name="connsiteX7" fmla="*/ 7296 w 9332"/>
                <a:gd name="connsiteY7" fmla="*/ 7078 h 8766"/>
                <a:gd name="connsiteX8" fmla="*/ 8000 w 9332"/>
                <a:gd name="connsiteY8" fmla="*/ 5844 h 8766"/>
                <a:gd name="connsiteX9" fmla="*/ 9332 w 9332"/>
                <a:gd name="connsiteY9" fmla="*/ 2923 h 8766"/>
                <a:gd name="connsiteX0" fmla="*/ 0 w 8573"/>
                <a:gd name="connsiteY0" fmla="*/ 0 h 6666"/>
                <a:gd name="connsiteX1" fmla="*/ 1450 w 8573"/>
                <a:gd name="connsiteY1" fmla="*/ 3333 h 6666"/>
                <a:gd name="connsiteX2" fmla="*/ 2144 w 8573"/>
                <a:gd name="connsiteY2" fmla="*/ 4740 h 6666"/>
                <a:gd name="connsiteX3" fmla="*/ 2878 w 8573"/>
                <a:gd name="connsiteY3" fmla="*/ 5758 h 6666"/>
                <a:gd name="connsiteX4" fmla="*/ 4287 w 8573"/>
                <a:gd name="connsiteY4" fmla="*/ 6666 h 6666"/>
                <a:gd name="connsiteX5" fmla="*/ 5715 w 8573"/>
                <a:gd name="connsiteY5" fmla="*/ 5776 h 6666"/>
                <a:gd name="connsiteX6" fmla="*/ 6391 w 8573"/>
                <a:gd name="connsiteY6" fmla="*/ 4740 h 6666"/>
                <a:gd name="connsiteX7" fmla="*/ 7146 w 8573"/>
                <a:gd name="connsiteY7" fmla="*/ 3333 h 6666"/>
                <a:gd name="connsiteX8" fmla="*/ 8573 w 8573"/>
                <a:gd name="connsiteY8" fmla="*/ 0 h 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3" h="6666">
                  <a:moveTo>
                    <a:pt x="0" y="0"/>
                  </a:moveTo>
                  <a:cubicBezTo>
                    <a:pt x="477" y="1110"/>
                    <a:pt x="1093" y="2542"/>
                    <a:pt x="1450" y="3333"/>
                  </a:cubicBezTo>
                  <a:cubicBezTo>
                    <a:pt x="1806" y="4123"/>
                    <a:pt x="1913" y="4333"/>
                    <a:pt x="2144" y="4740"/>
                  </a:cubicBezTo>
                  <a:cubicBezTo>
                    <a:pt x="2376" y="5148"/>
                    <a:pt x="2521" y="5370"/>
                    <a:pt x="2878" y="5758"/>
                  </a:cubicBezTo>
                  <a:cubicBezTo>
                    <a:pt x="3237" y="6147"/>
                    <a:pt x="3652" y="6666"/>
                    <a:pt x="4287" y="6666"/>
                  </a:cubicBezTo>
                  <a:cubicBezTo>
                    <a:pt x="4921" y="6666"/>
                    <a:pt x="5380" y="6147"/>
                    <a:pt x="5715" y="5776"/>
                  </a:cubicBezTo>
                  <a:cubicBezTo>
                    <a:pt x="6053" y="5408"/>
                    <a:pt x="6152" y="5148"/>
                    <a:pt x="6391" y="4740"/>
                  </a:cubicBezTo>
                  <a:cubicBezTo>
                    <a:pt x="6629" y="4333"/>
                    <a:pt x="6779" y="4123"/>
                    <a:pt x="7146" y="3333"/>
                  </a:cubicBezTo>
                  <a:cubicBezTo>
                    <a:pt x="7509" y="2542"/>
                    <a:pt x="8038" y="1271"/>
                    <a:pt x="8573" y="0"/>
                  </a:cubicBezTo>
                </a:path>
              </a:pathLst>
            </a:custGeom>
            <a:solidFill>
              <a:srgbClr val="C00000">
                <a:alpha val="34902"/>
              </a:srgbClr>
            </a:solidFill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scene3d>
              <a:camera prst="orthographicFront">
                <a:rot lat="19199996" lon="0" rev="0"/>
              </a:camera>
              <a:lightRig rig="threePt" dir="t"/>
            </a:scene3d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Freeform 11"/>
            <p:cNvSpPr>
              <a:spLocks/>
            </p:cNvSpPr>
            <p:nvPr/>
          </p:nvSpPr>
          <p:spPr bwMode="auto">
            <a:xfrm rot="11040746">
              <a:off x="4664858" y="2065346"/>
              <a:ext cx="535379" cy="447824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10000"/>
                <a:gd name="connsiteY0" fmla="*/ 5000 h 10000"/>
                <a:gd name="connsiteX1" fmla="*/ 1250 w 10000"/>
                <a:gd name="connsiteY1" fmla="*/ 1444 h 10000"/>
                <a:gd name="connsiteX2" fmla="*/ 1667 w 10000"/>
                <a:gd name="connsiteY2" fmla="*/ 667 h 10000"/>
                <a:gd name="connsiteX3" fmla="*/ 2500 w 10000"/>
                <a:gd name="connsiteY3" fmla="*/ 0 h 10000"/>
                <a:gd name="connsiteX4" fmla="*/ 3333 w 10000"/>
                <a:gd name="connsiteY4" fmla="*/ 667 h 10000"/>
                <a:gd name="connsiteX5" fmla="*/ 3750 w 10000"/>
                <a:gd name="connsiteY5" fmla="*/ 1444 h 10000"/>
                <a:gd name="connsiteX6" fmla="*/ 4167 w 10000"/>
                <a:gd name="connsiteY6" fmla="*/ 2500 h 10000"/>
                <a:gd name="connsiteX7" fmla="*/ 5000 w 10000"/>
                <a:gd name="connsiteY7" fmla="*/ 5000 h 10000"/>
                <a:gd name="connsiteX8" fmla="*/ 5845 w 10000"/>
                <a:gd name="connsiteY8" fmla="*/ 7500 h 10000"/>
                <a:gd name="connsiteX9" fmla="*/ 6250 w 10000"/>
                <a:gd name="connsiteY9" fmla="*/ 8556 h 10000"/>
                <a:gd name="connsiteX10" fmla="*/ 6678 w 10000"/>
                <a:gd name="connsiteY10" fmla="*/ 9319 h 10000"/>
                <a:gd name="connsiteX11" fmla="*/ 7500 w 10000"/>
                <a:gd name="connsiteY11" fmla="*/ 10000 h 10000"/>
                <a:gd name="connsiteX12" fmla="*/ 8333 w 10000"/>
                <a:gd name="connsiteY12" fmla="*/ 9333 h 10000"/>
                <a:gd name="connsiteX13" fmla="*/ 8727 w 10000"/>
                <a:gd name="connsiteY13" fmla="*/ 8556 h 10000"/>
                <a:gd name="connsiteX14" fmla="*/ 9167 w 10000"/>
                <a:gd name="connsiteY14" fmla="*/ 7500 h 10000"/>
                <a:gd name="connsiteX15" fmla="*/ 10000 w 10000"/>
                <a:gd name="connsiteY15" fmla="*/ 5000 h 10000"/>
                <a:gd name="connsiteX0" fmla="*/ 0 w 10000"/>
                <a:gd name="connsiteY0" fmla="*/ 5166 h 10166"/>
                <a:gd name="connsiteX1" fmla="*/ 1667 w 10000"/>
                <a:gd name="connsiteY1" fmla="*/ 833 h 10166"/>
                <a:gd name="connsiteX2" fmla="*/ 2500 w 10000"/>
                <a:gd name="connsiteY2" fmla="*/ 166 h 10166"/>
                <a:gd name="connsiteX3" fmla="*/ 3333 w 10000"/>
                <a:gd name="connsiteY3" fmla="*/ 833 h 10166"/>
                <a:gd name="connsiteX4" fmla="*/ 3750 w 10000"/>
                <a:gd name="connsiteY4" fmla="*/ 1610 h 10166"/>
                <a:gd name="connsiteX5" fmla="*/ 4167 w 10000"/>
                <a:gd name="connsiteY5" fmla="*/ 2666 h 10166"/>
                <a:gd name="connsiteX6" fmla="*/ 5000 w 10000"/>
                <a:gd name="connsiteY6" fmla="*/ 5166 h 10166"/>
                <a:gd name="connsiteX7" fmla="*/ 5845 w 10000"/>
                <a:gd name="connsiteY7" fmla="*/ 7666 h 10166"/>
                <a:gd name="connsiteX8" fmla="*/ 6250 w 10000"/>
                <a:gd name="connsiteY8" fmla="*/ 8722 h 10166"/>
                <a:gd name="connsiteX9" fmla="*/ 6678 w 10000"/>
                <a:gd name="connsiteY9" fmla="*/ 9485 h 10166"/>
                <a:gd name="connsiteX10" fmla="*/ 7500 w 10000"/>
                <a:gd name="connsiteY10" fmla="*/ 10166 h 10166"/>
                <a:gd name="connsiteX11" fmla="*/ 8333 w 10000"/>
                <a:gd name="connsiteY11" fmla="*/ 9499 h 10166"/>
                <a:gd name="connsiteX12" fmla="*/ 8727 w 10000"/>
                <a:gd name="connsiteY12" fmla="*/ 8722 h 10166"/>
                <a:gd name="connsiteX13" fmla="*/ 9167 w 10000"/>
                <a:gd name="connsiteY13" fmla="*/ 7666 h 10166"/>
                <a:gd name="connsiteX14" fmla="*/ 10000 w 10000"/>
                <a:gd name="connsiteY14" fmla="*/ 5166 h 10166"/>
                <a:gd name="connsiteX0" fmla="*/ 0 w 10000"/>
                <a:gd name="connsiteY0" fmla="*/ 5722 h 10722"/>
                <a:gd name="connsiteX1" fmla="*/ 2500 w 10000"/>
                <a:gd name="connsiteY1" fmla="*/ 722 h 10722"/>
                <a:gd name="connsiteX2" fmla="*/ 3333 w 10000"/>
                <a:gd name="connsiteY2" fmla="*/ 1389 h 10722"/>
                <a:gd name="connsiteX3" fmla="*/ 3750 w 10000"/>
                <a:gd name="connsiteY3" fmla="*/ 2166 h 10722"/>
                <a:gd name="connsiteX4" fmla="*/ 4167 w 10000"/>
                <a:gd name="connsiteY4" fmla="*/ 3222 h 10722"/>
                <a:gd name="connsiteX5" fmla="*/ 5000 w 10000"/>
                <a:gd name="connsiteY5" fmla="*/ 5722 h 10722"/>
                <a:gd name="connsiteX6" fmla="*/ 5845 w 10000"/>
                <a:gd name="connsiteY6" fmla="*/ 8222 h 10722"/>
                <a:gd name="connsiteX7" fmla="*/ 6250 w 10000"/>
                <a:gd name="connsiteY7" fmla="*/ 9278 h 10722"/>
                <a:gd name="connsiteX8" fmla="*/ 6678 w 10000"/>
                <a:gd name="connsiteY8" fmla="*/ 10041 h 10722"/>
                <a:gd name="connsiteX9" fmla="*/ 7500 w 10000"/>
                <a:gd name="connsiteY9" fmla="*/ 10722 h 10722"/>
                <a:gd name="connsiteX10" fmla="*/ 8333 w 10000"/>
                <a:gd name="connsiteY10" fmla="*/ 10055 h 10722"/>
                <a:gd name="connsiteX11" fmla="*/ 8727 w 10000"/>
                <a:gd name="connsiteY11" fmla="*/ 9278 h 10722"/>
                <a:gd name="connsiteX12" fmla="*/ 9167 w 10000"/>
                <a:gd name="connsiteY12" fmla="*/ 8222 h 10722"/>
                <a:gd name="connsiteX13" fmla="*/ 10000 w 10000"/>
                <a:gd name="connsiteY13" fmla="*/ 5722 h 10722"/>
                <a:gd name="connsiteX0" fmla="*/ 0 w 10000"/>
                <a:gd name="connsiteY0" fmla="*/ 4926 h 9926"/>
                <a:gd name="connsiteX1" fmla="*/ 3333 w 10000"/>
                <a:gd name="connsiteY1" fmla="*/ 593 h 9926"/>
                <a:gd name="connsiteX2" fmla="*/ 3750 w 10000"/>
                <a:gd name="connsiteY2" fmla="*/ 1370 h 9926"/>
                <a:gd name="connsiteX3" fmla="*/ 4167 w 10000"/>
                <a:gd name="connsiteY3" fmla="*/ 2426 h 9926"/>
                <a:gd name="connsiteX4" fmla="*/ 5000 w 10000"/>
                <a:gd name="connsiteY4" fmla="*/ 4926 h 9926"/>
                <a:gd name="connsiteX5" fmla="*/ 5845 w 10000"/>
                <a:gd name="connsiteY5" fmla="*/ 7426 h 9926"/>
                <a:gd name="connsiteX6" fmla="*/ 6250 w 10000"/>
                <a:gd name="connsiteY6" fmla="*/ 8482 h 9926"/>
                <a:gd name="connsiteX7" fmla="*/ 6678 w 10000"/>
                <a:gd name="connsiteY7" fmla="*/ 9245 h 9926"/>
                <a:gd name="connsiteX8" fmla="*/ 7500 w 10000"/>
                <a:gd name="connsiteY8" fmla="*/ 9926 h 9926"/>
                <a:gd name="connsiteX9" fmla="*/ 8333 w 10000"/>
                <a:gd name="connsiteY9" fmla="*/ 9259 h 9926"/>
                <a:gd name="connsiteX10" fmla="*/ 8727 w 10000"/>
                <a:gd name="connsiteY10" fmla="*/ 8482 h 9926"/>
                <a:gd name="connsiteX11" fmla="*/ 9167 w 10000"/>
                <a:gd name="connsiteY11" fmla="*/ 7426 h 9926"/>
                <a:gd name="connsiteX12" fmla="*/ 10000 w 10000"/>
                <a:gd name="connsiteY12" fmla="*/ 4926 h 9926"/>
                <a:gd name="connsiteX0" fmla="*/ 0 w 6667"/>
                <a:gd name="connsiteY0" fmla="*/ 597 h 10000"/>
                <a:gd name="connsiteX1" fmla="*/ 417 w 6667"/>
                <a:gd name="connsiteY1" fmla="*/ 1380 h 10000"/>
                <a:gd name="connsiteX2" fmla="*/ 834 w 6667"/>
                <a:gd name="connsiteY2" fmla="*/ 2444 h 10000"/>
                <a:gd name="connsiteX3" fmla="*/ 1667 w 6667"/>
                <a:gd name="connsiteY3" fmla="*/ 4963 h 10000"/>
                <a:gd name="connsiteX4" fmla="*/ 2512 w 6667"/>
                <a:gd name="connsiteY4" fmla="*/ 7481 h 10000"/>
                <a:gd name="connsiteX5" fmla="*/ 2917 w 6667"/>
                <a:gd name="connsiteY5" fmla="*/ 8545 h 10000"/>
                <a:gd name="connsiteX6" fmla="*/ 3345 w 6667"/>
                <a:gd name="connsiteY6" fmla="*/ 9314 h 10000"/>
                <a:gd name="connsiteX7" fmla="*/ 4167 w 6667"/>
                <a:gd name="connsiteY7" fmla="*/ 10000 h 10000"/>
                <a:gd name="connsiteX8" fmla="*/ 5000 w 6667"/>
                <a:gd name="connsiteY8" fmla="*/ 9328 h 10000"/>
                <a:gd name="connsiteX9" fmla="*/ 5394 w 6667"/>
                <a:gd name="connsiteY9" fmla="*/ 8545 h 10000"/>
                <a:gd name="connsiteX10" fmla="*/ 5834 w 6667"/>
                <a:gd name="connsiteY10" fmla="*/ 7481 h 10000"/>
                <a:gd name="connsiteX11" fmla="*/ 6667 w 6667"/>
                <a:gd name="connsiteY11" fmla="*/ 4963 h 10000"/>
                <a:gd name="connsiteX0" fmla="*/ 0 w 9375"/>
                <a:gd name="connsiteY0" fmla="*/ 0 h 8620"/>
                <a:gd name="connsiteX1" fmla="*/ 626 w 9375"/>
                <a:gd name="connsiteY1" fmla="*/ 1064 h 8620"/>
                <a:gd name="connsiteX2" fmla="*/ 1875 w 9375"/>
                <a:gd name="connsiteY2" fmla="*/ 3583 h 8620"/>
                <a:gd name="connsiteX3" fmla="*/ 3143 w 9375"/>
                <a:gd name="connsiteY3" fmla="*/ 6101 h 8620"/>
                <a:gd name="connsiteX4" fmla="*/ 3750 w 9375"/>
                <a:gd name="connsiteY4" fmla="*/ 7165 h 8620"/>
                <a:gd name="connsiteX5" fmla="*/ 4392 w 9375"/>
                <a:gd name="connsiteY5" fmla="*/ 7934 h 8620"/>
                <a:gd name="connsiteX6" fmla="*/ 5625 w 9375"/>
                <a:gd name="connsiteY6" fmla="*/ 8620 h 8620"/>
                <a:gd name="connsiteX7" fmla="*/ 6875 w 9375"/>
                <a:gd name="connsiteY7" fmla="*/ 7948 h 8620"/>
                <a:gd name="connsiteX8" fmla="*/ 7466 w 9375"/>
                <a:gd name="connsiteY8" fmla="*/ 7165 h 8620"/>
                <a:gd name="connsiteX9" fmla="*/ 8126 w 9375"/>
                <a:gd name="connsiteY9" fmla="*/ 6101 h 8620"/>
                <a:gd name="connsiteX10" fmla="*/ 9375 w 9375"/>
                <a:gd name="connsiteY10" fmla="*/ 3583 h 8620"/>
                <a:gd name="connsiteX0" fmla="*/ 0 w 9332"/>
                <a:gd name="connsiteY0" fmla="*/ 0 h 8766"/>
                <a:gd name="connsiteX1" fmla="*/ 1332 w 9332"/>
                <a:gd name="connsiteY1" fmla="*/ 2923 h 8766"/>
                <a:gd name="connsiteX2" fmla="*/ 2685 w 9332"/>
                <a:gd name="connsiteY2" fmla="*/ 5844 h 8766"/>
                <a:gd name="connsiteX3" fmla="*/ 3332 w 9332"/>
                <a:gd name="connsiteY3" fmla="*/ 7078 h 8766"/>
                <a:gd name="connsiteX4" fmla="*/ 4017 w 9332"/>
                <a:gd name="connsiteY4" fmla="*/ 7970 h 8766"/>
                <a:gd name="connsiteX5" fmla="*/ 5332 w 9332"/>
                <a:gd name="connsiteY5" fmla="*/ 8766 h 8766"/>
                <a:gd name="connsiteX6" fmla="*/ 6665 w 9332"/>
                <a:gd name="connsiteY6" fmla="*/ 7986 h 8766"/>
                <a:gd name="connsiteX7" fmla="*/ 7296 w 9332"/>
                <a:gd name="connsiteY7" fmla="*/ 7078 h 8766"/>
                <a:gd name="connsiteX8" fmla="*/ 8000 w 9332"/>
                <a:gd name="connsiteY8" fmla="*/ 5844 h 8766"/>
                <a:gd name="connsiteX9" fmla="*/ 9332 w 9332"/>
                <a:gd name="connsiteY9" fmla="*/ 2923 h 8766"/>
                <a:gd name="connsiteX0" fmla="*/ 0 w 8573"/>
                <a:gd name="connsiteY0" fmla="*/ 0 h 6666"/>
                <a:gd name="connsiteX1" fmla="*/ 1450 w 8573"/>
                <a:gd name="connsiteY1" fmla="*/ 3333 h 6666"/>
                <a:gd name="connsiteX2" fmla="*/ 2144 w 8573"/>
                <a:gd name="connsiteY2" fmla="*/ 4740 h 6666"/>
                <a:gd name="connsiteX3" fmla="*/ 2878 w 8573"/>
                <a:gd name="connsiteY3" fmla="*/ 5758 h 6666"/>
                <a:gd name="connsiteX4" fmla="*/ 4287 w 8573"/>
                <a:gd name="connsiteY4" fmla="*/ 6666 h 6666"/>
                <a:gd name="connsiteX5" fmla="*/ 5715 w 8573"/>
                <a:gd name="connsiteY5" fmla="*/ 5776 h 6666"/>
                <a:gd name="connsiteX6" fmla="*/ 6391 w 8573"/>
                <a:gd name="connsiteY6" fmla="*/ 4740 h 6666"/>
                <a:gd name="connsiteX7" fmla="*/ 7146 w 8573"/>
                <a:gd name="connsiteY7" fmla="*/ 3333 h 6666"/>
                <a:gd name="connsiteX8" fmla="*/ 8573 w 8573"/>
                <a:gd name="connsiteY8" fmla="*/ 0 h 6666"/>
                <a:gd name="connsiteX0" fmla="*/ 0 w 8335"/>
                <a:gd name="connsiteY0" fmla="*/ 0 h 10000"/>
                <a:gd name="connsiteX1" fmla="*/ 1691 w 8335"/>
                <a:gd name="connsiteY1" fmla="*/ 5000 h 10000"/>
                <a:gd name="connsiteX2" fmla="*/ 2501 w 8335"/>
                <a:gd name="connsiteY2" fmla="*/ 7111 h 10000"/>
                <a:gd name="connsiteX3" fmla="*/ 3357 w 8335"/>
                <a:gd name="connsiteY3" fmla="*/ 8638 h 10000"/>
                <a:gd name="connsiteX4" fmla="*/ 5001 w 8335"/>
                <a:gd name="connsiteY4" fmla="*/ 10000 h 10000"/>
                <a:gd name="connsiteX5" fmla="*/ 6666 w 8335"/>
                <a:gd name="connsiteY5" fmla="*/ 8665 h 10000"/>
                <a:gd name="connsiteX6" fmla="*/ 7455 w 8335"/>
                <a:gd name="connsiteY6" fmla="*/ 7111 h 10000"/>
                <a:gd name="connsiteX7" fmla="*/ 8335 w 8335"/>
                <a:gd name="connsiteY7" fmla="*/ 5000 h 10000"/>
                <a:gd name="connsiteX0" fmla="*/ 0 w 8944"/>
                <a:gd name="connsiteY0" fmla="*/ 0 h 10000"/>
                <a:gd name="connsiteX1" fmla="*/ 2029 w 8944"/>
                <a:gd name="connsiteY1" fmla="*/ 5000 h 10000"/>
                <a:gd name="connsiteX2" fmla="*/ 3001 w 8944"/>
                <a:gd name="connsiteY2" fmla="*/ 7111 h 10000"/>
                <a:gd name="connsiteX3" fmla="*/ 4028 w 8944"/>
                <a:gd name="connsiteY3" fmla="*/ 8638 h 10000"/>
                <a:gd name="connsiteX4" fmla="*/ 6000 w 8944"/>
                <a:gd name="connsiteY4" fmla="*/ 10000 h 10000"/>
                <a:gd name="connsiteX5" fmla="*/ 7998 w 8944"/>
                <a:gd name="connsiteY5" fmla="*/ 8665 h 10000"/>
                <a:gd name="connsiteX6" fmla="*/ 8944 w 8944"/>
                <a:gd name="connsiteY6" fmla="*/ 7111 h 10000"/>
                <a:gd name="connsiteX0" fmla="*/ 0 w 8942"/>
                <a:gd name="connsiteY0" fmla="*/ 0 h 10000"/>
                <a:gd name="connsiteX1" fmla="*/ 2269 w 8942"/>
                <a:gd name="connsiteY1" fmla="*/ 5000 h 10000"/>
                <a:gd name="connsiteX2" fmla="*/ 3355 w 8942"/>
                <a:gd name="connsiteY2" fmla="*/ 7111 h 10000"/>
                <a:gd name="connsiteX3" fmla="*/ 4504 w 8942"/>
                <a:gd name="connsiteY3" fmla="*/ 8638 h 10000"/>
                <a:gd name="connsiteX4" fmla="*/ 6708 w 8942"/>
                <a:gd name="connsiteY4" fmla="*/ 10000 h 10000"/>
                <a:gd name="connsiteX5" fmla="*/ 8942 w 8942"/>
                <a:gd name="connsiteY5" fmla="*/ 8665 h 10000"/>
                <a:gd name="connsiteX0" fmla="*/ 0 w 7502"/>
                <a:gd name="connsiteY0" fmla="*/ 0 h 10000"/>
                <a:gd name="connsiteX1" fmla="*/ 2537 w 7502"/>
                <a:gd name="connsiteY1" fmla="*/ 5000 h 10000"/>
                <a:gd name="connsiteX2" fmla="*/ 3752 w 7502"/>
                <a:gd name="connsiteY2" fmla="*/ 7111 h 10000"/>
                <a:gd name="connsiteX3" fmla="*/ 5037 w 7502"/>
                <a:gd name="connsiteY3" fmla="*/ 8638 h 10000"/>
                <a:gd name="connsiteX4" fmla="*/ 7502 w 7502"/>
                <a:gd name="connsiteY4" fmla="*/ 10000 h 10000"/>
                <a:gd name="connsiteX0" fmla="*/ 0 w 6714"/>
                <a:gd name="connsiteY0" fmla="*/ 0 h 8638"/>
                <a:gd name="connsiteX1" fmla="*/ 3382 w 6714"/>
                <a:gd name="connsiteY1" fmla="*/ 5000 h 8638"/>
                <a:gd name="connsiteX2" fmla="*/ 5001 w 6714"/>
                <a:gd name="connsiteY2" fmla="*/ 7111 h 8638"/>
                <a:gd name="connsiteX3" fmla="*/ 6714 w 6714"/>
                <a:gd name="connsiteY3" fmla="*/ 8638 h 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4" h="8638">
                  <a:moveTo>
                    <a:pt x="0" y="0"/>
                  </a:moveTo>
                  <a:cubicBezTo>
                    <a:pt x="1112" y="1665"/>
                    <a:pt x="2550" y="3813"/>
                    <a:pt x="3382" y="5000"/>
                  </a:cubicBezTo>
                  <a:cubicBezTo>
                    <a:pt x="4212" y="6185"/>
                    <a:pt x="4461" y="6500"/>
                    <a:pt x="5001" y="7111"/>
                  </a:cubicBezTo>
                  <a:cubicBezTo>
                    <a:pt x="5543" y="7723"/>
                    <a:pt x="5881" y="8056"/>
                    <a:pt x="6714" y="8638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scene3d>
              <a:camera prst="orthographicFront">
                <a:rot lat="19199996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 flipH="1" flipV="1">
              <a:off x="4606128" y="1992571"/>
              <a:ext cx="743793" cy="655094"/>
            </a:xfrm>
            <a:custGeom>
              <a:avLst/>
              <a:gdLst>
                <a:gd name="connsiteX0" fmla="*/ 0 w 698740"/>
                <a:gd name="connsiteY0" fmla="*/ 0 h 474453"/>
                <a:gd name="connsiteX1" fmla="*/ 146650 w 698740"/>
                <a:gd name="connsiteY1" fmla="*/ 146650 h 474453"/>
                <a:gd name="connsiteX2" fmla="*/ 250166 w 698740"/>
                <a:gd name="connsiteY2" fmla="*/ 241540 h 474453"/>
                <a:gd name="connsiteX3" fmla="*/ 353683 w 698740"/>
                <a:gd name="connsiteY3" fmla="*/ 336431 h 474453"/>
                <a:gd name="connsiteX4" fmla="*/ 465827 w 698740"/>
                <a:gd name="connsiteY4" fmla="*/ 405442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  <a:gd name="connsiteX0" fmla="*/ 0 w 698740"/>
                <a:gd name="connsiteY0" fmla="*/ 0 h 474453"/>
                <a:gd name="connsiteX1" fmla="*/ 146650 w 698740"/>
                <a:gd name="connsiteY1" fmla="*/ 146650 h 474453"/>
                <a:gd name="connsiteX2" fmla="*/ 250166 w 698740"/>
                <a:gd name="connsiteY2" fmla="*/ 241540 h 474453"/>
                <a:gd name="connsiteX3" fmla="*/ 353683 w 698740"/>
                <a:gd name="connsiteY3" fmla="*/ 336431 h 474453"/>
                <a:gd name="connsiteX4" fmla="*/ 491469 w 698740"/>
                <a:gd name="connsiteY4" fmla="*/ 385673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  <a:gd name="connsiteX0" fmla="*/ 0 w 698740"/>
                <a:gd name="connsiteY0" fmla="*/ 0 h 474453"/>
                <a:gd name="connsiteX1" fmla="*/ 146650 w 698740"/>
                <a:gd name="connsiteY1" fmla="*/ 146650 h 474453"/>
                <a:gd name="connsiteX2" fmla="*/ 250166 w 698740"/>
                <a:gd name="connsiteY2" fmla="*/ 241540 h 474453"/>
                <a:gd name="connsiteX3" fmla="*/ 348105 w 698740"/>
                <a:gd name="connsiteY3" fmla="*/ 293427 h 474453"/>
                <a:gd name="connsiteX4" fmla="*/ 491469 w 698740"/>
                <a:gd name="connsiteY4" fmla="*/ 385673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  <a:gd name="connsiteX0" fmla="*/ 0 w 698740"/>
                <a:gd name="connsiteY0" fmla="*/ 0 h 474453"/>
                <a:gd name="connsiteX1" fmla="*/ 146650 w 698740"/>
                <a:gd name="connsiteY1" fmla="*/ 146650 h 474453"/>
                <a:gd name="connsiteX2" fmla="*/ 266900 w 698740"/>
                <a:gd name="connsiteY2" fmla="*/ 224338 h 474453"/>
                <a:gd name="connsiteX3" fmla="*/ 348105 w 698740"/>
                <a:gd name="connsiteY3" fmla="*/ 293427 h 474453"/>
                <a:gd name="connsiteX4" fmla="*/ 491469 w 698740"/>
                <a:gd name="connsiteY4" fmla="*/ 385673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  <a:gd name="connsiteX0" fmla="*/ 0 w 698740"/>
                <a:gd name="connsiteY0" fmla="*/ 0 h 474453"/>
                <a:gd name="connsiteX1" fmla="*/ 146650 w 698740"/>
                <a:gd name="connsiteY1" fmla="*/ 146650 h 474453"/>
                <a:gd name="connsiteX2" fmla="*/ 266900 w 698740"/>
                <a:gd name="connsiteY2" fmla="*/ 211437 h 474453"/>
                <a:gd name="connsiteX3" fmla="*/ 348105 w 698740"/>
                <a:gd name="connsiteY3" fmla="*/ 293427 h 474453"/>
                <a:gd name="connsiteX4" fmla="*/ 491469 w 698740"/>
                <a:gd name="connsiteY4" fmla="*/ 385673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  <a:gd name="connsiteX0" fmla="*/ 0 w 698740"/>
                <a:gd name="connsiteY0" fmla="*/ 0 h 474453"/>
                <a:gd name="connsiteX1" fmla="*/ 157806 w 698740"/>
                <a:gd name="connsiteY1" fmla="*/ 133749 h 474453"/>
                <a:gd name="connsiteX2" fmla="*/ 266900 w 698740"/>
                <a:gd name="connsiteY2" fmla="*/ 211437 h 474453"/>
                <a:gd name="connsiteX3" fmla="*/ 348105 w 698740"/>
                <a:gd name="connsiteY3" fmla="*/ 293427 h 474453"/>
                <a:gd name="connsiteX4" fmla="*/ 491469 w 698740"/>
                <a:gd name="connsiteY4" fmla="*/ 385673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  <a:gd name="connsiteX0" fmla="*/ 0 w 698740"/>
                <a:gd name="connsiteY0" fmla="*/ 0 h 474453"/>
                <a:gd name="connsiteX1" fmla="*/ 157806 w 698740"/>
                <a:gd name="connsiteY1" fmla="*/ 133749 h 474453"/>
                <a:gd name="connsiteX2" fmla="*/ 266900 w 698740"/>
                <a:gd name="connsiteY2" fmla="*/ 211437 h 474453"/>
                <a:gd name="connsiteX3" fmla="*/ 359261 w 698740"/>
                <a:gd name="connsiteY3" fmla="*/ 271925 h 474453"/>
                <a:gd name="connsiteX4" fmla="*/ 491469 w 698740"/>
                <a:gd name="connsiteY4" fmla="*/ 385673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  <a:gd name="connsiteX0" fmla="*/ 0 w 698740"/>
                <a:gd name="connsiteY0" fmla="*/ 0 h 474453"/>
                <a:gd name="connsiteX1" fmla="*/ 157806 w 698740"/>
                <a:gd name="connsiteY1" fmla="*/ 133749 h 474453"/>
                <a:gd name="connsiteX2" fmla="*/ 266900 w 698740"/>
                <a:gd name="connsiteY2" fmla="*/ 211437 h 474453"/>
                <a:gd name="connsiteX3" fmla="*/ 359261 w 698740"/>
                <a:gd name="connsiteY3" fmla="*/ 271925 h 474453"/>
                <a:gd name="connsiteX4" fmla="*/ 508203 w 698740"/>
                <a:gd name="connsiteY4" fmla="*/ 377072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  <a:gd name="connsiteX0" fmla="*/ 0 w 698740"/>
                <a:gd name="connsiteY0" fmla="*/ 0 h 474453"/>
                <a:gd name="connsiteX1" fmla="*/ 157806 w 698740"/>
                <a:gd name="connsiteY1" fmla="*/ 133749 h 474453"/>
                <a:gd name="connsiteX2" fmla="*/ 266900 w 698740"/>
                <a:gd name="connsiteY2" fmla="*/ 211437 h 474453"/>
                <a:gd name="connsiteX3" fmla="*/ 359261 w 698740"/>
                <a:gd name="connsiteY3" fmla="*/ 271925 h 474453"/>
                <a:gd name="connsiteX4" fmla="*/ 508203 w 698740"/>
                <a:gd name="connsiteY4" fmla="*/ 377072 h 474453"/>
                <a:gd name="connsiteX5" fmla="*/ 603331 w 698740"/>
                <a:gd name="connsiteY5" fmla="*/ 427072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740" h="474453">
                  <a:moveTo>
                    <a:pt x="0" y="0"/>
                  </a:moveTo>
                  <a:lnTo>
                    <a:pt x="157806" y="133749"/>
                  </a:lnTo>
                  <a:cubicBezTo>
                    <a:pt x="192311" y="165379"/>
                    <a:pt x="233324" y="188408"/>
                    <a:pt x="266900" y="211437"/>
                  </a:cubicBezTo>
                  <a:cubicBezTo>
                    <a:pt x="300476" y="234466"/>
                    <a:pt x="326615" y="254629"/>
                    <a:pt x="359261" y="271925"/>
                  </a:cubicBezTo>
                  <a:lnTo>
                    <a:pt x="508203" y="377072"/>
                  </a:lnTo>
                  <a:lnTo>
                    <a:pt x="603331" y="427072"/>
                  </a:lnTo>
                  <a:lnTo>
                    <a:pt x="698740" y="474453"/>
                  </a:lnTo>
                  <a:lnTo>
                    <a:pt x="698740" y="0"/>
                  </a:lnTo>
                </a:path>
              </a:pathLst>
            </a:custGeom>
            <a:solidFill>
              <a:srgbClr val="C00000">
                <a:alpha val="34902"/>
              </a:srgbClr>
            </a:solidFill>
            <a:ln>
              <a:noFill/>
            </a:ln>
            <a:scene3d>
              <a:camera prst="orthographicFront">
                <a:rot lat="2863590" lon="20242256" rev="20571454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066800" y="2285998"/>
            <a:ext cx="1219200" cy="1219200"/>
            <a:chOff x="304800" y="2819400"/>
            <a:chExt cx="1219200" cy="1219200"/>
          </a:xfrm>
          <a:scene3d>
            <a:camera prst="isometricOffAxis2Right">
              <a:rot lat="1260000" lon="17759998" rev="0"/>
            </a:camera>
            <a:lightRig rig="threePt" dir="t"/>
          </a:scene3d>
        </p:grpSpPr>
        <p:cxnSp>
          <p:nvCxnSpPr>
            <p:cNvPr id="126" name="Straight Arrow Connector 125"/>
            <p:cNvCxnSpPr/>
            <p:nvPr/>
          </p:nvCxnSpPr>
          <p:spPr>
            <a:xfrm flipV="1">
              <a:off x="914400" y="2819400"/>
              <a:ext cx="0" cy="1219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304800" y="3428603"/>
              <a:ext cx="1219200" cy="79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1766065" y="1981198"/>
            <a:ext cx="3777199" cy="1828800"/>
            <a:chOff x="1099601" y="1600200"/>
            <a:chExt cx="3777199" cy="1828800"/>
          </a:xfrm>
        </p:grpSpPr>
        <p:sp>
          <p:nvSpPr>
            <p:cNvPr id="102" name="Freeform 101"/>
            <p:cNvSpPr/>
            <p:nvPr/>
          </p:nvSpPr>
          <p:spPr>
            <a:xfrm flipV="1">
              <a:off x="3968149" y="2062465"/>
              <a:ext cx="908651" cy="664233"/>
            </a:xfrm>
            <a:custGeom>
              <a:avLst/>
              <a:gdLst>
                <a:gd name="connsiteX0" fmla="*/ 0 w 698740"/>
                <a:gd name="connsiteY0" fmla="*/ 0 h 474453"/>
                <a:gd name="connsiteX1" fmla="*/ 146650 w 698740"/>
                <a:gd name="connsiteY1" fmla="*/ 146650 h 474453"/>
                <a:gd name="connsiteX2" fmla="*/ 250166 w 698740"/>
                <a:gd name="connsiteY2" fmla="*/ 241540 h 474453"/>
                <a:gd name="connsiteX3" fmla="*/ 353683 w 698740"/>
                <a:gd name="connsiteY3" fmla="*/ 336431 h 474453"/>
                <a:gd name="connsiteX4" fmla="*/ 465827 w 698740"/>
                <a:gd name="connsiteY4" fmla="*/ 405442 h 474453"/>
                <a:gd name="connsiteX5" fmla="*/ 586597 w 698740"/>
                <a:gd name="connsiteY5" fmla="*/ 448574 h 474453"/>
                <a:gd name="connsiteX6" fmla="*/ 698740 w 698740"/>
                <a:gd name="connsiteY6" fmla="*/ 474453 h 474453"/>
                <a:gd name="connsiteX7" fmla="*/ 698740 w 698740"/>
                <a:gd name="connsiteY7" fmla="*/ 0 h 47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740" h="474453">
                  <a:moveTo>
                    <a:pt x="0" y="0"/>
                  </a:moveTo>
                  <a:lnTo>
                    <a:pt x="146650" y="146650"/>
                  </a:lnTo>
                  <a:lnTo>
                    <a:pt x="250166" y="241540"/>
                  </a:lnTo>
                  <a:lnTo>
                    <a:pt x="353683" y="336431"/>
                  </a:lnTo>
                  <a:lnTo>
                    <a:pt x="465827" y="405442"/>
                  </a:lnTo>
                  <a:lnTo>
                    <a:pt x="586597" y="448574"/>
                  </a:lnTo>
                  <a:lnTo>
                    <a:pt x="698740" y="474453"/>
                  </a:lnTo>
                  <a:lnTo>
                    <a:pt x="698740" y="0"/>
                  </a:lnTo>
                </a:path>
              </a:pathLst>
            </a:custGeom>
            <a:solidFill>
              <a:srgbClr val="C00000">
                <a:alpha val="34902"/>
              </a:srgbClr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4090871" y="2504011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04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4195892" y="2476577"/>
              <a:ext cx="474784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05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4340144" y="2444949"/>
              <a:ext cx="633046" cy="7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06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4490828" y="2435498"/>
              <a:ext cx="685799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4078581" y="1939489"/>
              <a:ext cx="771157" cy="914444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  <a:gd name="connsiteX0" fmla="*/ 0 w 8334"/>
                <a:gd name="connsiteY0" fmla="*/ 10000 h 10000"/>
                <a:gd name="connsiteX1" fmla="*/ 1667 w 8334"/>
                <a:gd name="connsiteY1" fmla="*/ 4972 h 10000"/>
                <a:gd name="connsiteX2" fmla="*/ 2502 w 8334"/>
                <a:gd name="connsiteY2" fmla="*/ 2889 h 10000"/>
                <a:gd name="connsiteX3" fmla="*/ 3333 w 8334"/>
                <a:gd name="connsiteY3" fmla="*/ 1335 h 10000"/>
                <a:gd name="connsiteX4" fmla="*/ 5001 w 8334"/>
                <a:gd name="connsiteY4" fmla="*/ 0 h 10000"/>
                <a:gd name="connsiteX5" fmla="*/ 6667 w 8334"/>
                <a:gd name="connsiteY5" fmla="*/ 1335 h 10000"/>
                <a:gd name="connsiteX6" fmla="*/ 7501 w 8334"/>
                <a:gd name="connsiteY6" fmla="*/ 2889 h 10000"/>
                <a:gd name="connsiteX7" fmla="*/ 8334 w 8334"/>
                <a:gd name="connsiteY7" fmla="*/ 4999 h 10000"/>
                <a:gd name="connsiteX0" fmla="*/ 0 w 9000"/>
                <a:gd name="connsiteY0" fmla="*/ 10000 h 10000"/>
                <a:gd name="connsiteX1" fmla="*/ 2000 w 9000"/>
                <a:gd name="connsiteY1" fmla="*/ 4972 h 10000"/>
                <a:gd name="connsiteX2" fmla="*/ 3002 w 9000"/>
                <a:gd name="connsiteY2" fmla="*/ 2889 h 10000"/>
                <a:gd name="connsiteX3" fmla="*/ 3999 w 9000"/>
                <a:gd name="connsiteY3" fmla="*/ 1335 h 10000"/>
                <a:gd name="connsiteX4" fmla="*/ 6001 w 9000"/>
                <a:gd name="connsiteY4" fmla="*/ 0 h 10000"/>
                <a:gd name="connsiteX5" fmla="*/ 8000 w 9000"/>
                <a:gd name="connsiteY5" fmla="*/ 1335 h 10000"/>
                <a:gd name="connsiteX6" fmla="*/ 9000 w 9000"/>
                <a:gd name="connsiteY6" fmla="*/ 2889 h 10000"/>
                <a:gd name="connsiteX0" fmla="*/ 0 w 8889"/>
                <a:gd name="connsiteY0" fmla="*/ 10000 h 10000"/>
                <a:gd name="connsiteX1" fmla="*/ 2222 w 8889"/>
                <a:gd name="connsiteY1" fmla="*/ 4972 h 10000"/>
                <a:gd name="connsiteX2" fmla="*/ 3336 w 8889"/>
                <a:gd name="connsiteY2" fmla="*/ 2889 h 10000"/>
                <a:gd name="connsiteX3" fmla="*/ 4443 w 8889"/>
                <a:gd name="connsiteY3" fmla="*/ 1335 h 10000"/>
                <a:gd name="connsiteX4" fmla="*/ 6668 w 8889"/>
                <a:gd name="connsiteY4" fmla="*/ 0 h 10000"/>
                <a:gd name="connsiteX5" fmla="*/ 8889 w 8889"/>
                <a:gd name="connsiteY5" fmla="*/ 1335 h 10000"/>
                <a:gd name="connsiteX0" fmla="*/ 0 w 7501"/>
                <a:gd name="connsiteY0" fmla="*/ 10000 h 10000"/>
                <a:gd name="connsiteX1" fmla="*/ 2500 w 7501"/>
                <a:gd name="connsiteY1" fmla="*/ 4972 h 10000"/>
                <a:gd name="connsiteX2" fmla="*/ 3753 w 7501"/>
                <a:gd name="connsiteY2" fmla="*/ 2889 h 10000"/>
                <a:gd name="connsiteX3" fmla="*/ 4998 w 7501"/>
                <a:gd name="connsiteY3" fmla="*/ 1335 h 10000"/>
                <a:gd name="connsiteX4" fmla="*/ 7501 w 7501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" h="10000">
                  <a:moveTo>
                    <a:pt x="0" y="10000"/>
                  </a:moveTo>
                  <a:cubicBezTo>
                    <a:pt x="622" y="8751"/>
                    <a:pt x="1876" y="6159"/>
                    <a:pt x="2500" y="4972"/>
                  </a:cubicBezTo>
                  <a:cubicBezTo>
                    <a:pt x="3129" y="3787"/>
                    <a:pt x="3337" y="3490"/>
                    <a:pt x="3753" y="2889"/>
                  </a:cubicBezTo>
                  <a:cubicBezTo>
                    <a:pt x="4164" y="2289"/>
                    <a:pt x="4441" y="1917"/>
                    <a:pt x="4998" y="1335"/>
                  </a:cubicBezTo>
                  <a:cubicBezTo>
                    <a:pt x="5553" y="750"/>
                    <a:pt x="6424" y="0"/>
                    <a:pt x="7501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scene3d>
              <a:camera prst="isometricOffAxis2Top">
                <a:rot lat="18000000" lon="3810000" rev="180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369865" y="1736991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solidFill>
                    <a:srgbClr val="C00000"/>
                  </a:solidFill>
                </a:rPr>
                <a:t>E</a:t>
              </a:r>
              <a:r>
                <a:rPr lang="en-US" sz="2400" i="1" baseline="-25000" dirty="0" err="1" smtClean="0">
                  <a:solidFill>
                    <a:srgbClr val="C00000"/>
                  </a:solidFill>
                </a:rPr>
                <a:t>inc</a:t>
              </a:r>
              <a:endParaRPr lang="en-US" sz="2400" i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109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1370666" y="2509761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0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1475687" y="2482327"/>
              <a:ext cx="474784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1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1619939" y="2450699"/>
              <a:ext cx="633046" cy="7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2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1770623" y="2441248"/>
              <a:ext cx="685799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3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2397991" y="2518388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4" name="Straight Arrow Connector 113"/>
            <p:cNvCxnSpPr>
              <a:cxnSpLocks noChangeShapeType="1"/>
            </p:cNvCxnSpPr>
            <p:nvPr/>
          </p:nvCxnSpPr>
          <p:spPr bwMode="auto">
            <a:xfrm rot="16200000" flipV="1">
              <a:off x="2161921" y="2482325"/>
              <a:ext cx="474784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5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1936462" y="2455751"/>
              <a:ext cx="633046" cy="7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sp>
          <p:nvSpPr>
            <p:cNvPr id="116" name="Freeform 11"/>
            <p:cNvSpPr>
              <a:spLocks/>
            </p:cNvSpPr>
            <p:nvPr/>
          </p:nvSpPr>
          <p:spPr bwMode="auto">
            <a:xfrm>
              <a:off x="1099601" y="1600200"/>
              <a:ext cx="3036125" cy="1828800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solidFill>
              <a:srgbClr val="C00000">
                <a:alpha val="34902"/>
              </a:srgbClr>
            </a:solidFill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scene3d>
              <a:camera prst="isometricOffAxis2Top">
                <a:rot lat="17746808" lon="3464968" rev="18305216"/>
              </a:camera>
              <a:lightRig rig="threePt" dir="t"/>
            </a:scene3d>
            <a:ex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7" name="Straight Arrow Connector 33"/>
            <p:cNvCxnSpPr>
              <a:cxnSpLocks noChangeShapeType="1"/>
            </p:cNvCxnSpPr>
            <p:nvPr/>
          </p:nvCxnSpPr>
          <p:spPr bwMode="auto">
            <a:xfrm rot="5400000" flipV="1">
              <a:off x="2583046" y="2528516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8" name="Straight Arrow Connector 33"/>
            <p:cNvCxnSpPr>
              <a:cxnSpLocks noChangeShapeType="1"/>
            </p:cNvCxnSpPr>
            <p:nvPr/>
          </p:nvCxnSpPr>
          <p:spPr bwMode="auto">
            <a:xfrm rot="5400000" flipV="1">
              <a:off x="2599476" y="2555949"/>
              <a:ext cx="474784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19" name="Straight Arrow Connector 33"/>
            <p:cNvCxnSpPr>
              <a:cxnSpLocks noChangeShapeType="1"/>
            </p:cNvCxnSpPr>
            <p:nvPr/>
          </p:nvCxnSpPr>
          <p:spPr bwMode="auto">
            <a:xfrm rot="5400000" flipV="1">
              <a:off x="2655134" y="2582524"/>
              <a:ext cx="633046" cy="7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20" name="Straight Arrow Connector 33"/>
            <p:cNvCxnSpPr>
              <a:cxnSpLocks noChangeShapeType="1"/>
            </p:cNvCxnSpPr>
            <p:nvPr/>
          </p:nvCxnSpPr>
          <p:spPr bwMode="auto">
            <a:xfrm rot="5400000" flipV="1">
              <a:off x="2791299" y="2597029"/>
              <a:ext cx="685799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21" name="Straight Arrow Connector 33"/>
            <p:cNvCxnSpPr>
              <a:cxnSpLocks noChangeShapeType="1"/>
            </p:cNvCxnSpPr>
            <p:nvPr/>
          </p:nvCxnSpPr>
          <p:spPr bwMode="auto">
            <a:xfrm rot="5400000" flipV="1">
              <a:off x="2997649" y="2578950"/>
              <a:ext cx="633046" cy="7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22" name="Straight Arrow Connector 33"/>
            <p:cNvCxnSpPr>
              <a:cxnSpLocks noChangeShapeType="1"/>
            </p:cNvCxnSpPr>
            <p:nvPr/>
          </p:nvCxnSpPr>
          <p:spPr bwMode="auto">
            <a:xfrm rot="5400000" flipV="1">
              <a:off x="3277084" y="2555947"/>
              <a:ext cx="474784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  <p:cxnSp>
          <p:nvCxnSpPr>
            <p:cNvPr id="123" name="Straight Arrow Connector 33"/>
            <p:cNvCxnSpPr>
              <a:cxnSpLocks noChangeShapeType="1"/>
            </p:cNvCxnSpPr>
            <p:nvPr/>
          </p:nvCxnSpPr>
          <p:spPr bwMode="auto">
            <a:xfrm rot="5400000" flipV="1">
              <a:off x="3610371" y="2528517"/>
              <a:ext cx="263770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scene3d>
              <a:camera prst="isometricOffAxis1Left">
                <a:rot lat="1800000" lon="4200000" rev="0"/>
              </a:camera>
              <a:lightRig rig="threePt" dir="t"/>
            </a:scene3d>
            <a:ex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</a:t>
            </a:r>
            <a:r>
              <a:rPr lang="en-US" dirty="0" err="1" smtClean="0"/>
              <a:t>unpolarized</a:t>
            </a:r>
            <a:r>
              <a:rPr lang="en-US" dirty="0" smtClean="0"/>
              <a:t> light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3810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Unpolarized</a:t>
            </a:r>
            <a:r>
              <a:rPr lang="en-US" sz="2400" dirty="0" smtClean="0"/>
              <a:t> light has an equal mixture of all possible </a:t>
            </a:r>
            <a:r>
              <a:rPr lang="el-GR" sz="2400" dirty="0" smtClean="0">
                <a:latin typeface="Calibri"/>
              </a:rPr>
              <a:t>θ</a:t>
            </a:r>
            <a:r>
              <a:rPr lang="en-US" sz="2400" dirty="0" smtClean="0">
                <a:latin typeface="Calibri"/>
              </a:rPr>
              <a:t>’s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42" name="Group 344"/>
          <p:cNvGrpSpPr/>
          <p:nvPr/>
        </p:nvGrpSpPr>
        <p:grpSpPr>
          <a:xfrm>
            <a:off x="4408275" y="2010768"/>
            <a:ext cx="1828816" cy="1837426"/>
            <a:chOff x="7315200" y="4343400"/>
            <a:chExt cx="1828816" cy="1837426"/>
          </a:xfrm>
          <a:scene3d>
            <a:camera prst="isometricOffAxis2Right">
              <a:rot lat="1260000" lon="17759998" rev="0"/>
            </a:camera>
            <a:lightRig rig="threePt" dir="t"/>
          </a:scene3d>
        </p:grpSpPr>
        <p:sp>
          <p:nvSpPr>
            <p:cNvPr id="45" name="Arc 44"/>
            <p:cNvSpPr/>
            <p:nvPr/>
          </p:nvSpPr>
          <p:spPr>
            <a:xfrm>
              <a:off x="7315200" y="4349147"/>
              <a:ext cx="1828800" cy="1828800"/>
            </a:xfrm>
            <a:prstGeom prst="arc">
              <a:avLst>
                <a:gd name="adj1" fmla="val 16150338"/>
                <a:gd name="adj2" fmla="val 10904187"/>
              </a:avLst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236432" y="4495800"/>
              <a:ext cx="4572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226200" y="4648200"/>
              <a:ext cx="685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231888" y="4800600"/>
              <a:ext cx="75895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237576" y="4953000"/>
              <a:ext cx="83210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229616" y="51054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229616" y="52578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15200" y="5410200"/>
              <a:ext cx="1828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391400" y="5562600"/>
              <a:ext cx="1676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467600" y="5715000"/>
              <a:ext cx="1524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543800" y="5867400"/>
              <a:ext cx="13716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772400" y="60198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reeform 11"/>
          <p:cNvSpPr>
            <a:spLocks/>
          </p:cNvSpPr>
          <p:nvPr/>
        </p:nvSpPr>
        <p:spPr bwMode="auto">
          <a:xfrm>
            <a:off x="1905986" y="2439533"/>
            <a:ext cx="2733652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140"/>
          <p:cNvGrpSpPr/>
          <p:nvPr/>
        </p:nvGrpSpPr>
        <p:grpSpPr>
          <a:xfrm>
            <a:off x="2047639" y="2439533"/>
            <a:ext cx="2414674" cy="916657"/>
            <a:chOff x="1975327" y="3121938"/>
            <a:chExt cx="2884652" cy="916657"/>
          </a:xfrm>
        </p:grpSpPr>
        <p:cxnSp>
          <p:nvCxnSpPr>
            <p:cNvPr id="6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1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3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4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5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6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0" name="Straight Arrow Connector 69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1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2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sp>
        <p:nvSpPr>
          <p:cNvPr id="74" name="Freeform 11"/>
          <p:cNvSpPr>
            <a:spLocks/>
          </p:cNvSpPr>
          <p:nvPr/>
        </p:nvSpPr>
        <p:spPr bwMode="auto">
          <a:xfrm>
            <a:off x="4633379" y="2439533"/>
            <a:ext cx="2733652" cy="914598"/>
          </a:xfrm>
          <a:custGeom>
            <a:avLst/>
            <a:gdLst>
              <a:gd name="T0" fmla="*/ 0 w 2592"/>
              <a:gd name="T1" fmla="*/ 2147483647 h 2160"/>
              <a:gd name="T2" fmla="*/ 2147483647 w 2592"/>
              <a:gd name="T3" fmla="*/ 2147483647 h 2160"/>
              <a:gd name="T4" fmla="*/ 2147483647 w 2592"/>
              <a:gd name="T5" fmla="*/ 2147483647 h 2160"/>
              <a:gd name="T6" fmla="*/ 2147483647 w 2592"/>
              <a:gd name="T7" fmla="*/ 2147483647 h 2160"/>
              <a:gd name="T8" fmla="*/ 2147483647 w 2592"/>
              <a:gd name="T9" fmla="*/ 0 h 2160"/>
              <a:gd name="T10" fmla="*/ 2147483647 w 2592"/>
              <a:gd name="T11" fmla="*/ 2147483647 h 2160"/>
              <a:gd name="T12" fmla="*/ 2147483647 w 2592"/>
              <a:gd name="T13" fmla="*/ 2147483647 h 2160"/>
              <a:gd name="T14" fmla="*/ 2147483647 w 2592"/>
              <a:gd name="T15" fmla="*/ 2147483647 h 2160"/>
              <a:gd name="T16" fmla="*/ 2147483647 w 2592"/>
              <a:gd name="T17" fmla="*/ 2147483647 h 2160"/>
              <a:gd name="T18" fmla="*/ 2147483647 w 2592"/>
              <a:gd name="T19" fmla="*/ 2147483647 h 2160"/>
              <a:gd name="T20" fmla="*/ 2147483647 w 2592"/>
              <a:gd name="T21" fmla="*/ 2147483647 h 2160"/>
              <a:gd name="T22" fmla="*/ 2147483647 w 2592"/>
              <a:gd name="T23" fmla="*/ 2147483647 h 2160"/>
              <a:gd name="T24" fmla="*/ 2147483647 w 2592"/>
              <a:gd name="T25" fmla="*/ 2147483647 h 2160"/>
              <a:gd name="T26" fmla="*/ 2147483647 w 2592"/>
              <a:gd name="T27" fmla="*/ 2147483647 h 2160"/>
              <a:gd name="T28" fmla="*/ 2147483647 w 2592"/>
              <a:gd name="T29" fmla="*/ 2147483647 h 2160"/>
              <a:gd name="T30" fmla="*/ 2147483647 w 2592"/>
              <a:gd name="T31" fmla="*/ 2147483647 h 2160"/>
              <a:gd name="T32" fmla="*/ 2147483647 w 2592"/>
              <a:gd name="T33" fmla="*/ 2147483647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solidFill>
            <a:srgbClr val="C00000">
              <a:alpha val="34902"/>
            </a:srgbClr>
          </a:solidFill>
          <a:ln w="28575" cmpd="sng">
            <a:solidFill>
              <a:srgbClr val="C00000"/>
            </a:solidFill>
            <a:prstDash val="sysDash"/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171"/>
          <p:cNvGrpSpPr/>
          <p:nvPr/>
        </p:nvGrpSpPr>
        <p:grpSpPr>
          <a:xfrm>
            <a:off x="4802680" y="2439533"/>
            <a:ext cx="2414674" cy="916657"/>
            <a:chOff x="1975327" y="3121938"/>
            <a:chExt cx="2884652" cy="916657"/>
          </a:xfrm>
        </p:grpSpPr>
        <p:cxnSp>
          <p:nvCxnSpPr>
            <p:cNvPr id="7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365516" y="335053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7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176836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8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023327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79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1887405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0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2589362" y="3367069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1" name="Straight Arrow Connector 80"/>
            <p:cNvCxnSpPr>
              <a:cxnSpLocks noChangeShapeType="1"/>
            </p:cNvCxnSpPr>
            <p:nvPr/>
          </p:nvCxnSpPr>
          <p:spPr bwMode="auto">
            <a:xfrm rot="5400000" flipH="1">
              <a:off x="2848379" y="3416675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2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3124987" y="3496466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3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012590" y="3809993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4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236439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5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4495456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6" name="Straight Arrow Connector 85"/>
            <p:cNvCxnSpPr>
              <a:cxnSpLocks noChangeShapeType="1"/>
            </p:cNvCxnSpPr>
            <p:nvPr/>
          </p:nvCxnSpPr>
          <p:spPr bwMode="auto">
            <a:xfrm rot="16200000" flipH="1">
              <a:off x="4772054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7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823913" y="3793456"/>
              <a:ext cx="422031" cy="8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8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670404" y="3743849"/>
              <a:ext cx="316523" cy="9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89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3534472" y="3664064"/>
              <a:ext cx="175847" cy="3"/>
            </a:xfrm>
            <a:prstGeom prst="straightConnector1">
              <a:avLst/>
            </a:prstGeom>
            <a:solidFill>
              <a:schemeClr val="bg1"/>
            </a:solidFill>
            <a:ln w="28575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</p:grpSp>
      <p:cxnSp>
        <p:nvCxnSpPr>
          <p:cNvPr id="90" name="Straight Arrow Connector 89"/>
          <p:cNvCxnSpPr/>
          <p:nvPr/>
        </p:nvCxnSpPr>
        <p:spPr>
          <a:xfrm>
            <a:off x="1676410" y="2896733"/>
            <a:ext cx="60595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953000" y="1752600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93" name="Group 309"/>
          <p:cNvGrpSpPr/>
          <p:nvPr/>
        </p:nvGrpSpPr>
        <p:grpSpPr>
          <a:xfrm>
            <a:off x="4638016" y="2124974"/>
            <a:ext cx="1828800" cy="1837426"/>
            <a:chOff x="7315200" y="4343400"/>
            <a:chExt cx="1828800" cy="1837426"/>
          </a:xfrm>
          <a:scene3d>
            <a:camera prst="isometricOffAxis2Right">
              <a:rot lat="1260000" lon="17759998" rev="0"/>
            </a:camera>
            <a:lightRig rig="threePt" dir="t"/>
          </a:scene3d>
        </p:grpSpPr>
        <p:sp>
          <p:nvSpPr>
            <p:cNvPr id="94" name="Arc 93"/>
            <p:cNvSpPr/>
            <p:nvPr/>
          </p:nvSpPr>
          <p:spPr>
            <a:xfrm>
              <a:off x="7315200" y="4349147"/>
              <a:ext cx="1828800" cy="1828800"/>
            </a:xfrm>
            <a:prstGeom prst="arc">
              <a:avLst>
                <a:gd name="adj1" fmla="val 10768844"/>
                <a:gd name="adj2" fmla="val 16200000"/>
              </a:avLst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7772400" y="4495800"/>
              <a:ext cx="4572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43800" y="4648200"/>
              <a:ext cx="6858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467600" y="4800600"/>
              <a:ext cx="75895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391400" y="4953000"/>
              <a:ext cx="83210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315200" y="51054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315200" y="5257800"/>
              <a:ext cx="9144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Arrow Connector 130"/>
          <p:cNvCxnSpPr/>
          <p:nvPr/>
        </p:nvCxnSpPr>
        <p:spPr>
          <a:xfrm flipV="1">
            <a:off x="7467600" y="2285998"/>
            <a:ext cx="0" cy="12192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  <a:scene3d>
            <a:camera prst="isometricOffAxis2Right">
              <a:rot lat="1260000" lon="17759998" rev="0"/>
            </a:camera>
            <a:lightRig rig="threePt" dir="t"/>
          </a:scene3d>
          <a:sp3d extrusionH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Slide Number Placeholder 1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Unpolarized</a:t>
            </a:r>
            <a:r>
              <a:rPr lang="en-US" sz="2400" dirty="0" smtClean="0"/>
              <a:t> light is incident on a linear polarizer. What is the transmitted intensity?</a:t>
            </a:r>
            <a:endParaRPr lang="en-US" sz="2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6171684" y="2286000"/>
            <a:ext cx="76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E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trans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914400" y="4271665"/>
            <a:ext cx="3229975" cy="2130001"/>
            <a:chOff x="914400" y="4419600"/>
            <a:chExt cx="3229975" cy="2130001"/>
          </a:xfrm>
        </p:grpSpPr>
        <p:grpSp>
          <p:nvGrpSpPr>
            <p:cNvPr id="155" name="Group 61"/>
            <p:cNvGrpSpPr/>
            <p:nvPr/>
          </p:nvGrpSpPr>
          <p:grpSpPr>
            <a:xfrm>
              <a:off x="1186226" y="4933232"/>
              <a:ext cx="2196149" cy="1227300"/>
              <a:chOff x="1143000" y="2794240"/>
              <a:chExt cx="3088995" cy="1258350"/>
            </a:xfrm>
          </p:grpSpPr>
          <p:sp>
            <p:nvSpPr>
              <p:cNvPr id="156" name="Freeform 31"/>
              <p:cNvSpPr>
                <a:spLocks/>
              </p:cNvSpPr>
              <p:nvPr/>
            </p:nvSpPr>
            <p:spPr bwMode="auto">
              <a:xfrm>
                <a:off x="1143000" y="2812574"/>
                <a:ext cx="1179513" cy="1240016"/>
              </a:xfrm>
              <a:custGeom>
                <a:avLst/>
                <a:gdLst>
                  <a:gd name="T0" fmla="*/ 0 w 2592"/>
                  <a:gd name="T1" fmla="*/ 0 h 2160"/>
                  <a:gd name="T2" fmla="*/ 0 w 2592"/>
                  <a:gd name="T3" fmla="*/ 0 h 2160"/>
                  <a:gd name="T4" fmla="*/ 0 w 2592"/>
                  <a:gd name="T5" fmla="*/ 0 h 2160"/>
                  <a:gd name="T6" fmla="*/ 0 w 2592"/>
                  <a:gd name="T7" fmla="*/ 0 h 2160"/>
                  <a:gd name="T8" fmla="*/ 0 w 2592"/>
                  <a:gd name="T9" fmla="*/ 0 h 2160"/>
                  <a:gd name="T10" fmla="*/ 0 w 2592"/>
                  <a:gd name="T11" fmla="*/ 0 h 2160"/>
                  <a:gd name="T12" fmla="*/ 0 w 2592"/>
                  <a:gd name="T13" fmla="*/ 0 h 2160"/>
                  <a:gd name="T14" fmla="*/ 0 w 2592"/>
                  <a:gd name="T15" fmla="*/ 0 h 2160"/>
                  <a:gd name="T16" fmla="*/ 1 w 2592"/>
                  <a:gd name="T17" fmla="*/ 0 h 2160"/>
                  <a:gd name="T18" fmla="*/ 1 w 2592"/>
                  <a:gd name="T19" fmla="*/ 0 h 2160"/>
                  <a:gd name="T20" fmla="*/ 1 w 2592"/>
                  <a:gd name="T21" fmla="*/ 0 h 2160"/>
                  <a:gd name="T22" fmla="*/ 1 w 2592"/>
                  <a:gd name="T23" fmla="*/ 0 h 2160"/>
                  <a:gd name="T24" fmla="*/ 1 w 2592"/>
                  <a:gd name="T25" fmla="*/ 0 h 2160"/>
                  <a:gd name="T26" fmla="*/ 1 w 2592"/>
                  <a:gd name="T27" fmla="*/ 0 h 2160"/>
                  <a:gd name="T28" fmla="*/ 1 w 2592"/>
                  <a:gd name="T29" fmla="*/ 0 h 2160"/>
                  <a:gd name="T30" fmla="*/ 1 w 2592"/>
                  <a:gd name="T31" fmla="*/ 0 h 2160"/>
                  <a:gd name="T32" fmla="*/ 1 w 2592"/>
                  <a:gd name="T33" fmla="*/ 0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  <a:gd name="connsiteX0" fmla="*/ 0 w 9167"/>
                  <a:gd name="connsiteY0" fmla="*/ 2486 h 10000"/>
                  <a:gd name="connsiteX1" fmla="*/ 417 w 9167"/>
                  <a:gd name="connsiteY1" fmla="*/ 1444 h 10000"/>
                  <a:gd name="connsiteX2" fmla="*/ 834 w 9167"/>
                  <a:gd name="connsiteY2" fmla="*/ 667 h 10000"/>
                  <a:gd name="connsiteX3" fmla="*/ 1667 w 9167"/>
                  <a:gd name="connsiteY3" fmla="*/ 0 h 10000"/>
                  <a:gd name="connsiteX4" fmla="*/ 2500 w 9167"/>
                  <a:gd name="connsiteY4" fmla="*/ 667 h 10000"/>
                  <a:gd name="connsiteX5" fmla="*/ 2917 w 9167"/>
                  <a:gd name="connsiteY5" fmla="*/ 1444 h 10000"/>
                  <a:gd name="connsiteX6" fmla="*/ 3334 w 9167"/>
                  <a:gd name="connsiteY6" fmla="*/ 2500 h 10000"/>
                  <a:gd name="connsiteX7" fmla="*/ 4167 w 9167"/>
                  <a:gd name="connsiteY7" fmla="*/ 5000 h 10000"/>
                  <a:gd name="connsiteX8" fmla="*/ 5012 w 9167"/>
                  <a:gd name="connsiteY8" fmla="*/ 7500 h 10000"/>
                  <a:gd name="connsiteX9" fmla="*/ 5417 w 9167"/>
                  <a:gd name="connsiteY9" fmla="*/ 8556 h 10000"/>
                  <a:gd name="connsiteX10" fmla="*/ 5845 w 9167"/>
                  <a:gd name="connsiteY10" fmla="*/ 9319 h 10000"/>
                  <a:gd name="connsiteX11" fmla="*/ 6667 w 9167"/>
                  <a:gd name="connsiteY11" fmla="*/ 10000 h 10000"/>
                  <a:gd name="connsiteX12" fmla="*/ 7500 w 9167"/>
                  <a:gd name="connsiteY12" fmla="*/ 9333 h 10000"/>
                  <a:gd name="connsiteX13" fmla="*/ 7894 w 9167"/>
                  <a:gd name="connsiteY13" fmla="*/ 8556 h 10000"/>
                  <a:gd name="connsiteX14" fmla="*/ 8334 w 9167"/>
                  <a:gd name="connsiteY14" fmla="*/ 7500 h 10000"/>
                  <a:gd name="connsiteX15" fmla="*/ 9167 w 9167"/>
                  <a:gd name="connsiteY15" fmla="*/ 5000 h 10000"/>
                  <a:gd name="connsiteX0" fmla="*/ 0 w 9545"/>
                  <a:gd name="connsiteY0" fmla="*/ 1444 h 10000"/>
                  <a:gd name="connsiteX1" fmla="*/ 455 w 9545"/>
                  <a:gd name="connsiteY1" fmla="*/ 667 h 10000"/>
                  <a:gd name="connsiteX2" fmla="*/ 1363 w 9545"/>
                  <a:gd name="connsiteY2" fmla="*/ 0 h 10000"/>
                  <a:gd name="connsiteX3" fmla="*/ 2272 w 9545"/>
                  <a:gd name="connsiteY3" fmla="*/ 667 h 10000"/>
                  <a:gd name="connsiteX4" fmla="*/ 2727 w 9545"/>
                  <a:gd name="connsiteY4" fmla="*/ 1444 h 10000"/>
                  <a:gd name="connsiteX5" fmla="*/ 3182 w 9545"/>
                  <a:gd name="connsiteY5" fmla="*/ 2500 h 10000"/>
                  <a:gd name="connsiteX6" fmla="*/ 4091 w 9545"/>
                  <a:gd name="connsiteY6" fmla="*/ 5000 h 10000"/>
                  <a:gd name="connsiteX7" fmla="*/ 5012 w 9545"/>
                  <a:gd name="connsiteY7" fmla="*/ 7500 h 10000"/>
                  <a:gd name="connsiteX8" fmla="*/ 5454 w 9545"/>
                  <a:gd name="connsiteY8" fmla="*/ 8556 h 10000"/>
                  <a:gd name="connsiteX9" fmla="*/ 5921 w 9545"/>
                  <a:gd name="connsiteY9" fmla="*/ 9319 h 10000"/>
                  <a:gd name="connsiteX10" fmla="*/ 6818 w 9545"/>
                  <a:gd name="connsiteY10" fmla="*/ 10000 h 10000"/>
                  <a:gd name="connsiteX11" fmla="*/ 7727 w 9545"/>
                  <a:gd name="connsiteY11" fmla="*/ 9333 h 10000"/>
                  <a:gd name="connsiteX12" fmla="*/ 8156 w 9545"/>
                  <a:gd name="connsiteY12" fmla="*/ 8556 h 10000"/>
                  <a:gd name="connsiteX13" fmla="*/ 8636 w 9545"/>
                  <a:gd name="connsiteY13" fmla="*/ 7500 h 10000"/>
                  <a:gd name="connsiteX14" fmla="*/ 9545 w 9545"/>
                  <a:gd name="connsiteY14" fmla="*/ 5000 h 10000"/>
                  <a:gd name="connsiteX0" fmla="*/ 0 w 9523"/>
                  <a:gd name="connsiteY0" fmla="*/ 667 h 10000"/>
                  <a:gd name="connsiteX1" fmla="*/ 951 w 9523"/>
                  <a:gd name="connsiteY1" fmla="*/ 0 h 10000"/>
                  <a:gd name="connsiteX2" fmla="*/ 1903 w 9523"/>
                  <a:gd name="connsiteY2" fmla="*/ 667 h 10000"/>
                  <a:gd name="connsiteX3" fmla="*/ 2380 w 9523"/>
                  <a:gd name="connsiteY3" fmla="*/ 1444 h 10000"/>
                  <a:gd name="connsiteX4" fmla="*/ 2857 w 9523"/>
                  <a:gd name="connsiteY4" fmla="*/ 2500 h 10000"/>
                  <a:gd name="connsiteX5" fmla="*/ 3809 w 9523"/>
                  <a:gd name="connsiteY5" fmla="*/ 5000 h 10000"/>
                  <a:gd name="connsiteX6" fmla="*/ 4774 w 9523"/>
                  <a:gd name="connsiteY6" fmla="*/ 7500 h 10000"/>
                  <a:gd name="connsiteX7" fmla="*/ 5237 w 9523"/>
                  <a:gd name="connsiteY7" fmla="*/ 8556 h 10000"/>
                  <a:gd name="connsiteX8" fmla="*/ 5726 w 9523"/>
                  <a:gd name="connsiteY8" fmla="*/ 9319 h 10000"/>
                  <a:gd name="connsiteX9" fmla="*/ 6666 w 9523"/>
                  <a:gd name="connsiteY9" fmla="*/ 10000 h 10000"/>
                  <a:gd name="connsiteX10" fmla="*/ 7618 w 9523"/>
                  <a:gd name="connsiteY10" fmla="*/ 9333 h 10000"/>
                  <a:gd name="connsiteX11" fmla="*/ 8068 w 9523"/>
                  <a:gd name="connsiteY11" fmla="*/ 8556 h 10000"/>
                  <a:gd name="connsiteX12" fmla="*/ 8571 w 9523"/>
                  <a:gd name="connsiteY12" fmla="*/ 7500 h 10000"/>
                  <a:gd name="connsiteX13" fmla="*/ 9523 w 9523"/>
                  <a:gd name="connsiteY13" fmla="*/ 5000 h 10000"/>
                  <a:gd name="connsiteX0" fmla="*/ 0 w 9001"/>
                  <a:gd name="connsiteY0" fmla="*/ 0 h 10000"/>
                  <a:gd name="connsiteX1" fmla="*/ 999 w 9001"/>
                  <a:gd name="connsiteY1" fmla="*/ 667 h 10000"/>
                  <a:gd name="connsiteX2" fmla="*/ 1500 w 9001"/>
                  <a:gd name="connsiteY2" fmla="*/ 1444 h 10000"/>
                  <a:gd name="connsiteX3" fmla="*/ 2001 w 9001"/>
                  <a:gd name="connsiteY3" fmla="*/ 2500 h 10000"/>
                  <a:gd name="connsiteX4" fmla="*/ 3001 w 9001"/>
                  <a:gd name="connsiteY4" fmla="*/ 5000 h 10000"/>
                  <a:gd name="connsiteX5" fmla="*/ 4014 w 9001"/>
                  <a:gd name="connsiteY5" fmla="*/ 7500 h 10000"/>
                  <a:gd name="connsiteX6" fmla="*/ 4500 w 9001"/>
                  <a:gd name="connsiteY6" fmla="*/ 8556 h 10000"/>
                  <a:gd name="connsiteX7" fmla="*/ 5014 w 9001"/>
                  <a:gd name="connsiteY7" fmla="*/ 9319 h 10000"/>
                  <a:gd name="connsiteX8" fmla="*/ 6001 w 9001"/>
                  <a:gd name="connsiteY8" fmla="*/ 10000 h 10000"/>
                  <a:gd name="connsiteX9" fmla="*/ 7001 w 9001"/>
                  <a:gd name="connsiteY9" fmla="*/ 9333 h 10000"/>
                  <a:gd name="connsiteX10" fmla="*/ 7473 w 9001"/>
                  <a:gd name="connsiteY10" fmla="*/ 8556 h 10000"/>
                  <a:gd name="connsiteX11" fmla="*/ 8001 w 9001"/>
                  <a:gd name="connsiteY11" fmla="*/ 7500 h 10000"/>
                  <a:gd name="connsiteX12" fmla="*/ 9001 w 9001"/>
                  <a:gd name="connsiteY12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01" h="10000">
                    <a:moveTo>
                      <a:pt x="0" y="0"/>
                    </a:moveTo>
                    <a:cubicBezTo>
                      <a:pt x="431" y="0"/>
                      <a:pt x="791" y="417"/>
                      <a:pt x="999" y="667"/>
                    </a:cubicBezTo>
                    <a:cubicBezTo>
                      <a:pt x="1208" y="917"/>
                      <a:pt x="1329" y="1139"/>
                      <a:pt x="1500" y="1444"/>
                    </a:cubicBezTo>
                    <a:cubicBezTo>
                      <a:pt x="1671" y="1750"/>
                      <a:pt x="1750" y="1907"/>
                      <a:pt x="2001" y="2500"/>
                    </a:cubicBezTo>
                    <a:cubicBezTo>
                      <a:pt x="2251" y="3093"/>
                      <a:pt x="2667" y="4167"/>
                      <a:pt x="3001" y="5000"/>
                    </a:cubicBezTo>
                    <a:cubicBezTo>
                      <a:pt x="3334" y="5833"/>
                      <a:pt x="3765" y="6907"/>
                      <a:pt x="4014" y="7500"/>
                    </a:cubicBezTo>
                    <a:cubicBezTo>
                      <a:pt x="4264" y="8093"/>
                      <a:pt x="4339" y="8250"/>
                      <a:pt x="4500" y="8556"/>
                    </a:cubicBezTo>
                    <a:cubicBezTo>
                      <a:pt x="4663" y="8861"/>
                      <a:pt x="4764" y="9028"/>
                      <a:pt x="5014" y="9319"/>
                    </a:cubicBezTo>
                    <a:cubicBezTo>
                      <a:pt x="5265" y="9611"/>
                      <a:pt x="5557" y="10000"/>
                      <a:pt x="6001" y="10000"/>
                    </a:cubicBezTo>
                    <a:cubicBezTo>
                      <a:pt x="6444" y="10000"/>
                      <a:pt x="6765" y="9611"/>
                      <a:pt x="7001" y="9333"/>
                    </a:cubicBezTo>
                    <a:cubicBezTo>
                      <a:pt x="7237" y="9056"/>
                      <a:pt x="7307" y="8861"/>
                      <a:pt x="7473" y="8556"/>
                    </a:cubicBezTo>
                    <a:cubicBezTo>
                      <a:pt x="7640" y="8250"/>
                      <a:pt x="7746" y="8093"/>
                      <a:pt x="8001" y="7500"/>
                    </a:cubicBezTo>
                    <a:cubicBezTo>
                      <a:pt x="8256" y="6907"/>
                      <a:pt x="8627" y="5954"/>
                      <a:pt x="9001" y="5000"/>
                    </a:cubicBezTo>
                  </a:path>
                </a:pathLst>
              </a:custGeom>
              <a:noFill/>
              <a:ln w="38100" cap="sq" cmpd="sng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32"/>
              <p:cNvSpPr>
                <a:spLocks/>
              </p:cNvSpPr>
              <p:nvPr/>
            </p:nvSpPr>
            <p:spPr bwMode="auto">
              <a:xfrm>
                <a:off x="2322513" y="2807990"/>
                <a:ext cx="1524000" cy="1240016"/>
              </a:xfrm>
              <a:custGeom>
                <a:avLst/>
                <a:gdLst>
                  <a:gd name="T0" fmla="*/ 0 w 2592"/>
                  <a:gd name="T1" fmla="*/ 0 h 2160"/>
                  <a:gd name="T2" fmla="*/ 0 w 2592"/>
                  <a:gd name="T3" fmla="*/ 0 h 2160"/>
                  <a:gd name="T4" fmla="*/ 0 w 2592"/>
                  <a:gd name="T5" fmla="*/ 0 h 2160"/>
                  <a:gd name="T6" fmla="*/ 0 w 2592"/>
                  <a:gd name="T7" fmla="*/ 0 h 2160"/>
                  <a:gd name="T8" fmla="*/ 0 w 2592"/>
                  <a:gd name="T9" fmla="*/ 0 h 2160"/>
                  <a:gd name="T10" fmla="*/ 0 w 2592"/>
                  <a:gd name="T11" fmla="*/ 0 h 2160"/>
                  <a:gd name="T12" fmla="*/ 0 w 2592"/>
                  <a:gd name="T13" fmla="*/ 0 h 2160"/>
                  <a:gd name="T14" fmla="*/ 0 w 2592"/>
                  <a:gd name="T15" fmla="*/ 0 h 2160"/>
                  <a:gd name="T16" fmla="*/ 0 w 2592"/>
                  <a:gd name="T17" fmla="*/ 0 h 2160"/>
                  <a:gd name="T18" fmla="*/ 0 w 2592"/>
                  <a:gd name="T19" fmla="*/ 0 h 2160"/>
                  <a:gd name="T20" fmla="*/ 0 w 2592"/>
                  <a:gd name="T21" fmla="*/ 0 h 2160"/>
                  <a:gd name="T22" fmla="*/ 0 w 2592"/>
                  <a:gd name="T23" fmla="*/ 0 h 2160"/>
                  <a:gd name="T24" fmla="*/ 1 w 2592"/>
                  <a:gd name="T25" fmla="*/ 0 h 2160"/>
                  <a:gd name="T26" fmla="*/ 1 w 2592"/>
                  <a:gd name="T27" fmla="*/ 0 h 2160"/>
                  <a:gd name="T28" fmla="*/ 1 w 2592"/>
                  <a:gd name="T29" fmla="*/ 0 h 2160"/>
                  <a:gd name="T30" fmla="*/ 1 w 2592"/>
                  <a:gd name="T31" fmla="*/ 0 h 2160"/>
                  <a:gd name="T32" fmla="*/ 1 w 2592"/>
                  <a:gd name="T33" fmla="*/ 0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noFill/>
              <a:ln w="38100" cmpd="sng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Freeform 32"/>
              <p:cNvSpPr>
                <a:spLocks/>
              </p:cNvSpPr>
              <p:nvPr/>
            </p:nvSpPr>
            <p:spPr bwMode="auto">
              <a:xfrm>
                <a:off x="3850944" y="2794240"/>
                <a:ext cx="381051" cy="636017"/>
              </a:xfrm>
              <a:custGeom>
                <a:avLst/>
                <a:gdLst>
                  <a:gd name="T0" fmla="*/ 0 w 2592"/>
                  <a:gd name="T1" fmla="*/ 0 h 2160"/>
                  <a:gd name="T2" fmla="*/ 0 w 2592"/>
                  <a:gd name="T3" fmla="*/ 0 h 2160"/>
                  <a:gd name="T4" fmla="*/ 0 w 2592"/>
                  <a:gd name="T5" fmla="*/ 0 h 2160"/>
                  <a:gd name="T6" fmla="*/ 0 w 2592"/>
                  <a:gd name="T7" fmla="*/ 0 h 2160"/>
                  <a:gd name="T8" fmla="*/ 0 w 2592"/>
                  <a:gd name="T9" fmla="*/ 0 h 2160"/>
                  <a:gd name="T10" fmla="*/ 0 w 2592"/>
                  <a:gd name="T11" fmla="*/ 0 h 2160"/>
                  <a:gd name="T12" fmla="*/ 0 w 2592"/>
                  <a:gd name="T13" fmla="*/ 0 h 2160"/>
                  <a:gd name="T14" fmla="*/ 0 w 2592"/>
                  <a:gd name="T15" fmla="*/ 0 h 2160"/>
                  <a:gd name="T16" fmla="*/ 0 w 2592"/>
                  <a:gd name="T17" fmla="*/ 0 h 2160"/>
                  <a:gd name="T18" fmla="*/ 0 w 2592"/>
                  <a:gd name="T19" fmla="*/ 0 h 2160"/>
                  <a:gd name="T20" fmla="*/ 0 w 2592"/>
                  <a:gd name="T21" fmla="*/ 0 h 2160"/>
                  <a:gd name="T22" fmla="*/ 0 w 2592"/>
                  <a:gd name="T23" fmla="*/ 0 h 2160"/>
                  <a:gd name="T24" fmla="*/ 1 w 2592"/>
                  <a:gd name="T25" fmla="*/ 0 h 2160"/>
                  <a:gd name="T26" fmla="*/ 1 w 2592"/>
                  <a:gd name="T27" fmla="*/ 0 h 2160"/>
                  <a:gd name="T28" fmla="*/ 1 w 2592"/>
                  <a:gd name="T29" fmla="*/ 0 h 2160"/>
                  <a:gd name="T30" fmla="*/ 1 w 2592"/>
                  <a:gd name="T31" fmla="*/ 0 h 2160"/>
                  <a:gd name="T32" fmla="*/ 1 w 2592"/>
                  <a:gd name="T33" fmla="*/ 0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  <a:gd name="connsiteX0" fmla="*/ 0 w 9167"/>
                  <a:gd name="connsiteY0" fmla="*/ 5000 h 10000"/>
                  <a:gd name="connsiteX1" fmla="*/ 833 w 9167"/>
                  <a:gd name="connsiteY1" fmla="*/ 2486 h 10000"/>
                  <a:gd name="connsiteX2" fmla="*/ 1250 w 9167"/>
                  <a:gd name="connsiteY2" fmla="*/ 1444 h 10000"/>
                  <a:gd name="connsiteX3" fmla="*/ 1667 w 9167"/>
                  <a:gd name="connsiteY3" fmla="*/ 667 h 10000"/>
                  <a:gd name="connsiteX4" fmla="*/ 2500 w 9167"/>
                  <a:gd name="connsiteY4" fmla="*/ 0 h 10000"/>
                  <a:gd name="connsiteX5" fmla="*/ 3333 w 9167"/>
                  <a:gd name="connsiteY5" fmla="*/ 667 h 10000"/>
                  <a:gd name="connsiteX6" fmla="*/ 3750 w 9167"/>
                  <a:gd name="connsiteY6" fmla="*/ 1444 h 10000"/>
                  <a:gd name="connsiteX7" fmla="*/ 4167 w 9167"/>
                  <a:gd name="connsiteY7" fmla="*/ 2500 h 10000"/>
                  <a:gd name="connsiteX8" fmla="*/ 5000 w 9167"/>
                  <a:gd name="connsiteY8" fmla="*/ 5000 h 10000"/>
                  <a:gd name="connsiteX9" fmla="*/ 5845 w 9167"/>
                  <a:gd name="connsiteY9" fmla="*/ 7500 h 10000"/>
                  <a:gd name="connsiteX10" fmla="*/ 6250 w 9167"/>
                  <a:gd name="connsiteY10" fmla="*/ 8556 h 10000"/>
                  <a:gd name="connsiteX11" fmla="*/ 6678 w 9167"/>
                  <a:gd name="connsiteY11" fmla="*/ 9319 h 10000"/>
                  <a:gd name="connsiteX12" fmla="*/ 7500 w 9167"/>
                  <a:gd name="connsiteY12" fmla="*/ 10000 h 10000"/>
                  <a:gd name="connsiteX13" fmla="*/ 8333 w 9167"/>
                  <a:gd name="connsiteY13" fmla="*/ 9333 h 10000"/>
                  <a:gd name="connsiteX14" fmla="*/ 8727 w 9167"/>
                  <a:gd name="connsiteY14" fmla="*/ 8556 h 10000"/>
                  <a:gd name="connsiteX15" fmla="*/ 9167 w 9167"/>
                  <a:gd name="connsiteY15" fmla="*/ 7500 h 10000"/>
                  <a:gd name="connsiteX0" fmla="*/ 0 w 9520"/>
                  <a:gd name="connsiteY0" fmla="*/ 5000 h 10000"/>
                  <a:gd name="connsiteX1" fmla="*/ 909 w 9520"/>
                  <a:gd name="connsiteY1" fmla="*/ 2486 h 10000"/>
                  <a:gd name="connsiteX2" fmla="*/ 1364 w 9520"/>
                  <a:gd name="connsiteY2" fmla="*/ 1444 h 10000"/>
                  <a:gd name="connsiteX3" fmla="*/ 1818 w 9520"/>
                  <a:gd name="connsiteY3" fmla="*/ 667 h 10000"/>
                  <a:gd name="connsiteX4" fmla="*/ 2727 w 9520"/>
                  <a:gd name="connsiteY4" fmla="*/ 0 h 10000"/>
                  <a:gd name="connsiteX5" fmla="*/ 3636 w 9520"/>
                  <a:gd name="connsiteY5" fmla="*/ 667 h 10000"/>
                  <a:gd name="connsiteX6" fmla="*/ 4091 w 9520"/>
                  <a:gd name="connsiteY6" fmla="*/ 1444 h 10000"/>
                  <a:gd name="connsiteX7" fmla="*/ 4546 w 9520"/>
                  <a:gd name="connsiteY7" fmla="*/ 2500 h 10000"/>
                  <a:gd name="connsiteX8" fmla="*/ 5454 w 9520"/>
                  <a:gd name="connsiteY8" fmla="*/ 5000 h 10000"/>
                  <a:gd name="connsiteX9" fmla="*/ 6376 w 9520"/>
                  <a:gd name="connsiteY9" fmla="*/ 7500 h 10000"/>
                  <a:gd name="connsiteX10" fmla="*/ 6818 w 9520"/>
                  <a:gd name="connsiteY10" fmla="*/ 8556 h 10000"/>
                  <a:gd name="connsiteX11" fmla="*/ 7285 w 9520"/>
                  <a:gd name="connsiteY11" fmla="*/ 9319 h 10000"/>
                  <a:gd name="connsiteX12" fmla="*/ 8182 w 9520"/>
                  <a:gd name="connsiteY12" fmla="*/ 10000 h 10000"/>
                  <a:gd name="connsiteX13" fmla="*/ 9090 w 9520"/>
                  <a:gd name="connsiteY13" fmla="*/ 9333 h 10000"/>
                  <a:gd name="connsiteX14" fmla="*/ 9520 w 9520"/>
                  <a:gd name="connsiteY14" fmla="*/ 8556 h 10000"/>
                  <a:gd name="connsiteX0" fmla="*/ 0 w 9548"/>
                  <a:gd name="connsiteY0" fmla="*/ 5000 h 10000"/>
                  <a:gd name="connsiteX1" fmla="*/ 955 w 9548"/>
                  <a:gd name="connsiteY1" fmla="*/ 2486 h 10000"/>
                  <a:gd name="connsiteX2" fmla="*/ 1433 w 9548"/>
                  <a:gd name="connsiteY2" fmla="*/ 1444 h 10000"/>
                  <a:gd name="connsiteX3" fmla="*/ 1910 w 9548"/>
                  <a:gd name="connsiteY3" fmla="*/ 667 h 10000"/>
                  <a:gd name="connsiteX4" fmla="*/ 2864 w 9548"/>
                  <a:gd name="connsiteY4" fmla="*/ 0 h 10000"/>
                  <a:gd name="connsiteX5" fmla="*/ 3819 w 9548"/>
                  <a:gd name="connsiteY5" fmla="*/ 667 h 10000"/>
                  <a:gd name="connsiteX6" fmla="*/ 4297 w 9548"/>
                  <a:gd name="connsiteY6" fmla="*/ 1444 h 10000"/>
                  <a:gd name="connsiteX7" fmla="*/ 4775 w 9548"/>
                  <a:gd name="connsiteY7" fmla="*/ 2500 h 10000"/>
                  <a:gd name="connsiteX8" fmla="*/ 5729 w 9548"/>
                  <a:gd name="connsiteY8" fmla="*/ 5000 h 10000"/>
                  <a:gd name="connsiteX9" fmla="*/ 6697 w 9548"/>
                  <a:gd name="connsiteY9" fmla="*/ 7500 h 10000"/>
                  <a:gd name="connsiteX10" fmla="*/ 7162 w 9548"/>
                  <a:gd name="connsiteY10" fmla="*/ 8556 h 10000"/>
                  <a:gd name="connsiteX11" fmla="*/ 7652 w 9548"/>
                  <a:gd name="connsiteY11" fmla="*/ 9319 h 10000"/>
                  <a:gd name="connsiteX12" fmla="*/ 8595 w 9548"/>
                  <a:gd name="connsiteY12" fmla="*/ 10000 h 10000"/>
                  <a:gd name="connsiteX13" fmla="*/ 9548 w 9548"/>
                  <a:gd name="connsiteY13" fmla="*/ 9333 h 10000"/>
                  <a:gd name="connsiteX0" fmla="*/ 0 w 9002"/>
                  <a:gd name="connsiteY0" fmla="*/ 5000 h 10000"/>
                  <a:gd name="connsiteX1" fmla="*/ 1000 w 9002"/>
                  <a:gd name="connsiteY1" fmla="*/ 2486 h 10000"/>
                  <a:gd name="connsiteX2" fmla="*/ 1501 w 9002"/>
                  <a:gd name="connsiteY2" fmla="*/ 1444 h 10000"/>
                  <a:gd name="connsiteX3" fmla="*/ 2000 w 9002"/>
                  <a:gd name="connsiteY3" fmla="*/ 667 h 10000"/>
                  <a:gd name="connsiteX4" fmla="*/ 3000 w 9002"/>
                  <a:gd name="connsiteY4" fmla="*/ 0 h 10000"/>
                  <a:gd name="connsiteX5" fmla="*/ 4000 w 9002"/>
                  <a:gd name="connsiteY5" fmla="*/ 667 h 10000"/>
                  <a:gd name="connsiteX6" fmla="*/ 4500 w 9002"/>
                  <a:gd name="connsiteY6" fmla="*/ 1444 h 10000"/>
                  <a:gd name="connsiteX7" fmla="*/ 5001 w 9002"/>
                  <a:gd name="connsiteY7" fmla="*/ 2500 h 10000"/>
                  <a:gd name="connsiteX8" fmla="*/ 6000 w 9002"/>
                  <a:gd name="connsiteY8" fmla="*/ 5000 h 10000"/>
                  <a:gd name="connsiteX9" fmla="*/ 7014 w 9002"/>
                  <a:gd name="connsiteY9" fmla="*/ 7500 h 10000"/>
                  <a:gd name="connsiteX10" fmla="*/ 7501 w 9002"/>
                  <a:gd name="connsiteY10" fmla="*/ 8556 h 10000"/>
                  <a:gd name="connsiteX11" fmla="*/ 8014 w 9002"/>
                  <a:gd name="connsiteY11" fmla="*/ 9319 h 10000"/>
                  <a:gd name="connsiteX12" fmla="*/ 9002 w 9002"/>
                  <a:gd name="connsiteY12" fmla="*/ 10000 h 10000"/>
                  <a:gd name="connsiteX0" fmla="*/ 0 w 8902"/>
                  <a:gd name="connsiteY0" fmla="*/ 5000 h 9319"/>
                  <a:gd name="connsiteX1" fmla="*/ 1111 w 8902"/>
                  <a:gd name="connsiteY1" fmla="*/ 2486 h 9319"/>
                  <a:gd name="connsiteX2" fmla="*/ 1667 w 8902"/>
                  <a:gd name="connsiteY2" fmla="*/ 1444 h 9319"/>
                  <a:gd name="connsiteX3" fmla="*/ 2222 w 8902"/>
                  <a:gd name="connsiteY3" fmla="*/ 667 h 9319"/>
                  <a:gd name="connsiteX4" fmla="*/ 3333 w 8902"/>
                  <a:gd name="connsiteY4" fmla="*/ 0 h 9319"/>
                  <a:gd name="connsiteX5" fmla="*/ 4443 w 8902"/>
                  <a:gd name="connsiteY5" fmla="*/ 667 h 9319"/>
                  <a:gd name="connsiteX6" fmla="*/ 4999 w 8902"/>
                  <a:gd name="connsiteY6" fmla="*/ 1444 h 9319"/>
                  <a:gd name="connsiteX7" fmla="*/ 5555 w 8902"/>
                  <a:gd name="connsiteY7" fmla="*/ 2500 h 9319"/>
                  <a:gd name="connsiteX8" fmla="*/ 6665 w 8902"/>
                  <a:gd name="connsiteY8" fmla="*/ 5000 h 9319"/>
                  <a:gd name="connsiteX9" fmla="*/ 7792 w 8902"/>
                  <a:gd name="connsiteY9" fmla="*/ 7500 h 9319"/>
                  <a:gd name="connsiteX10" fmla="*/ 8333 w 8902"/>
                  <a:gd name="connsiteY10" fmla="*/ 8556 h 9319"/>
                  <a:gd name="connsiteX11" fmla="*/ 8902 w 8902"/>
                  <a:gd name="connsiteY11" fmla="*/ 9319 h 9319"/>
                  <a:gd name="connsiteX0" fmla="*/ 0 w 9361"/>
                  <a:gd name="connsiteY0" fmla="*/ 5365 h 9181"/>
                  <a:gd name="connsiteX1" fmla="*/ 1248 w 9361"/>
                  <a:gd name="connsiteY1" fmla="*/ 2668 h 9181"/>
                  <a:gd name="connsiteX2" fmla="*/ 1873 w 9361"/>
                  <a:gd name="connsiteY2" fmla="*/ 1550 h 9181"/>
                  <a:gd name="connsiteX3" fmla="*/ 2496 w 9361"/>
                  <a:gd name="connsiteY3" fmla="*/ 716 h 9181"/>
                  <a:gd name="connsiteX4" fmla="*/ 3744 w 9361"/>
                  <a:gd name="connsiteY4" fmla="*/ 0 h 9181"/>
                  <a:gd name="connsiteX5" fmla="*/ 4991 w 9361"/>
                  <a:gd name="connsiteY5" fmla="*/ 716 h 9181"/>
                  <a:gd name="connsiteX6" fmla="*/ 5616 w 9361"/>
                  <a:gd name="connsiteY6" fmla="*/ 1550 h 9181"/>
                  <a:gd name="connsiteX7" fmla="*/ 6240 w 9361"/>
                  <a:gd name="connsiteY7" fmla="*/ 2683 h 9181"/>
                  <a:gd name="connsiteX8" fmla="*/ 7487 w 9361"/>
                  <a:gd name="connsiteY8" fmla="*/ 5365 h 9181"/>
                  <a:gd name="connsiteX9" fmla="*/ 8753 w 9361"/>
                  <a:gd name="connsiteY9" fmla="*/ 8048 h 9181"/>
                  <a:gd name="connsiteX10" fmla="*/ 9361 w 9361"/>
                  <a:gd name="connsiteY10" fmla="*/ 9181 h 9181"/>
                  <a:gd name="connsiteX0" fmla="*/ 0 w 10000"/>
                  <a:gd name="connsiteY0" fmla="*/ 5995 h 10151"/>
                  <a:gd name="connsiteX1" fmla="*/ 1333 w 10000"/>
                  <a:gd name="connsiteY1" fmla="*/ 3057 h 10151"/>
                  <a:gd name="connsiteX2" fmla="*/ 2001 w 10000"/>
                  <a:gd name="connsiteY2" fmla="*/ 1839 h 10151"/>
                  <a:gd name="connsiteX3" fmla="*/ 2666 w 10000"/>
                  <a:gd name="connsiteY3" fmla="*/ 931 h 10151"/>
                  <a:gd name="connsiteX4" fmla="*/ 4000 w 10000"/>
                  <a:gd name="connsiteY4" fmla="*/ 151 h 10151"/>
                  <a:gd name="connsiteX5" fmla="*/ 5999 w 10000"/>
                  <a:gd name="connsiteY5" fmla="*/ 1839 h 10151"/>
                  <a:gd name="connsiteX6" fmla="*/ 6666 w 10000"/>
                  <a:gd name="connsiteY6" fmla="*/ 3073 h 10151"/>
                  <a:gd name="connsiteX7" fmla="*/ 7998 w 10000"/>
                  <a:gd name="connsiteY7" fmla="*/ 5995 h 10151"/>
                  <a:gd name="connsiteX8" fmla="*/ 9350 w 10000"/>
                  <a:gd name="connsiteY8" fmla="*/ 8917 h 10151"/>
                  <a:gd name="connsiteX9" fmla="*/ 10000 w 10000"/>
                  <a:gd name="connsiteY9" fmla="*/ 10151 h 10151"/>
                  <a:gd name="connsiteX0" fmla="*/ 0 w 9350"/>
                  <a:gd name="connsiteY0" fmla="*/ 5995 h 8917"/>
                  <a:gd name="connsiteX1" fmla="*/ 1333 w 9350"/>
                  <a:gd name="connsiteY1" fmla="*/ 3057 h 8917"/>
                  <a:gd name="connsiteX2" fmla="*/ 2001 w 9350"/>
                  <a:gd name="connsiteY2" fmla="*/ 1839 h 8917"/>
                  <a:gd name="connsiteX3" fmla="*/ 2666 w 9350"/>
                  <a:gd name="connsiteY3" fmla="*/ 931 h 8917"/>
                  <a:gd name="connsiteX4" fmla="*/ 4000 w 9350"/>
                  <a:gd name="connsiteY4" fmla="*/ 151 h 8917"/>
                  <a:gd name="connsiteX5" fmla="*/ 5999 w 9350"/>
                  <a:gd name="connsiteY5" fmla="*/ 1839 h 8917"/>
                  <a:gd name="connsiteX6" fmla="*/ 6666 w 9350"/>
                  <a:gd name="connsiteY6" fmla="*/ 3073 h 8917"/>
                  <a:gd name="connsiteX7" fmla="*/ 7998 w 9350"/>
                  <a:gd name="connsiteY7" fmla="*/ 5995 h 8917"/>
                  <a:gd name="connsiteX8" fmla="*/ 9350 w 9350"/>
                  <a:gd name="connsiteY8" fmla="*/ 8917 h 8917"/>
                  <a:gd name="connsiteX0" fmla="*/ 0 w 8554"/>
                  <a:gd name="connsiteY0" fmla="*/ 6723 h 6723"/>
                  <a:gd name="connsiteX1" fmla="*/ 1426 w 8554"/>
                  <a:gd name="connsiteY1" fmla="*/ 3428 h 6723"/>
                  <a:gd name="connsiteX2" fmla="*/ 2140 w 8554"/>
                  <a:gd name="connsiteY2" fmla="*/ 2062 h 6723"/>
                  <a:gd name="connsiteX3" fmla="*/ 2851 w 8554"/>
                  <a:gd name="connsiteY3" fmla="*/ 1044 h 6723"/>
                  <a:gd name="connsiteX4" fmla="*/ 4278 w 8554"/>
                  <a:gd name="connsiteY4" fmla="*/ 169 h 6723"/>
                  <a:gd name="connsiteX5" fmla="*/ 6416 w 8554"/>
                  <a:gd name="connsiteY5" fmla="*/ 2062 h 6723"/>
                  <a:gd name="connsiteX6" fmla="*/ 7129 w 8554"/>
                  <a:gd name="connsiteY6" fmla="*/ 3446 h 6723"/>
                  <a:gd name="connsiteX7" fmla="*/ 8554 w 8554"/>
                  <a:gd name="connsiteY7" fmla="*/ 6723 h 6723"/>
                  <a:gd name="connsiteX0" fmla="*/ 0 w 8334"/>
                  <a:gd name="connsiteY0" fmla="*/ 10000 h 10000"/>
                  <a:gd name="connsiteX1" fmla="*/ 1667 w 8334"/>
                  <a:gd name="connsiteY1" fmla="*/ 5099 h 10000"/>
                  <a:gd name="connsiteX2" fmla="*/ 2502 w 8334"/>
                  <a:gd name="connsiteY2" fmla="*/ 3067 h 10000"/>
                  <a:gd name="connsiteX3" fmla="*/ 3333 w 8334"/>
                  <a:gd name="connsiteY3" fmla="*/ 1553 h 10000"/>
                  <a:gd name="connsiteX4" fmla="*/ 5001 w 8334"/>
                  <a:gd name="connsiteY4" fmla="*/ 251 h 10000"/>
                  <a:gd name="connsiteX5" fmla="*/ 7501 w 8334"/>
                  <a:gd name="connsiteY5" fmla="*/ 3067 h 10000"/>
                  <a:gd name="connsiteX6" fmla="*/ 8334 w 8334"/>
                  <a:gd name="connsiteY6" fmla="*/ 5126 h 10000"/>
                  <a:gd name="connsiteX0" fmla="*/ 0 w 9000"/>
                  <a:gd name="connsiteY0" fmla="*/ 10000 h 10000"/>
                  <a:gd name="connsiteX1" fmla="*/ 2000 w 9000"/>
                  <a:gd name="connsiteY1" fmla="*/ 5099 h 10000"/>
                  <a:gd name="connsiteX2" fmla="*/ 3002 w 9000"/>
                  <a:gd name="connsiteY2" fmla="*/ 3067 h 10000"/>
                  <a:gd name="connsiteX3" fmla="*/ 3999 w 9000"/>
                  <a:gd name="connsiteY3" fmla="*/ 1553 h 10000"/>
                  <a:gd name="connsiteX4" fmla="*/ 6001 w 9000"/>
                  <a:gd name="connsiteY4" fmla="*/ 251 h 10000"/>
                  <a:gd name="connsiteX5" fmla="*/ 9000 w 9000"/>
                  <a:gd name="connsiteY5" fmla="*/ 3067 h 10000"/>
                  <a:gd name="connsiteX0" fmla="*/ 0 w 6668"/>
                  <a:gd name="connsiteY0" fmla="*/ 10000 h 10000"/>
                  <a:gd name="connsiteX1" fmla="*/ 2222 w 6668"/>
                  <a:gd name="connsiteY1" fmla="*/ 5099 h 10000"/>
                  <a:gd name="connsiteX2" fmla="*/ 3336 w 6668"/>
                  <a:gd name="connsiteY2" fmla="*/ 3067 h 10000"/>
                  <a:gd name="connsiteX3" fmla="*/ 4443 w 6668"/>
                  <a:gd name="connsiteY3" fmla="*/ 1553 h 10000"/>
                  <a:gd name="connsiteX4" fmla="*/ 6668 w 6668"/>
                  <a:gd name="connsiteY4" fmla="*/ 25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8" h="10000">
                    <a:moveTo>
                      <a:pt x="0" y="10000"/>
                    </a:moveTo>
                    <a:cubicBezTo>
                      <a:pt x="553" y="8782"/>
                      <a:pt x="1668" y="6255"/>
                      <a:pt x="2222" y="5099"/>
                    </a:cubicBezTo>
                    <a:cubicBezTo>
                      <a:pt x="2781" y="3943"/>
                      <a:pt x="2966" y="3655"/>
                      <a:pt x="3336" y="3067"/>
                    </a:cubicBezTo>
                    <a:cubicBezTo>
                      <a:pt x="3701" y="2484"/>
                      <a:pt x="3948" y="2120"/>
                      <a:pt x="4443" y="1553"/>
                    </a:cubicBezTo>
                    <a:cubicBezTo>
                      <a:pt x="4936" y="983"/>
                      <a:pt x="5742" y="0"/>
                      <a:pt x="6668" y="251"/>
                    </a:cubicBezTo>
                  </a:path>
                </a:pathLst>
              </a:custGeom>
              <a:noFill/>
              <a:ln w="38100" cmpd="sng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914400" y="4419600"/>
              <a:ext cx="3229975" cy="2130001"/>
              <a:chOff x="5914025" y="4050268"/>
              <a:chExt cx="3229975" cy="2130001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>
                <a:off x="6185850" y="4417475"/>
                <a:ext cx="0" cy="14636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 flipV="1">
                <a:off x="6096000" y="5791200"/>
                <a:ext cx="2667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Text Box 37"/>
              <p:cNvSpPr txBox="1">
                <a:spLocks noChangeArrowheads="1"/>
              </p:cNvSpPr>
              <p:nvPr/>
            </p:nvSpPr>
            <p:spPr bwMode="auto">
              <a:xfrm>
                <a:off x="8763000" y="55626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 Rounded MT Bold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l-GR" sz="1800" b="0" dirty="0" smtClean="0">
                    <a:latin typeface="Calibri"/>
                  </a:rPr>
                  <a:t>θ</a:t>
                </a:r>
                <a:endParaRPr lang="en-US" sz="1800" b="0" dirty="0">
                  <a:latin typeface="+mn-lt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6040908" y="58049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8117732" y="581093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360</a:t>
                </a:r>
                <a:endParaRPr lang="en-US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7027220" y="579120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180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5914025" y="4050268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I</a:t>
                </a:r>
                <a:r>
                  <a:rPr lang="en-US" i="1" baseline="-25000" dirty="0" err="1" smtClean="0"/>
                  <a:t>trans</a:t>
                </a:r>
                <a:endParaRPr lang="en-US" i="1" baseline="-25000" dirty="0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172575" y="4712732"/>
              <a:ext cx="2630108" cy="369332"/>
              <a:chOff x="6172200" y="4343400"/>
              <a:chExt cx="2630108" cy="369332"/>
            </a:xfrm>
          </p:grpSpPr>
          <p:sp>
            <p:nvSpPr>
              <p:cNvPr id="168" name="TextBox 167"/>
              <p:cNvSpPr txBox="1"/>
              <p:nvPr/>
            </p:nvSpPr>
            <p:spPr>
              <a:xfrm>
                <a:off x="8382000" y="4343400"/>
                <a:ext cx="420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I</a:t>
                </a:r>
                <a:r>
                  <a:rPr lang="en-US" i="1" baseline="-25000" dirty="0" err="1" smtClean="0"/>
                  <a:t>inc</a:t>
                </a:r>
                <a:endParaRPr lang="en-US" i="1" baseline="-25000" dirty="0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V="1">
                <a:off x="6172200" y="4566162"/>
                <a:ext cx="2208746" cy="583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Group 169"/>
          <p:cNvGrpSpPr/>
          <p:nvPr/>
        </p:nvGrpSpPr>
        <p:grpSpPr>
          <a:xfrm>
            <a:off x="1172575" y="5174397"/>
            <a:ext cx="2836895" cy="369332"/>
            <a:chOff x="6172200" y="4343400"/>
            <a:chExt cx="2836895" cy="369332"/>
          </a:xfrm>
        </p:grpSpPr>
        <p:sp>
          <p:nvSpPr>
            <p:cNvPr id="171" name="TextBox 170"/>
            <p:cNvSpPr txBox="1"/>
            <p:nvPr/>
          </p:nvSpPr>
          <p:spPr>
            <a:xfrm>
              <a:off x="8382000" y="4343400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I</a:t>
              </a:r>
              <a:r>
                <a:rPr lang="en-US" i="1" baseline="-25000" dirty="0" err="1" smtClean="0"/>
                <a:t>inc</a:t>
              </a:r>
              <a:r>
                <a:rPr lang="en-US" dirty="0" smtClean="0"/>
                <a:t>/2</a:t>
              </a:r>
              <a:endParaRPr lang="en-US" dirty="0"/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6172200" y="4566162"/>
              <a:ext cx="2208746" cy="5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334000" y="5109865"/>
            <a:ext cx="1981200" cy="914400"/>
            <a:chOff x="5334000" y="5257800"/>
            <a:chExt cx="1981200" cy="914400"/>
          </a:xfrm>
        </p:grpSpPr>
        <p:graphicFrame>
          <p:nvGraphicFramePr>
            <p:cNvPr id="453633" name="Object 1"/>
            <p:cNvGraphicFramePr>
              <a:graphicFrameLocks noChangeAspect="1"/>
            </p:cNvGraphicFramePr>
            <p:nvPr/>
          </p:nvGraphicFramePr>
          <p:xfrm>
            <a:off x="5410200" y="5257800"/>
            <a:ext cx="180975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940" name="Equation" r:id="rId3" imgW="799920" imgH="393480" progId="Equation.DSMT4">
                    <p:embed/>
                  </p:oleObj>
                </mc:Choice>
                <mc:Fallback>
                  <p:oleObj name="Equation" r:id="rId3" imgW="799920" imgH="393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5257800"/>
                          <a:ext cx="1809750" cy="887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" name="Rectangle 172"/>
            <p:cNvSpPr/>
            <p:nvPr/>
          </p:nvSpPr>
          <p:spPr>
            <a:xfrm>
              <a:off x="5334000" y="5257800"/>
              <a:ext cx="19812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572000" y="4576465"/>
            <a:ext cx="3877873" cy="446088"/>
            <a:chOff x="5029200" y="4876800"/>
            <a:chExt cx="3877873" cy="446088"/>
          </a:xfrm>
        </p:grpSpPr>
        <p:graphicFrame>
          <p:nvGraphicFramePr>
            <p:cNvPr id="453634" name="Object 2"/>
            <p:cNvGraphicFramePr>
              <a:graphicFrameLocks noChangeAspect="1"/>
            </p:cNvGraphicFramePr>
            <p:nvPr/>
          </p:nvGraphicFramePr>
          <p:xfrm>
            <a:off x="5029200" y="4876800"/>
            <a:ext cx="1927225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941" name="Equation" r:id="rId5" imgW="1091880" imgH="253800" progId="Equation.DSMT4">
                    <p:embed/>
                  </p:oleObj>
                </mc:Choice>
                <mc:Fallback>
                  <p:oleObj name="Equation" r:id="rId5" imgW="1091880" imgH="253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4876800"/>
                          <a:ext cx="1927225" cy="446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" name="TextBox 173"/>
            <p:cNvSpPr txBox="1"/>
            <p:nvPr/>
          </p:nvSpPr>
          <p:spPr>
            <a:xfrm>
              <a:off x="7010400" y="4915178"/>
              <a:ext cx="189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over all </a:t>
              </a:r>
              <a:r>
                <a:rPr lang="el-GR" dirty="0" smtClean="0">
                  <a:latin typeface="Calibri"/>
                </a:rPr>
                <a:t>θ</a:t>
              </a:r>
              <a:r>
                <a:rPr lang="en-US" dirty="0" smtClean="0">
                  <a:latin typeface="Calibri"/>
                </a:rPr>
                <a:t>:</a:t>
              </a:r>
              <a:endParaRPr lang="en-US" dirty="0"/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609600" y="6324600"/>
            <a:ext cx="564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Light emerges with polarization </a:t>
            </a:r>
            <a:r>
              <a:rPr lang="en-US" sz="2400" spc="-200" dirty="0" smtClean="0">
                <a:sym typeface="Symbol"/>
              </a:rPr>
              <a:t>||</a:t>
            </a:r>
            <a:r>
              <a:rPr lang="en-US" sz="2400" dirty="0" smtClean="0"/>
              <a:t> to TA axis</a:t>
            </a:r>
            <a:endParaRPr lang="en-US" sz="2400" dirty="0"/>
          </a:p>
        </p:txBody>
      </p:sp>
      <p:grpSp>
        <p:nvGrpSpPr>
          <p:cNvPr id="196" name="Group 169"/>
          <p:cNvGrpSpPr/>
          <p:nvPr/>
        </p:nvGrpSpPr>
        <p:grpSpPr>
          <a:xfrm>
            <a:off x="1885487" y="2857630"/>
            <a:ext cx="1366949" cy="465178"/>
            <a:chOff x="5271934" y="2512739"/>
            <a:chExt cx="1366949" cy="465178"/>
          </a:xfrm>
        </p:grpSpPr>
        <p:grpSp>
          <p:nvGrpSpPr>
            <p:cNvPr id="197" name="Group 165"/>
            <p:cNvGrpSpPr/>
            <p:nvPr/>
          </p:nvGrpSpPr>
          <p:grpSpPr>
            <a:xfrm>
              <a:off x="5419401" y="2512739"/>
              <a:ext cx="1035953" cy="462453"/>
              <a:chOff x="5419401" y="2512739"/>
              <a:chExt cx="1035953" cy="462453"/>
            </a:xfrm>
            <a:scene3d>
              <a:camera prst="orthographicFront">
                <a:rot lat="2302848" lon="20443261" rev="20864817"/>
              </a:camera>
              <a:lightRig rig="threePt" dir="t"/>
            </a:scene3d>
          </p:grpSpPr>
          <p:cxnSp>
            <p:nvCxnSpPr>
              <p:cNvPr id="20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80" y="2746590"/>
                <a:ext cx="45720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05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899024" y="2730054"/>
                <a:ext cx="422031" cy="7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0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6124436" y="2680447"/>
                <a:ext cx="316523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07" name="Straight Arrow Connector 206"/>
              <p:cNvCxnSpPr>
                <a:cxnSpLocks noChangeShapeType="1"/>
              </p:cNvCxnSpPr>
              <p:nvPr/>
            </p:nvCxnSpPr>
            <p:spPr bwMode="auto">
              <a:xfrm rot="16200000" flipH="1">
                <a:off x="6367429" y="2600661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0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553708" y="2730054"/>
                <a:ext cx="422031" cy="7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0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433804" y="2680447"/>
                <a:ext cx="316523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21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5331479" y="2600661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</p:grpSp>
        <p:sp>
          <p:nvSpPr>
            <p:cNvPr id="198" name="Freeform 11"/>
            <p:cNvSpPr>
              <a:spLocks/>
            </p:cNvSpPr>
            <p:nvPr/>
          </p:nvSpPr>
          <p:spPr bwMode="auto">
            <a:xfrm>
              <a:off x="5271934" y="2520641"/>
              <a:ext cx="1366949" cy="457276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10000"/>
                <a:gd name="connsiteY0" fmla="*/ 5000 h 10000"/>
                <a:gd name="connsiteX1" fmla="*/ 1250 w 10000"/>
                <a:gd name="connsiteY1" fmla="*/ 1444 h 10000"/>
                <a:gd name="connsiteX2" fmla="*/ 1667 w 10000"/>
                <a:gd name="connsiteY2" fmla="*/ 667 h 10000"/>
                <a:gd name="connsiteX3" fmla="*/ 2500 w 10000"/>
                <a:gd name="connsiteY3" fmla="*/ 0 h 10000"/>
                <a:gd name="connsiteX4" fmla="*/ 3333 w 10000"/>
                <a:gd name="connsiteY4" fmla="*/ 667 h 10000"/>
                <a:gd name="connsiteX5" fmla="*/ 3750 w 10000"/>
                <a:gd name="connsiteY5" fmla="*/ 1444 h 10000"/>
                <a:gd name="connsiteX6" fmla="*/ 4167 w 10000"/>
                <a:gd name="connsiteY6" fmla="*/ 2500 h 10000"/>
                <a:gd name="connsiteX7" fmla="*/ 5000 w 10000"/>
                <a:gd name="connsiteY7" fmla="*/ 5000 h 10000"/>
                <a:gd name="connsiteX8" fmla="*/ 5845 w 10000"/>
                <a:gd name="connsiteY8" fmla="*/ 7500 h 10000"/>
                <a:gd name="connsiteX9" fmla="*/ 6250 w 10000"/>
                <a:gd name="connsiteY9" fmla="*/ 8556 h 10000"/>
                <a:gd name="connsiteX10" fmla="*/ 6678 w 10000"/>
                <a:gd name="connsiteY10" fmla="*/ 9319 h 10000"/>
                <a:gd name="connsiteX11" fmla="*/ 7500 w 10000"/>
                <a:gd name="connsiteY11" fmla="*/ 10000 h 10000"/>
                <a:gd name="connsiteX12" fmla="*/ 8333 w 10000"/>
                <a:gd name="connsiteY12" fmla="*/ 9333 h 10000"/>
                <a:gd name="connsiteX13" fmla="*/ 8727 w 10000"/>
                <a:gd name="connsiteY13" fmla="*/ 8556 h 10000"/>
                <a:gd name="connsiteX14" fmla="*/ 9167 w 10000"/>
                <a:gd name="connsiteY14" fmla="*/ 7500 h 10000"/>
                <a:gd name="connsiteX15" fmla="*/ 10000 w 10000"/>
                <a:gd name="connsiteY15" fmla="*/ 5000 h 10000"/>
                <a:gd name="connsiteX0" fmla="*/ 0 w 10000"/>
                <a:gd name="connsiteY0" fmla="*/ 5166 h 10166"/>
                <a:gd name="connsiteX1" fmla="*/ 1667 w 10000"/>
                <a:gd name="connsiteY1" fmla="*/ 833 h 10166"/>
                <a:gd name="connsiteX2" fmla="*/ 2500 w 10000"/>
                <a:gd name="connsiteY2" fmla="*/ 166 h 10166"/>
                <a:gd name="connsiteX3" fmla="*/ 3333 w 10000"/>
                <a:gd name="connsiteY3" fmla="*/ 833 h 10166"/>
                <a:gd name="connsiteX4" fmla="*/ 3750 w 10000"/>
                <a:gd name="connsiteY4" fmla="*/ 1610 h 10166"/>
                <a:gd name="connsiteX5" fmla="*/ 4167 w 10000"/>
                <a:gd name="connsiteY5" fmla="*/ 2666 h 10166"/>
                <a:gd name="connsiteX6" fmla="*/ 5000 w 10000"/>
                <a:gd name="connsiteY6" fmla="*/ 5166 h 10166"/>
                <a:gd name="connsiteX7" fmla="*/ 5845 w 10000"/>
                <a:gd name="connsiteY7" fmla="*/ 7666 h 10166"/>
                <a:gd name="connsiteX8" fmla="*/ 6250 w 10000"/>
                <a:gd name="connsiteY8" fmla="*/ 8722 h 10166"/>
                <a:gd name="connsiteX9" fmla="*/ 6678 w 10000"/>
                <a:gd name="connsiteY9" fmla="*/ 9485 h 10166"/>
                <a:gd name="connsiteX10" fmla="*/ 7500 w 10000"/>
                <a:gd name="connsiteY10" fmla="*/ 10166 h 10166"/>
                <a:gd name="connsiteX11" fmla="*/ 8333 w 10000"/>
                <a:gd name="connsiteY11" fmla="*/ 9499 h 10166"/>
                <a:gd name="connsiteX12" fmla="*/ 8727 w 10000"/>
                <a:gd name="connsiteY12" fmla="*/ 8722 h 10166"/>
                <a:gd name="connsiteX13" fmla="*/ 9167 w 10000"/>
                <a:gd name="connsiteY13" fmla="*/ 7666 h 10166"/>
                <a:gd name="connsiteX14" fmla="*/ 10000 w 10000"/>
                <a:gd name="connsiteY14" fmla="*/ 5166 h 10166"/>
                <a:gd name="connsiteX0" fmla="*/ 0 w 10000"/>
                <a:gd name="connsiteY0" fmla="*/ 5722 h 10722"/>
                <a:gd name="connsiteX1" fmla="*/ 2500 w 10000"/>
                <a:gd name="connsiteY1" fmla="*/ 722 h 10722"/>
                <a:gd name="connsiteX2" fmla="*/ 3333 w 10000"/>
                <a:gd name="connsiteY2" fmla="*/ 1389 h 10722"/>
                <a:gd name="connsiteX3" fmla="*/ 3750 w 10000"/>
                <a:gd name="connsiteY3" fmla="*/ 2166 h 10722"/>
                <a:gd name="connsiteX4" fmla="*/ 4167 w 10000"/>
                <a:gd name="connsiteY4" fmla="*/ 3222 h 10722"/>
                <a:gd name="connsiteX5" fmla="*/ 5000 w 10000"/>
                <a:gd name="connsiteY5" fmla="*/ 5722 h 10722"/>
                <a:gd name="connsiteX6" fmla="*/ 5845 w 10000"/>
                <a:gd name="connsiteY6" fmla="*/ 8222 h 10722"/>
                <a:gd name="connsiteX7" fmla="*/ 6250 w 10000"/>
                <a:gd name="connsiteY7" fmla="*/ 9278 h 10722"/>
                <a:gd name="connsiteX8" fmla="*/ 6678 w 10000"/>
                <a:gd name="connsiteY8" fmla="*/ 10041 h 10722"/>
                <a:gd name="connsiteX9" fmla="*/ 7500 w 10000"/>
                <a:gd name="connsiteY9" fmla="*/ 10722 h 10722"/>
                <a:gd name="connsiteX10" fmla="*/ 8333 w 10000"/>
                <a:gd name="connsiteY10" fmla="*/ 10055 h 10722"/>
                <a:gd name="connsiteX11" fmla="*/ 8727 w 10000"/>
                <a:gd name="connsiteY11" fmla="*/ 9278 h 10722"/>
                <a:gd name="connsiteX12" fmla="*/ 9167 w 10000"/>
                <a:gd name="connsiteY12" fmla="*/ 8222 h 10722"/>
                <a:gd name="connsiteX13" fmla="*/ 10000 w 10000"/>
                <a:gd name="connsiteY13" fmla="*/ 5722 h 10722"/>
                <a:gd name="connsiteX0" fmla="*/ 0 w 10000"/>
                <a:gd name="connsiteY0" fmla="*/ 4926 h 9926"/>
                <a:gd name="connsiteX1" fmla="*/ 3333 w 10000"/>
                <a:gd name="connsiteY1" fmla="*/ 593 h 9926"/>
                <a:gd name="connsiteX2" fmla="*/ 3750 w 10000"/>
                <a:gd name="connsiteY2" fmla="*/ 1370 h 9926"/>
                <a:gd name="connsiteX3" fmla="*/ 4167 w 10000"/>
                <a:gd name="connsiteY3" fmla="*/ 2426 h 9926"/>
                <a:gd name="connsiteX4" fmla="*/ 5000 w 10000"/>
                <a:gd name="connsiteY4" fmla="*/ 4926 h 9926"/>
                <a:gd name="connsiteX5" fmla="*/ 5845 w 10000"/>
                <a:gd name="connsiteY5" fmla="*/ 7426 h 9926"/>
                <a:gd name="connsiteX6" fmla="*/ 6250 w 10000"/>
                <a:gd name="connsiteY6" fmla="*/ 8482 h 9926"/>
                <a:gd name="connsiteX7" fmla="*/ 6678 w 10000"/>
                <a:gd name="connsiteY7" fmla="*/ 9245 h 9926"/>
                <a:gd name="connsiteX8" fmla="*/ 7500 w 10000"/>
                <a:gd name="connsiteY8" fmla="*/ 9926 h 9926"/>
                <a:gd name="connsiteX9" fmla="*/ 8333 w 10000"/>
                <a:gd name="connsiteY9" fmla="*/ 9259 h 9926"/>
                <a:gd name="connsiteX10" fmla="*/ 8727 w 10000"/>
                <a:gd name="connsiteY10" fmla="*/ 8482 h 9926"/>
                <a:gd name="connsiteX11" fmla="*/ 9167 w 10000"/>
                <a:gd name="connsiteY11" fmla="*/ 7426 h 9926"/>
                <a:gd name="connsiteX12" fmla="*/ 10000 w 10000"/>
                <a:gd name="connsiteY12" fmla="*/ 4926 h 9926"/>
                <a:gd name="connsiteX0" fmla="*/ 0 w 6667"/>
                <a:gd name="connsiteY0" fmla="*/ 597 h 10000"/>
                <a:gd name="connsiteX1" fmla="*/ 417 w 6667"/>
                <a:gd name="connsiteY1" fmla="*/ 1380 h 10000"/>
                <a:gd name="connsiteX2" fmla="*/ 834 w 6667"/>
                <a:gd name="connsiteY2" fmla="*/ 2444 h 10000"/>
                <a:gd name="connsiteX3" fmla="*/ 1667 w 6667"/>
                <a:gd name="connsiteY3" fmla="*/ 4963 h 10000"/>
                <a:gd name="connsiteX4" fmla="*/ 2512 w 6667"/>
                <a:gd name="connsiteY4" fmla="*/ 7481 h 10000"/>
                <a:gd name="connsiteX5" fmla="*/ 2917 w 6667"/>
                <a:gd name="connsiteY5" fmla="*/ 8545 h 10000"/>
                <a:gd name="connsiteX6" fmla="*/ 3345 w 6667"/>
                <a:gd name="connsiteY6" fmla="*/ 9314 h 10000"/>
                <a:gd name="connsiteX7" fmla="*/ 4167 w 6667"/>
                <a:gd name="connsiteY7" fmla="*/ 10000 h 10000"/>
                <a:gd name="connsiteX8" fmla="*/ 5000 w 6667"/>
                <a:gd name="connsiteY8" fmla="*/ 9328 h 10000"/>
                <a:gd name="connsiteX9" fmla="*/ 5394 w 6667"/>
                <a:gd name="connsiteY9" fmla="*/ 8545 h 10000"/>
                <a:gd name="connsiteX10" fmla="*/ 5834 w 6667"/>
                <a:gd name="connsiteY10" fmla="*/ 7481 h 10000"/>
                <a:gd name="connsiteX11" fmla="*/ 6667 w 6667"/>
                <a:gd name="connsiteY11" fmla="*/ 4963 h 10000"/>
                <a:gd name="connsiteX0" fmla="*/ 0 w 9375"/>
                <a:gd name="connsiteY0" fmla="*/ 0 h 8620"/>
                <a:gd name="connsiteX1" fmla="*/ 626 w 9375"/>
                <a:gd name="connsiteY1" fmla="*/ 1064 h 8620"/>
                <a:gd name="connsiteX2" fmla="*/ 1875 w 9375"/>
                <a:gd name="connsiteY2" fmla="*/ 3583 h 8620"/>
                <a:gd name="connsiteX3" fmla="*/ 3143 w 9375"/>
                <a:gd name="connsiteY3" fmla="*/ 6101 h 8620"/>
                <a:gd name="connsiteX4" fmla="*/ 3750 w 9375"/>
                <a:gd name="connsiteY4" fmla="*/ 7165 h 8620"/>
                <a:gd name="connsiteX5" fmla="*/ 4392 w 9375"/>
                <a:gd name="connsiteY5" fmla="*/ 7934 h 8620"/>
                <a:gd name="connsiteX6" fmla="*/ 5625 w 9375"/>
                <a:gd name="connsiteY6" fmla="*/ 8620 h 8620"/>
                <a:gd name="connsiteX7" fmla="*/ 6875 w 9375"/>
                <a:gd name="connsiteY7" fmla="*/ 7948 h 8620"/>
                <a:gd name="connsiteX8" fmla="*/ 7466 w 9375"/>
                <a:gd name="connsiteY8" fmla="*/ 7165 h 8620"/>
                <a:gd name="connsiteX9" fmla="*/ 8126 w 9375"/>
                <a:gd name="connsiteY9" fmla="*/ 6101 h 8620"/>
                <a:gd name="connsiteX10" fmla="*/ 9375 w 9375"/>
                <a:gd name="connsiteY10" fmla="*/ 3583 h 8620"/>
                <a:gd name="connsiteX0" fmla="*/ 0 w 9332"/>
                <a:gd name="connsiteY0" fmla="*/ 0 h 8766"/>
                <a:gd name="connsiteX1" fmla="*/ 1332 w 9332"/>
                <a:gd name="connsiteY1" fmla="*/ 2923 h 8766"/>
                <a:gd name="connsiteX2" fmla="*/ 2685 w 9332"/>
                <a:gd name="connsiteY2" fmla="*/ 5844 h 8766"/>
                <a:gd name="connsiteX3" fmla="*/ 3332 w 9332"/>
                <a:gd name="connsiteY3" fmla="*/ 7078 h 8766"/>
                <a:gd name="connsiteX4" fmla="*/ 4017 w 9332"/>
                <a:gd name="connsiteY4" fmla="*/ 7970 h 8766"/>
                <a:gd name="connsiteX5" fmla="*/ 5332 w 9332"/>
                <a:gd name="connsiteY5" fmla="*/ 8766 h 8766"/>
                <a:gd name="connsiteX6" fmla="*/ 6665 w 9332"/>
                <a:gd name="connsiteY6" fmla="*/ 7986 h 8766"/>
                <a:gd name="connsiteX7" fmla="*/ 7296 w 9332"/>
                <a:gd name="connsiteY7" fmla="*/ 7078 h 8766"/>
                <a:gd name="connsiteX8" fmla="*/ 8000 w 9332"/>
                <a:gd name="connsiteY8" fmla="*/ 5844 h 8766"/>
                <a:gd name="connsiteX9" fmla="*/ 9332 w 9332"/>
                <a:gd name="connsiteY9" fmla="*/ 2923 h 8766"/>
                <a:gd name="connsiteX0" fmla="*/ 0 w 8573"/>
                <a:gd name="connsiteY0" fmla="*/ 0 h 6666"/>
                <a:gd name="connsiteX1" fmla="*/ 1450 w 8573"/>
                <a:gd name="connsiteY1" fmla="*/ 3333 h 6666"/>
                <a:gd name="connsiteX2" fmla="*/ 2144 w 8573"/>
                <a:gd name="connsiteY2" fmla="*/ 4740 h 6666"/>
                <a:gd name="connsiteX3" fmla="*/ 2878 w 8573"/>
                <a:gd name="connsiteY3" fmla="*/ 5758 h 6666"/>
                <a:gd name="connsiteX4" fmla="*/ 4287 w 8573"/>
                <a:gd name="connsiteY4" fmla="*/ 6666 h 6666"/>
                <a:gd name="connsiteX5" fmla="*/ 5715 w 8573"/>
                <a:gd name="connsiteY5" fmla="*/ 5776 h 6666"/>
                <a:gd name="connsiteX6" fmla="*/ 6391 w 8573"/>
                <a:gd name="connsiteY6" fmla="*/ 4740 h 6666"/>
                <a:gd name="connsiteX7" fmla="*/ 7146 w 8573"/>
                <a:gd name="connsiteY7" fmla="*/ 3333 h 6666"/>
                <a:gd name="connsiteX8" fmla="*/ 8573 w 8573"/>
                <a:gd name="connsiteY8" fmla="*/ 0 h 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3" h="6666">
                  <a:moveTo>
                    <a:pt x="0" y="0"/>
                  </a:moveTo>
                  <a:cubicBezTo>
                    <a:pt x="477" y="1110"/>
                    <a:pt x="1093" y="2542"/>
                    <a:pt x="1450" y="3333"/>
                  </a:cubicBezTo>
                  <a:cubicBezTo>
                    <a:pt x="1806" y="4123"/>
                    <a:pt x="1913" y="4333"/>
                    <a:pt x="2144" y="4740"/>
                  </a:cubicBezTo>
                  <a:cubicBezTo>
                    <a:pt x="2376" y="5148"/>
                    <a:pt x="2521" y="5370"/>
                    <a:pt x="2878" y="5758"/>
                  </a:cubicBezTo>
                  <a:cubicBezTo>
                    <a:pt x="3237" y="6147"/>
                    <a:pt x="3652" y="6666"/>
                    <a:pt x="4287" y="6666"/>
                  </a:cubicBezTo>
                  <a:cubicBezTo>
                    <a:pt x="4921" y="6666"/>
                    <a:pt x="5380" y="6147"/>
                    <a:pt x="5715" y="5776"/>
                  </a:cubicBezTo>
                  <a:cubicBezTo>
                    <a:pt x="6053" y="5408"/>
                    <a:pt x="6152" y="5148"/>
                    <a:pt x="6391" y="4740"/>
                  </a:cubicBezTo>
                  <a:cubicBezTo>
                    <a:pt x="6629" y="4333"/>
                    <a:pt x="6779" y="4123"/>
                    <a:pt x="7146" y="3333"/>
                  </a:cubicBezTo>
                  <a:cubicBezTo>
                    <a:pt x="7509" y="2542"/>
                    <a:pt x="8038" y="1271"/>
                    <a:pt x="8573" y="0"/>
                  </a:cubicBezTo>
                </a:path>
              </a:pathLst>
            </a:custGeom>
            <a:solidFill>
              <a:srgbClr val="C00000">
                <a:alpha val="34902"/>
              </a:srgbClr>
            </a:solidFill>
            <a:ln w="28575" cmpd="sng">
              <a:solidFill>
                <a:srgbClr val="C00000"/>
              </a:solidFill>
              <a:prstDash val="sysDash"/>
              <a:round/>
              <a:headEnd/>
              <a:tailEnd/>
            </a:ln>
            <a:scene3d>
              <a:camera prst="orthographicFront">
                <a:rot lat="19199996" lon="0" rev="0"/>
              </a:camera>
              <a:lightRig rig="threePt" dir="t"/>
            </a:scene3d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600200" y="2590800"/>
            <a:ext cx="59436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2.1</a:t>
            </a:r>
            <a:endParaRPr lang="en-US" dirty="0"/>
          </a:p>
        </p:txBody>
      </p:sp>
      <p:pic>
        <p:nvPicPr>
          <p:cNvPr id="6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7840" y="1302603"/>
            <a:ext cx="738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Unpolarized</a:t>
            </a:r>
            <a:r>
              <a:rPr lang="en-US" sz="2400" dirty="0" smtClean="0"/>
              <a:t> light passes through a linear polarizer with a vertical TA.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419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intensity of light when it emerges?</a:t>
            </a:r>
            <a:endParaRPr lang="en-US" sz="2400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1676400" y="4876800"/>
            <a:ext cx="4474191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zero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1/2 what it was before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1/4 what it was before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1/3 what it was before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33528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0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2892" y="3886200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28800" y="2133600"/>
            <a:ext cx="1219200" cy="1219200"/>
            <a:chOff x="304800" y="2819400"/>
            <a:chExt cx="1219200" cy="1219200"/>
          </a:xfrm>
          <a:scene3d>
            <a:camera prst="isometricOffAxis2Right"/>
            <a:lightRig rig="threePt" dir="t"/>
          </a:scene3d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914400" y="2819400"/>
              <a:ext cx="0" cy="1219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04800" y="3428603"/>
              <a:ext cx="1219200" cy="79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971800" y="2057400"/>
            <a:ext cx="1828800" cy="1837426"/>
            <a:chOff x="7315200" y="4343400"/>
            <a:chExt cx="1828800" cy="1837426"/>
          </a:xfrm>
          <a:scene3d>
            <a:camera prst="isometricOffAxis2Right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  <a:sp3d extrusionH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  <a:sp3d extrusionH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>
            <a:off x="2865405" y="2780705"/>
            <a:ext cx="457200" cy="76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2.2</a:t>
            </a:r>
            <a:endParaRPr lang="en-US" dirty="0"/>
          </a:p>
        </p:txBody>
      </p:sp>
      <p:pic>
        <p:nvPicPr>
          <p:cNvPr id="6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295400"/>
            <a:ext cx="792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the light that emerged from the previous polarizer passes through a second linear polarizer with a horizontal TA.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600307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intensity of light when it emerges?</a:t>
            </a:r>
            <a:endParaRPr lang="en-US" sz="2400" dirty="0"/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1676400" y="5057507"/>
            <a:ext cx="37338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zero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1/2 what it was before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1/4 what it was before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1/3 what it was before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1524000" y="2895600"/>
            <a:ext cx="594360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97856" y="37474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450609" y="4073857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828800" y="2438400"/>
            <a:ext cx="1219200" cy="1219200"/>
            <a:chOff x="304800" y="2819400"/>
            <a:chExt cx="1219200" cy="1219200"/>
          </a:xfrm>
          <a:scene3d>
            <a:camera prst="isometricOffAxis2Right"/>
            <a:lightRig rig="threePt" dir="t"/>
          </a:scene3d>
        </p:grpSpPr>
        <p:cxnSp>
          <p:nvCxnSpPr>
            <p:cNvPr id="72" name="Straight Arrow Connector 71"/>
            <p:cNvCxnSpPr/>
            <p:nvPr/>
          </p:nvCxnSpPr>
          <p:spPr>
            <a:xfrm flipV="1">
              <a:off x="914400" y="2819400"/>
              <a:ext cx="0" cy="1219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304800" y="3428603"/>
              <a:ext cx="1219200" cy="79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743200" y="2286000"/>
            <a:ext cx="1828800" cy="1837426"/>
            <a:chOff x="7315200" y="4343400"/>
            <a:chExt cx="1828800" cy="1837426"/>
          </a:xfrm>
          <a:scene3d>
            <a:camera prst="isometricOffAxis2Right"/>
            <a:lightRig rig="threePt" dir="t"/>
          </a:scene3d>
        </p:grpSpPr>
        <p:sp>
          <p:nvSpPr>
            <p:cNvPr id="77" name="Oval 76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486400" y="2743200"/>
            <a:ext cx="1828800" cy="1828800"/>
            <a:chOff x="7315200" y="4343400"/>
            <a:chExt cx="1828800" cy="1828800"/>
          </a:xfrm>
          <a:scene3d>
            <a:camera prst="isometricOffAxis2Right"/>
            <a:lightRig rig="threePt" dir="t"/>
          </a:scene3d>
        </p:grpSpPr>
        <p:sp>
          <p:nvSpPr>
            <p:cNvPr id="80" name="Oval 79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80" idx="6"/>
              <a:endCxn id="80" idx="2"/>
            </p:cNvCxnSpPr>
            <p:nvPr/>
          </p:nvCxnSpPr>
          <p:spPr>
            <a:xfrm flipH="1">
              <a:off x="7315200" y="5257800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2209800" y="36576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0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43702" y="25703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157415" y="2900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35603" y="3078281"/>
            <a:ext cx="457200" cy="76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828800" y="5257800"/>
            <a:ext cx="4572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68313" indent="-468313" eaLnBrk="0" hangingPunct="0">
              <a:spcAft>
                <a:spcPts val="600"/>
              </a:spcAft>
              <a:buFont typeface="+mj-lt"/>
              <a:buAutoNum type="alphaUcPeriod"/>
            </a:pP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zero, same as before 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68313" indent="-468313" eaLnBrk="0" hangingPunct="0">
              <a:spcAft>
                <a:spcPts val="600"/>
              </a:spcAft>
              <a:buFont typeface="+mj-lt"/>
              <a:buAutoNum type="alphaUcPeriod"/>
            </a:pP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more than 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it was before </a:t>
            </a:r>
          </a:p>
          <a:p>
            <a:pPr marL="468313" indent="-468313" eaLnBrk="0" hangingPunct="0">
              <a:spcAft>
                <a:spcPts val="600"/>
              </a:spcAft>
              <a:buFont typeface="+mj-lt"/>
              <a:buAutoNum type="alphaUcPeriod"/>
            </a:pP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need 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more information 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85800" y="1226403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0" dirty="0" smtClean="0">
                <a:latin typeface="+mj-lt"/>
              </a:rPr>
              <a:t>Now suppose we add a third polarizer between the two outer </a:t>
            </a:r>
            <a:r>
              <a:rPr lang="en-US" sz="2400" b="0" dirty="0" err="1" smtClean="0">
                <a:latin typeface="+mj-lt"/>
              </a:rPr>
              <a:t>polarizers</a:t>
            </a:r>
            <a:r>
              <a:rPr lang="en-US" sz="2400" b="0" dirty="0" smtClean="0">
                <a:latin typeface="+mj-lt"/>
              </a:rPr>
              <a:t>. The polarizer TA is tilted from vertical. </a:t>
            </a:r>
            <a:endParaRPr lang="en-US" sz="2400" b="0" dirty="0">
              <a:latin typeface="+mj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3 </a:t>
            </a:r>
            <a:r>
              <a:rPr lang="en-US" dirty="0" err="1" smtClean="0"/>
              <a:t>polarizers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0" y="2895600"/>
            <a:ext cx="594360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97856" y="37474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50609" y="4073857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8800" y="2438400"/>
            <a:ext cx="1219200" cy="1219200"/>
            <a:chOff x="304800" y="2819400"/>
            <a:chExt cx="1219200" cy="1219200"/>
          </a:xfrm>
          <a:scene3d>
            <a:camera prst="isometricOffAxis2Right"/>
            <a:lightRig rig="threePt" dir="t"/>
          </a:scene3d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914400" y="2819400"/>
              <a:ext cx="0" cy="1219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" y="3428603"/>
              <a:ext cx="1219200" cy="79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743200" y="2286000"/>
            <a:ext cx="1828800" cy="1837426"/>
            <a:chOff x="7315200" y="4343400"/>
            <a:chExt cx="1828800" cy="1837426"/>
          </a:xfrm>
          <a:scene3d>
            <a:camera prst="isometricOffAxis2Right"/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86400" y="2743200"/>
            <a:ext cx="1828800" cy="1828800"/>
            <a:chOff x="7315200" y="4343400"/>
            <a:chExt cx="1828800" cy="1828800"/>
          </a:xfrm>
          <a:scene3d>
            <a:camera prst="isometricOffAxis2Right"/>
            <a:lightRig rig="threePt" dir="t"/>
          </a:scene3d>
        </p:grpSpPr>
        <p:sp>
          <p:nvSpPr>
            <p:cNvPr id="38" name="Oval 37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8" idx="6"/>
              <a:endCxn id="38" idx="2"/>
            </p:cNvCxnSpPr>
            <p:nvPr/>
          </p:nvCxnSpPr>
          <p:spPr>
            <a:xfrm flipH="1">
              <a:off x="7315200" y="5257800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209800" y="36576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0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43702" y="25703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114800" y="2514600"/>
            <a:ext cx="1828800" cy="2121932"/>
            <a:chOff x="4114800" y="2514600"/>
            <a:chExt cx="1828800" cy="2121932"/>
          </a:xfrm>
        </p:grpSpPr>
        <p:grpSp>
          <p:nvGrpSpPr>
            <p:cNvPr id="31" name="Group 30"/>
            <p:cNvGrpSpPr/>
            <p:nvPr/>
          </p:nvGrpSpPr>
          <p:grpSpPr>
            <a:xfrm>
              <a:off x="4114800" y="2514600"/>
              <a:ext cx="1828800" cy="1837426"/>
              <a:chOff x="7315200" y="4343400"/>
              <a:chExt cx="1828800" cy="1837426"/>
            </a:xfrm>
            <a:scene3d>
              <a:camera prst="isometricOffAxis2Right"/>
              <a:lightRig rig="threePt" dir="t"/>
            </a:scene3d>
          </p:grpSpPr>
          <p:sp>
            <p:nvSpPr>
              <p:cNvPr id="32" name="Oval 31"/>
              <p:cNvSpPr/>
              <p:nvPr/>
            </p:nvSpPr>
            <p:spPr>
              <a:xfrm>
                <a:off x="7315200" y="4343400"/>
                <a:ext cx="1828800" cy="1828800"/>
              </a:xfrm>
              <a:prstGeom prst="ellipse">
                <a:avLst/>
              </a:prstGeom>
              <a:solidFill>
                <a:srgbClr val="BFBFBF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1800000" flipV="1">
                <a:off x="8229600" y="4343400"/>
                <a:ext cx="0" cy="183742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4525371" y="4267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10752" y="2750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57415" y="2900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85800" y="4800600"/>
            <a:ext cx="605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What is the intensity of the light that emerges?</a:t>
            </a:r>
            <a:endParaRPr lang="en-US" sz="24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543800" y="4888468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750024" y="3081058"/>
            <a:ext cx="457200" cy="76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3 </a:t>
            </a:r>
            <a:r>
              <a:rPr lang="en-US" dirty="0" err="1" smtClean="0"/>
              <a:t>polarizers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2057400"/>
            <a:ext cx="594360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97856" y="29092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50609" y="3235657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828800" y="1600200"/>
            <a:ext cx="1219200" cy="1219200"/>
            <a:chOff x="304800" y="2819400"/>
            <a:chExt cx="1219200" cy="1219200"/>
          </a:xfrm>
          <a:scene3d>
            <a:camera prst="isometricOffAxis2Right"/>
            <a:lightRig rig="threePt" dir="t"/>
          </a:scene3d>
        </p:grpSpPr>
        <p:cxnSp>
          <p:nvCxnSpPr>
            <p:cNvPr id="5" name="Straight Arrow Connector 4"/>
            <p:cNvCxnSpPr/>
            <p:nvPr/>
          </p:nvCxnSpPr>
          <p:spPr>
            <a:xfrm flipV="1">
              <a:off x="914400" y="2819400"/>
              <a:ext cx="0" cy="12192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04800" y="3428603"/>
              <a:ext cx="1219200" cy="79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57201" y="2971801"/>
              <a:ext cx="914399" cy="91439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  <a:sp3d extrusionH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114800" y="1676400"/>
            <a:ext cx="1828800" cy="1837426"/>
            <a:chOff x="7315200" y="4343400"/>
            <a:chExt cx="1828800" cy="1837426"/>
          </a:xfrm>
          <a:scene3d>
            <a:camera prst="isometricOffAxis2Right"/>
            <a:lightRig rig="threePt" dir="t"/>
          </a:scene3d>
        </p:grpSpPr>
        <p:sp>
          <p:nvSpPr>
            <p:cNvPr id="88" name="Oval 87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800000" flipV="1"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743200" y="1447800"/>
            <a:ext cx="1828800" cy="1837426"/>
            <a:chOff x="7315200" y="4343400"/>
            <a:chExt cx="1828800" cy="1837426"/>
          </a:xfrm>
          <a:scene3d>
            <a:camera prst="isometricOffAxis2Right"/>
            <a:lightRig rig="threePt" dir="t"/>
          </a:scene3d>
        </p:grpSpPr>
        <p:sp>
          <p:nvSpPr>
            <p:cNvPr id="91" name="Oval 90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486400" y="1905000"/>
            <a:ext cx="1828800" cy="1828800"/>
            <a:chOff x="7315200" y="4343400"/>
            <a:chExt cx="1828800" cy="1828800"/>
          </a:xfrm>
          <a:scene3d>
            <a:camera prst="isometricOffAxis2Right"/>
            <a:lightRig rig="threePt" dir="t"/>
          </a:scene3d>
        </p:grpSpPr>
        <p:sp>
          <p:nvSpPr>
            <p:cNvPr id="94" name="Oval 93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94" idx="6"/>
              <a:endCxn id="94" idx="2"/>
            </p:cNvCxnSpPr>
            <p:nvPr/>
          </p:nvCxnSpPr>
          <p:spPr>
            <a:xfrm flipH="1">
              <a:off x="7315200" y="5257800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2209800" y="28194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0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25371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343702" y="1732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4710752" y="1911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157415" y="2061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5181600" y="5029200"/>
            <a:ext cx="0" cy="1524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7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7" b="93859" l="25276" r="86244">
                        <a14:foregroundMark x1="44577" y1="72935" x2="44577" y2="72935"/>
                        <a14:backgroundMark x1="36183" y1="61848" x2="36183" y2="61848"/>
                        <a14:backgroundMark x1="36366" y1="72337" x2="36366" y2="72337"/>
                        <a14:backgroundMark x1="38358" y1="72663" x2="38358" y2="72663"/>
                        <a14:backgroundMark x1="40012" y1="72989" x2="40012" y2="72989"/>
                        <a14:backgroundMark x1="41268" y1="72500" x2="41268" y2="72500"/>
                        <a14:backgroundMark x1="46293" y1="82391" x2="46293" y2="82391"/>
                        <a14:backgroundMark x1="47304" y1="81739" x2="47304" y2="81739"/>
                        <a14:backgroundMark x1="34069" y1="62337" x2="34069" y2="62337"/>
                        <a14:backgroundMark x1="38725" y1="81957" x2="38725" y2="81957"/>
                        <a14:backgroundMark x1="45404" y1="82174" x2="45404" y2="82174"/>
                        <a14:backgroundMark x1="48100" y1="81685" x2="48100" y2="81685"/>
                        <a14:backgroundMark x1="50460" y1="81576" x2="50460" y2="81576"/>
                        <a14:backgroundMark x1="46477" y1="72228" x2="46477" y2="7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 flipH="1" flipV="1">
            <a:off x="4808048" y="1821350"/>
            <a:ext cx="1828800" cy="153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7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7" b="93859" l="25276" r="86244">
                        <a14:foregroundMark x1="44577" y1="72935" x2="44577" y2="72935"/>
                        <a14:backgroundMark x1="36183" y1="61848" x2="36183" y2="61848"/>
                        <a14:backgroundMark x1="36366" y1="72337" x2="36366" y2="72337"/>
                        <a14:backgroundMark x1="38358" y1="72663" x2="38358" y2="72663"/>
                        <a14:backgroundMark x1="40012" y1="72989" x2="40012" y2="72989"/>
                        <a14:backgroundMark x1="41268" y1="72500" x2="41268" y2="72500"/>
                        <a14:backgroundMark x1="46293" y1="82391" x2="46293" y2="82391"/>
                        <a14:backgroundMark x1="47304" y1="81739" x2="47304" y2="81739"/>
                        <a14:backgroundMark x1="34069" y1="62337" x2="34069" y2="62337"/>
                        <a14:backgroundMark x1="38725" y1="81957" x2="38725" y2="81957"/>
                        <a14:backgroundMark x1="45404" y1="82174" x2="45404" y2="82174"/>
                        <a14:backgroundMark x1="48100" y1="81685" x2="48100" y2="81685"/>
                        <a14:backgroundMark x1="50460" y1="81576" x2="50460" y2="81576"/>
                        <a14:backgroundMark x1="46477" y1="72228" x2="46477" y2="7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 flipV="1">
            <a:off x="2522051" y="1821351"/>
            <a:ext cx="1828800" cy="153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325563"/>
          </a:xfrm>
        </p:spPr>
        <p:txBody>
          <a:bodyPr/>
          <a:lstStyle/>
          <a:p>
            <a:r>
              <a:rPr lang="en-US" dirty="0" err="1" smtClean="0"/>
              <a:t>Chirality</a:t>
            </a:r>
            <a:r>
              <a:rPr lang="en-US" dirty="0" smtClean="0"/>
              <a:t> &amp; optical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221069"/>
            <a:ext cx="277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“Dextrorotary” CW rotation</a:t>
            </a:r>
          </a:p>
          <a:p>
            <a:r>
              <a:rPr lang="en-US" dirty="0" smtClean="0"/>
              <a:t>“Levorotary” CCW rotation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219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organic molecules are </a:t>
            </a:r>
            <a:r>
              <a:rPr lang="en-US" sz="2400" i="1" dirty="0" err="1" smtClean="0"/>
              <a:t>chiral</a:t>
            </a:r>
            <a:r>
              <a:rPr lang="en-US" sz="2400" dirty="0" smtClean="0"/>
              <a:t> – they have “handedness”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34290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L-</a:t>
            </a:r>
            <a:r>
              <a:rPr lang="en-US" dirty="0" err="1" smtClean="0"/>
              <a:t>alanine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3429000"/>
            <a:ext cx="213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</a:t>
            </a:r>
            <a:r>
              <a:rPr lang="en-US" dirty="0" err="1" smtClean="0"/>
              <a:t>alanine</a:t>
            </a:r>
            <a:r>
              <a:rPr lang="en-US" dirty="0" smtClean="0"/>
              <a:t> (unnatural </a:t>
            </a:r>
            <a:r>
              <a:rPr lang="en-US" dirty="0" err="1" smtClean="0"/>
              <a:t>enantiometer</a:t>
            </a:r>
            <a:r>
              <a:rPr lang="en-US" dirty="0" smtClean="0"/>
              <a:t>)</a:t>
            </a:r>
          </a:p>
        </p:txBody>
      </p:sp>
      <p:pic>
        <p:nvPicPr>
          <p:cNvPr id="487430" name="Picture 6" descr="http://fieldlinesdotorg.files.wordpress.com/2012/02/l-d-alanine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905000"/>
            <a:ext cx="4403141" cy="1447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09800" y="53340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505200" y="5562600"/>
            <a:ext cx="533400" cy="762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800000" flipV="1">
            <a:off x="5181600" y="5215770"/>
            <a:ext cx="0" cy="12192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  <a:scene3d>
            <a:camera prst="isometricOffAxis2Right">
              <a:rot lat="1080000" lon="17759998" rev="900000"/>
            </a:camera>
            <a:lightRig rig="threePt" dir="t"/>
          </a:scene3d>
          <a:sp3d extrusionH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10000" y="5029200"/>
            <a:ext cx="0" cy="12192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  <a:scene3d>
            <a:camera prst="isometricOffAxis2Right"/>
            <a:lightRig rig="threePt" dir="t"/>
          </a:scene3d>
          <a:sp3d extrusionH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657600" y="4724400"/>
            <a:ext cx="1828800" cy="182880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  <a:scene3d>
            <a:camera prst="isometricOffAxis2Right"/>
            <a:lightRig rig="threePt" dir="t"/>
          </a:scene3d>
          <a:sp3d extrusionH="2540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191000" y="5638800"/>
            <a:ext cx="1447800" cy="2286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09600" y="41103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Chiral</a:t>
            </a:r>
            <a:r>
              <a:rPr lang="en-US" sz="2400" dirty="0" smtClean="0"/>
              <a:t> molecules rotate linearly polarized light – </a:t>
            </a:r>
            <a:r>
              <a:rPr lang="en-US" sz="2400" i="1" dirty="0" smtClean="0"/>
              <a:t>optical activity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</a:t>
            </a:r>
            <a:r>
              <a:rPr lang="en-US" dirty="0" err="1" smtClean="0"/>
              <a:t>dichroism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88450" name="Picture 2" descr="http://www.fbs.leeds.ac.uk/facilities/cd/images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32385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29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Chiral</a:t>
            </a:r>
            <a:r>
              <a:rPr lang="en-US" sz="2400" dirty="0" smtClean="0"/>
              <a:t> molecules also absorb left vs. right circularly polarized light differently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3212068"/>
            <a:ext cx="2740943" cy="3569732"/>
            <a:chOff x="381000" y="3212068"/>
            <a:chExt cx="2740943" cy="3569732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6412468"/>
              <a:ext cx="2740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-helix (right-handed helix)</a:t>
              </a:r>
              <a:endParaRPr lang="en-US" dirty="0"/>
            </a:p>
          </p:txBody>
        </p:sp>
        <p:pic>
          <p:nvPicPr>
            <p:cNvPr id="8" name="Picture 8" descr="https://www.mun.ca/biology/scarr/F09-05.jpg"/>
            <p:cNvPicPr>
              <a:picLocks noChangeAspect="1" noChangeArrowheads="1"/>
            </p:cNvPicPr>
            <p:nvPr/>
          </p:nvPicPr>
          <p:blipFill>
            <a:blip r:embed="rId3" cstate="print"/>
            <a:srcRect r="39216" b="1035"/>
            <a:stretch>
              <a:fillRect/>
            </a:stretch>
          </p:blipFill>
          <p:spPr bwMode="auto">
            <a:xfrm>
              <a:off x="956829" y="3212068"/>
              <a:ext cx="1405371" cy="3200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762000" y="2221468"/>
            <a:ext cx="7376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Circular </a:t>
            </a:r>
            <a:r>
              <a:rPr lang="en-US" sz="2400" dirty="0" err="1" smtClean="0"/>
              <a:t>dichroism</a:t>
            </a:r>
            <a:r>
              <a:rPr lang="en-US" sz="2400" dirty="0" smtClean="0"/>
              <a:t> (CD) measures difference in absorption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943600" y="3581400"/>
            <a:ext cx="2801381" cy="2362200"/>
            <a:chOff x="5943600" y="3581400"/>
            <a:chExt cx="2801381" cy="2362200"/>
          </a:xfrm>
        </p:grpSpPr>
        <p:pic>
          <p:nvPicPr>
            <p:cNvPr id="5" name="Picture 12" descr="http://www.nature.com/ncomms/journal/v3/n4/images_article/ncomms1802-f4.jpg"/>
            <p:cNvPicPr>
              <a:picLocks noChangeAspect="1" noChangeArrowheads="1"/>
            </p:cNvPicPr>
            <p:nvPr/>
          </p:nvPicPr>
          <p:blipFill>
            <a:blip r:embed="rId4" cstate="print"/>
            <a:srcRect r="50982"/>
            <a:stretch>
              <a:fillRect/>
            </a:stretch>
          </p:blipFill>
          <p:spPr bwMode="auto">
            <a:xfrm>
              <a:off x="5943600" y="3619499"/>
              <a:ext cx="2801381" cy="2324101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943600" y="3581400"/>
              <a:ext cx="152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2819400"/>
            <a:ext cx="632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Tool to distinguish </a:t>
            </a:r>
            <a:r>
              <a:rPr lang="en-US" sz="2400" dirty="0" err="1" smtClean="0"/>
              <a:t>chiral</a:t>
            </a:r>
            <a:r>
              <a:rPr lang="en-US" sz="2400" dirty="0" smtClean="0"/>
              <a:t> features in </a:t>
            </a:r>
            <a:r>
              <a:rPr lang="en-US" sz="2400" dirty="0" err="1" smtClean="0"/>
              <a:t>biomolecules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943600"/>
            <a:ext cx="119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 spectra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848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about properties of electromagnetic waves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Energy density &amp; intensity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Polarization – linear, circular,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unpolarized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Apply those concepts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Linear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polarizers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Optical activity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Circular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dichroism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Law of </a:t>
            </a:r>
            <a:r>
              <a:rPr lang="en-US" dirty="0" err="1" smtClean="0"/>
              <a:t>Malus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16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Aspect="1"/>
          </p:cNvCxnSpPr>
          <p:nvPr/>
        </p:nvCxnSpPr>
        <p:spPr>
          <a:xfrm>
            <a:off x="914400" y="2465696"/>
            <a:ext cx="2971800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41712" y="29092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54343" y="1676400"/>
            <a:ext cx="1837426" cy="1828800"/>
            <a:chOff x="7310887" y="4343400"/>
            <a:chExt cx="1837426" cy="1828800"/>
          </a:xfrm>
          <a:scene3d>
            <a:camera prst="isometricOffAxis2Right"/>
            <a:lightRig rig="threePt" dir="t"/>
          </a:scene3d>
        </p:grpSpPr>
        <p:sp>
          <p:nvSpPr>
            <p:cNvPr id="15" name="Oval 14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3600000" flipV="1"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130256" y="1905000"/>
            <a:ext cx="1828800" cy="1828800"/>
            <a:chOff x="7315200" y="4343400"/>
            <a:chExt cx="1828800" cy="1828800"/>
          </a:xfrm>
          <a:scene3d>
            <a:camera prst="isometricOffAxis2Right"/>
            <a:lightRig rig="threePt" dir="t"/>
          </a:scene3d>
        </p:grpSpPr>
        <p:sp>
          <p:nvSpPr>
            <p:cNvPr id="21" name="Oval 20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6"/>
              <a:endCxn id="21" idx="2"/>
            </p:cNvCxnSpPr>
            <p:nvPr/>
          </p:nvCxnSpPr>
          <p:spPr>
            <a:xfrm flipH="1">
              <a:off x="7315200" y="5257800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1659408" y="1486472"/>
            <a:ext cx="0" cy="196596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399" y="142391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0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11056" y="1905000"/>
            <a:ext cx="0" cy="12192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  <a:scene3d>
            <a:camera prst="isometricOffAxis2Right"/>
            <a:lightRig rig="threePt" dir="t"/>
          </a:scene3d>
          <a:sp3d extrusionH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50863" y="312306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54608" y="1911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87623" y="2061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Arc 33"/>
          <p:cNvSpPr/>
          <p:nvPr/>
        </p:nvSpPr>
        <p:spPr>
          <a:xfrm>
            <a:off x="967920" y="1994848"/>
            <a:ext cx="1143000" cy="1143000"/>
          </a:xfrm>
          <a:prstGeom prst="arc">
            <a:avLst>
              <a:gd name="adj1" fmla="val 16200000"/>
              <a:gd name="adj2" fmla="val 19639439"/>
            </a:avLst>
          </a:prstGeom>
          <a:ln w="28575">
            <a:solidFill>
              <a:srgbClr val="C00000"/>
            </a:solidFill>
          </a:ln>
          <a:scene3d>
            <a:camera prst="isometricOffAxis2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cxnSpLocks noChangeAspect="1"/>
          </p:cNvCxnSpPr>
          <p:nvPr/>
        </p:nvCxnSpPr>
        <p:spPr>
          <a:xfrm>
            <a:off x="5486400" y="2465696"/>
            <a:ext cx="2971800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80313" y="1214735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θ</a:t>
            </a:r>
            <a:r>
              <a:rPr lang="en-US" sz="2400" baseline="-25000" dirty="0" smtClean="0"/>
              <a:t>01</a:t>
            </a:r>
            <a:r>
              <a:rPr lang="en-US" sz="2400" dirty="0" smtClean="0"/>
              <a:t> = 60°</a:t>
            </a:r>
            <a:endParaRPr lang="en-US" sz="24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7403910" y="37144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29687" y="1676400"/>
            <a:ext cx="1837426" cy="1828800"/>
            <a:chOff x="7310887" y="4343400"/>
            <a:chExt cx="1837426" cy="1828800"/>
          </a:xfrm>
          <a:scene3d>
            <a:camera prst="isometricOffAxis2Right"/>
            <a:lightRig rig="threePt" dir="t"/>
          </a:scene3d>
        </p:grpSpPr>
        <p:sp>
          <p:nvSpPr>
            <p:cNvPr id="41" name="Oval 40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3600000" flipV="1"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705600" y="1905000"/>
            <a:ext cx="1828800" cy="1837426"/>
            <a:chOff x="7315200" y="4343400"/>
            <a:chExt cx="1828800" cy="1837426"/>
          </a:xfrm>
          <a:scene3d>
            <a:camera prst="isometricOffAxis2Right"/>
            <a:lightRig rig="threePt" dir="t"/>
          </a:scene3d>
        </p:grpSpPr>
        <p:sp>
          <p:nvSpPr>
            <p:cNvPr id="44" name="Oval 43"/>
            <p:cNvSpPr/>
            <p:nvPr/>
          </p:nvSpPr>
          <p:spPr>
            <a:xfrm>
              <a:off x="7315200" y="4343400"/>
              <a:ext cx="1828800" cy="1828800"/>
            </a:xfrm>
            <a:prstGeom prst="ellipse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229600" y="4343400"/>
              <a:ext cx="0" cy="183742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234752" y="1486472"/>
            <a:ext cx="0" cy="196596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85095" y="143756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0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486400" y="1905000"/>
            <a:ext cx="0" cy="12192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  <a:scene3d>
            <a:camera prst="isometricOffAxis2Right"/>
            <a:lightRig rig="threePt" dir="t"/>
          </a:scene3d>
          <a:sp3d extrusionH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512559" y="31503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929952" y="1911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349319" y="2061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0" name="Arc 59"/>
          <p:cNvSpPr/>
          <p:nvPr/>
        </p:nvSpPr>
        <p:spPr>
          <a:xfrm>
            <a:off x="5543264" y="1994848"/>
            <a:ext cx="1143000" cy="1143000"/>
          </a:xfrm>
          <a:prstGeom prst="arc">
            <a:avLst>
              <a:gd name="adj1" fmla="val 16200000"/>
              <a:gd name="adj2" fmla="val 19620886"/>
            </a:avLst>
          </a:prstGeom>
          <a:ln w="28575">
            <a:solidFill>
              <a:srgbClr val="C00000"/>
            </a:solidFill>
          </a:ln>
          <a:scene3d>
            <a:camera prst="isometricOffAxis2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1487"/>
          <p:cNvSpPr txBox="1">
            <a:spLocks noChangeArrowheads="1"/>
          </p:cNvSpPr>
          <p:nvPr/>
        </p:nvSpPr>
        <p:spPr bwMode="auto">
          <a:xfrm>
            <a:off x="1070216" y="4648200"/>
            <a:ext cx="69819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0" i="1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&gt;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0" i="1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0" i="1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=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0" i="1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</a:t>
            </a:r>
            <a:r>
              <a:rPr lang="en-US" b="0" baseline="30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C.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0" i="1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&lt;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0" i="1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</a:t>
            </a:r>
            <a:endParaRPr lang="en-US" b="0" i="1" baseline="30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0250" y="124422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4833582" y="124422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381000" y="4110335"/>
            <a:ext cx="815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 the light emerging from the two </a:t>
            </a:r>
            <a:r>
              <a:rPr lang="en-US" sz="2400" dirty="0" err="1" smtClean="0"/>
              <a:t>polarizers</a:t>
            </a:r>
            <a:r>
              <a:rPr lang="en-US" sz="2400" dirty="0" smtClean="0"/>
              <a:t> in A and B: 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744525" y="119260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θ</a:t>
            </a:r>
            <a:r>
              <a:rPr lang="en-US" sz="2400" baseline="-25000" dirty="0" smtClean="0"/>
              <a:t>01</a:t>
            </a:r>
            <a:r>
              <a:rPr lang="en-US" sz="2400" dirty="0" smtClean="0"/>
              <a:t> = 60°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8382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Electromagnetic waves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Carry energy in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fields – energy density &amp; intensity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Are transverse &amp; polarized – linear, circular,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unpolarized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Applications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Linear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polarizers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– Law of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Malus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Optical activity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Circular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dichroism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5533408" y="1579712"/>
            <a:ext cx="2856983" cy="2608245"/>
            <a:chOff x="5533408" y="1579712"/>
            <a:chExt cx="2856983" cy="2608245"/>
          </a:xfrm>
        </p:grpSpPr>
        <p:grpSp>
          <p:nvGrpSpPr>
            <p:cNvPr id="44" name="Group 47"/>
            <p:cNvGrpSpPr/>
            <p:nvPr/>
          </p:nvGrpSpPr>
          <p:grpSpPr>
            <a:xfrm>
              <a:off x="5533408" y="2229513"/>
              <a:ext cx="2293916" cy="1958444"/>
              <a:chOff x="4378978" y="4003845"/>
              <a:chExt cx="1072390" cy="1028136"/>
            </a:xfrm>
          </p:grpSpPr>
          <p:pic>
            <p:nvPicPr>
              <p:cNvPr id="45" name="Picture 4" descr="http://www.scifacts.com/images/solenoid1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lum bright="20000"/>
              </a:blip>
              <a:srcRect r="91712"/>
              <a:stretch>
                <a:fillRect/>
              </a:stretch>
            </p:blipFill>
            <p:spPr bwMode="auto">
              <a:xfrm rot="5725728">
                <a:off x="4904993" y="3664300"/>
                <a:ext cx="206829" cy="885920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http://www.scifacts.com/images/solenoid1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lum bright="20000"/>
              </a:blip>
              <a:srcRect l="65458"/>
              <a:stretch>
                <a:fillRect/>
              </a:stretch>
            </p:blipFill>
            <p:spPr bwMode="auto">
              <a:xfrm rot="5725728">
                <a:off x="4390935" y="4158018"/>
                <a:ext cx="862006" cy="885920"/>
              </a:xfrm>
              <a:prstGeom prst="rect">
                <a:avLst/>
              </a:prstGeom>
              <a:noFill/>
            </p:spPr>
          </p:pic>
        </p:grpSp>
        <p:grpSp>
          <p:nvGrpSpPr>
            <p:cNvPr id="51" name="Group 95"/>
            <p:cNvGrpSpPr/>
            <p:nvPr/>
          </p:nvGrpSpPr>
          <p:grpSpPr>
            <a:xfrm>
              <a:off x="6661352" y="2051489"/>
              <a:ext cx="327788" cy="1984068"/>
              <a:chOff x="5066594" y="4416732"/>
              <a:chExt cx="327788" cy="1984068"/>
            </a:xfrm>
          </p:grpSpPr>
          <p:grpSp>
            <p:nvGrpSpPr>
              <p:cNvPr id="52" name="Group 79"/>
              <p:cNvGrpSpPr/>
              <p:nvPr/>
            </p:nvGrpSpPr>
            <p:grpSpPr>
              <a:xfrm>
                <a:off x="5224730" y="4419600"/>
                <a:ext cx="0" cy="1981200"/>
                <a:chOff x="5181600" y="4419600"/>
                <a:chExt cx="0" cy="1981200"/>
              </a:xfrm>
            </p:grpSpPr>
            <p:cxnSp>
              <p:nvCxnSpPr>
                <p:cNvPr id="67" name="Straight Arrow Connector 66"/>
                <p:cNvCxnSpPr/>
                <p:nvPr/>
              </p:nvCxnSpPr>
              <p:spPr>
                <a:xfrm flipV="1">
                  <a:off x="5181600" y="4419600"/>
                  <a:ext cx="0" cy="6096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80"/>
              <p:cNvGrpSpPr/>
              <p:nvPr/>
            </p:nvGrpSpPr>
            <p:grpSpPr>
              <a:xfrm>
                <a:off x="5394382" y="4416732"/>
                <a:ext cx="0" cy="1981200"/>
                <a:chOff x="5181600" y="4419600"/>
                <a:chExt cx="0" cy="1981200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 flipV="1">
                  <a:off x="5181600" y="4419600"/>
                  <a:ext cx="0" cy="59436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87"/>
              <p:cNvGrpSpPr/>
              <p:nvPr/>
            </p:nvGrpSpPr>
            <p:grpSpPr>
              <a:xfrm>
                <a:off x="5066594" y="4416732"/>
                <a:ext cx="0" cy="1981200"/>
                <a:chOff x="5181600" y="4419600"/>
                <a:chExt cx="0" cy="1981200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 flipV="1">
                  <a:off x="5181600" y="4419600"/>
                  <a:ext cx="0" cy="6096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6" name="TextBox 75"/>
            <p:cNvSpPr txBox="1"/>
            <p:nvPr/>
          </p:nvSpPr>
          <p:spPr>
            <a:xfrm>
              <a:off x="6652125" y="157971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endParaRPr lang="en-US" sz="24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91400" y="304800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Solenoid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&amp; B field energy density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8045" y="320724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  <a:scene3d>
            <a:camera prst="isometricOffAxis2Top"/>
            <a:lightRig rig="morning" dir="t"/>
          </a:scene3d>
          <a:sp3d extrusionH="9525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1162745" y="270908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63500" prstMaterial="plastic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19945" y="309008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15145" y="301388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24745" y="309008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29545" y="301388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467545" y="2937680"/>
            <a:ext cx="609600" cy="381000"/>
            <a:chOff x="2735649" y="4191000"/>
            <a:chExt cx="609600" cy="3810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040449" y="4191000"/>
              <a:ext cx="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735649" y="4191000"/>
              <a:ext cx="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45249" y="4191000"/>
              <a:ext cx="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066800" y="34290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450562" name="Object 2"/>
          <p:cNvGraphicFramePr>
            <a:graphicFrameLocks noChangeAspect="1"/>
          </p:cNvGraphicFramePr>
          <p:nvPr/>
        </p:nvGraphicFramePr>
        <p:xfrm>
          <a:off x="713096" y="4413250"/>
          <a:ext cx="13890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8"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96" y="4413250"/>
                        <a:ext cx="138906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3" name="Object 3"/>
          <p:cNvGraphicFramePr>
            <a:graphicFrameLocks noChangeAspect="1"/>
          </p:cNvGraphicFramePr>
          <p:nvPr/>
        </p:nvGraphicFramePr>
        <p:xfrm>
          <a:off x="2084696" y="4413250"/>
          <a:ext cx="29797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9" name="Equation" r:id="rId6" imgW="1688760" imgH="393480" progId="Equation.DSMT4">
                  <p:embed/>
                </p:oleObj>
              </mc:Choice>
              <mc:Fallback>
                <p:oleObj name="Equation" r:id="rId6" imgW="16887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696" y="4413250"/>
                        <a:ext cx="297973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1196431" y="5638800"/>
          <a:ext cx="13446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0" name="Equation" r:id="rId8" imgW="761760" imgH="393480" progId="Equation.DSMT4">
                  <p:embed/>
                </p:oleObj>
              </mc:Choice>
              <mc:Fallback>
                <p:oleObj name="Equation" r:id="rId8" imgW="7617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431" y="5638800"/>
                        <a:ext cx="134461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6078538" y="5638800"/>
          <a:ext cx="13890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1" name="Equation" r:id="rId10" imgW="787320" imgH="431640" progId="Equation.DSMT4">
                  <p:embed/>
                </p:oleObj>
              </mc:Choice>
              <mc:Fallback>
                <p:oleObj name="Equation" r:id="rId10" imgW="7873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5638800"/>
                        <a:ext cx="1389062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an 41"/>
          <p:cNvSpPr/>
          <p:nvPr/>
        </p:nvSpPr>
        <p:spPr>
          <a:xfrm>
            <a:off x="1147571" y="2677252"/>
            <a:ext cx="1310185" cy="873460"/>
          </a:xfrm>
          <a:prstGeom prst="can">
            <a:avLst>
              <a:gd name="adj" fmla="val 45588"/>
            </a:avLst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"/>
          <p:cNvSpPr/>
          <p:nvPr/>
        </p:nvSpPr>
        <p:spPr>
          <a:xfrm>
            <a:off x="1162745" y="217568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morning" dir="t"/>
          </a:scene3d>
          <a:sp3d extrusionH="63500" prstMaterial="soft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6360993" y="2241644"/>
            <a:ext cx="939422" cy="1949356"/>
          </a:xfrm>
          <a:prstGeom prst="can">
            <a:avLst>
              <a:gd name="adj" fmla="val 33966"/>
            </a:avLst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60319" y="175944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  <a:scene3d>
            <a:camera prst="isometricOffAxis2Top"/>
            <a:lightRig rig="morning" dir="t"/>
          </a:scene3d>
          <a:sp3d extrusionH="952500" prstMaterial="dkEdge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20293" y="1219200"/>
            <a:ext cx="506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is energy stored in an </a:t>
            </a:r>
            <a:r>
              <a:rPr lang="en-US" sz="2400" i="1" dirty="0" smtClean="0"/>
              <a:t>E</a:t>
            </a:r>
            <a:r>
              <a:rPr lang="en-US" sz="2400" dirty="0" smtClean="0"/>
              <a:t> &amp; </a:t>
            </a:r>
            <a:r>
              <a:rPr lang="en-US" sz="2400" i="1" dirty="0" smtClean="0"/>
              <a:t>B</a:t>
            </a:r>
            <a:r>
              <a:rPr lang="en-US" sz="2400" dirty="0" smtClean="0"/>
              <a:t> field 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743200" y="3657600"/>
            <a:ext cx="1802160" cy="461665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Recall Lect. 6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90800" y="282624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plate capacitor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4599296" y="4452719"/>
            <a:ext cx="2792104" cy="646331"/>
            <a:chOff x="4294496" y="5280546"/>
            <a:chExt cx="2792104" cy="646331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4294496" y="5322627"/>
              <a:ext cx="533400" cy="491319"/>
            </a:xfrm>
            <a:prstGeom prst="ellips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51683" y="5280546"/>
              <a:ext cx="1934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Volume containing </a:t>
              </a:r>
              <a:r>
                <a:rPr lang="en-US" i="1" dirty="0" smtClean="0">
                  <a:solidFill>
                    <a:srgbClr val="C00000"/>
                  </a:solidFill>
                </a:rPr>
                <a:t>E</a:t>
              </a:r>
              <a:r>
                <a:rPr lang="en-US" dirty="0" smtClean="0">
                  <a:solidFill>
                    <a:srgbClr val="C00000"/>
                  </a:solidFill>
                </a:rPr>
                <a:t> field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4876800" y="5585346"/>
              <a:ext cx="3048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520293" y="5181600"/>
            <a:ext cx="862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convenient to define </a:t>
            </a:r>
            <a:r>
              <a:rPr lang="en-US" sz="2400" i="1" dirty="0" smtClean="0"/>
              <a:t>energy density </a:t>
            </a:r>
            <a:r>
              <a:rPr lang="en-US" sz="2400" dirty="0" smtClean="0"/>
              <a:t>= energy per volume [</a:t>
            </a:r>
            <a:r>
              <a:rPr lang="en-US" sz="2400" i="1" dirty="0" smtClean="0"/>
              <a:t>J</a:t>
            </a:r>
            <a:r>
              <a:rPr lang="en-US" sz="2400" dirty="0" smtClean="0"/>
              <a:t>/</a:t>
            </a:r>
            <a:r>
              <a:rPr lang="en-US" sz="2400" i="1" dirty="0" smtClean="0"/>
              <a:t>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1968284" y="259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grpSp>
        <p:nvGrpSpPr>
          <p:cNvPr id="96" name="Group 95"/>
          <p:cNvGrpSpPr/>
          <p:nvPr/>
        </p:nvGrpSpPr>
        <p:grpSpPr>
          <a:xfrm>
            <a:off x="687312" y="2819400"/>
            <a:ext cx="303288" cy="609600"/>
            <a:chOff x="687312" y="2819400"/>
            <a:chExt cx="303288" cy="609600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990600" y="2819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87312" y="2939534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endParaRPr lang="en-US" i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514600" y="6019800"/>
            <a:ext cx="3505200" cy="646331"/>
            <a:chOff x="2514600" y="6019800"/>
            <a:chExt cx="3505200" cy="646331"/>
          </a:xfrm>
        </p:grpSpPr>
        <p:sp>
          <p:nvSpPr>
            <p:cNvPr id="83" name="TextBox 82"/>
            <p:cNvSpPr txBox="1"/>
            <p:nvPr/>
          </p:nvSpPr>
          <p:spPr>
            <a:xfrm>
              <a:off x="2819400" y="60198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These expressions are correct for </a:t>
              </a:r>
              <a:r>
                <a:rPr lang="en-US" i="1" u="sng" dirty="0" smtClean="0">
                  <a:solidFill>
                    <a:srgbClr val="C00000"/>
                  </a:solidFill>
                </a:rPr>
                <a:t>any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i="1" dirty="0" smtClean="0">
                  <a:solidFill>
                    <a:srgbClr val="C00000"/>
                  </a:solidFill>
                </a:rPr>
                <a:t>E</a:t>
              </a:r>
              <a:r>
                <a:rPr lang="en-US" dirty="0" smtClean="0">
                  <a:solidFill>
                    <a:srgbClr val="C00000"/>
                  </a:solidFill>
                </a:rPr>
                <a:t> &amp; </a:t>
              </a:r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 field in a vacuum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97" name="Straight Arrow Connector 96"/>
            <p:cNvCxnSpPr>
              <a:stCxn id="83" idx="1"/>
            </p:cNvCxnSpPr>
            <p:nvPr/>
          </p:nvCxnSpPr>
          <p:spPr>
            <a:xfrm flipH="1" flipV="1">
              <a:off x="2514600" y="6096000"/>
              <a:ext cx="304800" cy="2469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5791200" y="6096000"/>
              <a:ext cx="228600" cy="228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wave energy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18866" y="1600200"/>
            <a:ext cx="7239000" cy="1828800"/>
            <a:chOff x="914400" y="3962400"/>
            <a:chExt cx="7239000" cy="1828800"/>
          </a:xfrm>
        </p:grpSpPr>
        <p:grpSp>
          <p:nvGrpSpPr>
            <p:cNvPr id="5" name="Group 13"/>
            <p:cNvGrpSpPr/>
            <p:nvPr/>
          </p:nvGrpSpPr>
          <p:grpSpPr>
            <a:xfrm>
              <a:off x="914400" y="3962400"/>
              <a:ext cx="7239000" cy="1828800"/>
              <a:chOff x="1219200" y="2667000"/>
              <a:chExt cx="7239000" cy="1828800"/>
            </a:xfrm>
          </p:grpSpPr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493459" y="3124200"/>
                <a:ext cx="3265714" cy="914598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C00000">
                  <a:alpha val="34902"/>
                </a:srgbClr>
              </a:solidFill>
              <a:ln w="28575" cmpd="sng">
                <a:solidFill>
                  <a:srgbClr val="C00000"/>
                </a:solidFill>
                <a:prstDash val="sysDash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40"/>
              <p:cNvGrpSpPr/>
              <p:nvPr/>
            </p:nvGrpSpPr>
            <p:grpSpPr>
              <a:xfrm>
                <a:off x="1569659" y="3124200"/>
                <a:ext cx="3077523" cy="916657"/>
                <a:chOff x="1882303" y="3121938"/>
                <a:chExt cx="3077523" cy="916657"/>
              </a:xfrm>
            </p:grpSpPr>
            <p:cxnSp>
              <p:nvCxnSpPr>
                <p:cNvPr id="4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070019" y="3661567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902002" y="3652113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300878" y="3647061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633776" y="3620486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988003" y="3593054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365516" y="3350536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4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176836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023327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803673" y="362048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5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750420" y="3593055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5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887405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589362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848379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124987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093136" y="3505786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5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320730" y="3515236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5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901382" y="3520288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733570" y="3546862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90357" y="3574300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012590" y="3809993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36439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95456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563673" y="354686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827940" y="3574299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7" name="Straight Arrow Connector 6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772054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23913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670404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7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534472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</p:grp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 flipV="1">
                <a:off x="1295400" y="2667000"/>
                <a:ext cx="3627059" cy="1828800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2F5597">
                  <a:alpha val="34902"/>
                </a:srgbClr>
              </a:solidFill>
              <a:ln w="28575" cmpd="sng">
                <a:solidFill>
                  <a:schemeClr val="accent5">
                    <a:lumMod val="75000"/>
                  </a:schemeClr>
                </a:solidFill>
                <a:prstDash val="sysDash"/>
                <a:round/>
                <a:headEnd/>
                <a:tailEnd/>
              </a:ln>
              <a:scene3d>
                <a:camera prst="isometricOffAxis2Top">
                  <a:rot lat="18000000" lon="3810000" rev="18000000"/>
                </a:camera>
                <a:lightRig rig="threePt" dir="t"/>
              </a:scene3d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4751696" y="3124200"/>
                <a:ext cx="3265714" cy="914598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C00000">
                  <a:alpha val="34902"/>
                </a:srgbClr>
              </a:solidFill>
              <a:ln w="28575" cmpd="sng">
                <a:solidFill>
                  <a:srgbClr val="C00000"/>
                </a:solidFill>
                <a:prstDash val="sysDash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171"/>
              <p:cNvGrpSpPr/>
              <p:nvPr/>
            </p:nvGrpSpPr>
            <p:grpSpPr>
              <a:xfrm>
                <a:off x="4860925" y="3124200"/>
                <a:ext cx="3077523" cy="916657"/>
                <a:chOff x="1882303" y="3121938"/>
                <a:chExt cx="3077523" cy="916657"/>
              </a:xfrm>
            </p:grpSpPr>
            <p:cxnSp>
              <p:nvCxnSpPr>
                <p:cNvPr id="1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070019" y="3661567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1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902002" y="3652113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1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300878" y="3647061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1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633776" y="3620486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1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988003" y="3593054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2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365516" y="3350536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176836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023327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803673" y="362048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2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750420" y="3593055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2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887405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589362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7" name="Straight Arrow Connector 26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848379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124987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093136" y="3505786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320730" y="3515236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901382" y="3520288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733570" y="3546862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90357" y="3574300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012590" y="3809993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3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36439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3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95456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3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563673" y="354686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827940" y="3574299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9" name="Straight Arrow Connector 3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772054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4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23913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4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670404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4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534472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</p:grp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 flipV="1">
                <a:off x="4585648" y="2667000"/>
                <a:ext cx="3627059" cy="1828800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2F5597">
                  <a:alpha val="34902"/>
                </a:srgbClr>
              </a:solidFill>
              <a:ln w="28575" cmpd="sng">
                <a:solidFill>
                  <a:schemeClr val="accent5">
                    <a:lumMod val="75000"/>
                  </a:schemeClr>
                </a:solidFill>
                <a:prstDash val="sysDash"/>
                <a:round/>
                <a:headEnd/>
                <a:tailEnd/>
              </a:ln>
              <a:scene3d>
                <a:camera prst="isometricOffAxis2Top">
                  <a:rot lat="18000000" lon="3810000" rev="18000000"/>
                </a:camera>
                <a:lightRig rig="threePt" dir="t"/>
              </a:scene3d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1219200" y="3581400"/>
                <a:ext cx="7239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771934" y="3962400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E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0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8760" y="5029200"/>
              <a:ext cx="455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r>
                <a:rPr lang="en-US" sz="2400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0</a:t>
              </a:r>
              <a:endParaRPr lang="en-US" sz="2400" baseline="-25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981075" y="3810000"/>
          <a:ext cx="18383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49"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3810000"/>
                        <a:ext cx="18383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/>
        </p:nvGraphicFramePr>
        <p:xfrm>
          <a:off x="992187" y="4648200"/>
          <a:ext cx="18367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0" name="Equation" r:id="rId5" imgW="1041120" imgH="431640" progId="Equation.DSMT4">
                  <p:embed/>
                </p:oleObj>
              </mc:Choice>
              <mc:Fallback>
                <p:oleObj name="Equation" r:id="rId5" imgW="10411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7" y="4648200"/>
                        <a:ext cx="1836738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0" name="Object 4"/>
          <p:cNvGraphicFramePr>
            <a:graphicFrameLocks noChangeAspect="1"/>
          </p:cNvGraphicFramePr>
          <p:nvPr/>
        </p:nvGraphicFramePr>
        <p:xfrm>
          <a:off x="1006475" y="5565775"/>
          <a:ext cx="2955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1" name="Equation" r:id="rId7" imgW="1676160" imgH="431640" progId="Equation.DSMT4">
                  <p:embed/>
                </p:oleObj>
              </mc:Choice>
              <mc:Fallback>
                <p:oleObj name="Equation" r:id="rId7" imgW="16761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565775"/>
                        <a:ext cx="295592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3962400" y="5489575"/>
          <a:ext cx="1746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2" name="Equation" r:id="rId9" imgW="990360" imgH="469800" progId="Equation.DSMT4">
                  <p:embed/>
                </p:oleObj>
              </mc:Choice>
              <mc:Fallback>
                <p:oleObj name="Equation" r:id="rId9" imgW="9903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17462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7037849" y="5443467"/>
          <a:ext cx="13684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3" name="Equation" r:id="rId11" imgW="774360" imgH="203040" progId="Equation.DSMT4">
                  <p:embed/>
                </p:oleObj>
              </mc:Choice>
              <mc:Fallback>
                <p:oleObj name="Equation" r:id="rId11" imgW="77436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849" y="5443467"/>
                        <a:ext cx="13684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1"/>
          <p:cNvGraphicFramePr>
            <a:graphicFrameLocks noChangeAspect="1"/>
          </p:cNvGraphicFramePr>
          <p:nvPr/>
        </p:nvGraphicFramePr>
        <p:xfrm>
          <a:off x="7086600" y="5791200"/>
          <a:ext cx="1346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4" name="Equation" r:id="rId13" imgW="774360" imgH="266400" progId="Equation.DSMT4">
                  <p:embed/>
                </p:oleObj>
              </mc:Choice>
              <mc:Fallback>
                <p:oleObj name="Equation" r:id="rId13" imgW="774360" imgH="266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791200"/>
                        <a:ext cx="1346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533400" y="1219200"/>
            <a:ext cx="800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is energy stored in an EM wave in oscillating </a:t>
            </a:r>
            <a:r>
              <a:rPr lang="en-US" sz="2400" i="1" dirty="0" smtClean="0"/>
              <a:t>E</a:t>
            </a:r>
            <a:r>
              <a:rPr lang="en-US" sz="2400" dirty="0" smtClean="0"/>
              <a:t> &amp; </a:t>
            </a:r>
            <a:r>
              <a:rPr lang="en-US" sz="2400" i="1" dirty="0" smtClean="0"/>
              <a:t>B</a:t>
            </a:r>
            <a:r>
              <a:rPr lang="en-US" sz="2400" dirty="0" smtClean="0"/>
              <a:t> fields 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609600" y="3352800"/>
            <a:ext cx="806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Since </a:t>
            </a:r>
            <a:r>
              <a:rPr lang="en-US" sz="2400" i="1" dirty="0" smtClean="0"/>
              <a:t>E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oscillate, we measure the </a:t>
            </a:r>
            <a:r>
              <a:rPr lang="en-US" sz="2400" i="1" dirty="0" smtClean="0"/>
              <a:t>average energy density</a:t>
            </a:r>
            <a:endParaRPr lang="en-US" sz="2400" i="1" dirty="0"/>
          </a:p>
        </p:txBody>
      </p:sp>
      <p:graphicFrame>
        <p:nvGraphicFramePr>
          <p:cNvPr id="449550" name="Object 14"/>
          <p:cNvGraphicFramePr>
            <a:graphicFrameLocks noChangeAspect="1"/>
          </p:cNvGraphicFramePr>
          <p:nvPr/>
        </p:nvGraphicFramePr>
        <p:xfrm>
          <a:off x="2828925" y="4651375"/>
          <a:ext cx="12096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5" name="Equation" r:id="rId15" imgW="685800" imgH="431640" progId="Equation.DSMT4">
                  <p:embed/>
                </p:oleObj>
              </mc:Choice>
              <mc:Fallback>
                <p:oleObj name="Equation" r:id="rId15" imgW="68580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651375"/>
                        <a:ext cx="12096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2819400" y="3810000"/>
          <a:ext cx="11668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6" name="Equation" r:id="rId17" imgW="660240" imgH="393480" progId="Equation.DSMT4">
                  <p:embed/>
                </p:oleObj>
              </mc:Choice>
              <mc:Fallback>
                <p:oleObj name="Equation" r:id="rId17" imgW="66024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116681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495800" y="3810000"/>
          <a:ext cx="15033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7" name="Equation" r:id="rId19" imgW="850680" imgH="419040" progId="Equation.DSMT4">
                  <p:embed/>
                </p:oleObj>
              </mc:Choice>
              <mc:Fallback>
                <p:oleObj name="Equation" r:id="rId19" imgW="850680" imgH="419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810000"/>
                        <a:ext cx="1503362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7315200" y="2667000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67600" y="1905000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49554" name="Object 18"/>
          <p:cNvGraphicFramePr>
            <a:graphicFrameLocks noChangeAspect="1"/>
          </p:cNvGraphicFramePr>
          <p:nvPr/>
        </p:nvGraphicFramePr>
        <p:xfrm>
          <a:off x="4495800" y="4651375"/>
          <a:ext cx="15033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8" name="Equation" r:id="rId21" imgW="850680" imgH="419040" progId="Equation.DSMT4">
                  <p:embed/>
                </p:oleObj>
              </mc:Choice>
              <mc:Fallback>
                <p:oleObj name="Equation" r:id="rId21" imgW="850680" imgH="4190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51375"/>
                        <a:ext cx="150336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7022435" y="4986267"/>
            <a:ext cx="1283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Recall that</a:t>
            </a:r>
            <a:endParaRPr lang="en-US" sz="2000" dirty="0"/>
          </a:p>
        </p:txBody>
      </p:sp>
      <p:sp>
        <p:nvSpPr>
          <p:cNvPr id="89" name="Rectangle 88"/>
          <p:cNvSpPr/>
          <p:nvPr/>
        </p:nvSpPr>
        <p:spPr>
          <a:xfrm>
            <a:off x="990600" y="5486400"/>
            <a:ext cx="4800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638800" y="3928281"/>
            <a:ext cx="3124200" cy="1329519"/>
            <a:chOff x="5638800" y="3928281"/>
            <a:chExt cx="3124200" cy="1329519"/>
          </a:xfrm>
        </p:grpSpPr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5638800" y="3928281"/>
              <a:ext cx="457200" cy="491319"/>
            </a:xfrm>
            <a:prstGeom prst="ellips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H="1" flipV="1">
              <a:off x="6172200" y="4191000"/>
              <a:ext cx="381000" cy="228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5638800" y="4766481"/>
              <a:ext cx="457200" cy="491319"/>
            </a:xfrm>
            <a:prstGeom prst="ellips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495987" y="4343400"/>
              <a:ext cx="2267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</a:rPr>
                <a:t>E </a:t>
              </a:r>
              <a:r>
                <a:rPr lang="en-US" dirty="0" smtClean="0">
                  <a:solidFill>
                    <a:srgbClr val="C00000"/>
                  </a:solidFill>
                </a:rPr>
                <a:t>&amp; </a:t>
              </a:r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 field amplitudes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>
              <a:off x="6172200" y="4648200"/>
              <a:ext cx="381000" cy="228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wave intensity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16,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163" y="6248400"/>
            <a:ext cx="579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Intensity corresponds to “brightness” of </a:t>
            </a:r>
            <a:r>
              <a:rPr lang="en-US" sz="2400" dirty="0" smtClean="0"/>
              <a:t>light</a:t>
            </a:r>
            <a:endParaRPr lang="en-US" sz="2400" dirty="0"/>
          </a:p>
        </p:txBody>
      </p:sp>
      <p:pic>
        <p:nvPicPr>
          <p:cNvPr id="7" name="Picture 2" descr="http://nztelco.com/wp-content/uploads/2013/12/2000px-Inverse_square_law.svg_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971800"/>
            <a:ext cx="5263063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1346" y="2217003"/>
            <a:ext cx="779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energy </a:t>
            </a:r>
            <a:r>
              <a:rPr lang="en-US" sz="2400" dirty="0" smtClean="0"/>
              <a:t>flows </a:t>
            </a:r>
            <a:r>
              <a:rPr lang="en-US" sz="2400" dirty="0" smtClean="0"/>
              <a:t>through surfaces at larger distances, but spread over a larger surface area </a:t>
            </a:r>
            <a:r>
              <a:rPr lang="en-US" sz="2400" i="1" dirty="0" smtClean="0"/>
              <a:t>A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38800" y="4868657"/>
            <a:ext cx="2438400" cy="846343"/>
            <a:chOff x="5024738" y="4104041"/>
            <a:chExt cx="2438400" cy="846343"/>
          </a:xfrm>
        </p:grpSpPr>
        <p:graphicFrame>
          <p:nvGraphicFramePr>
            <p:cNvPr id="48333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9475166"/>
                </p:ext>
              </p:extLst>
            </p:nvPr>
          </p:nvGraphicFramePr>
          <p:xfrm>
            <a:off x="5113637" y="4155737"/>
            <a:ext cx="2288790" cy="733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384" name="Equation" r:id="rId5" imgW="1307880" imgH="419040" progId="Equation.DSMT4">
                    <p:embed/>
                  </p:oleObj>
                </mc:Choice>
                <mc:Fallback>
                  <p:oleObj name="Equation" r:id="rId5" imgW="1307880" imgH="4190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3637" y="4155737"/>
                          <a:ext cx="2288790" cy="733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5024738" y="4104041"/>
              <a:ext cx="2438400" cy="84634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54486" y="4376725"/>
            <a:ext cx="332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It is useful to define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intensity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7257" y="5761624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Units: W/m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163" y="12264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source </a:t>
            </a:r>
            <a:r>
              <a:rPr lang="en-US" sz="2400" dirty="0" smtClean="0"/>
              <a:t>of light </a:t>
            </a:r>
            <a:r>
              <a:rPr lang="en-US" sz="2400" dirty="0" smtClean="0"/>
              <a:t>emits EM energy at a rate given by the power </a:t>
            </a:r>
            <a:r>
              <a:rPr lang="en-US" sz="2400" i="1" dirty="0" smtClean="0"/>
              <a:t>P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27236"/>
              </p:ext>
            </p:extLst>
          </p:nvPr>
        </p:nvGraphicFramePr>
        <p:xfrm>
          <a:off x="5299074" y="1295400"/>
          <a:ext cx="13684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85" name="Equation" r:id="rId7" imgW="774360" imgH="419040" progId="Equation.DSMT4">
                  <p:embed/>
                </p:oleObj>
              </mc:Choice>
              <mc:Fallback>
                <p:oleObj name="Equation" r:id="rId7" imgW="774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4" y="1295400"/>
                        <a:ext cx="13684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50381" y="1479490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Units: </a:t>
            </a:r>
            <a:r>
              <a:rPr lang="en-US" sz="2000" dirty="0" smtClean="0"/>
              <a:t>W</a:t>
            </a:r>
            <a:endParaRPr lang="en-US" sz="20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94945" y="3065580"/>
            <a:ext cx="4572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nergy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flowing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through surface in time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272922"/>
              </p:ext>
            </p:extLst>
          </p:nvPr>
        </p:nvGraphicFramePr>
        <p:xfrm>
          <a:off x="5867400" y="3511534"/>
          <a:ext cx="21082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86" name="Equation" r:id="rId9" imgW="1193760" imgH="253800" progId="Equation.DSMT4">
                  <p:embed/>
                </p:oleObj>
              </mc:Choice>
              <mc:Fallback>
                <p:oleObj name="Equation" r:id="rId9" imgW="1193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11534"/>
                        <a:ext cx="21082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EM wave </a:t>
            </a:r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656" y="1443335"/>
            <a:ext cx="770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P</a:t>
            </a:r>
            <a:r>
              <a:rPr lang="en-US" sz="2400" i="1" dirty="0" smtClean="0"/>
              <a:t> </a:t>
            </a:r>
            <a:r>
              <a:rPr lang="en-US" sz="2400" dirty="0" smtClean="0"/>
              <a:t>is</a:t>
            </a:r>
            <a:r>
              <a:rPr lang="en-US" sz="2400" i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light intensity at </a:t>
            </a:r>
            <a:r>
              <a:rPr lang="en-US" sz="2400" dirty="0" smtClean="0"/>
              <a:t>a </a:t>
            </a:r>
            <a:r>
              <a:rPr lang="en-US" sz="2400" dirty="0" smtClean="0"/>
              <a:t>point </a:t>
            </a:r>
            <a:r>
              <a:rPr lang="en-US" sz="2400" i="1" dirty="0" smtClean="0"/>
              <a:t>P</a:t>
            </a:r>
            <a:r>
              <a:rPr lang="en-US" sz="2400" dirty="0" smtClean="0"/>
              <a:t> a distance </a:t>
            </a: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 smtClean="0"/>
              <a:t>from </a:t>
            </a:r>
            <a:r>
              <a:rPr lang="en-US" sz="2400" dirty="0" smtClean="0"/>
              <a:t>a point source, a 60 W </a:t>
            </a:r>
            <a:r>
              <a:rPr lang="en-US" sz="2400" dirty="0" smtClean="0"/>
              <a:t>light bulb. </a:t>
            </a:r>
            <a:endParaRPr lang="en-US" sz="2400" dirty="0"/>
          </a:p>
        </p:txBody>
      </p:sp>
      <p:pic>
        <p:nvPicPr>
          <p:cNvPr id="6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743200" y="2971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4038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dirty="0" smtClean="0"/>
              <a:t>light i</a:t>
            </a:r>
            <a:r>
              <a:rPr lang="en-US" sz="2400" dirty="0" smtClean="0"/>
              <a:t>ntensity at </a:t>
            </a:r>
            <a:r>
              <a:rPr lang="en-US" sz="2400" dirty="0" smtClean="0"/>
              <a:t>a </a:t>
            </a:r>
            <a:r>
              <a:rPr lang="en-US" sz="2400" dirty="0" smtClean="0"/>
              <a:t>distance 2</a:t>
            </a:r>
            <a:r>
              <a:rPr lang="en-US" sz="2400" i="1" dirty="0" smtClean="0"/>
              <a:t>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1295401" y="4495800"/>
            <a:ext cx="23622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alt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endParaRPr lang="en-US" altLang="en-US" sz="2400" i="1" baseline="-25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alt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endParaRPr lang="en-US" alt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alt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/2</a:t>
            </a:r>
            <a:endParaRPr lang="en-US" alt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alt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/4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19400" y="2971800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6786" y="2590800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19600" y="2438400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P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19400" y="3048000"/>
            <a:ext cx="3657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77568" y="30480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i="1" dirty="0" smtClean="0"/>
              <a:t>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324600" y="2590800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?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11274" y="1832371"/>
            <a:ext cx="462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(Assume all electric power goes into EM wave)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EM power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light bulb emits an average 60 W of power. Calculate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rms</a:t>
            </a:r>
            <a:r>
              <a:rPr lang="en-US" sz="2400" dirty="0" smtClean="0"/>
              <a:t> &amp; </a:t>
            </a:r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rms</a:t>
            </a:r>
            <a:r>
              <a:rPr lang="en-US" sz="2400" dirty="0" smtClean="0"/>
              <a:t> at a distance </a:t>
            </a:r>
            <a:r>
              <a:rPr lang="en-US" sz="2400" i="1" dirty="0" smtClean="0"/>
              <a:t>r</a:t>
            </a:r>
            <a:r>
              <a:rPr lang="en-US" sz="2400" dirty="0" smtClean="0"/>
              <a:t> = 2 m from bulb.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86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By energy conservation, power emitted = power through spherical surface at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r =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51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30185"/>
              </p:ext>
            </p:extLst>
          </p:nvPr>
        </p:nvGraphicFramePr>
        <p:xfrm>
          <a:off x="5067300" y="3082925"/>
          <a:ext cx="9874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2" name="Equation" r:id="rId3" imgW="558720" imgH="253800" progId="Equation.DSMT4">
                  <p:embed/>
                </p:oleObj>
              </mc:Choice>
              <mc:Fallback>
                <p:oleObj name="Equation" r:id="rId3" imgW="55872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082925"/>
                        <a:ext cx="98742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27257" y="1647124"/>
            <a:ext cx="462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(Assume all electric power goes into EM wave)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5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51684"/>
              </p:ext>
            </p:extLst>
          </p:nvPr>
        </p:nvGraphicFramePr>
        <p:xfrm>
          <a:off x="6105525" y="3048000"/>
          <a:ext cx="15255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3" name="Equation" r:id="rId5" imgW="863280" imgH="266400" progId="Equation.DSMT4">
                  <p:embed/>
                </p:oleObj>
              </mc:Choice>
              <mc:Fallback>
                <p:oleObj name="Equation" r:id="rId5" imgW="863280" imgH="26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3048000"/>
                        <a:ext cx="1525588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62" y="3242478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446362" y="3623478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914400" y="2057400"/>
            <a:ext cx="3200400" cy="3200400"/>
            <a:chOff x="914400" y="2057400"/>
            <a:chExt cx="3200400" cy="32004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3200400" cy="3200400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>
              <a:endCxn id="5" idx="7"/>
            </p:cNvCxnSpPr>
            <p:nvPr/>
          </p:nvCxnSpPr>
          <p:spPr>
            <a:xfrm flipV="1">
              <a:off x="2571466" y="2526087"/>
              <a:ext cx="1074646" cy="11042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14600" y="25908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dirty="0" smtClean="0"/>
                <a:t> = 2 m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 flipV="1">
            <a:off x="2571467" y="3477904"/>
            <a:ext cx="1600199" cy="228600"/>
            <a:chOff x="2971800" y="3962400"/>
            <a:chExt cx="3048000" cy="533598"/>
          </a:xfrm>
        </p:grpSpPr>
        <p:sp>
          <p:nvSpPr>
            <p:cNvPr id="23" name="Freeform 11"/>
            <p:cNvSpPr>
              <a:spLocks/>
            </p:cNvSpPr>
            <p:nvPr/>
          </p:nvSpPr>
          <p:spPr bwMode="auto">
            <a:xfrm flipV="1">
              <a:off x="3733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 flipV="1">
              <a:off x="4495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 flipV="1">
              <a:off x="5257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flipV="1">
              <a:off x="2971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7192707" flipV="1">
            <a:off x="1354653" y="4266698"/>
            <a:ext cx="1600199" cy="228600"/>
            <a:chOff x="2971800" y="3962400"/>
            <a:chExt cx="3048000" cy="533598"/>
          </a:xfrm>
        </p:grpSpPr>
        <p:sp>
          <p:nvSpPr>
            <p:cNvPr id="39" name="Freeform 11"/>
            <p:cNvSpPr>
              <a:spLocks/>
            </p:cNvSpPr>
            <p:nvPr/>
          </p:nvSpPr>
          <p:spPr bwMode="auto">
            <a:xfrm flipV="1">
              <a:off x="3733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 flipV="1">
              <a:off x="4495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flipV="1">
              <a:off x="5257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 flipV="1">
              <a:off x="2971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 rot="13435877" flipV="1">
            <a:off x="1131478" y="2934226"/>
            <a:ext cx="1600199" cy="228600"/>
            <a:chOff x="2971800" y="3962400"/>
            <a:chExt cx="3048000" cy="533598"/>
          </a:xfrm>
        </p:grpSpPr>
        <p:sp>
          <p:nvSpPr>
            <p:cNvPr id="44" name="Freeform 11"/>
            <p:cNvSpPr>
              <a:spLocks/>
            </p:cNvSpPr>
            <p:nvPr/>
          </p:nvSpPr>
          <p:spPr bwMode="auto">
            <a:xfrm flipV="1">
              <a:off x="3733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 flipV="1">
              <a:off x="4495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 flipV="1">
              <a:off x="5257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V="1">
              <a:off x="2971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492738" y="5475288"/>
          <a:ext cx="15700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4" name="Equation" r:id="rId8" imgW="888840" imgH="266400" progId="Equation.DSMT4">
                  <p:embed/>
                </p:oleObj>
              </mc:Choice>
              <mc:Fallback>
                <p:oleObj name="Equation" r:id="rId8" imgW="88884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38" y="5475288"/>
                        <a:ext cx="1570038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15300" cy="1325563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1.1–1.7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62400" y="4876800"/>
            <a:ext cx="5105400" cy="1828800"/>
            <a:chOff x="914400" y="3962400"/>
            <a:chExt cx="7239000" cy="1828800"/>
          </a:xfrm>
        </p:grpSpPr>
        <p:grpSp>
          <p:nvGrpSpPr>
            <p:cNvPr id="5" name="Group 13"/>
            <p:cNvGrpSpPr/>
            <p:nvPr/>
          </p:nvGrpSpPr>
          <p:grpSpPr>
            <a:xfrm>
              <a:off x="914400" y="3962400"/>
              <a:ext cx="7239000" cy="1828800"/>
              <a:chOff x="1219200" y="2667000"/>
              <a:chExt cx="7239000" cy="1828800"/>
            </a:xfrm>
          </p:grpSpPr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493459" y="3124200"/>
                <a:ext cx="3265714" cy="914598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C00000">
                  <a:alpha val="34902"/>
                </a:srgbClr>
              </a:solidFill>
              <a:ln w="28575" cmpd="sng">
                <a:solidFill>
                  <a:srgbClr val="C00000"/>
                </a:solidFill>
                <a:prstDash val="sysDash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40"/>
              <p:cNvGrpSpPr/>
              <p:nvPr/>
            </p:nvGrpSpPr>
            <p:grpSpPr>
              <a:xfrm>
                <a:off x="1569659" y="3124200"/>
                <a:ext cx="3077523" cy="916657"/>
                <a:chOff x="1882303" y="3121938"/>
                <a:chExt cx="3077523" cy="916657"/>
              </a:xfrm>
            </p:grpSpPr>
            <p:cxnSp>
              <p:nvCxnSpPr>
                <p:cNvPr id="4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070019" y="3661567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902002" y="3652113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300878" y="3647061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633776" y="3620486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988003" y="3593054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4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365516" y="3350536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4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176836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023327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803673" y="362048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5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750420" y="3593055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5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887405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589362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848379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124987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5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093136" y="3505786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5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320730" y="3515236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5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901382" y="3520288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733570" y="3546862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90357" y="3574300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012590" y="3809993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36439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95456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563673" y="354686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827940" y="3574299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67" name="Straight Arrow Connector 6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772054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23913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6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670404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7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534472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</p:grp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 flipV="1">
                <a:off x="1295400" y="2667000"/>
                <a:ext cx="3627059" cy="1828800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2F5597">
                  <a:alpha val="34902"/>
                </a:srgbClr>
              </a:solidFill>
              <a:ln w="28575" cmpd="sng">
                <a:solidFill>
                  <a:schemeClr val="accent5">
                    <a:lumMod val="75000"/>
                  </a:schemeClr>
                </a:solidFill>
                <a:prstDash val="sysDash"/>
                <a:round/>
                <a:headEnd/>
                <a:tailEnd/>
              </a:ln>
              <a:scene3d>
                <a:camera prst="isometricOffAxis2Top">
                  <a:rot lat="18000000" lon="3810000" rev="18000000"/>
                </a:camera>
                <a:lightRig rig="threePt" dir="t"/>
              </a:scene3d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4751696" y="3124200"/>
                <a:ext cx="3265714" cy="914598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C00000">
                  <a:alpha val="34902"/>
                </a:srgbClr>
              </a:solidFill>
              <a:ln w="28575" cmpd="sng">
                <a:solidFill>
                  <a:srgbClr val="C00000"/>
                </a:solidFill>
                <a:prstDash val="sysDash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171"/>
              <p:cNvGrpSpPr/>
              <p:nvPr/>
            </p:nvGrpSpPr>
            <p:grpSpPr>
              <a:xfrm>
                <a:off x="4860925" y="3124200"/>
                <a:ext cx="3077523" cy="916657"/>
                <a:chOff x="1882303" y="3121938"/>
                <a:chExt cx="3077523" cy="916657"/>
              </a:xfrm>
            </p:grpSpPr>
            <p:cxnSp>
              <p:nvCxnSpPr>
                <p:cNvPr id="1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070019" y="3661567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1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902002" y="3652113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1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300878" y="3647061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1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633776" y="3620486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1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988003" y="3593054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2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365516" y="3350536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176836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023327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803673" y="362048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2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750420" y="3593055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2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887405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589362" y="3367069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7" name="Straight Arrow Connector 26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848379" y="3416675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124987" y="3496466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29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093136" y="3505786"/>
                  <a:ext cx="685799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320730" y="3515236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901382" y="3520288"/>
                  <a:ext cx="633046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733570" y="3546862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3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90357" y="3574300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4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012590" y="3809993"/>
                  <a:ext cx="457200" cy="4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35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36439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36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495456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37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563673" y="3546864"/>
                  <a:ext cx="474784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827940" y="3574299"/>
                  <a:ext cx="263770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accent5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scene3d>
                  <a:camera prst="isometricOffAxis1Left">
                    <a:rot lat="1800000" lon="4200000" rev="0"/>
                  </a:camera>
                  <a:lightRig rig="threePt" dir="t"/>
                </a:scene3d>
                <a:extLst/>
              </p:spPr>
            </p:cxnSp>
            <p:cxnSp>
              <p:nvCxnSpPr>
                <p:cNvPr id="39" name="Straight Arrow Connector 3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772054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40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23913" y="3793456"/>
                  <a:ext cx="422031" cy="8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41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670404" y="3743849"/>
                  <a:ext cx="316523" cy="9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  <p:cxnSp>
              <p:nvCxnSpPr>
                <p:cNvPr id="42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534472" y="3664064"/>
                  <a:ext cx="175847" cy="3"/>
                </a:xfrm>
                <a:prstGeom prst="straightConnector1">
                  <a:avLst/>
                </a:prstGeom>
                <a:solidFill>
                  <a:schemeClr val="bg1"/>
                </a:solidFill>
                <a:ln w="28575" algn="ctr">
                  <a:solidFill>
                    <a:srgbClr val="C00000"/>
                  </a:solidFill>
                  <a:round/>
                  <a:headEnd type="none" w="med" len="med"/>
                  <a:tailEnd type="arrow" w="med" len="med"/>
                </a:ln>
                <a:extLst/>
              </p:spPr>
            </p:cxnSp>
          </p:grp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 flipV="1">
                <a:off x="4585648" y="2667000"/>
                <a:ext cx="3627059" cy="1828800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solidFill>
                <a:srgbClr val="2F5597">
                  <a:alpha val="34902"/>
                </a:srgbClr>
              </a:solidFill>
              <a:ln w="28575" cmpd="sng">
                <a:solidFill>
                  <a:schemeClr val="accent5">
                    <a:lumMod val="75000"/>
                  </a:schemeClr>
                </a:solidFill>
                <a:prstDash val="sysDash"/>
                <a:round/>
                <a:headEnd/>
                <a:tailEnd/>
              </a:ln>
              <a:scene3d>
                <a:camera prst="isometricOffAxis2Top">
                  <a:rot lat="18000000" lon="3810000" rev="18000000"/>
                </a:camera>
                <a:lightRig rig="threePt" dir="t"/>
              </a:scene3d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1219200" y="3581400"/>
                <a:ext cx="7239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188652" y="41148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E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50292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endParaRPr lang="en-US" sz="24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456712" name="Picture 8" descr="http://2.bp.blogspot.com/-xqUaZuuLabk/TzSFiICl81I/AAAAAAAAAII/q9naBM_gypo/s1600/image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"/>
          </a:blip>
          <a:srcRect l="8697" t="7547" r="2818" b="64259"/>
          <a:stretch>
            <a:fillRect/>
          </a:stretch>
        </p:blipFill>
        <p:spPr bwMode="auto">
          <a:xfrm>
            <a:off x="381000" y="2286000"/>
            <a:ext cx="3840480" cy="487333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228600" y="1295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Longitudinal</a:t>
            </a:r>
            <a:r>
              <a:rPr lang="en-US" sz="2400" dirty="0" smtClean="0">
                <a:sym typeface="Symbol"/>
              </a:rPr>
              <a:t> waves: oscillations are </a:t>
            </a:r>
            <a:r>
              <a:rPr lang="en-US" sz="2400" spc="-200" dirty="0" smtClean="0">
                <a:sym typeface="Symbol"/>
              </a:rPr>
              <a:t>||</a:t>
            </a:r>
            <a:r>
              <a:rPr lang="en-US" sz="2400" dirty="0" smtClean="0">
                <a:sym typeface="Symbol"/>
              </a:rPr>
              <a:t> to direction or propagation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43400" y="2895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600200" y="336446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Sound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442869" y="3351074"/>
            <a:ext cx="17346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050" indent="-273050"/>
            <a:r>
              <a:rPr lang="en-US" dirty="0" smtClean="0"/>
              <a:t>Ex:  Light</a:t>
            </a:r>
          </a:p>
          <a:p>
            <a:pPr marL="341313"/>
            <a:r>
              <a:rPr lang="en-US" dirty="0" smtClean="0"/>
              <a:t>Radio waves</a:t>
            </a:r>
          </a:p>
          <a:p>
            <a:pPr marL="341313"/>
            <a:r>
              <a:rPr lang="en-US" dirty="0" smtClean="0"/>
              <a:t>X-rays</a:t>
            </a:r>
          </a:p>
          <a:p>
            <a:pPr marL="341313"/>
            <a:r>
              <a:rPr lang="en-US" dirty="0" smtClean="0"/>
              <a:t>Microwaves</a:t>
            </a:r>
          </a:p>
          <a:p>
            <a:pPr marL="341313"/>
            <a:r>
              <a:rPr lang="en-US" dirty="0" smtClean="0"/>
              <a:t>Water waves</a:t>
            </a:r>
          </a:p>
          <a:p>
            <a:pPr marL="341313"/>
            <a:r>
              <a:rPr lang="en-US" dirty="0" smtClean="0"/>
              <a:t>“The wave”</a:t>
            </a:r>
          </a:p>
        </p:txBody>
      </p:sp>
      <p:pic>
        <p:nvPicPr>
          <p:cNvPr id="79" name="Picture 8" descr="http://2.bp.blogspot.com/-xqUaZuuLabk/TzSFiICl81I/AAAAAAAAAII/q9naBM_gypo/s1600/image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"/>
          </a:blip>
          <a:srcRect l="8697" t="46314" r="2818" b="5347"/>
          <a:stretch>
            <a:fillRect/>
          </a:stretch>
        </p:blipFill>
        <p:spPr bwMode="auto">
          <a:xfrm>
            <a:off x="4953000" y="2133600"/>
            <a:ext cx="3840480" cy="835559"/>
          </a:xfrm>
          <a:prstGeom prst="rect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4876800" y="12954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Transverse</a:t>
            </a:r>
            <a:r>
              <a:rPr lang="en-US" sz="2400" dirty="0" smtClean="0"/>
              <a:t> waves: oscillations are </a:t>
            </a:r>
            <a:r>
              <a:rPr lang="en-US" sz="2400" dirty="0" smtClean="0">
                <a:sym typeface="Symbol"/>
              </a:rPr>
              <a:t> to direction of propagation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2057400" y="2209800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200400" y="2209800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057400" y="28956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514600" y="2895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λ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6629400" y="2209800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772400" y="2209800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28956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086600" y="2895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λ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57200" y="4724400"/>
            <a:ext cx="1641988" cy="609600"/>
            <a:chOff x="457200" y="4724400"/>
            <a:chExt cx="1641988" cy="609600"/>
          </a:xfrm>
        </p:grpSpPr>
        <p:sp>
          <p:nvSpPr>
            <p:cNvPr id="91" name="TextBox 90"/>
            <p:cNvSpPr txBox="1"/>
            <p:nvPr/>
          </p:nvSpPr>
          <p:spPr>
            <a:xfrm>
              <a:off x="457200" y="4964668"/>
              <a:ext cx="1641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Compressed air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1828800" y="4724400"/>
              <a:ext cx="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5800" y="4724400"/>
              <a:ext cx="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286000" y="4724400"/>
            <a:ext cx="1406154" cy="597932"/>
            <a:chOff x="2286000" y="4724400"/>
            <a:chExt cx="1406154" cy="597932"/>
          </a:xfrm>
        </p:grpSpPr>
        <p:sp>
          <p:nvSpPr>
            <p:cNvPr id="92" name="TextBox 91"/>
            <p:cNvSpPr txBox="1"/>
            <p:nvPr/>
          </p:nvSpPr>
          <p:spPr>
            <a:xfrm>
              <a:off x="2286000" y="4953000"/>
              <a:ext cx="1406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Expanded air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V="1">
              <a:off x="2362200" y="4724400"/>
              <a:ext cx="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3581400" y="4724400"/>
              <a:ext cx="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81000" y="3962400"/>
            <a:ext cx="4724400" cy="755374"/>
            <a:chOff x="381000" y="3962400"/>
            <a:chExt cx="4724400" cy="755374"/>
          </a:xfrm>
        </p:grpSpPr>
        <p:pic>
          <p:nvPicPr>
            <p:cNvPr id="456708" name="Picture 4" descr="http://hyperphysics.phy-astr.gsu.edu/hbase/sound/imgsou/lwav2.gif"/>
            <p:cNvPicPr>
              <a:picLocks noChangeAspect="1" noChangeArrowheads="1"/>
            </p:cNvPicPr>
            <p:nvPr/>
          </p:nvPicPr>
          <p:blipFill>
            <a:blip r:embed="rId4" cstate="print"/>
            <a:srcRect t="37128" b="24353"/>
            <a:stretch>
              <a:fillRect/>
            </a:stretch>
          </p:blipFill>
          <p:spPr bwMode="auto">
            <a:xfrm>
              <a:off x="381000" y="3962400"/>
              <a:ext cx="4343400" cy="755374"/>
            </a:xfrm>
            <a:prstGeom prst="rect">
              <a:avLst/>
            </a:prstGeom>
            <a:noFill/>
          </p:spPr>
        </p:pic>
        <p:cxnSp>
          <p:nvCxnSpPr>
            <p:cNvPr id="104" name="Straight Arrow Connector 103"/>
            <p:cNvCxnSpPr/>
            <p:nvPr/>
          </p:nvCxnSpPr>
          <p:spPr>
            <a:xfrm>
              <a:off x="4419600" y="4343400"/>
              <a:ext cx="685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 rot="16200000">
            <a:off x="7369554" y="3146047"/>
            <a:ext cx="1066800" cy="1632707"/>
            <a:chOff x="1600200" y="3276600"/>
            <a:chExt cx="1066800" cy="1632707"/>
          </a:xfrm>
        </p:grpSpPr>
        <p:sp>
          <p:nvSpPr>
            <p:cNvPr id="107" name="AutoShape 148"/>
            <p:cNvSpPr>
              <a:spLocks/>
            </p:cNvSpPr>
            <p:nvPr/>
          </p:nvSpPr>
          <p:spPr bwMode="auto">
            <a:xfrm rot="5400000" flipH="1">
              <a:off x="2057400" y="2819400"/>
              <a:ext cx="152400" cy="10668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5400000">
              <a:off x="1432298" y="3979405"/>
              <a:ext cx="1490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All EM waves!</a:t>
              </a:r>
              <a:endParaRPr lang="en-US" baseline="-25000" dirty="0">
                <a:solidFill>
                  <a:srgbClr val="009900"/>
                </a:solidFill>
              </a:endParaRPr>
            </a:p>
          </p:txBody>
        </p:sp>
      </p:grp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</a:t>
            </a:r>
            <a:endParaRPr lang="en-US" dirty="0"/>
          </a:p>
        </p:txBody>
      </p:sp>
      <p:cxnSp>
        <p:nvCxnSpPr>
          <p:cNvPr id="441" name="Straight Arrow Connector 33"/>
          <p:cNvCxnSpPr>
            <a:cxnSpLocks noChangeShapeType="1"/>
          </p:cNvCxnSpPr>
          <p:nvPr/>
        </p:nvCxnSpPr>
        <p:spPr bwMode="auto">
          <a:xfrm flipV="1">
            <a:off x="7315200" y="4267200"/>
            <a:ext cx="0" cy="914400"/>
          </a:xfrm>
          <a:prstGeom prst="straightConnector1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/>
        </p:spPr>
      </p:cxnSp>
      <p:sp>
        <p:nvSpPr>
          <p:cNvPr id="490" name="TextBox 489"/>
          <p:cNvSpPr txBox="1"/>
          <p:nvPr/>
        </p:nvSpPr>
        <p:spPr>
          <a:xfrm>
            <a:off x="1524000" y="6336268"/>
            <a:ext cx="473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convenience we will stop showing the </a:t>
            </a:r>
            <a:r>
              <a:rPr lang="en-US" i="1" dirty="0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field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98758" y="1143000"/>
            <a:ext cx="814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 waves are transverse and have </a:t>
            </a:r>
            <a:r>
              <a:rPr lang="en-US" sz="2400" i="1" dirty="0" smtClean="0"/>
              <a:t>polarization – </a:t>
            </a:r>
            <a:r>
              <a:rPr lang="en-US" sz="2400" dirty="0" smtClean="0"/>
              <a:t>by convention, the direction of the </a:t>
            </a:r>
            <a:r>
              <a:rPr lang="en-US" sz="2400" i="1" dirty="0" smtClean="0"/>
              <a:t>E</a:t>
            </a:r>
            <a:r>
              <a:rPr lang="en-US" sz="2400" dirty="0" smtClean="0"/>
              <a:t> field oscillation </a:t>
            </a:r>
            <a:endParaRPr lang="en-US" sz="2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09600" y="5867400"/>
            <a:ext cx="336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– direction is </a:t>
            </a:r>
            <a:r>
              <a:rPr lang="en-US" i="1" dirty="0" smtClean="0"/>
              <a:t>random</a:t>
            </a:r>
            <a:endParaRPr lang="en-US" i="1" dirty="0"/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395346" y="5334000"/>
            <a:ext cx="297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“Left” circular polarization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438400" y="3440668"/>
            <a:ext cx="257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“Vertical” polarization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609600" y="3657600"/>
            <a:ext cx="5410200" cy="1881644"/>
            <a:chOff x="609600" y="3657600"/>
            <a:chExt cx="5410200" cy="1881644"/>
          </a:xfrm>
        </p:grpSpPr>
        <p:sp>
          <p:nvSpPr>
            <p:cNvPr id="445" name="TextBox 444"/>
            <p:cNvSpPr txBox="1"/>
            <p:nvPr/>
          </p:nvSpPr>
          <p:spPr>
            <a:xfrm>
              <a:off x="609600" y="4050268"/>
              <a:ext cx="901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Circular</a:t>
              </a:r>
              <a:endParaRPr lang="en-US" dirty="0"/>
            </a:p>
          </p:txBody>
        </p:sp>
        <p:grpSp>
          <p:nvGrpSpPr>
            <p:cNvPr id="447" name="Group 446"/>
            <p:cNvGrpSpPr/>
            <p:nvPr/>
          </p:nvGrpSpPr>
          <p:grpSpPr>
            <a:xfrm>
              <a:off x="1856095" y="3910469"/>
              <a:ext cx="3091218" cy="1628775"/>
              <a:chOff x="1355678" y="4438407"/>
              <a:chExt cx="3884440" cy="1628775"/>
            </a:xfrm>
          </p:grpSpPr>
          <p:cxnSp>
            <p:nvCxnSpPr>
              <p:cNvPr id="44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012780" y="5330335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44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320146" y="5007427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45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203503" y="5157478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5700000" rev="0"/>
                </a:camera>
                <a:lightRig rig="threePt" dir="t"/>
              </a:scene3d>
              <a:sp3d extrusionH="6350"/>
              <a:extLst/>
            </p:spPr>
          </p:cxnSp>
          <p:cxnSp>
            <p:nvCxnSpPr>
              <p:cNvPr id="451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572497" y="5043052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extLst/>
            </p:spPr>
          </p:cxnSp>
          <p:cxnSp>
            <p:nvCxnSpPr>
              <p:cNvPr id="45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359253" y="5057403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6600000" rev="0"/>
                </a:camera>
                <a:lightRig rig="threePt" dir="t"/>
              </a:scene3d>
              <a:extLst/>
            </p:spPr>
          </p:cxnSp>
          <p:cxnSp>
            <p:nvCxnSpPr>
              <p:cNvPr id="45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812824" y="5087091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2400000" rev="0"/>
                </a:camera>
                <a:lightRig rig="threePt" dir="t"/>
              </a:scene3d>
              <a:extLst/>
            </p:spPr>
          </p:cxnSp>
          <p:cxnSp>
            <p:nvCxnSpPr>
              <p:cNvPr id="45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565428" y="4926983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7800000" rev="0"/>
                </a:camera>
                <a:lightRig rig="threePt" dir="t"/>
              </a:scene3d>
              <a:extLst/>
            </p:spPr>
          </p:cxnSp>
          <p:cxnSp>
            <p:nvCxnSpPr>
              <p:cNvPr id="45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036496" y="5167950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3600000" rev="0"/>
                </a:camera>
                <a:lightRig rig="threePt" dir="t"/>
              </a:scene3d>
              <a:extLst/>
            </p:spPr>
          </p:cxnSp>
          <p:cxnSp>
            <p:nvCxnSpPr>
              <p:cNvPr id="45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863953" y="4840678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9000000" rev="0"/>
                </a:camera>
                <a:lightRig rig="threePt" dir="t"/>
              </a:scene3d>
              <a:extLst/>
            </p:spPr>
          </p:cxnSp>
          <p:cxnSp>
            <p:nvCxnSpPr>
              <p:cNvPr id="457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264849" y="5266334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4800000" rev="0"/>
                </a:camera>
                <a:lightRig rig="threePt" dir="t"/>
              </a:scene3d>
              <a:extLst/>
            </p:spPr>
          </p:cxnSp>
          <p:cxnSp>
            <p:nvCxnSpPr>
              <p:cNvPr id="45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162478" y="4793180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0200000" rev="0"/>
                </a:camera>
                <a:lightRig rig="threePt" dir="t"/>
              </a:scene3d>
              <a:extLst/>
            </p:spPr>
          </p:cxnSp>
          <p:cxnSp>
            <p:nvCxnSpPr>
              <p:cNvPr id="45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474280" y="529750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5100000" rev="0"/>
                </a:camera>
                <a:lightRig rig="threePt" dir="t"/>
              </a:scene3d>
              <a:sp3d extrusionH="6350"/>
              <a:extLst/>
            </p:spPr>
          </p:cxnSp>
          <p:cxnSp>
            <p:nvCxnSpPr>
              <p:cNvPr id="46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455725" y="4781305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1400000" rev="0"/>
                </a:camera>
                <a:lightRig rig="threePt" dir="t"/>
              </a:scene3d>
              <a:extLst/>
            </p:spPr>
          </p:cxnSp>
          <p:cxnSp>
            <p:nvCxnSpPr>
              <p:cNvPr id="46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719938" y="4828804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2600000" rev="0"/>
                </a:camera>
                <a:lightRig rig="threePt" dir="t"/>
              </a:scene3d>
              <a:extLst/>
            </p:spPr>
          </p:cxnSp>
          <p:cxnSp>
            <p:nvCxnSpPr>
              <p:cNvPr id="46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991095" y="4928753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3800000" rev="0"/>
                </a:camera>
                <a:lightRig rig="threePt" dir="t"/>
              </a:scene3d>
              <a:extLst/>
            </p:spPr>
          </p:cxnSp>
          <p:cxnSp>
            <p:nvCxnSpPr>
              <p:cNvPr id="46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3214743" y="5057401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5000000" rev="0"/>
                </a:camera>
                <a:lightRig rig="threePt" dir="t"/>
              </a:scene3d>
              <a:extLst/>
            </p:spPr>
          </p:cxnSp>
          <p:cxnSp>
            <p:nvCxnSpPr>
              <p:cNvPr id="46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135091" y="5622961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10800000" rev="0"/>
                </a:camera>
                <a:lightRig rig="threePt" dir="t"/>
              </a:scene3d>
              <a:extLst/>
            </p:spPr>
          </p:cxnSp>
          <p:cxnSp>
            <p:nvCxnSpPr>
              <p:cNvPr id="46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674305" y="5364181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6000000" rev="0"/>
                </a:camera>
                <a:lightRig rig="threePt" dir="t"/>
              </a:scene3d>
              <a:extLst/>
            </p:spPr>
          </p:cxnSp>
          <p:cxnSp>
            <p:nvCxnSpPr>
              <p:cNvPr id="466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855280" y="5459431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7200000" rev="0"/>
                </a:camera>
                <a:lightRig rig="threePt" dir="t"/>
              </a:scene3d>
              <a:extLst/>
            </p:spPr>
          </p:cxnSp>
          <p:cxnSp>
            <p:nvCxnSpPr>
              <p:cNvPr id="467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045780" y="554515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8400000" rev="0"/>
                </a:camera>
                <a:lightRig rig="threePt" dir="t"/>
              </a:scene3d>
              <a:extLst/>
            </p:spPr>
          </p:cxnSp>
          <p:cxnSp>
            <p:nvCxnSpPr>
              <p:cNvPr id="468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451403" y="5367029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5700000" rev="0"/>
                </a:camera>
                <a:lightRig rig="threePt" dir="t"/>
              </a:scene3d>
              <a:sp3d extrusionH="6350"/>
              <a:extLst/>
            </p:spPr>
          </p:cxnSp>
          <p:cxnSp>
            <p:nvCxnSpPr>
              <p:cNvPr id="46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649078" y="5466979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6600000" rev="0"/>
                </a:camera>
                <a:lightRig rig="threePt" dir="t"/>
              </a:scene3d>
              <a:extLst/>
            </p:spPr>
          </p:cxnSp>
          <p:cxnSp>
            <p:nvCxnSpPr>
              <p:cNvPr id="47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822879" y="5578807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7800000" rev="0"/>
                </a:camera>
                <a:lightRig rig="threePt" dir="t"/>
              </a:scene3d>
              <a:extLst/>
            </p:spPr>
          </p:cxnSp>
          <p:cxnSp>
            <p:nvCxnSpPr>
              <p:cNvPr id="471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3963278" y="5669354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9000000" rev="0"/>
                </a:camera>
                <a:lightRig rig="threePt" dir="t"/>
              </a:scene3d>
              <a:extLst/>
            </p:spPr>
          </p:cxnSp>
          <p:cxnSp>
            <p:nvCxnSpPr>
              <p:cNvPr id="47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4113204" y="5717106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0200000" rev="0"/>
                </a:camera>
                <a:lightRig rig="threePt" dir="t"/>
              </a:scene3d>
              <a:extLst/>
            </p:spPr>
          </p:cxnSp>
          <p:cxnSp>
            <p:nvCxnSpPr>
              <p:cNvPr id="47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4246425" y="5724281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1400000" rev="0"/>
                </a:camera>
                <a:lightRig rig="threePt" dir="t"/>
              </a:scene3d>
              <a:extLst/>
            </p:spPr>
          </p:cxnSp>
          <p:cxnSp>
            <p:nvCxnSpPr>
              <p:cNvPr id="47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4386813" y="5676530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2600000" rev="0"/>
                </a:camera>
                <a:lightRig rig="threePt" dir="t"/>
              </a:scene3d>
              <a:extLst/>
            </p:spPr>
          </p:cxnSp>
          <p:cxnSp>
            <p:nvCxnSpPr>
              <p:cNvPr id="47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4543670" y="5585979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3800000" rev="0"/>
                </a:camera>
                <a:lightRig rig="threePt" dir="t"/>
              </a:scene3d>
              <a:extLst/>
            </p:spPr>
          </p:cxnSp>
          <p:cxnSp>
            <p:nvCxnSpPr>
              <p:cNvPr id="476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4710168" y="5457452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15000000" rev="0"/>
                </a:camera>
                <a:lightRig rig="threePt" dir="t"/>
              </a:scene3d>
              <a:extLst/>
            </p:spPr>
          </p:cxnSp>
          <p:cxnSp>
            <p:nvCxnSpPr>
              <p:cNvPr id="47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3296522" y="5471677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extLst/>
            </p:spPr>
          </p:cxnSp>
          <p:cxnSp>
            <p:nvCxnSpPr>
              <p:cNvPr id="47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3479699" y="542046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2400000" rev="0"/>
                </a:camera>
                <a:lightRig rig="threePt" dir="t"/>
              </a:scene3d>
              <a:extLst/>
            </p:spPr>
          </p:cxnSp>
          <p:cxnSp>
            <p:nvCxnSpPr>
              <p:cNvPr id="47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3646221" y="5339565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3600000" rev="0"/>
                </a:camera>
                <a:lightRig rig="threePt" dir="t"/>
              </a:scene3d>
              <a:extLst/>
            </p:spPr>
          </p:cxnSp>
          <p:cxnSp>
            <p:nvCxnSpPr>
              <p:cNvPr id="48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3836474" y="5247284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4800000" rev="0"/>
                </a:camera>
                <a:lightRig rig="threePt" dir="t"/>
              </a:scene3d>
              <a:extLst/>
            </p:spPr>
          </p:cxnSp>
          <p:cxnSp>
            <p:nvCxnSpPr>
              <p:cNvPr id="48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4045905" y="522130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5100000" rev="0"/>
                </a:camera>
                <a:lightRig rig="threePt" dir="t"/>
              </a:scene3d>
              <a:sp3d extrusionH="6350"/>
              <a:extLst/>
            </p:spPr>
          </p:cxnSp>
          <p:cxnSp>
            <p:nvCxnSpPr>
              <p:cNvPr id="48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5011516" y="4899061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10800000" rev="0"/>
                </a:camera>
                <a:lightRig rig="threePt" dir="t"/>
              </a:scene3d>
              <a:extLst/>
            </p:spPr>
          </p:cxnSp>
          <p:cxnSp>
            <p:nvCxnSpPr>
              <p:cNvPr id="48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4245930" y="5135581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6000000" rev="0"/>
                </a:camera>
                <a:lightRig rig="threePt" dir="t"/>
              </a:scene3d>
              <a:extLst/>
            </p:spPr>
          </p:cxnSp>
          <p:cxnSp>
            <p:nvCxnSpPr>
              <p:cNvPr id="48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4474530" y="504985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7200000" rev="0"/>
                </a:camera>
                <a:lightRig rig="threePt" dir="t"/>
              </a:scene3d>
              <a:extLst/>
            </p:spPr>
          </p:cxnSp>
          <p:cxnSp>
            <p:nvCxnSpPr>
              <p:cNvPr id="485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4712655" y="4973656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scene3d>
                <a:camera prst="orthographicFront">
                  <a:rot lat="1800000" lon="8400000" rev="0"/>
                </a:camera>
                <a:lightRig rig="threePt" dir="t"/>
              </a:scene3d>
              <a:extLst/>
            </p:spPr>
          </p:cxnSp>
        </p:grpSp>
        <p:cxnSp>
          <p:nvCxnSpPr>
            <p:cNvPr id="486" name="Straight Arrow Connector 485"/>
            <p:cNvCxnSpPr/>
            <p:nvPr/>
          </p:nvCxnSpPr>
          <p:spPr>
            <a:xfrm>
              <a:off x="1752600" y="4724400"/>
              <a:ext cx="4038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Arrow Connector 486"/>
            <p:cNvCxnSpPr/>
            <p:nvPr/>
          </p:nvCxnSpPr>
          <p:spPr>
            <a:xfrm flipV="1">
              <a:off x="1828800" y="3815466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Arrow Connector 487"/>
            <p:cNvCxnSpPr/>
            <p:nvPr/>
          </p:nvCxnSpPr>
          <p:spPr>
            <a:xfrm flipH="1">
              <a:off x="1219200" y="4653666"/>
              <a:ext cx="685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1981200" y="3733800"/>
              <a:ext cx="280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E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24000" y="49530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endParaRPr lang="en-US" sz="24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732542" y="44958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y</a:t>
              </a:r>
              <a:endParaRPr lang="en-US" i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90600" y="50292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524000" y="36576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endParaRPr lang="en-US" i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09600" y="1981200"/>
            <a:ext cx="5410200" cy="1664732"/>
            <a:chOff x="609600" y="1981200"/>
            <a:chExt cx="5410200" cy="1664732"/>
          </a:xfrm>
        </p:grpSpPr>
        <p:grpSp>
          <p:nvGrpSpPr>
            <p:cNvPr id="742" name="Group 741"/>
            <p:cNvGrpSpPr/>
            <p:nvPr/>
          </p:nvGrpSpPr>
          <p:grpSpPr>
            <a:xfrm>
              <a:off x="1920229" y="2526268"/>
              <a:ext cx="3077523" cy="916657"/>
              <a:chOff x="1635042" y="4794146"/>
              <a:chExt cx="3077523" cy="916657"/>
            </a:xfrm>
          </p:grpSpPr>
          <p:cxnSp>
            <p:nvCxnSpPr>
              <p:cNvPr id="68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822758" y="5333775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68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654741" y="5324321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689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053617" y="5319269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690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386515" y="5292694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69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2740742" y="5265262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69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118255" y="5022744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69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929575" y="5039277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69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776066" y="5088883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695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556412" y="5292692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69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503159" y="5265263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697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1640144" y="516867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698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342101" y="5039277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69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601118" y="5088883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70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>
                <a:off x="2877726" y="5168674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701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5875" y="5177994"/>
                <a:ext cx="685799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702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73469" y="5187444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70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654121" y="5192496"/>
                <a:ext cx="633046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70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86309" y="5219070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705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343096" y="5246508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706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765329" y="5482201"/>
                <a:ext cx="457200" cy="4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707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989178" y="5465664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708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248195" y="5416057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709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16412" y="5219072"/>
                <a:ext cx="474784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710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0679" y="5246507"/>
                <a:ext cx="263770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chemeClr val="accent5">
                    <a:lumMod val="75000"/>
                  </a:schemeClr>
                </a:solidFill>
                <a:round/>
                <a:headEnd type="none" w="med" len="med"/>
                <a:tailEnd type="arrow" w="med" len="med"/>
              </a:ln>
              <a:scene3d>
                <a:camera prst="isometricOffAxis1Left">
                  <a:rot lat="1800000" lon="4200000" rev="0"/>
                </a:camera>
                <a:lightRig rig="threePt" dir="t"/>
              </a:scene3d>
              <a:extLst/>
            </p:spPr>
          </p:cxnSp>
          <p:cxnSp>
            <p:nvCxnSpPr>
              <p:cNvPr id="711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4524793" y="5336272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712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576652" y="5465664"/>
                <a:ext cx="422031" cy="8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713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423143" y="5416057"/>
                <a:ext cx="316523" cy="9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  <p:cxnSp>
            <p:nvCxnSpPr>
              <p:cNvPr id="714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3287211" y="5336272"/>
                <a:ext cx="175847" cy="3"/>
              </a:xfrm>
              <a:prstGeom prst="straightConnector1">
                <a:avLst/>
              </a:prstGeom>
              <a:solidFill>
                <a:schemeClr val="bg1"/>
              </a:solidFill>
              <a:ln w="28575" algn="ctr">
                <a:solidFill>
                  <a:srgbClr val="C00000"/>
                </a:solidFill>
                <a:round/>
                <a:headEnd type="none" w="med" len="med"/>
                <a:tailEnd type="arrow" w="med" len="med"/>
              </a:ln>
              <a:extLst/>
            </p:spPr>
          </p:cxnSp>
        </p:grpSp>
        <p:cxnSp>
          <p:nvCxnSpPr>
            <p:cNvPr id="420" name="Straight Arrow Connector 419"/>
            <p:cNvCxnSpPr/>
            <p:nvPr/>
          </p:nvCxnSpPr>
          <p:spPr>
            <a:xfrm>
              <a:off x="1752600" y="2978002"/>
              <a:ext cx="4038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Arrow Connector 424"/>
            <p:cNvCxnSpPr/>
            <p:nvPr/>
          </p:nvCxnSpPr>
          <p:spPr>
            <a:xfrm flipV="1">
              <a:off x="1828800" y="2069068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/>
            <p:nvPr/>
          </p:nvCxnSpPr>
          <p:spPr>
            <a:xfrm flipH="1">
              <a:off x="1219200" y="2907268"/>
              <a:ext cx="685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extBox 443"/>
            <p:cNvSpPr txBox="1"/>
            <p:nvPr/>
          </p:nvSpPr>
          <p:spPr>
            <a:xfrm>
              <a:off x="609600" y="2438400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Linear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60858" y="2140033"/>
              <a:ext cx="280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E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752600" y="3135868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</a:rPr>
                <a:t>B</a:t>
              </a:r>
              <a:endParaRPr lang="en-US" sz="24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732542" y="27432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y</a:t>
              </a:r>
              <a:endParaRPr lang="en-US" i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90600" y="32766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24000" y="19812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endParaRPr lang="en-US" i="1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72200" y="1905000"/>
            <a:ext cx="1219200" cy="1535668"/>
            <a:chOff x="6172200" y="1905000"/>
            <a:chExt cx="1219200" cy="1535668"/>
          </a:xfrm>
        </p:grpSpPr>
        <p:cxnSp>
          <p:nvCxnSpPr>
            <p:cNvPr id="433" name="Straight Arrow Connector 432"/>
            <p:cNvCxnSpPr/>
            <p:nvPr/>
          </p:nvCxnSpPr>
          <p:spPr>
            <a:xfrm flipV="1">
              <a:off x="7315200" y="2069068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/>
            <p:cNvCxnSpPr/>
            <p:nvPr/>
          </p:nvCxnSpPr>
          <p:spPr>
            <a:xfrm flipH="1">
              <a:off x="6400800" y="2983468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33"/>
            <p:cNvCxnSpPr>
              <a:cxnSpLocks noChangeShapeType="1"/>
            </p:cNvCxnSpPr>
            <p:nvPr/>
          </p:nvCxnSpPr>
          <p:spPr bwMode="auto">
            <a:xfrm rot="5400000" flipH="1">
              <a:off x="7086602" y="2754866"/>
              <a:ext cx="457200" cy="4"/>
            </a:xfrm>
            <a:prstGeom prst="straightConnector1">
              <a:avLst/>
            </a:prstGeom>
            <a:solidFill>
              <a:schemeClr val="bg1"/>
            </a:solidFill>
            <a:ln w="38100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cxnSp>
          <p:nvCxnSpPr>
            <p:cNvPr id="437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7315200" y="2983468"/>
              <a:ext cx="4" cy="457200"/>
            </a:xfrm>
            <a:prstGeom prst="straightConnector1">
              <a:avLst/>
            </a:prstGeom>
            <a:solidFill>
              <a:schemeClr val="bg1"/>
            </a:solidFill>
            <a:ln w="38100" algn="ctr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/>
          </p:spPr>
        </p:cxnSp>
        <p:sp>
          <p:nvSpPr>
            <p:cNvPr id="109" name="TextBox 108"/>
            <p:cNvSpPr txBox="1"/>
            <p:nvPr/>
          </p:nvSpPr>
          <p:spPr>
            <a:xfrm>
              <a:off x="6172200" y="27432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010400" y="19050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endParaRPr lang="en-US" i="1" dirty="0"/>
            </a:p>
          </p:txBody>
        </p:sp>
      </p:grpSp>
      <p:pic>
        <p:nvPicPr>
          <p:cNvPr id="132" name="Picture 2" descr="http://upload.wikimedia.org/wikipedia/commons/4/4c/Electromagneticwave3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62304"/>
            <a:ext cx="2339439" cy="23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/>
          <p:cNvGrpSpPr/>
          <p:nvPr/>
        </p:nvGrpSpPr>
        <p:grpSpPr>
          <a:xfrm>
            <a:off x="6172200" y="3657600"/>
            <a:ext cx="1219200" cy="1207532"/>
            <a:chOff x="6172200" y="3657600"/>
            <a:chExt cx="1219200" cy="1207532"/>
          </a:xfrm>
        </p:grpSpPr>
        <p:sp>
          <p:nvSpPr>
            <p:cNvPr id="111" name="TextBox 110"/>
            <p:cNvSpPr txBox="1"/>
            <p:nvPr/>
          </p:nvSpPr>
          <p:spPr>
            <a:xfrm>
              <a:off x="6172200" y="44958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010400" y="36576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z</a:t>
              </a:r>
              <a:endParaRPr lang="en-US" i="1" dirty="0"/>
            </a:p>
          </p:txBody>
        </p:sp>
        <p:cxnSp>
          <p:nvCxnSpPr>
            <p:cNvPr id="439" name="Straight Arrow Connector 438"/>
            <p:cNvCxnSpPr/>
            <p:nvPr/>
          </p:nvCxnSpPr>
          <p:spPr>
            <a:xfrm flipV="1">
              <a:off x="7315200" y="3810000"/>
              <a:ext cx="0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 flipH="1">
              <a:off x="6400800" y="4724400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9" name="Picture 2" descr="http://upload.wikimedia.org/wikipedia/commons/d/d1/Circular.Polarization.Circularly.Polarized.Light_Left.Hand.Animation.305x190.255Colo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2675" y="3810000"/>
            <a:ext cx="2905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90022</TotalTime>
  <Words>1162</Words>
  <Application>Microsoft Office PowerPoint</Application>
  <PresentationFormat>On-screen Show (4:3)</PresentationFormat>
  <Paragraphs>259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Phys102</vt:lpstr>
      <vt:lpstr>Equation</vt:lpstr>
      <vt:lpstr>MathType 6.0 Equation</vt:lpstr>
      <vt:lpstr>Phys 102 – Lecture 16</vt:lpstr>
      <vt:lpstr>Today we will...</vt:lpstr>
      <vt:lpstr>E &amp; B field energy density</vt:lpstr>
      <vt:lpstr>EM wave energy</vt:lpstr>
      <vt:lpstr>EM wave intensity</vt:lpstr>
      <vt:lpstr>ACT: EM wave intensity</vt:lpstr>
      <vt:lpstr>Calculation: EM power </vt:lpstr>
      <vt:lpstr>CheckPoint 1.1–1.7</vt:lpstr>
      <vt:lpstr>Polarization</vt:lpstr>
      <vt:lpstr>Linear polarizers</vt:lpstr>
      <vt:lpstr>Law of Malus</vt:lpstr>
      <vt:lpstr>ACT: polarizer</vt:lpstr>
      <vt:lpstr>Calculation: unpolarized light</vt:lpstr>
      <vt:lpstr>ACT: CheckPoint 2.1</vt:lpstr>
      <vt:lpstr>ACT: CheckPoint 2.2</vt:lpstr>
      <vt:lpstr>ACT: 3 polarizers</vt:lpstr>
      <vt:lpstr>Calculation: 3 polarizers</vt:lpstr>
      <vt:lpstr>Chirality &amp; optical activity</vt:lpstr>
      <vt:lpstr>Circular dichroism</vt:lpstr>
      <vt:lpstr>ACT: Law of Malus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Yann Chemla</cp:lastModifiedBy>
  <cp:revision>467</cp:revision>
  <dcterms:created xsi:type="dcterms:W3CDTF">2014-01-20T00:06:45Z</dcterms:created>
  <dcterms:modified xsi:type="dcterms:W3CDTF">2015-03-15T02:54:29Z</dcterms:modified>
</cp:coreProperties>
</file>