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9" r:id="rId2"/>
    <p:sldId id="276" r:id="rId3"/>
    <p:sldId id="476" r:id="rId4"/>
    <p:sldId id="504" r:id="rId5"/>
    <p:sldId id="503" r:id="rId6"/>
    <p:sldId id="480" r:id="rId7"/>
    <p:sldId id="479" r:id="rId8"/>
    <p:sldId id="506" r:id="rId9"/>
    <p:sldId id="487" r:id="rId10"/>
    <p:sldId id="507" r:id="rId11"/>
    <p:sldId id="485" r:id="rId12"/>
    <p:sldId id="508" r:id="rId13"/>
    <p:sldId id="498" r:id="rId14"/>
    <p:sldId id="511" r:id="rId15"/>
    <p:sldId id="494" r:id="rId16"/>
    <p:sldId id="495" r:id="rId17"/>
    <p:sldId id="499" r:id="rId18"/>
    <p:sldId id="496" r:id="rId19"/>
    <p:sldId id="497" r:id="rId20"/>
    <p:sldId id="501" r:id="rId21"/>
    <p:sldId id="489" r:id="rId22"/>
    <p:sldId id="505" r:id="rId23"/>
    <p:sldId id="491" r:id="rId24"/>
    <p:sldId id="512" r:id="rId2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A6A6A6"/>
    <a:srgbClr val="009900"/>
    <a:srgbClr val="BFBFBF"/>
    <a:srgbClr val="2F5597"/>
    <a:srgbClr val="000000"/>
    <a:srgbClr val="FFFFFF"/>
    <a:srgbClr val="00B0F0"/>
    <a:srgbClr val="C00000"/>
    <a:srgbClr val="00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33" autoAdjust="0"/>
  </p:normalViewPr>
  <p:slideViewPr>
    <p:cSldViewPr snapToGrid="0">
      <p:cViewPr>
        <p:scale>
          <a:sx n="70" d="100"/>
          <a:sy n="70" d="100"/>
        </p:scale>
        <p:origin x="-7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-2508" y="-8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12" Type="http://schemas.openxmlformats.org/officeDocument/2006/relationships/image" Target="../media/image33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11" Type="http://schemas.openxmlformats.org/officeDocument/2006/relationships/image" Target="../media/image32.wmf"/><Relationship Id="rId5" Type="http://schemas.openxmlformats.org/officeDocument/2006/relationships/image" Target="../media/image26.wmf"/><Relationship Id="rId10" Type="http://schemas.openxmlformats.org/officeDocument/2006/relationships/image" Target="../media/image31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C3C3281-40CC-4831-8D1D-DE9F80AAF0FF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6BC9626-B55D-42D8-845E-F2137D790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2316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85372" indent="-302066"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208265" indent="-241653"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91571" indent="-241653"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174878" indent="-241653"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982971A2-56CC-4132-AAE0-7F31E1785435}" type="slidenum">
              <a:rPr lang="en-US" altLang="en-US" sz="1300" b="0" smtClean="0">
                <a:latin typeface="Times New Roman" pitchFamily="18" charset="0"/>
              </a:rPr>
              <a:pPr/>
              <a:t>3</a:t>
            </a:fld>
            <a:endParaRPr lang="en-US" altLang="en-US" sz="1300" b="0" dirty="0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85372" indent="-302066"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208265" indent="-241653"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91571" indent="-241653"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174878" indent="-241653"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4D64730C-0328-4C60-A3A0-45FA7C934773}" type="slidenum">
              <a:rPr lang="en-US" altLang="en-US" sz="1300" baseline="0" smtClean="0">
                <a:latin typeface="Times New Roman" pitchFamily="18" charset="0"/>
              </a:rPr>
              <a:pPr/>
              <a:t>19</a:t>
            </a:fld>
            <a:endParaRPr lang="en-US" altLang="en-US" sz="1300" baseline="0" dirty="0" smtClean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85372" indent="-302066"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208265" indent="-241653"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91571" indent="-241653"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174878" indent="-241653"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49A2EA65-A29C-4AD2-9192-0FC519E82510}" type="slidenum">
              <a:rPr lang="en-US" altLang="en-US" sz="1300" b="0" smtClean="0">
                <a:latin typeface="Times New Roman" pitchFamily="18" charset="0"/>
              </a:rPr>
              <a:pPr/>
              <a:t>21</a:t>
            </a:fld>
            <a:endParaRPr lang="en-US" altLang="en-US" sz="1300" b="0" dirty="0" smtClean="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85372" indent="-302066"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208265" indent="-241653"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91571" indent="-241653"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174878" indent="-241653"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F95617AB-FD0D-4155-B9FA-D3E6AD8EB843}" type="slidenum">
              <a:rPr lang="en-US" altLang="en-US" sz="1300" baseline="0" smtClean="0">
                <a:latin typeface="Times New Roman" pitchFamily="18" charset="0"/>
              </a:rPr>
              <a:pPr/>
              <a:t>22</a:t>
            </a:fld>
            <a:endParaRPr lang="en-US" altLang="en-US" sz="1300" baseline="0" dirty="0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85372" indent="-302066"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208265" indent="-241653"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91571" indent="-241653"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174878" indent="-241653"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17E90D5E-C17E-48D0-B193-6A3E6326F903}" type="slidenum">
              <a:rPr lang="en-US" altLang="en-US" sz="1300" b="0" smtClean="0">
                <a:latin typeface="Times New Roman" pitchFamily="18" charset="0"/>
              </a:rPr>
              <a:pPr/>
              <a:t>23</a:t>
            </a:fld>
            <a:endParaRPr lang="en-US" altLang="en-US" sz="1300" b="0" dirty="0" smtClean="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85372" indent="-302066"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208265" indent="-241653"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91571" indent="-241653"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174878" indent="-241653"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1064568D-BFBB-41B5-8BD9-A574DD1D27A1}" type="slidenum">
              <a:rPr lang="en-US" altLang="en-US" sz="1300" b="0" smtClean="0">
                <a:latin typeface="Times New Roman" pitchFamily="18" charset="0"/>
              </a:rPr>
              <a:pPr/>
              <a:t>6</a:t>
            </a:fld>
            <a:endParaRPr lang="en-US" altLang="en-US" sz="1300" b="0" dirty="0" smtClean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85372" indent="-302066"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208265" indent="-241653"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91571" indent="-241653"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174878" indent="-241653"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200F8FD4-7B06-44FC-B4CD-3C0171036FCB}" type="slidenum">
              <a:rPr lang="en-US" altLang="en-US" sz="1300" b="0" smtClean="0">
                <a:latin typeface="Times New Roman" pitchFamily="18" charset="0"/>
              </a:rPr>
              <a:pPr/>
              <a:t>7</a:t>
            </a:fld>
            <a:endParaRPr lang="en-US" altLang="en-US" sz="1300" b="0" dirty="0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85372" indent="-302066">
              <a:defRPr sz="30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208265" indent="-241653">
              <a:defRPr sz="30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91571" indent="-241653">
              <a:defRPr sz="30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174878" indent="-241653">
              <a:defRPr sz="30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57FB7881-34BE-43CC-A19C-419CC53853D9}" type="slidenum">
              <a:rPr lang="en-US" altLang="en-US" sz="1300" b="0" smtClean="0">
                <a:latin typeface="Times New Roman" pitchFamily="18" charset="0"/>
              </a:rPr>
              <a:pPr/>
              <a:t>8</a:t>
            </a:fld>
            <a:endParaRPr lang="en-US" altLang="en-US" sz="1300" b="0" dirty="0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85372" indent="-302066"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208265" indent="-241653"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91571" indent="-241653"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174878" indent="-241653"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9A180CD6-D4C4-402B-B077-F738BF60D4B5}" type="slidenum">
              <a:rPr lang="en-US" altLang="en-US" sz="1300" b="0" smtClean="0">
                <a:latin typeface="Times New Roman" pitchFamily="18" charset="0"/>
              </a:rPr>
              <a:pPr/>
              <a:t>9</a:t>
            </a:fld>
            <a:endParaRPr lang="en-US" altLang="en-US" sz="1300" b="0" dirty="0" smtClean="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85372" indent="-302066"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208265" indent="-241653"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91571" indent="-241653"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174878" indent="-241653"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CA056F78-3B9B-46A0-9584-E956CC8707AF}" type="slidenum">
              <a:rPr lang="en-US" altLang="en-US" sz="1300" b="0" smtClean="0">
                <a:latin typeface="Times New Roman" pitchFamily="18" charset="0"/>
              </a:rPr>
              <a:pPr/>
              <a:t>11</a:t>
            </a:fld>
            <a:endParaRPr lang="en-US" altLang="en-US" sz="1300" b="0" dirty="0" smtClean="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A2B7C8-E9F0-45E5-A347-426368901CA6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664229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0299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560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681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6854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71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5351464"/>
            <a:ext cx="7886700" cy="74453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9022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145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6466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0"/>
            <a:ext cx="7886700" cy="1325563"/>
          </a:xfrm>
        </p:spPr>
        <p:txBody>
          <a:bodyPr/>
          <a:lstStyle>
            <a:lvl1pPr algn="ctr">
              <a:defRPr b="1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30505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Phys. 102, Lecture 19, Slide </a:t>
            </a:r>
            <a:fld id="{1CAC7609-F577-47E8-AE8B-FF3B7C65C0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4640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2814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702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059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233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oleObject" Target="../embeddings/oleObject18.bin"/><Relationship Id="rId18" Type="http://schemas.openxmlformats.org/officeDocument/2006/relationships/oleObject" Target="../embeddings/oleObject23.bin"/><Relationship Id="rId3" Type="http://schemas.openxmlformats.org/officeDocument/2006/relationships/image" Target="../media/image34.png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7.bin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1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20.bin"/><Relationship Id="rId10" Type="http://schemas.openxmlformats.org/officeDocument/2006/relationships/oleObject" Target="../embeddings/oleObject15.bin"/><Relationship Id="rId19" Type="http://schemas.openxmlformats.org/officeDocument/2006/relationships/oleObject" Target="../embeddings/oleObject24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4.bin"/><Relationship Id="rId14" Type="http://schemas.openxmlformats.org/officeDocument/2006/relationships/oleObject" Target="../embeddings/oleObject19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Phys 102 – Lecture 19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Refraction &amp; lenses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0" y="381000"/>
            <a:ext cx="5715000" cy="3811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4572000" y="3262773"/>
            <a:ext cx="685800" cy="2133600"/>
            <a:chOff x="5257800" y="4038600"/>
            <a:chExt cx="457200" cy="137160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67" name="Moon 66"/>
            <p:cNvSpPr/>
            <p:nvPr/>
          </p:nvSpPr>
          <p:spPr>
            <a:xfrm>
              <a:off x="5257800" y="4038600"/>
              <a:ext cx="457200" cy="1371600"/>
            </a:xfrm>
            <a:prstGeom prst="moon">
              <a:avLst>
                <a:gd name="adj" fmla="val 350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ight Triangle 67"/>
            <p:cNvSpPr/>
            <p:nvPr/>
          </p:nvSpPr>
          <p:spPr>
            <a:xfrm rot="5400000">
              <a:off x="5372100" y="4000500"/>
              <a:ext cx="304800" cy="381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ight Triangle 68"/>
            <p:cNvSpPr/>
            <p:nvPr/>
          </p:nvSpPr>
          <p:spPr>
            <a:xfrm rot="5400000" flipH="1">
              <a:off x="5372100" y="5067300"/>
              <a:ext cx="304800" cy="381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257800" y="4038600"/>
              <a:ext cx="152400" cy="13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47044" y="1194176"/>
            <a:ext cx="8183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Lenses use refraction and curved surface(s) to bend light in useful ways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Diverging lens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 flipH="1">
            <a:off x="3428999" y="3719973"/>
            <a:ext cx="1485900" cy="648162"/>
            <a:chOff x="4607626" y="5170403"/>
            <a:chExt cx="1278256" cy="648162"/>
          </a:xfrm>
        </p:grpSpPr>
        <p:cxnSp>
          <p:nvCxnSpPr>
            <p:cNvPr id="5" name="Straight Arrow Connector 4"/>
            <p:cNvCxnSpPr/>
            <p:nvPr/>
          </p:nvCxnSpPr>
          <p:spPr>
            <a:xfrm flipH="1" flipV="1">
              <a:off x="4607626" y="5170403"/>
              <a:ext cx="1278256" cy="648162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 flipV="1">
              <a:off x="4673178" y="5465679"/>
              <a:ext cx="1171735" cy="314324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4682359" y="5770179"/>
              <a:ext cx="1135118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281147" y="4131837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p.a.</a:t>
            </a:r>
            <a:endParaRPr lang="en-US" dirty="0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1806828" y="4323139"/>
            <a:ext cx="533862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222848" y="3415173"/>
            <a:ext cx="2349152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105400" y="2532425"/>
            <a:ext cx="1573934" cy="88274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2222848" y="3715424"/>
            <a:ext cx="2692052" cy="604624"/>
            <a:chOff x="2307893" y="5155797"/>
            <a:chExt cx="2451503" cy="604624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2321541" y="5760421"/>
              <a:ext cx="234244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321541" y="5456048"/>
              <a:ext cx="2377138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307893" y="5155797"/>
              <a:ext cx="2451503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/>
          <p:cNvCxnSpPr/>
          <p:nvPr/>
        </p:nvCxnSpPr>
        <p:spPr>
          <a:xfrm flipV="1">
            <a:off x="3505200" y="3415173"/>
            <a:ext cx="1600200" cy="91440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3443346" y="4279110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3495675" y="4332558"/>
            <a:ext cx="1075868" cy="596232"/>
            <a:chOff x="4628013" y="5773358"/>
            <a:chExt cx="1219200" cy="596232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5390013" y="6172740"/>
              <a:ext cx="457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Line 5"/>
            <p:cNvSpPr>
              <a:spLocks noChangeShapeType="1"/>
            </p:cNvSpPr>
            <p:nvPr/>
          </p:nvSpPr>
          <p:spPr bwMode="auto">
            <a:xfrm flipV="1">
              <a:off x="4628013" y="5773358"/>
              <a:ext cx="0" cy="5486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5"/>
            <p:cNvSpPr>
              <a:spLocks noChangeShapeType="1"/>
            </p:cNvSpPr>
            <p:nvPr/>
          </p:nvSpPr>
          <p:spPr bwMode="auto">
            <a:xfrm flipV="1">
              <a:off x="5847213" y="5773358"/>
              <a:ext cx="0" cy="5486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>
              <a:off x="4628013" y="6172740"/>
              <a:ext cx="457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7" name="Object 2"/>
            <p:cNvGraphicFramePr>
              <a:graphicFrameLocks noChangeAspect="1"/>
            </p:cNvGraphicFramePr>
            <p:nvPr/>
          </p:nvGraphicFramePr>
          <p:xfrm>
            <a:off x="5128389" y="6010815"/>
            <a:ext cx="269875" cy="358775"/>
          </p:xfrm>
          <a:graphic>
            <a:graphicData uri="http://schemas.openxmlformats.org/presentationml/2006/ole">
              <p:oleObj spid="_x0000_s611330" name="Equation" r:id="rId3" imgW="152280" imgH="203040" progId="Equation.DSMT4">
                <p:embed/>
              </p:oleObj>
            </a:graphicData>
          </a:graphic>
        </p:graphicFrame>
      </p:grpSp>
      <p:sp>
        <p:nvSpPr>
          <p:cNvPr id="28" name="TextBox 27"/>
          <p:cNvSpPr txBox="1"/>
          <p:nvPr/>
        </p:nvSpPr>
        <p:spPr>
          <a:xfrm>
            <a:off x="3355772" y="393265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</a:t>
            </a:r>
            <a:endParaRPr lang="en-US" i="1" dirty="0"/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685800" y="5786898"/>
            <a:ext cx="8316732" cy="84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02833" tIns="51417" rIns="102833" bIns="51417">
            <a:spAutoFit/>
          </a:bodyPr>
          <a:lstStyle>
            <a:lvl1pPr defTabSz="102870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 defTabSz="102870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 defTabSz="102870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 defTabSz="102870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 defTabSz="102870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0" dirty="0" smtClean="0">
                <a:latin typeface="+mn-lt"/>
              </a:rPr>
              <a:t>Diverging lens – rays </a:t>
            </a:r>
            <a:r>
              <a:rPr lang="en-US" altLang="en-US" sz="2400" b="0" spc="-200" dirty="0" smtClean="0">
                <a:latin typeface="+mn-lt"/>
              </a:rPr>
              <a:t>||</a:t>
            </a:r>
            <a:r>
              <a:rPr lang="en-US" altLang="en-US" sz="2400" b="0" dirty="0" smtClean="0">
                <a:latin typeface="+mn-lt"/>
              </a:rPr>
              <a:t> to p.a. reflect as if they originated from  focal point </a:t>
            </a:r>
            <a:r>
              <a:rPr lang="en-US" altLang="en-US" sz="2400" b="0" i="1" dirty="0" smtClean="0">
                <a:latin typeface="+mn-lt"/>
              </a:rPr>
              <a:t>f</a:t>
            </a:r>
            <a:r>
              <a:rPr lang="en-US" altLang="en-US" sz="2400" b="0" dirty="0" smtClean="0">
                <a:latin typeface="+mn-lt"/>
              </a:rPr>
              <a:t> </a:t>
            </a:r>
            <a:r>
              <a:rPr lang="en-US" altLang="en-US" sz="2400" b="0" i="1" u="sng" dirty="0" smtClean="0">
                <a:latin typeface="+mn-lt"/>
              </a:rPr>
              <a:t>before</a:t>
            </a:r>
            <a:r>
              <a:rPr lang="en-US" altLang="en-US" sz="2400" b="0" dirty="0" smtClean="0">
                <a:latin typeface="+mn-lt"/>
              </a:rPr>
              <a:t> lens</a:t>
            </a:r>
            <a:endParaRPr lang="en-US" altLang="en-US" sz="2400" b="0" dirty="0">
              <a:latin typeface="+mn-lt"/>
            </a:endParaRPr>
          </a:p>
        </p:txBody>
      </p:sp>
      <p:grpSp>
        <p:nvGrpSpPr>
          <p:cNvPr id="39" name="Group 38"/>
          <p:cNvGrpSpPr/>
          <p:nvPr/>
        </p:nvGrpSpPr>
        <p:grpSpPr>
          <a:xfrm flipH="1">
            <a:off x="4805313" y="2957973"/>
            <a:ext cx="2024112" cy="1371600"/>
            <a:chOff x="2742678" y="4392517"/>
            <a:chExt cx="2024112" cy="1371600"/>
          </a:xfrm>
        </p:grpSpPr>
        <p:cxnSp>
          <p:nvCxnSpPr>
            <p:cNvPr id="40" name="Straight Arrow Connector 39"/>
            <p:cNvCxnSpPr/>
            <p:nvPr/>
          </p:nvCxnSpPr>
          <p:spPr>
            <a:xfrm flipH="1" flipV="1">
              <a:off x="2904603" y="4392517"/>
              <a:ext cx="1765940" cy="76946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 flipV="1">
              <a:off x="2742678" y="4992592"/>
              <a:ext cx="1989002" cy="45868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2742678" y="5760776"/>
              <a:ext cx="2024112" cy="334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7083472" y="4916996"/>
            <a:ext cx="7889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  <p:grpSp>
        <p:nvGrpSpPr>
          <p:cNvPr id="54" name="Group 112"/>
          <p:cNvGrpSpPr>
            <a:grpSpLocks/>
          </p:cNvGrpSpPr>
          <p:nvPr/>
        </p:nvGrpSpPr>
        <p:grpSpPr bwMode="auto">
          <a:xfrm rot="7747117">
            <a:off x="4388967" y="2464446"/>
            <a:ext cx="1371600" cy="1870163"/>
            <a:chOff x="3886200" y="3353278"/>
            <a:chExt cx="1371600" cy="1870163"/>
          </a:xfrm>
        </p:grpSpPr>
        <p:cxnSp>
          <p:nvCxnSpPr>
            <p:cNvPr id="55" name="Straight Connector 37"/>
            <p:cNvCxnSpPr>
              <a:cxnSpLocks noChangeShapeType="1"/>
            </p:cNvCxnSpPr>
            <p:nvPr/>
          </p:nvCxnSpPr>
          <p:spPr bwMode="auto">
            <a:xfrm rot="13852883" flipH="1" flipV="1">
              <a:off x="3738297" y="3520068"/>
              <a:ext cx="1657351" cy="134302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56" name="Arc 55"/>
            <p:cNvSpPr/>
            <p:nvPr/>
          </p:nvSpPr>
          <p:spPr bwMode="auto">
            <a:xfrm>
              <a:off x="4020029" y="3662916"/>
              <a:ext cx="1129361" cy="1129361"/>
            </a:xfrm>
            <a:prstGeom prst="arc">
              <a:avLst>
                <a:gd name="adj1" fmla="val 12061502"/>
                <a:gd name="adj2" fmla="val 16163134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Rectangle 43"/>
            <p:cNvSpPr>
              <a:spLocks noChangeArrowheads="1"/>
            </p:cNvSpPr>
            <p:nvPr/>
          </p:nvSpPr>
          <p:spPr bwMode="auto">
            <a:xfrm rot="13852883">
              <a:off x="3924459" y="3397212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baseline="0" dirty="0" smtClean="0"/>
                <a:t>θ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60" name="Rectangle 45"/>
            <p:cNvSpPr>
              <a:spLocks noChangeArrowheads="1"/>
            </p:cNvSpPr>
            <p:nvPr/>
          </p:nvSpPr>
          <p:spPr bwMode="auto">
            <a:xfrm>
              <a:off x="4418832" y="4094708"/>
              <a:ext cx="152400" cy="152400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Arc 60"/>
            <p:cNvSpPr/>
            <p:nvPr/>
          </p:nvSpPr>
          <p:spPr bwMode="auto">
            <a:xfrm>
              <a:off x="3886200" y="3505201"/>
              <a:ext cx="1371600" cy="1371600"/>
            </a:xfrm>
            <a:prstGeom prst="arc">
              <a:avLst>
                <a:gd name="adj1" fmla="val 3347141"/>
                <a:gd name="adj2" fmla="val 5378619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Rectangle 43"/>
            <p:cNvSpPr>
              <a:spLocks noChangeArrowheads="1"/>
            </p:cNvSpPr>
            <p:nvPr/>
          </p:nvSpPr>
          <p:spPr bwMode="auto">
            <a:xfrm rot="13852883">
              <a:off x="4675685" y="4845453"/>
              <a:ext cx="3866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baseline="0" dirty="0" smtClean="0">
                  <a:latin typeface="Calibri"/>
                </a:rPr>
                <a:t>θ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graphicFrame>
        <p:nvGraphicFramePr>
          <p:cNvPr id="64" name="Object 4"/>
          <p:cNvGraphicFramePr>
            <a:graphicFrameLocks noChangeAspect="1"/>
          </p:cNvGraphicFramePr>
          <p:nvPr/>
        </p:nvGraphicFramePr>
        <p:xfrm>
          <a:off x="2431174" y="1902675"/>
          <a:ext cx="2020887" cy="401638"/>
        </p:xfrm>
        <a:graphic>
          <a:graphicData uri="http://schemas.openxmlformats.org/presentationml/2006/ole">
            <p:oleObj spid="_x0000_s611332" name="Equation" r:id="rId4" imgW="1143000" imgH="228600" progId="Equation.DSMT4">
              <p:embed/>
            </p:oleObj>
          </a:graphicData>
        </a:graphic>
      </p:graphicFrame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4648200" y="1915232"/>
            <a:ext cx="22541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chemeClr val="accent5">
                    <a:lumMod val="75000"/>
                  </a:schemeClr>
                </a:solidFill>
              </a:rPr>
              <a:t>If </a:t>
            </a:r>
            <a:r>
              <a:rPr lang="en-US" b="0" i="1" dirty="0" smtClean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en-US" b="0" baseline="-25000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US" b="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0" dirty="0">
                <a:solidFill>
                  <a:schemeClr val="accent5">
                    <a:lumMod val="75000"/>
                  </a:schemeClr>
                </a:solidFill>
              </a:rPr>
              <a:t>&gt; </a:t>
            </a:r>
            <a:r>
              <a:rPr lang="en-US" b="0" i="1" dirty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en-US" b="0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b="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0" dirty="0" smtClean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then </a:t>
            </a:r>
            <a:r>
              <a:rPr lang="el-GR" b="0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θ</a:t>
            </a:r>
            <a:r>
              <a:rPr lang="en-US" b="0" baseline="-250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b="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0" dirty="0">
                <a:solidFill>
                  <a:schemeClr val="accent5">
                    <a:lumMod val="75000"/>
                  </a:schemeClr>
                </a:solidFill>
              </a:rPr>
              <a:t>&gt; 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θ</a:t>
            </a:r>
            <a:r>
              <a:rPr lang="en-US" b="0" baseline="-25000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US" b="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4572000" y="3415173"/>
            <a:ext cx="533400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112"/>
          <p:cNvGrpSpPr>
            <a:grpSpLocks/>
          </p:cNvGrpSpPr>
          <p:nvPr/>
        </p:nvGrpSpPr>
        <p:grpSpPr bwMode="auto">
          <a:xfrm rot="5400000">
            <a:off x="4413914" y="2641549"/>
            <a:ext cx="152400" cy="1392070"/>
            <a:chOff x="4405183" y="3468408"/>
            <a:chExt cx="152400" cy="1392070"/>
          </a:xfrm>
        </p:grpSpPr>
        <p:cxnSp>
          <p:nvCxnSpPr>
            <p:cNvPr id="101" name="Straight Connector 37"/>
            <p:cNvCxnSpPr>
              <a:cxnSpLocks noChangeShapeType="1"/>
            </p:cNvCxnSpPr>
            <p:nvPr/>
          </p:nvCxnSpPr>
          <p:spPr bwMode="auto">
            <a:xfrm rot="16200000" flipH="1" flipV="1">
              <a:off x="3857309" y="4164443"/>
              <a:ext cx="139207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102" name="Rectangle 45"/>
            <p:cNvSpPr>
              <a:spLocks noChangeArrowheads="1"/>
            </p:cNvSpPr>
            <p:nvPr/>
          </p:nvSpPr>
          <p:spPr bwMode="auto">
            <a:xfrm>
              <a:off x="4405183" y="4094709"/>
              <a:ext cx="152400" cy="152400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8" name="Slide Number Placeholder 1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19, Slide </a:t>
            </a:r>
            <a:fld id="{1CAC7609-F577-47E8-AE8B-FF3B7C65C01C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304800" y="1371600"/>
            <a:ext cx="3886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altLang="en-US" sz="2400" b="0" dirty="0">
                <a:latin typeface="+mj-lt"/>
              </a:rPr>
              <a:t>Converging lens: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sz="2000" b="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Rays </a:t>
            </a:r>
            <a:r>
              <a:rPr lang="en-US" altLang="en-US" sz="2000" b="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parallel to </a:t>
            </a:r>
            <a:r>
              <a:rPr lang="en-US" altLang="en-US" sz="2000" b="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p.a. </a:t>
            </a:r>
            <a:r>
              <a:rPr lang="en-US" altLang="en-US" sz="2000" b="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converge on focal </a:t>
            </a:r>
            <a:r>
              <a:rPr lang="en-US" altLang="en-US" sz="2000" b="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point after lens </a:t>
            </a:r>
            <a:endParaRPr lang="en-US" altLang="en-US" sz="2000" b="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04800" y="4343400"/>
            <a:ext cx="4267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altLang="en-US" sz="2400" b="0" dirty="0">
                <a:latin typeface="+mj-lt"/>
              </a:rPr>
              <a:t>Diverging lens: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sz="2000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Rays </a:t>
            </a:r>
            <a:r>
              <a:rPr lang="en-US" altLang="en-US" sz="2000" b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parallel to </a:t>
            </a:r>
            <a:r>
              <a:rPr lang="en-US" altLang="en-US" sz="2000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p.a. </a:t>
            </a:r>
            <a:r>
              <a:rPr lang="en-US" altLang="en-US" sz="2000" b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diverge as if </a:t>
            </a:r>
            <a:r>
              <a:rPr lang="en-US" altLang="en-US" sz="2000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originating from </a:t>
            </a:r>
            <a:r>
              <a:rPr lang="en-US" altLang="en-US" sz="2000" b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focal point </a:t>
            </a:r>
            <a:r>
              <a:rPr lang="en-US" altLang="en-US" sz="2000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before </a:t>
            </a:r>
            <a:r>
              <a:rPr lang="en-US" altLang="en-US" sz="2000" b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lens</a:t>
            </a:r>
          </a:p>
        </p:txBody>
      </p:sp>
      <p:sp>
        <p:nvSpPr>
          <p:cNvPr id="30727" name="TextBox 84"/>
          <p:cNvSpPr txBox="1">
            <a:spLocks noChangeArrowheads="1"/>
          </p:cNvSpPr>
          <p:nvPr/>
        </p:nvSpPr>
        <p:spPr bwMode="auto">
          <a:xfrm>
            <a:off x="4953000" y="2743200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ctr"/>
            <a:r>
              <a:rPr lang="en-US" sz="1800" b="0" dirty="0">
                <a:latin typeface="+mn-lt"/>
              </a:rPr>
              <a:t>“Plano-convex”</a:t>
            </a:r>
          </a:p>
        </p:txBody>
      </p:sp>
      <p:sp>
        <p:nvSpPr>
          <p:cNvPr id="30728" name="TextBox 85"/>
          <p:cNvSpPr txBox="1">
            <a:spLocks noChangeArrowheads="1"/>
          </p:cNvSpPr>
          <p:nvPr/>
        </p:nvSpPr>
        <p:spPr bwMode="auto">
          <a:xfrm>
            <a:off x="4953000" y="5486400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ctr"/>
            <a:r>
              <a:rPr lang="en-US" sz="1800" b="0" dirty="0">
                <a:latin typeface="+mn-lt"/>
              </a:rPr>
              <a:t>“Plano-concave”</a:t>
            </a:r>
          </a:p>
        </p:txBody>
      </p:sp>
      <p:sp>
        <p:nvSpPr>
          <p:cNvPr id="33" name="Arc 32"/>
          <p:cNvSpPr/>
          <p:nvPr/>
        </p:nvSpPr>
        <p:spPr bwMode="auto">
          <a:xfrm>
            <a:off x="5181600" y="1371600"/>
            <a:ext cx="609600" cy="1371600"/>
          </a:xfrm>
          <a:prstGeom prst="arc">
            <a:avLst>
              <a:gd name="adj1" fmla="val 16200000"/>
              <a:gd name="adj2" fmla="val 5400000"/>
            </a:avLst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32" name="TextBox 40"/>
          <p:cNvSpPr txBox="1">
            <a:spLocks noChangeArrowheads="1"/>
          </p:cNvSpPr>
          <p:nvPr/>
        </p:nvSpPr>
        <p:spPr bwMode="auto">
          <a:xfrm>
            <a:off x="284864" y="2685197"/>
            <a:ext cx="42871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b="0" dirty="0">
                <a:latin typeface="+mn-lt"/>
              </a:rPr>
              <a:t>Converging = </a:t>
            </a:r>
            <a:r>
              <a:rPr lang="en-US" b="0" dirty="0" smtClean="0">
                <a:latin typeface="+mn-lt"/>
              </a:rPr>
              <a:t>thick </a:t>
            </a:r>
            <a:r>
              <a:rPr lang="en-US" b="0" dirty="0">
                <a:latin typeface="+mn-lt"/>
              </a:rPr>
              <a:t>in the middle</a:t>
            </a:r>
          </a:p>
        </p:txBody>
      </p:sp>
      <p:sp>
        <p:nvSpPr>
          <p:cNvPr id="30733" name="TextBox 41"/>
          <p:cNvSpPr txBox="1">
            <a:spLocks noChangeArrowheads="1"/>
          </p:cNvSpPr>
          <p:nvPr/>
        </p:nvSpPr>
        <p:spPr bwMode="auto">
          <a:xfrm>
            <a:off x="245664" y="5558135"/>
            <a:ext cx="38691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b="0" dirty="0">
                <a:latin typeface="+mn-lt"/>
              </a:rPr>
              <a:t>Diverging = thin in the middle</a:t>
            </a:r>
          </a:p>
        </p:txBody>
      </p:sp>
      <p:sp>
        <p:nvSpPr>
          <p:cNvPr id="30737" name="TextBox 46"/>
          <p:cNvSpPr txBox="1">
            <a:spLocks noChangeArrowheads="1"/>
          </p:cNvSpPr>
          <p:nvPr/>
        </p:nvSpPr>
        <p:spPr bwMode="auto">
          <a:xfrm>
            <a:off x="6172200" y="5486400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ctr"/>
            <a:r>
              <a:rPr lang="en-US" sz="1800" b="0" dirty="0">
                <a:latin typeface="+mn-lt"/>
              </a:rPr>
              <a:t>“Double concave”</a:t>
            </a:r>
          </a:p>
        </p:txBody>
      </p:sp>
      <p:sp>
        <p:nvSpPr>
          <p:cNvPr id="30738" name="TextBox 48"/>
          <p:cNvSpPr txBox="1">
            <a:spLocks noChangeArrowheads="1"/>
          </p:cNvSpPr>
          <p:nvPr/>
        </p:nvSpPr>
        <p:spPr bwMode="auto">
          <a:xfrm>
            <a:off x="6172200" y="2743200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ctr"/>
            <a:r>
              <a:rPr lang="en-US" sz="1800" b="0" dirty="0">
                <a:latin typeface="+mn-lt"/>
              </a:rPr>
              <a:t>“Double convex”</a:t>
            </a:r>
          </a:p>
        </p:txBody>
      </p:sp>
      <p:sp>
        <p:nvSpPr>
          <p:cNvPr id="62" name="Arc 61"/>
          <p:cNvSpPr/>
          <p:nvPr/>
        </p:nvSpPr>
        <p:spPr bwMode="auto">
          <a:xfrm flipH="1">
            <a:off x="7772400" y="4114800"/>
            <a:ext cx="152400" cy="1371600"/>
          </a:xfrm>
          <a:prstGeom prst="arc">
            <a:avLst>
              <a:gd name="adj1" fmla="val 16200000"/>
              <a:gd name="adj2" fmla="val 5400000"/>
            </a:avLst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44" name="TextBox 62"/>
          <p:cNvSpPr txBox="1">
            <a:spLocks noChangeArrowheads="1"/>
          </p:cNvSpPr>
          <p:nvPr/>
        </p:nvSpPr>
        <p:spPr bwMode="auto">
          <a:xfrm>
            <a:off x="6019800" y="1752600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200" dirty="0">
                <a:latin typeface="+mn-lt"/>
              </a:rPr>
              <a:t>=</a:t>
            </a:r>
          </a:p>
        </p:txBody>
      </p:sp>
      <p:sp>
        <p:nvSpPr>
          <p:cNvPr id="30745" name="TextBox 63"/>
          <p:cNvSpPr txBox="1">
            <a:spLocks noChangeArrowheads="1"/>
          </p:cNvSpPr>
          <p:nvPr/>
        </p:nvSpPr>
        <p:spPr bwMode="auto">
          <a:xfrm>
            <a:off x="7162800" y="1752600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200">
                <a:latin typeface="+mn-lt"/>
              </a:rPr>
              <a:t>=</a:t>
            </a:r>
          </a:p>
        </p:txBody>
      </p:sp>
      <p:sp>
        <p:nvSpPr>
          <p:cNvPr id="30746" name="TextBox 64"/>
          <p:cNvSpPr txBox="1">
            <a:spLocks noChangeArrowheads="1"/>
          </p:cNvSpPr>
          <p:nvPr/>
        </p:nvSpPr>
        <p:spPr bwMode="auto">
          <a:xfrm>
            <a:off x="6019800" y="4521200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200">
                <a:latin typeface="+mn-lt"/>
              </a:rPr>
              <a:t>=</a:t>
            </a:r>
          </a:p>
        </p:txBody>
      </p:sp>
      <p:sp>
        <p:nvSpPr>
          <p:cNvPr id="30747" name="TextBox 65"/>
          <p:cNvSpPr txBox="1">
            <a:spLocks noChangeArrowheads="1"/>
          </p:cNvSpPr>
          <p:nvPr/>
        </p:nvSpPr>
        <p:spPr bwMode="auto">
          <a:xfrm>
            <a:off x="7162800" y="4521200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200">
                <a:latin typeface="+mn-lt"/>
              </a:rPr>
              <a:t>=</a:t>
            </a:r>
          </a:p>
        </p:txBody>
      </p:sp>
      <p:sp>
        <p:nvSpPr>
          <p:cNvPr id="30748" name="TextBox 66"/>
          <p:cNvSpPr txBox="1">
            <a:spLocks noChangeArrowheads="1"/>
          </p:cNvSpPr>
          <p:nvPr/>
        </p:nvSpPr>
        <p:spPr bwMode="auto">
          <a:xfrm>
            <a:off x="7543800" y="5486400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ctr"/>
            <a:r>
              <a:rPr lang="en-US" sz="1800" b="0">
                <a:latin typeface="+mn-lt"/>
              </a:rPr>
              <a:t>“Convex-concave”</a:t>
            </a:r>
          </a:p>
        </p:txBody>
      </p:sp>
      <p:sp>
        <p:nvSpPr>
          <p:cNvPr id="30749" name="TextBox 67"/>
          <p:cNvSpPr txBox="1">
            <a:spLocks noChangeArrowheads="1"/>
          </p:cNvSpPr>
          <p:nvPr/>
        </p:nvSpPr>
        <p:spPr bwMode="auto">
          <a:xfrm>
            <a:off x="7467600" y="2743200"/>
            <a:ext cx="137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ctr"/>
            <a:r>
              <a:rPr lang="en-US" sz="1800" b="0">
                <a:latin typeface="+mn-lt"/>
              </a:rPr>
              <a:t>“Concave-convex”</a:t>
            </a:r>
          </a:p>
        </p:txBody>
      </p:sp>
      <p:sp>
        <p:nvSpPr>
          <p:cNvPr id="36" name="Moon 35"/>
          <p:cNvSpPr/>
          <p:nvPr/>
        </p:nvSpPr>
        <p:spPr>
          <a:xfrm>
            <a:off x="7772400" y="1371600"/>
            <a:ext cx="457200" cy="1371600"/>
          </a:xfrm>
          <a:prstGeom prst="mo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oon 39"/>
          <p:cNvSpPr/>
          <p:nvPr/>
        </p:nvSpPr>
        <p:spPr>
          <a:xfrm>
            <a:off x="7772400" y="4114800"/>
            <a:ext cx="457200" cy="1371600"/>
          </a:xfrm>
          <a:prstGeom prst="moon">
            <a:avLst>
              <a:gd name="adj" fmla="val 35075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Triangle 41"/>
          <p:cNvSpPr/>
          <p:nvPr/>
        </p:nvSpPr>
        <p:spPr>
          <a:xfrm rot="5400000">
            <a:off x="7886700" y="4076700"/>
            <a:ext cx="304800" cy="381000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Triangle 42"/>
          <p:cNvSpPr/>
          <p:nvPr/>
        </p:nvSpPr>
        <p:spPr>
          <a:xfrm rot="5400000" flipH="1">
            <a:off x="7886700" y="5143500"/>
            <a:ext cx="304800" cy="381000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5435224" y="4114800"/>
            <a:ext cx="457200" cy="1371600"/>
            <a:chOff x="5257800" y="4038600"/>
            <a:chExt cx="457200" cy="137160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66" name="Moon 65"/>
            <p:cNvSpPr/>
            <p:nvPr/>
          </p:nvSpPr>
          <p:spPr>
            <a:xfrm>
              <a:off x="5257800" y="4038600"/>
              <a:ext cx="457200" cy="1371600"/>
            </a:xfrm>
            <a:prstGeom prst="moon">
              <a:avLst>
                <a:gd name="adj" fmla="val 350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ight Triangle 66"/>
            <p:cNvSpPr/>
            <p:nvPr/>
          </p:nvSpPr>
          <p:spPr>
            <a:xfrm rot="5400000">
              <a:off x="5372100" y="4000500"/>
              <a:ext cx="304800" cy="381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ight Triangle 67"/>
            <p:cNvSpPr/>
            <p:nvPr/>
          </p:nvSpPr>
          <p:spPr>
            <a:xfrm rot="5400000" flipH="1">
              <a:off x="5372100" y="5067300"/>
              <a:ext cx="304800" cy="381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257800" y="4038600"/>
              <a:ext cx="152400" cy="13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400800" y="4114800"/>
            <a:ext cx="762000" cy="1371600"/>
            <a:chOff x="2286000" y="3352800"/>
            <a:chExt cx="762000" cy="137160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55" name="Moon 54"/>
            <p:cNvSpPr/>
            <p:nvPr/>
          </p:nvSpPr>
          <p:spPr>
            <a:xfrm>
              <a:off x="2590800" y="3352800"/>
              <a:ext cx="457200" cy="1371600"/>
            </a:xfrm>
            <a:prstGeom prst="moon">
              <a:avLst>
                <a:gd name="adj" fmla="val 350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Moon 57"/>
            <p:cNvSpPr/>
            <p:nvPr/>
          </p:nvSpPr>
          <p:spPr>
            <a:xfrm flipH="1">
              <a:off x="2286000" y="3352800"/>
              <a:ext cx="457200" cy="1371600"/>
            </a:xfrm>
            <a:prstGeom prst="moon">
              <a:avLst>
                <a:gd name="adj" fmla="val 350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Isosceles Triangle 58"/>
            <p:cNvSpPr/>
            <p:nvPr/>
          </p:nvSpPr>
          <p:spPr>
            <a:xfrm flipV="1">
              <a:off x="2286000" y="3352800"/>
              <a:ext cx="762000" cy="2286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Isosceles Triangle 59"/>
            <p:cNvSpPr/>
            <p:nvPr/>
          </p:nvSpPr>
          <p:spPr>
            <a:xfrm>
              <a:off x="2286000" y="4495800"/>
              <a:ext cx="762000" cy="2286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590800" y="3352800"/>
              <a:ext cx="152400" cy="13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260904" y="1260144"/>
            <a:ext cx="1017896" cy="1600200"/>
            <a:chOff x="4512394" y="2667000"/>
            <a:chExt cx="1017896" cy="3352800"/>
          </a:xfrm>
        </p:grpSpPr>
        <p:cxnSp>
          <p:nvCxnSpPr>
            <p:cNvPr id="79" name="Straight Connector 78"/>
            <p:cNvCxnSpPr>
              <a:stCxn id="82" idx="1"/>
              <a:endCxn id="82" idx="0"/>
            </p:cNvCxnSpPr>
            <p:nvPr/>
          </p:nvCxnSpPr>
          <p:spPr>
            <a:xfrm>
              <a:off x="5015556" y="2861363"/>
              <a:ext cx="8862" cy="294035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Group 40"/>
            <p:cNvGrpSpPr/>
            <p:nvPr/>
          </p:nvGrpSpPr>
          <p:grpSpPr>
            <a:xfrm>
              <a:off x="4512394" y="2667000"/>
              <a:ext cx="1017896" cy="3352800"/>
              <a:chOff x="7759734" y="1524000"/>
              <a:chExt cx="1017896" cy="3352800"/>
            </a:xfrm>
          </p:grpSpPr>
          <p:sp>
            <p:nvSpPr>
              <p:cNvPr id="81" name="Chord 80"/>
              <p:cNvSpPr/>
              <p:nvPr/>
            </p:nvSpPr>
            <p:spPr>
              <a:xfrm>
                <a:off x="8091830" y="1524000"/>
                <a:ext cx="685800" cy="3352800"/>
              </a:xfrm>
              <a:prstGeom prst="chord">
                <a:avLst>
                  <a:gd name="adj1" fmla="val 6205925"/>
                  <a:gd name="adj2" fmla="val 15335081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Chord 81"/>
              <p:cNvSpPr/>
              <p:nvPr/>
            </p:nvSpPr>
            <p:spPr>
              <a:xfrm flipH="1">
                <a:off x="7759734" y="1524000"/>
                <a:ext cx="685800" cy="3352800"/>
              </a:xfrm>
              <a:prstGeom prst="chord">
                <a:avLst>
                  <a:gd name="adj1" fmla="val 6219454"/>
                  <a:gd name="adj2" fmla="val 15434032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" name="Title 4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Converging &amp; diverging lenses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19, Slide </a:t>
            </a:r>
            <a:fld id="{1CAC7609-F577-47E8-AE8B-FF3B7C65C01C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Lens geometry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378803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following lenses are all made from the same material but have different geometry</a:t>
            </a:r>
            <a:endParaRPr lang="en-US" sz="2400" dirty="0"/>
          </a:p>
        </p:txBody>
      </p:sp>
      <p:pic>
        <p:nvPicPr>
          <p:cNvPr id="5" name="Picture 20" descr="iclick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0" y="25146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lens has the shortest (positive) focal length?</a:t>
            </a:r>
            <a:endParaRPr lang="en-US" sz="2400" dirty="0"/>
          </a:p>
        </p:txBody>
      </p:sp>
      <p:sp>
        <p:nvSpPr>
          <p:cNvPr id="8" name="Arc 7"/>
          <p:cNvSpPr/>
          <p:nvPr/>
        </p:nvSpPr>
        <p:spPr bwMode="auto">
          <a:xfrm flipH="1">
            <a:off x="1143000" y="3886200"/>
            <a:ext cx="152400" cy="1371600"/>
          </a:xfrm>
          <a:prstGeom prst="arc">
            <a:avLst>
              <a:gd name="adj1" fmla="val 16200000"/>
              <a:gd name="adj2" fmla="val 5400000"/>
            </a:avLst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Moon 8"/>
          <p:cNvSpPr/>
          <p:nvPr/>
        </p:nvSpPr>
        <p:spPr>
          <a:xfrm>
            <a:off x="1143000" y="3886200"/>
            <a:ext cx="457200" cy="1371600"/>
          </a:xfrm>
          <a:prstGeom prst="moon">
            <a:avLst>
              <a:gd name="adj" fmla="val 35075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 rot="5400000">
            <a:off x="1257300" y="3848100"/>
            <a:ext cx="304800" cy="381000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>
          <a:xfrm rot="5400000" flipH="1">
            <a:off x="1257300" y="4914900"/>
            <a:ext cx="304800" cy="381000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 bwMode="auto">
          <a:xfrm flipH="1">
            <a:off x="3137848" y="3886200"/>
            <a:ext cx="152400" cy="1371600"/>
          </a:xfrm>
          <a:prstGeom prst="arc">
            <a:avLst>
              <a:gd name="adj1" fmla="val 16200000"/>
              <a:gd name="adj2" fmla="val 5400000"/>
            </a:avLst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00400" y="3886200"/>
            <a:ext cx="914400" cy="1371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 bwMode="auto">
          <a:xfrm>
            <a:off x="4038600" y="3886200"/>
            <a:ext cx="152400" cy="1371600"/>
          </a:xfrm>
          <a:prstGeom prst="arc">
            <a:avLst>
              <a:gd name="adj1" fmla="val 16200000"/>
              <a:gd name="adj2" fmla="val 5400000"/>
            </a:avLst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Arc 14"/>
          <p:cNvSpPr/>
          <p:nvPr/>
        </p:nvSpPr>
        <p:spPr bwMode="auto">
          <a:xfrm>
            <a:off x="4769893" y="3886200"/>
            <a:ext cx="1368188" cy="1371600"/>
          </a:xfrm>
          <a:prstGeom prst="arc">
            <a:avLst>
              <a:gd name="adj1" fmla="val 16200000"/>
              <a:gd name="adj2" fmla="val 5400000"/>
            </a:avLst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Moon 16"/>
          <p:cNvSpPr/>
          <p:nvPr/>
        </p:nvSpPr>
        <p:spPr>
          <a:xfrm>
            <a:off x="7340222" y="3869140"/>
            <a:ext cx="279778" cy="1371600"/>
          </a:xfrm>
          <a:prstGeom prst="mo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19200" y="3352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A.		B.		       C.		         D.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19, Slide </a:t>
            </a:r>
            <a:fld id="{1CAC7609-F577-47E8-AE8B-FF3B7C65C01C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019800" y="2133600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</a:t>
            </a:r>
            <a:r>
              <a:rPr lang="en-US" i="1" baseline="-25000" dirty="0" smtClean="0"/>
              <a:t>air</a:t>
            </a:r>
            <a:r>
              <a:rPr lang="en-US" dirty="0" smtClean="0"/>
              <a:t> = 1.0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</a:t>
            </a:r>
            <a:r>
              <a:rPr lang="en-US" dirty="0" err="1" smtClean="0"/>
              <a:t>CheckPoint</a:t>
            </a:r>
            <a:r>
              <a:rPr lang="en-US" dirty="0" smtClean="0"/>
              <a:t> 3.1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302603"/>
            <a:ext cx="7102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glass converging lens placed in air has focal length </a:t>
            </a:r>
            <a:r>
              <a:rPr lang="en-US" sz="2400" i="1" dirty="0" smtClean="0"/>
              <a:t>f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pic>
        <p:nvPicPr>
          <p:cNvPr id="6" name="Picture 20" descr="iclick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43000" y="4191000"/>
            <a:ext cx="6092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Now the lens is placed in water. Its focal length:</a:t>
            </a:r>
            <a:endParaRPr lang="en-US" sz="2400" dirty="0"/>
          </a:p>
        </p:txBody>
      </p:sp>
      <p:sp>
        <p:nvSpPr>
          <p:cNvPr id="9" name="Text Box 123"/>
          <p:cNvSpPr txBox="1">
            <a:spLocks noChangeArrowheads="1"/>
          </p:cNvSpPr>
          <p:nvPr/>
        </p:nvSpPr>
        <p:spPr bwMode="auto">
          <a:xfrm>
            <a:off x="1600200" y="4876800"/>
            <a:ext cx="3006084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marL="274320" indent="-274320">
              <a:spcBef>
                <a:spcPts val="1200"/>
              </a:spcBef>
              <a:buFont typeface="+mj-lt"/>
              <a:buAutoNum type="alphaUcPeriod"/>
            </a:pPr>
            <a:r>
              <a:rPr lang="en-US" b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   </a:t>
            </a:r>
            <a:r>
              <a:rPr lang="en-US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Stays the same</a:t>
            </a:r>
            <a:endParaRPr lang="en-US" b="0" i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marL="274320" indent="-274320">
              <a:spcBef>
                <a:spcPts val="1200"/>
              </a:spcBef>
              <a:buFont typeface="+mj-lt"/>
              <a:buAutoNum type="alphaUcPeriod"/>
            </a:pPr>
            <a:r>
              <a:rPr lang="en-US" b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   </a:t>
            </a:r>
            <a:r>
              <a:rPr lang="en-US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Increases</a:t>
            </a:r>
            <a:endParaRPr lang="en-US" b="0" i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marL="274320" indent="-274320">
              <a:spcBef>
                <a:spcPts val="1200"/>
              </a:spcBef>
              <a:buFont typeface="+mj-lt"/>
              <a:buAutoNum type="alphaUcPeriod"/>
            </a:pPr>
            <a:r>
              <a:rPr lang="en-US" b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   </a:t>
            </a:r>
            <a:r>
              <a:rPr lang="en-US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Decreases</a:t>
            </a:r>
            <a:endParaRPr lang="en-US" b="0" i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828800" y="2057400"/>
            <a:ext cx="5486400" cy="1752600"/>
            <a:chOff x="1828800" y="2057400"/>
            <a:chExt cx="5486400" cy="1752600"/>
          </a:xfrm>
        </p:grpSpPr>
        <p:sp>
          <p:nvSpPr>
            <p:cNvPr id="16" name="Rectangle 15"/>
            <p:cNvSpPr/>
            <p:nvPr/>
          </p:nvSpPr>
          <p:spPr>
            <a:xfrm>
              <a:off x="1828800" y="2057400"/>
              <a:ext cx="5486400" cy="1752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43600" y="2133600"/>
              <a:ext cx="1296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/>
                <a:t>n</a:t>
              </a:r>
              <a:r>
                <a:rPr lang="en-US" i="1" baseline="-25000" dirty="0" err="1" smtClean="0"/>
                <a:t>water</a:t>
              </a:r>
              <a:r>
                <a:rPr lang="en-US" dirty="0" smtClean="0"/>
                <a:t> = 1.33</a:t>
              </a:r>
              <a:endParaRPr lang="en-US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886200" y="205740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n</a:t>
            </a:r>
            <a:r>
              <a:rPr lang="en-US" i="1" baseline="-25000" dirty="0" err="1" smtClean="0"/>
              <a:t>glass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038600" y="2133600"/>
            <a:ext cx="1017896" cy="1600200"/>
            <a:chOff x="4512394" y="2667000"/>
            <a:chExt cx="1017896" cy="3352800"/>
          </a:xfrm>
        </p:grpSpPr>
        <p:cxnSp>
          <p:nvCxnSpPr>
            <p:cNvPr id="12" name="Straight Connector 11"/>
            <p:cNvCxnSpPr>
              <a:stCxn id="15" idx="1"/>
              <a:endCxn id="15" idx="0"/>
            </p:cNvCxnSpPr>
            <p:nvPr/>
          </p:nvCxnSpPr>
          <p:spPr>
            <a:xfrm>
              <a:off x="5015556" y="2861363"/>
              <a:ext cx="8862" cy="294035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40"/>
            <p:cNvGrpSpPr/>
            <p:nvPr/>
          </p:nvGrpSpPr>
          <p:grpSpPr>
            <a:xfrm>
              <a:off x="4512394" y="2667000"/>
              <a:ext cx="1017896" cy="3352800"/>
              <a:chOff x="7759734" y="1524000"/>
              <a:chExt cx="1017896" cy="3352800"/>
            </a:xfrm>
          </p:grpSpPr>
          <p:sp>
            <p:nvSpPr>
              <p:cNvPr id="14" name="Chord 13"/>
              <p:cNvSpPr/>
              <p:nvPr/>
            </p:nvSpPr>
            <p:spPr>
              <a:xfrm>
                <a:off x="8091830" y="1524000"/>
                <a:ext cx="685800" cy="3352800"/>
              </a:xfrm>
              <a:prstGeom prst="chord">
                <a:avLst>
                  <a:gd name="adj1" fmla="val 6205925"/>
                  <a:gd name="adj2" fmla="val 15335081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Chord 14"/>
              <p:cNvSpPr/>
              <p:nvPr/>
            </p:nvSpPr>
            <p:spPr>
              <a:xfrm flipH="1">
                <a:off x="7759734" y="1524000"/>
                <a:ext cx="685800" cy="3352800"/>
              </a:xfrm>
              <a:prstGeom prst="chord">
                <a:avLst>
                  <a:gd name="adj1" fmla="val 6219454"/>
                  <a:gd name="adj2" fmla="val 15434032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3" name="Slide Number Placeholder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19, Slide </a:t>
            </a:r>
            <a:fld id="{1CAC7609-F577-47E8-AE8B-FF3B7C65C01C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03542" y="5486400"/>
            <a:ext cx="51183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 dirty="0" smtClean="0"/>
              <a:t>Key approaches: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R</a:t>
            </a:r>
            <a:r>
              <a:rPr lang="en-US" sz="2400" baseline="0" dirty="0" smtClean="0"/>
              <a:t>ay</a:t>
            </a:r>
            <a:r>
              <a:rPr lang="en-US" sz="2400" dirty="0" smtClean="0"/>
              <a:t> diagrams</a:t>
            </a:r>
            <a:endParaRPr lang="en-US" sz="2400" baseline="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400" baseline="0" dirty="0" smtClean="0"/>
              <a:t>Thin lens &amp; </a:t>
            </a:r>
            <a:r>
              <a:rPr lang="en-US" sz="2400" dirty="0" smtClean="0"/>
              <a:t>magnification equations</a:t>
            </a:r>
            <a:endParaRPr lang="en-US" sz="2400" baseline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&amp; lenses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1432" y="1219200"/>
            <a:ext cx="5923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Like mirrors, lenses produce images of objects</a:t>
            </a:r>
            <a:endParaRPr lang="en-US" sz="2400" dirty="0"/>
          </a:p>
        </p:txBody>
      </p:sp>
      <p:pic>
        <p:nvPicPr>
          <p:cNvPr id="640006" name="Picture 6" descr="http://www.photographyblogger.net/wp-content/uploads/2010/06/magnifying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40991"/>
            <a:ext cx="4572000" cy="3035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40002" name="Picture 2" descr="http://1.bp.blogspot.com/-FNXjGCO0o6Y/UO3-G8b6QhI/AAAAAAAASgg/d-A_puSFpag/s1600/1-3-pictoquiz-print.0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2133600"/>
            <a:ext cx="4463143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40004" name="Picture 4" descr="http://psdreview.com/wp-content/uploads/2012/01/Magnifying-Glas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2286000"/>
            <a:ext cx="4114800" cy="3358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Oval 39"/>
          <p:cNvSpPr>
            <a:spLocks noChangeArrowheads="1"/>
          </p:cNvSpPr>
          <p:nvPr/>
        </p:nvSpPr>
        <p:spPr bwMode="auto">
          <a:xfrm>
            <a:off x="5791200" y="2362200"/>
            <a:ext cx="1524000" cy="8382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19, Slide </a:t>
            </a:r>
            <a:fld id="{1CAC7609-F577-47E8-AE8B-FF3B7C65C01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70257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4463490" y="2667000"/>
            <a:ext cx="1128370" cy="3352800"/>
            <a:chOff x="4463490" y="2667000"/>
            <a:chExt cx="1128370" cy="3352800"/>
          </a:xfrm>
        </p:grpSpPr>
        <p:cxnSp>
          <p:nvCxnSpPr>
            <p:cNvPr id="64" name="Straight Connector 63"/>
            <p:cNvCxnSpPr>
              <a:stCxn id="40" idx="1"/>
              <a:endCxn id="40" idx="0"/>
            </p:cNvCxnSpPr>
            <p:nvPr/>
          </p:nvCxnSpPr>
          <p:spPr>
            <a:xfrm flipH="1">
              <a:off x="5029597" y="3084278"/>
              <a:ext cx="3177" cy="2531726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/>
            <p:cNvGrpSpPr/>
            <p:nvPr/>
          </p:nvGrpSpPr>
          <p:grpSpPr>
            <a:xfrm>
              <a:off x="4463490" y="2667000"/>
              <a:ext cx="1128370" cy="3352800"/>
              <a:chOff x="7710830" y="1524000"/>
              <a:chExt cx="1128370" cy="3352800"/>
            </a:xfrm>
          </p:grpSpPr>
          <p:sp>
            <p:nvSpPr>
              <p:cNvPr id="36" name="Chord 35"/>
              <p:cNvSpPr/>
              <p:nvPr/>
            </p:nvSpPr>
            <p:spPr>
              <a:xfrm>
                <a:off x="8153400" y="1524000"/>
                <a:ext cx="685800" cy="3352800"/>
              </a:xfrm>
              <a:prstGeom prst="chord">
                <a:avLst>
                  <a:gd name="adj1" fmla="val 5996890"/>
                  <a:gd name="adj2" fmla="val 15588446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Chord 39"/>
              <p:cNvSpPr/>
              <p:nvPr/>
            </p:nvSpPr>
            <p:spPr>
              <a:xfrm flipH="1">
                <a:off x="7710830" y="1524000"/>
                <a:ext cx="685800" cy="3352800"/>
              </a:xfrm>
              <a:prstGeom prst="chord">
                <a:avLst>
                  <a:gd name="adj1" fmla="val 5996890"/>
                  <a:gd name="adj2" fmla="val 15588446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8" name="Picture 37" descr="http://upload.wikimedia.org/wikipedia/commons/thumb/b/b4/Gluehlampe_01_KMJ.png/200px-Gluehlampe_01_KM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6075" y="3429000"/>
            <a:ext cx="541231" cy="89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rays – converging lens </a:t>
            </a:r>
            <a:endParaRPr lang="en-US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592275" y="4343400"/>
            <a:ext cx="6019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286000" y="3733800"/>
            <a:ext cx="2743200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4064843" y="4294305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286000" y="3733800"/>
            <a:ext cx="2743200" cy="9144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45"/>
          <p:cNvSpPr txBox="1">
            <a:spLocks noChangeArrowheads="1"/>
          </p:cNvSpPr>
          <p:nvPr/>
        </p:nvSpPr>
        <p:spPr bwMode="auto">
          <a:xfrm>
            <a:off x="914400" y="1676400"/>
            <a:ext cx="60198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AutoNum type="arabicParenR"/>
              <a:defRPr/>
            </a:pPr>
            <a:r>
              <a:rPr lang="en-US" sz="2400" baseline="0" dirty="0" smtClean="0">
                <a:solidFill>
                  <a:srgbClr val="FF0000"/>
                </a:solidFill>
                <a:latin typeface="+mj-lt"/>
              </a:rPr>
              <a:t>parallel </a:t>
            </a:r>
            <a:r>
              <a:rPr lang="en-US" sz="2400" baseline="0" dirty="0">
                <a:solidFill>
                  <a:srgbClr val="FF0000"/>
                </a:solidFill>
                <a:latin typeface="+mj-lt"/>
              </a:rPr>
              <a:t>to principal </a:t>
            </a:r>
            <a:r>
              <a:rPr lang="en-US" sz="2400" baseline="0" dirty="0" smtClean="0">
                <a:solidFill>
                  <a:srgbClr val="FF0000"/>
                </a:solidFill>
                <a:latin typeface="+mj-lt"/>
              </a:rPr>
              <a:t>axis, refracts </a:t>
            </a:r>
            <a:r>
              <a:rPr lang="en-US" sz="2400" baseline="0" dirty="0">
                <a:solidFill>
                  <a:srgbClr val="FF0000"/>
                </a:solidFill>
                <a:latin typeface="+mj-lt"/>
              </a:rPr>
              <a:t>through </a:t>
            </a:r>
            <a:r>
              <a:rPr lang="en-US" sz="2400" i="1" baseline="0" dirty="0" smtClean="0">
                <a:solidFill>
                  <a:srgbClr val="FF0000"/>
                </a:solidFill>
                <a:latin typeface="+mj-lt"/>
              </a:rPr>
              <a:t>f</a:t>
            </a:r>
            <a:endParaRPr lang="en-US" sz="2400" baseline="0" dirty="0" smtClean="0">
              <a:solidFill>
                <a:srgbClr val="FF0000"/>
              </a:solidFill>
              <a:latin typeface="+mj-lt"/>
            </a:endParaRPr>
          </a:p>
          <a:p>
            <a:pPr marL="457200" indent="-457200">
              <a:spcAft>
                <a:spcPts val="600"/>
              </a:spcAft>
              <a:buAutoNum type="arabicParenR"/>
              <a:defRPr/>
            </a:pPr>
            <a:r>
              <a:rPr lang="en-US" sz="2400" baseline="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through </a:t>
            </a:r>
            <a:r>
              <a:rPr lang="en-US" sz="2400" i="1" baseline="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f</a:t>
            </a:r>
            <a:r>
              <a:rPr lang="en-US" sz="2400" baseline="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, refracts parallel to principal axis</a:t>
            </a:r>
          </a:p>
          <a:p>
            <a:pPr marL="457200" indent="-457200">
              <a:spcAft>
                <a:spcPts val="600"/>
              </a:spcAft>
              <a:buAutoNum type="arabicParenR"/>
              <a:defRPr/>
            </a:pPr>
            <a:r>
              <a:rPr lang="en-US" sz="2400" dirty="0" smtClean="0">
                <a:solidFill>
                  <a:srgbClr val="009900"/>
                </a:solidFill>
                <a:latin typeface="+mj-lt"/>
              </a:rPr>
              <a:t>through </a:t>
            </a:r>
            <a:r>
              <a:rPr lang="en-US" sz="2400" i="1" dirty="0" smtClean="0">
                <a:solidFill>
                  <a:srgbClr val="009900"/>
                </a:solidFill>
                <a:latin typeface="+mj-lt"/>
              </a:rPr>
              <a:t>C</a:t>
            </a:r>
            <a:r>
              <a:rPr lang="en-US" sz="2400" dirty="0" smtClean="0">
                <a:solidFill>
                  <a:srgbClr val="009900"/>
                </a:solidFill>
                <a:latin typeface="+mj-lt"/>
              </a:rPr>
              <a:t>, travels straight</a:t>
            </a:r>
            <a:endParaRPr lang="en-US" sz="2400" i="1" baseline="0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62400" y="4355068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f</a:t>
            </a:r>
            <a:endParaRPr lang="en-US" sz="2400" i="1" dirty="0"/>
          </a:p>
        </p:txBody>
      </p:sp>
      <p:grpSp>
        <p:nvGrpSpPr>
          <p:cNvPr id="3" name="Group 34"/>
          <p:cNvGrpSpPr/>
          <p:nvPr/>
        </p:nvGrpSpPr>
        <p:grpSpPr>
          <a:xfrm flipH="1">
            <a:off x="5028282" y="4484542"/>
            <a:ext cx="3481122" cy="369332"/>
            <a:chOff x="2906030" y="2605431"/>
            <a:chExt cx="3481122" cy="369332"/>
          </a:xfrm>
        </p:grpSpPr>
        <p:cxnSp>
          <p:nvCxnSpPr>
            <p:cNvPr id="23" name="Straight Arrow Connector 22"/>
            <p:cNvCxnSpPr/>
            <p:nvPr/>
          </p:nvCxnSpPr>
          <p:spPr>
            <a:xfrm flipH="1">
              <a:off x="3186752" y="2778456"/>
              <a:ext cx="3200400" cy="0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906030" y="26054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2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5" name="Group 33"/>
          <p:cNvGrpSpPr/>
          <p:nvPr/>
        </p:nvGrpSpPr>
        <p:grpSpPr>
          <a:xfrm flipH="1">
            <a:off x="5029200" y="3733800"/>
            <a:ext cx="2807992" cy="1840706"/>
            <a:chOff x="3497275" y="1910687"/>
            <a:chExt cx="2807992" cy="1840706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3807126" y="1910687"/>
              <a:ext cx="2498141" cy="166481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497275" y="338206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35"/>
          <p:cNvGrpSpPr/>
          <p:nvPr/>
        </p:nvGrpSpPr>
        <p:grpSpPr>
          <a:xfrm flipH="1">
            <a:off x="2300631" y="3733801"/>
            <a:ext cx="5940485" cy="1447714"/>
            <a:chOff x="217084" y="3352801"/>
            <a:chExt cx="5940485" cy="1447714"/>
          </a:xfrm>
        </p:grpSpPr>
        <p:cxnSp>
          <p:nvCxnSpPr>
            <p:cNvPr id="18" name="Straight Arrow Connector 17"/>
            <p:cNvCxnSpPr>
              <a:stCxn id="33" idx="3"/>
            </p:cNvCxnSpPr>
            <p:nvPr/>
          </p:nvCxnSpPr>
          <p:spPr>
            <a:xfrm flipV="1">
              <a:off x="518770" y="3352801"/>
              <a:ext cx="5638799" cy="1263048"/>
            </a:xfrm>
            <a:prstGeom prst="straightConnector1">
              <a:avLst/>
            </a:prstGeom>
            <a:ln w="28575">
              <a:solidFill>
                <a:srgbClr val="0099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17084" y="443118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9900"/>
                  </a:solidFill>
                </a:rPr>
                <a:t>3</a:t>
              </a:r>
              <a:endParaRPr lang="en-US" dirty="0">
                <a:solidFill>
                  <a:srgbClr val="009900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838200" y="1219200"/>
            <a:ext cx="3392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Ray from object traveling: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1948543" y="4346164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Object</a:t>
            </a:r>
            <a:endParaRPr lang="en-US" i="1" dirty="0"/>
          </a:p>
        </p:txBody>
      </p:sp>
      <p:sp>
        <p:nvSpPr>
          <p:cNvPr id="47" name="Text Box 48"/>
          <p:cNvSpPr txBox="1">
            <a:spLocks noChangeArrowheads="1"/>
          </p:cNvSpPr>
          <p:nvPr/>
        </p:nvSpPr>
        <p:spPr bwMode="auto">
          <a:xfrm>
            <a:off x="1036285" y="5244152"/>
            <a:ext cx="434093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baseline="0" dirty="0">
                <a:latin typeface="+mn-lt"/>
              </a:rPr>
              <a:t>Image is:</a:t>
            </a:r>
          </a:p>
          <a:p>
            <a:r>
              <a:rPr lang="en-US" sz="2000" baseline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Real (light </a:t>
            </a:r>
            <a:r>
              <a:rPr lang="en-US" sz="2000" baseline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rays </a:t>
            </a:r>
            <a:r>
              <a:rPr lang="en-US" sz="2000" baseline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cross</a:t>
            </a:r>
            <a:r>
              <a:rPr lang="en-US" sz="2000" baseline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)</a:t>
            </a:r>
          </a:p>
          <a:p>
            <a:r>
              <a:rPr lang="en-US" sz="2000" baseline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Inverted (opposite direction </a:t>
            </a:r>
            <a:r>
              <a:rPr lang="en-US" sz="2000" baseline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as object)</a:t>
            </a:r>
          </a:p>
          <a:p>
            <a:r>
              <a:rPr lang="en-US" sz="2000" baseline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Reduced </a:t>
            </a:r>
            <a:r>
              <a:rPr lang="en-US" sz="2000" baseline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(smaller than object</a:t>
            </a:r>
            <a:r>
              <a:rPr lang="en-US" sz="2000" baseline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)</a:t>
            </a:r>
            <a:endParaRPr lang="en-US" sz="2000" baseline="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2238475" y="3733800"/>
            <a:ext cx="228600" cy="0"/>
          </a:xfrm>
          <a:prstGeom prst="line">
            <a:avLst/>
          </a:prstGeom>
          <a:ln w="3175">
            <a:solidFill>
              <a:srgbClr val="FFFF00"/>
            </a:solidFill>
          </a:ln>
          <a:effectLst>
            <a:glow rad="228600">
              <a:srgbClr val="FFF0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50"/>
          <p:cNvGrpSpPr/>
          <p:nvPr/>
        </p:nvGrpSpPr>
        <p:grpSpPr>
          <a:xfrm>
            <a:off x="6037478" y="4339741"/>
            <a:ext cx="772969" cy="773965"/>
            <a:chOff x="4380016" y="2490966"/>
            <a:chExt cx="772969" cy="773965"/>
          </a:xfrm>
        </p:grpSpPr>
        <p:sp>
          <p:nvSpPr>
            <p:cNvPr id="44" name="TextBox 43"/>
            <p:cNvSpPr txBox="1"/>
            <p:nvPr/>
          </p:nvSpPr>
          <p:spPr>
            <a:xfrm>
              <a:off x="4380016" y="2895599"/>
              <a:ext cx="772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Image</a:t>
              </a:r>
              <a:endParaRPr lang="en-US" i="1" dirty="0"/>
            </a:p>
          </p:txBody>
        </p:sp>
        <p:pic>
          <p:nvPicPr>
            <p:cNvPr id="45" name="Picture 44" descr="http://upload.wikimedia.org/wikipedia/commons/thumb/b/b4/Gluehlampe_01_KMJ.png/200px-Gluehlampe_01_KMJ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582969" y="2490966"/>
              <a:ext cx="293831" cy="487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9" name="Straight Connector 48"/>
            <p:cNvCxnSpPr/>
            <p:nvPr/>
          </p:nvCxnSpPr>
          <p:spPr>
            <a:xfrm flipH="1" flipV="1">
              <a:off x="4693738" y="2801704"/>
              <a:ext cx="103893" cy="0"/>
            </a:xfrm>
            <a:prstGeom prst="line">
              <a:avLst/>
            </a:prstGeom>
            <a:ln w="3175">
              <a:solidFill>
                <a:srgbClr val="FFFF00"/>
              </a:solidFill>
            </a:ln>
            <a:effectLst>
              <a:glow rad="228600">
                <a:srgbClr val="FFF000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Oval 7"/>
          <p:cNvSpPr>
            <a:spLocks noChangeArrowheads="1"/>
          </p:cNvSpPr>
          <p:nvPr/>
        </p:nvSpPr>
        <p:spPr bwMode="auto">
          <a:xfrm>
            <a:off x="5897254" y="4289952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816756" y="4343400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f</a:t>
            </a:r>
            <a:endParaRPr lang="en-US" sz="2400" i="1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19, Slide </a:t>
            </a:r>
            <a:fld id="{1CAC7609-F577-47E8-AE8B-FF3B7C65C01C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7" grpId="0" build="allAtOnce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5105400" y="3324056"/>
            <a:ext cx="762000" cy="2667000"/>
            <a:chOff x="2286000" y="3352800"/>
            <a:chExt cx="762000" cy="137160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45" name="Moon 44"/>
            <p:cNvSpPr/>
            <p:nvPr/>
          </p:nvSpPr>
          <p:spPr>
            <a:xfrm>
              <a:off x="2590800" y="3352800"/>
              <a:ext cx="457200" cy="1371600"/>
            </a:xfrm>
            <a:prstGeom prst="moon">
              <a:avLst>
                <a:gd name="adj" fmla="val 350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Moon 45"/>
            <p:cNvSpPr/>
            <p:nvPr/>
          </p:nvSpPr>
          <p:spPr>
            <a:xfrm flipH="1">
              <a:off x="2286000" y="3352800"/>
              <a:ext cx="457200" cy="1371600"/>
            </a:xfrm>
            <a:prstGeom prst="moon">
              <a:avLst>
                <a:gd name="adj" fmla="val 350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Isosceles Triangle 47"/>
            <p:cNvSpPr/>
            <p:nvPr/>
          </p:nvSpPr>
          <p:spPr>
            <a:xfrm flipV="1">
              <a:off x="2286000" y="3352800"/>
              <a:ext cx="762000" cy="2286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Isosceles Triangle 48"/>
            <p:cNvSpPr/>
            <p:nvPr/>
          </p:nvSpPr>
          <p:spPr>
            <a:xfrm>
              <a:off x="2286000" y="4495800"/>
              <a:ext cx="762000" cy="2286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590800" y="3352800"/>
              <a:ext cx="152400" cy="13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rays – diverging lens</a:t>
            </a:r>
            <a:endParaRPr lang="en-US" dirty="0"/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 flipV="1">
            <a:off x="1828800" y="4664299"/>
            <a:ext cx="704938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743200" y="3781256"/>
            <a:ext cx="2743200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3657600" y="3781256"/>
            <a:ext cx="1828800" cy="890278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727434" y="3781256"/>
            <a:ext cx="2758966" cy="562144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200400" y="4328304"/>
            <a:ext cx="2286000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486400" y="4343400"/>
            <a:ext cx="1828800" cy="3048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7"/>
          <p:cNvSpPr>
            <a:spLocks noChangeArrowheads="1"/>
          </p:cNvSpPr>
          <p:nvPr/>
        </p:nvSpPr>
        <p:spPr bwMode="auto">
          <a:xfrm>
            <a:off x="7260894" y="4616167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7162800" y="4669615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sp>
        <p:nvSpPr>
          <p:cNvPr id="69" name="Text Box 48"/>
          <p:cNvSpPr txBox="1">
            <a:spLocks noChangeArrowheads="1"/>
          </p:cNvSpPr>
          <p:nvPr/>
        </p:nvSpPr>
        <p:spPr bwMode="auto">
          <a:xfrm>
            <a:off x="1044245" y="5244405"/>
            <a:ext cx="404750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baseline="0" dirty="0">
                <a:latin typeface="+mn-lt"/>
              </a:rPr>
              <a:t>Image is:</a:t>
            </a:r>
          </a:p>
          <a:p>
            <a:r>
              <a:rPr lang="en-US" sz="2000" baseline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Virtual  </a:t>
            </a:r>
            <a:r>
              <a:rPr lang="en-US" sz="2000" baseline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(light rays don’t really cross)</a:t>
            </a:r>
          </a:p>
          <a:p>
            <a:r>
              <a:rPr lang="en-US" sz="2000" baseline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Upright </a:t>
            </a:r>
            <a:r>
              <a:rPr lang="en-US" sz="2000" baseline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(same direction as object)</a:t>
            </a:r>
          </a:p>
          <a:p>
            <a:r>
              <a:rPr lang="en-US" sz="2000" baseline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Reduced </a:t>
            </a:r>
            <a:r>
              <a:rPr lang="en-US" sz="2000" baseline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(smaller than object</a:t>
            </a:r>
            <a:r>
              <a:rPr lang="en-US" sz="2000" baseline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)</a:t>
            </a:r>
            <a:endParaRPr lang="en-US" sz="2000" baseline="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2" name="Text Box 45"/>
          <p:cNvSpPr txBox="1">
            <a:spLocks noChangeArrowheads="1"/>
          </p:cNvSpPr>
          <p:nvPr/>
        </p:nvSpPr>
        <p:spPr bwMode="auto">
          <a:xfrm>
            <a:off x="914400" y="1676400"/>
            <a:ext cx="60198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AutoNum type="arabicParenR"/>
              <a:defRPr/>
            </a:pPr>
            <a:r>
              <a:rPr lang="en-US" sz="2400" baseline="0" dirty="0" smtClean="0">
                <a:solidFill>
                  <a:srgbClr val="FF0000"/>
                </a:solidFill>
                <a:latin typeface="+mj-lt"/>
              </a:rPr>
              <a:t>parallel </a:t>
            </a:r>
            <a:r>
              <a:rPr lang="en-US" sz="2400" baseline="0" dirty="0">
                <a:solidFill>
                  <a:srgbClr val="FF0000"/>
                </a:solidFill>
                <a:latin typeface="+mj-lt"/>
              </a:rPr>
              <a:t>to principal </a:t>
            </a:r>
            <a:r>
              <a:rPr lang="en-US" sz="2400" baseline="0" dirty="0" smtClean="0">
                <a:solidFill>
                  <a:srgbClr val="FF0000"/>
                </a:solidFill>
                <a:latin typeface="+mj-lt"/>
              </a:rPr>
              <a:t>axis, refracts </a:t>
            </a:r>
            <a:r>
              <a:rPr lang="en-US" sz="2400" baseline="0" dirty="0">
                <a:solidFill>
                  <a:srgbClr val="FF0000"/>
                </a:solidFill>
                <a:latin typeface="+mj-lt"/>
              </a:rPr>
              <a:t>through </a:t>
            </a:r>
            <a:r>
              <a:rPr lang="en-US" sz="2400" i="1" baseline="0" dirty="0" smtClean="0">
                <a:solidFill>
                  <a:srgbClr val="FF0000"/>
                </a:solidFill>
                <a:latin typeface="+mj-lt"/>
              </a:rPr>
              <a:t>f</a:t>
            </a:r>
            <a:endParaRPr lang="en-US" sz="2400" baseline="0" dirty="0" smtClean="0">
              <a:solidFill>
                <a:srgbClr val="FF0000"/>
              </a:solidFill>
              <a:latin typeface="+mj-lt"/>
            </a:endParaRPr>
          </a:p>
          <a:p>
            <a:pPr marL="457200" indent="-457200">
              <a:spcAft>
                <a:spcPts val="600"/>
              </a:spcAft>
              <a:buAutoNum type="arabicParenR"/>
              <a:defRPr/>
            </a:pPr>
            <a:r>
              <a:rPr lang="en-US" sz="2400" baseline="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through </a:t>
            </a:r>
            <a:r>
              <a:rPr lang="en-US" sz="2400" i="1" baseline="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f</a:t>
            </a:r>
            <a:r>
              <a:rPr lang="en-US" sz="2400" baseline="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, refracts parallel to principal axis</a:t>
            </a:r>
          </a:p>
          <a:p>
            <a:pPr marL="457200" indent="-457200">
              <a:spcAft>
                <a:spcPts val="600"/>
              </a:spcAft>
              <a:buAutoNum type="arabicParenR"/>
              <a:defRPr/>
            </a:pPr>
            <a:r>
              <a:rPr lang="en-US" sz="2400" dirty="0" smtClean="0">
                <a:solidFill>
                  <a:srgbClr val="009900"/>
                </a:solidFill>
                <a:latin typeface="+mj-lt"/>
              </a:rPr>
              <a:t>through </a:t>
            </a:r>
            <a:r>
              <a:rPr lang="en-US" sz="2400" i="1" dirty="0" smtClean="0">
                <a:solidFill>
                  <a:srgbClr val="009900"/>
                </a:solidFill>
                <a:latin typeface="+mj-lt"/>
              </a:rPr>
              <a:t>C</a:t>
            </a:r>
            <a:r>
              <a:rPr lang="en-US" sz="2400" dirty="0" smtClean="0">
                <a:solidFill>
                  <a:srgbClr val="009900"/>
                </a:solidFill>
                <a:latin typeface="+mj-lt"/>
              </a:rPr>
              <a:t>, travels straight</a:t>
            </a:r>
            <a:endParaRPr lang="en-US" sz="2400" i="1" baseline="0" dirty="0">
              <a:solidFill>
                <a:srgbClr val="009900"/>
              </a:solidFill>
              <a:latin typeface="+mj-lt"/>
            </a:endParaRPr>
          </a:p>
        </p:txBody>
      </p:sp>
      <p:grpSp>
        <p:nvGrpSpPr>
          <p:cNvPr id="3" name="Group 50"/>
          <p:cNvGrpSpPr/>
          <p:nvPr/>
        </p:nvGrpSpPr>
        <p:grpSpPr>
          <a:xfrm>
            <a:off x="5486400" y="2971800"/>
            <a:ext cx="1520886" cy="809456"/>
            <a:chOff x="4114800" y="1473841"/>
            <a:chExt cx="1520886" cy="809456"/>
          </a:xfrm>
        </p:grpSpPr>
        <p:cxnSp>
          <p:nvCxnSpPr>
            <p:cNvPr id="44" name="Straight Arrow Connector 43"/>
            <p:cNvCxnSpPr/>
            <p:nvPr/>
          </p:nvCxnSpPr>
          <p:spPr>
            <a:xfrm flipV="1">
              <a:off x="4114800" y="1702441"/>
              <a:ext cx="1219200" cy="58085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334000" y="147384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48"/>
          <p:cNvGrpSpPr/>
          <p:nvPr/>
        </p:nvGrpSpPr>
        <p:grpSpPr>
          <a:xfrm flipH="1">
            <a:off x="5486400" y="4097724"/>
            <a:ext cx="2892486" cy="369332"/>
            <a:chOff x="3496784" y="2032591"/>
            <a:chExt cx="2892486" cy="369332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3798470" y="2261191"/>
              <a:ext cx="2590800" cy="0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496784" y="203259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2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5" name="Group 47"/>
          <p:cNvGrpSpPr/>
          <p:nvPr/>
        </p:nvGrpSpPr>
        <p:grpSpPr>
          <a:xfrm flipH="1">
            <a:off x="2743200" y="3781256"/>
            <a:ext cx="5635686" cy="1969532"/>
            <a:chOff x="-374772" y="-676939"/>
            <a:chExt cx="5635686" cy="1969532"/>
          </a:xfrm>
        </p:grpSpPr>
        <p:cxnSp>
          <p:nvCxnSpPr>
            <p:cNvPr id="56" name="Straight Arrow Connector 55"/>
            <p:cNvCxnSpPr/>
            <p:nvPr/>
          </p:nvCxnSpPr>
          <p:spPr>
            <a:xfrm flipV="1">
              <a:off x="-149286" y="-676939"/>
              <a:ext cx="5410200" cy="1752600"/>
            </a:xfrm>
            <a:prstGeom prst="straightConnector1">
              <a:avLst/>
            </a:prstGeom>
            <a:ln w="28575">
              <a:solidFill>
                <a:srgbClr val="009900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-374772" y="92326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9900"/>
                  </a:solidFill>
                </a:rPr>
                <a:t>3</a:t>
              </a:r>
              <a:endParaRPr lang="en-US" dirty="0">
                <a:solidFill>
                  <a:srgbClr val="009900"/>
                </a:solidFill>
              </a:endParaRPr>
            </a:p>
          </p:txBody>
        </p:sp>
      </p:grpSp>
      <p:pic>
        <p:nvPicPr>
          <p:cNvPr id="53" name="Picture 52" descr="http://upload.wikimedia.org/wikipedia/commons/thumb/b/b4/Gluehlampe_01_KMJ.png/200px-Gluehlampe_01_KMJ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3589" y="3372042"/>
            <a:ext cx="790611" cy="131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838200" y="1214735"/>
            <a:ext cx="3392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Ray from object traveling:</a:t>
            </a:r>
            <a:endParaRPr lang="en-US" sz="2400" dirty="0"/>
          </a:p>
        </p:txBody>
      </p:sp>
      <p:cxnSp>
        <p:nvCxnSpPr>
          <p:cNvPr id="58" name="Straight Connector 57"/>
          <p:cNvCxnSpPr/>
          <p:nvPr/>
        </p:nvCxnSpPr>
        <p:spPr>
          <a:xfrm flipH="1">
            <a:off x="2604729" y="3755215"/>
            <a:ext cx="228600" cy="0"/>
          </a:xfrm>
          <a:prstGeom prst="line">
            <a:avLst/>
          </a:prstGeom>
          <a:ln w="3175">
            <a:solidFill>
              <a:srgbClr val="FFFF00"/>
            </a:solidFill>
          </a:ln>
          <a:effectLst>
            <a:glow rad="228600">
              <a:srgbClr val="FFF0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268188" y="4660711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Object</a:t>
            </a:r>
            <a:endParaRPr lang="en-US" i="1" dirty="0"/>
          </a:p>
        </p:txBody>
      </p:sp>
      <p:grpSp>
        <p:nvGrpSpPr>
          <p:cNvPr id="7" name="Group 71"/>
          <p:cNvGrpSpPr/>
          <p:nvPr/>
        </p:nvGrpSpPr>
        <p:grpSpPr>
          <a:xfrm>
            <a:off x="4038600" y="4162256"/>
            <a:ext cx="772969" cy="826532"/>
            <a:chOff x="6921337" y="2041569"/>
            <a:chExt cx="772969" cy="826532"/>
          </a:xfrm>
        </p:grpSpPr>
        <p:pic>
          <p:nvPicPr>
            <p:cNvPr id="55" name="Picture 54" descr="http://upload.wikimedia.org/wikipedia/commons/thumb/b/b4/Gluehlampe_01_KMJ.png/200px-Gluehlampe_01_KMJ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3881" y="2041569"/>
              <a:ext cx="294564" cy="488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0" name="Straight Connector 69"/>
            <p:cNvCxnSpPr/>
            <p:nvPr/>
          </p:nvCxnSpPr>
          <p:spPr>
            <a:xfrm flipH="1" flipV="1">
              <a:off x="7270613" y="2193969"/>
              <a:ext cx="54864" cy="0"/>
            </a:xfrm>
            <a:prstGeom prst="line">
              <a:avLst/>
            </a:prstGeom>
            <a:ln w="3175">
              <a:solidFill>
                <a:srgbClr val="FFFF00"/>
              </a:solidFill>
            </a:ln>
            <a:effectLst>
              <a:glow rad="228600">
                <a:srgbClr val="FFF000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6921337" y="2498769"/>
              <a:ext cx="772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Image</a:t>
              </a:r>
              <a:endParaRPr lang="en-US" i="1" dirty="0"/>
            </a:p>
          </p:txBody>
        </p:sp>
      </p:grpSp>
      <p:sp>
        <p:nvSpPr>
          <p:cNvPr id="59" name="Oval 7"/>
          <p:cNvSpPr>
            <a:spLocks noChangeArrowheads="1"/>
          </p:cNvSpPr>
          <p:nvPr/>
        </p:nvSpPr>
        <p:spPr bwMode="auto">
          <a:xfrm>
            <a:off x="3603294" y="4619456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505200" y="4672904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19, Slide </a:t>
            </a:r>
            <a:fld id="{1CAC7609-F577-47E8-AE8B-FF3B7C65C01C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2" grpId="0" build="allAtOnce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50"/>
          <p:cNvGrpSpPr/>
          <p:nvPr/>
        </p:nvGrpSpPr>
        <p:grpSpPr>
          <a:xfrm>
            <a:off x="5750874" y="3384394"/>
            <a:ext cx="772969" cy="773965"/>
            <a:chOff x="4380016" y="2490966"/>
            <a:chExt cx="772969" cy="773965"/>
          </a:xfrm>
        </p:grpSpPr>
        <p:sp>
          <p:nvSpPr>
            <p:cNvPr id="25" name="TextBox 24"/>
            <p:cNvSpPr txBox="1"/>
            <p:nvPr/>
          </p:nvSpPr>
          <p:spPr>
            <a:xfrm>
              <a:off x="4380016" y="2895599"/>
              <a:ext cx="772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Image</a:t>
              </a:r>
              <a:endParaRPr lang="en-US" i="1" dirty="0"/>
            </a:p>
          </p:txBody>
        </p:sp>
        <p:pic>
          <p:nvPicPr>
            <p:cNvPr id="26" name="Picture 25" descr="http://upload.wikimedia.org/wikipedia/commons/thumb/b/b4/Gluehlampe_01_KMJ.png/200px-Gluehlampe_01_KMJ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582969" y="2490966"/>
              <a:ext cx="293831" cy="487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7" name="Straight Connector 26"/>
            <p:cNvCxnSpPr/>
            <p:nvPr/>
          </p:nvCxnSpPr>
          <p:spPr>
            <a:xfrm flipH="1" flipV="1">
              <a:off x="4693738" y="2801704"/>
              <a:ext cx="103893" cy="0"/>
            </a:xfrm>
            <a:prstGeom prst="line">
              <a:avLst/>
            </a:prstGeom>
            <a:ln w="3175">
              <a:solidFill>
                <a:srgbClr val="FFFF00"/>
              </a:solidFill>
            </a:ln>
            <a:effectLst>
              <a:glow rad="228600">
                <a:srgbClr val="FFF000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149591" y="1752599"/>
            <a:ext cx="1128370" cy="3352800"/>
            <a:chOff x="4463490" y="2667000"/>
            <a:chExt cx="1128370" cy="3352800"/>
          </a:xfrm>
        </p:grpSpPr>
        <p:cxnSp>
          <p:nvCxnSpPr>
            <p:cNvPr id="31" name="Straight Connector 30"/>
            <p:cNvCxnSpPr>
              <a:stCxn id="34" idx="1"/>
              <a:endCxn id="34" idx="0"/>
            </p:cNvCxnSpPr>
            <p:nvPr/>
          </p:nvCxnSpPr>
          <p:spPr>
            <a:xfrm flipH="1">
              <a:off x="5029597" y="3084278"/>
              <a:ext cx="3177" cy="2531726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40"/>
            <p:cNvGrpSpPr/>
            <p:nvPr/>
          </p:nvGrpSpPr>
          <p:grpSpPr>
            <a:xfrm>
              <a:off x="4463490" y="2667000"/>
              <a:ext cx="1128370" cy="3352800"/>
              <a:chOff x="7710830" y="1524000"/>
              <a:chExt cx="1128370" cy="3352800"/>
            </a:xfrm>
          </p:grpSpPr>
          <p:sp>
            <p:nvSpPr>
              <p:cNvPr id="33" name="Chord 32"/>
              <p:cNvSpPr/>
              <p:nvPr/>
            </p:nvSpPr>
            <p:spPr>
              <a:xfrm>
                <a:off x="8153400" y="1524000"/>
                <a:ext cx="685800" cy="3352800"/>
              </a:xfrm>
              <a:prstGeom prst="chord">
                <a:avLst>
                  <a:gd name="adj1" fmla="val 5996890"/>
                  <a:gd name="adj2" fmla="val 15588446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Chord 33"/>
              <p:cNvSpPr/>
              <p:nvPr/>
            </p:nvSpPr>
            <p:spPr>
              <a:xfrm flipH="1">
                <a:off x="7710830" y="1524000"/>
                <a:ext cx="685800" cy="3352800"/>
              </a:xfrm>
              <a:prstGeom prst="chord">
                <a:avLst>
                  <a:gd name="adj1" fmla="val 5996890"/>
                  <a:gd name="adj2" fmla="val 15588446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</a:t>
            </a:r>
            <a:r>
              <a:rPr lang="en-US" dirty="0" err="1" smtClean="0"/>
              <a:t>CheckPoint</a:t>
            </a:r>
            <a:r>
              <a:rPr lang="en-US" dirty="0" smtClean="0"/>
              <a:t> 4.1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4145" y="1201001"/>
            <a:ext cx="8202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converging lens produces a real image onto a screen. A piece of black tape is then placed over the upper half of the lens.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9935" y="5295332"/>
            <a:ext cx="585006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Only the lower half of the object will show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Only the upper half of the object will show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The whole object will still show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20" descr="iclick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1319320" y="3415349"/>
            <a:ext cx="6019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3791888" y="3366254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89445" y="3427017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f</a:t>
            </a:r>
            <a:endParaRPr lang="en-US" sz="2400" i="1" dirty="0"/>
          </a:p>
        </p:txBody>
      </p:sp>
      <p:sp>
        <p:nvSpPr>
          <p:cNvPr id="28" name="Oval 7"/>
          <p:cNvSpPr>
            <a:spLocks noChangeArrowheads="1"/>
          </p:cNvSpPr>
          <p:nvPr/>
        </p:nvSpPr>
        <p:spPr bwMode="auto">
          <a:xfrm>
            <a:off x="5624299" y="3361901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543801" y="3415349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f</a:t>
            </a:r>
            <a:endParaRPr lang="en-US" sz="2400" i="1" dirty="0"/>
          </a:p>
        </p:txBody>
      </p:sp>
      <p:sp>
        <p:nvSpPr>
          <p:cNvPr id="36" name="Rectangle 35"/>
          <p:cNvSpPr/>
          <p:nvPr/>
        </p:nvSpPr>
        <p:spPr>
          <a:xfrm>
            <a:off x="614145" y="4759236"/>
            <a:ext cx="39488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Which of the following is true:</a:t>
            </a:r>
            <a:endParaRPr lang="en-US" sz="2400" dirty="0"/>
          </a:p>
        </p:txBody>
      </p:sp>
      <p:pic>
        <p:nvPicPr>
          <p:cNvPr id="7" name="Picture 6" descr="http://upload.wikimedia.org/wikipedia/commons/thumb/b/b4/Gluehlampe_01_KMJ.png/200px-Gluehlampe_01_KMJ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4880" y="2500949"/>
            <a:ext cx="541231" cy="89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607348" y="3418113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Object</a:t>
            </a:r>
            <a:endParaRPr lang="en-US" i="1" dirty="0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1897280" y="2805749"/>
            <a:ext cx="228600" cy="0"/>
          </a:xfrm>
          <a:prstGeom prst="line">
            <a:avLst/>
          </a:prstGeom>
          <a:ln w="3175">
            <a:solidFill>
              <a:srgbClr val="FFFF00"/>
            </a:solidFill>
          </a:ln>
          <a:effectLst>
            <a:glow rad="228600">
              <a:srgbClr val="FFF0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c 34"/>
          <p:cNvSpPr/>
          <p:nvPr/>
        </p:nvSpPr>
        <p:spPr>
          <a:xfrm>
            <a:off x="4558352" y="1719617"/>
            <a:ext cx="818865" cy="3384645"/>
          </a:xfrm>
          <a:prstGeom prst="arc">
            <a:avLst>
              <a:gd name="adj1" fmla="val 10710187"/>
              <a:gd name="adj2" fmla="val 15463625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19, Slide </a:t>
            </a:r>
            <a:fld id="{1CAC7609-F577-47E8-AE8B-FF3B7C65C01C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325563"/>
          </a:xfrm>
        </p:spPr>
        <p:txBody>
          <a:bodyPr/>
          <a:lstStyle/>
          <a:p>
            <a:r>
              <a:rPr lang="en-US" dirty="0" smtClean="0"/>
              <a:t>Thin lens &amp; magnification equations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672230" y="914400"/>
            <a:ext cx="1128370" cy="3352800"/>
            <a:chOff x="4463490" y="2667000"/>
            <a:chExt cx="1128370" cy="3352800"/>
          </a:xfrm>
        </p:grpSpPr>
        <p:cxnSp>
          <p:nvCxnSpPr>
            <p:cNvPr id="5" name="Straight Connector 4"/>
            <p:cNvCxnSpPr>
              <a:stCxn id="8" idx="1"/>
              <a:endCxn id="8" idx="0"/>
            </p:cNvCxnSpPr>
            <p:nvPr/>
          </p:nvCxnSpPr>
          <p:spPr>
            <a:xfrm flipH="1">
              <a:off x="5029597" y="3084278"/>
              <a:ext cx="3177" cy="2531726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40"/>
            <p:cNvGrpSpPr/>
            <p:nvPr/>
          </p:nvGrpSpPr>
          <p:grpSpPr>
            <a:xfrm>
              <a:off x="4463490" y="2667000"/>
              <a:ext cx="1128370" cy="3352800"/>
              <a:chOff x="7710830" y="1524000"/>
              <a:chExt cx="1128370" cy="3352800"/>
            </a:xfrm>
          </p:grpSpPr>
          <p:sp>
            <p:nvSpPr>
              <p:cNvPr id="7" name="Chord 6"/>
              <p:cNvSpPr/>
              <p:nvPr/>
            </p:nvSpPr>
            <p:spPr>
              <a:xfrm>
                <a:off x="8153400" y="1524000"/>
                <a:ext cx="685800" cy="3352800"/>
              </a:xfrm>
              <a:prstGeom prst="chord">
                <a:avLst>
                  <a:gd name="adj1" fmla="val 5996890"/>
                  <a:gd name="adj2" fmla="val 15588446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Chord 7"/>
              <p:cNvSpPr/>
              <p:nvPr/>
            </p:nvSpPr>
            <p:spPr>
              <a:xfrm flipH="1">
                <a:off x="7710830" y="1524000"/>
                <a:ext cx="685800" cy="3352800"/>
              </a:xfrm>
              <a:prstGeom prst="chord">
                <a:avLst>
                  <a:gd name="adj1" fmla="val 5996890"/>
                  <a:gd name="adj2" fmla="val 15588446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206500" y="2514600"/>
            <a:ext cx="5181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3267156" y="2461152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116698" y="2455464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6" descr="http://fc03.deviantart.net/fs71/i/2013/082/6/c/png_candle_by_moonglowlilly-d5z1n6w.pn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 rot="10800000">
            <a:off x="5626100" y="2514600"/>
            <a:ext cx="167353" cy="71125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130300" y="2514600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Object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21300" y="2133600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Image</a:t>
            </a:r>
            <a:endParaRPr lang="en-US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13202" y="251460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</a:t>
            </a:r>
            <a:endParaRPr lang="en-US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3161102" y="251460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</a:t>
            </a:r>
            <a:endParaRPr lang="en-US" i="1" dirty="0"/>
          </a:p>
        </p:txBody>
      </p:sp>
      <p:graphicFrame>
        <p:nvGraphicFramePr>
          <p:cNvPr id="19" name="Object 5"/>
          <p:cNvGraphicFramePr>
            <a:graphicFrameLocks noChangeAspect="1"/>
          </p:cNvGraphicFramePr>
          <p:nvPr/>
        </p:nvGraphicFramePr>
        <p:xfrm>
          <a:off x="5834062" y="2590800"/>
          <a:ext cx="401638" cy="400050"/>
        </p:xfrm>
        <a:graphic>
          <a:graphicData uri="http://schemas.openxmlformats.org/presentationml/2006/ole">
            <p:oleObj spid="_x0000_s550914" name="Equation" r:id="rId4" imgW="228600" imgH="228600" progId="Equation.DSMT4">
              <p:embed/>
            </p:oleObj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/>
        </p:nvGraphicFramePr>
        <p:xfrm>
          <a:off x="1066800" y="1730375"/>
          <a:ext cx="292100" cy="403225"/>
        </p:xfrm>
        <a:graphic>
          <a:graphicData uri="http://schemas.openxmlformats.org/presentationml/2006/ole">
            <p:oleObj spid="_x0000_s550915" name="Equation" r:id="rId5" imgW="164880" imgH="228600" progId="Equation.DSMT4">
              <p:embed/>
            </p:oleObj>
          </a:graphicData>
        </a:graphic>
      </p:graphicFrame>
      <p:cxnSp>
        <p:nvCxnSpPr>
          <p:cNvPr id="34" name="Straight Arrow Connector 33"/>
          <p:cNvCxnSpPr/>
          <p:nvPr/>
        </p:nvCxnSpPr>
        <p:spPr>
          <a:xfrm>
            <a:off x="1511300" y="1524000"/>
            <a:ext cx="4813300" cy="17526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511300" y="1524000"/>
            <a:ext cx="2743200" cy="15240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6" descr="http://fc03.deviantart.net/fs71/i/2013/082/6/c/png_candle_by_moonglowlilly-d5z1n6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844" y="1194735"/>
            <a:ext cx="310556" cy="1319865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>
            <a:off x="4254500" y="3048000"/>
            <a:ext cx="2146300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71"/>
          <p:cNvGrpSpPr/>
          <p:nvPr/>
        </p:nvGrpSpPr>
        <p:grpSpPr>
          <a:xfrm>
            <a:off x="446774" y="3953302"/>
            <a:ext cx="2743201" cy="1524000"/>
            <a:chOff x="304800" y="3505200"/>
            <a:chExt cx="3762104" cy="1752601"/>
          </a:xfrm>
        </p:grpSpPr>
        <p:grpSp>
          <p:nvGrpSpPr>
            <p:cNvPr id="24" name="Group 46"/>
            <p:cNvGrpSpPr/>
            <p:nvPr/>
          </p:nvGrpSpPr>
          <p:grpSpPr>
            <a:xfrm>
              <a:off x="304800" y="3505200"/>
              <a:ext cx="2514600" cy="1143000"/>
              <a:chOff x="3505200" y="4648200"/>
              <a:chExt cx="3657600" cy="1143000"/>
            </a:xfrm>
          </p:grpSpPr>
          <p:sp>
            <p:nvSpPr>
              <p:cNvPr id="32" name="Right Triangle 31"/>
              <p:cNvSpPr/>
              <p:nvPr/>
            </p:nvSpPr>
            <p:spPr>
              <a:xfrm rot="10800000" flipH="1" flipV="1">
                <a:off x="3505200" y="4648200"/>
                <a:ext cx="3657600" cy="1143000"/>
              </a:xfrm>
              <a:prstGeom prst="rtTriangl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 rot="10800000">
                <a:off x="3505200" y="5612130"/>
                <a:ext cx="304006" cy="17906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49"/>
            <p:cNvGrpSpPr/>
            <p:nvPr/>
          </p:nvGrpSpPr>
          <p:grpSpPr>
            <a:xfrm rot="10800000">
              <a:off x="2819396" y="4648200"/>
              <a:ext cx="1247508" cy="609600"/>
              <a:chOff x="3170783" y="4484916"/>
              <a:chExt cx="3992026" cy="1306286"/>
            </a:xfrm>
          </p:grpSpPr>
          <p:sp>
            <p:nvSpPr>
              <p:cNvPr id="30" name="Right Triangle 29"/>
              <p:cNvSpPr/>
              <p:nvPr/>
            </p:nvSpPr>
            <p:spPr>
              <a:xfrm rot="10800000" flipH="1" flipV="1">
                <a:off x="3170791" y="4484916"/>
                <a:ext cx="3992018" cy="1306286"/>
              </a:xfrm>
              <a:prstGeom prst="rtTriangl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 rot="10800000">
                <a:off x="3170783" y="5423809"/>
                <a:ext cx="668819" cy="367393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Arc 25"/>
            <p:cNvSpPr/>
            <p:nvPr/>
          </p:nvSpPr>
          <p:spPr bwMode="auto">
            <a:xfrm rot="16200000">
              <a:off x="2133597" y="4038601"/>
              <a:ext cx="1219201" cy="1219200"/>
            </a:xfrm>
            <a:prstGeom prst="arc">
              <a:avLst>
                <a:gd name="adj1" fmla="val 16219483"/>
                <a:gd name="adj2" fmla="val 17917469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rc 26"/>
            <p:cNvSpPr/>
            <p:nvPr/>
          </p:nvSpPr>
          <p:spPr bwMode="auto">
            <a:xfrm rot="16200000">
              <a:off x="2209798" y="4114798"/>
              <a:ext cx="1066802" cy="1066801"/>
            </a:xfrm>
            <a:prstGeom prst="arc">
              <a:avLst>
                <a:gd name="adj1" fmla="val 5468754"/>
                <a:gd name="adj2" fmla="val 6853992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Arc 27"/>
            <p:cNvSpPr/>
            <p:nvPr/>
          </p:nvSpPr>
          <p:spPr bwMode="auto">
            <a:xfrm rot="16200000">
              <a:off x="2209798" y="4114800"/>
              <a:ext cx="1066800" cy="1066800"/>
            </a:xfrm>
            <a:prstGeom prst="arc">
              <a:avLst>
                <a:gd name="adj1" fmla="val 16219483"/>
                <a:gd name="adj2" fmla="val 17988569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Arc 28"/>
            <p:cNvSpPr/>
            <p:nvPr/>
          </p:nvSpPr>
          <p:spPr bwMode="auto">
            <a:xfrm rot="16200000">
              <a:off x="2133599" y="4038601"/>
              <a:ext cx="1219201" cy="1219200"/>
            </a:xfrm>
            <a:prstGeom prst="arc">
              <a:avLst>
                <a:gd name="adj1" fmla="val 5457911"/>
                <a:gd name="adj2" fmla="val 7010538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0" name="Group 71"/>
          <p:cNvGrpSpPr/>
          <p:nvPr/>
        </p:nvGrpSpPr>
        <p:grpSpPr>
          <a:xfrm>
            <a:off x="4268148" y="3953302"/>
            <a:ext cx="4203700" cy="1524000"/>
            <a:chOff x="304800" y="3505200"/>
            <a:chExt cx="3831558" cy="1752601"/>
          </a:xfrm>
        </p:grpSpPr>
        <p:grpSp>
          <p:nvGrpSpPr>
            <p:cNvPr id="51" name="Group 46"/>
            <p:cNvGrpSpPr/>
            <p:nvPr/>
          </p:nvGrpSpPr>
          <p:grpSpPr>
            <a:xfrm>
              <a:off x="304800" y="3505200"/>
              <a:ext cx="2514600" cy="1143000"/>
              <a:chOff x="3505200" y="4648200"/>
              <a:chExt cx="3657600" cy="1143000"/>
            </a:xfrm>
          </p:grpSpPr>
          <p:sp>
            <p:nvSpPr>
              <p:cNvPr id="59" name="Right Triangle 58"/>
              <p:cNvSpPr/>
              <p:nvPr/>
            </p:nvSpPr>
            <p:spPr>
              <a:xfrm rot="10800000" flipH="1" flipV="1">
                <a:off x="3505200" y="4648200"/>
                <a:ext cx="3657600" cy="1143000"/>
              </a:xfrm>
              <a:prstGeom prst="rtTriangle">
                <a:avLst/>
              </a:prstGeom>
              <a:noFill/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10800000">
                <a:off x="3505200" y="5612130"/>
                <a:ext cx="198987" cy="179068"/>
              </a:xfrm>
              <a:prstGeom prst="rect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49"/>
            <p:cNvGrpSpPr/>
            <p:nvPr/>
          </p:nvGrpSpPr>
          <p:grpSpPr>
            <a:xfrm rot="10800000">
              <a:off x="2819394" y="4648197"/>
              <a:ext cx="1316964" cy="609603"/>
              <a:chOff x="2948532" y="4484909"/>
              <a:chExt cx="4214286" cy="1306290"/>
            </a:xfrm>
          </p:grpSpPr>
          <p:sp>
            <p:nvSpPr>
              <p:cNvPr id="57" name="Right Triangle 56"/>
              <p:cNvSpPr/>
              <p:nvPr/>
            </p:nvSpPr>
            <p:spPr>
              <a:xfrm rot="10800000" flipH="1" flipV="1">
                <a:off x="2948538" y="4484909"/>
                <a:ext cx="4214280" cy="1306290"/>
              </a:xfrm>
              <a:prstGeom prst="rtTriangle">
                <a:avLst/>
              </a:prstGeom>
              <a:noFill/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10800000">
                <a:off x="2948532" y="5423802"/>
                <a:ext cx="437772" cy="367395"/>
              </a:xfrm>
              <a:prstGeom prst="rect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Arc 52"/>
            <p:cNvSpPr/>
            <p:nvPr/>
          </p:nvSpPr>
          <p:spPr bwMode="auto">
            <a:xfrm rot="16200000">
              <a:off x="2207127" y="4162021"/>
              <a:ext cx="1219200" cy="972359"/>
            </a:xfrm>
            <a:prstGeom prst="arc">
              <a:avLst>
                <a:gd name="adj1" fmla="val 16219483"/>
                <a:gd name="adj2" fmla="val 17420357"/>
              </a:avLst>
            </a:prstGeom>
            <a:noFill/>
            <a:ln w="1905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Arc 55"/>
            <p:cNvSpPr/>
            <p:nvPr/>
          </p:nvSpPr>
          <p:spPr bwMode="auto">
            <a:xfrm rot="16200000">
              <a:off x="2203315" y="4158209"/>
              <a:ext cx="1226824" cy="972360"/>
            </a:xfrm>
            <a:prstGeom prst="arc">
              <a:avLst>
                <a:gd name="adj1" fmla="val 5457908"/>
                <a:gd name="adj2" fmla="val 6540826"/>
              </a:avLst>
            </a:prstGeom>
            <a:noFill/>
            <a:ln w="1905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1" name="Group 84"/>
          <p:cNvGrpSpPr/>
          <p:nvPr/>
        </p:nvGrpSpPr>
        <p:grpSpPr>
          <a:xfrm>
            <a:off x="7010400" y="2743200"/>
            <a:ext cx="1920206" cy="1359932"/>
            <a:chOff x="304800" y="2133600"/>
            <a:chExt cx="1920206" cy="1359932"/>
          </a:xfrm>
        </p:grpSpPr>
        <p:graphicFrame>
          <p:nvGraphicFramePr>
            <p:cNvPr id="62" name="Object 22"/>
            <p:cNvGraphicFramePr>
              <a:graphicFrameLocks noChangeAspect="1"/>
            </p:cNvGraphicFramePr>
            <p:nvPr/>
          </p:nvGraphicFramePr>
          <p:xfrm>
            <a:off x="533400" y="2655332"/>
            <a:ext cx="1416050" cy="760413"/>
          </p:xfrm>
          <a:graphic>
            <a:graphicData uri="http://schemas.openxmlformats.org/presentationml/2006/ole">
              <p:oleObj spid="_x0000_s550916" name="Equation" r:id="rId6" imgW="799920" imgH="431640" progId="Equation.DSMT4">
                <p:embed/>
              </p:oleObj>
            </a:graphicData>
          </a:graphic>
        </p:graphicFrame>
        <p:sp>
          <p:nvSpPr>
            <p:cNvPr id="63" name="Rectangle 62"/>
            <p:cNvSpPr/>
            <p:nvPr/>
          </p:nvSpPr>
          <p:spPr>
            <a:xfrm>
              <a:off x="381000" y="2579132"/>
              <a:ext cx="1676400" cy="914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04800" y="2133600"/>
              <a:ext cx="1920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Thin lens equation</a:t>
              </a:r>
              <a:endParaRPr lang="en-US" dirty="0"/>
            </a:p>
          </p:txBody>
        </p:sp>
      </p:grpSp>
      <p:grpSp>
        <p:nvGrpSpPr>
          <p:cNvPr id="65" name="Group 83"/>
          <p:cNvGrpSpPr/>
          <p:nvPr/>
        </p:nvGrpSpPr>
        <p:grpSpPr>
          <a:xfrm>
            <a:off x="7010400" y="1143000"/>
            <a:ext cx="1905000" cy="1436132"/>
            <a:chOff x="6934200" y="2133600"/>
            <a:chExt cx="1905000" cy="1436132"/>
          </a:xfrm>
        </p:grpSpPr>
        <p:graphicFrame>
          <p:nvGraphicFramePr>
            <p:cNvPr id="66" name="Object 13"/>
            <p:cNvGraphicFramePr>
              <a:graphicFrameLocks noChangeAspect="1"/>
            </p:cNvGraphicFramePr>
            <p:nvPr/>
          </p:nvGraphicFramePr>
          <p:xfrm>
            <a:off x="7105650" y="2960132"/>
            <a:ext cx="493713" cy="247650"/>
          </p:xfrm>
          <a:graphic>
            <a:graphicData uri="http://schemas.openxmlformats.org/presentationml/2006/ole">
              <p:oleObj spid="_x0000_s550917" name="Equation" r:id="rId7" imgW="279360" imgH="139680" progId="Equation.DSMT4">
                <p:embed/>
              </p:oleObj>
            </a:graphicData>
          </a:graphic>
        </p:graphicFrame>
        <p:sp>
          <p:nvSpPr>
            <p:cNvPr id="67" name="Rectangle 66"/>
            <p:cNvSpPr/>
            <p:nvPr/>
          </p:nvSpPr>
          <p:spPr>
            <a:xfrm>
              <a:off x="7010400" y="2579132"/>
              <a:ext cx="1828800" cy="990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934200" y="2133600"/>
              <a:ext cx="15303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Magnification</a:t>
              </a:r>
              <a:endParaRPr lang="en-US" dirty="0"/>
            </a:p>
          </p:txBody>
        </p:sp>
      </p:grpSp>
      <p:graphicFrame>
        <p:nvGraphicFramePr>
          <p:cNvPr id="71" name="Object 8"/>
          <p:cNvGraphicFramePr>
            <a:graphicFrameLocks noChangeAspect="1"/>
          </p:cNvGraphicFramePr>
          <p:nvPr/>
        </p:nvGraphicFramePr>
        <p:xfrm>
          <a:off x="685800" y="5792787"/>
          <a:ext cx="1549400" cy="760413"/>
        </p:xfrm>
        <a:graphic>
          <a:graphicData uri="http://schemas.openxmlformats.org/presentationml/2006/ole">
            <p:oleObj spid="_x0000_s550918" name="Equation" r:id="rId8" imgW="876240" imgH="431640" progId="Equation.DSMT4">
              <p:embed/>
            </p:oleObj>
          </a:graphicData>
        </a:graphic>
      </p:graphicFrame>
      <p:graphicFrame>
        <p:nvGraphicFramePr>
          <p:cNvPr id="72" name="Object 9"/>
          <p:cNvGraphicFramePr>
            <a:graphicFrameLocks noChangeAspect="1"/>
          </p:cNvGraphicFramePr>
          <p:nvPr/>
        </p:nvGraphicFramePr>
        <p:xfrm>
          <a:off x="2209800" y="5791200"/>
          <a:ext cx="606425" cy="760413"/>
        </p:xfrm>
        <a:graphic>
          <a:graphicData uri="http://schemas.openxmlformats.org/presentationml/2006/ole">
            <p:oleObj spid="_x0000_s550919" name="Equation" r:id="rId9" imgW="342720" imgH="431640" progId="Equation.DSMT4">
              <p:embed/>
            </p:oleObj>
          </a:graphicData>
        </a:graphic>
      </p:graphicFrame>
      <p:grpSp>
        <p:nvGrpSpPr>
          <p:cNvPr id="73" name="Group 73"/>
          <p:cNvGrpSpPr/>
          <p:nvPr/>
        </p:nvGrpSpPr>
        <p:grpSpPr>
          <a:xfrm>
            <a:off x="3962400" y="4267200"/>
            <a:ext cx="1752600" cy="1143000"/>
            <a:chOff x="5105400" y="4267200"/>
            <a:chExt cx="1752600" cy="1143000"/>
          </a:xfrm>
        </p:grpSpPr>
        <p:graphicFrame>
          <p:nvGraphicFramePr>
            <p:cNvPr id="74" name="Object 14"/>
            <p:cNvGraphicFramePr>
              <a:graphicFrameLocks noChangeAspect="1"/>
            </p:cNvGraphicFramePr>
            <p:nvPr/>
          </p:nvGraphicFramePr>
          <p:xfrm>
            <a:off x="5105400" y="4267200"/>
            <a:ext cx="292100" cy="403225"/>
          </p:xfrm>
          <a:graphic>
            <a:graphicData uri="http://schemas.openxmlformats.org/presentationml/2006/ole">
              <p:oleObj spid="_x0000_s550920" name="Equation" r:id="rId10" imgW="164880" imgH="228600" progId="Equation.DSMT4">
                <p:embed/>
              </p:oleObj>
            </a:graphicData>
          </a:graphic>
        </p:graphicFrame>
        <p:graphicFrame>
          <p:nvGraphicFramePr>
            <p:cNvPr id="75" name="Object 16"/>
            <p:cNvGraphicFramePr>
              <a:graphicFrameLocks noChangeAspect="1"/>
            </p:cNvGraphicFramePr>
            <p:nvPr/>
          </p:nvGraphicFramePr>
          <p:xfrm>
            <a:off x="6546850" y="5010150"/>
            <a:ext cx="311150" cy="400050"/>
          </p:xfrm>
          <a:graphic>
            <a:graphicData uri="http://schemas.openxmlformats.org/presentationml/2006/ole">
              <p:oleObj spid="_x0000_s550921" name="Equation" r:id="rId11" imgW="177480" imgH="228600" progId="Equation.DSMT4">
                <p:embed/>
              </p:oleObj>
            </a:graphicData>
          </a:graphic>
        </p:graphicFrame>
      </p:grpSp>
      <p:grpSp>
        <p:nvGrpSpPr>
          <p:cNvPr id="76" name="Group 74"/>
          <p:cNvGrpSpPr/>
          <p:nvPr/>
        </p:nvGrpSpPr>
        <p:grpSpPr>
          <a:xfrm>
            <a:off x="7848600" y="4572000"/>
            <a:ext cx="1066800" cy="933450"/>
            <a:chOff x="7467600" y="5029200"/>
            <a:chExt cx="1066800" cy="933450"/>
          </a:xfrm>
        </p:grpSpPr>
        <p:graphicFrame>
          <p:nvGraphicFramePr>
            <p:cNvPr id="77" name="Object 15"/>
            <p:cNvGraphicFramePr>
              <a:graphicFrameLocks noChangeAspect="1"/>
            </p:cNvGraphicFramePr>
            <p:nvPr/>
          </p:nvGraphicFramePr>
          <p:xfrm>
            <a:off x="7467600" y="5029200"/>
            <a:ext cx="292100" cy="403225"/>
          </p:xfrm>
          <a:graphic>
            <a:graphicData uri="http://schemas.openxmlformats.org/presentationml/2006/ole">
              <p:oleObj spid="_x0000_s550922" name="Equation" r:id="rId12" imgW="164880" imgH="228600" progId="Equation.DSMT4">
                <p:embed/>
              </p:oleObj>
            </a:graphicData>
          </a:graphic>
        </p:graphicFrame>
        <p:graphicFrame>
          <p:nvGraphicFramePr>
            <p:cNvPr id="78" name="Object 17"/>
            <p:cNvGraphicFramePr>
              <a:graphicFrameLocks noChangeAspect="1"/>
            </p:cNvGraphicFramePr>
            <p:nvPr/>
          </p:nvGraphicFramePr>
          <p:xfrm>
            <a:off x="8132763" y="5562600"/>
            <a:ext cx="401637" cy="400050"/>
          </p:xfrm>
          <a:graphic>
            <a:graphicData uri="http://schemas.openxmlformats.org/presentationml/2006/ole">
              <p:oleObj spid="_x0000_s550923" name="Equation" r:id="rId13" imgW="228600" imgH="228600" progId="Equation.DSMT4">
                <p:embed/>
              </p:oleObj>
            </a:graphicData>
          </a:graphic>
        </p:graphicFrame>
      </p:grpSp>
      <p:grpSp>
        <p:nvGrpSpPr>
          <p:cNvPr id="79" name="Group 75"/>
          <p:cNvGrpSpPr/>
          <p:nvPr/>
        </p:nvGrpSpPr>
        <p:grpSpPr>
          <a:xfrm>
            <a:off x="152400" y="4267200"/>
            <a:ext cx="1677988" cy="1143000"/>
            <a:chOff x="533400" y="4267200"/>
            <a:chExt cx="1677988" cy="1143000"/>
          </a:xfrm>
        </p:grpSpPr>
        <p:graphicFrame>
          <p:nvGraphicFramePr>
            <p:cNvPr id="80" name="Object 18"/>
            <p:cNvGraphicFramePr>
              <a:graphicFrameLocks noChangeAspect="1"/>
            </p:cNvGraphicFramePr>
            <p:nvPr/>
          </p:nvGraphicFramePr>
          <p:xfrm>
            <a:off x="533400" y="4267200"/>
            <a:ext cx="292100" cy="403225"/>
          </p:xfrm>
          <a:graphic>
            <a:graphicData uri="http://schemas.openxmlformats.org/presentationml/2006/ole">
              <p:oleObj spid="_x0000_s550924" name="Equation" r:id="rId14" imgW="164880" imgH="228600" progId="Equation.DSMT4">
                <p:embed/>
              </p:oleObj>
            </a:graphicData>
          </a:graphic>
        </p:graphicFrame>
        <p:graphicFrame>
          <p:nvGraphicFramePr>
            <p:cNvPr id="81" name="Object 20"/>
            <p:cNvGraphicFramePr>
              <a:graphicFrameLocks noChangeAspect="1"/>
            </p:cNvGraphicFramePr>
            <p:nvPr/>
          </p:nvGraphicFramePr>
          <p:xfrm>
            <a:off x="1447800" y="5006975"/>
            <a:ext cx="763588" cy="403225"/>
          </p:xfrm>
          <a:graphic>
            <a:graphicData uri="http://schemas.openxmlformats.org/presentationml/2006/ole">
              <p:oleObj spid="_x0000_s550925" name="Equation" r:id="rId15" imgW="431640" imgH="228600" progId="Equation.DSMT4">
                <p:embed/>
              </p:oleObj>
            </a:graphicData>
          </a:graphic>
        </p:graphicFrame>
      </p:grpSp>
      <p:grpSp>
        <p:nvGrpSpPr>
          <p:cNvPr id="82" name="Group 76"/>
          <p:cNvGrpSpPr/>
          <p:nvPr/>
        </p:nvGrpSpPr>
        <p:grpSpPr>
          <a:xfrm>
            <a:off x="2590800" y="4572000"/>
            <a:ext cx="1011237" cy="933450"/>
            <a:chOff x="3463925" y="4572000"/>
            <a:chExt cx="1011237" cy="933450"/>
          </a:xfrm>
        </p:grpSpPr>
        <p:graphicFrame>
          <p:nvGraphicFramePr>
            <p:cNvPr id="83" name="Object 19"/>
            <p:cNvGraphicFramePr>
              <a:graphicFrameLocks noChangeAspect="1"/>
            </p:cNvGraphicFramePr>
            <p:nvPr/>
          </p:nvGraphicFramePr>
          <p:xfrm>
            <a:off x="4073525" y="5105400"/>
            <a:ext cx="401637" cy="400050"/>
          </p:xfrm>
          <a:graphic>
            <a:graphicData uri="http://schemas.openxmlformats.org/presentationml/2006/ole">
              <p:oleObj spid="_x0000_s550926" name="Equation" r:id="rId16" imgW="228600" imgH="228600" progId="Equation.DSMT4">
                <p:embed/>
              </p:oleObj>
            </a:graphicData>
          </a:graphic>
        </p:graphicFrame>
        <p:graphicFrame>
          <p:nvGraphicFramePr>
            <p:cNvPr id="84" name="Object 21"/>
            <p:cNvGraphicFramePr>
              <a:graphicFrameLocks noChangeAspect="1"/>
            </p:cNvGraphicFramePr>
            <p:nvPr/>
          </p:nvGraphicFramePr>
          <p:xfrm>
            <a:off x="3463925" y="4572000"/>
            <a:ext cx="269875" cy="358775"/>
          </p:xfrm>
          <a:graphic>
            <a:graphicData uri="http://schemas.openxmlformats.org/presentationml/2006/ole">
              <p:oleObj spid="_x0000_s550927" name="Equation" r:id="rId17" imgW="152280" imgH="203040" progId="Equation.DSMT4">
                <p:embed/>
              </p:oleObj>
            </a:graphicData>
          </a:graphic>
        </p:graphicFrame>
      </p:grpSp>
      <p:grpSp>
        <p:nvGrpSpPr>
          <p:cNvPr id="85" name="Group 86"/>
          <p:cNvGrpSpPr/>
          <p:nvPr/>
        </p:nvGrpSpPr>
        <p:grpSpPr>
          <a:xfrm>
            <a:off x="3215068" y="5791200"/>
            <a:ext cx="1890332" cy="760413"/>
            <a:chOff x="3215068" y="5791200"/>
            <a:chExt cx="1890332" cy="760413"/>
          </a:xfrm>
        </p:grpSpPr>
        <p:graphicFrame>
          <p:nvGraphicFramePr>
            <p:cNvPr id="86" name="Object 10"/>
            <p:cNvGraphicFramePr>
              <a:graphicFrameLocks noChangeAspect="1"/>
            </p:cNvGraphicFramePr>
            <p:nvPr/>
          </p:nvGraphicFramePr>
          <p:xfrm>
            <a:off x="3689350" y="5791200"/>
            <a:ext cx="1416050" cy="760413"/>
          </p:xfrm>
          <a:graphic>
            <a:graphicData uri="http://schemas.openxmlformats.org/presentationml/2006/ole">
              <p:oleObj spid="_x0000_s550928" name="Equation" r:id="rId18" imgW="799920" imgH="431640" progId="Equation.DSMT4">
                <p:embed/>
              </p:oleObj>
            </a:graphicData>
          </a:graphic>
        </p:graphicFrame>
        <p:sp>
          <p:nvSpPr>
            <p:cNvPr id="87" name="TextBox 86"/>
            <p:cNvSpPr txBox="1"/>
            <p:nvPr/>
          </p:nvSpPr>
          <p:spPr>
            <a:xfrm>
              <a:off x="3215068" y="5943600"/>
              <a:ext cx="518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So, </a:t>
              </a:r>
              <a:endParaRPr lang="en-US" dirty="0"/>
            </a:p>
          </p:txBody>
        </p:sp>
      </p:grpSp>
      <p:graphicFrame>
        <p:nvGraphicFramePr>
          <p:cNvPr id="550930" name="Object 18"/>
          <p:cNvGraphicFramePr>
            <a:graphicFrameLocks noChangeAspect="1"/>
          </p:cNvGraphicFramePr>
          <p:nvPr/>
        </p:nvGraphicFramePr>
        <p:xfrm>
          <a:off x="7658409" y="1713244"/>
          <a:ext cx="1123950" cy="760412"/>
        </p:xfrm>
        <a:graphic>
          <a:graphicData uri="http://schemas.openxmlformats.org/presentationml/2006/ole">
            <p:oleObj spid="_x0000_s550930" name="Equation" r:id="rId19" imgW="634680" imgH="431640" progId="Equation.DSMT4">
              <p:embed/>
            </p:oleObj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5268037" y="5812809"/>
            <a:ext cx="171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Same as mirror equations!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9" name="Slide Number Placeholder 8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19, Slide </a:t>
            </a:r>
            <a:fld id="{1CAC7609-F577-47E8-AE8B-FF3B7C65C01C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4343400" y="1087582"/>
            <a:ext cx="1066800" cy="2036618"/>
            <a:chOff x="7239000" y="1066800"/>
            <a:chExt cx="1066800" cy="2036618"/>
          </a:xfrm>
        </p:grpSpPr>
        <p:sp>
          <p:nvSpPr>
            <p:cNvPr id="61" name="Chord 60"/>
            <p:cNvSpPr/>
            <p:nvPr/>
          </p:nvSpPr>
          <p:spPr>
            <a:xfrm flipH="1">
              <a:off x="7239000" y="1066800"/>
              <a:ext cx="674993" cy="2036618"/>
            </a:xfrm>
            <a:prstGeom prst="chord">
              <a:avLst>
                <a:gd name="adj1" fmla="val 6219454"/>
                <a:gd name="adj2" fmla="val 15434032"/>
              </a:avLst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7772400" y="1371600"/>
              <a:ext cx="0" cy="1447800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Chord 59"/>
            <p:cNvSpPr/>
            <p:nvPr/>
          </p:nvSpPr>
          <p:spPr>
            <a:xfrm>
              <a:off x="7626927" y="1066800"/>
              <a:ext cx="678873" cy="2036618"/>
            </a:xfrm>
            <a:prstGeom prst="chord">
              <a:avLst>
                <a:gd name="adj1" fmla="val 6205925"/>
                <a:gd name="adj2" fmla="val 15335081"/>
              </a:avLst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1947" name="Rectangle 91"/>
          <p:cNvSpPr>
            <a:spLocks noChangeArrowheads="1"/>
          </p:cNvSpPr>
          <p:nvPr/>
        </p:nvSpPr>
        <p:spPr bwMode="auto">
          <a:xfrm>
            <a:off x="5029200" y="2895600"/>
            <a:ext cx="320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sz="2000" i="1" baseline="0" dirty="0"/>
              <a:t>h</a:t>
            </a:r>
            <a:r>
              <a:rPr lang="en-US" sz="2000" i="1" baseline="-25000" dirty="0"/>
              <a:t>o</a:t>
            </a:r>
            <a:r>
              <a:rPr lang="en-US" sz="2000" baseline="0" dirty="0"/>
              <a:t> = height of </a:t>
            </a:r>
            <a:r>
              <a:rPr lang="en-US" sz="2000" baseline="0" dirty="0" smtClean="0"/>
              <a:t>object:</a:t>
            </a:r>
          </a:p>
          <a:p>
            <a:pPr marL="463550" lvl="2"/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&gt; 0:  </a:t>
            </a:r>
            <a:r>
              <a:rPr lang="en-US" u="sng" baseline="0" dirty="0" smtClean="0">
                <a:solidFill>
                  <a:schemeClr val="accent5">
                    <a:lumMod val="75000"/>
                  </a:schemeClr>
                </a:solidFill>
              </a:rPr>
              <a:t>always</a:t>
            </a:r>
            <a:endParaRPr lang="en-US" u="sng" baseline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1948" name="Rectangle 92"/>
          <p:cNvSpPr>
            <a:spLocks noChangeArrowheads="1"/>
          </p:cNvSpPr>
          <p:nvPr/>
        </p:nvSpPr>
        <p:spPr bwMode="auto">
          <a:xfrm>
            <a:off x="5029200" y="4114800"/>
            <a:ext cx="3124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sz="2000" i="1" baseline="0" dirty="0"/>
              <a:t>h</a:t>
            </a:r>
            <a:r>
              <a:rPr lang="en-US" sz="2000" i="1" baseline="-25000" dirty="0"/>
              <a:t>i</a:t>
            </a:r>
            <a:r>
              <a:rPr lang="en-US" sz="2000" baseline="0" dirty="0"/>
              <a:t> = height of image:</a:t>
            </a:r>
          </a:p>
          <a:p>
            <a:pPr marL="679450" lvl="2" indent="-228600"/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&gt; 0:  image </a:t>
            </a:r>
            <a:r>
              <a:rPr lang="en-US" baseline="0" dirty="0">
                <a:solidFill>
                  <a:schemeClr val="accent5">
                    <a:lumMod val="75000"/>
                  </a:schemeClr>
                </a:solidFill>
              </a:rPr>
              <a:t>is </a:t>
            </a:r>
            <a:r>
              <a:rPr lang="en-US" u="sng" baseline="0" dirty="0">
                <a:solidFill>
                  <a:schemeClr val="accent5">
                    <a:lumMod val="75000"/>
                  </a:schemeClr>
                </a:solidFill>
              </a:rPr>
              <a:t>upright</a:t>
            </a:r>
            <a:endParaRPr lang="en-US" baseline="0" dirty="0">
              <a:solidFill>
                <a:schemeClr val="accent5">
                  <a:lumMod val="75000"/>
                </a:schemeClr>
              </a:solidFill>
            </a:endParaRPr>
          </a:p>
          <a:p>
            <a:pPr marL="679450" lvl="2" indent="-228600"/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&lt; 0:  </a:t>
            </a:r>
            <a:r>
              <a:rPr lang="en-US" baseline="0" dirty="0">
                <a:solidFill>
                  <a:schemeClr val="accent5">
                    <a:lumMod val="75000"/>
                  </a:schemeClr>
                </a:solidFill>
              </a:rPr>
              <a:t>image is </a:t>
            </a:r>
            <a:r>
              <a:rPr lang="en-US" u="sng" baseline="0" dirty="0">
                <a:solidFill>
                  <a:schemeClr val="accent5">
                    <a:lumMod val="75000"/>
                  </a:schemeClr>
                </a:solidFill>
              </a:rPr>
              <a:t>inverted</a:t>
            </a:r>
            <a:endParaRPr lang="en-US" baseline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1949" name="Rectangle 93"/>
          <p:cNvSpPr>
            <a:spLocks noChangeArrowheads="1"/>
          </p:cNvSpPr>
          <p:nvPr/>
        </p:nvSpPr>
        <p:spPr bwMode="auto">
          <a:xfrm>
            <a:off x="5029200" y="5334000"/>
            <a:ext cx="3276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sz="2000" baseline="0" dirty="0" smtClean="0"/>
              <a:t>|</a:t>
            </a:r>
            <a:r>
              <a:rPr lang="en-US" sz="2000" i="1" baseline="0" dirty="0" smtClean="0"/>
              <a:t>m</a:t>
            </a:r>
            <a:r>
              <a:rPr lang="en-US" sz="2000" baseline="0" dirty="0" smtClean="0"/>
              <a:t>| </a:t>
            </a:r>
            <a:r>
              <a:rPr lang="en-US" sz="2000" baseline="0" dirty="0"/>
              <a:t>= magnification:</a:t>
            </a:r>
          </a:p>
          <a:p>
            <a:pPr marL="679450" lvl="2" indent="-228600"/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&lt; </a:t>
            </a:r>
            <a:r>
              <a:rPr lang="en-US" baseline="0" dirty="0">
                <a:solidFill>
                  <a:schemeClr val="accent5">
                    <a:lumMod val="75000"/>
                  </a:schemeClr>
                </a:solidFill>
              </a:rPr>
              <a:t>1:  image is </a:t>
            </a:r>
            <a:r>
              <a:rPr lang="en-US" u="sng" baseline="0" dirty="0">
                <a:solidFill>
                  <a:schemeClr val="accent5">
                    <a:lumMod val="75000"/>
                  </a:schemeClr>
                </a:solidFill>
              </a:rPr>
              <a:t>reduced</a:t>
            </a:r>
            <a:endParaRPr lang="en-US" baseline="0" dirty="0">
              <a:solidFill>
                <a:schemeClr val="accent5">
                  <a:lumMod val="75000"/>
                </a:schemeClr>
              </a:solidFill>
            </a:endParaRPr>
          </a:p>
          <a:p>
            <a:pPr marL="679450" lvl="2" indent="-228600"/>
            <a:r>
              <a:rPr lang="en-US" baseline="0" dirty="0">
                <a:solidFill>
                  <a:schemeClr val="accent5">
                    <a:lumMod val="75000"/>
                  </a:schemeClr>
                </a:solidFill>
              </a:rPr>
              <a:t>&gt; 1:  image is </a:t>
            </a:r>
            <a:r>
              <a:rPr lang="en-US" u="sng" baseline="0" dirty="0">
                <a:solidFill>
                  <a:schemeClr val="accent5">
                    <a:lumMod val="75000"/>
                  </a:schemeClr>
                </a:solidFill>
              </a:rPr>
              <a:t>enlarged</a:t>
            </a:r>
            <a:endParaRPr lang="en-US" baseline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6" name="Title 6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US" dirty="0" smtClean="0"/>
              <a:t>Distance &amp; magnification conventions</a:t>
            </a:r>
            <a:endParaRPr lang="en-US" dirty="0"/>
          </a:p>
        </p:txBody>
      </p:sp>
      <p:sp>
        <p:nvSpPr>
          <p:cNvPr id="11" name="Rectangle 42"/>
          <p:cNvSpPr>
            <a:spLocks noChangeArrowheads="1"/>
          </p:cNvSpPr>
          <p:nvPr/>
        </p:nvSpPr>
        <p:spPr bwMode="auto">
          <a:xfrm>
            <a:off x="457200" y="2895600"/>
            <a:ext cx="434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sz="2000" baseline="0" dirty="0"/>
              <a:t>   </a:t>
            </a:r>
            <a:r>
              <a:rPr lang="en-US" sz="2000" i="1" baseline="0" dirty="0"/>
              <a:t>d</a:t>
            </a:r>
            <a:r>
              <a:rPr lang="en-US" sz="2000" i="1" baseline="-25000" dirty="0"/>
              <a:t>o</a:t>
            </a:r>
            <a:r>
              <a:rPr lang="en-US" sz="2000" baseline="0" dirty="0"/>
              <a:t> = distance object is from </a:t>
            </a:r>
            <a:r>
              <a:rPr lang="en-US" sz="2000" baseline="0" dirty="0" smtClean="0"/>
              <a:t>lens:</a:t>
            </a:r>
            <a:endParaRPr lang="en-US" sz="2000" baseline="0" dirty="0"/>
          </a:p>
          <a:p>
            <a:pPr marL="463550" lvl="2"/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&gt; 0:  object </a:t>
            </a:r>
            <a:r>
              <a:rPr lang="en-US" u="sng" baseline="0" dirty="0" smtClean="0">
                <a:solidFill>
                  <a:schemeClr val="accent5">
                    <a:lumMod val="75000"/>
                  </a:schemeClr>
                </a:solidFill>
              </a:rPr>
              <a:t>before</a:t>
            </a: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 lens</a:t>
            </a:r>
            <a:endParaRPr lang="en-US" baseline="0" dirty="0">
              <a:solidFill>
                <a:schemeClr val="accent5">
                  <a:lumMod val="75000"/>
                </a:schemeClr>
              </a:solidFill>
            </a:endParaRPr>
          </a:p>
          <a:p>
            <a:pPr marL="463550" lvl="2"/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&lt; 0:  </a:t>
            </a:r>
            <a:r>
              <a:rPr lang="en-US" baseline="0" dirty="0">
                <a:solidFill>
                  <a:schemeClr val="accent5">
                    <a:lumMod val="75000"/>
                  </a:schemeClr>
                </a:solidFill>
              </a:rPr>
              <a:t>object </a:t>
            </a:r>
            <a:r>
              <a:rPr lang="en-US" u="sng" baseline="0" dirty="0" smtClean="0">
                <a:solidFill>
                  <a:schemeClr val="accent5">
                    <a:lumMod val="75000"/>
                  </a:schemeClr>
                </a:solidFill>
              </a:rPr>
              <a:t>after</a:t>
            </a: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 lens</a:t>
            </a:r>
            <a:endParaRPr lang="en-US" baseline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Rectangle 46"/>
          <p:cNvSpPr>
            <a:spLocks noChangeArrowheads="1"/>
          </p:cNvSpPr>
          <p:nvPr/>
        </p:nvSpPr>
        <p:spPr bwMode="auto">
          <a:xfrm>
            <a:off x="457200" y="4114800"/>
            <a:ext cx="434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sz="2000" i="1" baseline="0" dirty="0" err="1"/>
              <a:t>d</a:t>
            </a:r>
            <a:r>
              <a:rPr lang="en-US" sz="2000" i="1" baseline="-25000" dirty="0" err="1"/>
              <a:t>i</a:t>
            </a:r>
            <a:r>
              <a:rPr lang="en-US" sz="2000" baseline="0" dirty="0"/>
              <a:t> = distance image is from </a:t>
            </a:r>
            <a:r>
              <a:rPr lang="en-US" sz="2000" baseline="0" dirty="0" smtClean="0"/>
              <a:t>lens:</a:t>
            </a:r>
            <a:endParaRPr lang="en-US" sz="2000" baseline="0" dirty="0"/>
          </a:p>
          <a:p>
            <a:pPr marL="679450" lvl="2" indent="-228600"/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&gt; 0:  </a:t>
            </a:r>
            <a:r>
              <a:rPr lang="en-US" u="sng" baseline="0" dirty="0" smtClean="0">
                <a:solidFill>
                  <a:schemeClr val="accent5">
                    <a:lumMod val="75000"/>
                  </a:schemeClr>
                </a:solidFill>
              </a:rPr>
              <a:t>real</a:t>
            </a: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aseline="0" dirty="0">
                <a:solidFill>
                  <a:schemeClr val="accent5">
                    <a:lumMod val="75000"/>
                  </a:schemeClr>
                </a:solidFill>
              </a:rPr>
              <a:t>image </a:t>
            </a: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(after lens)</a:t>
            </a:r>
            <a:endParaRPr lang="en-US" baseline="0" dirty="0">
              <a:solidFill>
                <a:schemeClr val="accent5">
                  <a:lumMod val="75000"/>
                </a:schemeClr>
              </a:solidFill>
            </a:endParaRPr>
          </a:p>
          <a:p>
            <a:pPr marL="679450" lvl="2" indent="-228600"/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&lt;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0</a:t>
            </a: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:  </a:t>
            </a:r>
            <a:r>
              <a:rPr lang="en-US" u="sng" baseline="0" dirty="0">
                <a:solidFill>
                  <a:schemeClr val="accent5">
                    <a:lumMod val="75000"/>
                  </a:schemeClr>
                </a:solidFill>
              </a:rPr>
              <a:t>virtual</a:t>
            </a:r>
            <a:r>
              <a:rPr lang="en-US" baseline="0" dirty="0">
                <a:solidFill>
                  <a:schemeClr val="accent5">
                    <a:lumMod val="75000"/>
                  </a:schemeClr>
                </a:solidFill>
              </a:rPr>
              <a:t> image </a:t>
            </a: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(before lens)</a:t>
            </a:r>
            <a:endParaRPr lang="en-US" baseline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Rectangle 47"/>
          <p:cNvSpPr>
            <a:spLocks noChangeArrowheads="1"/>
          </p:cNvSpPr>
          <p:nvPr/>
        </p:nvSpPr>
        <p:spPr bwMode="auto">
          <a:xfrm>
            <a:off x="457200" y="5334000"/>
            <a:ext cx="358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sz="2000" i="1" baseline="0" dirty="0"/>
              <a:t>f</a:t>
            </a:r>
            <a:r>
              <a:rPr lang="en-US" sz="2000" baseline="0" dirty="0"/>
              <a:t> = focal length </a:t>
            </a:r>
            <a:r>
              <a:rPr lang="en-US" sz="2000" baseline="0" dirty="0" smtClean="0"/>
              <a:t>lens:</a:t>
            </a:r>
            <a:endParaRPr lang="en-US" sz="2000" baseline="0" dirty="0"/>
          </a:p>
          <a:p>
            <a:pPr marL="679450" lvl="2" indent="-228600"/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&gt; 0:  </a:t>
            </a:r>
            <a:r>
              <a:rPr lang="en-US" u="sng" baseline="0" dirty="0" smtClean="0">
                <a:solidFill>
                  <a:schemeClr val="accent5">
                    <a:lumMod val="75000"/>
                  </a:schemeClr>
                </a:solidFill>
              </a:rPr>
              <a:t>converging</a:t>
            </a: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 lens</a:t>
            </a:r>
            <a:endParaRPr lang="en-US" baseline="0" dirty="0">
              <a:solidFill>
                <a:schemeClr val="accent5">
                  <a:lumMod val="75000"/>
                </a:schemeClr>
              </a:solidFill>
            </a:endParaRPr>
          </a:p>
          <a:p>
            <a:pPr marL="679450" lvl="2" indent="-228600"/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&lt; 0:  </a:t>
            </a:r>
            <a:r>
              <a:rPr lang="en-US" u="sng" baseline="0" dirty="0" smtClean="0">
                <a:solidFill>
                  <a:schemeClr val="accent5">
                    <a:lumMod val="75000"/>
                  </a:schemeClr>
                </a:solidFill>
              </a:rPr>
              <a:t>diverging</a:t>
            </a: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 lens</a:t>
            </a:r>
            <a:endParaRPr lang="en-US" baseline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 flipV="1">
            <a:off x="2362200" y="2129051"/>
            <a:ext cx="447532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910385" y="1433347"/>
            <a:ext cx="1966415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920622" y="1433015"/>
            <a:ext cx="1951629" cy="1160059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7"/>
          <p:cNvSpPr>
            <a:spLocks noChangeArrowheads="1"/>
          </p:cNvSpPr>
          <p:nvPr/>
        </p:nvSpPr>
        <p:spPr bwMode="auto">
          <a:xfrm>
            <a:off x="4035353" y="2088767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948752" y="173732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</a:t>
            </a:r>
            <a:endParaRPr lang="en-US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5588104" y="213311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</a:t>
            </a:r>
            <a:endParaRPr lang="en-US" i="1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4876800" y="1447800"/>
            <a:ext cx="1633182" cy="139093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4876800" y="2590800"/>
            <a:ext cx="175260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2914936" y="1426193"/>
            <a:ext cx="3745171" cy="1317007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</p:cNvCxnSpPr>
          <p:nvPr/>
        </p:nvCxnSpPr>
        <p:spPr>
          <a:xfrm flipV="1">
            <a:off x="2931179" y="1417464"/>
            <a:ext cx="0" cy="713232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cxnSpLocks noChangeAspect="1"/>
          </p:cNvCxnSpPr>
          <p:nvPr/>
        </p:nvCxnSpPr>
        <p:spPr>
          <a:xfrm>
            <a:off x="6226792" y="2144344"/>
            <a:ext cx="0" cy="446456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851479" y="1304870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Image</a:t>
            </a:r>
            <a:endParaRPr lang="en-US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2590800" y="1066800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Object</a:t>
            </a:r>
            <a:endParaRPr lang="en-US" i="1" dirty="0"/>
          </a:p>
        </p:txBody>
      </p:sp>
      <p:grpSp>
        <p:nvGrpSpPr>
          <p:cNvPr id="3" name="Group 91"/>
          <p:cNvGrpSpPr/>
          <p:nvPr/>
        </p:nvGrpSpPr>
        <p:grpSpPr>
          <a:xfrm>
            <a:off x="2921330" y="2133600"/>
            <a:ext cx="1955470" cy="552510"/>
            <a:chOff x="2895600" y="2133600"/>
            <a:chExt cx="1981200" cy="552510"/>
          </a:xfrm>
        </p:grpSpPr>
        <p:sp>
          <p:nvSpPr>
            <p:cNvPr id="52" name="Line 5"/>
            <p:cNvSpPr>
              <a:spLocks noChangeShapeType="1"/>
            </p:cNvSpPr>
            <p:nvPr/>
          </p:nvSpPr>
          <p:spPr bwMode="auto">
            <a:xfrm flipV="1">
              <a:off x="2895600" y="21336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5"/>
            <p:cNvSpPr>
              <a:spLocks noChangeShapeType="1"/>
            </p:cNvSpPr>
            <p:nvPr/>
          </p:nvSpPr>
          <p:spPr bwMode="auto">
            <a:xfrm flipV="1">
              <a:off x="4876800" y="21336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4114800" y="2514600"/>
              <a:ext cx="762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>
              <a:off x="2895600" y="2514600"/>
              <a:ext cx="838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3733800" y="2286000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 smtClean="0"/>
                <a:t>d</a:t>
              </a:r>
              <a:r>
                <a:rPr lang="en-US" sz="2000" i="1" baseline="-25000" dirty="0" smtClean="0"/>
                <a:t>o</a:t>
              </a:r>
              <a:endParaRPr lang="en-US" sz="2000" dirty="0"/>
            </a:p>
          </p:txBody>
        </p:sp>
      </p:grpSp>
      <p:grpSp>
        <p:nvGrpSpPr>
          <p:cNvPr id="5" name="Group 93"/>
          <p:cNvGrpSpPr/>
          <p:nvPr/>
        </p:nvGrpSpPr>
        <p:grpSpPr>
          <a:xfrm>
            <a:off x="2016825" y="1447800"/>
            <a:ext cx="954975" cy="675193"/>
            <a:chOff x="2016825" y="1447800"/>
            <a:chExt cx="954975" cy="675193"/>
          </a:xfrm>
        </p:grpSpPr>
        <p:sp>
          <p:nvSpPr>
            <p:cNvPr id="81" name="Line 5"/>
            <p:cNvSpPr>
              <a:spLocks noChangeShapeType="1"/>
            </p:cNvSpPr>
            <p:nvPr/>
          </p:nvSpPr>
          <p:spPr bwMode="auto">
            <a:xfrm flipH="1" flipV="1">
              <a:off x="2362200" y="1447800"/>
              <a:ext cx="609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2438400" y="1464625"/>
              <a:ext cx="0" cy="65836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2016825" y="1576450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 smtClean="0"/>
                <a:t>h</a:t>
              </a:r>
              <a:r>
                <a:rPr lang="en-US" sz="2000" i="1" baseline="-25000" dirty="0" smtClean="0"/>
                <a:t>o</a:t>
              </a:r>
              <a:endParaRPr lang="en-US" sz="2000" dirty="0"/>
            </a:p>
          </p:txBody>
        </p:sp>
      </p:grpSp>
      <p:grpSp>
        <p:nvGrpSpPr>
          <p:cNvPr id="6" name="Group 95"/>
          <p:cNvGrpSpPr/>
          <p:nvPr/>
        </p:nvGrpSpPr>
        <p:grpSpPr>
          <a:xfrm>
            <a:off x="6227049" y="1891211"/>
            <a:ext cx="691224" cy="929262"/>
            <a:chOff x="5562600" y="1418088"/>
            <a:chExt cx="691224" cy="929262"/>
          </a:xfrm>
        </p:grpSpPr>
        <p:sp>
          <p:nvSpPr>
            <p:cNvPr id="88" name="Line 5"/>
            <p:cNvSpPr>
              <a:spLocks noChangeShapeType="1"/>
            </p:cNvSpPr>
            <p:nvPr/>
          </p:nvSpPr>
          <p:spPr bwMode="auto">
            <a:xfrm flipH="1" flipV="1">
              <a:off x="5562600" y="2109720"/>
              <a:ext cx="609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>
              <a:off x="6079175" y="2118750"/>
              <a:ext cx="0" cy="2286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/>
            <p:cNvSpPr/>
            <p:nvPr/>
          </p:nvSpPr>
          <p:spPr>
            <a:xfrm>
              <a:off x="5899240" y="1676400"/>
              <a:ext cx="35458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 smtClean="0"/>
                <a:t>h</a:t>
              </a:r>
              <a:r>
                <a:rPr lang="en-US" sz="2000" i="1" baseline="-25000" dirty="0" smtClean="0"/>
                <a:t>i</a:t>
              </a:r>
              <a:endParaRPr lang="en-US" sz="2000" dirty="0"/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>
              <a:off x="6077200" y="1418088"/>
              <a:ext cx="0" cy="2286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3276601" y="5867400"/>
            <a:ext cx="1981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Note similarities to mirror conventions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4869210" y="1603612"/>
            <a:ext cx="1348850" cy="511794"/>
            <a:chOff x="4869210" y="1603612"/>
            <a:chExt cx="1348850" cy="511794"/>
          </a:xfrm>
        </p:grpSpPr>
        <p:grpSp>
          <p:nvGrpSpPr>
            <p:cNvPr id="4" name="Group 92"/>
            <p:cNvGrpSpPr/>
            <p:nvPr/>
          </p:nvGrpSpPr>
          <p:grpSpPr>
            <a:xfrm>
              <a:off x="4885898" y="1603612"/>
              <a:ext cx="1332162" cy="509520"/>
              <a:chOff x="4890862" y="2286000"/>
              <a:chExt cx="686244" cy="509520"/>
            </a:xfrm>
          </p:grpSpPr>
          <p:cxnSp>
            <p:nvCxnSpPr>
              <p:cNvPr id="63" name="Straight Arrow Connector 62"/>
              <p:cNvCxnSpPr/>
              <p:nvPr/>
            </p:nvCxnSpPr>
            <p:spPr>
              <a:xfrm>
                <a:off x="5312909" y="2514600"/>
                <a:ext cx="259072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 flipH="1">
                <a:off x="4890862" y="2514600"/>
                <a:ext cx="259072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Rectangle 64"/>
              <p:cNvSpPr/>
              <p:nvPr/>
            </p:nvSpPr>
            <p:spPr>
              <a:xfrm>
                <a:off x="5146473" y="2286000"/>
                <a:ext cx="20136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i="1" dirty="0" err="1" smtClean="0"/>
                  <a:t>d</a:t>
                </a:r>
                <a:r>
                  <a:rPr lang="en-US" sz="2000" i="1" baseline="-25000" dirty="0" err="1" smtClean="0"/>
                  <a:t>i</a:t>
                </a:r>
                <a:endParaRPr lang="en-US" sz="2000" dirty="0"/>
              </a:p>
            </p:txBody>
          </p:sp>
          <p:sp>
            <p:nvSpPr>
              <p:cNvPr id="72" name="Line 5"/>
              <p:cNvSpPr>
                <a:spLocks noChangeShapeType="1"/>
              </p:cNvSpPr>
              <p:nvPr/>
            </p:nvSpPr>
            <p:spPr bwMode="auto">
              <a:xfrm flipV="1">
                <a:off x="5577106" y="2338320"/>
                <a:ext cx="0" cy="4572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" name="Line 5"/>
            <p:cNvSpPr>
              <a:spLocks noChangeShapeType="1"/>
            </p:cNvSpPr>
            <p:nvPr/>
          </p:nvSpPr>
          <p:spPr bwMode="auto">
            <a:xfrm flipV="1">
              <a:off x="4869210" y="1658206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Oval 7"/>
          <p:cNvSpPr>
            <a:spLocks noChangeArrowheads="1"/>
          </p:cNvSpPr>
          <p:nvPr/>
        </p:nvSpPr>
        <p:spPr bwMode="auto">
          <a:xfrm>
            <a:off x="5643562" y="2093033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19, Slide </a:t>
            </a:r>
            <a:fld id="{1CAC7609-F577-47E8-AE8B-FF3B7C65C01C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we will...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524000"/>
            <a:ext cx="6934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Review refraction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Snell’s law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Learn applications of refraction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Total internal reflection 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Converging &amp; diverging lenses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Learn how lenses produce images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Ray diagrams – principal rays 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Lens &amp; magnification equations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19, Slide </a:t>
            </a:r>
            <a:fld id="{1CAC7609-F577-47E8-AE8B-FF3B7C65C01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4" descr="http://www.cksinfo.com/clipart/electronics/cameras/digital-camera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489932" y="1887927"/>
            <a:ext cx="1435238" cy="136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cases for concave mirrors</a:t>
            </a:r>
            <a:endParaRPr lang="en-US" dirty="0"/>
          </a:p>
        </p:txBody>
      </p:sp>
      <p:sp>
        <p:nvSpPr>
          <p:cNvPr id="179" name="Rectangle 8"/>
          <p:cNvSpPr>
            <a:spLocks noChangeArrowheads="1"/>
          </p:cNvSpPr>
          <p:nvPr/>
        </p:nvSpPr>
        <p:spPr bwMode="auto">
          <a:xfrm>
            <a:off x="990600" y="5094982"/>
            <a:ext cx="1066800" cy="72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u="sng" baseline="0" dirty="0">
                <a:solidFill>
                  <a:schemeClr val="accent5">
                    <a:lumMod val="75000"/>
                  </a:schemeClr>
                </a:solidFill>
              </a:rPr>
              <a:t>Inside </a:t>
            </a:r>
            <a:r>
              <a:rPr lang="en-US" i="1" u="sng" baseline="0" dirty="0" smtClean="0">
                <a:solidFill>
                  <a:schemeClr val="accent5">
                    <a:lumMod val="75000"/>
                  </a:schemeClr>
                </a:solidFill>
              </a:rPr>
              <a:t>f</a:t>
            </a:r>
            <a:r>
              <a:rPr lang="en-US" u="sng" baseline="0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eaLnBrk="1" hangingPunct="1"/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en-US" i="1" baseline="-25000" dirty="0" smtClean="0">
                <a:solidFill>
                  <a:schemeClr val="accent5">
                    <a:lumMod val="75000"/>
                  </a:schemeClr>
                </a:solidFill>
              </a:rPr>
              <a:t>o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&lt;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 f</a:t>
            </a:r>
            <a:endParaRPr lang="en-US" i="1" baseline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0" name="Rectangle 298"/>
          <p:cNvSpPr>
            <a:spLocks noChangeArrowheads="1"/>
          </p:cNvSpPr>
          <p:nvPr/>
        </p:nvSpPr>
        <p:spPr bwMode="auto">
          <a:xfrm>
            <a:off x="990599" y="3350299"/>
            <a:ext cx="1807191" cy="76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u="sng" baseline="0" dirty="0">
                <a:solidFill>
                  <a:schemeClr val="accent5">
                    <a:lumMod val="75000"/>
                  </a:schemeClr>
                </a:solidFill>
              </a:rPr>
              <a:t>Between </a:t>
            </a:r>
            <a:r>
              <a:rPr lang="en-US" u="sng" baseline="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i="1" u="sng" baseline="0" dirty="0" smtClean="0">
                <a:solidFill>
                  <a:schemeClr val="accent5">
                    <a:lumMod val="75000"/>
                  </a:schemeClr>
                </a:solidFill>
              </a:rPr>
              <a:t>f</a:t>
            </a:r>
            <a:r>
              <a:rPr lang="en-US" u="sng" baseline="0" dirty="0" smtClean="0">
                <a:solidFill>
                  <a:schemeClr val="accent5">
                    <a:lumMod val="75000"/>
                  </a:schemeClr>
                </a:solidFill>
              </a:rPr>
              <a:t> &amp; </a:t>
            </a:r>
            <a:r>
              <a:rPr lang="en-US" i="1" u="sng" baseline="0" dirty="0" smtClean="0">
                <a:solidFill>
                  <a:schemeClr val="accent5">
                    <a:lumMod val="75000"/>
                  </a:schemeClr>
                </a:solidFill>
              </a:rPr>
              <a:t>f</a:t>
            </a:r>
            <a:r>
              <a:rPr lang="en-US" u="sng" baseline="0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f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&lt;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 d</a:t>
            </a:r>
            <a:r>
              <a:rPr lang="en-US" i="1" baseline="-25000" dirty="0" smtClean="0">
                <a:solidFill>
                  <a:schemeClr val="accent5">
                    <a:lumMod val="75000"/>
                  </a:schemeClr>
                </a:solidFill>
              </a:rPr>
              <a:t>o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&lt;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f</a:t>
            </a:r>
            <a:endParaRPr lang="en-US" i="1" baseline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1" name="Rectangle 299"/>
          <p:cNvSpPr>
            <a:spLocks noChangeArrowheads="1"/>
          </p:cNvSpPr>
          <p:nvPr/>
        </p:nvSpPr>
        <p:spPr bwMode="auto">
          <a:xfrm>
            <a:off x="1066799" y="1600200"/>
            <a:ext cx="104860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u="sng" baseline="0" dirty="0">
                <a:solidFill>
                  <a:schemeClr val="accent5">
                    <a:lumMod val="75000"/>
                  </a:schemeClr>
                </a:solidFill>
              </a:rPr>
              <a:t>Past </a:t>
            </a:r>
            <a:r>
              <a:rPr lang="en-US" u="sng" baseline="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i="1" u="sng" baseline="0" dirty="0" smtClean="0">
                <a:solidFill>
                  <a:schemeClr val="accent5">
                    <a:lumMod val="75000"/>
                  </a:schemeClr>
                </a:solidFill>
              </a:rPr>
              <a:t>f</a:t>
            </a:r>
            <a:r>
              <a:rPr lang="en-US" u="sng" baseline="0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f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&lt;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 d</a:t>
            </a:r>
            <a:r>
              <a:rPr lang="en-US" i="1" baseline="-25000" dirty="0" smtClean="0">
                <a:solidFill>
                  <a:schemeClr val="accent5">
                    <a:lumMod val="75000"/>
                  </a:schemeClr>
                </a:solidFill>
              </a:rPr>
              <a:t>o</a:t>
            </a:r>
            <a:endParaRPr lang="en-US" i="1" baseline="-25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2" name="Rectangle 303"/>
          <p:cNvSpPr>
            <a:spLocks noChangeArrowheads="1"/>
          </p:cNvSpPr>
          <p:nvPr/>
        </p:nvSpPr>
        <p:spPr bwMode="auto">
          <a:xfrm>
            <a:off x="3241344" y="3342382"/>
            <a:ext cx="164455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Inverted: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en-US" i="1" baseline="-25000" dirty="0" smtClean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 &lt; 0</a:t>
            </a:r>
            <a:endParaRPr lang="en-US" baseline="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Enlarged: </a:t>
            </a:r>
            <a:r>
              <a:rPr lang="en-US" i="1" baseline="0" dirty="0" smtClean="0">
                <a:solidFill>
                  <a:schemeClr val="accent5">
                    <a:lumMod val="75000"/>
                  </a:schemeClr>
                </a:solidFill>
              </a:rPr>
              <a:t>m</a:t>
            </a: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 &gt; 1</a:t>
            </a:r>
            <a:endParaRPr lang="en-US" baseline="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Real: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en-US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 &gt; 0</a:t>
            </a:r>
            <a:endParaRPr lang="en-US" baseline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3" name="Rectangle 304"/>
          <p:cNvSpPr>
            <a:spLocks noChangeArrowheads="1"/>
          </p:cNvSpPr>
          <p:nvPr/>
        </p:nvSpPr>
        <p:spPr bwMode="auto">
          <a:xfrm>
            <a:off x="3241344" y="5094982"/>
            <a:ext cx="174009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Aft>
                <a:spcPts val="600"/>
              </a:spcAft>
            </a:pP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Upright: </a:t>
            </a:r>
            <a:r>
              <a:rPr lang="en-US" i="1" baseline="0" dirty="0" smtClean="0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en-US" i="1" baseline="-25000" dirty="0" smtClean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 &gt; 0</a:t>
            </a:r>
            <a:endParaRPr lang="en-US" baseline="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Enlarged: </a:t>
            </a:r>
            <a:r>
              <a:rPr lang="en-US" i="1" baseline="0" dirty="0" smtClean="0">
                <a:solidFill>
                  <a:schemeClr val="accent5">
                    <a:lumMod val="75000"/>
                  </a:schemeClr>
                </a:solidFill>
              </a:rPr>
              <a:t>m</a:t>
            </a: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 &gt; 1</a:t>
            </a:r>
            <a:endParaRPr lang="en-US" baseline="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Virtual: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en-US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 &lt; 0</a:t>
            </a:r>
            <a:endParaRPr lang="en-US" baseline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4" name="Rectangle 305"/>
          <p:cNvSpPr>
            <a:spLocks noChangeArrowheads="1"/>
          </p:cNvSpPr>
          <p:nvPr/>
        </p:nvSpPr>
        <p:spPr bwMode="auto">
          <a:xfrm>
            <a:off x="3241343" y="1600200"/>
            <a:ext cx="17616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Inverted: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en-US" i="1" baseline="-25000" dirty="0" smtClean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 &lt; 0</a:t>
            </a:r>
            <a:endParaRPr lang="en-US" baseline="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Reduced: </a:t>
            </a:r>
            <a:r>
              <a:rPr lang="en-US" i="1" baseline="0" dirty="0" smtClean="0">
                <a:solidFill>
                  <a:schemeClr val="accent5">
                    <a:lumMod val="75000"/>
                  </a:schemeClr>
                </a:solidFill>
              </a:rPr>
              <a:t>m</a:t>
            </a: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 &lt; 1</a:t>
            </a:r>
            <a:endParaRPr lang="en-US" baseline="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Real: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en-US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 &gt; 0</a:t>
            </a:r>
            <a:endParaRPr lang="en-US" baseline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914400" y="1143000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Object is:</a:t>
            </a:r>
            <a:endParaRPr lang="en-US" sz="2400" dirty="0"/>
          </a:p>
        </p:txBody>
      </p:sp>
      <p:sp>
        <p:nvSpPr>
          <p:cNvPr id="192" name="TextBox 191"/>
          <p:cNvSpPr txBox="1"/>
          <p:nvPr/>
        </p:nvSpPr>
        <p:spPr>
          <a:xfrm>
            <a:off x="3241344" y="1143000"/>
            <a:ext cx="1291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Image is:</a:t>
            </a:r>
            <a:endParaRPr lang="en-US" sz="2400" dirty="0"/>
          </a:p>
        </p:txBody>
      </p:sp>
      <p:sp>
        <p:nvSpPr>
          <p:cNvPr id="77" name="TextBox 76"/>
          <p:cNvSpPr txBox="1"/>
          <p:nvPr/>
        </p:nvSpPr>
        <p:spPr>
          <a:xfrm>
            <a:off x="5431809" y="6305266"/>
            <a:ext cx="7889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  <p:grpSp>
        <p:nvGrpSpPr>
          <p:cNvPr id="111" name="Group 110"/>
          <p:cNvGrpSpPr>
            <a:grpSpLocks noChangeAspect="1"/>
          </p:cNvGrpSpPr>
          <p:nvPr/>
        </p:nvGrpSpPr>
        <p:grpSpPr>
          <a:xfrm>
            <a:off x="4872255" y="1272964"/>
            <a:ext cx="3289109" cy="1617879"/>
            <a:chOff x="2187058" y="508691"/>
            <a:chExt cx="4385480" cy="2157172"/>
          </a:xfrm>
        </p:grpSpPr>
        <p:sp>
          <p:nvSpPr>
            <p:cNvPr id="112" name="Chord 111"/>
            <p:cNvSpPr/>
            <p:nvPr/>
          </p:nvSpPr>
          <p:spPr>
            <a:xfrm flipH="1">
              <a:off x="4030642" y="629245"/>
              <a:ext cx="674993" cy="2036618"/>
            </a:xfrm>
            <a:prstGeom prst="chord">
              <a:avLst>
                <a:gd name="adj1" fmla="val 6219454"/>
                <a:gd name="adj2" fmla="val 15434032"/>
              </a:avLst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Connector 112"/>
            <p:cNvCxnSpPr/>
            <p:nvPr/>
          </p:nvCxnSpPr>
          <p:spPr>
            <a:xfrm>
              <a:off x="4564042" y="934045"/>
              <a:ext cx="0" cy="1447800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Chord 113"/>
            <p:cNvSpPr/>
            <p:nvPr/>
          </p:nvSpPr>
          <p:spPr>
            <a:xfrm>
              <a:off x="4418569" y="629245"/>
              <a:ext cx="678873" cy="2036618"/>
            </a:xfrm>
            <a:prstGeom prst="chord">
              <a:avLst>
                <a:gd name="adj1" fmla="val 6205925"/>
                <a:gd name="adj2" fmla="val 15335081"/>
              </a:avLst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Line 5"/>
            <p:cNvSpPr>
              <a:spLocks noChangeShapeType="1"/>
            </p:cNvSpPr>
            <p:nvPr/>
          </p:nvSpPr>
          <p:spPr bwMode="auto">
            <a:xfrm>
              <a:off x="2470244" y="1652827"/>
              <a:ext cx="39305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>
              <a:off x="2624922" y="957123"/>
              <a:ext cx="196641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2635159" y="956791"/>
              <a:ext cx="1951629" cy="1160059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7"/>
            <p:cNvSpPr>
              <a:spLocks noChangeArrowheads="1"/>
            </p:cNvSpPr>
            <p:nvPr/>
          </p:nvSpPr>
          <p:spPr bwMode="auto">
            <a:xfrm>
              <a:off x="3749890" y="1612543"/>
              <a:ext cx="71438" cy="714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663289" y="165689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f</a:t>
              </a:r>
              <a:endParaRPr lang="en-US" i="1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302641" y="165689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f</a:t>
              </a:r>
              <a:endParaRPr lang="en-US" i="1" dirty="0"/>
            </a:p>
          </p:txBody>
        </p:sp>
        <p:cxnSp>
          <p:nvCxnSpPr>
            <p:cNvPr id="121" name="Straight Arrow Connector 120"/>
            <p:cNvCxnSpPr/>
            <p:nvPr/>
          </p:nvCxnSpPr>
          <p:spPr>
            <a:xfrm>
              <a:off x="4591337" y="971576"/>
              <a:ext cx="1726442" cy="147922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 flipH="1" flipV="1">
              <a:off x="4591337" y="2114576"/>
              <a:ext cx="1963004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H="1" flipV="1">
              <a:off x="2629473" y="949971"/>
              <a:ext cx="3943065" cy="1391652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cxnSpLocks noChangeAspect="1"/>
            </p:cNvCxnSpPr>
            <p:nvPr/>
          </p:nvCxnSpPr>
          <p:spPr>
            <a:xfrm flipV="1">
              <a:off x="2645716" y="941240"/>
              <a:ext cx="0" cy="713232"/>
            </a:xfrm>
            <a:prstGeom prst="straightConnector1">
              <a:avLst/>
            </a:prstGeom>
            <a:ln w="57150">
              <a:solidFill>
                <a:schemeClr val="accent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cxnSpLocks noChangeAspect="1"/>
            </p:cNvCxnSpPr>
            <p:nvPr/>
          </p:nvCxnSpPr>
          <p:spPr>
            <a:xfrm>
              <a:off x="5941329" y="1668120"/>
              <a:ext cx="0" cy="446456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5434087" y="1197136"/>
              <a:ext cx="1103566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/>
                <a:t>Image</a:t>
              </a:r>
              <a:endParaRPr lang="en-US" sz="1600" i="1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187058" y="508691"/>
              <a:ext cx="1147923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/>
                <a:t>Object</a:t>
              </a:r>
              <a:endParaRPr lang="en-US" sz="1600" i="1" dirty="0"/>
            </a:p>
          </p:txBody>
        </p:sp>
        <p:sp>
          <p:nvSpPr>
            <p:cNvPr id="128" name="Oval 7"/>
            <p:cNvSpPr>
              <a:spLocks noChangeArrowheads="1"/>
            </p:cNvSpPr>
            <p:nvPr/>
          </p:nvSpPr>
          <p:spPr bwMode="auto">
            <a:xfrm>
              <a:off x="5358099" y="1616809"/>
              <a:ext cx="71438" cy="714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Oval 7"/>
            <p:cNvSpPr>
              <a:spLocks noChangeArrowheads="1"/>
            </p:cNvSpPr>
            <p:nvPr/>
          </p:nvSpPr>
          <p:spPr bwMode="auto">
            <a:xfrm>
              <a:off x="2946930" y="1614815"/>
              <a:ext cx="71438" cy="714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Oval 7"/>
            <p:cNvSpPr>
              <a:spLocks noChangeArrowheads="1"/>
            </p:cNvSpPr>
            <p:nvPr/>
          </p:nvSpPr>
          <p:spPr bwMode="auto">
            <a:xfrm>
              <a:off x="6167816" y="1617090"/>
              <a:ext cx="71438" cy="714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800065" y="1652345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r>
                <a:rPr lang="en-US" i="1" dirty="0" smtClean="0"/>
                <a:t>f</a:t>
              </a:r>
              <a:endParaRPr lang="en-US" i="1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6036860" y="1654619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r>
                <a:rPr lang="en-US" i="1" dirty="0" smtClean="0"/>
                <a:t>f</a:t>
              </a:r>
              <a:endParaRPr lang="en-US" i="1" dirty="0"/>
            </a:p>
          </p:txBody>
        </p:sp>
      </p:grpSp>
      <p:grpSp>
        <p:nvGrpSpPr>
          <p:cNvPr id="133" name="Group 132"/>
          <p:cNvGrpSpPr>
            <a:grpSpLocks noChangeAspect="1"/>
          </p:cNvGrpSpPr>
          <p:nvPr/>
        </p:nvGrpSpPr>
        <p:grpSpPr>
          <a:xfrm>
            <a:off x="5094879" y="3092669"/>
            <a:ext cx="4027799" cy="1527464"/>
            <a:chOff x="2478201" y="2382982"/>
            <a:chExt cx="5370399" cy="2036618"/>
          </a:xfrm>
        </p:grpSpPr>
        <p:sp>
          <p:nvSpPr>
            <p:cNvPr id="134" name="Chord 133"/>
            <p:cNvSpPr/>
            <p:nvPr/>
          </p:nvSpPr>
          <p:spPr>
            <a:xfrm flipH="1">
              <a:off x="4038600" y="2382982"/>
              <a:ext cx="674993" cy="2036618"/>
            </a:xfrm>
            <a:prstGeom prst="chord">
              <a:avLst>
                <a:gd name="adj1" fmla="val 6219454"/>
                <a:gd name="adj2" fmla="val 15434032"/>
              </a:avLst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5" name="Straight Connector 134"/>
            <p:cNvCxnSpPr/>
            <p:nvPr/>
          </p:nvCxnSpPr>
          <p:spPr>
            <a:xfrm>
              <a:off x="4572000" y="2687782"/>
              <a:ext cx="0" cy="1447800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Chord 135"/>
            <p:cNvSpPr/>
            <p:nvPr/>
          </p:nvSpPr>
          <p:spPr>
            <a:xfrm>
              <a:off x="4426527" y="2382982"/>
              <a:ext cx="678873" cy="2036618"/>
            </a:xfrm>
            <a:prstGeom prst="chord">
              <a:avLst>
                <a:gd name="adj1" fmla="val 6205925"/>
                <a:gd name="adj2" fmla="val 15335081"/>
              </a:avLst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Line 5"/>
            <p:cNvSpPr>
              <a:spLocks noChangeShapeType="1"/>
            </p:cNvSpPr>
            <p:nvPr/>
          </p:nvSpPr>
          <p:spPr bwMode="auto">
            <a:xfrm>
              <a:off x="2478201" y="3406564"/>
              <a:ext cx="5000771" cy="53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38" name="Straight Arrow Connector 137"/>
            <p:cNvCxnSpPr/>
            <p:nvPr/>
          </p:nvCxnSpPr>
          <p:spPr>
            <a:xfrm>
              <a:off x="3429000" y="3124200"/>
              <a:ext cx="11430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>
              <a:off x="3429000" y="3124200"/>
              <a:ext cx="1143000" cy="91440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Oval 7"/>
            <p:cNvSpPr>
              <a:spLocks noChangeArrowheads="1"/>
            </p:cNvSpPr>
            <p:nvPr/>
          </p:nvSpPr>
          <p:spPr bwMode="auto">
            <a:xfrm>
              <a:off x="3757848" y="3366280"/>
              <a:ext cx="71438" cy="714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671247" y="3410632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f</a:t>
              </a:r>
              <a:endParaRPr lang="en-US" i="1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5310599" y="3410632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f</a:t>
              </a:r>
              <a:endParaRPr lang="en-US" i="1" dirty="0"/>
            </a:p>
          </p:txBody>
        </p:sp>
        <p:cxnSp>
          <p:nvCxnSpPr>
            <p:cNvPr id="143" name="Straight Arrow Connector 142"/>
            <p:cNvCxnSpPr/>
            <p:nvPr/>
          </p:nvCxnSpPr>
          <p:spPr>
            <a:xfrm>
              <a:off x="4572000" y="3124200"/>
              <a:ext cx="3276600" cy="11430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 flipH="1">
              <a:off x="4572000" y="4038600"/>
              <a:ext cx="32004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 flipH="1" flipV="1">
              <a:off x="3429000" y="3124203"/>
              <a:ext cx="4320654" cy="1067446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>
              <a:cxnSpLocks noChangeAspect="1"/>
            </p:cNvCxnSpPr>
            <p:nvPr/>
          </p:nvCxnSpPr>
          <p:spPr>
            <a:xfrm flipV="1">
              <a:off x="3429000" y="3127248"/>
              <a:ext cx="0" cy="301752"/>
            </a:xfrm>
            <a:prstGeom prst="straightConnector1">
              <a:avLst/>
            </a:prstGeom>
            <a:ln w="57150">
              <a:solidFill>
                <a:schemeClr val="accent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>
              <a:cxnSpLocks noChangeAspect="1"/>
            </p:cNvCxnSpPr>
            <p:nvPr/>
          </p:nvCxnSpPr>
          <p:spPr>
            <a:xfrm>
              <a:off x="7162800" y="3429000"/>
              <a:ext cx="0" cy="609600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TextBox 162"/>
            <p:cNvSpPr txBox="1"/>
            <p:nvPr/>
          </p:nvSpPr>
          <p:spPr>
            <a:xfrm>
              <a:off x="6652147" y="2950874"/>
              <a:ext cx="1037992" cy="458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/>
                <a:t>Image</a:t>
              </a:r>
              <a:endParaRPr lang="en-US" sz="1600" i="1" dirty="0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2922520" y="2630917"/>
              <a:ext cx="1037229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/>
                <a:t>Object</a:t>
              </a:r>
              <a:endParaRPr lang="en-US" sz="1600" i="1" dirty="0"/>
            </a:p>
          </p:txBody>
        </p:sp>
        <p:sp>
          <p:nvSpPr>
            <p:cNvPr id="165" name="Oval 7"/>
            <p:cNvSpPr>
              <a:spLocks noChangeArrowheads="1"/>
            </p:cNvSpPr>
            <p:nvPr/>
          </p:nvSpPr>
          <p:spPr bwMode="auto">
            <a:xfrm>
              <a:off x="5366057" y="3370546"/>
              <a:ext cx="71438" cy="714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Oval 7"/>
            <p:cNvSpPr>
              <a:spLocks noChangeArrowheads="1"/>
            </p:cNvSpPr>
            <p:nvPr/>
          </p:nvSpPr>
          <p:spPr bwMode="auto">
            <a:xfrm>
              <a:off x="2954888" y="3368552"/>
              <a:ext cx="71438" cy="714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Oval 7"/>
            <p:cNvSpPr>
              <a:spLocks noChangeArrowheads="1"/>
            </p:cNvSpPr>
            <p:nvPr/>
          </p:nvSpPr>
          <p:spPr bwMode="auto">
            <a:xfrm>
              <a:off x="6175774" y="3370827"/>
              <a:ext cx="71438" cy="714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8" name="Group 167"/>
          <p:cNvGrpSpPr>
            <a:grpSpLocks noChangeAspect="1"/>
          </p:cNvGrpSpPr>
          <p:nvPr/>
        </p:nvGrpSpPr>
        <p:grpSpPr>
          <a:xfrm>
            <a:off x="5094880" y="4695705"/>
            <a:ext cx="2947917" cy="1684992"/>
            <a:chOff x="2478202" y="4001746"/>
            <a:chExt cx="3930556" cy="2246654"/>
          </a:xfrm>
        </p:grpSpPr>
        <p:sp>
          <p:nvSpPr>
            <p:cNvPr id="169" name="Chord 168"/>
            <p:cNvSpPr/>
            <p:nvPr/>
          </p:nvSpPr>
          <p:spPr>
            <a:xfrm flipH="1">
              <a:off x="4038600" y="4211782"/>
              <a:ext cx="674993" cy="2036618"/>
            </a:xfrm>
            <a:prstGeom prst="chord">
              <a:avLst>
                <a:gd name="adj1" fmla="val 6219454"/>
                <a:gd name="adj2" fmla="val 15434032"/>
              </a:avLst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Connector 169"/>
            <p:cNvCxnSpPr/>
            <p:nvPr/>
          </p:nvCxnSpPr>
          <p:spPr>
            <a:xfrm>
              <a:off x="4572000" y="4516582"/>
              <a:ext cx="0" cy="1447800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Chord 170"/>
            <p:cNvSpPr/>
            <p:nvPr/>
          </p:nvSpPr>
          <p:spPr>
            <a:xfrm>
              <a:off x="4426527" y="4211782"/>
              <a:ext cx="678873" cy="2036618"/>
            </a:xfrm>
            <a:prstGeom prst="chord">
              <a:avLst>
                <a:gd name="adj1" fmla="val 6205925"/>
                <a:gd name="adj2" fmla="val 15335081"/>
              </a:avLst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Line 5"/>
            <p:cNvSpPr>
              <a:spLocks noChangeShapeType="1"/>
            </p:cNvSpPr>
            <p:nvPr/>
          </p:nvSpPr>
          <p:spPr bwMode="auto">
            <a:xfrm>
              <a:off x="2478202" y="5235364"/>
              <a:ext cx="39305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73" name="Straight Arrow Connector 172"/>
            <p:cNvCxnSpPr/>
            <p:nvPr/>
          </p:nvCxnSpPr>
          <p:spPr>
            <a:xfrm>
              <a:off x="4114800" y="4953000"/>
              <a:ext cx="4572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/>
            <p:nvPr/>
          </p:nvCxnSpPr>
          <p:spPr>
            <a:xfrm flipV="1">
              <a:off x="4114800" y="4572000"/>
              <a:ext cx="457200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TextBox 174"/>
            <p:cNvSpPr txBox="1"/>
            <p:nvPr/>
          </p:nvSpPr>
          <p:spPr>
            <a:xfrm>
              <a:off x="5310599" y="5239432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f</a:t>
              </a:r>
              <a:endParaRPr lang="en-US" i="1" dirty="0"/>
            </a:p>
          </p:txBody>
        </p:sp>
        <p:cxnSp>
          <p:nvCxnSpPr>
            <p:cNvPr id="176" name="Straight Arrow Connector 175"/>
            <p:cNvCxnSpPr/>
            <p:nvPr/>
          </p:nvCxnSpPr>
          <p:spPr>
            <a:xfrm>
              <a:off x="4572000" y="4953000"/>
              <a:ext cx="1624084" cy="574343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/>
            <p:nvPr/>
          </p:nvCxnSpPr>
          <p:spPr>
            <a:xfrm flipH="1">
              <a:off x="4572000" y="4572000"/>
              <a:ext cx="158314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 flipH="1" flipV="1">
              <a:off x="4114800" y="4953000"/>
              <a:ext cx="1644555" cy="1024719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>
              <a:cxnSpLocks noChangeAspect="1"/>
            </p:cNvCxnSpPr>
            <p:nvPr/>
          </p:nvCxnSpPr>
          <p:spPr>
            <a:xfrm flipV="1">
              <a:off x="4114800" y="4956048"/>
              <a:ext cx="0" cy="301752"/>
            </a:xfrm>
            <a:prstGeom prst="straightConnector1">
              <a:avLst/>
            </a:prstGeom>
            <a:ln w="57150">
              <a:solidFill>
                <a:schemeClr val="accent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>
              <a:cxnSpLocks noChangeAspect="1"/>
            </p:cNvCxnSpPr>
            <p:nvPr/>
          </p:nvCxnSpPr>
          <p:spPr>
            <a:xfrm flipV="1">
              <a:off x="3497240" y="4572000"/>
              <a:ext cx="0" cy="685800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TextBox 186"/>
            <p:cNvSpPr txBox="1"/>
            <p:nvPr/>
          </p:nvSpPr>
          <p:spPr>
            <a:xfrm>
              <a:off x="2953602" y="4001746"/>
              <a:ext cx="1097127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/>
                <a:t>Image</a:t>
              </a:r>
              <a:endParaRPr lang="en-US" sz="1600" i="1" dirty="0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3894162" y="5237633"/>
              <a:ext cx="1157405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/>
                <a:t>Object</a:t>
              </a:r>
              <a:endParaRPr lang="en-US" sz="1600" i="1" dirty="0"/>
            </a:p>
          </p:txBody>
        </p:sp>
        <p:sp>
          <p:nvSpPr>
            <p:cNvPr id="189" name="Oval 7"/>
            <p:cNvSpPr>
              <a:spLocks noChangeArrowheads="1"/>
            </p:cNvSpPr>
            <p:nvPr/>
          </p:nvSpPr>
          <p:spPr bwMode="auto">
            <a:xfrm>
              <a:off x="5366057" y="5199346"/>
              <a:ext cx="71438" cy="714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" name="Oval 7"/>
            <p:cNvSpPr>
              <a:spLocks noChangeArrowheads="1"/>
            </p:cNvSpPr>
            <p:nvPr/>
          </p:nvSpPr>
          <p:spPr bwMode="auto">
            <a:xfrm>
              <a:off x="2954888" y="5197352"/>
              <a:ext cx="71438" cy="714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" name="Oval 7"/>
            <p:cNvSpPr>
              <a:spLocks noChangeArrowheads="1"/>
            </p:cNvSpPr>
            <p:nvPr/>
          </p:nvSpPr>
          <p:spPr bwMode="auto">
            <a:xfrm>
              <a:off x="6175774" y="5199627"/>
              <a:ext cx="71438" cy="714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94" name="Straight Arrow Connector 193"/>
            <p:cNvCxnSpPr/>
            <p:nvPr/>
          </p:nvCxnSpPr>
          <p:spPr>
            <a:xfrm flipV="1">
              <a:off x="3780430" y="4953000"/>
              <a:ext cx="334370" cy="315036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Oval 7"/>
            <p:cNvSpPr>
              <a:spLocks noChangeArrowheads="1"/>
            </p:cNvSpPr>
            <p:nvPr/>
          </p:nvSpPr>
          <p:spPr bwMode="auto">
            <a:xfrm>
              <a:off x="3757848" y="5195080"/>
              <a:ext cx="71438" cy="714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3616657" y="5239436"/>
              <a:ext cx="343089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f</a:t>
              </a:r>
              <a:endParaRPr lang="en-US" i="1" dirty="0"/>
            </a:p>
          </p:txBody>
        </p:sp>
        <p:cxnSp>
          <p:nvCxnSpPr>
            <p:cNvPr id="197" name="Straight Arrow Connector 196"/>
            <p:cNvCxnSpPr/>
            <p:nvPr/>
          </p:nvCxnSpPr>
          <p:spPr>
            <a:xfrm flipH="1">
              <a:off x="2895600" y="4572000"/>
              <a:ext cx="16764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/>
            <p:nvPr/>
          </p:nvCxnSpPr>
          <p:spPr>
            <a:xfrm flipH="1" flipV="1">
              <a:off x="3124200" y="4343400"/>
              <a:ext cx="990600" cy="60960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/>
            <p:nvPr/>
          </p:nvCxnSpPr>
          <p:spPr>
            <a:xfrm>
              <a:off x="2819400" y="4343400"/>
              <a:ext cx="1861782" cy="651681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" name="Picture 6" descr="http://bestminiprojector.com/wp-content/uploads/2010/03/LCD-projector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9269" y="4001595"/>
            <a:ext cx="1806575" cy="113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" name="Picture 8" descr="http://justglasssite.com/glass-pics/magnifying-glass-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509" y="5117561"/>
            <a:ext cx="1617607" cy="161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Slide Number Placeholder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19, Slide </a:t>
            </a:r>
            <a:fld id="{1CAC7609-F577-47E8-AE8B-FF3B7C65C01C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6664032" y="2097975"/>
            <a:ext cx="87090" cy="1676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Converging Lens</a:t>
            </a:r>
          </a:p>
        </p:txBody>
      </p:sp>
      <p:pic>
        <p:nvPicPr>
          <p:cNvPr id="34822" name="Picture 20" descr="iclick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08834" y="1228298"/>
            <a:ext cx="8344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candle is placed in front of a converging lens. The lens produces a well-focused image of the flame on a screen a distance </a:t>
            </a:r>
            <a:r>
              <a:rPr lang="en-US" sz="2400" i="1" dirty="0" err="1" smtClean="0"/>
              <a:t>d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away.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575847" y="4104568"/>
            <a:ext cx="8339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the candle is moved </a:t>
            </a:r>
            <a:r>
              <a:rPr lang="en-US" sz="2400" i="1" u="sng" dirty="0" smtClean="0"/>
              <a:t>farther</a:t>
            </a:r>
            <a:r>
              <a:rPr lang="en-US" sz="2400" dirty="0" smtClean="0"/>
              <a:t> away from the lens, how should the screen be adjusted to keep a well-focused image?</a:t>
            </a:r>
            <a:endParaRPr lang="en-US" sz="2400" dirty="0"/>
          </a:p>
        </p:txBody>
      </p:sp>
      <p:sp>
        <p:nvSpPr>
          <p:cNvPr id="33" name="Line 21"/>
          <p:cNvSpPr>
            <a:spLocks noChangeShapeType="1"/>
          </p:cNvSpPr>
          <p:nvPr/>
        </p:nvSpPr>
        <p:spPr bwMode="auto">
          <a:xfrm flipH="1" flipV="1">
            <a:off x="3023364" y="2945640"/>
            <a:ext cx="413943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38"/>
          <p:cNvSpPr txBox="1">
            <a:spLocks noChangeArrowheads="1"/>
          </p:cNvSpPr>
          <p:nvPr/>
        </p:nvSpPr>
        <p:spPr bwMode="auto">
          <a:xfrm>
            <a:off x="2570328" y="2757409"/>
            <a:ext cx="5325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1800" baseline="0" dirty="0">
                <a:latin typeface="+mn-lt"/>
              </a:rPr>
              <a:t>p.a.</a:t>
            </a:r>
          </a:p>
        </p:txBody>
      </p:sp>
      <p:pic>
        <p:nvPicPr>
          <p:cNvPr id="35" name="Picture 6" descr="http://fc03.deviantart.net/fs71/i/2013/082/6/c/png_candle_by_moonglowlilly-d5z1n6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0455" y="2016397"/>
            <a:ext cx="221439" cy="941119"/>
          </a:xfrm>
          <a:prstGeom prst="rect">
            <a:avLst/>
          </a:prstGeom>
          <a:noFill/>
        </p:spPr>
      </p:pic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6012976" y="2941177"/>
            <a:ext cx="2792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i="1" baseline="0" dirty="0">
                <a:latin typeface="+mj-lt"/>
              </a:rPr>
              <a:t>f</a:t>
            </a:r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6127678" y="2890331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 Box 25"/>
          <p:cNvSpPr txBox="1">
            <a:spLocks noChangeArrowheads="1"/>
          </p:cNvSpPr>
          <p:nvPr/>
        </p:nvSpPr>
        <p:spPr bwMode="auto">
          <a:xfrm>
            <a:off x="4648200" y="2438400"/>
            <a:ext cx="2792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i="1" baseline="0" dirty="0">
                <a:latin typeface="+mj-lt"/>
              </a:rPr>
              <a:t>f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4710586" y="2906254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4953000" y="1925782"/>
            <a:ext cx="1066800" cy="2036618"/>
            <a:chOff x="7239000" y="1066800"/>
            <a:chExt cx="1066800" cy="2036618"/>
          </a:xfrm>
        </p:grpSpPr>
        <p:sp>
          <p:nvSpPr>
            <p:cNvPr id="46" name="Chord 45"/>
            <p:cNvSpPr/>
            <p:nvPr/>
          </p:nvSpPr>
          <p:spPr>
            <a:xfrm flipH="1">
              <a:off x="7239000" y="1066800"/>
              <a:ext cx="674993" cy="2036618"/>
            </a:xfrm>
            <a:prstGeom prst="chord">
              <a:avLst>
                <a:gd name="adj1" fmla="val 6219454"/>
                <a:gd name="adj2" fmla="val 15434032"/>
              </a:avLst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7772400" y="1371600"/>
              <a:ext cx="0" cy="1447800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hord 47"/>
            <p:cNvSpPr/>
            <p:nvPr/>
          </p:nvSpPr>
          <p:spPr>
            <a:xfrm>
              <a:off x="7626927" y="1066800"/>
              <a:ext cx="678873" cy="2036618"/>
            </a:xfrm>
            <a:prstGeom prst="chord">
              <a:avLst>
                <a:gd name="adj1" fmla="val 6205925"/>
                <a:gd name="adj2" fmla="val 15335081"/>
              </a:avLst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866631" y="5264951"/>
            <a:ext cx="294336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Closer to lens</a:t>
            </a:r>
          </a:p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Further from lens</a:t>
            </a:r>
          </a:p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At the same place</a:t>
            </a:r>
          </a:p>
        </p:txBody>
      </p:sp>
      <p:grpSp>
        <p:nvGrpSpPr>
          <p:cNvPr id="50" name="Group 91"/>
          <p:cNvGrpSpPr/>
          <p:nvPr/>
        </p:nvGrpSpPr>
        <p:grpSpPr>
          <a:xfrm>
            <a:off x="3657600" y="2971800"/>
            <a:ext cx="1828800" cy="552510"/>
            <a:chOff x="2895600" y="2133600"/>
            <a:chExt cx="1981200" cy="552510"/>
          </a:xfrm>
        </p:grpSpPr>
        <p:sp>
          <p:nvSpPr>
            <p:cNvPr id="51" name="Line 5"/>
            <p:cNvSpPr>
              <a:spLocks noChangeShapeType="1"/>
            </p:cNvSpPr>
            <p:nvPr/>
          </p:nvSpPr>
          <p:spPr bwMode="auto">
            <a:xfrm flipV="1">
              <a:off x="2895600" y="21336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5"/>
            <p:cNvSpPr>
              <a:spLocks noChangeShapeType="1"/>
            </p:cNvSpPr>
            <p:nvPr/>
          </p:nvSpPr>
          <p:spPr bwMode="auto">
            <a:xfrm flipV="1">
              <a:off x="4876800" y="21336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4114800" y="2514600"/>
              <a:ext cx="762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>
              <a:off x="2895600" y="2514600"/>
              <a:ext cx="838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3733800" y="2286000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 smtClean="0"/>
                <a:t>d</a:t>
              </a:r>
              <a:r>
                <a:rPr lang="en-US" sz="2000" i="1" baseline="-25000" dirty="0" smtClean="0"/>
                <a:t>o</a:t>
              </a:r>
              <a:endParaRPr lang="en-US" sz="20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486401" y="2441812"/>
            <a:ext cx="1219199" cy="511794"/>
            <a:chOff x="4869210" y="1603612"/>
            <a:chExt cx="1348850" cy="511794"/>
          </a:xfrm>
        </p:grpSpPr>
        <p:grpSp>
          <p:nvGrpSpPr>
            <p:cNvPr id="57" name="Group 92"/>
            <p:cNvGrpSpPr/>
            <p:nvPr/>
          </p:nvGrpSpPr>
          <p:grpSpPr>
            <a:xfrm>
              <a:off x="4885898" y="1603612"/>
              <a:ext cx="1332162" cy="509520"/>
              <a:chOff x="4890862" y="2286000"/>
              <a:chExt cx="686244" cy="509520"/>
            </a:xfrm>
          </p:grpSpPr>
          <p:cxnSp>
            <p:nvCxnSpPr>
              <p:cNvPr id="59" name="Straight Arrow Connector 58"/>
              <p:cNvCxnSpPr/>
              <p:nvPr/>
            </p:nvCxnSpPr>
            <p:spPr>
              <a:xfrm>
                <a:off x="5312909" y="2514600"/>
                <a:ext cx="259072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 flipH="1">
                <a:off x="4890862" y="2514600"/>
                <a:ext cx="259072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Rectangle 60"/>
              <p:cNvSpPr/>
              <p:nvPr/>
            </p:nvSpPr>
            <p:spPr>
              <a:xfrm>
                <a:off x="5115172" y="2286000"/>
                <a:ext cx="20136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i="1" dirty="0" err="1" smtClean="0"/>
                  <a:t>d</a:t>
                </a:r>
                <a:r>
                  <a:rPr lang="en-US" sz="2000" i="1" baseline="-25000" dirty="0" err="1" smtClean="0"/>
                  <a:t>i</a:t>
                </a:r>
                <a:endParaRPr lang="en-US" sz="2000" dirty="0"/>
              </a:p>
            </p:txBody>
          </p:sp>
          <p:sp>
            <p:nvSpPr>
              <p:cNvPr id="62" name="Line 5"/>
              <p:cNvSpPr>
                <a:spLocks noChangeShapeType="1"/>
              </p:cNvSpPr>
              <p:nvPr/>
            </p:nvSpPr>
            <p:spPr bwMode="auto">
              <a:xfrm flipV="1">
                <a:off x="5577106" y="2338320"/>
                <a:ext cx="0" cy="4572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" name="Line 5"/>
            <p:cNvSpPr>
              <a:spLocks noChangeShapeType="1"/>
            </p:cNvSpPr>
            <p:nvPr/>
          </p:nvSpPr>
          <p:spPr bwMode="auto">
            <a:xfrm flipV="1">
              <a:off x="4869210" y="1658206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1" name="Picture 6" descr="http://fc03.deviantart.net/fs71/i/2013/082/6/c/png_candle_by_moonglowlilly-d5z1n6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6619211" y="2949042"/>
            <a:ext cx="161364" cy="685800"/>
          </a:xfrm>
          <a:prstGeom prst="rect">
            <a:avLst/>
          </a:prstGeom>
          <a:noFill/>
        </p:spPr>
      </p:pic>
      <p:sp>
        <p:nvSpPr>
          <p:cNvPr id="72" name="TextBox 71"/>
          <p:cNvSpPr txBox="1"/>
          <p:nvPr/>
        </p:nvSpPr>
        <p:spPr>
          <a:xfrm>
            <a:off x="6790292" y="3128527"/>
            <a:ext cx="81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Screen</a:t>
            </a:r>
            <a:endParaRPr lang="en-US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19, Slide </a:t>
            </a:r>
            <a:fld id="{1CAC7609-F577-47E8-AE8B-FF3B7C65C01C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6629400" y="3200400"/>
            <a:ext cx="457200" cy="2286000"/>
            <a:chOff x="2286000" y="3352800"/>
            <a:chExt cx="762000" cy="137160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76" name="Moon 75"/>
            <p:cNvSpPr/>
            <p:nvPr/>
          </p:nvSpPr>
          <p:spPr>
            <a:xfrm>
              <a:off x="2590800" y="3352800"/>
              <a:ext cx="457200" cy="1371600"/>
            </a:xfrm>
            <a:prstGeom prst="moon">
              <a:avLst>
                <a:gd name="adj" fmla="val 350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Moon 78"/>
            <p:cNvSpPr/>
            <p:nvPr/>
          </p:nvSpPr>
          <p:spPr>
            <a:xfrm flipH="1">
              <a:off x="2286000" y="3352800"/>
              <a:ext cx="457200" cy="1371600"/>
            </a:xfrm>
            <a:prstGeom prst="moon">
              <a:avLst>
                <a:gd name="adj" fmla="val 350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Isosceles Triangle 79"/>
            <p:cNvSpPr/>
            <p:nvPr/>
          </p:nvSpPr>
          <p:spPr>
            <a:xfrm flipV="1">
              <a:off x="2286000" y="3352800"/>
              <a:ext cx="762000" cy="2286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Isosceles Triangle 81"/>
            <p:cNvSpPr/>
            <p:nvPr/>
          </p:nvSpPr>
          <p:spPr>
            <a:xfrm>
              <a:off x="2286000" y="4495800"/>
              <a:ext cx="762000" cy="2286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590800" y="3352800"/>
              <a:ext cx="152400" cy="13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Calculation: diverging lens</a:t>
            </a:r>
          </a:p>
        </p:txBody>
      </p:sp>
      <p:sp>
        <p:nvSpPr>
          <p:cNvPr id="12298" name="Line 21"/>
          <p:cNvSpPr>
            <a:spLocks noChangeShapeType="1"/>
          </p:cNvSpPr>
          <p:nvPr/>
        </p:nvSpPr>
        <p:spPr bwMode="auto">
          <a:xfrm flipH="1" flipV="1">
            <a:off x="4401788" y="4343399"/>
            <a:ext cx="3657600" cy="1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Text Box 38"/>
          <p:cNvSpPr txBox="1">
            <a:spLocks noChangeArrowheads="1"/>
          </p:cNvSpPr>
          <p:nvPr/>
        </p:nvSpPr>
        <p:spPr bwMode="auto">
          <a:xfrm>
            <a:off x="3948752" y="4155167"/>
            <a:ext cx="5325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1800" baseline="0" dirty="0">
                <a:latin typeface="+mn-lt"/>
              </a:rPr>
              <a:t>p.a.</a:t>
            </a:r>
          </a:p>
        </p:txBody>
      </p:sp>
      <p:sp>
        <p:nvSpPr>
          <p:cNvPr id="12315" name="Text Box 25"/>
          <p:cNvSpPr txBox="1">
            <a:spLocks noChangeArrowheads="1"/>
          </p:cNvSpPr>
          <p:nvPr/>
        </p:nvSpPr>
        <p:spPr bwMode="auto">
          <a:xfrm>
            <a:off x="6019800" y="4343400"/>
            <a:ext cx="2792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i="1" baseline="0" dirty="0">
                <a:latin typeface="+mj-lt"/>
              </a:rPr>
              <a:t>f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9600" y="12192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6-cm tall candle is placed 12 cm in front of a </a:t>
            </a:r>
            <a:r>
              <a:rPr lang="en-US" sz="2400" i="1" dirty="0" smtClean="0"/>
              <a:t>diverging </a:t>
            </a:r>
            <a:r>
              <a:rPr lang="en-US" sz="2400" dirty="0" smtClean="0"/>
              <a:t>lens with a focal length </a:t>
            </a:r>
            <a:r>
              <a:rPr lang="en-US" sz="2400" i="1" dirty="0" smtClean="0"/>
              <a:t>f</a:t>
            </a:r>
            <a:r>
              <a:rPr lang="en-US" sz="2400" dirty="0" smtClean="0"/>
              <a:t> = –6 cm. Determine the image location, size, and whether it is upright or inverted</a:t>
            </a:r>
            <a:endParaRPr lang="en-US" sz="2400" dirty="0"/>
          </a:p>
        </p:txBody>
      </p:sp>
      <p:graphicFrame>
        <p:nvGraphicFramePr>
          <p:cNvPr id="493572" name="Object 4"/>
          <p:cNvGraphicFramePr>
            <a:graphicFrameLocks noChangeAspect="1"/>
          </p:cNvGraphicFramePr>
          <p:nvPr/>
        </p:nvGraphicFramePr>
        <p:xfrm>
          <a:off x="868362" y="2590800"/>
          <a:ext cx="1417638" cy="762000"/>
        </p:xfrm>
        <a:graphic>
          <a:graphicData uri="http://schemas.openxmlformats.org/presentationml/2006/ole">
            <p:oleObj spid="_x0000_s609283" name="Equation" r:id="rId4" imgW="799920" imgH="431640" progId="Equation.DSMT4">
              <p:embed/>
            </p:oleObj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902751" y="4359830"/>
          <a:ext cx="1050925" cy="757238"/>
        </p:xfrm>
        <a:graphic>
          <a:graphicData uri="http://schemas.openxmlformats.org/presentationml/2006/ole">
            <p:oleObj spid="_x0000_s609285" name="Equation" r:id="rId5" imgW="596880" imgH="431640" progId="Equation.DSMT4">
              <p:embed/>
            </p:oleObj>
          </a:graphicData>
        </a:graphic>
      </p:graphicFrame>
      <p:graphicFrame>
        <p:nvGraphicFramePr>
          <p:cNvPr id="493576" name="Object 8"/>
          <p:cNvGraphicFramePr>
            <a:graphicFrameLocks noChangeAspect="1"/>
          </p:cNvGraphicFramePr>
          <p:nvPr/>
        </p:nvGraphicFramePr>
        <p:xfrm>
          <a:off x="914400" y="5707618"/>
          <a:ext cx="962025" cy="400050"/>
        </p:xfrm>
        <a:graphic>
          <a:graphicData uri="http://schemas.openxmlformats.org/presentationml/2006/ole">
            <p:oleObj spid="_x0000_s609287" name="Equation" r:id="rId6" imgW="545760" imgH="228600" progId="Equation.DSMT4">
              <p:embed/>
            </p:oleObj>
          </a:graphicData>
        </a:graphic>
      </p:graphicFrame>
      <p:grpSp>
        <p:nvGrpSpPr>
          <p:cNvPr id="2" name="Group 103"/>
          <p:cNvGrpSpPr/>
          <p:nvPr/>
        </p:nvGrpSpPr>
        <p:grpSpPr>
          <a:xfrm>
            <a:off x="4572000" y="2971800"/>
            <a:ext cx="3200400" cy="2743200"/>
            <a:chOff x="4572000" y="2971800"/>
            <a:chExt cx="3200400" cy="2743200"/>
          </a:xfrm>
        </p:grpSpPr>
        <p:cxnSp>
          <p:nvCxnSpPr>
            <p:cNvPr id="55" name="Straight Connector 54"/>
            <p:cNvCxnSpPr/>
            <p:nvPr/>
          </p:nvCxnSpPr>
          <p:spPr>
            <a:xfrm flipV="1">
              <a:off x="4572000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5029200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5486400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5943600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6400800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6858000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7315200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7772400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4572000" y="3886200"/>
              <a:ext cx="32004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4572000" y="3429000"/>
              <a:ext cx="32004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4572000" y="2971800"/>
              <a:ext cx="32004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4572000" y="4800600"/>
              <a:ext cx="32004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4572000" y="5257800"/>
              <a:ext cx="32004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4572000" y="5715000"/>
              <a:ext cx="32004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04"/>
          <p:cNvGrpSpPr/>
          <p:nvPr/>
        </p:nvGrpSpPr>
        <p:grpSpPr>
          <a:xfrm>
            <a:off x="8211067" y="4953000"/>
            <a:ext cx="933654" cy="762000"/>
            <a:chOff x="8211067" y="4953000"/>
            <a:chExt cx="933654" cy="762000"/>
          </a:xfrm>
        </p:grpSpPr>
        <p:sp>
          <p:nvSpPr>
            <p:cNvPr id="72" name="Rectangle 71"/>
            <p:cNvSpPr/>
            <p:nvPr/>
          </p:nvSpPr>
          <p:spPr>
            <a:xfrm>
              <a:off x="8211788" y="5257800"/>
              <a:ext cx="457200" cy="457200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211067" y="4953000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4 cm</a:t>
              </a:r>
              <a:endParaRPr lang="en-US" sz="140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610600" y="5331023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4 cm</a:t>
              </a:r>
              <a:endParaRPr lang="en-US" sz="1400" dirty="0"/>
            </a:p>
          </p:txBody>
        </p:sp>
      </p:grpSp>
      <p:sp>
        <p:nvSpPr>
          <p:cNvPr id="109" name="Oval 108"/>
          <p:cNvSpPr>
            <a:spLocks noChangeArrowheads="1"/>
          </p:cNvSpPr>
          <p:nvPr/>
        </p:nvSpPr>
        <p:spPr bwMode="auto">
          <a:xfrm>
            <a:off x="6134502" y="4292554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93574" name="Picture 6" descr="http://fc03.deviantart.net/fs71/i/2013/082/6/c/png_candle_by_moonglowlilly-d5z1n6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6175" y="3414155"/>
            <a:ext cx="221439" cy="941119"/>
          </a:xfrm>
          <a:prstGeom prst="rect">
            <a:avLst/>
          </a:prstGeom>
          <a:noFill/>
        </p:spPr>
      </p:pic>
      <p:sp>
        <p:nvSpPr>
          <p:cNvPr id="74" name="TextBox 73"/>
          <p:cNvSpPr txBox="1"/>
          <p:nvPr/>
        </p:nvSpPr>
        <p:spPr>
          <a:xfrm>
            <a:off x="5105400" y="5715000"/>
            <a:ext cx="2308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Diagram should agree!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11" name="Picture 6" descr="http://fc03.deviantart.net/fs71/i/2013/082/6/c/png_candle_by_moonglowlilly-d5z1n6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64021" y="4034818"/>
            <a:ext cx="76200" cy="323850"/>
          </a:xfrm>
          <a:prstGeom prst="rect">
            <a:avLst/>
          </a:prstGeom>
          <a:noFill/>
        </p:spPr>
      </p:pic>
      <p:sp>
        <p:nvSpPr>
          <p:cNvPr id="87" name="Text Box 25"/>
          <p:cNvSpPr txBox="1">
            <a:spLocks noChangeArrowheads="1"/>
          </p:cNvSpPr>
          <p:nvPr/>
        </p:nvSpPr>
        <p:spPr bwMode="auto">
          <a:xfrm>
            <a:off x="7391400" y="4338935"/>
            <a:ext cx="2792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i="1" baseline="0" dirty="0">
                <a:latin typeface="+mj-lt"/>
              </a:rPr>
              <a:t>f</a:t>
            </a:r>
          </a:p>
        </p:txBody>
      </p:sp>
      <p:sp>
        <p:nvSpPr>
          <p:cNvPr id="88" name="Oval 87"/>
          <p:cNvSpPr>
            <a:spLocks noChangeArrowheads="1"/>
          </p:cNvSpPr>
          <p:nvPr/>
        </p:nvSpPr>
        <p:spPr bwMode="auto">
          <a:xfrm>
            <a:off x="7506102" y="4288089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Slide Number Placeholder 8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19, Slide </a:t>
            </a:r>
            <a:fld id="{1CAC7609-F577-47E8-AE8B-FF3B7C65C01C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Diverging Lenses</a:t>
            </a:r>
          </a:p>
        </p:txBody>
      </p:sp>
      <p:pic>
        <p:nvPicPr>
          <p:cNvPr id="36871" name="Picture 23" descr="iclick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866631" y="3962400"/>
            <a:ext cx="535674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Closer to lens</a:t>
            </a:r>
          </a:p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Further from lens</a:t>
            </a:r>
          </a:p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Diverging lens can’t create real image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50976" y="1905000"/>
            <a:ext cx="457200" cy="2088108"/>
            <a:chOff x="2286000" y="3352800"/>
            <a:chExt cx="762000" cy="137160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9" name="Moon 38"/>
            <p:cNvSpPr/>
            <p:nvPr/>
          </p:nvSpPr>
          <p:spPr>
            <a:xfrm>
              <a:off x="2590800" y="3352800"/>
              <a:ext cx="457200" cy="1371600"/>
            </a:xfrm>
            <a:prstGeom prst="moon">
              <a:avLst>
                <a:gd name="adj" fmla="val 350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Moon 39"/>
            <p:cNvSpPr/>
            <p:nvPr/>
          </p:nvSpPr>
          <p:spPr>
            <a:xfrm flipH="1">
              <a:off x="2286000" y="3352800"/>
              <a:ext cx="457200" cy="1371600"/>
            </a:xfrm>
            <a:prstGeom prst="moon">
              <a:avLst>
                <a:gd name="adj" fmla="val 350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 flipV="1">
              <a:off x="2286000" y="3352800"/>
              <a:ext cx="762000" cy="2286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/>
            <p:cNvSpPr/>
            <p:nvPr/>
          </p:nvSpPr>
          <p:spPr>
            <a:xfrm>
              <a:off x="2286000" y="4495800"/>
              <a:ext cx="762000" cy="2286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590800" y="3352800"/>
              <a:ext cx="152400" cy="13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Line 21"/>
          <p:cNvSpPr>
            <a:spLocks noChangeShapeType="1"/>
          </p:cNvSpPr>
          <p:nvPr/>
        </p:nvSpPr>
        <p:spPr bwMode="auto">
          <a:xfrm flipH="1" flipV="1">
            <a:off x="3023364" y="2945641"/>
            <a:ext cx="3657600" cy="1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 Box 38"/>
          <p:cNvSpPr txBox="1">
            <a:spLocks noChangeArrowheads="1"/>
          </p:cNvSpPr>
          <p:nvPr/>
        </p:nvSpPr>
        <p:spPr bwMode="auto">
          <a:xfrm>
            <a:off x="2570328" y="2757409"/>
            <a:ext cx="5325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1800" baseline="0" dirty="0">
                <a:latin typeface="+mn-lt"/>
              </a:rPr>
              <a:t>p.a.</a:t>
            </a:r>
          </a:p>
        </p:txBody>
      </p:sp>
      <p:pic>
        <p:nvPicPr>
          <p:cNvPr id="46" name="Picture 6" descr="http://fc03.deviantart.net/fs71/i/2013/082/6/c/png_candle_by_moonglowlilly-d5z1n6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0455" y="2016397"/>
            <a:ext cx="221439" cy="941119"/>
          </a:xfrm>
          <a:prstGeom prst="rect">
            <a:avLst/>
          </a:prstGeom>
          <a:noFill/>
        </p:spPr>
      </p:pic>
      <p:sp>
        <p:nvSpPr>
          <p:cNvPr id="47" name="Text Box 25"/>
          <p:cNvSpPr txBox="1">
            <a:spLocks noChangeArrowheads="1"/>
          </p:cNvSpPr>
          <p:nvPr/>
        </p:nvSpPr>
        <p:spPr bwMode="auto">
          <a:xfrm>
            <a:off x="6012976" y="2941177"/>
            <a:ext cx="2792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i="1" baseline="0" dirty="0">
                <a:latin typeface="+mj-lt"/>
              </a:rPr>
              <a:t>f</a:t>
            </a: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6127678" y="2890331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Text Box 25"/>
          <p:cNvSpPr txBox="1">
            <a:spLocks noChangeArrowheads="1"/>
          </p:cNvSpPr>
          <p:nvPr/>
        </p:nvSpPr>
        <p:spPr bwMode="auto">
          <a:xfrm>
            <a:off x="4595884" y="2957100"/>
            <a:ext cx="2792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i="1" baseline="0" dirty="0">
                <a:latin typeface="+mj-lt"/>
              </a:rPr>
              <a:t>f</a:t>
            </a: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4710586" y="2906254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13091" y="1226403"/>
            <a:ext cx="7973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 dirty="0" smtClean="0"/>
              <a:t>Where in front of a diverging lens should you place an object  so the image is </a:t>
            </a:r>
            <a:r>
              <a:rPr lang="en-US" sz="2400" i="1" u="sng" dirty="0" smtClean="0"/>
              <a:t>real</a:t>
            </a:r>
            <a:r>
              <a:rPr lang="en-US" sz="2400" dirty="0" smtClean="0"/>
              <a:t>?</a:t>
            </a:r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19, Slide </a:t>
            </a:r>
            <a:fld id="{1CAC7609-F577-47E8-AE8B-FF3B7C65C01C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today’s lecture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18, Slide </a:t>
            </a:r>
            <a:fld id="{1CAC7609-F577-47E8-AE8B-FF3B7C65C01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39505" y="1479645"/>
            <a:ext cx="6629400" cy="3625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Total internal reflection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Lenses –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dirty="0" smtClean="0"/>
              <a:t>p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rincipal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rays</a:t>
            </a:r>
          </a:p>
          <a:p>
            <a: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Parallel to p.a.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–&gt;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r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efracts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through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</a:p>
          <a:p>
            <a: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Through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-&gt;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r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efracts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parallel to p.a.</a:t>
            </a:r>
          </a:p>
          <a:p>
            <a: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Through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-&gt;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straight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through</a:t>
            </a: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 lens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 magnification equations</a:t>
            </a:r>
          </a:p>
          <a:p>
            <a:pPr marL="685800" lvl="1" indent="-228600">
              <a:lnSpc>
                <a:spcPct val="110000"/>
              </a:lnSpc>
              <a:spcBef>
                <a:spcPts val="500"/>
              </a:spcBef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Numerical answer consistent with ray diagram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2325688" y="5110162"/>
          <a:ext cx="1408112" cy="757238"/>
        </p:xfrm>
        <a:graphic>
          <a:graphicData uri="http://schemas.openxmlformats.org/presentationml/2006/ole">
            <p:oleObj spid="_x0000_s643074" name="Equation" r:id="rId3" imgW="799920" imgH="431640" progId="Equation.DSMT4">
              <p:embed/>
            </p:oleObj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4343400" y="5105400"/>
          <a:ext cx="1590675" cy="758825"/>
        </p:xfrm>
        <a:graphic>
          <a:graphicData uri="http://schemas.openxmlformats.org/presentationml/2006/ole">
            <p:oleObj spid="_x0000_s643075" name="Equation" r:id="rId4" imgW="90144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001000" cy="1066800"/>
          </a:xfrm>
        </p:spPr>
        <p:txBody>
          <a:bodyPr/>
          <a:lstStyle/>
          <a:p>
            <a:r>
              <a:rPr lang="en-US" dirty="0" smtClean="0"/>
              <a:t>Review: Snell’s Law</a:t>
            </a:r>
            <a:endParaRPr lang="en-US" sz="5400" dirty="0" smtClean="0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5442057" y="2667000"/>
            <a:ext cx="22541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rgbClr val="C00000"/>
                </a:solidFill>
              </a:rPr>
              <a:t>If </a:t>
            </a:r>
            <a:r>
              <a:rPr lang="en-US" b="0" i="1" dirty="0" smtClean="0">
                <a:solidFill>
                  <a:srgbClr val="C00000"/>
                </a:solidFill>
              </a:rPr>
              <a:t>n</a:t>
            </a:r>
            <a:r>
              <a:rPr lang="en-US" b="0" baseline="-25000" dirty="0" smtClean="0">
                <a:solidFill>
                  <a:srgbClr val="C00000"/>
                </a:solidFill>
              </a:rPr>
              <a:t>1</a:t>
            </a:r>
            <a:r>
              <a:rPr lang="en-US" b="0" dirty="0" smtClean="0">
                <a:solidFill>
                  <a:srgbClr val="C00000"/>
                </a:solidFill>
              </a:rPr>
              <a:t> </a:t>
            </a:r>
            <a:r>
              <a:rPr lang="en-US" b="0" dirty="0">
                <a:solidFill>
                  <a:srgbClr val="C00000"/>
                </a:solidFill>
              </a:rPr>
              <a:t>&gt; </a:t>
            </a:r>
            <a:r>
              <a:rPr lang="en-US" b="0" i="1" dirty="0">
                <a:solidFill>
                  <a:srgbClr val="C00000"/>
                </a:solidFill>
              </a:rPr>
              <a:t>n</a:t>
            </a:r>
            <a:r>
              <a:rPr lang="en-US" b="0" baseline="-25000" dirty="0">
                <a:solidFill>
                  <a:srgbClr val="C00000"/>
                </a:solidFill>
              </a:rPr>
              <a:t>2</a:t>
            </a:r>
            <a:r>
              <a:rPr lang="en-US" b="0" dirty="0">
                <a:solidFill>
                  <a:srgbClr val="C00000"/>
                </a:solidFill>
              </a:rPr>
              <a:t> </a:t>
            </a:r>
            <a:r>
              <a:rPr lang="en-US" b="0" dirty="0" smtClean="0">
                <a:solidFill>
                  <a:srgbClr val="C00000"/>
                </a:solidFill>
                <a:sym typeface="Symbol" pitchFamily="18" charset="2"/>
              </a:rPr>
              <a:t>then </a:t>
            </a:r>
            <a:r>
              <a:rPr lang="el-GR" b="0" dirty="0" smtClean="0">
                <a:solidFill>
                  <a:srgbClr val="C00000"/>
                </a:solidFill>
                <a:latin typeface="Calibri"/>
              </a:rPr>
              <a:t>θ</a:t>
            </a:r>
            <a:r>
              <a:rPr lang="en-US" b="0" baseline="-25000" dirty="0" smtClean="0">
                <a:solidFill>
                  <a:srgbClr val="C00000"/>
                </a:solidFill>
              </a:rPr>
              <a:t>2</a:t>
            </a:r>
            <a:r>
              <a:rPr lang="en-US" b="0" dirty="0" smtClean="0">
                <a:solidFill>
                  <a:srgbClr val="C00000"/>
                </a:solidFill>
              </a:rPr>
              <a:t> </a:t>
            </a:r>
            <a:r>
              <a:rPr lang="en-US" b="0" dirty="0">
                <a:solidFill>
                  <a:srgbClr val="C00000"/>
                </a:solidFill>
              </a:rPr>
              <a:t>&gt; </a:t>
            </a:r>
            <a:r>
              <a:rPr lang="el-GR" dirty="0" smtClean="0">
                <a:solidFill>
                  <a:srgbClr val="C00000"/>
                </a:solidFill>
              </a:rPr>
              <a:t>θ</a:t>
            </a:r>
            <a:r>
              <a:rPr lang="en-US" b="0" baseline="-25000" dirty="0" smtClean="0">
                <a:solidFill>
                  <a:srgbClr val="C00000"/>
                </a:solidFill>
              </a:rPr>
              <a:t>1</a:t>
            </a:r>
            <a:r>
              <a:rPr lang="en-US" b="0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410200" y="3087469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0" dirty="0">
                <a:solidFill>
                  <a:srgbClr val="C00000"/>
                </a:solidFill>
                <a:latin typeface="+mj-lt"/>
              </a:rPr>
              <a:t>Light </a:t>
            </a:r>
            <a:r>
              <a:rPr lang="en-US" b="0" dirty="0" smtClean="0">
                <a:solidFill>
                  <a:srgbClr val="C00000"/>
                </a:solidFill>
                <a:latin typeface="+mj-lt"/>
              </a:rPr>
              <a:t>bends </a:t>
            </a:r>
            <a:r>
              <a:rPr lang="en-US" b="0" u="sng" dirty="0">
                <a:solidFill>
                  <a:srgbClr val="C00000"/>
                </a:solidFill>
                <a:latin typeface="+mj-lt"/>
              </a:rPr>
              <a:t>away</a:t>
            </a:r>
            <a:r>
              <a:rPr lang="en-US" b="0" dirty="0">
                <a:solidFill>
                  <a:srgbClr val="C00000"/>
                </a:solidFill>
                <a:latin typeface="+mj-lt"/>
              </a:rPr>
              <a:t> from normal as it goes into a medium with </a:t>
            </a:r>
            <a:r>
              <a:rPr lang="en-US" b="0" u="sng" dirty="0">
                <a:solidFill>
                  <a:srgbClr val="C00000"/>
                </a:solidFill>
                <a:latin typeface="+mj-lt"/>
              </a:rPr>
              <a:t>lower</a:t>
            </a:r>
            <a:r>
              <a:rPr lang="en-US" b="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b="0" i="1" dirty="0">
                <a:solidFill>
                  <a:srgbClr val="C00000"/>
                </a:solidFill>
                <a:latin typeface="+mj-lt"/>
              </a:rPr>
              <a:t>n</a:t>
            </a:r>
            <a:endParaRPr lang="en-US" i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6" name="Picture 25" descr="brokp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3962400"/>
            <a:ext cx="2721083" cy="2362200"/>
          </a:xfrm>
          <a:prstGeom prst="rect">
            <a:avLst/>
          </a:prstGeom>
        </p:spPr>
      </p:pic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692632" y="1220715"/>
            <a:ext cx="77416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aseline="0" dirty="0" smtClean="0">
                <a:latin typeface="+mj-lt"/>
              </a:rPr>
              <a:t>Light bends when traveling into material with different </a:t>
            </a:r>
            <a:r>
              <a:rPr lang="en-US" sz="2400" i="1" baseline="0" dirty="0" smtClean="0">
                <a:latin typeface="+mj-lt"/>
              </a:rPr>
              <a:t>n</a:t>
            </a:r>
            <a:endParaRPr lang="en-US" sz="2400" i="1" baseline="0" dirty="0">
              <a:latin typeface="+mj-lt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200400" y="1788225"/>
            <a:ext cx="2743200" cy="533400"/>
            <a:chOff x="3200400" y="1752600"/>
            <a:chExt cx="2743200" cy="533400"/>
          </a:xfrm>
        </p:grpSpPr>
        <p:graphicFrame>
          <p:nvGraphicFramePr>
            <p:cNvPr id="31" name="Object 2"/>
            <p:cNvGraphicFramePr>
              <a:graphicFrameLocks noChangeAspect="1"/>
            </p:cNvGraphicFramePr>
            <p:nvPr/>
          </p:nvGraphicFramePr>
          <p:xfrm>
            <a:off x="3276600" y="1752600"/>
            <a:ext cx="2568575" cy="511175"/>
          </p:xfrm>
          <a:graphic>
            <a:graphicData uri="http://schemas.openxmlformats.org/presentationml/2006/ole">
              <p:oleObj spid="_x0000_s577537" name="Equation" r:id="rId5" imgW="1143000" imgH="228600" progId="Equation.DSMT4">
                <p:embed/>
              </p:oleObj>
            </a:graphicData>
          </a:graphic>
        </p:graphicFrame>
        <p:sp>
          <p:nvSpPr>
            <p:cNvPr id="32" name="Rectangle 31"/>
            <p:cNvSpPr/>
            <p:nvPr/>
          </p:nvSpPr>
          <p:spPr>
            <a:xfrm>
              <a:off x="3200400" y="1752600"/>
              <a:ext cx="2743200" cy="533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Picture 19" descr="Snells_Dem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097"/>
          <a:stretch>
            <a:fillRect/>
          </a:stretch>
        </p:blipFill>
        <p:spPr bwMode="auto">
          <a:xfrm>
            <a:off x="609600" y="2743200"/>
            <a:ext cx="428625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4191000" y="3581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0" i="1" dirty="0">
                <a:solidFill>
                  <a:srgbClr val="FFFFFF"/>
                </a:solidFill>
                <a:latin typeface="+mn-lt"/>
              </a:rPr>
              <a:t>n</a:t>
            </a:r>
            <a:r>
              <a:rPr lang="en-US" b="0" baseline="-25000" dirty="0">
                <a:solidFill>
                  <a:srgbClr val="FFFFFF"/>
                </a:solidFill>
                <a:latin typeface="+mn-lt"/>
              </a:rPr>
              <a:t>2</a:t>
            </a:r>
            <a:endParaRPr lang="en-US" b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3657600" y="43434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0" i="1" dirty="0">
                <a:latin typeface="+mn-lt"/>
              </a:rPr>
              <a:t>n</a:t>
            </a:r>
            <a:r>
              <a:rPr lang="en-US" b="0" baseline="-25000" dirty="0">
                <a:latin typeface="+mn-lt"/>
              </a:rPr>
              <a:t>1</a:t>
            </a:r>
            <a:r>
              <a:rPr lang="en-US" b="0" dirty="0">
                <a:latin typeface="+mn-lt"/>
              </a:rPr>
              <a:t> </a:t>
            </a:r>
            <a:r>
              <a:rPr lang="en-US" b="0" dirty="0">
                <a:solidFill>
                  <a:srgbClr val="FFFFFF"/>
                </a:solidFill>
                <a:latin typeface="+mn-lt"/>
              </a:rPr>
              <a:t>&gt; </a:t>
            </a:r>
            <a:r>
              <a:rPr lang="en-US" b="0" i="1" dirty="0">
                <a:solidFill>
                  <a:srgbClr val="FFFFFF"/>
                </a:solidFill>
                <a:latin typeface="+mn-lt"/>
              </a:rPr>
              <a:t>n</a:t>
            </a:r>
            <a:r>
              <a:rPr lang="en-US" b="0" baseline="-25000" dirty="0">
                <a:solidFill>
                  <a:srgbClr val="FFFFFF"/>
                </a:solidFill>
                <a:latin typeface="+mn-lt"/>
              </a:rPr>
              <a:t>2</a:t>
            </a:r>
            <a:r>
              <a:rPr lang="en-US" b="0" dirty="0">
                <a:solidFill>
                  <a:srgbClr val="FFFFFF"/>
                </a:solidFill>
                <a:latin typeface="+mn-lt"/>
              </a:rPr>
              <a:t> </a:t>
            </a:r>
          </a:p>
        </p:txBody>
      </p:sp>
      <p:grpSp>
        <p:nvGrpSpPr>
          <p:cNvPr id="38" name="Group 26"/>
          <p:cNvGrpSpPr>
            <a:grpSpLocks/>
          </p:cNvGrpSpPr>
          <p:nvPr/>
        </p:nvGrpSpPr>
        <p:grpSpPr bwMode="auto">
          <a:xfrm>
            <a:off x="1573213" y="3576638"/>
            <a:ext cx="1941512" cy="1770062"/>
            <a:chOff x="1572741" y="3576434"/>
            <a:chExt cx="1942294" cy="1770735"/>
          </a:xfrm>
        </p:grpSpPr>
        <p:sp>
          <p:nvSpPr>
            <p:cNvPr id="39" name="Line 8"/>
            <p:cNvSpPr>
              <a:spLocks noChangeShapeType="1"/>
            </p:cNvSpPr>
            <p:nvPr/>
          </p:nvSpPr>
          <p:spPr bwMode="auto">
            <a:xfrm rot="-1354219" flipH="1" flipV="1">
              <a:off x="2961965" y="4085308"/>
              <a:ext cx="553070" cy="125031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8"/>
            <p:cNvSpPr>
              <a:spLocks noChangeShapeType="1"/>
            </p:cNvSpPr>
            <p:nvPr/>
          </p:nvSpPr>
          <p:spPr bwMode="auto">
            <a:xfrm rot="-1354219" flipH="1" flipV="1">
              <a:off x="1572741" y="3576434"/>
              <a:ext cx="1045518" cy="85968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8"/>
            <p:cNvSpPr>
              <a:spLocks noChangeShapeType="1"/>
            </p:cNvSpPr>
            <p:nvPr/>
          </p:nvSpPr>
          <p:spPr bwMode="auto">
            <a:xfrm rot="1354219" flipH="1">
              <a:off x="1971364" y="4096858"/>
              <a:ext cx="553070" cy="125031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" name="Group 27"/>
          <p:cNvGrpSpPr>
            <a:grpSpLocks/>
          </p:cNvGrpSpPr>
          <p:nvPr/>
        </p:nvGrpSpPr>
        <p:grpSpPr bwMode="auto">
          <a:xfrm>
            <a:off x="2209800" y="3429000"/>
            <a:ext cx="1066800" cy="1600200"/>
            <a:chOff x="2209800" y="3429000"/>
            <a:chExt cx="1066800" cy="1600200"/>
          </a:xfrm>
        </p:grpSpPr>
        <p:sp>
          <p:nvSpPr>
            <p:cNvPr id="43" name="Text Box 15"/>
            <p:cNvSpPr txBox="1">
              <a:spLocks noChangeArrowheads="1"/>
            </p:cNvSpPr>
            <p:nvPr/>
          </p:nvSpPr>
          <p:spPr bwMode="auto">
            <a:xfrm>
              <a:off x="2762250" y="4567535"/>
              <a:ext cx="5143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l-GR" b="0" dirty="0" smtClean="0">
                  <a:latin typeface="Calibri"/>
                </a:rPr>
                <a:t>θ</a:t>
              </a:r>
              <a:r>
                <a:rPr lang="en-US" b="0" baseline="-25000" dirty="0" smtClean="0">
                  <a:latin typeface="+mn-lt"/>
                </a:rPr>
                <a:t>1</a:t>
              </a:r>
              <a:endParaRPr lang="en-US" b="0" dirty="0">
                <a:latin typeface="+mn-lt"/>
              </a:endParaRPr>
            </a:p>
          </p:txBody>
        </p:sp>
        <p:sp>
          <p:nvSpPr>
            <p:cNvPr id="44" name="Text Box 17"/>
            <p:cNvSpPr txBox="1">
              <a:spLocks noChangeArrowheads="1"/>
            </p:cNvSpPr>
            <p:nvPr/>
          </p:nvSpPr>
          <p:spPr bwMode="auto">
            <a:xfrm>
              <a:off x="2209800" y="3429000"/>
              <a:ext cx="685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l-GR" b="0" dirty="0" smtClean="0">
                  <a:latin typeface="Calibri"/>
                </a:rPr>
                <a:t>θ</a:t>
              </a:r>
              <a:r>
                <a:rPr lang="en-US" b="0" baseline="-25000" dirty="0" smtClean="0">
                  <a:latin typeface="+mn-lt"/>
                </a:rPr>
                <a:t>2</a:t>
              </a:r>
              <a:endParaRPr lang="en-US" b="0" dirty="0">
                <a:latin typeface="+mn-lt"/>
              </a:endParaRPr>
            </a:p>
          </p:txBody>
        </p:sp>
        <p:sp>
          <p:nvSpPr>
            <p:cNvPr id="45" name="Arc 44"/>
            <p:cNvSpPr/>
            <p:nvPr/>
          </p:nvSpPr>
          <p:spPr bwMode="auto">
            <a:xfrm>
              <a:off x="2362200" y="3810000"/>
              <a:ext cx="762000" cy="762000"/>
            </a:xfrm>
            <a:prstGeom prst="arc">
              <a:avLst>
                <a:gd name="adj1" fmla="val 11994230"/>
                <a:gd name="adj2" fmla="val 16060708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Arc 45"/>
            <p:cNvSpPr/>
            <p:nvPr/>
          </p:nvSpPr>
          <p:spPr bwMode="auto">
            <a:xfrm>
              <a:off x="2286000" y="3733800"/>
              <a:ext cx="914400" cy="914400"/>
            </a:xfrm>
            <a:prstGeom prst="arc">
              <a:avLst>
                <a:gd name="adj1" fmla="val 3031255"/>
                <a:gd name="adj2" fmla="val 5463492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Arc 46"/>
            <p:cNvSpPr/>
            <p:nvPr/>
          </p:nvSpPr>
          <p:spPr bwMode="auto">
            <a:xfrm>
              <a:off x="2362200" y="3810000"/>
              <a:ext cx="762000" cy="762000"/>
            </a:xfrm>
            <a:prstGeom prst="arc">
              <a:avLst>
                <a:gd name="adj1" fmla="val 5489421"/>
                <a:gd name="adj2" fmla="val 7748402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Text Box 15"/>
            <p:cNvSpPr txBox="1">
              <a:spLocks noChangeArrowheads="1"/>
            </p:cNvSpPr>
            <p:nvPr/>
          </p:nvSpPr>
          <p:spPr bwMode="auto">
            <a:xfrm>
              <a:off x="2305050" y="4495800"/>
              <a:ext cx="4381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l-GR" b="0" dirty="0" smtClean="0">
                  <a:latin typeface="Calibri"/>
                </a:rPr>
                <a:t>θ</a:t>
              </a:r>
              <a:r>
                <a:rPr lang="en-US" b="0" i="1" baseline="-25000" dirty="0" smtClean="0">
                  <a:latin typeface="+mn-lt"/>
                </a:rPr>
                <a:t>r</a:t>
              </a:r>
              <a:endParaRPr lang="en-US" b="0" i="1" dirty="0">
                <a:latin typeface="+mn-lt"/>
              </a:endParaRPr>
            </a:p>
          </p:txBody>
        </p:sp>
      </p:grpSp>
      <p:grpSp>
        <p:nvGrpSpPr>
          <p:cNvPr id="49" name="Group 31"/>
          <p:cNvGrpSpPr>
            <a:grpSpLocks/>
          </p:cNvGrpSpPr>
          <p:nvPr/>
        </p:nvGrpSpPr>
        <p:grpSpPr bwMode="auto">
          <a:xfrm>
            <a:off x="533400" y="3181350"/>
            <a:ext cx="4169997" cy="2381260"/>
            <a:chOff x="533400" y="3181290"/>
            <a:chExt cx="4170684" cy="2381320"/>
          </a:xfrm>
        </p:grpSpPr>
        <p:sp>
          <p:nvSpPr>
            <p:cNvPr id="50" name="TextBox 28"/>
            <p:cNvSpPr txBox="1">
              <a:spLocks noChangeArrowheads="1"/>
            </p:cNvSpPr>
            <p:nvPr/>
          </p:nvSpPr>
          <p:spPr bwMode="auto">
            <a:xfrm>
              <a:off x="3657600" y="5162490"/>
              <a:ext cx="1046484" cy="40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+mn-lt"/>
                </a:rPr>
                <a:t>incident</a:t>
              </a:r>
            </a:p>
          </p:txBody>
        </p:sp>
        <p:sp>
          <p:nvSpPr>
            <p:cNvPr id="51" name="TextBox 29"/>
            <p:cNvSpPr txBox="1">
              <a:spLocks noChangeArrowheads="1"/>
            </p:cNvSpPr>
            <p:nvPr/>
          </p:nvSpPr>
          <p:spPr bwMode="auto">
            <a:xfrm>
              <a:off x="533400" y="5162490"/>
              <a:ext cx="1135562" cy="40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2000">
                  <a:solidFill>
                    <a:srgbClr val="FFFFFF"/>
                  </a:solidFill>
                  <a:latin typeface="+mn-lt"/>
                </a:rPr>
                <a:t>reflected</a:t>
              </a:r>
            </a:p>
          </p:txBody>
        </p:sp>
        <p:sp>
          <p:nvSpPr>
            <p:cNvPr id="52" name="TextBox 30"/>
            <p:cNvSpPr txBox="1">
              <a:spLocks noChangeArrowheads="1"/>
            </p:cNvSpPr>
            <p:nvPr/>
          </p:nvSpPr>
          <p:spPr bwMode="auto">
            <a:xfrm>
              <a:off x="609600" y="3181290"/>
              <a:ext cx="1155571" cy="40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+mn-lt"/>
                </a:rPr>
                <a:t>refracted</a:t>
              </a:r>
            </a:p>
          </p:txBody>
        </p:sp>
      </p:grp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19, Slide </a:t>
            </a:r>
            <a:fld id="{1CAC7609-F577-47E8-AE8B-FF3B7C65C01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286000" y="4341812"/>
            <a:ext cx="4572000" cy="19065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3" name="Straight Connector 117"/>
          <p:cNvCxnSpPr>
            <a:cxnSpLocks noChangeShapeType="1"/>
          </p:cNvCxnSpPr>
          <p:nvPr/>
        </p:nvCxnSpPr>
        <p:spPr bwMode="auto">
          <a:xfrm>
            <a:off x="2286000" y="4340225"/>
            <a:ext cx="4572000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internal reflection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657600" y="2511425"/>
            <a:ext cx="2590800" cy="2670175"/>
            <a:chOff x="2743200" y="1600200"/>
            <a:chExt cx="2590800" cy="2670175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3657600" y="3429000"/>
              <a:ext cx="1676400" cy="84137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2743200" y="1600200"/>
              <a:ext cx="228600" cy="22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 rot="18910312">
            <a:off x="2985448" y="2695052"/>
            <a:ext cx="3276600" cy="3276600"/>
            <a:chOff x="2971800" y="3657600"/>
            <a:chExt cx="3276600" cy="3276600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2971800" y="3657600"/>
              <a:ext cx="1600200" cy="16002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6019800" y="6705600"/>
              <a:ext cx="228600" cy="22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 flipH="1">
            <a:off x="2895600" y="2511425"/>
            <a:ext cx="2590800" cy="2898775"/>
            <a:chOff x="2743200" y="1600200"/>
            <a:chExt cx="2590800" cy="2898775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3657600" y="3429000"/>
              <a:ext cx="1676400" cy="106997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2743200" y="1600200"/>
              <a:ext cx="228600" cy="22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112"/>
          <p:cNvGrpSpPr>
            <a:grpSpLocks/>
          </p:cNvGrpSpPr>
          <p:nvPr/>
        </p:nvGrpSpPr>
        <p:grpSpPr bwMode="auto">
          <a:xfrm rot="10800000">
            <a:off x="3886200" y="2663825"/>
            <a:ext cx="1371601" cy="3352800"/>
            <a:chOff x="3886199" y="2514600"/>
            <a:chExt cx="1371601" cy="3352800"/>
          </a:xfrm>
        </p:grpSpPr>
        <p:cxnSp>
          <p:nvCxnSpPr>
            <p:cNvPr id="24" name="Straight Connector 37"/>
            <p:cNvCxnSpPr>
              <a:cxnSpLocks noChangeShapeType="1"/>
            </p:cNvCxnSpPr>
            <p:nvPr/>
          </p:nvCxnSpPr>
          <p:spPr bwMode="auto">
            <a:xfrm rot="10800000" flipV="1">
              <a:off x="4572000" y="2514600"/>
              <a:ext cx="0" cy="33528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25" name="Arc 24"/>
            <p:cNvSpPr/>
            <p:nvPr/>
          </p:nvSpPr>
          <p:spPr bwMode="auto">
            <a:xfrm>
              <a:off x="4114800" y="3733801"/>
              <a:ext cx="914400" cy="914400"/>
            </a:xfrm>
            <a:prstGeom prst="arc">
              <a:avLst>
                <a:gd name="adj1" fmla="val 16200000"/>
                <a:gd name="adj2" fmla="val 17887575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rc 25"/>
            <p:cNvSpPr/>
            <p:nvPr/>
          </p:nvSpPr>
          <p:spPr bwMode="auto">
            <a:xfrm>
              <a:off x="3886199" y="3505201"/>
              <a:ext cx="1371600" cy="1371600"/>
            </a:xfrm>
            <a:prstGeom prst="arc">
              <a:avLst>
                <a:gd name="adj1" fmla="val 14656271"/>
                <a:gd name="adj2" fmla="val 16163134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Rectangle 43"/>
            <p:cNvSpPr>
              <a:spLocks noChangeArrowheads="1"/>
            </p:cNvSpPr>
            <p:nvPr/>
          </p:nvSpPr>
          <p:spPr bwMode="auto">
            <a:xfrm rot="10800000">
              <a:off x="4114800" y="2964160"/>
              <a:ext cx="457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sz="2400" baseline="0" dirty="0" smtClean="0"/>
                <a:t>θ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28" name="Rectangle 44"/>
            <p:cNvSpPr>
              <a:spLocks noChangeArrowheads="1"/>
            </p:cNvSpPr>
            <p:nvPr/>
          </p:nvSpPr>
          <p:spPr bwMode="auto">
            <a:xfrm rot="10800000">
              <a:off x="4532692" y="3195935"/>
              <a:ext cx="4203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2400" baseline="0" dirty="0" smtClean="0">
                  <a:latin typeface="Calibri"/>
                </a:rPr>
                <a:t>θ</a:t>
              </a:r>
              <a:r>
                <a:rPr lang="en-US" sz="2400" i="1" baseline="-25000" dirty="0" smtClean="0"/>
                <a:t>r</a:t>
              </a:r>
              <a:endParaRPr lang="en-US" sz="2400" i="1" baseline="-25000" dirty="0"/>
            </a:p>
          </p:txBody>
        </p:sp>
        <p:sp>
          <p:nvSpPr>
            <p:cNvPr id="29" name="Rectangle 45"/>
            <p:cNvSpPr>
              <a:spLocks noChangeArrowheads="1"/>
            </p:cNvSpPr>
            <p:nvPr/>
          </p:nvSpPr>
          <p:spPr bwMode="auto">
            <a:xfrm>
              <a:off x="4415048" y="4191001"/>
              <a:ext cx="152400" cy="152400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Arc 29"/>
            <p:cNvSpPr/>
            <p:nvPr/>
          </p:nvSpPr>
          <p:spPr bwMode="auto">
            <a:xfrm>
              <a:off x="3886200" y="3505201"/>
              <a:ext cx="1371600" cy="1371600"/>
            </a:xfrm>
            <a:prstGeom prst="arc">
              <a:avLst>
                <a:gd name="adj1" fmla="val 2811684"/>
                <a:gd name="adj2" fmla="val 5378619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Rectangle 43"/>
            <p:cNvSpPr>
              <a:spLocks noChangeArrowheads="1"/>
            </p:cNvSpPr>
            <p:nvPr/>
          </p:nvSpPr>
          <p:spPr bwMode="auto">
            <a:xfrm rot="10800000">
              <a:off x="4653032" y="4872335"/>
              <a:ext cx="45236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2400" baseline="0" dirty="0" smtClean="0">
                  <a:latin typeface="Calibri"/>
                </a:rPr>
                <a:t>θ</a:t>
              </a:r>
              <a:r>
                <a:rPr lang="en-US" sz="2400" baseline="-25000" dirty="0" smtClean="0"/>
                <a:t>2</a:t>
              </a:r>
              <a:endParaRPr lang="en-US" sz="2400" baseline="-25000" dirty="0"/>
            </a:p>
          </p:txBody>
        </p:sp>
      </p:grpSp>
      <p:sp>
        <p:nvSpPr>
          <p:cNvPr id="36" name="Arc 35"/>
          <p:cNvSpPr/>
          <p:nvPr/>
        </p:nvSpPr>
        <p:spPr bwMode="auto">
          <a:xfrm rot="10800000">
            <a:off x="3886201" y="3654424"/>
            <a:ext cx="1371600" cy="1371600"/>
          </a:xfrm>
          <a:prstGeom prst="arc">
            <a:avLst>
              <a:gd name="adj1" fmla="val 13540665"/>
              <a:gd name="adj2" fmla="val 14736478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" name="Arc 36"/>
          <p:cNvSpPr/>
          <p:nvPr/>
        </p:nvSpPr>
        <p:spPr bwMode="auto">
          <a:xfrm rot="10800000">
            <a:off x="3886200" y="3654425"/>
            <a:ext cx="1371600" cy="1371600"/>
          </a:xfrm>
          <a:prstGeom prst="arc">
            <a:avLst>
              <a:gd name="adj1" fmla="val 52925"/>
              <a:gd name="adj2" fmla="val 2797076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" name="Arc 37"/>
          <p:cNvSpPr/>
          <p:nvPr/>
        </p:nvSpPr>
        <p:spPr bwMode="auto">
          <a:xfrm rot="10800000">
            <a:off x="4114801" y="3883025"/>
            <a:ext cx="914400" cy="914400"/>
          </a:xfrm>
          <a:prstGeom prst="arc">
            <a:avLst>
              <a:gd name="adj1" fmla="val 17776499"/>
              <a:gd name="adj2" fmla="val 18784338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" name="Text Box 65"/>
          <p:cNvSpPr txBox="1">
            <a:spLocks noChangeArrowheads="1"/>
          </p:cNvSpPr>
          <p:nvPr/>
        </p:nvSpPr>
        <p:spPr bwMode="auto">
          <a:xfrm>
            <a:off x="2438400" y="4340225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 i="1" dirty="0">
                <a:solidFill>
                  <a:schemeClr val="bg1"/>
                </a:solidFill>
                <a:latin typeface="+mn-lt"/>
              </a:rPr>
              <a:t>n</a:t>
            </a:r>
            <a:r>
              <a:rPr lang="en-US" altLang="en-US" b="0" baseline="-25000" dirty="0">
                <a:solidFill>
                  <a:schemeClr val="bg1"/>
                </a:solidFill>
                <a:latin typeface="+mn-lt"/>
              </a:rPr>
              <a:t>1</a:t>
            </a:r>
            <a:r>
              <a:rPr lang="en-US" altLang="en-US" b="0" dirty="0">
                <a:solidFill>
                  <a:schemeClr val="bg1"/>
                </a:solidFill>
                <a:latin typeface="+mn-lt"/>
              </a:rPr>
              <a:t> &gt; </a:t>
            </a:r>
            <a:r>
              <a:rPr lang="en-US" altLang="en-US" b="0" i="1" dirty="0">
                <a:solidFill>
                  <a:schemeClr val="bg1"/>
                </a:solidFill>
                <a:latin typeface="+mn-lt"/>
              </a:rPr>
              <a:t>n</a:t>
            </a:r>
            <a:r>
              <a:rPr lang="en-US" altLang="en-US" b="0" baseline="-25000" dirty="0">
                <a:solidFill>
                  <a:schemeClr val="bg1"/>
                </a:solidFill>
                <a:latin typeface="+mn-lt"/>
              </a:rPr>
              <a:t>2</a:t>
            </a:r>
            <a:endParaRPr lang="en-US" altLang="en-US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" name="Text Box 64"/>
          <p:cNvSpPr txBox="1">
            <a:spLocks noChangeArrowheads="1"/>
          </p:cNvSpPr>
          <p:nvPr/>
        </p:nvSpPr>
        <p:spPr bwMode="auto">
          <a:xfrm>
            <a:off x="2438400" y="38830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n</a:t>
            </a:r>
            <a:r>
              <a:rPr lang="en-US" altLang="en-US" b="0" baseline="-25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2</a:t>
            </a:r>
            <a:endParaRPr lang="en-US" altLang="en-US" b="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1" name="Rectangle 81"/>
          <p:cNvSpPr>
            <a:spLocks noChangeArrowheads="1"/>
          </p:cNvSpPr>
          <p:nvPr/>
        </p:nvSpPr>
        <p:spPr bwMode="auto">
          <a:xfrm>
            <a:off x="5257800" y="3448050"/>
            <a:ext cx="32861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0" dirty="0">
                <a:solidFill>
                  <a:srgbClr val="C00000"/>
                </a:solidFill>
              </a:rPr>
              <a:t>Light incident at </a:t>
            </a:r>
            <a:r>
              <a:rPr lang="en-US" b="0" dirty="0" smtClean="0">
                <a:solidFill>
                  <a:srgbClr val="C00000"/>
                </a:solidFill>
              </a:rPr>
              <a:t>angle </a:t>
            </a:r>
            <a:r>
              <a:rPr lang="el-GR" dirty="0" smtClean="0">
                <a:solidFill>
                  <a:srgbClr val="C00000"/>
                </a:solidFill>
              </a:rPr>
              <a:t>θ</a:t>
            </a:r>
            <a:r>
              <a:rPr lang="en-US" baseline="-25000" dirty="0" smtClean="0">
                <a:solidFill>
                  <a:srgbClr val="C00000"/>
                </a:solidFill>
              </a:rPr>
              <a:t>1</a:t>
            </a:r>
            <a:r>
              <a:rPr lang="en-US" dirty="0" smtClean="0">
                <a:solidFill>
                  <a:srgbClr val="C00000"/>
                </a:solidFill>
              </a:rPr>
              <a:t>&gt; </a:t>
            </a:r>
            <a:r>
              <a:rPr lang="el-GR" dirty="0" smtClean="0">
                <a:solidFill>
                  <a:srgbClr val="C00000"/>
                </a:solidFill>
              </a:rPr>
              <a:t>θ</a:t>
            </a:r>
            <a:r>
              <a:rPr lang="en-US" i="1" baseline="-25000" dirty="0" smtClean="0">
                <a:solidFill>
                  <a:srgbClr val="C00000"/>
                </a:solidFill>
              </a:rPr>
              <a:t>c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0" dirty="0" smtClean="0">
                <a:solidFill>
                  <a:srgbClr val="C00000"/>
                </a:solidFill>
              </a:rPr>
              <a:t>will </a:t>
            </a:r>
            <a:r>
              <a:rPr lang="en-US" b="0" i="1" dirty="0">
                <a:solidFill>
                  <a:srgbClr val="C00000"/>
                </a:solidFill>
              </a:rPr>
              <a:t>only</a:t>
            </a:r>
            <a:r>
              <a:rPr lang="en-US" b="0" dirty="0">
                <a:solidFill>
                  <a:srgbClr val="C00000"/>
                </a:solidFill>
              </a:rPr>
              <a:t> have reflection </a:t>
            </a:r>
            <a:r>
              <a:rPr lang="en-US" b="0" dirty="0" smtClean="0">
                <a:solidFill>
                  <a:srgbClr val="C00000"/>
                </a:solidFill>
              </a:rPr>
              <a:t>(</a:t>
            </a:r>
            <a:r>
              <a:rPr lang="el-GR" dirty="0" smtClean="0">
                <a:solidFill>
                  <a:srgbClr val="C00000"/>
                </a:solidFill>
              </a:rPr>
              <a:t>θ</a:t>
            </a:r>
            <a:r>
              <a:rPr lang="en-US" b="0" baseline="-25000" dirty="0" smtClean="0">
                <a:solidFill>
                  <a:srgbClr val="C00000"/>
                </a:solidFill>
              </a:rPr>
              <a:t>1</a:t>
            </a:r>
            <a:r>
              <a:rPr lang="en-US" b="0" dirty="0" smtClean="0">
                <a:solidFill>
                  <a:srgbClr val="C00000"/>
                </a:solidFill>
              </a:rPr>
              <a:t> </a:t>
            </a:r>
            <a:r>
              <a:rPr lang="en-US" b="0" dirty="0">
                <a:solidFill>
                  <a:srgbClr val="C00000"/>
                </a:solidFill>
              </a:rPr>
              <a:t>= </a:t>
            </a:r>
            <a:r>
              <a:rPr lang="el-GR" dirty="0" smtClean="0">
                <a:solidFill>
                  <a:srgbClr val="C00000"/>
                </a:solidFill>
              </a:rPr>
              <a:t>θ</a:t>
            </a:r>
            <a:r>
              <a:rPr lang="en-US" b="0" i="1" baseline="-25000" dirty="0" smtClean="0">
                <a:solidFill>
                  <a:srgbClr val="C00000"/>
                </a:solidFill>
              </a:rPr>
              <a:t>r</a:t>
            </a:r>
            <a:r>
              <a:rPr lang="en-US" b="0" dirty="0" smtClean="0">
                <a:solidFill>
                  <a:srgbClr val="C00000"/>
                </a:solidFill>
              </a:rPr>
              <a:t>)!</a:t>
            </a:r>
            <a:endParaRPr lang="en-US" b="0" dirty="0">
              <a:solidFill>
                <a:srgbClr val="C00000"/>
              </a:solidFill>
            </a:endParaRPr>
          </a:p>
        </p:txBody>
      </p:sp>
      <p:sp>
        <p:nvSpPr>
          <p:cNvPr id="45" name="Arc 44"/>
          <p:cNvSpPr/>
          <p:nvPr/>
        </p:nvSpPr>
        <p:spPr bwMode="auto">
          <a:xfrm rot="10800000">
            <a:off x="3886201" y="3654425"/>
            <a:ext cx="1371600" cy="1371600"/>
          </a:xfrm>
          <a:prstGeom prst="arc">
            <a:avLst>
              <a:gd name="adj1" fmla="val 12315802"/>
              <a:gd name="adj2" fmla="val 13610353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" name="Arc 45"/>
          <p:cNvSpPr/>
          <p:nvPr/>
        </p:nvSpPr>
        <p:spPr bwMode="auto">
          <a:xfrm rot="10800000">
            <a:off x="4114801" y="3883025"/>
            <a:ext cx="914400" cy="914400"/>
          </a:xfrm>
          <a:prstGeom prst="arc">
            <a:avLst>
              <a:gd name="adj1" fmla="val 18760348"/>
              <a:gd name="adj2" fmla="val 19730809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897193" y="1295400"/>
            <a:ext cx="49702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/>
              <a:t>From Snell’s law, i</a:t>
            </a:r>
            <a:r>
              <a:rPr lang="en-US" sz="2400" b="0" dirty="0" smtClean="0"/>
              <a:t>f </a:t>
            </a:r>
            <a:r>
              <a:rPr lang="en-US" sz="2400" b="0" i="1" dirty="0" smtClean="0"/>
              <a:t>n</a:t>
            </a:r>
            <a:r>
              <a:rPr lang="en-US" sz="2400" b="0" baseline="-25000" dirty="0" smtClean="0"/>
              <a:t>1</a:t>
            </a:r>
            <a:r>
              <a:rPr lang="en-US" sz="2400" b="0" dirty="0" smtClean="0"/>
              <a:t> </a:t>
            </a:r>
            <a:r>
              <a:rPr lang="en-US" sz="2400" b="0" dirty="0"/>
              <a:t>&gt; </a:t>
            </a:r>
            <a:r>
              <a:rPr lang="en-US" sz="2400" b="0" i="1" dirty="0"/>
              <a:t>n</a:t>
            </a:r>
            <a:r>
              <a:rPr lang="en-US" sz="2400" b="0" baseline="-25000" dirty="0"/>
              <a:t>2</a:t>
            </a:r>
            <a:r>
              <a:rPr lang="en-US" sz="2400" b="0" dirty="0"/>
              <a:t> </a:t>
            </a:r>
            <a:r>
              <a:rPr lang="en-US" sz="2400" b="0" dirty="0" smtClean="0">
                <a:sym typeface="Symbol" pitchFamily="18" charset="2"/>
              </a:rPr>
              <a:t>then </a:t>
            </a:r>
            <a:r>
              <a:rPr lang="el-GR" sz="2400" b="0" dirty="0" smtClean="0"/>
              <a:t>θ</a:t>
            </a:r>
            <a:r>
              <a:rPr lang="en-US" sz="2400" b="0" baseline="-25000" dirty="0" smtClean="0"/>
              <a:t>2</a:t>
            </a:r>
            <a:r>
              <a:rPr lang="en-US" sz="2400" b="0" dirty="0" smtClean="0"/>
              <a:t> </a:t>
            </a:r>
            <a:r>
              <a:rPr lang="en-US" sz="2400" b="0" dirty="0"/>
              <a:t>&gt; </a:t>
            </a:r>
            <a:r>
              <a:rPr lang="el-GR" sz="2400" dirty="0" smtClean="0"/>
              <a:t>θ</a:t>
            </a:r>
            <a:r>
              <a:rPr lang="en-US" sz="2400" b="0" baseline="-25000" dirty="0" smtClean="0"/>
              <a:t>1</a:t>
            </a:r>
            <a:r>
              <a:rPr lang="en-US" sz="2400" b="0" dirty="0" smtClean="0"/>
              <a:t> </a:t>
            </a:r>
            <a:endParaRPr lang="en-US" sz="2400" dirty="0"/>
          </a:p>
        </p:txBody>
      </p:sp>
      <p:pic>
        <p:nvPicPr>
          <p:cNvPr id="48" name="Picture 2" descr="http://upload.wikimedia.org/wikipedia/commons/5/5c/Total_internal_reflection_of_Chelonia_myd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3505" y="4230807"/>
            <a:ext cx="2579428" cy="1934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19, Slide </a:t>
            </a:r>
            <a:fld id="{1CAC7609-F577-47E8-AE8B-FF3B7C65C01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2" name="Rectangle 81"/>
          <p:cNvSpPr>
            <a:spLocks noChangeArrowheads="1"/>
          </p:cNvSpPr>
          <p:nvPr/>
        </p:nvSpPr>
        <p:spPr bwMode="auto">
          <a:xfrm>
            <a:off x="5257800" y="2686050"/>
            <a:ext cx="358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0" dirty="0">
                <a:solidFill>
                  <a:srgbClr val="C00000"/>
                </a:solidFill>
              </a:rPr>
              <a:t>Light incident </a:t>
            </a:r>
            <a:r>
              <a:rPr lang="en-US" b="0" dirty="0" smtClean="0">
                <a:solidFill>
                  <a:srgbClr val="C00000"/>
                </a:solidFill>
              </a:rPr>
              <a:t>at </a:t>
            </a:r>
            <a:r>
              <a:rPr lang="en-US" b="0" i="1" dirty="0" smtClean="0">
                <a:solidFill>
                  <a:srgbClr val="C00000"/>
                </a:solidFill>
              </a:rPr>
              <a:t>critical angle </a:t>
            </a:r>
            <a:r>
              <a:rPr lang="el-GR" dirty="0" smtClean="0">
                <a:solidFill>
                  <a:srgbClr val="C00000"/>
                </a:solidFill>
                <a:latin typeface="Calibri"/>
              </a:rPr>
              <a:t>θ</a:t>
            </a:r>
            <a:r>
              <a:rPr lang="en-US" baseline="-25000" dirty="0" smtClean="0">
                <a:solidFill>
                  <a:srgbClr val="C00000"/>
                </a:solidFill>
              </a:rPr>
              <a:t>1</a:t>
            </a:r>
            <a:r>
              <a:rPr lang="en-US" dirty="0" smtClean="0">
                <a:solidFill>
                  <a:srgbClr val="C00000"/>
                </a:solidFill>
              </a:rPr>
              <a:t>= </a:t>
            </a:r>
            <a:r>
              <a:rPr lang="el-GR" dirty="0" smtClean="0">
                <a:solidFill>
                  <a:srgbClr val="C00000"/>
                </a:solidFill>
                <a:latin typeface="Calibri"/>
              </a:rPr>
              <a:t>θ</a:t>
            </a:r>
            <a:r>
              <a:rPr lang="en-US" i="1" baseline="-25000" dirty="0" smtClean="0">
                <a:solidFill>
                  <a:srgbClr val="C00000"/>
                </a:solidFill>
              </a:rPr>
              <a:t>c</a:t>
            </a:r>
            <a:r>
              <a:rPr lang="en-US" b="0" dirty="0" smtClean="0">
                <a:solidFill>
                  <a:srgbClr val="C00000"/>
                </a:solidFill>
              </a:rPr>
              <a:t> refracts </a:t>
            </a:r>
            <a:r>
              <a:rPr lang="en-US" b="0" spc="-200" dirty="0" smtClean="0">
                <a:solidFill>
                  <a:srgbClr val="C00000"/>
                </a:solidFill>
              </a:rPr>
              <a:t>||</a:t>
            </a:r>
            <a:r>
              <a:rPr lang="en-US" b="0" dirty="0" smtClean="0">
                <a:solidFill>
                  <a:srgbClr val="C00000"/>
                </a:solidFill>
              </a:rPr>
              <a:t> to surface  (</a:t>
            </a:r>
            <a:r>
              <a:rPr lang="el-GR" b="0" dirty="0" smtClean="0">
                <a:solidFill>
                  <a:srgbClr val="C00000"/>
                </a:solidFill>
                <a:latin typeface="Calibri"/>
              </a:rPr>
              <a:t>θ</a:t>
            </a:r>
            <a:r>
              <a:rPr lang="en-US" baseline="-25000" dirty="0" smtClean="0">
                <a:solidFill>
                  <a:srgbClr val="C00000"/>
                </a:solidFill>
              </a:rPr>
              <a:t>2 </a:t>
            </a:r>
            <a:r>
              <a:rPr lang="en-US" dirty="0" smtClean="0">
                <a:solidFill>
                  <a:srgbClr val="C00000"/>
                </a:solidFill>
              </a:rPr>
              <a:t>= 90°)</a:t>
            </a:r>
            <a:endParaRPr lang="en-US" b="0" dirty="0">
              <a:solidFill>
                <a:srgbClr val="C00000"/>
              </a:solidFill>
            </a:endParaRPr>
          </a:p>
        </p:txBody>
      </p:sp>
      <p:graphicFrame>
        <p:nvGraphicFramePr>
          <p:cNvPr id="608259" name="Object 3"/>
          <p:cNvGraphicFramePr>
            <a:graphicFrameLocks noChangeAspect="1"/>
          </p:cNvGraphicFramePr>
          <p:nvPr/>
        </p:nvGraphicFramePr>
        <p:xfrm>
          <a:off x="1447800" y="1905000"/>
          <a:ext cx="2200275" cy="401638"/>
        </p:xfrm>
        <a:graphic>
          <a:graphicData uri="http://schemas.openxmlformats.org/presentationml/2006/ole">
            <p:oleObj spid="_x0000_s608259" name="Equation" r:id="rId4" imgW="1244520" imgH="228600" progId="Equation.DSMT4">
              <p:embed/>
            </p:oleObj>
          </a:graphicData>
        </a:graphic>
      </p:graphicFrame>
      <p:sp>
        <p:nvSpPr>
          <p:cNvPr id="50" name="Rectangle 49"/>
          <p:cNvSpPr/>
          <p:nvPr/>
        </p:nvSpPr>
        <p:spPr>
          <a:xfrm>
            <a:off x="4876800" y="5100935"/>
            <a:ext cx="721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= </a:t>
            </a:r>
            <a:r>
              <a:rPr lang="el-GR" sz="2400" dirty="0" smtClean="0">
                <a:latin typeface="Calibri"/>
              </a:rPr>
              <a:t>θ</a:t>
            </a:r>
            <a:r>
              <a:rPr lang="en-US" sz="2400" i="1" baseline="-25000" dirty="0" smtClean="0"/>
              <a:t>c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1" name="Rectangle 50"/>
          <p:cNvSpPr/>
          <p:nvPr/>
        </p:nvSpPr>
        <p:spPr>
          <a:xfrm>
            <a:off x="4358939" y="3200400"/>
            <a:ext cx="822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= 90°</a:t>
            </a:r>
            <a:endParaRPr lang="en-US" sz="24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3962400" y="1752600"/>
            <a:ext cx="1958975" cy="758825"/>
            <a:chOff x="152400" y="3432175"/>
            <a:chExt cx="1958975" cy="758825"/>
          </a:xfrm>
        </p:grpSpPr>
        <p:graphicFrame>
          <p:nvGraphicFramePr>
            <p:cNvPr id="608261" name="Object 5"/>
            <p:cNvGraphicFramePr>
              <a:graphicFrameLocks noChangeAspect="1"/>
            </p:cNvGraphicFramePr>
            <p:nvPr/>
          </p:nvGraphicFramePr>
          <p:xfrm>
            <a:off x="674688" y="3432175"/>
            <a:ext cx="1436687" cy="758825"/>
          </p:xfrm>
          <a:graphic>
            <a:graphicData uri="http://schemas.openxmlformats.org/presentationml/2006/ole">
              <p:oleObj spid="_x0000_s608261" name="Equation" r:id="rId5" imgW="812520" imgH="431640" progId="Equation.DSMT4">
                <p:embed/>
              </p:oleObj>
            </a:graphicData>
          </a:graphic>
        </p:graphicFrame>
        <p:sp>
          <p:nvSpPr>
            <p:cNvPr id="53" name="TextBox 52"/>
            <p:cNvSpPr txBox="1"/>
            <p:nvPr/>
          </p:nvSpPr>
          <p:spPr>
            <a:xfrm>
              <a:off x="152400" y="3593068"/>
              <a:ext cx="465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So,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05000" y="4648200"/>
            <a:ext cx="5257800" cy="203920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Calculation: underwater view</a:t>
            </a:r>
            <a:endParaRPr lang="en-US" dirty="0"/>
          </a:p>
        </p:txBody>
      </p:sp>
      <p:pic>
        <p:nvPicPr>
          <p:cNvPr id="3" name="Picture 4" descr="http://images.gizmag.com/hero/logosease-1.jpg"/>
          <p:cNvPicPr>
            <a:picLocks noChangeAspect="1" noChangeArrowheads="1"/>
          </p:cNvPicPr>
          <p:nvPr/>
        </p:nvPicPr>
        <p:blipFill>
          <a:blip r:embed="rId3" cstate="print"/>
          <a:srcRect r="5067"/>
          <a:stretch>
            <a:fillRect/>
          </a:stretch>
        </p:blipFill>
        <p:spPr bwMode="auto">
          <a:xfrm>
            <a:off x="4876800" y="1127710"/>
            <a:ext cx="4038600" cy="2383939"/>
          </a:xfrm>
          <a:prstGeom prst="rect">
            <a:avLst/>
          </a:prstGeom>
          <a:noFill/>
        </p:spPr>
      </p:pic>
      <p:sp>
        <p:nvSpPr>
          <p:cNvPr id="5" name="Arc 4"/>
          <p:cNvSpPr/>
          <p:nvPr/>
        </p:nvSpPr>
        <p:spPr>
          <a:xfrm>
            <a:off x="5181600" y="-381000"/>
            <a:ext cx="3358060" cy="3032710"/>
          </a:xfrm>
          <a:prstGeom prst="arc">
            <a:avLst>
              <a:gd name="adj1" fmla="val 21588147"/>
              <a:gd name="adj2" fmla="val 10800000"/>
            </a:avLst>
          </a:pr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2845558" y="3556500"/>
            <a:ext cx="1741285" cy="2514599"/>
            <a:chOff x="2845558" y="3556500"/>
            <a:chExt cx="1741285" cy="2514599"/>
          </a:xfrm>
        </p:grpSpPr>
        <p:cxnSp>
          <p:nvCxnSpPr>
            <p:cNvPr id="10" name="Straight Arrow Connector 9"/>
            <p:cNvCxnSpPr/>
            <p:nvPr/>
          </p:nvCxnSpPr>
          <p:spPr>
            <a:xfrm flipH="1" flipV="1">
              <a:off x="3886200" y="4623300"/>
              <a:ext cx="700643" cy="1447799"/>
            </a:xfrm>
            <a:prstGeom prst="straightConnector1">
              <a:avLst/>
            </a:prstGeom>
            <a:ln w="28575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 flipV="1">
              <a:off x="2845558" y="3556500"/>
              <a:ext cx="1066800" cy="1081644"/>
            </a:xfrm>
            <a:prstGeom prst="straightConnector1">
              <a:avLst/>
            </a:prstGeom>
            <a:ln w="28575">
              <a:solidFill>
                <a:srgbClr val="FFFF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4572000" y="3556500"/>
            <a:ext cx="1778758" cy="2539500"/>
            <a:chOff x="4572000" y="3556500"/>
            <a:chExt cx="1778758" cy="2539500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4572000" y="4623301"/>
              <a:ext cx="726801" cy="1472699"/>
            </a:xfrm>
            <a:prstGeom prst="straightConnector1">
              <a:avLst/>
            </a:prstGeom>
            <a:ln w="28575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5283958" y="3556500"/>
              <a:ext cx="1066800" cy="1081644"/>
            </a:xfrm>
            <a:prstGeom prst="straightConnector1">
              <a:avLst/>
            </a:prstGeom>
            <a:ln w="28575">
              <a:solidFill>
                <a:srgbClr val="FFFF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4572000" y="4038600"/>
            <a:ext cx="2590800" cy="2057401"/>
            <a:chOff x="4572000" y="4038600"/>
            <a:chExt cx="2590800" cy="2057401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4572000" y="4648200"/>
              <a:ext cx="1143000" cy="1447801"/>
            </a:xfrm>
            <a:prstGeom prst="straightConnector1">
              <a:avLst/>
            </a:prstGeom>
            <a:ln w="28575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5715000" y="4038600"/>
              <a:ext cx="1447800" cy="624444"/>
            </a:xfrm>
            <a:prstGeom prst="straightConnector1">
              <a:avLst/>
            </a:prstGeom>
            <a:ln w="28575">
              <a:solidFill>
                <a:srgbClr val="FFFF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4572000" y="4648200"/>
            <a:ext cx="3048000" cy="1447800"/>
            <a:chOff x="4572000" y="4648200"/>
            <a:chExt cx="3048000" cy="1447800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4572000" y="4648200"/>
              <a:ext cx="1600200" cy="1447800"/>
            </a:xfrm>
            <a:prstGeom prst="straightConnector1">
              <a:avLst/>
            </a:prstGeom>
            <a:ln w="28575">
              <a:solidFill>
                <a:srgbClr val="FFFF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172200" y="4648200"/>
              <a:ext cx="1447800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prstDash val="sys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3138" name="Picture 2" descr="http://shmector.com/_ph/4/85877030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642" t="60448" r="1015" b="14179"/>
          <a:stretch>
            <a:fillRect/>
          </a:stretch>
        </p:blipFill>
        <p:spPr bwMode="auto">
          <a:xfrm>
            <a:off x="2854658" y="5781600"/>
            <a:ext cx="1869742" cy="924000"/>
          </a:xfrm>
          <a:prstGeom prst="rect">
            <a:avLst/>
          </a:prstGeom>
          <a:noFill/>
        </p:spPr>
      </p:pic>
      <p:grpSp>
        <p:nvGrpSpPr>
          <p:cNvPr id="62" name="Group 61"/>
          <p:cNvGrpSpPr/>
          <p:nvPr/>
        </p:nvGrpSpPr>
        <p:grpSpPr>
          <a:xfrm>
            <a:off x="1981200" y="4038600"/>
            <a:ext cx="2590800" cy="2057401"/>
            <a:chOff x="1981200" y="4038600"/>
            <a:chExt cx="2590800" cy="2057401"/>
          </a:xfrm>
        </p:grpSpPr>
        <p:cxnSp>
          <p:nvCxnSpPr>
            <p:cNvPr id="31" name="Straight Arrow Connector 30"/>
            <p:cNvCxnSpPr/>
            <p:nvPr/>
          </p:nvCxnSpPr>
          <p:spPr>
            <a:xfrm flipH="1" flipV="1">
              <a:off x="3429000" y="4648200"/>
              <a:ext cx="1143000" cy="1447801"/>
            </a:xfrm>
            <a:prstGeom prst="straightConnector1">
              <a:avLst/>
            </a:prstGeom>
            <a:ln w="28575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 flipV="1">
              <a:off x="1981200" y="4038600"/>
              <a:ext cx="1447800" cy="624444"/>
            </a:xfrm>
            <a:prstGeom prst="straightConnector1">
              <a:avLst/>
            </a:prstGeom>
            <a:ln w="28575">
              <a:solidFill>
                <a:srgbClr val="FFFF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1447800" y="4648200"/>
            <a:ext cx="3124200" cy="1447800"/>
            <a:chOff x="1447800" y="4648200"/>
            <a:chExt cx="3124200" cy="1447800"/>
          </a:xfrm>
        </p:grpSpPr>
        <p:cxnSp>
          <p:nvCxnSpPr>
            <p:cNvPr id="32" name="Straight Arrow Connector 31"/>
            <p:cNvCxnSpPr/>
            <p:nvPr/>
          </p:nvCxnSpPr>
          <p:spPr>
            <a:xfrm flipH="1" flipV="1">
              <a:off x="2895600" y="4648200"/>
              <a:ext cx="1676400" cy="1447800"/>
            </a:xfrm>
            <a:prstGeom prst="straightConnector1">
              <a:avLst/>
            </a:prstGeom>
            <a:ln w="28575">
              <a:solidFill>
                <a:srgbClr val="FFFF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1447800" y="4648200"/>
              <a:ext cx="1447800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prstDash val="sys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4572000" y="3581400"/>
            <a:ext cx="914400" cy="2514600"/>
            <a:chOff x="4572000" y="3581400"/>
            <a:chExt cx="914400" cy="2514600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4572000" y="4648200"/>
              <a:ext cx="228600" cy="1447800"/>
            </a:xfrm>
            <a:prstGeom prst="straightConnector1">
              <a:avLst/>
            </a:prstGeom>
            <a:ln w="28575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4800600" y="3581400"/>
              <a:ext cx="685800" cy="1081644"/>
            </a:xfrm>
            <a:prstGeom prst="straightConnector1">
              <a:avLst/>
            </a:prstGeom>
            <a:ln w="28575">
              <a:solidFill>
                <a:srgbClr val="FFFF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3657600" y="3581400"/>
            <a:ext cx="914400" cy="2514600"/>
            <a:chOff x="3657600" y="3581400"/>
            <a:chExt cx="914400" cy="2514600"/>
          </a:xfrm>
        </p:grpSpPr>
        <p:cxnSp>
          <p:nvCxnSpPr>
            <p:cNvPr id="30" name="Straight Arrow Connector 29"/>
            <p:cNvCxnSpPr/>
            <p:nvPr/>
          </p:nvCxnSpPr>
          <p:spPr>
            <a:xfrm flipH="1" flipV="1">
              <a:off x="4343400" y="4648200"/>
              <a:ext cx="228600" cy="1447800"/>
            </a:xfrm>
            <a:prstGeom prst="straightConnector1">
              <a:avLst/>
            </a:prstGeom>
            <a:ln w="28575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H="1" flipV="1">
              <a:off x="3657600" y="3581400"/>
              <a:ext cx="685800" cy="1081644"/>
            </a:xfrm>
            <a:prstGeom prst="straightConnector1">
              <a:avLst/>
            </a:prstGeom>
            <a:ln w="28575">
              <a:solidFill>
                <a:srgbClr val="FFFF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1905000" y="4648200"/>
            <a:ext cx="2667000" cy="1447800"/>
            <a:chOff x="1905000" y="4648200"/>
            <a:chExt cx="2667000" cy="1447800"/>
          </a:xfrm>
        </p:grpSpPr>
        <p:cxnSp>
          <p:nvCxnSpPr>
            <p:cNvPr id="33" name="Straight Arrow Connector 32"/>
            <p:cNvCxnSpPr/>
            <p:nvPr/>
          </p:nvCxnSpPr>
          <p:spPr>
            <a:xfrm flipH="1" flipV="1">
              <a:off x="2362200" y="4648200"/>
              <a:ext cx="2209800" cy="1447800"/>
            </a:xfrm>
            <a:prstGeom prst="straightConnector1">
              <a:avLst/>
            </a:prstGeom>
            <a:ln w="28575">
              <a:solidFill>
                <a:srgbClr val="FFFF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1905000" y="4648200"/>
              <a:ext cx="533400" cy="381000"/>
            </a:xfrm>
            <a:prstGeom prst="straightConnector1">
              <a:avLst/>
            </a:prstGeom>
            <a:ln w="28575">
              <a:solidFill>
                <a:srgbClr val="FFFF00"/>
              </a:solidFill>
              <a:prstDash val="sysDot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4572000" y="4648200"/>
            <a:ext cx="2590800" cy="1447800"/>
            <a:chOff x="4572000" y="4648200"/>
            <a:chExt cx="2590800" cy="1447800"/>
          </a:xfrm>
        </p:grpSpPr>
        <p:cxnSp>
          <p:nvCxnSpPr>
            <p:cNvPr id="25" name="Straight Arrow Connector 24"/>
            <p:cNvCxnSpPr/>
            <p:nvPr/>
          </p:nvCxnSpPr>
          <p:spPr>
            <a:xfrm flipV="1">
              <a:off x="4572000" y="4648200"/>
              <a:ext cx="2133600" cy="1447800"/>
            </a:xfrm>
            <a:prstGeom prst="straightConnector1">
              <a:avLst/>
            </a:prstGeom>
            <a:ln w="28575">
              <a:solidFill>
                <a:srgbClr val="FFFF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 flipV="1">
              <a:off x="6629400" y="4648200"/>
              <a:ext cx="533400" cy="381000"/>
            </a:xfrm>
            <a:prstGeom prst="straightConnector1">
              <a:avLst/>
            </a:prstGeom>
            <a:ln w="28575">
              <a:solidFill>
                <a:srgbClr val="FFFF00"/>
              </a:solidFill>
              <a:prstDash val="sysDot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112"/>
          <p:cNvGrpSpPr>
            <a:grpSpLocks/>
          </p:cNvGrpSpPr>
          <p:nvPr/>
        </p:nvGrpSpPr>
        <p:grpSpPr bwMode="auto">
          <a:xfrm>
            <a:off x="5715000" y="3886200"/>
            <a:ext cx="1066800" cy="1600200"/>
            <a:chOff x="4114800" y="3581400"/>
            <a:chExt cx="1066800" cy="1600200"/>
          </a:xfrm>
        </p:grpSpPr>
        <p:cxnSp>
          <p:nvCxnSpPr>
            <p:cNvPr id="53" name="Straight Connector 37"/>
            <p:cNvCxnSpPr>
              <a:cxnSpLocks noChangeShapeType="1"/>
            </p:cNvCxnSpPr>
            <p:nvPr/>
          </p:nvCxnSpPr>
          <p:spPr bwMode="auto">
            <a:xfrm>
              <a:off x="4572000" y="3581400"/>
              <a:ext cx="0" cy="16002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55" name="Rectangle 43"/>
            <p:cNvSpPr>
              <a:spLocks noChangeArrowheads="1"/>
            </p:cNvSpPr>
            <p:nvPr/>
          </p:nvSpPr>
          <p:spPr bwMode="auto">
            <a:xfrm>
              <a:off x="4724400" y="3867090"/>
              <a:ext cx="457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sz="2000" baseline="0" dirty="0" smtClean="0"/>
                <a:t>θ</a:t>
              </a:r>
              <a:r>
                <a:rPr lang="en-US" sz="2000" i="1" baseline="-25000" dirty="0" err="1" smtClean="0"/>
                <a:t>i</a:t>
              </a:r>
              <a:endParaRPr lang="en-US" sz="2000" i="1" baseline="-25000" dirty="0"/>
            </a:p>
          </p:txBody>
        </p:sp>
        <p:sp>
          <p:nvSpPr>
            <p:cNvPr id="56" name="Rectangle 45"/>
            <p:cNvSpPr>
              <a:spLocks noChangeArrowheads="1"/>
            </p:cNvSpPr>
            <p:nvPr/>
          </p:nvSpPr>
          <p:spPr bwMode="auto">
            <a:xfrm>
              <a:off x="4572000" y="4184176"/>
              <a:ext cx="152400" cy="152400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Arc 56"/>
            <p:cNvSpPr/>
            <p:nvPr/>
          </p:nvSpPr>
          <p:spPr bwMode="auto">
            <a:xfrm>
              <a:off x="4114800" y="3886200"/>
              <a:ext cx="914400" cy="914400"/>
            </a:xfrm>
            <a:prstGeom prst="arc">
              <a:avLst>
                <a:gd name="adj1" fmla="val 5409879"/>
                <a:gd name="adj2" fmla="val 8265393"/>
              </a:avLst>
            </a:prstGeom>
            <a:noFill/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" name="Rectangle 43"/>
            <p:cNvSpPr>
              <a:spLocks noChangeArrowheads="1"/>
            </p:cNvSpPr>
            <p:nvPr/>
          </p:nvSpPr>
          <p:spPr bwMode="auto">
            <a:xfrm>
              <a:off x="4572000" y="4724400"/>
              <a:ext cx="393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2000" baseline="0" dirty="0" smtClean="0">
                  <a:solidFill>
                    <a:srgbClr val="FFFF00"/>
                  </a:solidFill>
                  <a:latin typeface="Calibri"/>
                </a:rPr>
                <a:t>θ</a:t>
              </a:r>
              <a:r>
                <a:rPr lang="en-US" sz="2000" i="1" baseline="-25000" dirty="0" smtClean="0">
                  <a:solidFill>
                    <a:srgbClr val="FFFF00"/>
                  </a:solidFill>
                </a:rPr>
                <a:t>c</a:t>
              </a:r>
              <a:endParaRPr lang="en-US" sz="2000" i="1" baseline="-25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59" name="TextBox 92"/>
          <p:cNvSpPr txBox="1">
            <a:spLocks noChangeArrowheads="1"/>
          </p:cNvSpPr>
          <p:nvPr/>
        </p:nvSpPr>
        <p:spPr bwMode="auto">
          <a:xfrm>
            <a:off x="1905000" y="4278868"/>
            <a:ext cx="803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 baseline="0" dirty="0" smtClean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en-US" i="1" baseline="-25000" dirty="0" smtClean="0">
                <a:solidFill>
                  <a:schemeClr val="accent5">
                    <a:lumMod val="75000"/>
                  </a:schemeClr>
                </a:solidFill>
              </a:rPr>
              <a:t>air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= 1</a:t>
            </a:r>
            <a:endParaRPr lang="en-US" sz="1800" baseline="-25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0" name="TextBox 93"/>
          <p:cNvSpPr txBox="1">
            <a:spLocks noChangeArrowheads="1"/>
          </p:cNvSpPr>
          <p:nvPr/>
        </p:nvSpPr>
        <p:spPr bwMode="auto">
          <a:xfrm>
            <a:off x="1905000" y="5193268"/>
            <a:ext cx="12939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 baseline="0" dirty="0" err="1" smtClean="0">
                <a:solidFill>
                  <a:srgbClr val="FFFF00"/>
                </a:solidFill>
              </a:rPr>
              <a:t>n</a:t>
            </a:r>
            <a:r>
              <a:rPr lang="en-US" i="1" baseline="-25000" dirty="0" err="1" smtClean="0">
                <a:solidFill>
                  <a:srgbClr val="FFFF00"/>
                </a:solidFill>
              </a:rPr>
              <a:t>water</a:t>
            </a:r>
            <a:r>
              <a:rPr lang="en-US" sz="1800" baseline="0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= 1.33</a:t>
            </a:r>
            <a:endParaRPr lang="en-US" sz="1800" baseline="-25000" dirty="0">
              <a:solidFill>
                <a:srgbClr val="FFFF00"/>
              </a:solidFill>
            </a:endParaRPr>
          </a:p>
        </p:txBody>
      </p:sp>
      <p:graphicFrame>
        <p:nvGraphicFramePr>
          <p:cNvPr id="603139" name="Object 3"/>
          <p:cNvGraphicFramePr>
            <a:graphicFrameLocks noChangeAspect="1"/>
          </p:cNvGraphicFramePr>
          <p:nvPr/>
        </p:nvGraphicFramePr>
        <p:xfrm>
          <a:off x="593725" y="2670175"/>
          <a:ext cx="1774825" cy="758825"/>
        </p:xfrm>
        <a:graphic>
          <a:graphicData uri="http://schemas.openxmlformats.org/presentationml/2006/ole">
            <p:oleObj spid="_x0000_s603139" name="Equation" r:id="rId5" imgW="1002960" imgH="431640" progId="Equation.DSMT4">
              <p:embed/>
            </p:oleObj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457200" y="1238071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Explain why the diver sees a circle of light from outside surrounded by darkness </a:t>
            </a:r>
            <a:endParaRPr lang="en-US" sz="2400" dirty="0"/>
          </a:p>
        </p:txBody>
      </p:sp>
      <p:sp>
        <p:nvSpPr>
          <p:cNvPr id="70" name="Slide Number Placeholder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19, Slide </a:t>
            </a:r>
            <a:fld id="{1CAC7609-F577-47E8-AE8B-FF3B7C65C01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rapezoid 31"/>
          <p:cNvSpPr/>
          <p:nvPr/>
        </p:nvSpPr>
        <p:spPr>
          <a:xfrm>
            <a:off x="1828800" y="2819400"/>
            <a:ext cx="5334000" cy="1981200"/>
          </a:xfrm>
          <a:prstGeom prst="trapezoid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7" name="Text Box 16"/>
          <p:cNvSpPr txBox="1">
            <a:spLocks noChangeArrowheads="1"/>
          </p:cNvSpPr>
          <p:nvPr/>
        </p:nvSpPr>
        <p:spPr bwMode="auto">
          <a:xfrm>
            <a:off x="609600" y="1371600"/>
            <a:ext cx="807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b="0" dirty="0">
                <a:latin typeface="+mn-lt"/>
              </a:rPr>
              <a:t>Can the person standing on the edge of the pool be prevented from seeing the light by </a:t>
            </a:r>
            <a:r>
              <a:rPr lang="en-US" altLang="en-US" sz="2400" b="0" u="sng" dirty="0">
                <a:latin typeface="+mn-lt"/>
              </a:rPr>
              <a:t>total internal reflection</a:t>
            </a:r>
            <a:r>
              <a:rPr lang="en-US" altLang="en-US" sz="2400" b="0" dirty="0">
                <a:latin typeface="+mn-lt"/>
              </a:rPr>
              <a:t>?</a:t>
            </a:r>
          </a:p>
        </p:txBody>
      </p:sp>
      <p:sp>
        <p:nvSpPr>
          <p:cNvPr id="19460" name="Text Box 17"/>
          <p:cNvSpPr txBox="1">
            <a:spLocks noChangeArrowheads="1"/>
          </p:cNvSpPr>
          <p:nvPr/>
        </p:nvSpPr>
        <p:spPr bwMode="auto">
          <a:xfrm>
            <a:off x="381000" y="55626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A.  </a:t>
            </a:r>
            <a:r>
              <a:rPr lang="en-US" altLang="en-US" b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Yes	</a:t>
            </a:r>
            <a:r>
              <a:rPr lang="en-US" altLang="en-US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	B. </a:t>
            </a:r>
            <a:r>
              <a:rPr lang="en-US" altLang="en-US" b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No</a:t>
            </a:r>
          </a:p>
        </p:txBody>
      </p:sp>
      <p:pic>
        <p:nvPicPr>
          <p:cNvPr id="27" name="Picture 20" descr="iclick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</a:t>
            </a:r>
            <a:r>
              <a:rPr lang="en-US" dirty="0" err="1" smtClean="0"/>
              <a:t>CheckPoint</a:t>
            </a:r>
            <a:r>
              <a:rPr lang="en-US" dirty="0" smtClean="0"/>
              <a:t> 1.1</a:t>
            </a:r>
            <a:endParaRPr lang="en-US" dirty="0"/>
          </a:p>
        </p:txBody>
      </p:sp>
      <p:pic>
        <p:nvPicPr>
          <p:cNvPr id="28" name="Picture 2" descr="http://www.immediateentourage.com/ie/wp-content/uploads/2010/12/Man+1+by+Klearchos+Kapoutsis4.png"/>
          <p:cNvPicPr>
            <a:picLocks noChangeAspect="1" noChangeArrowheads="1"/>
          </p:cNvPicPr>
          <p:nvPr/>
        </p:nvPicPr>
        <p:blipFill>
          <a:blip r:embed="rId4" cstate="print"/>
          <a:srcRect l="36273" r="36858"/>
          <a:stretch>
            <a:fillRect/>
          </a:stretch>
        </p:blipFill>
        <p:spPr bwMode="auto">
          <a:xfrm flipH="1">
            <a:off x="6477000" y="2438400"/>
            <a:ext cx="389010" cy="1447800"/>
          </a:xfrm>
          <a:prstGeom prst="rect">
            <a:avLst/>
          </a:prstGeom>
          <a:noFill/>
        </p:spPr>
      </p:pic>
      <p:sp>
        <p:nvSpPr>
          <p:cNvPr id="29" name="Trapezoid 28"/>
          <p:cNvSpPr/>
          <p:nvPr/>
        </p:nvSpPr>
        <p:spPr>
          <a:xfrm>
            <a:off x="2438400" y="3200400"/>
            <a:ext cx="4114800" cy="12192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2743200" y="3200400"/>
            <a:ext cx="0" cy="762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2" name="Oval 5"/>
          <p:cNvSpPr>
            <a:spLocks noChangeArrowheads="1"/>
          </p:cNvSpPr>
          <p:nvPr/>
        </p:nvSpPr>
        <p:spPr bwMode="auto">
          <a:xfrm>
            <a:off x="4371975" y="4176713"/>
            <a:ext cx="276225" cy="114300"/>
          </a:xfrm>
          <a:prstGeom prst="ellipse">
            <a:avLst/>
          </a:prstGeom>
          <a:solidFill>
            <a:srgbClr val="FFFF66"/>
          </a:solidFill>
          <a:ln w="12700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2743200" y="3962400"/>
            <a:ext cx="35052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620370" y="3962400"/>
            <a:ext cx="122830" cy="4594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rapezoid 91"/>
          <p:cNvSpPr/>
          <p:nvPr/>
        </p:nvSpPr>
        <p:spPr>
          <a:xfrm>
            <a:off x="2438400" y="3200400"/>
            <a:ext cx="4114800" cy="1219200"/>
          </a:xfrm>
          <a:prstGeom prst="trapezoid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Slide Number Placeholder 9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19, Slide </a:t>
            </a:r>
            <a:fld id="{1CAC7609-F577-47E8-AE8B-FF3B7C65C01C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3962400" y="5562599"/>
            <a:ext cx="7889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2" name="Pie 31"/>
          <p:cNvSpPr/>
          <p:nvPr/>
        </p:nvSpPr>
        <p:spPr>
          <a:xfrm>
            <a:off x="3962399" y="2514598"/>
            <a:ext cx="304800" cy="381000"/>
          </a:xfrm>
          <a:prstGeom prst="pie">
            <a:avLst>
              <a:gd name="adj1" fmla="val 5248430"/>
              <a:gd name="adj2" fmla="val 1620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14800" y="2514598"/>
            <a:ext cx="1981200" cy="38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181599" y="4114798"/>
            <a:ext cx="938639" cy="38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Block Arc 26"/>
          <p:cNvSpPr/>
          <p:nvPr/>
        </p:nvSpPr>
        <p:spPr>
          <a:xfrm rot="5400000">
            <a:off x="5105399" y="2514600"/>
            <a:ext cx="1981200" cy="1981200"/>
          </a:xfrm>
          <a:prstGeom prst="blockArc">
            <a:avLst>
              <a:gd name="adj1" fmla="val 10753286"/>
              <a:gd name="adj2" fmla="val 43646"/>
              <a:gd name="adj3" fmla="val 1959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 Optics</a:t>
            </a:r>
          </a:p>
        </p:txBody>
      </p:sp>
      <p:sp>
        <p:nvSpPr>
          <p:cNvPr id="18443" name="Text Box 13"/>
          <p:cNvSpPr txBox="1">
            <a:spLocks noChangeArrowheads="1"/>
          </p:cNvSpPr>
          <p:nvPr/>
        </p:nvSpPr>
        <p:spPr bwMode="auto">
          <a:xfrm>
            <a:off x="306130" y="4876800"/>
            <a:ext cx="3030907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marL="274320" indent="-274320">
              <a:spcBef>
                <a:spcPts val="600"/>
              </a:spcBef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Telecommunication</a:t>
            </a:r>
            <a:endParaRPr lang="en-US" b="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marL="274320" indent="-274320">
              <a:spcBef>
                <a:spcPts val="600"/>
              </a:spcBef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Arthroscopy</a:t>
            </a:r>
            <a:endParaRPr lang="en-US" b="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marL="274320" indent="-274320">
              <a:spcBef>
                <a:spcPts val="600"/>
              </a:spcBef>
              <a:buFont typeface="Arial" pitchFamily="34" charset="0"/>
              <a:buChar char="•"/>
            </a:pPr>
            <a:r>
              <a:rPr lang="en-US" b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Laser surgery</a:t>
            </a:r>
          </a:p>
        </p:txBody>
      </p:sp>
      <p:sp>
        <p:nvSpPr>
          <p:cNvPr id="18444" name="Text Box 14"/>
          <p:cNvSpPr txBox="1">
            <a:spLocks noChangeArrowheads="1"/>
          </p:cNvSpPr>
          <p:nvPr/>
        </p:nvSpPr>
        <p:spPr bwMode="auto">
          <a:xfrm>
            <a:off x="7239000" y="3200398"/>
            <a:ext cx="16764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0" dirty="0" smtClean="0">
                <a:solidFill>
                  <a:srgbClr val="C00000"/>
                </a:solidFill>
                <a:latin typeface="+mn-lt"/>
              </a:rPr>
              <a:t>Only </a:t>
            </a:r>
            <a:r>
              <a:rPr lang="en-US" sz="1800" b="0" dirty="0">
                <a:solidFill>
                  <a:srgbClr val="C00000"/>
                </a:solidFill>
                <a:latin typeface="+mn-lt"/>
              </a:rPr>
              <a:t>works if </a:t>
            </a:r>
            <a:r>
              <a:rPr lang="en-US" sz="1800" b="0" i="1" dirty="0" err="1" smtClean="0">
                <a:solidFill>
                  <a:srgbClr val="C00000"/>
                </a:solidFill>
                <a:latin typeface="+mn-lt"/>
              </a:rPr>
              <a:t>n</a:t>
            </a:r>
            <a:r>
              <a:rPr lang="en-US" sz="1800" b="0" i="1" baseline="-25000" dirty="0" err="1" smtClean="0">
                <a:solidFill>
                  <a:srgbClr val="C00000"/>
                </a:solidFill>
                <a:latin typeface="+mn-lt"/>
              </a:rPr>
              <a:t>cladding</a:t>
            </a:r>
            <a:r>
              <a:rPr lang="en-US" sz="1800" b="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800" b="0" dirty="0">
                <a:solidFill>
                  <a:srgbClr val="C00000"/>
                </a:solidFill>
                <a:latin typeface="+mn-lt"/>
              </a:rPr>
              <a:t>&lt; </a:t>
            </a:r>
            <a:r>
              <a:rPr lang="en-US" sz="1800" b="0" i="1" dirty="0" err="1" smtClean="0">
                <a:solidFill>
                  <a:srgbClr val="C00000"/>
                </a:solidFill>
                <a:latin typeface="+mn-lt"/>
              </a:rPr>
              <a:t>n</a:t>
            </a:r>
            <a:r>
              <a:rPr lang="en-US" sz="1800" b="0" i="1" baseline="-25000" dirty="0" err="1" smtClean="0">
                <a:solidFill>
                  <a:srgbClr val="C00000"/>
                </a:solidFill>
                <a:latin typeface="+mn-lt"/>
              </a:rPr>
              <a:t>core</a:t>
            </a:r>
            <a:r>
              <a:rPr lang="en-US" sz="1800" b="0" dirty="0" smtClean="0">
                <a:solidFill>
                  <a:srgbClr val="C00000"/>
                </a:solidFill>
                <a:latin typeface="+mn-lt"/>
              </a:rPr>
              <a:t> </a:t>
            </a:r>
            <a:endParaRPr lang="en-US" sz="1800" b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254" name="Text Box 15"/>
          <p:cNvSpPr txBox="1">
            <a:spLocks noChangeArrowheads="1"/>
          </p:cNvSpPr>
          <p:nvPr/>
        </p:nvSpPr>
        <p:spPr bwMode="auto">
          <a:xfrm>
            <a:off x="651681" y="1143000"/>
            <a:ext cx="78827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 smtClean="0"/>
              <a:t>Optical fibers consist of “core” surrounded by “cladding” with </a:t>
            </a:r>
            <a:r>
              <a:rPr lang="en-US" sz="2400" i="1" dirty="0" err="1" smtClean="0"/>
              <a:t>n</a:t>
            </a:r>
            <a:r>
              <a:rPr lang="en-US" sz="2400" i="1" baseline="-25000" dirty="0" err="1" smtClean="0"/>
              <a:t>cladding</a:t>
            </a:r>
            <a:r>
              <a:rPr lang="en-US" sz="2400" dirty="0" smtClean="0"/>
              <a:t> &lt; </a:t>
            </a:r>
            <a:r>
              <a:rPr lang="en-US" sz="2400" i="1" dirty="0" err="1" smtClean="0"/>
              <a:t>n</a:t>
            </a:r>
            <a:r>
              <a:rPr lang="en-US" sz="2400" i="1" baseline="-25000" dirty="0" err="1" smtClean="0"/>
              <a:t>core</a:t>
            </a:r>
            <a:r>
              <a:rPr lang="en-US" sz="2400" dirty="0" smtClean="0"/>
              <a:t>.</a:t>
            </a:r>
            <a:r>
              <a:rPr lang="en-US" sz="2400" b="0" dirty="0" smtClean="0">
                <a:latin typeface="+mn-lt"/>
              </a:rPr>
              <a:t> </a:t>
            </a:r>
            <a:r>
              <a:rPr lang="en-US" sz="2400" dirty="0" smtClean="0"/>
              <a:t>L</a:t>
            </a:r>
            <a:r>
              <a:rPr lang="en-US" sz="2400" b="0" dirty="0" smtClean="0">
                <a:latin typeface="+mn-lt"/>
              </a:rPr>
              <a:t>ight </a:t>
            </a:r>
            <a:r>
              <a:rPr lang="en-US" sz="2400" b="0" dirty="0">
                <a:latin typeface="+mn-lt"/>
              </a:rPr>
              <a:t>hits </a:t>
            </a:r>
            <a:r>
              <a:rPr lang="en-US" sz="2400" b="0" dirty="0" smtClean="0">
                <a:latin typeface="+mn-lt"/>
              </a:rPr>
              <a:t>core-cladding interface at </a:t>
            </a:r>
            <a:r>
              <a:rPr lang="en-US" sz="2400" dirty="0" err="1" smtClean="0"/>
              <a:t>θ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&gt; </a:t>
            </a:r>
            <a:r>
              <a:rPr lang="en-US" sz="2400" dirty="0" err="1" smtClean="0"/>
              <a:t>θ</a:t>
            </a:r>
            <a:r>
              <a:rPr lang="en-US" sz="2400" i="1" baseline="-25000" dirty="0" err="1" smtClean="0"/>
              <a:t>c</a:t>
            </a:r>
            <a:r>
              <a:rPr lang="en-US" sz="2400" b="0" dirty="0" smtClean="0">
                <a:latin typeface="+mn-lt"/>
              </a:rPr>
              <a:t>, undergoes </a:t>
            </a:r>
            <a:r>
              <a:rPr lang="en-US" sz="2400" b="0" dirty="0">
                <a:latin typeface="+mn-lt"/>
              </a:rPr>
              <a:t>total internal </a:t>
            </a:r>
            <a:r>
              <a:rPr lang="en-US" sz="2400" b="0" dirty="0" smtClean="0">
                <a:latin typeface="+mn-lt"/>
              </a:rPr>
              <a:t>reflection </a:t>
            </a:r>
            <a:r>
              <a:rPr lang="en-US" sz="2400" b="0" dirty="0">
                <a:latin typeface="+mn-lt"/>
              </a:rPr>
              <a:t>and stays in the fiber.</a:t>
            </a:r>
          </a:p>
        </p:txBody>
      </p:sp>
      <p:pic>
        <p:nvPicPr>
          <p:cNvPr id="18449" name="Picture 17" descr="http://static.ddmcdn.com/gif/fiber-optic-fiber-ed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1886846" cy="188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53" name="Picture 21" descr="http://df1pcuz9br1go.cloudfront.net/wp-content/uploads/2011/11/WASACE-to-Link-Four-Continents-with-Undersea-Fiber-Optic-Cable.jpg?2bf7c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774"/>
          <a:stretch>
            <a:fillRect/>
          </a:stretch>
        </p:blipFill>
        <p:spPr bwMode="auto">
          <a:xfrm>
            <a:off x="3200399" y="4724399"/>
            <a:ext cx="2080699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55" name="Picture 23" descr="http://orthoinfo.aaos.org/figures/A00297F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724399"/>
            <a:ext cx="182459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51" name="Picture 19" descr="http://www.scientificamerican.com/media/inline/bendable-laser-scalpel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7677" y="4724400"/>
            <a:ext cx="1676399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Block Arc 23"/>
          <p:cNvSpPr/>
          <p:nvPr/>
        </p:nvSpPr>
        <p:spPr>
          <a:xfrm rot="5400000">
            <a:off x="5181599" y="2590799"/>
            <a:ext cx="1828801" cy="1828800"/>
          </a:xfrm>
          <a:prstGeom prst="blockArc">
            <a:avLst>
              <a:gd name="adj1" fmla="val 10800000"/>
              <a:gd name="adj2" fmla="val 98293"/>
              <a:gd name="adj3" fmla="val 124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14800" y="2590797"/>
            <a:ext cx="2057400" cy="2286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181600" y="4190997"/>
            <a:ext cx="938639" cy="2285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ie 30"/>
          <p:cNvSpPr/>
          <p:nvPr/>
        </p:nvSpPr>
        <p:spPr>
          <a:xfrm>
            <a:off x="4038599" y="2590798"/>
            <a:ext cx="228600" cy="228600"/>
          </a:xfrm>
          <a:prstGeom prst="pie">
            <a:avLst>
              <a:gd name="adj1" fmla="val 5248430"/>
              <a:gd name="adj2" fmla="val 1620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Pie 32"/>
          <p:cNvSpPr/>
          <p:nvPr/>
        </p:nvSpPr>
        <p:spPr>
          <a:xfrm>
            <a:off x="5029199" y="4114798"/>
            <a:ext cx="304800" cy="381000"/>
          </a:xfrm>
          <a:prstGeom prst="pie">
            <a:avLst>
              <a:gd name="adj1" fmla="val 5248430"/>
              <a:gd name="adj2" fmla="val 1620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Pie 33"/>
          <p:cNvSpPr/>
          <p:nvPr/>
        </p:nvSpPr>
        <p:spPr>
          <a:xfrm>
            <a:off x="5105399" y="4190998"/>
            <a:ext cx="228600" cy="228600"/>
          </a:xfrm>
          <a:prstGeom prst="pie">
            <a:avLst>
              <a:gd name="adj1" fmla="val 5248430"/>
              <a:gd name="adj2" fmla="val 1620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>
            <a:off x="3886199" y="2514598"/>
            <a:ext cx="1219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5"/>
          <p:cNvSpPr>
            <a:spLocks noChangeShapeType="1"/>
          </p:cNvSpPr>
          <p:nvPr/>
        </p:nvSpPr>
        <p:spPr bwMode="auto">
          <a:xfrm flipH="1">
            <a:off x="5105399" y="2590798"/>
            <a:ext cx="990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5"/>
          <p:cNvSpPr>
            <a:spLocks noChangeShapeType="1"/>
          </p:cNvSpPr>
          <p:nvPr/>
        </p:nvSpPr>
        <p:spPr bwMode="auto">
          <a:xfrm flipH="1" flipV="1">
            <a:off x="6781799" y="2895598"/>
            <a:ext cx="2286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4114799" y="2514598"/>
            <a:ext cx="0" cy="3048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3" idx="3"/>
            <a:endCxn id="33" idx="1"/>
          </p:cNvCxnSpPr>
          <p:nvPr/>
        </p:nvCxnSpPr>
        <p:spPr>
          <a:xfrm>
            <a:off x="5181599" y="4114798"/>
            <a:ext cx="0" cy="3810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Line 5"/>
          <p:cNvSpPr>
            <a:spLocks noChangeShapeType="1"/>
          </p:cNvSpPr>
          <p:nvPr/>
        </p:nvSpPr>
        <p:spPr bwMode="auto">
          <a:xfrm>
            <a:off x="6095999" y="2590798"/>
            <a:ext cx="6858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5"/>
          <p:cNvSpPr>
            <a:spLocks noChangeShapeType="1"/>
          </p:cNvSpPr>
          <p:nvPr/>
        </p:nvSpPr>
        <p:spPr bwMode="auto">
          <a:xfrm flipV="1">
            <a:off x="6476999" y="3657598"/>
            <a:ext cx="5334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5"/>
          <p:cNvSpPr>
            <a:spLocks noChangeShapeType="1"/>
          </p:cNvSpPr>
          <p:nvPr/>
        </p:nvSpPr>
        <p:spPr bwMode="auto">
          <a:xfrm flipH="1" flipV="1">
            <a:off x="5257799" y="4190998"/>
            <a:ext cx="12192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5"/>
          <p:cNvSpPr>
            <a:spLocks noChangeShapeType="1"/>
          </p:cNvSpPr>
          <p:nvPr/>
        </p:nvSpPr>
        <p:spPr bwMode="auto">
          <a:xfrm flipV="1">
            <a:off x="4495799" y="4190998"/>
            <a:ext cx="762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352799" y="2895598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105400" y="3276598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Cladding</a:t>
            </a:r>
            <a:endParaRPr lang="en-US" dirty="0"/>
          </a:p>
        </p:txBody>
      </p:sp>
      <p:cxnSp>
        <p:nvCxnSpPr>
          <p:cNvPr id="57" name="Straight Arrow Connector 56"/>
          <p:cNvCxnSpPr>
            <a:stCxn id="55" idx="3"/>
          </p:cNvCxnSpPr>
          <p:nvPr/>
        </p:nvCxnSpPr>
        <p:spPr>
          <a:xfrm flipV="1">
            <a:off x="6104391" y="3276598"/>
            <a:ext cx="601209" cy="1846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4" idx="3"/>
          </p:cNvCxnSpPr>
          <p:nvPr/>
        </p:nvCxnSpPr>
        <p:spPr>
          <a:xfrm flipV="1">
            <a:off x="3975277" y="2743198"/>
            <a:ext cx="368122" cy="3370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112"/>
          <p:cNvGrpSpPr>
            <a:grpSpLocks/>
          </p:cNvGrpSpPr>
          <p:nvPr/>
        </p:nvGrpSpPr>
        <p:grpSpPr bwMode="auto">
          <a:xfrm rot="10800000">
            <a:off x="5410200" y="2362199"/>
            <a:ext cx="894986" cy="838200"/>
            <a:chOff x="4288774" y="3323896"/>
            <a:chExt cx="1357910" cy="1271752"/>
          </a:xfrm>
        </p:grpSpPr>
        <p:cxnSp>
          <p:nvCxnSpPr>
            <p:cNvPr id="65" name="Straight Connector 37"/>
            <p:cNvCxnSpPr>
              <a:cxnSpLocks noChangeShapeType="1"/>
            </p:cNvCxnSpPr>
            <p:nvPr/>
          </p:nvCxnSpPr>
          <p:spPr bwMode="auto">
            <a:xfrm rot="10800000" flipV="1">
              <a:off x="4606160" y="3323896"/>
              <a:ext cx="2" cy="1271752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66" name="Arc 65"/>
            <p:cNvSpPr/>
            <p:nvPr/>
          </p:nvSpPr>
          <p:spPr bwMode="auto">
            <a:xfrm>
              <a:off x="4288774" y="3938722"/>
              <a:ext cx="635495" cy="635495"/>
            </a:xfrm>
            <a:prstGeom prst="arc">
              <a:avLst>
                <a:gd name="adj1" fmla="val 16200000"/>
                <a:gd name="adj2" fmla="val 20585545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Rectangle 44"/>
            <p:cNvSpPr>
              <a:spLocks noChangeArrowheads="1"/>
            </p:cNvSpPr>
            <p:nvPr/>
          </p:nvSpPr>
          <p:spPr bwMode="auto">
            <a:xfrm rot="10800000">
              <a:off x="4490546" y="3323896"/>
              <a:ext cx="1156138" cy="560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baseline="0" dirty="0" smtClean="0">
                  <a:latin typeface="Calibri"/>
                </a:rPr>
                <a:t>θ</a:t>
              </a:r>
              <a:r>
                <a:rPr lang="en-US" i="1" baseline="-25000" dirty="0" err="1" smtClean="0"/>
                <a:t>i</a:t>
              </a:r>
              <a:r>
                <a:rPr lang="en-US" i="1" dirty="0" smtClean="0"/>
                <a:t> &gt; </a:t>
              </a:r>
              <a:r>
                <a:rPr lang="el-GR" dirty="0" smtClean="0"/>
                <a:t>θ</a:t>
              </a:r>
              <a:r>
                <a:rPr lang="en-US" i="1" baseline="-25000" dirty="0" smtClean="0"/>
                <a:t>c</a:t>
              </a:r>
              <a:endParaRPr lang="en-US" i="1" baseline="-25000" dirty="0"/>
            </a:p>
          </p:txBody>
        </p:sp>
      </p:grpSp>
      <p:sp>
        <p:nvSpPr>
          <p:cNvPr id="78" name="Slide Number Placeholder 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19, Slide </a:t>
            </a:r>
            <a:fld id="{1CAC7609-F577-47E8-AE8B-FF3B7C65C01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hord 51"/>
          <p:cNvSpPr/>
          <p:nvPr/>
        </p:nvSpPr>
        <p:spPr>
          <a:xfrm>
            <a:off x="2438400" y="2496035"/>
            <a:ext cx="2743200" cy="2743200"/>
          </a:xfrm>
          <a:prstGeom prst="chord">
            <a:avLst>
              <a:gd name="adj1" fmla="val 18167428"/>
              <a:gd name="adj2" fmla="val 343186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Line 5"/>
          <p:cNvSpPr>
            <a:spLocks noChangeShapeType="1"/>
          </p:cNvSpPr>
          <p:nvPr/>
        </p:nvSpPr>
        <p:spPr bwMode="auto">
          <a:xfrm flipV="1">
            <a:off x="1293373" y="3881282"/>
            <a:ext cx="617422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4831307" y="2956647"/>
            <a:ext cx="2142699" cy="125559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26"/>
          <p:cNvGrpSpPr/>
          <p:nvPr/>
        </p:nvGrpSpPr>
        <p:grpSpPr>
          <a:xfrm flipH="1">
            <a:off x="5024284" y="3269703"/>
            <a:ext cx="2345507" cy="956186"/>
            <a:chOff x="4370264" y="2044212"/>
            <a:chExt cx="2345507" cy="956186"/>
          </a:xfrm>
        </p:grpSpPr>
        <p:cxnSp>
          <p:nvCxnSpPr>
            <p:cNvPr id="47" name="Straight Arrow Connector 46"/>
            <p:cNvCxnSpPr/>
            <p:nvPr/>
          </p:nvCxnSpPr>
          <p:spPr>
            <a:xfrm flipH="1">
              <a:off x="4561333" y="2044212"/>
              <a:ext cx="2154438" cy="95618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>
              <a:off x="4370264" y="2343325"/>
              <a:ext cx="2230638" cy="534243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 flipV="1">
              <a:off x="4397559" y="2660709"/>
              <a:ext cx="220227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592138" y="1236663"/>
            <a:ext cx="78978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2833" tIns="51417" rIns="102833" bIns="51417">
            <a:spAutoFit/>
          </a:bodyPr>
          <a:lstStyle>
            <a:lvl1pPr defTabSz="102870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 defTabSz="102870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 defTabSz="102870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 defTabSz="102870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 defTabSz="102870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700" b="0"/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685800" y="5710698"/>
            <a:ext cx="7944592" cy="84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02833" tIns="51417" rIns="102833" bIns="51417">
            <a:spAutoFit/>
          </a:bodyPr>
          <a:lstStyle>
            <a:lvl1pPr defTabSz="102870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 defTabSz="102870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 defTabSz="102870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 defTabSz="102870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 defTabSz="102870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0" dirty="0" smtClean="0">
                <a:latin typeface="+mn-lt"/>
              </a:rPr>
              <a:t>Converging lens – rays </a:t>
            </a:r>
            <a:r>
              <a:rPr lang="en-US" altLang="en-US" sz="2400" b="0" spc="-200" dirty="0" smtClean="0">
                <a:latin typeface="+mn-lt"/>
              </a:rPr>
              <a:t>||</a:t>
            </a:r>
            <a:r>
              <a:rPr lang="en-US" altLang="en-US" sz="2400" b="0" dirty="0" smtClean="0">
                <a:latin typeface="+mn-lt"/>
              </a:rPr>
              <a:t> to p.a. refract through focal point </a:t>
            </a:r>
            <a:r>
              <a:rPr lang="en-US" altLang="en-US" sz="2400" b="0" i="1" dirty="0" smtClean="0">
                <a:latin typeface="+mn-lt"/>
              </a:rPr>
              <a:t>f </a:t>
            </a:r>
            <a:r>
              <a:rPr lang="en-US" altLang="en-US" sz="2400" b="0" i="1" u="sng" dirty="0" smtClean="0">
                <a:latin typeface="+mn-lt"/>
              </a:rPr>
              <a:t>after</a:t>
            </a:r>
            <a:r>
              <a:rPr lang="en-US" altLang="en-US" sz="2400" b="0" i="1" dirty="0" smtClean="0">
                <a:latin typeface="+mn-lt"/>
              </a:rPr>
              <a:t> </a:t>
            </a:r>
            <a:r>
              <a:rPr lang="en-US" altLang="en-US" sz="2400" b="0" dirty="0" smtClean="0">
                <a:latin typeface="+mn-lt"/>
              </a:rPr>
              <a:t>lens</a:t>
            </a:r>
            <a:endParaRPr lang="en-US" altLang="en-US" sz="2400" b="0" dirty="0">
              <a:latin typeface="+mn-lt"/>
            </a:endParaRPr>
          </a:p>
        </p:txBody>
      </p:sp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Converging lens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62000" y="3707611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p.a.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74172" y="3465547"/>
            <a:ext cx="263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f</a:t>
            </a:r>
            <a:endParaRPr lang="en-US" sz="2000" i="1" dirty="0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1953878" y="2972864"/>
            <a:ext cx="2606040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22"/>
          <p:cNvGrpSpPr/>
          <p:nvPr/>
        </p:nvGrpSpPr>
        <p:grpSpPr>
          <a:xfrm>
            <a:off x="1953879" y="3270545"/>
            <a:ext cx="3227721" cy="616719"/>
            <a:chOff x="3645725" y="2045054"/>
            <a:chExt cx="2968825" cy="616719"/>
          </a:xfrm>
        </p:grpSpPr>
        <p:cxnSp>
          <p:nvCxnSpPr>
            <p:cNvPr id="46" name="Straight Arrow Connector 45"/>
            <p:cNvCxnSpPr/>
            <p:nvPr/>
          </p:nvCxnSpPr>
          <p:spPr>
            <a:xfrm flipV="1">
              <a:off x="3645725" y="2661773"/>
              <a:ext cx="296882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3645725" y="2344127"/>
              <a:ext cx="2935350" cy="117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3657600" y="2045054"/>
              <a:ext cx="2823050" cy="219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27"/>
          <p:cNvGrpSpPr/>
          <p:nvPr/>
        </p:nvGrpSpPr>
        <p:grpSpPr>
          <a:xfrm>
            <a:off x="5177463" y="3873616"/>
            <a:ext cx="1219200" cy="668821"/>
            <a:chOff x="5395350" y="2661773"/>
            <a:chExt cx="1219200" cy="668821"/>
          </a:xfrm>
        </p:grpSpPr>
        <p:sp>
          <p:nvSpPr>
            <p:cNvPr id="63" name="Line 5"/>
            <p:cNvSpPr>
              <a:spLocks noChangeShapeType="1"/>
            </p:cNvSpPr>
            <p:nvPr/>
          </p:nvSpPr>
          <p:spPr bwMode="auto">
            <a:xfrm flipV="1">
              <a:off x="6614550" y="2661773"/>
              <a:ext cx="0" cy="5943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5" name="Object 4"/>
            <p:cNvGraphicFramePr>
              <a:graphicFrameLocks noChangeAspect="1"/>
            </p:cNvGraphicFramePr>
            <p:nvPr/>
          </p:nvGraphicFramePr>
          <p:xfrm>
            <a:off x="5876363" y="2971819"/>
            <a:ext cx="269875" cy="358775"/>
          </p:xfrm>
          <a:graphic>
            <a:graphicData uri="http://schemas.openxmlformats.org/presentationml/2006/ole">
              <p:oleObj spid="_x0000_s610306" name="Equation" r:id="rId4" imgW="152280" imgH="203040" progId="Equation.DSMT4">
                <p:embed/>
              </p:oleObj>
            </a:graphicData>
          </a:graphic>
        </p:graphicFrame>
        <p:sp>
          <p:nvSpPr>
            <p:cNvPr id="66" name="Line 5"/>
            <p:cNvSpPr>
              <a:spLocks noChangeShapeType="1"/>
            </p:cNvSpPr>
            <p:nvPr/>
          </p:nvSpPr>
          <p:spPr bwMode="auto">
            <a:xfrm flipV="1">
              <a:off x="5395350" y="2661773"/>
              <a:ext cx="0" cy="5943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6157350" y="3124219"/>
              <a:ext cx="457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>
              <a:off x="5395350" y="3124219"/>
              <a:ext cx="457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45"/>
          <p:cNvGrpSpPr/>
          <p:nvPr/>
        </p:nvGrpSpPr>
        <p:grpSpPr>
          <a:xfrm>
            <a:off x="5124373" y="4583668"/>
            <a:ext cx="1505027" cy="826532"/>
            <a:chOff x="5018487" y="4604213"/>
            <a:chExt cx="1505027" cy="826532"/>
          </a:xfrm>
        </p:grpSpPr>
        <p:sp>
          <p:nvSpPr>
            <p:cNvPr id="116" name="TextBox 115"/>
            <p:cNvSpPr txBox="1"/>
            <p:nvPr/>
          </p:nvSpPr>
          <p:spPr>
            <a:xfrm>
              <a:off x="5018487" y="5061413"/>
              <a:ext cx="1505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“Focal length”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144" name="Straight Arrow Connector 143"/>
            <p:cNvCxnSpPr>
              <a:stCxn id="116" idx="0"/>
            </p:cNvCxnSpPr>
            <p:nvPr/>
          </p:nvCxnSpPr>
          <p:spPr>
            <a:xfrm flipH="1" flipV="1">
              <a:off x="5704287" y="4604213"/>
              <a:ext cx="66714" cy="4572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Oval 7"/>
          <p:cNvSpPr>
            <a:spLocks noChangeArrowheads="1"/>
          </p:cNvSpPr>
          <p:nvPr/>
        </p:nvSpPr>
        <p:spPr bwMode="auto">
          <a:xfrm>
            <a:off x="6353275" y="3829516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8" name="TextBox 147"/>
          <p:cNvSpPr txBox="1"/>
          <p:nvPr/>
        </p:nvSpPr>
        <p:spPr>
          <a:xfrm>
            <a:off x="2133600" y="4800600"/>
            <a:ext cx="7889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  <p:grpSp>
        <p:nvGrpSpPr>
          <p:cNvPr id="53" name="Group 112"/>
          <p:cNvGrpSpPr>
            <a:grpSpLocks/>
          </p:cNvGrpSpPr>
          <p:nvPr/>
        </p:nvGrpSpPr>
        <p:grpSpPr bwMode="auto">
          <a:xfrm rot="2947342">
            <a:off x="4100041" y="2039446"/>
            <a:ext cx="1417609" cy="1882702"/>
            <a:chOff x="3857319" y="3338813"/>
            <a:chExt cx="1417609" cy="1882702"/>
          </a:xfrm>
        </p:grpSpPr>
        <p:cxnSp>
          <p:nvCxnSpPr>
            <p:cNvPr id="55" name="Straight Connector 37"/>
            <p:cNvCxnSpPr>
              <a:cxnSpLocks noChangeShapeType="1"/>
            </p:cNvCxnSpPr>
            <p:nvPr/>
          </p:nvCxnSpPr>
          <p:spPr bwMode="auto">
            <a:xfrm rot="18652658" flipH="1">
              <a:off x="3754961" y="3578551"/>
              <a:ext cx="1610435" cy="140572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57" name="Arc 56"/>
            <p:cNvSpPr/>
            <p:nvPr/>
          </p:nvSpPr>
          <p:spPr bwMode="auto">
            <a:xfrm>
              <a:off x="4020028" y="3662916"/>
              <a:ext cx="1129361" cy="1129361"/>
            </a:xfrm>
            <a:prstGeom prst="arc">
              <a:avLst>
                <a:gd name="adj1" fmla="val 16147636"/>
                <a:gd name="adj2" fmla="val 20465301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" name="Rectangle 43"/>
            <p:cNvSpPr>
              <a:spLocks noChangeArrowheads="1"/>
            </p:cNvSpPr>
            <p:nvPr/>
          </p:nvSpPr>
          <p:spPr bwMode="auto">
            <a:xfrm rot="18652658">
              <a:off x="4861662" y="3382747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baseline="0" dirty="0" smtClean="0"/>
                <a:t>θ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59" name="Rectangle 45"/>
            <p:cNvSpPr>
              <a:spLocks noChangeArrowheads="1"/>
            </p:cNvSpPr>
            <p:nvPr/>
          </p:nvSpPr>
          <p:spPr bwMode="auto">
            <a:xfrm>
              <a:off x="4418832" y="4094708"/>
              <a:ext cx="152400" cy="152400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Arc 60"/>
            <p:cNvSpPr/>
            <p:nvPr/>
          </p:nvSpPr>
          <p:spPr bwMode="auto">
            <a:xfrm>
              <a:off x="3886200" y="3505201"/>
              <a:ext cx="1371600" cy="1371600"/>
            </a:xfrm>
            <a:prstGeom prst="arc">
              <a:avLst>
                <a:gd name="adj1" fmla="val 5345422"/>
                <a:gd name="adj2" fmla="val 7553632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" name="Rectangle 43"/>
            <p:cNvSpPr>
              <a:spLocks noChangeArrowheads="1"/>
            </p:cNvSpPr>
            <p:nvPr/>
          </p:nvSpPr>
          <p:spPr bwMode="auto">
            <a:xfrm rot="18652658">
              <a:off x="3997597" y="4843527"/>
              <a:ext cx="3866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baseline="0" dirty="0" smtClean="0">
                  <a:latin typeface="Calibri"/>
                </a:rPr>
                <a:t>θ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647044" y="1194176"/>
            <a:ext cx="8183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Lenses use refraction and curved surface(s) to bend light in useful ways</a:t>
            </a:r>
            <a:endParaRPr lang="en-US" sz="2400" dirty="0"/>
          </a:p>
        </p:txBody>
      </p:sp>
      <p:graphicFrame>
        <p:nvGraphicFramePr>
          <p:cNvPr id="610308" name="Object 4"/>
          <p:cNvGraphicFramePr>
            <a:graphicFrameLocks noChangeAspect="1"/>
          </p:cNvGraphicFramePr>
          <p:nvPr/>
        </p:nvGraphicFramePr>
        <p:xfrm>
          <a:off x="2431174" y="1902675"/>
          <a:ext cx="2020887" cy="401638"/>
        </p:xfrm>
        <a:graphic>
          <a:graphicData uri="http://schemas.openxmlformats.org/presentationml/2006/ole">
            <p:oleObj spid="_x0000_s610308" name="Equation" r:id="rId5" imgW="1143000" imgH="228600" progId="Equation.DSMT4">
              <p:embed/>
            </p:oleObj>
          </a:graphicData>
        </a:graphic>
      </p:graphicFrame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4648200" y="1915232"/>
            <a:ext cx="22541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chemeClr val="accent5">
                    <a:lumMod val="75000"/>
                  </a:schemeClr>
                </a:solidFill>
              </a:rPr>
              <a:t>If </a:t>
            </a:r>
            <a:r>
              <a:rPr lang="en-US" b="0" i="1" dirty="0" smtClean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en-US" b="0" baseline="-25000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US" b="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0" dirty="0">
                <a:solidFill>
                  <a:schemeClr val="accent5">
                    <a:lumMod val="75000"/>
                  </a:schemeClr>
                </a:solidFill>
              </a:rPr>
              <a:t>&gt; </a:t>
            </a:r>
            <a:r>
              <a:rPr lang="en-US" b="0" i="1" dirty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en-US" b="0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b="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0" dirty="0" smtClean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then </a:t>
            </a:r>
            <a:r>
              <a:rPr lang="el-GR" b="0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θ</a:t>
            </a:r>
            <a:r>
              <a:rPr lang="en-US" b="0" baseline="-250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b="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0" dirty="0">
                <a:solidFill>
                  <a:schemeClr val="accent5">
                    <a:lumMod val="75000"/>
                  </a:schemeClr>
                </a:solidFill>
              </a:rPr>
              <a:t>&gt; 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θ</a:t>
            </a:r>
            <a:r>
              <a:rPr lang="en-US" b="0" baseline="-25000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US" b="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 flipV="1">
            <a:off x="4562918" y="2975136"/>
            <a:ext cx="274320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112"/>
          <p:cNvGrpSpPr>
            <a:grpSpLocks/>
          </p:cNvGrpSpPr>
          <p:nvPr/>
        </p:nvGrpSpPr>
        <p:grpSpPr bwMode="auto">
          <a:xfrm rot="5400000">
            <a:off x="4413914" y="2188651"/>
            <a:ext cx="152400" cy="1392070"/>
            <a:chOff x="4405183" y="3468408"/>
            <a:chExt cx="152400" cy="1392070"/>
          </a:xfrm>
        </p:grpSpPr>
        <p:cxnSp>
          <p:nvCxnSpPr>
            <p:cNvPr id="92" name="Straight Connector 37"/>
            <p:cNvCxnSpPr>
              <a:cxnSpLocks noChangeShapeType="1"/>
            </p:cNvCxnSpPr>
            <p:nvPr/>
          </p:nvCxnSpPr>
          <p:spPr bwMode="auto">
            <a:xfrm rot="16200000" flipH="1" flipV="1">
              <a:off x="3857309" y="4164443"/>
              <a:ext cx="139207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95" name="Rectangle 45"/>
            <p:cNvSpPr>
              <a:spLocks noChangeArrowheads="1"/>
            </p:cNvSpPr>
            <p:nvPr/>
          </p:nvSpPr>
          <p:spPr bwMode="auto">
            <a:xfrm>
              <a:off x="4405183" y="4094709"/>
              <a:ext cx="152400" cy="152400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" name="Slide Number Placeholder 1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19, Slide </a:t>
            </a:r>
            <a:fld id="{1CAC7609-F577-47E8-AE8B-FF3B7C65C01C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CheckPoint</a:t>
            </a:r>
            <a:r>
              <a:rPr lang="en-US" dirty="0" smtClean="0"/>
              <a:t> 2.1</a:t>
            </a:r>
          </a:p>
        </p:txBody>
      </p:sp>
      <p:sp>
        <p:nvSpPr>
          <p:cNvPr id="32789" name="Text Box 123"/>
          <p:cNvSpPr txBox="1">
            <a:spLocks noChangeArrowheads="1"/>
          </p:cNvSpPr>
          <p:nvPr/>
        </p:nvSpPr>
        <p:spPr bwMode="auto">
          <a:xfrm>
            <a:off x="651517" y="4823536"/>
            <a:ext cx="201548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marL="274320" indent="-274320">
              <a:spcBef>
                <a:spcPct val="50000"/>
              </a:spcBef>
              <a:buFont typeface="+mj-lt"/>
              <a:buAutoNum type="alphaUcPeriod"/>
            </a:pPr>
            <a:r>
              <a:rPr lang="en-US" b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   At </a:t>
            </a:r>
            <a:r>
              <a:rPr lang="en-US" b="0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f</a:t>
            </a:r>
            <a:endParaRPr lang="en-US" b="0" i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marL="274320" indent="-274320">
              <a:spcBef>
                <a:spcPct val="50000"/>
              </a:spcBef>
              <a:buFont typeface="+mj-lt"/>
              <a:buAutoNum type="alphaUcPeriod"/>
            </a:pPr>
            <a:r>
              <a:rPr lang="en-US" b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   Inside </a:t>
            </a:r>
            <a:r>
              <a:rPr lang="en-US" b="0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f</a:t>
            </a:r>
            <a:endParaRPr lang="en-US" b="0" i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marL="274320" indent="-274320">
              <a:spcBef>
                <a:spcPct val="50000"/>
              </a:spcBef>
              <a:buFont typeface="+mj-lt"/>
              <a:buAutoNum type="alphaUcPeriod"/>
            </a:pPr>
            <a:r>
              <a:rPr lang="en-US" b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   Outside </a:t>
            </a:r>
            <a:r>
              <a:rPr lang="en-US" b="0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f</a:t>
            </a:r>
            <a:endParaRPr lang="en-US" b="0" i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9484" name="Text Box 131"/>
          <p:cNvSpPr txBox="1">
            <a:spLocks noChangeArrowheads="1"/>
          </p:cNvSpPr>
          <p:nvPr/>
        </p:nvSpPr>
        <p:spPr bwMode="auto">
          <a:xfrm>
            <a:off x="533400" y="1219200"/>
            <a:ext cx="8153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0" dirty="0">
                <a:latin typeface="+mn-lt"/>
              </a:rPr>
              <a:t>A beacon in a lighthouse produces a parallel beam of light.  The beacon consists of a bulb and a converging lens.  Where should the bulb be placed?</a:t>
            </a:r>
          </a:p>
        </p:txBody>
      </p:sp>
      <p:grpSp>
        <p:nvGrpSpPr>
          <p:cNvPr id="121" name="Group 120"/>
          <p:cNvGrpSpPr/>
          <p:nvPr/>
        </p:nvGrpSpPr>
        <p:grpSpPr>
          <a:xfrm>
            <a:off x="2872263" y="4495800"/>
            <a:ext cx="4457973" cy="1600200"/>
            <a:chOff x="2872263" y="4495800"/>
            <a:chExt cx="4457973" cy="1600200"/>
          </a:xfrm>
        </p:grpSpPr>
        <p:grpSp>
          <p:nvGrpSpPr>
            <p:cNvPr id="60" name="Group 59"/>
            <p:cNvGrpSpPr/>
            <p:nvPr/>
          </p:nvGrpSpPr>
          <p:grpSpPr>
            <a:xfrm>
              <a:off x="4953000" y="4495800"/>
              <a:ext cx="1017896" cy="1600200"/>
              <a:chOff x="4512394" y="2667000"/>
              <a:chExt cx="1017896" cy="3352800"/>
            </a:xfrm>
          </p:grpSpPr>
          <p:cxnSp>
            <p:nvCxnSpPr>
              <p:cNvPr id="61" name="Straight Connector 60"/>
              <p:cNvCxnSpPr>
                <a:stCxn id="64" idx="1"/>
                <a:endCxn id="64" idx="0"/>
              </p:cNvCxnSpPr>
              <p:nvPr/>
            </p:nvCxnSpPr>
            <p:spPr>
              <a:xfrm>
                <a:off x="5015556" y="2861363"/>
                <a:ext cx="8862" cy="2940350"/>
              </a:xfrm>
              <a:prstGeom prst="line">
                <a:avLst/>
              </a:prstGeom>
              <a:ln w="285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" name="Group 40"/>
              <p:cNvGrpSpPr/>
              <p:nvPr/>
            </p:nvGrpSpPr>
            <p:grpSpPr>
              <a:xfrm>
                <a:off x="4512394" y="2667000"/>
                <a:ext cx="1017896" cy="3352800"/>
                <a:chOff x="7759734" y="1524000"/>
                <a:chExt cx="1017896" cy="3352800"/>
              </a:xfrm>
            </p:grpSpPr>
            <p:sp>
              <p:nvSpPr>
                <p:cNvPr id="63" name="Chord 62"/>
                <p:cNvSpPr/>
                <p:nvPr/>
              </p:nvSpPr>
              <p:spPr>
                <a:xfrm>
                  <a:off x="8091830" y="1524000"/>
                  <a:ext cx="685800" cy="3352800"/>
                </a:xfrm>
                <a:prstGeom prst="chord">
                  <a:avLst>
                    <a:gd name="adj1" fmla="val 6205925"/>
                    <a:gd name="adj2" fmla="val 15335081"/>
                  </a:avLst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Chord 63"/>
                <p:cNvSpPr/>
                <p:nvPr/>
              </p:nvSpPr>
              <p:spPr>
                <a:xfrm flipH="1">
                  <a:off x="7759734" y="1524000"/>
                  <a:ext cx="685800" cy="3352800"/>
                </a:xfrm>
                <a:prstGeom prst="chord">
                  <a:avLst>
                    <a:gd name="adj1" fmla="val 6219454"/>
                    <a:gd name="adj2" fmla="val 15434032"/>
                  </a:avLst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2796" name="Text Box 85"/>
            <p:cNvSpPr txBox="1">
              <a:spLocks noChangeArrowheads="1"/>
            </p:cNvSpPr>
            <p:nvPr/>
          </p:nvSpPr>
          <p:spPr bwMode="auto">
            <a:xfrm>
              <a:off x="2872263" y="5039152"/>
              <a:ext cx="539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0" dirty="0" smtClean="0">
                  <a:latin typeface="+mn-lt"/>
                </a:rPr>
                <a:t>p.a.</a:t>
              </a:r>
              <a:endParaRPr lang="en-US" sz="1800" b="0" dirty="0">
                <a:latin typeface="+mn-lt"/>
              </a:endParaRPr>
            </a:p>
          </p:txBody>
        </p:sp>
        <p:sp>
          <p:nvSpPr>
            <p:cNvPr id="32802" name="Line 84"/>
            <p:cNvSpPr>
              <a:spLocks noChangeShapeType="1"/>
            </p:cNvSpPr>
            <p:nvPr/>
          </p:nvSpPr>
          <p:spPr bwMode="auto">
            <a:xfrm flipH="1">
              <a:off x="3350265" y="5257800"/>
              <a:ext cx="37290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7" name="Picture 66" descr="http://upload.wikimedia.org/wikipedia/commons/thumb/b/b4/Gluehlampe_01_KMJ.png/200px-Gluehlampe_01_KMJ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7541" y="4873300"/>
              <a:ext cx="591318" cy="981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8" name="Straight Connector 67"/>
            <p:cNvCxnSpPr/>
            <p:nvPr/>
          </p:nvCxnSpPr>
          <p:spPr>
            <a:xfrm flipH="1">
              <a:off x="4049126" y="5229177"/>
              <a:ext cx="94379" cy="1"/>
            </a:xfrm>
            <a:prstGeom prst="line">
              <a:avLst/>
            </a:prstGeom>
            <a:ln w="3175">
              <a:solidFill>
                <a:srgbClr val="FFFF00"/>
              </a:solidFill>
            </a:ln>
            <a:effectLst>
              <a:glow rad="228600">
                <a:srgbClr val="FFF000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45"/>
            <p:cNvCxnSpPr>
              <a:cxnSpLocks noChangeShapeType="1"/>
            </p:cNvCxnSpPr>
            <p:nvPr/>
          </p:nvCxnSpPr>
          <p:spPr bwMode="auto">
            <a:xfrm flipH="1">
              <a:off x="4069580" y="4800600"/>
              <a:ext cx="1416820" cy="452651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7" name="Straight Connector 50"/>
            <p:cNvCxnSpPr>
              <a:cxnSpLocks noChangeShapeType="1"/>
            </p:cNvCxnSpPr>
            <p:nvPr/>
          </p:nvCxnSpPr>
          <p:spPr bwMode="auto">
            <a:xfrm flipH="1">
              <a:off x="5486400" y="5029200"/>
              <a:ext cx="1828800" cy="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8" name="Straight Connector 51"/>
            <p:cNvCxnSpPr>
              <a:cxnSpLocks noChangeShapeType="1"/>
            </p:cNvCxnSpPr>
            <p:nvPr/>
          </p:nvCxnSpPr>
          <p:spPr bwMode="auto">
            <a:xfrm flipH="1" flipV="1">
              <a:off x="4091852" y="5221408"/>
              <a:ext cx="1394548" cy="493592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9" name="Straight Connector 37"/>
            <p:cNvCxnSpPr>
              <a:cxnSpLocks noChangeShapeType="1"/>
            </p:cNvCxnSpPr>
            <p:nvPr/>
          </p:nvCxnSpPr>
          <p:spPr bwMode="auto">
            <a:xfrm flipH="1" flipV="1">
              <a:off x="5486400" y="5715000"/>
              <a:ext cx="1828801" cy="1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0" name="Straight Connector 37"/>
            <p:cNvCxnSpPr>
              <a:cxnSpLocks noChangeShapeType="1"/>
            </p:cNvCxnSpPr>
            <p:nvPr/>
          </p:nvCxnSpPr>
          <p:spPr bwMode="auto">
            <a:xfrm flipH="1" flipV="1">
              <a:off x="5477530" y="4790360"/>
              <a:ext cx="1837670" cy="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1" name="Straight Connector 37"/>
            <p:cNvCxnSpPr>
              <a:cxnSpLocks noChangeShapeType="1"/>
            </p:cNvCxnSpPr>
            <p:nvPr/>
          </p:nvCxnSpPr>
          <p:spPr bwMode="auto">
            <a:xfrm flipH="1" flipV="1">
              <a:off x="5486400" y="5486400"/>
              <a:ext cx="1828800" cy="2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2" name="Straight Connector 51"/>
            <p:cNvCxnSpPr>
              <a:cxnSpLocks noChangeShapeType="1"/>
            </p:cNvCxnSpPr>
            <p:nvPr/>
          </p:nvCxnSpPr>
          <p:spPr bwMode="auto">
            <a:xfrm flipH="1" flipV="1">
              <a:off x="4072498" y="5237264"/>
              <a:ext cx="1413902" cy="249136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3" name="Straight Connector 51"/>
            <p:cNvCxnSpPr>
              <a:cxnSpLocks noChangeShapeType="1"/>
            </p:cNvCxnSpPr>
            <p:nvPr/>
          </p:nvCxnSpPr>
          <p:spPr bwMode="auto">
            <a:xfrm flipH="1">
              <a:off x="4078248" y="5029200"/>
              <a:ext cx="1408152" cy="216819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4" name="Straight Connector 51"/>
            <p:cNvCxnSpPr>
              <a:cxnSpLocks noChangeShapeType="1"/>
            </p:cNvCxnSpPr>
            <p:nvPr/>
          </p:nvCxnSpPr>
          <p:spPr bwMode="auto">
            <a:xfrm flipH="1">
              <a:off x="4133549" y="5257800"/>
              <a:ext cx="3196687" cy="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5" name="TextBox 92"/>
            <p:cNvSpPr txBox="1">
              <a:spLocks noChangeArrowheads="1"/>
            </p:cNvSpPr>
            <p:nvPr/>
          </p:nvSpPr>
          <p:spPr bwMode="auto">
            <a:xfrm>
              <a:off x="3962400" y="4724400"/>
              <a:ext cx="2792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b="0" i="1" dirty="0" smtClean="0">
                  <a:latin typeface="+mn-lt"/>
                </a:rPr>
                <a:t>f</a:t>
              </a:r>
              <a:endParaRPr lang="en-US" b="0" i="1" dirty="0">
                <a:latin typeface="+mn-lt"/>
              </a:endParaRPr>
            </a:p>
          </p:txBody>
        </p:sp>
        <p:sp>
          <p:nvSpPr>
            <p:cNvPr id="96" name="Oval 7"/>
            <p:cNvSpPr>
              <a:spLocks noChangeArrowheads="1"/>
            </p:cNvSpPr>
            <p:nvPr/>
          </p:nvSpPr>
          <p:spPr bwMode="auto">
            <a:xfrm>
              <a:off x="4052248" y="5191713"/>
              <a:ext cx="95250" cy="952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TextBox 92"/>
            <p:cNvSpPr txBox="1">
              <a:spLocks noChangeArrowheads="1"/>
            </p:cNvSpPr>
            <p:nvPr/>
          </p:nvSpPr>
          <p:spPr bwMode="auto">
            <a:xfrm>
              <a:off x="6723806" y="5253251"/>
              <a:ext cx="2792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b="0" i="1" dirty="0" smtClean="0">
                  <a:latin typeface="+mn-lt"/>
                </a:rPr>
                <a:t>f</a:t>
              </a:r>
              <a:endParaRPr lang="en-US" b="0" i="1" dirty="0">
                <a:latin typeface="+mn-lt"/>
              </a:endParaRPr>
            </a:p>
          </p:txBody>
        </p:sp>
        <p:sp>
          <p:nvSpPr>
            <p:cNvPr id="98" name="Oval 7"/>
            <p:cNvSpPr>
              <a:spLocks noChangeArrowheads="1"/>
            </p:cNvSpPr>
            <p:nvPr/>
          </p:nvSpPr>
          <p:spPr bwMode="auto">
            <a:xfrm>
              <a:off x="6810000" y="5193987"/>
              <a:ext cx="95250" cy="952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19, Slide </a:t>
            </a:r>
            <a:fld id="{1CAC7609-F577-47E8-AE8B-FF3B7C65C01C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120" name="Group 119"/>
          <p:cNvGrpSpPr/>
          <p:nvPr/>
        </p:nvGrpSpPr>
        <p:grpSpPr>
          <a:xfrm>
            <a:off x="2872263" y="2057400"/>
            <a:ext cx="4207039" cy="1600200"/>
            <a:chOff x="2872263" y="2057400"/>
            <a:chExt cx="4207039" cy="1600200"/>
          </a:xfrm>
        </p:grpSpPr>
        <p:grpSp>
          <p:nvGrpSpPr>
            <p:cNvPr id="73" name="Group 72"/>
            <p:cNvGrpSpPr/>
            <p:nvPr/>
          </p:nvGrpSpPr>
          <p:grpSpPr>
            <a:xfrm>
              <a:off x="4953000" y="2057400"/>
              <a:ext cx="1017896" cy="1600200"/>
              <a:chOff x="4512394" y="2667000"/>
              <a:chExt cx="1017896" cy="3352800"/>
            </a:xfrm>
          </p:grpSpPr>
          <p:cxnSp>
            <p:nvCxnSpPr>
              <p:cNvPr id="79" name="Straight Connector 78"/>
              <p:cNvCxnSpPr>
                <a:stCxn id="82" idx="1"/>
                <a:endCxn id="82" idx="0"/>
              </p:cNvCxnSpPr>
              <p:nvPr/>
            </p:nvCxnSpPr>
            <p:spPr>
              <a:xfrm>
                <a:off x="5015556" y="2861363"/>
                <a:ext cx="8862" cy="2940350"/>
              </a:xfrm>
              <a:prstGeom prst="line">
                <a:avLst/>
              </a:prstGeom>
              <a:ln w="285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0" name="Group 40"/>
              <p:cNvGrpSpPr/>
              <p:nvPr/>
            </p:nvGrpSpPr>
            <p:grpSpPr>
              <a:xfrm>
                <a:off x="4512394" y="2667000"/>
                <a:ext cx="1017896" cy="3352800"/>
                <a:chOff x="7759734" y="1524000"/>
                <a:chExt cx="1017896" cy="3352800"/>
              </a:xfrm>
            </p:grpSpPr>
            <p:sp>
              <p:nvSpPr>
                <p:cNvPr id="81" name="Chord 80"/>
                <p:cNvSpPr/>
                <p:nvPr/>
              </p:nvSpPr>
              <p:spPr>
                <a:xfrm>
                  <a:off x="8091830" y="1524000"/>
                  <a:ext cx="685800" cy="3352800"/>
                </a:xfrm>
                <a:prstGeom prst="chord">
                  <a:avLst>
                    <a:gd name="adj1" fmla="val 6205925"/>
                    <a:gd name="adj2" fmla="val 15335081"/>
                  </a:avLst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Chord 81"/>
                <p:cNvSpPr/>
                <p:nvPr/>
              </p:nvSpPr>
              <p:spPr>
                <a:xfrm flipH="1">
                  <a:off x="7759734" y="1524000"/>
                  <a:ext cx="685800" cy="3352800"/>
                </a:xfrm>
                <a:prstGeom prst="chord">
                  <a:avLst>
                    <a:gd name="adj1" fmla="val 6219454"/>
                    <a:gd name="adj2" fmla="val 15434032"/>
                  </a:avLst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3" name="Text Box 85"/>
            <p:cNvSpPr txBox="1">
              <a:spLocks noChangeArrowheads="1"/>
            </p:cNvSpPr>
            <p:nvPr/>
          </p:nvSpPr>
          <p:spPr bwMode="auto">
            <a:xfrm>
              <a:off x="2872263" y="2600752"/>
              <a:ext cx="539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0" dirty="0" smtClean="0">
                  <a:latin typeface="+mn-lt"/>
                </a:rPr>
                <a:t>p.a.</a:t>
              </a:r>
              <a:endParaRPr lang="en-US" sz="1800" b="0" dirty="0">
                <a:latin typeface="+mn-lt"/>
              </a:endParaRPr>
            </a:p>
          </p:txBody>
        </p:sp>
        <p:sp>
          <p:nvSpPr>
            <p:cNvPr id="84" name="Line 84"/>
            <p:cNvSpPr>
              <a:spLocks noChangeShapeType="1"/>
            </p:cNvSpPr>
            <p:nvPr/>
          </p:nvSpPr>
          <p:spPr bwMode="auto">
            <a:xfrm flipH="1">
              <a:off x="3350265" y="2819400"/>
              <a:ext cx="37290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00" name="Straight Connector 45"/>
            <p:cNvCxnSpPr>
              <a:cxnSpLocks noChangeShapeType="1"/>
            </p:cNvCxnSpPr>
            <p:nvPr/>
          </p:nvCxnSpPr>
          <p:spPr bwMode="auto">
            <a:xfrm>
              <a:off x="5486400" y="2362200"/>
              <a:ext cx="1371600" cy="45720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" name="Straight Connector 50"/>
            <p:cNvCxnSpPr>
              <a:cxnSpLocks noChangeShapeType="1"/>
            </p:cNvCxnSpPr>
            <p:nvPr/>
          </p:nvCxnSpPr>
          <p:spPr bwMode="auto">
            <a:xfrm>
              <a:off x="3626620" y="2590800"/>
              <a:ext cx="1828800" cy="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2" name="Straight Connector 51"/>
            <p:cNvCxnSpPr>
              <a:cxnSpLocks noChangeShapeType="1"/>
            </p:cNvCxnSpPr>
            <p:nvPr/>
          </p:nvCxnSpPr>
          <p:spPr bwMode="auto">
            <a:xfrm flipV="1">
              <a:off x="5462064" y="2819400"/>
              <a:ext cx="1395936" cy="45720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3" name="Straight Connector 37"/>
            <p:cNvCxnSpPr>
              <a:cxnSpLocks noChangeShapeType="1"/>
            </p:cNvCxnSpPr>
            <p:nvPr/>
          </p:nvCxnSpPr>
          <p:spPr bwMode="auto">
            <a:xfrm flipV="1">
              <a:off x="3626620" y="3276600"/>
              <a:ext cx="1828801" cy="1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4" name="Straight Connector 37"/>
            <p:cNvCxnSpPr>
              <a:cxnSpLocks noChangeShapeType="1"/>
            </p:cNvCxnSpPr>
            <p:nvPr/>
          </p:nvCxnSpPr>
          <p:spPr bwMode="auto">
            <a:xfrm flipV="1">
              <a:off x="3617750" y="2351960"/>
              <a:ext cx="1837670" cy="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5" name="Straight Connector 37"/>
            <p:cNvCxnSpPr>
              <a:cxnSpLocks noChangeShapeType="1"/>
            </p:cNvCxnSpPr>
            <p:nvPr/>
          </p:nvCxnSpPr>
          <p:spPr bwMode="auto">
            <a:xfrm flipV="1">
              <a:off x="3626620" y="3048000"/>
              <a:ext cx="1828800" cy="2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6" name="Straight Connector 51"/>
            <p:cNvCxnSpPr>
              <a:cxnSpLocks noChangeShapeType="1"/>
            </p:cNvCxnSpPr>
            <p:nvPr/>
          </p:nvCxnSpPr>
          <p:spPr bwMode="auto">
            <a:xfrm flipV="1">
              <a:off x="5442710" y="2819400"/>
              <a:ext cx="1415290" cy="22860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" name="Straight Connector 51"/>
            <p:cNvCxnSpPr>
              <a:cxnSpLocks noChangeShapeType="1"/>
            </p:cNvCxnSpPr>
            <p:nvPr/>
          </p:nvCxnSpPr>
          <p:spPr bwMode="auto">
            <a:xfrm>
              <a:off x="5448460" y="2590800"/>
              <a:ext cx="1409540" cy="22860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8" name="Straight Connector 51"/>
            <p:cNvCxnSpPr>
              <a:cxnSpLocks noChangeShapeType="1"/>
            </p:cNvCxnSpPr>
            <p:nvPr/>
          </p:nvCxnSpPr>
          <p:spPr bwMode="auto">
            <a:xfrm>
              <a:off x="3661313" y="2819400"/>
              <a:ext cx="3196687" cy="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1" name="TextBox 92"/>
            <p:cNvSpPr txBox="1">
              <a:spLocks noChangeArrowheads="1"/>
            </p:cNvSpPr>
            <p:nvPr/>
          </p:nvSpPr>
          <p:spPr bwMode="auto">
            <a:xfrm>
              <a:off x="6705600" y="2854656"/>
              <a:ext cx="2792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b="0" i="1" dirty="0" smtClean="0">
                  <a:latin typeface="+mn-lt"/>
                </a:rPr>
                <a:t>f</a:t>
              </a:r>
              <a:endParaRPr lang="en-US" b="0" i="1" dirty="0">
                <a:latin typeface="+mn-lt"/>
              </a:endParaRPr>
            </a:p>
          </p:txBody>
        </p:sp>
        <p:sp>
          <p:nvSpPr>
            <p:cNvPr id="112" name="Oval 7"/>
            <p:cNvSpPr>
              <a:spLocks noChangeArrowheads="1"/>
            </p:cNvSpPr>
            <p:nvPr/>
          </p:nvSpPr>
          <p:spPr bwMode="auto">
            <a:xfrm>
              <a:off x="6791794" y="2768096"/>
              <a:ext cx="95250" cy="952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0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Phys102</Template>
  <TotalTime>85405</TotalTime>
  <Words>1453</Words>
  <Application>Microsoft Office PowerPoint</Application>
  <PresentationFormat>On-screen Show (4:3)</PresentationFormat>
  <Paragraphs>303</Paragraphs>
  <Slides>24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Phys102</vt:lpstr>
      <vt:lpstr>Equation</vt:lpstr>
      <vt:lpstr>Phys 102 – Lecture 19</vt:lpstr>
      <vt:lpstr>Today we will...</vt:lpstr>
      <vt:lpstr>Review: Snell’s Law</vt:lpstr>
      <vt:lpstr>Total internal reflection</vt:lpstr>
      <vt:lpstr>Calculation: underwater view</vt:lpstr>
      <vt:lpstr>ACT: CheckPoint 1.1</vt:lpstr>
      <vt:lpstr>Fiber Optics</vt:lpstr>
      <vt:lpstr>Converging lens</vt:lpstr>
      <vt:lpstr>CheckPoint 2.1</vt:lpstr>
      <vt:lpstr>Diverging lens</vt:lpstr>
      <vt:lpstr>Converging &amp; diverging lenses</vt:lpstr>
      <vt:lpstr>ACT: Lens geometry</vt:lpstr>
      <vt:lpstr>ACT: CheckPoint 3.1</vt:lpstr>
      <vt:lpstr>Images &amp; lenses</vt:lpstr>
      <vt:lpstr>Principal rays – converging lens </vt:lpstr>
      <vt:lpstr>Principal rays – diverging lens</vt:lpstr>
      <vt:lpstr>ACT: CheckPoint 4.1</vt:lpstr>
      <vt:lpstr>Thin lens &amp; magnification equations</vt:lpstr>
      <vt:lpstr>Distance &amp; magnification conventions</vt:lpstr>
      <vt:lpstr>3 cases for concave mirrors</vt:lpstr>
      <vt:lpstr>ACT: Converging Lens</vt:lpstr>
      <vt:lpstr>Calculation: diverging lens</vt:lpstr>
      <vt:lpstr>ACT: Diverging Lenses</vt:lpstr>
      <vt:lpstr>Summary of today’s lecture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102 – Lecture 2</dc:title>
  <dc:creator>ychemla</dc:creator>
  <cp:lastModifiedBy>ychemla</cp:lastModifiedBy>
  <cp:revision>475</cp:revision>
  <dcterms:created xsi:type="dcterms:W3CDTF">2014-01-20T00:06:45Z</dcterms:created>
  <dcterms:modified xsi:type="dcterms:W3CDTF">2015-03-28T22:15:21Z</dcterms:modified>
</cp:coreProperties>
</file>