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9" r:id="rId2"/>
    <p:sldId id="565" r:id="rId3"/>
    <p:sldId id="513" r:id="rId4"/>
    <p:sldId id="541" r:id="rId5"/>
    <p:sldId id="546" r:id="rId6"/>
    <p:sldId id="522" r:id="rId7"/>
    <p:sldId id="547" r:id="rId8"/>
    <p:sldId id="563" r:id="rId9"/>
    <p:sldId id="545" r:id="rId10"/>
    <p:sldId id="523" r:id="rId11"/>
    <p:sldId id="560" r:id="rId12"/>
    <p:sldId id="559" r:id="rId13"/>
    <p:sldId id="542" r:id="rId14"/>
    <p:sldId id="567" r:id="rId15"/>
    <p:sldId id="536" r:id="rId16"/>
    <p:sldId id="555" r:id="rId17"/>
    <p:sldId id="556" r:id="rId18"/>
    <p:sldId id="554" r:id="rId19"/>
    <p:sldId id="557" r:id="rId20"/>
    <p:sldId id="558" r:id="rId21"/>
    <p:sldId id="553" r:id="rId22"/>
    <p:sldId id="566" r:id="rId23"/>
    <p:sldId id="561" r:id="rId24"/>
    <p:sldId id="564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00000"/>
    <a:srgbClr val="820000"/>
    <a:srgbClr val="000000"/>
    <a:srgbClr val="A6A6A6"/>
    <a:srgbClr val="BFBFBF"/>
    <a:srgbClr val="2F5597"/>
    <a:srgbClr val="5B9BD5"/>
    <a:srgbClr val="FFFFFF"/>
    <a:srgbClr val="00B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33" autoAdjust="0"/>
  </p:normalViewPr>
  <p:slideViewPr>
    <p:cSldViewPr snapToGrid="0">
      <p:cViewPr>
        <p:scale>
          <a:sx n="70" d="100"/>
          <a:sy n="70" d="100"/>
        </p:scale>
        <p:origin x="-2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-2508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C3C3281-40CC-4831-8D1D-DE9F80AAF0FF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31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C19745ED-41AE-41D8-AD8D-D6F4CF09CBC5}" type="slidenum">
              <a:rPr lang="en-US" altLang="en-US" sz="1300" smtClean="0">
                <a:latin typeface="Times New Roman" pitchFamily="18" charset="0"/>
              </a:rPr>
              <a:pPr/>
              <a:t>6</a:t>
            </a:fld>
            <a:endParaRPr lang="en-US" altLang="en-US" sz="1300" dirty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F4034AEC-0B7F-468A-B6DC-8F2E6C80B9CA}" type="slidenum">
              <a:rPr lang="en-US" altLang="en-US" sz="1300" smtClean="0">
                <a:latin typeface="Times New Roman" pitchFamily="18" charset="0"/>
              </a:rPr>
              <a:pPr/>
              <a:t>7</a:t>
            </a:fld>
            <a:endParaRPr lang="en-US" altLang="en-US" sz="1300" dirty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ACE78634-DC5B-4A98-A829-EF3B63D5EF9C}" type="slidenum">
              <a:rPr lang="en-US" altLang="en-US" sz="1300" smtClean="0">
                <a:latin typeface="Times New Roman" pitchFamily="18" charset="0"/>
              </a:rPr>
              <a:pPr/>
              <a:t>10</a:t>
            </a:fld>
            <a:endParaRPr lang="en-US" altLang="en-US" sz="1300" dirty="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 Rounded MT Bold" pitchFamily="34" charset="0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Arial Rounded MT Bold" pitchFamily="34" charset="0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Arial Rounded MT Bold" pitchFamily="34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095DD699-25F9-4A16-A42E-1D77A3BC3E4F}" type="slidenum">
              <a:rPr lang="en-US" altLang="en-US" sz="1300" smtClean="0">
                <a:latin typeface="Times New Roman" pitchFamily="18" charset="0"/>
              </a:rPr>
              <a:pPr/>
              <a:t>15</a:t>
            </a:fld>
            <a:endParaRPr lang="en-US" altLang="en-US" sz="1300" dirty="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4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050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22,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22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Interference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64578" name="Picture 2" descr="http://images.tutorvista.com/cms/images/95/wave-interfer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57200"/>
            <a:ext cx="381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Interference requirements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2651879"/>
            <a:ext cx="7543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Need two (or more) waves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Must have same wavelength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Must be </a:t>
            </a:r>
            <a:r>
              <a:rPr lang="en-US" sz="2400" i="1" dirty="0" smtClean="0"/>
              <a:t>coherent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i="1" dirty="0" smtClean="0"/>
              <a:t> </a:t>
            </a:r>
            <a:r>
              <a:rPr lang="en-US" sz="2400" dirty="0" smtClean="0"/>
              <a:t>Use one light source with waves taking different paths: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Two slits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Two different refractive indices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Reflection off of two different surfaces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34790" y="3621950"/>
            <a:ext cx="409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(waves must have definite phase relation)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Interference is a property of waves. How do we get interference with light?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 Box 43"/>
          <p:cNvSpPr txBox="1">
            <a:spLocks noChangeArrowheads="1"/>
          </p:cNvSpPr>
          <p:nvPr/>
        </p:nvSpPr>
        <p:spPr bwMode="auto">
          <a:xfrm>
            <a:off x="585788" y="1141413"/>
            <a:ext cx="7948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>
                <a:latin typeface="+mj-lt"/>
              </a:rPr>
              <a:t>Every point on a </a:t>
            </a:r>
            <a:r>
              <a:rPr lang="en-US" sz="2400" b="0" dirty="0" err="1">
                <a:latin typeface="+mj-lt"/>
              </a:rPr>
              <a:t>wavefront</a:t>
            </a:r>
            <a:r>
              <a:rPr lang="en-US" sz="2400" b="0" dirty="0">
                <a:latin typeface="+mj-lt"/>
              </a:rPr>
              <a:t> acts as a source of tiny </a:t>
            </a:r>
            <a:r>
              <a:rPr lang="en-US" sz="2400" b="0" dirty="0" smtClean="0">
                <a:latin typeface="+mj-lt"/>
              </a:rPr>
              <a:t>spherical “wavelets</a:t>
            </a:r>
            <a:r>
              <a:rPr lang="en-US" sz="2400" b="0" dirty="0">
                <a:latin typeface="+mj-lt"/>
              </a:rPr>
              <a:t>” that </a:t>
            </a:r>
            <a:r>
              <a:rPr lang="en-US" sz="2400" b="0" dirty="0" smtClean="0">
                <a:latin typeface="+mj-lt"/>
              </a:rPr>
              <a:t>spread outward</a:t>
            </a:r>
            <a:endParaRPr lang="en-US" sz="2400" b="0" dirty="0">
              <a:latin typeface="+mj-lt"/>
            </a:endParaRPr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3884613" y="1981200"/>
            <a:ext cx="1371600" cy="1371600"/>
            <a:chOff x="4797575" y="2743200"/>
            <a:chExt cx="1371600" cy="1371600"/>
          </a:xfrm>
        </p:grpSpPr>
        <p:sp>
          <p:nvSpPr>
            <p:cNvPr id="75" name="Arc 74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Arc 75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5400000">
              <a:off x="5443688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9" name="Arc 98"/>
          <p:cNvSpPr/>
          <p:nvPr/>
        </p:nvSpPr>
        <p:spPr>
          <a:xfrm rot="5400000">
            <a:off x="2016125" y="2925763"/>
            <a:ext cx="76200" cy="76200"/>
          </a:xfrm>
          <a:prstGeom prst="arc">
            <a:avLst>
              <a:gd name="adj1" fmla="val 157473"/>
              <a:gd name="adj2" fmla="val 21583927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7"/>
          <p:cNvGrpSpPr>
            <a:grpSpLocks/>
          </p:cNvGrpSpPr>
          <p:nvPr/>
        </p:nvGrpSpPr>
        <p:grpSpPr bwMode="auto">
          <a:xfrm>
            <a:off x="1371600" y="2286000"/>
            <a:ext cx="1371600" cy="1371600"/>
            <a:chOff x="1139975" y="2752725"/>
            <a:chExt cx="1371600" cy="1371600"/>
          </a:xfrm>
        </p:grpSpPr>
        <p:sp>
          <p:nvSpPr>
            <p:cNvPr id="103" name="Arc 102"/>
            <p:cNvSpPr/>
            <p:nvPr/>
          </p:nvSpPr>
          <p:spPr bwMode="auto">
            <a:xfrm>
              <a:off x="1597175" y="3209925"/>
              <a:ext cx="457200" cy="457200"/>
            </a:xfrm>
            <a:prstGeom prst="arc">
              <a:avLst>
                <a:gd name="adj1" fmla="val 16768230"/>
                <a:gd name="adj2" fmla="val 4844431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Arc 103"/>
            <p:cNvSpPr/>
            <p:nvPr/>
          </p:nvSpPr>
          <p:spPr bwMode="auto">
            <a:xfrm>
              <a:off x="1368575" y="2981325"/>
              <a:ext cx="914400" cy="914400"/>
            </a:xfrm>
            <a:prstGeom prst="arc">
              <a:avLst>
                <a:gd name="adj1" fmla="val 16637357"/>
                <a:gd name="adj2" fmla="val 4906876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Arc 104"/>
            <p:cNvSpPr/>
            <p:nvPr/>
          </p:nvSpPr>
          <p:spPr bwMode="auto">
            <a:xfrm>
              <a:off x="1139975" y="2752725"/>
              <a:ext cx="1371600" cy="1371600"/>
            </a:xfrm>
            <a:prstGeom prst="arc">
              <a:avLst>
                <a:gd name="adj1" fmla="val 16733275"/>
                <a:gd name="adj2" fmla="val 4801527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5" name="Rectangle 105"/>
          <p:cNvSpPr>
            <a:spLocks noChangeArrowheads="1"/>
          </p:cNvSpPr>
          <p:nvPr/>
        </p:nvSpPr>
        <p:spPr bwMode="auto">
          <a:xfrm>
            <a:off x="762000" y="2743200"/>
            <a:ext cx="11686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“wavelet” </a:t>
            </a:r>
            <a:endParaRPr lang="en-US" dirty="0"/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3886201" y="2362200"/>
            <a:ext cx="1371600" cy="1371600"/>
            <a:chOff x="4797575" y="2743200"/>
            <a:chExt cx="1371600" cy="1371600"/>
          </a:xfrm>
        </p:grpSpPr>
        <p:sp>
          <p:nvSpPr>
            <p:cNvPr id="117" name="Arc 116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Arc 120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Arc 121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3886201" y="2743200"/>
            <a:ext cx="1371600" cy="1371600"/>
            <a:chOff x="4797575" y="2743200"/>
            <a:chExt cx="1371600" cy="1371600"/>
          </a:xfrm>
        </p:grpSpPr>
        <p:sp>
          <p:nvSpPr>
            <p:cNvPr id="126" name="Arc 125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Arc 128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Arc 129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Arc 132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3886201" y="3124200"/>
            <a:ext cx="1371600" cy="1371600"/>
            <a:chOff x="4797575" y="2743200"/>
            <a:chExt cx="1371600" cy="1371600"/>
          </a:xfrm>
        </p:grpSpPr>
        <p:sp>
          <p:nvSpPr>
            <p:cNvPr id="135" name="Arc 134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Arc 135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Arc 136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8" name="Arc 137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140"/>
          <p:cNvGrpSpPr>
            <a:grpSpLocks/>
          </p:cNvGrpSpPr>
          <p:nvPr/>
        </p:nvGrpSpPr>
        <p:grpSpPr bwMode="auto">
          <a:xfrm>
            <a:off x="3886201" y="3505200"/>
            <a:ext cx="1371600" cy="1371600"/>
            <a:chOff x="4797575" y="2743200"/>
            <a:chExt cx="1371600" cy="1371600"/>
          </a:xfrm>
        </p:grpSpPr>
        <p:sp>
          <p:nvSpPr>
            <p:cNvPr id="142" name="Arc 141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Arc 144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Arc 145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Arc 148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2" name="Rectangle 156"/>
          <p:cNvSpPr>
            <a:spLocks noChangeArrowheads="1"/>
          </p:cNvSpPr>
          <p:nvPr/>
        </p:nvSpPr>
        <p:spPr bwMode="auto">
          <a:xfrm>
            <a:off x="3581400" y="4800600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0" dirty="0" smtClean="0"/>
              <a:t>Planar </a:t>
            </a:r>
            <a:r>
              <a:rPr lang="en-US" b="0" dirty="0" err="1" smtClean="0"/>
              <a:t>wavefronts</a:t>
            </a:r>
            <a:endParaRPr lang="en-US" dirty="0"/>
          </a:p>
        </p:txBody>
      </p:sp>
      <p:pic>
        <p:nvPicPr>
          <p:cNvPr id="47" name="Picture 46" descr="water_w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733800"/>
            <a:ext cx="2069630" cy="1524000"/>
          </a:xfrm>
          <a:prstGeom prst="rect">
            <a:avLst/>
          </a:prstGeom>
        </p:spPr>
      </p:pic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Huygens’ Principle</a:t>
            </a:r>
            <a:endParaRPr lang="en-US" dirty="0"/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685800" y="5867400"/>
            <a:ext cx="7948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 smtClean="0">
                <a:latin typeface="+mj-lt"/>
              </a:rPr>
              <a:t>The shape of the </a:t>
            </a:r>
            <a:r>
              <a:rPr lang="en-US" sz="2400" b="0" dirty="0" err="1" smtClean="0">
                <a:latin typeface="+mj-lt"/>
              </a:rPr>
              <a:t>wavefront</a:t>
            </a:r>
            <a:r>
              <a:rPr lang="en-US" sz="2400" b="0" dirty="0" smtClean="0">
                <a:latin typeface="+mj-lt"/>
              </a:rPr>
              <a:t> at a later time is tangent to all the wavelets</a:t>
            </a:r>
            <a:endParaRPr lang="en-US" sz="2400" b="0" dirty="0">
              <a:latin typeface="+mj-lt"/>
            </a:endParaRPr>
          </a:p>
        </p:txBody>
      </p:sp>
      <p:grpSp>
        <p:nvGrpSpPr>
          <p:cNvPr id="8" name="Group 140"/>
          <p:cNvGrpSpPr>
            <a:grpSpLocks/>
          </p:cNvGrpSpPr>
          <p:nvPr/>
        </p:nvGrpSpPr>
        <p:grpSpPr bwMode="auto">
          <a:xfrm rot="2700000">
            <a:off x="6954932" y="3068732"/>
            <a:ext cx="1371600" cy="1371600"/>
            <a:chOff x="4797575" y="2743200"/>
            <a:chExt cx="1371600" cy="1371600"/>
          </a:xfrm>
        </p:grpSpPr>
        <p:sp>
          <p:nvSpPr>
            <p:cNvPr id="86" name="Arc 85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Arc 86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Arc 87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Arc 88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40"/>
          <p:cNvGrpSpPr>
            <a:grpSpLocks/>
          </p:cNvGrpSpPr>
          <p:nvPr/>
        </p:nvGrpSpPr>
        <p:grpSpPr bwMode="auto">
          <a:xfrm>
            <a:off x="7086600" y="2743200"/>
            <a:ext cx="1371600" cy="1371600"/>
            <a:chOff x="4797575" y="2743200"/>
            <a:chExt cx="1371600" cy="1371600"/>
          </a:xfrm>
        </p:grpSpPr>
        <p:sp>
          <p:nvSpPr>
            <p:cNvPr id="91" name="Arc 90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Arc 91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Arc 93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40"/>
          <p:cNvGrpSpPr>
            <a:grpSpLocks/>
          </p:cNvGrpSpPr>
          <p:nvPr/>
        </p:nvGrpSpPr>
        <p:grpSpPr bwMode="auto">
          <a:xfrm rot="10800000">
            <a:off x="6172200" y="2743200"/>
            <a:ext cx="1371600" cy="1371600"/>
            <a:chOff x="4797575" y="2743200"/>
            <a:chExt cx="1371600" cy="1371600"/>
          </a:xfrm>
        </p:grpSpPr>
        <p:sp>
          <p:nvSpPr>
            <p:cNvPr id="101" name="Arc 100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Arc 101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Arc 105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Arc 106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" name="Group 140"/>
          <p:cNvGrpSpPr>
            <a:grpSpLocks/>
          </p:cNvGrpSpPr>
          <p:nvPr/>
        </p:nvGrpSpPr>
        <p:grpSpPr bwMode="auto">
          <a:xfrm rot="16200000">
            <a:off x="6629400" y="2286000"/>
            <a:ext cx="1371600" cy="1371600"/>
            <a:chOff x="4797575" y="2743200"/>
            <a:chExt cx="1371600" cy="1371600"/>
          </a:xfrm>
        </p:grpSpPr>
        <p:sp>
          <p:nvSpPr>
            <p:cNvPr id="109" name="Arc 108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Arc 109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Arc 110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Arc 111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" name="Group 140"/>
          <p:cNvGrpSpPr>
            <a:grpSpLocks/>
          </p:cNvGrpSpPr>
          <p:nvPr/>
        </p:nvGrpSpPr>
        <p:grpSpPr bwMode="auto">
          <a:xfrm rot="5400000" flipV="1">
            <a:off x="6629400" y="3200400"/>
            <a:ext cx="1371600" cy="1371600"/>
            <a:chOff x="4797575" y="2743200"/>
            <a:chExt cx="1371600" cy="1371600"/>
          </a:xfrm>
        </p:grpSpPr>
        <p:sp>
          <p:nvSpPr>
            <p:cNvPr id="114" name="Arc 113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Arc 114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Arc 115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Arc 118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40"/>
          <p:cNvGrpSpPr>
            <a:grpSpLocks/>
          </p:cNvGrpSpPr>
          <p:nvPr/>
        </p:nvGrpSpPr>
        <p:grpSpPr bwMode="auto">
          <a:xfrm rot="8100000">
            <a:off x="6303868" y="3068732"/>
            <a:ext cx="1371600" cy="1371600"/>
            <a:chOff x="4797575" y="2743200"/>
            <a:chExt cx="1371600" cy="1371600"/>
          </a:xfrm>
        </p:grpSpPr>
        <p:sp>
          <p:nvSpPr>
            <p:cNvPr id="123" name="Arc 122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Arc 123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Arc 124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Arc 126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4" name="Group 140"/>
          <p:cNvGrpSpPr>
            <a:grpSpLocks/>
          </p:cNvGrpSpPr>
          <p:nvPr/>
        </p:nvGrpSpPr>
        <p:grpSpPr bwMode="auto">
          <a:xfrm rot="18900000" flipV="1">
            <a:off x="6954932" y="2417668"/>
            <a:ext cx="1371600" cy="1371600"/>
            <a:chOff x="4797575" y="2743200"/>
            <a:chExt cx="1371600" cy="1371600"/>
          </a:xfrm>
        </p:grpSpPr>
        <p:sp>
          <p:nvSpPr>
            <p:cNvPr id="141" name="Arc 140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Arc 142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Arc 143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Arc 146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5" name="Group 140"/>
          <p:cNvGrpSpPr>
            <a:grpSpLocks/>
          </p:cNvGrpSpPr>
          <p:nvPr/>
        </p:nvGrpSpPr>
        <p:grpSpPr bwMode="auto">
          <a:xfrm rot="13500000" flipV="1">
            <a:off x="6303868" y="2417668"/>
            <a:ext cx="1371600" cy="1371600"/>
            <a:chOff x="4797575" y="2743200"/>
            <a:chExt cx="1371600" cy="1371600"/>
          </a:xfrm>
        </p:grpSpPr>
        <p:sp>
          <p:nvSpPr>
            <p:cNvPr id="150" name="Arc 149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7919801"/>
                <a:gd name="adj2" fmla="val 415992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Arc 150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7348973"/>
                <a:gd name="adj2" fmla="val 3920511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Arc 151"/>
            <p:cNvSpPr/>
            <p:nvPr/>
          </p:nvSpPr>
          <p:spPr>
            <a:xfrm rot="5400000">
              <a:off x="5443687" y="3382963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" name="Arc 152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7940418"/>
                <a:gd name="adj2" fmla="val 370122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2" name="Rectangle 156"/>
          <p:cNvSpPr>
            <a:spLocks noChangeArrowheads="1"/>
          </p:cNvSpPr>
          <p:nvPr/>
        </p:nvSpPr>
        <p:spPr bwMode="auto">
          <a:xfrm>
            <a:off x="6248400" y="4800600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0" dirty="0" smtClean="0"/>
              <a:t>Spherical </a:t>
            </a:r>
            <a:r>
              <a:rPr lang="en-US" b="0" dirty="0" err="1" smtClean="0"/>
              <a:t>wavefronts</a:t>
            </a:r>
            <a:endParaRPr lang="en-US" dirty="0"/>
          </a:p>
        </p:txBody>
      </p:sp>
      <p:grpSp>
        <p:nvGrpSpPr>
          <p:cNvPr id="16" name="Group 133"/>
          <p:cNvGrpSpPr/>
          <p:nvPr/>
        </p:nvGrpSpPr>
        <p:grpSpPr>
          <a:xfrm>
            <a:off x="5943600" y="2057400"/>
            <a:ext cx="2743200" cy="2743200"/>
            <a:chOff x="5943600" y="2819400"/>
            <a:chExt cx="2743200" cy="2743200"/>
          </a:xfrm>
        </p:grpSpPr>
        <p:cxnSp>
          <p:nvCxnSpPr>
            <p:cNvPr id="71" name="Straight Arrow Connector 76"/>
            <p:cNvCxnSpPr>
              <a:cxnSpLocks noChangeShapeType="1"/>
            </p:cNvCxnSpPr>
            <p:nvPr/>
          </p:nvCxnSpPr>
          <p:spPr bwMode="auto">
            <a:xfrm>
              <a:off x="7315200" y="4191000"/>
              <a:ext cx="1371600" cy="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3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7315200" y="3124200"/>
              <a:ext cx="1066800" cy="10668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8" name="Straight Arrow Connector 76"/>
            <p:cNvCxnSpPr>
              <a:cxnSpLocks noChangeShapeType="1"/>
            </p:cNvCxnSpPr>
            <p:nvPr/>
          </p:nvCxnSpPr>
          <p:spPr bwMode="auto">
            <a:xfrm flipH="1">
              <a:off x="5943600" y="4191000"/>
              <a:ext cx="1371600" cy="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1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7315200" y="2819400"/>
              <a:ext cx="0" cy="13716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3" name="Straight Arrow Connector 76"/>
            <p:cNvCxnSpPr>
              <a:cxnSpLocks noChangeShapeType="1"/>
            </p:cNvCxnSpPr>
            <p:nvPr/>
          </p:nvCxnSpPr>
          <p:spPr bwMode="auto">
            <a:xfrm>
              <a:off x="7315200" y="4191000"/>
              <a:ext cx="1066800" cy="10668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5" name="Straight Arrow Connector 76"/>
            <p:cNvCxnSpPr>
              <a:cxnSpLocks noChangeShapeType="1"/>
            </p:cNvCxnSpPr>
            <p:nvPr/>
          </p:nvCxnSpPr>
          <p:spPr bwMode="auto">
            <a:xfrm>
              <a:off x="7315200" y="4191000"/>
              <a:ext cx="0" cy="13716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7" name="Straight Arrow Connector 76"/>
            <p:cNvCxnSpPr>
              <a:cxnSpLocks noChangeShapeType="1"/>
            </p:cNvCxnSpPr>
            <p:nvPr/>
          </p:nvCxnSpPr>
          <p:spPr bwMode="auto">
            <a:xfrm flipH="1">
              <a:off x="6248400" y="4191000"/>
              <a:ext cx="1066800" cy="10668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0" name="Straight Arrow Connector 76"/>
            <p:cNvCxnSpPr>
              <a:cxnSpLocks noChangeShapeType="1"/>
            </p:cNvCxnSpPr>
            <p:nvPr/>
          </p:nvCxnSpPr>
          <p:spPr bwMode="auto">
            <a:xfrm flipH="1" flipV="1">
              <a:off x="6248400" y="3124200"/>
              <a:ext cx="1066800" cy="1066800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1" name="Rectangle 130"/>
            <p:cNvSpPr/>
            <p:nvPr/>
          </p:nvSpPr>
          <p:spPr>
            <a:xfrm>
              <a:off x="8001000" y="4038600"/>
              <a:ext cx="152400" cy="152400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38"/>
          <p:cNvGrpSpPr/>
          <p:nvPr/>
        </p:nvGrpSpPr>
        <p:grpSpPr>
          <a:xfrm>
            <a:off x="4114800" y="2667000"/>
            <a:ext cx="1676400" cy="1525588"/>
            <a:chOff x="4114800" y="3429000"/>
            <a:chExt cx="1676400" cy="1525588"/>
          </a:xfrm>
        </p:grpSpPr>
        <p:cxnSp>
          <p:nvCxnSpPr>
            <p:cNvPr id="6148" name="Straight Arrow Connector 76"/>
            <p:cNvCxnSpPr>
              <a:cxnSpLocks noChangeShapeType="1"/>
            </p:cNvCxnSpPr>
            <p:nvPr/>
          </p:nvCxnSpPr>
          <p:spPr bwMode="auto">
            <a:xfrm>
              <a:off x="4114800" y="4191000"/>
              <a:ext cx="1676400" cy="1588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1" name="Straight Arrow Connector 76"/>
            <p:cNvCxnSpPr>
              <a:cxnSpLocks noChangeShapeType="1"/>
            </p:cNvCxnSpPr>
            <p:nvPr/>
          </p:nvCxnSpPr>
          <p:spPr bwMode="auto">
            <a:xfrm>
              <a:off x="4114800" y="4953000"/>
              <a:ext cx="1676400" cy="1588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2" name="Straight Arrow Connector 76"/>
            <p:cNvCxnSpPr>
              <a:cxnSpLocks noChangeShapeType="1"/>
            </p:cNvCxnSpPr>
            <p:nvPr/>
          </p:nvCxnSpPr>
          <p:spPr bwMode="auto">
            <a:xfrm>
              <a:off x="4114800" y="3429000"/>
              <a:ext cx="1676400" cy="1588"/>
            </a:xfrm>
            <a:prstGeom prst="straightConnector1">
              <a:avLst/>
            </a:prstGeom>
            <a:noFill/>
            <a:ln w="28575" algn="ctr">
              <a:solidFill>
                <a:schemeClr val="accent5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32" name="Rectangle 131"/>
            <p:cNvSpPr/>
            <p:nvPr/>
          </p:nvSpPr>
          <p:spPr>
            <a:xfrm>
              <a:off x="4800600" y="4038600"/>
              <a:ext cx="152400" cy="152400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27"/>
          <p:cNvGrpSpPr/>
          <p:nvPr/>
        </p:nvGrpSpPr>
        <p:grpSpPr>
          <a:xfrm>
            <a:off x="6172200" y="2286000"/>
            <a:ext cx="2286000" cy="2286000"/>
            <a:chOff x="6172200" y="3200400"/>
            <a:chExt cx="2286000" cy="2286000"/>
          </a:xfrm>
        </p:grpSpPr>
        <p:sp>
          <p:nvSpPr>
            <p:cNvPr id="70" name="Oval 69"/>
            <p:cNvSpPr/>
            <p:nvPr/>
          </p:nvSpPr>
          <p:spPr>
            <a:xfrm>
              <a:off x="6629400" y="3657600"/>
              <a:ext cx="1371600" cy="13716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6400800" y="3429000"/>
              <a:ext cx="1828800" cy="18288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6172200" y="3200400"/>
              <a:ext cx="2286000" cy="22860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Oval 68"/>
          <p:cNvSpPr/>
          <p:nvPr/>
        </p:nvSpPr>
        <p:spPr>
          <a:xfrm>
            <a:off x="6858000" y="2971800"/>
            <a:ext cx="914400" cy="9144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117"/>
          <p:cNvCxnSpPr>
            <a:cxnSpLocks noChangeShapeType="1"/>
          </p:cNvCxnSpPr>
          <p:nvPr/>
        </p:nvCxnSpPr>
        <p:spPr bwMode="auto">
          <a:xfrm flipV="1">
            <a:off x="4799013" y="2209800"/>
            <a:ext cx="1587" cy="2438401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" name="Straight Connector 117"/>
          <p:cNvCxnSpPr>
            <a:cxnSpLocks noChangeShapeType="1"/>
          </p:cNvCxnSpPr>
          <p:nvPr/>
        </p:nvCxnSpPr>
        <p:spPr bwMode="auto">
          <a:xfrm flipV="1">
            <a:off x="5027613" y="2209800"/>
            <a:ext cx="1587" cy="2438401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" name="Straight Connector 117"/>
          <p:cNvCxnSpPr>
            <a:cxnSpLocks noChangeShapeType="1"/>
          </p:cNvCxnSpPr>
          <p:nvPr/>
        </p:nvCxnSpPr>
        <p:spPr bwMode="auto">
          <a:xfrm flipV="1">
            <a:off x="5256213" y="2209800"/>
            <a:ext cx="1587" cy="2438401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56" name="Straight Connector 117"/>
          <p:cNvCxnSpPr>
            <a:cxnSpLocks noChangeShapeType="1"/>
          </p:cNvCxnSpPr>
          <p:nvPr/>
        </p:nvCxnSpPr>
        <p:spPr bwMode="auto">
          <a:xfrm flipH="1" flipV="1">
            <a:off x="3657600" y="2209800"/>
            <a:ext cx="1" cy="2438401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9" name="Group 152"/>
          <p:cNvGrpSpPr>
            <a:grpSpLocks/>
          </p:cNvGrpSpPr>
          <p:nvPr/>
        </p:nvGrpSpPr>
        <p:grpSpPr bwMode="auto">
          <a:xfrm>
            <a:off x="3886201" y="2209800"/>
            <a:ext cx="684212" cy="2438400"/>
            <a:chOff x="4800602" y="2514600"/>
            <a:chExt cx="682777" cy="2743201"/>
          </a:xfrm>
        </p:grpSpPr>
        <p:cxnSp>
          <p:nvCxnSpPr>
            <p:cNvPr id="6180" name="Straight Connector 117"/>
            <p:cNvCxnSpPr>
              <a:cxnSpLocks noChangeShapeType="1"/>
            </p:cNvCxnSpPr>
            <p:nvPr/>
          </p:nvCxnSpPr>
          <p:spPr bwMode="auto">
            <a:xfrm rot="16200000" flipV="1">
              <a:off x="4111777" y="3886198"/>
              <a:ext cx="2743200" cy="4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81" name="Straight Connector 117"/>
            <p:cNvCxnSpPr>
              <a:cxnSpLocks noChangeShapeType="1"/>
            </p:cNvCxnSpPr>
            <p:nvPr/>
          </p:nvCxnSpPr>
          <p:spPr bwMode="auto">
            <a:xfrm rot="16200000" flipV="1">
              <a:off x="3429004" y="3886199"/>
              <a:ext cx="2743200" cy="3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82" name="Straight Connector 117"/>
            <p:cNvCxnSpPr>
              <a:cxnSpLocks noChangeShapeType="1"/>
            </p:cNvCxnSpPr>
            <p:nvPr/>
          </p:nvCxnSpPr>
          <p:spPr bwMode="auto">
            <a:xfrm rot="16200000" flipV="1">
              <a:off x="3657601" y="3886200"/>
              <a:ext cx="2743200" cy="2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183" name="Straight Connector 117"/>
            <p:cNvCxnSpPr>
              <a:cxnSpLocks noChangeShapeType="1"/>
            </p:cNvCxnSpPr>
            <p:nvPr/>
          </p:nvCxnSpPr>
          <p:spPr bwMode="auto">
            <a:xfrm rot="16200000" flipV="1">
              <a:off x="3886201" y="3886200"/>
              <a:ext cx="2743200" cy="1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56" name="Slide Number Placeholder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17,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/>
          <p:nvPr/>
        </p:nvGrpSpPr>
        <p:grpSpPr>
          <a:xfrm>
            <a:off x="-3200400" y="-1143000"/>
            <a:ext cx="10972800" cy="10972800"/>
            <a:chOff x="-4572000" y="-2971800"/>
            <a:chExt cx="10972800" cy="10972800"/>
          </a:xfrm>
        </p:grpSpPr>
        <p:sp>
          <p:nvSpPr>
            <p:cNvPr id="261" name="Arc 260"/>
            <p:cNvSpPr/>
            <p:nvPr/>
          </p:nvSpPr>
          <p:spPr>
            <a:xfrm>
              <a:off x="762000" y="2362200"/>
              <a:ext cx="304800" cy="304800"/>
            </a:xfrm>
            <a:prstGeom prst="arc">
              <a:avLst>
                <a:gd name="adj1" fmla="val 16200000"/>
                <a:gd name="adj2" fmla="val 535225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Arc 261"/>
            <p:cNvSpPr/>
            <p:nvPr/>
          </p:nvSpPr>
          <p:spPr>
            <a:xfrm>
              <a:off x="609600" y="2209800"/>
              <a:ext cx="609600" cy="609600"/>
            </a:xfrm>
            <a:prstGeom prst="arc">
              <a:avLst>
                <a:gd name="adj1" fmla="val 18017269"/>
                <a:gd name="adj2" fmla="val 342738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Arc 262"/>
            <p:cNvSpPr/>
            <p:nvPr/>
          </p:nvSpPr>
          <p:spPr>
            <a:xfrm>
              <a:off x="457200" y="2057400"/>
              <a:ext cx="914400" cy="914400"/>
            </a:xfrm>
            <a:prstGeom prst="arc">
              <a:avLst>
                <a:gd name="adj1" fmla="val 18071716"/>
                <a:gd name="adj2" fmla="val 341254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Arc 263"/>
            <p:cNvSpPr/>
            <p:nvPr/>
          </p:nvSpPr>
          <p:spPr>
            <a:xfrm>
              <a:off x="304800" y="1905000"/>
              <a:ext cx="1219200" cy="1219200"/>
            </a:xfrm>
            <a:prstGeom prst="arc">
              <a:avLst>
                <a:gd name="adj1" fmla="val 18236841"/>
                <a:gd name="adj2" fmla="val 317572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Arc 264"/>
            <p:cNvSpPr/>
            <p:nvPr/>
          </p:nvSpPr>
          <p:spPr>
            <a:xfrm>
              <a:off x="152400" y="1752600"/>
              <a:ext cx="1524000" cy="1524000"/>
            </a:xfrm>
            <a:prstGeom prst="arc">
              <a:avLst>
                <a:gd name="adj1" fmla="val 18245560"/>
                <a:gd name="adj2" fmla="val 329693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Arc 265"/>
            <p:cNvSpPr/>
            <p:nvPr/>
          </p:nvSpPr>
          <p:spPr>
            <a:xfrm>
              <a:off x="0" y="1600200"/>
              <a:ext cx="1828800" cy="1828800"/>
            </a:xfrm>
            <a:prstGeom prst="arc">
              <a:avLst>
                <a:gd name="adj1" fmla="val 18274762"/>
                <a:gd name="adj2" fmla="val 321658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Arc 266"/>
            <p:cNvSpPr/>
            <p:nvPr/>
          </p:nvSpPr>
          <p:spPr>
            <a:xfrm>
              <a:off x="-152400" y="1447800"/>
              <a:ext cx="2133600" cy="2133600"/>
            </a:xfrm>
            <a:prstGeom prst="arc">
              <a:avLst>
                <a:gd name="adj1" fmla="val 18315326"/>
                <a:gd name="adj2" fmla="val 327689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Arc 267"/>
            <p:cNvSpPr/>
            <p:nvPr/>
          </p:nvSpPr>
          <p:spPr>
            <a:xfrm>
              <a:off x="-304800" y="1295400"/>
              <a:ext cx="2438400" cy="2438400"/>
            </a:xfrm>
            <a:prstGeom prst="arc">
              <a:avLst>
                <a:gd name="adj1" fmla="val 18327014"/>
                <a:gd name="adj2" fmla="val 323806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Arc 268"/>
            <p:cNvSpPr/>
            <p:nvPr/>
          </p:nvSpPr>
          <p:spPr>
            <a:xfrm>
              <a:off x="-457200" y="1143000"/>
              <a:ext cx="2743200" cy="2743200"/>
            </a:xfrm>
            <a:prstGeom prst="arc">
              <a:avLst>
                <a:gd name="adj1" fmla="val 18282292"/>
                <a:gd name="adj2" fmla="val 325395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Arc 269"/>
            <p:cNvSpPr/>
            <p:nvPr/>
          </p:nvSpPr>
          <p:spPr>
            <a:xfrm>
              <a:off x="-609600" y="990600"/>
              <a:ext cx="3048000" cy="3048000"/>
            </a:xfrm>
            <a:prstGeom prst="arc">
              <a:avLst>
                <a:gd name="adj1" fmla="val 18299991"/>
                <a:gd name="adj2" fmla="val 323796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Arc 270"/>
            <p:cNvSpPr/>
            <p:nvPr/>
          </p:nvSpPr>
          <p:spPr>
            <a:xfrm>
              <a:off x="-762000" y="838200"/>
              <a:ext cx="3352800" cy="3352800"/>
            </a:xfrm>
            <a:prstGeom prst="arc">
              <a:avLst>
                <a:gd name="adj1" fmla="val 18311615"/>
                <a:gd name="adj2" fmla="val 320501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Arc 271"/>
            <p:cNvSpPr/>
            <p:nvPr/>
          </p:nvSpPr>
          <p:spPr>
            <a:xfrm>
              <a:off x="-914400" y="685800"/>
              <a:ext cx="3657600" cy="3657600"/>
            </a:xfrm>
            <a:prstGeom prst="arc">
              <a:avLst>
                <a:gd name="adj1" fmla="val 18309733"/>
                <a:gd name="adj2" fmla="val 321382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Arc 272"/>
            <p:cNvSpPr/>
            <p:nvPr/>
          </p:nvSpPr>
          <p:spPr>
            <a:xfrm>
              <a:off x="-1066800" y="533400"/>
              <a:ext cx="3962400" cy="3962400"/>
            </a:xfrm>
            <a:prstGeom prst="arc">
              <a:avLst>
                <a:gd name="adj1" fmla="val 18311997"/>
                <a:gd name="adj2" fmla="val 320755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Arc 273"/>
            <p:cNvSpPr/>
            <p:nvPr/>
          </p:nvSpPr>
          <p:spPr>
            <a:xfrm>
              <a:off x="-1219200" y="381000"/>
              <a:ext cx="4267200" cy="4267200"/>
            </a:xfrm>
            <a:prstGeom prst="arc">
              <a:avLst>
                <a:gd name="adj1" fmla="val 18307249"/>
                <a:gd name="adj2" fmla="val 321643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Arc 274"/>
            <p:cNvSpPr/>
            <p:nvPr/>
          </p:nvSpPr>
          <p:spPr>
            <a:xfrm>
              <a:off x="-1371600" y="228600"/>
              <a:ext cx="4572000" cy="4572000"/>
            </a:xfrm>
            <a:prstGeom prst="arc">
              <a:avLst>
                <a:gd name="adj1" fmla="val 18311385"/>
                <a:gd name="adj2" fmla="val 323122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Arc 275"/>
            <p:cNvSpPr/>
            <p:nvPr/>
          </p:nvSpPr>
          <p:spPr>
            <a:xfrm>
              <a:off x="-1524000" y="76200"/>
              <a:ext cx="4876800" cy="4876800"/>
            </a:xfrm>
            <a:prstGeom prst="arc">
              <a:avLst>
                <a:gd name="adj1" fmla="val 18318195"/>
                <a:gd name="adj2" fmla="val 323316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Arc 276"/>
            <p:cNvSpPr/>
            <p:nvPr/>
          </p:nvSpPr>
          <p:spPr>
            <a:xfrm>
              <a:off x="-1676400" y="-76200"/>
              <a:ext cx="5181600" cy="5181600"/>
            </a:xfrm>
            <a:prstGeom prst="arc">
              <a:avLst>
                <a:gd name="adj1" fmla="val 18298308"/>
                <a:gd name="adj2" fmla="val 322570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Arc 277"/>
            <p:cNvSpPr/>
            <p:nvPr/>
          </p:nvSpPr>
          <p:spPr>
            <a:xfrm>
              <a:off x="-1828800" y="-228600"/>
              <a:ext cx="5486400" cy="5486400"/>
            </a:xfrm>
            <a:prstGeom prst="arc">
              <a:avLst>
                <a:gd name="adj1" fmla="val 18363608"/>
                <a:gd name="adj2" fmla="val 323453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Arc 278"/>
            <p:cNvSpPr/>
            <p:nvPr/>
          </p:nvSpPr>
          <p:spPr>
            <a:xfrm>
              <a:off x="-1981200" y="-381000"/>
              <a:ext cx="5791200" cy="5791200"/>
            </a:xfrm>
            <a:prstGeom prst="arc">
              <a:avLst>
                <a:gd name="adj1" fmla="val 18325184"/>
                <a:gd name="adj2" fmla="val 323654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Arc 279"/>
            <p:cNvSpPr/>
            <p:nvPr/>
          </p:nvSpPr>
          <p:spPr>
            <a:xfrm>
              <a:off x="-2133600" y="-533400"/>
              <a:ext cx="6096000" cy="6096000"/>
            </a:xfrm>
            <a:prstGeom prst="arc">
              <a:avLst>
                <a:gd name="adj1" fmla="val 18363516"/>
                <a:gd name="adj2" fmla="val 323584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Arc 280"/>
            <p:cNvSpPr/>
            <p:nvPr/>
          </p:nvSpPr>
          <p:spPr>
            <a:xfrm>
              <a:off x="-2286000" y="-685800"/>
              <a:ext cx="6400800" cy="6400800"/>
            </a:xfrm>
            <a:prstGeom prst="arc">
              <a:avLst>
                <a:gd name="adj1" fmla="val 18369478"/>
                <a:gd name="adj2" fmla="val 323764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Arc 281"/>
            <p:cNvSpPr/>
            <p:nvPr/>
          </p:nvSpPr>
          <p:spPr>
            <a:xfrm>
              <a:off x="-2438400" y="-838200"/>
              <a:ext cx="6705600" cy="6705600"/>
            </a:xfrm>
            <a:prstGeom prst="arc">
              <a:avLst>
                <a:gd name="adj1" fmla="val 18372954"/>
                <a:gd name="adj2" fmla="val 312505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Arc 282"/>
            <p:cNvSpPr/>
            <p:nvPr/>
          </p:nvSpPr>
          <p:spPr>
            <a:xfrm>
              <a:off x="-2590800" y="-990600"/>
              <a:ext cx="7010400" cy="7010400"/>
            </a:xfrm>
            <a:prstGeom prst="arc">
              <a:avLst>
                <a:gd name="adj1" fmla="val 18377245"/>
                <a:gd name="adj2" fmla="val 29192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Arc 283"/>
            <p:cNvSpPr/>
            <p:nvPr/>
          </p:nvSpPr>
          <p:spPr>
            <a:xfrm>
              <a:off x="-2743200" y="-1143000"/>
              <a:ext cx="7315200" cy="7315200"/>
            </a:xfrm>
            <a:prstGeom prst="arc">
              <a:avLst>
                <a:gd name="adj1" fmla="val 18574227"/>
                <a:gd name="adj2" fmla="val 276567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Arc 284"/>
            <p:cNvSpPr/>
            <p:nvPr/>
          </p:nvSpPr>
          <p:spPr>
            <a:xfrm>
              <a:off x="-2895600" y="-1295400"/>
              <a:ext cx="7620000" cy="7620000"/>
            </a:xfrm>
            <a:prstGeom prst="arc">
              <a:avLst>
                <a:gd name="adj1" fmla="val 18721876"/>
                <a:gd name="adj2" fmla="val 264935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Arc 285"/>
            <p:cNvSpPr/>
            <p:nvPr/>
          </p:nvSpPr>
          <p:spPr>
            <a:xfrm>
              <a:off x="-3048000" y="-1447800"/>
              <a:ext cx="7924800" cy="7924800"/>
            </a:xfrm>
            <a:prstGeom prst="arc">
              <a:avLst>
                <a:gd name="adj1" fmla="val 18878518"/>
                <a:gd name="adj2" fmla="val 254806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Arc 286"/>
            <p:cNvSpPr/>
            <p:nvPr/>
          </p:nvSpPr>
          <p:spPr>
            <a:xfrm>
              <a:off x="-3200400" y="-1600200"/>
              <a:ext cx="8229600" cy="8229600"/>
            </a:xfrm>
            <a:prstGeom prst="arc">
              <a:avLst>
                <a:gd name="adj1" fmla="val 18993829"/>
                <a:gd name="adj2" fmla="val 24204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Arc 287"/>
            <p:cNvSpPr/>
            <p:nvPr/>
          </p:nvSpPr>
          <p:spPr>
            <a:xfrm>
              <a:off x="-3352800" y="-1752600"/>
              <a:ext cx="8534400" cy="8534400"/>
            </a:xfrm>
            <a:prstGeom prst="arc">
              <a:avLst>
                <a:gd name="adj1" fmla="val 19116554"/>
                <a:gd name="adj2" fmla="val 231842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Arc 288"/>
            <p:cNvSpPr/>
            <p:nvPr/>
          </p:nvSpPr>
          <p:spPr>
            <a:xfrm>
              <a:off x="-3505200" y="-1905000"/>
              <a:ext cx="8839200" cy="8839200"/>
            </a:xfrm>
            <a:prstGeom prst="arc">
              <a:avLst>
                <a:gd name="adj1" fmla="val 19205292"/>
                <a:gd name="adj2" fmla="val 220653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Arc 289"/>
            <p:cNvSpPr/>
            <p:nvPr/>
          </p:nvSpPr>
          <p:spPr>
            <a:xfrm>
              <a:off x="-3657600" y="-2057400"/>
              <a:ext cx="9144000" cy="9144000"/>
            </a:xfrm>
            <a:prstGeom prst="arc">
              <a:avLst>
                <a:gd name="adj1" fmla="val 19302336"/>
                <a:gd name="adj2" fmla="val 21219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Arc 290"/>
            <p:cNvSpPr/>
            <p:nvPr/>
          </p:nvSpPr>
          <p:spPr>
            <a:xfrm>
              <a:off x="-3810000" y="-2209800"/>
              <a:ext cx="9448800" cy="9448800"/>
            </a:xfrm>
            <a:prstGeom prst="arc">
              <a:avLst>
                <a:gd name="adj1" fmla="val 19404394"/>
                <a:gd name="adj2" fmla="val 204420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Arc 291"/>
            <p:cNvSpPr/>
            <p:nvPr/>
          </p:nvSpPr>
          <p:spPr>
            <a:xfrm>
              <a:off x="-3962400" y="-2362200"/>
              <a:ext cx="9753600" cy="9753600"/>
            </a:xfrm>
            <a:prstGeom prst="arc">
              <a:avLst>
                <a:gd name="adj1" fmla="val 19479786"/>
                <a:gd name="adj2" fmla="val 199644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Arc 292"/>
            <p:cNvSpPr/>
            <p:nvPr/>
          </p:nvSpPr>
          <p:spPr>
            <a:xfrm>
              <a:off x="-4114800" y="-2514600"/>
              <a:ext cx="10058400" cy="10058400"/>
            </a:xfrm>
            <a:prstGeom prst="arc">
              <a:avLst>
                <a:gd name="adj1" fmla="val 19551910"/>
                <a:gd name="adj2" fmla="val 190136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Arc 293"/>
            <p:cNvSpPr/>
            <p:nvPr/>
          </p:nvSpPr>
          <p:spPr>
            <a:xfrm>
              <a:off x="-4267200" y="-2667000"/>
              <a:ext cx="10363200" cy="10363200"/>
            </a:xfrm>
            <a:prstGeom prst="arc">
              <a:avLst>
                <a:gd name="adj1" fmla="val 19636275"/>
                <a:gd name="adj2" fmla="val 184228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Arc 294"/>
            <p:cNvSpPr/>
            <p:nvPr/>
          </p:nvSpPr>
          <p:spPr>
            <a:xfrm>
              <a:off x="-4419600" y="-2819400"/>
              <a:ext cx="10668000" cy="10668000"/>
            </a:xfrm>
            <a:prstGeom prst="arc">
              <a:avLst>
                <a:gd name="adj1" fmla="val 19682994"/>
                <a:gd name="adj2" fmla="val 177952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Arc 295"/>
            <p:cNvSpPr/>
            <p:nvPr/>
          </p:nvSpPr>
          <p:spPr>
            <a:xfrm>
              <a:off x="-4572000" y="-2971800"/>
              <a:ext cx="10972800" cy="10972800"/>
            </a:xfrm>
            <a:prstGeom prst="arc">
              <a:avLst>
                <a:gd name="adj1" fmla="val 19736900"/>
                <a:gd name="adj2" fmla="val 173647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1"/>
          <p:cNvGrpSpPr/>
          <p:nvPr/>
        </p:nvGrpSpPr>
        <p:grpSpPr>
          <a:xfrm>
            <a:off x="-3200400" y="-1600200"/>
            <a:ext cx="10972800" cy="10972800"/>
            <a:chOff x="-4572000" y="-2971800"/>
            <a:chExt cx="10972800" cy="10972800"/>
          </a:xfrm>
        </p:grpSpPr>
        <p:sp>
          <p:nvSpPr>
            <p:cNvPr id="224" name="Arc 223"/>
            <p:cNvSpPr/>
            <p:nvPr/>
          </p:nvSpPr>
          <p:spPr>
            <a:xfrm>
              <a:off x="762000" y="2362200"/>
              <a:ext cx="304800" cy="304800"/>
            </a:xfrm>
            <a:prstGeom prst="arc">
              <a:avLst>
                <a:gd name="adj1" fmla="val 16200000"/>
                <a:gd name="adj2" fmla="val 535225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Arc 224"/>
            <p:cNvSpPr/>
            <p:nvPr/>
          </p:nvSpPr>
          <p:spPr>
            <a:xfrm>
              <a:off x="609600" y="2209800"/>
              <a:ext cx="609600" cy="609600"/>
            </a:xfrm>
            <a:prstGeom prst="arc">
              <a:avLst>
                <a:gd name="adj1" fmla="val 18017269"/>
                <a:gd name="adj2" fmla="val 342738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Arc 225"/>
            <p:cNvSpPr/>
            <p:nvPr/>
          </p:nvSpPr>
          <p:spPr>
            <a:xfrm>
              <a:off x="457200" y="2057400"/>
              <a:ext cx="914400" cy="914400"/>
            </a:xfrm>
            <a:prstGeom prst="arc">
              <a:avLst>
                <a:gd name="adj1" fmla="val 18071716"/>
                <a:gd name="adj2" fmla="val 341254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Arc 226"/>
            <p:cNvSpPr/>
            <p:nvPr/>
          </p:nvSpPr>
          <p:spPr>
            <a:xfrm>
              <a:off x="304800" y="1905000"/>
              <a:ext cx="1219200" cy="1219200"/>
            </a:xfrm>
            <a:prstGeom prst="arc">
              <a:avLst>
                <a:gd name="adj1" fmla="val 18236841"/>
                <a:gd name="adj2" fmla="val 317572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Arc 227"/>
            <p:cNvSpPr/>
            <p:nvPr/>
          </p:nvSpPr>
          <p:spPr>
            <a:xfrm>
              <a:off x="152400" y="1752600"/>
              <a:ext cx="1524000" cy="1524000"/>
            </a:xfrm>
            <a:prstGeom prst="arc">
              <a:avLst>
                <a:gd name="adj1" fmla="val 18245560"/>
                <a:gd name="adj2" fmla="val 3296930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>
              <a:off x="0" y="1600200"/>
              <a:ext cx="1828800" cy="1828800"/>
            </a:xfrm>
            <a:prstGeom prst="arc">
              <a:avLst>
                <a:gd name="adj1" fmla="val 18274762"/>
                <a:gd name="adj2" fmla="val 321658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Arc 229"/>
            <p:cNvSpPr/>
            <p:nvPr/>
          </p:nvSpPr>
          <p:spPr>
            <a:xfrm>
              <a:off x="-152400" y="1447800"/>
              <a:ext cx="2133600" cy="2133600"/>
            </a:xfrm>
            <a:prstGeom prst="arc">
              <a:avLst>
                <a:gd name="adj1" fmla="val 18315326"/>
                <a:gd name="adj2" fmla="val 327689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Arc 230"/>
            <p:cNvSpPr/>
            <p:nvPr/>
          </p:nvSpPr>
          <p:spPr>
            <a:xfrm>
              <a:off x="-304800" y="1295400"/>
              <a:ext cx="2438400" cy="2438400"/>
            </a:xfrm>
            <a:prstGeom prst="arc">
              <a:avLst>
                <a:gd name="adj1" fmla="val 18327014"/>
                <a:gd name="adj2" fmla="val 323806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Arc 231"/>
            <p:cNvSpPr/>
            <p:nvPr/>
          </p:nvSpPr>
          <p:spPr>
            <a:xfrm>
              <a:off x="-457200" y="1143000"/>
              <a:ext cx="2743200" cy="2743200"/>
            </a:xfrm>
            <a:prstGeom prst="arc">
              <a:avLst>
                <a:gd name="adj1" fmla="val 18282292"/>
                <a:gd name="adj2" fmla="val 325395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Arc 232"/>
            <p:cNvSpPr/>
            <p:nvPr/>
          </p:nvSpPr>
          <p:spPr>
            <a:xfrm>
              <a:off x="-609600" y="990600"/>
              <a:ext cx="3048000" cy="3048000"/>
            </a:xfrm>
            <a:prstGeom prst="arc">
              <a:avLst>
                <a:gd name="adj1" fmla="val 18299991"/>
                <a:gd name="adj2" fmla="val 323796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Arc 233"/>
            <p:cNvSpPr/>
            <p:nvPr/>
          </p:nvSpPr>
          <p:spPr>
            <a:xfrm>
              <a:off x="-762000" y="838200"/>
              <a:ext cx="3352800" cy="3352800"/>
            </a:xfrm>
            <a:prstGeom prst="arc">
              <a:avLst>
                <a:gd name="adj1" fmla="val 18311615"/>
                <a:gd name="adj2" fmla="val 320501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Arc 234"/>
            <p:cNvSpPr/>
            <p:nvPr/>
          </p:nvSpPr>
          <p:spPr>
            <a:xfrm>
              <a:off x="-914400" y="685800"/>
              <a:ext cx="3657600" cy="3657600"/>
            </a:xfrm>
            <a:prstGeom prst="arc">
              <a:avLst>
                <a:gd name="adj1" fmla="val 18309733"/>
                <a:gd name="adj2" fmla="val 3213829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Arc 235"/>
            <p:cNvSpPr/>
            <p:nvPr/>
          </p:nvSpPr>
          <p:spPr>
            <a:xfrm>
              <a:off x="-1066800" y="533400"/>
              <a:ext cx="3962400" cy="3962400"/>
            </a:xfrm>
            <a:prstGeom prst="arc">
              <a:avLst>
                <a:gd name="adj1" fmla="val 18311997"/>
                <a:gd name="adj2" fmla="val 320755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Arc 236"/>
            <p:cNvSpPr/>
            <p:nvPr/>
          </p:nvSpPr>
          <p:spPr>
            <a:xfrm>
              <a:off x="-1219200" y="381000"/>
              <a:ext cx="4267200" cy="4267200"/>
            </a:xfrm>
            <a:prstGeom prst="arc">
              <a:avLst>
                <a:gd name="adj1" fmla="val 18307249"/>
                <a:gd name="adj2" fmla="val 321643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Arc 237"/>
            <p:cNvSpPr/>
            <p:nvPr/>
          </p:nvSpPr>
          <p:spPr>
            <a:xfrm>
              <a:off x="-1371600" y="228600"/>
              <a:ext cx="4572000" cy="4572000"/>
            </a:xfrm>
            <a:prstGeom prst="arc">
              <a:avLst>
                <a:gd name="adj1" fmla="val 18311385"/>
                <a:gd name="adj2" fmla="val 323122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Arc 238"/>
            <p:cNvSpPr/>
            <p:nvPr/>
          </p:nvSpPr>
          <p:spPr>
            <a:xfrm>
              <a:off x="-1524000" y="76200"/>
              <a:ext cx="4876800" cy="4876800"/>
            </a:xfrm>
            <a:prstGeom prst="arc">
              <a:avLst>
                <a:gd name="adj1" fmla="val 18318195"/>
                <a:gd name="adj2" fmla="val 323316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Arc 239"/>
            <p:cNvSpPr/>
            <p:nvPr/>
          </p:nvSpPr>
          <p:spPr>
            <a:xfrm>
              <a:off x="-1676400" y="-76200"/>
              <a:ext cx="5181600" cy="5181600"/>
            </a:xfrm>
            <a:prstGeom prst="arc">
              <a:avLst>
                <a:gd name="adj1" fmla="val 18298308"/>
                <a:gd name="adj2" fmla="val 322570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Arc 240"/>
            <p:cNvSpPr/>
            <p:nvPr/>
          </p:nvSpPr>
          <p:spPr>
            <a:xfrm>
              <a:off x="-1828800" y="-228600"/>
              <a:ext cx="5486400" cy="5486400"/>
            </a:xfrm>
            <a:prstGeom prst="arc">
              <a:avLst>
                <a:gd name="adj1" fmla="val 18363608"/>
                <a:gd name="adj2" fmla="val 323453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Arc 241"/>
            <p:cNvSpPr/>
            <p:nvPr/>
          </p:nvSpPr>
          <p:spPr>
            <a:xfrm>
              <a:off x="-1981200" y="-381000"/>
              <a:ext cx="5791200" cy="5791200"/>
            </a:xfrm>
            <a:prstGeom prst="arc">
              <a:avLst>
                <a:gd name="adj1" fmla="val 18325184"/>
                <a:gd name="adj2" fmla="val 323654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c 242"/>
            <p:cNvSpPr/>
            <p:nvPr/>
          </p:nvSpPr>
          <p:spPr>
            <a:xfrm>
              <a:off x="-2133600" y="-533400"/>
              <a:ext cx="6096000" cy="6096000"/>
            </a:xfrm>
            <a:prstGeom prst="arc">
              <a:avLst>
                <a:gd name="adj1" fmla="val 18363516"/>
                <a:gd name="adj2" fmla="val 323584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Arc 243"/>
            <p:cNvSpPr/>
            <p:nvPr/>
          </p:nvSpPr>
          <p:spPr>
            <a:xfrm>
              <a:off x="-2286000" y="-685800"/>
              <a:ext cx="6400800" cy="6400800"/>
            </a:xfrm>
            <a:prstGeom prst="arc">
              <a:avLst>
                <a:gd name="adj1" fmla="val 18369478"/>
                <a:gd name="adj2" fmla="val 323764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Arc 244"/>
            <p:cNvSpPr/>
            <p:nvPr/>
          </p:nvSpPr>
          <p:spPr>
            <a:xfrm>
              <a:off x="-2438400" y="-838200"/>
              <a:ext cx="6705600" cy="6705600"/>
            </a:xfrm>
            <a:prstGeom prst="arc">
              <a:avLst>
                <a:gd name="adj1" fmla="val 18372954"/>
                <a:gd name="adj2" fmla="val 312505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Arc 245"/>
            <p:cNvSpPr/>
            <p:nvPr/>
          </p:nvSpPr>
          <p:spPr>
            <a:xfrm>
              <a:off x="-2590800" y="-990600"/>
              <a:ext cx="7010400" cy="7010400"/>
            </a:xfrm>
            <a:prstGeom prst="arc">
              <a:avLst>
                <a:gd name="adj1" fmla="val 18377245"/>
                <a:gd name="adj2" fmla="val 29192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Arc 246"/>
            <p:cNvSpPr/>
            <p:nvPr/>
          </p:nvSpPr>
          <p:spPr>
            <a:xfrm>
              <a:off x="-2743200" y="-1143000"/>
              <a:ext cx="7315200" cy="7315200"/>
            </a:xfrm>
            <a:prstGeom prst="arc">
              <a:avLst>
                <a:gd name="adj1" fmla="val 18574227"/>
                <a:gd name="adj2" fmla="val 276567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Arc 247"/>
            <p:cNvSpPr/>
            <p:nvPr/>
          </p:nvSpPr>
          <p:spPr>
            <a:xfrm>
              <a:off x="-2895600" y="-1295400"/>
              <a:ext cx="7620000" cy="7620000"/>
            </a:xfrm>
            <a:prstGeom prst="arc">
              <a:avLst>
                <a:gd name="adj1" fmla="val 18721876"/>
                <a:gd name="adj2" fmla="val 264935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Arc 248"/>
            <p:cNvSpPr/>
            <p:nvPr/>
          </p:nvSpPr>
          <p:spPr>
            <a:xfrm>
              <a:off x="-3048000" y="-1447800"/>
              <a:ext cx="7924800" cy="7924800"/>
            </a:xfrm>
            <a:prstGeom prst="arc">
              <a:avLst>
                <a:gd name="adj1" fmla="val 18878518"/>
                <a:gd name="adj2" fmla="val 254806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Arc 249"/>
            <p:cNvSpPr/>
            <p:nvPr/>
          </p:nvSpPr>
          <p:spPr>
            <a:xfrm>
              <a:off x="-3200400" y="-1600200"/>
              <a:ext cx="8229600" cy="8229600"/>
            </a:xfrm>
            <a:prstGeom prst="arc">
              <a:avLst>
                <a:gd name="adj1" fmla="val 18993829"/>
                <a:gd name="adj2" fmla="val 24204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Arc 250"/>
            <p:cNvSpPr/>
            <p:nvPr/>
          </p:nvSpPr>
          <p:spPr>
            <a:xfrm>
              <a:off x="-3352800" y="-1752600"/>
              <a:ext cx="8534400" cy="8534400"/>
            </a:xfrm>
            <a:prstGeom prst="arc">
              <a:avLst>
                <a:gd name="adj1" fmla="val 19116554"/>
                <a:gd name="adj2" fmla="val 231842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Arc 251"/>
            <p:cNvSpPr/>
            <p:nvPr/>
          </p:nvSpPr>
          <p:spPr>
            <a:xfrm>
              <a:off x="-3505200" y="-1905000"/>
              <a:ext cx="8839200" cy="8839200"/>
            </a:xfrm>
            <a:prstGeom prst="arc">
              <a:avLst>
                <a:gd name="adj1" fmla="val 19205292"/>
                <a:gd name="adj2" fmla="val 2206532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Arc 252"/>
            <p:cNvSpPr/>
            <p:nvPr/>
          </p:nvSpPr>
          <p:spPr>
            <a:xfrm>
              <a:off x="-3657600" y="-2057400"/>
              <a:ext cx="9144000" cy="9144000"/>
            </a:xfrm>
            <a:prstGeom prst="arc">
              <a:avLst>
                <a:gd name="adj1" fmla="val 19302336"/>
                <a:gd name="adj2" fmla="val 212191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Arc 253"/>
            <p:cNvSpPr/>
            <p:nvPr/>
          </p:nvSpPr>
          <p:spPr>
            <a:xfrm>
              <a:off x="-3810000" y="-2209800"/>
              <a:ext cx="9448800" cy="9448800"/>
            </a:xfrm>
            <a:prstGeom prst="arc">
              <a:avLst>
                <a:gd name="adj1" fmla="val 19404394"/>
                <a:gd name="adj2" fmla="val 2044206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Arc 254"/>
            <p:cNvSpPr/>
            <p:nvPr/>
          </p:nvSpPr>
          <p:spPr>
            <a:xfrm>
              <a:off x="-3962400" y="-2362200"/>
              <a:ext cx="9753600" cy="9753600"/>
            </a:xfrm>
            <a:prstGeom prst="arc">
              <a:avLst>
                <a:gd name="adj1" fmla="val 19479786"/>
                <a:gd name="adj2" fmla="val 199644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Arc 255"/>
            <p:cNvSpPr/>
            <p:nvPr/>
          </p:nvSpPr>
          <p:spPr>
            <a:xfrm>
              <a:off x="-4114800" y="-2514600"/>
              <a:ext cx="10058400" cy="10058400"/>
            </a:xfrm>
            <a:prstGeom prst="arc">
              <a:avLst>
                <a:gd name="adj1" fmla="val 19551910"/>
                <a:gd name="adj2" fmla="val 1901368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Arc 256"/>
            <p:cNvSpPr/>
            <p:nvPr/>
          </p:nvSpPr>
          <p:spPr>
            <a:xfrm>
              <a:off x="-4267200" y="-2667000"/>
              <a:ext cx="10363200" cy="10363200"/>
            </a:xfrm>
            <a:prstGeom prst="arc">
              <a:avLst>
                <a:gd name="adj1" fmla="val 19636275"/>
                <a:gd name="adj2" fmla="val 1842287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Arc 257"/>
            <p:cNvSpPr/>
            <p:nvPr/>
          </p:nvSpPr>
          <p:spPr>
            <a:xfrm>
              <a:off x="-4419600" y="-2819400"/>
              <a:ext cx="10668000" cy="10668000"/>
            </a:xfrm>
            <a:prstGeom prst="arc">
              <a:avLst>
                <a:gd name="adj1" fmla="val 19682994"/>
                <a:gd name="adj2" fmla="val 177952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Arc 258"/>
            <p:cNvSpPr/>
            <p:nvPr/>
          </p:nvSpPr>
          <p:spPr>
            <a:xfrm>
              <a:off x="-4572000" y="-2971800"/>
              <a:ext cx="10972800" cy="10972800"/>
            </a:xfrm>
            <a:prstGeom prst="arc">
              <a:avLst>
                <a:gd name="adj1" fmla="val 19736900"/>
                <a:gd name="adj2" fmla="val 1736475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2286000" y="3962400"/>
            <a:ext cx="0" cy="304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286000" y="2209800"/>
            <a:ext cx="0" cy="1600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286000" y="4419600"/>
            <a:ext cx="0" cy="1524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53"/>
          <p:cNvGrpSpPr/>
          <p:nvPr/>
        </p:nvGrpSpPr>
        <p:grpSpPr>
          <a:xfrm>
            <a:off x="1371600" y="2362200"/>
            <a:ext cx="304800" cy="3429000"/>
            <a:chOff x="1371600" y="2133600"/>
            <a:chExt cx="304800" cy="3429000"/>
          </a:xfrm>
        </p:grpSpPr>
        <p:cxnSp>
          <p:nvCxnSpPr>
            <p:cNvPr id="147" name="Straight Connector 146"/>
            <p:cNvCxnSpPr/>
            <p:nvPr/>
          </p:nvCxnSpPr>
          <p:spPr>
            <a:xfrm>
              <a:off x="16764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5240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3716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4" name="TextBox 203"/>
          <p:cNvSpPr txBox="1"/>
          <p:nvPr/>
        </p:nvSpPr>
        <p:spPr>
          <a:xfrm>
            <a:off x="4953000" y="1995050"/>
            <a:ext cx="167639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Bottom wave travels extra 1</a:t>
            </a:r>
            <a:r>
              <a:rPr lang="el-GR" dirty="0" smtClean="0"/>
              <a:t>λ</a:t>
            </a:r>
            <a:endParaRPr lang="en-US" dirty="0"/>
          </a:p>
        </p:txBody>
      </p:sp>
      <p:sp useBgFill="1">
        <p:nvSpPr>
          <p:cNvPr id="206" name="TextBox 205"/>
          <p:cNvSpPr txBox="1"/>
          <p:nvPr/>
        </p:nvSpPr>
        <p:spPr>
          <a:xfrm>
            <a:off x="5029200" y="5410200"/>
            <a:ext cx="1622448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Top wave travels extra 1</a:t>
            </a:r>
            <a:r>
              <a:rPr lang="el-GR" dirty="0" smtClean="0"/>
              <a:t>λ</a:t>
            </a:r>
            <a:endParaRPr lang="en-US" dirty="0"/>
          </a:p>
        </p:txBody>
      </p:sp>
      <p:sp useBgFill="1">
        <p:nvSpPr>
          <p:cNvPr id="208" name="TextBox 207"/>
          <p:cNvSpPr txBox="1"/>
          <p:nvPr/>
        </p:nvSpPr>
        <p:spPr>
          <a:xfrm>
            <a:off x="5029200" y="3435925"/>
            <a:ext cx="19812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Both waves travel same distance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2286000" y="1752600"/>
            <a:ext cx="5791200" cy="4876772"/>
            <a:chOff x="2286000" y="1524000"/>
            <a:chExt cx="5791200" cy="4876772"/>
          </a:xfrm>
        </p:grpSpPr>
        <p:cxnSp>
          <p:nvCxnSpPr>
            <p:cNvPr id="88" name="Straight Connector 87"/>
            <p:cNvCxnSpPr/>
            <p:nvPr/>
          </p:nvCxnSpPr>
          <p:spPr>
            <a:xfrm flipV="1">
              <a:off x="2290233" y="1981200"/>
              <a:ext cx="5253567" cy="1904972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286000" y="3886172"/>
              <a:ext cx="5791200" cy="28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286000" y="3886172"/>
              <a:ext cx="5257800" cy="1905028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2286000" y="1524000"/>
              <a:ext cx="2743200" cy="2362172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286000" y="3886200"/>
              <a:ext cx="2895600" cy="2514572"/>
            </a:xfrm>
            <a:prstGeom prst="line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6" name="Rectangle 215"/>
          <p:cNvSpPr/>
          <p:nvPr/>
        </p:nvSpPr>
        <p:spPr>
          <a:xfrm>
            <a:off x="7162800" y="1143000"/>
            <a:ext cx="1981200" cy="518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96"/>
          <p:cNvGrpSpPr/>
          <p:nvPr/>
        </p:nvGrpSpPr>
        <p:grpSpPr>
          <a:xfrm>
            <a:off x="7391401" y="1524000"/>
            <a:ext cx="304799" cy="5105400"/>
            <a:chOff x="7315200" y="2514600"/>
            <a:chExt cx="304801" cy="2743200"/>
          </a:xfrm>
        </p:grpSpPr>
        <p:sp>
          <p:nvSpPr>
            <p:cNvPr id="298" name="Rectangle 297"/>
            <p:cNvSpPr/>
            <p:nvPr/>
          </p:nvSpPr>
          <p:spPr>
            <a:xfrm rot="16200000">
              <a:off x="7010401" y="37337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/>
            <p:cNvSpPr/>
            <p:nvPr/>
          </p:nvSpPr>
          <p:spPr>
            <a:xfrm rot="16200000">
              <a:off x="7010401" y="28193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 rot="16200000">
              <a:off x="7010401" y="46481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7" name="Straight Connector 169"/>
          <p:cNvCxnSpPr>
            <a:cxnSpLocks noChangeShapeType="1"/>
          </p:cNvCxnSpPr>
          <p:nvPr/>
        </p:nvCxnSpPr>
        <p:spPr bwMode="auto">
          <a:xfrm>
            <a:off x="7239000" y="1600200"/>
            <a:ext cx="0" cy="4876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 useBgFill="1">
        <p:nvSpPr>
          <p:cNvPr id="142" name="Rectangle 141"/>
          <p:cNvSpPr/>
          <p:nvPr/>
        </p:nvSpPr>
        <p:spPr>
          <a:xfrm>
            <a:off x="2209800" y="6248400"/>
            <a:ext cx="5638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lide Number Placeholder 2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Phys. 102, Lecture 22,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22" name="Group 113"/>
          <p:cNvGrpSpPr>
            <a:grpSpLocks/>
          </p:cNvGrpSpPr>
          <p:nvPr/>
        </p:nvGrpSpPr>
        <p:grpSpPr bwMode="auto">
          <a:xfrm>
            <a:off x="1219200" y="2971800"/>
            <a:ext cx="914400" cy="914400"/>
            <a:chOff x="4797575" y="2743200"/>
            <a:chExt cx="1371600" cy="1371600"/>
          </a:xfrm>
        </p:grpSpPr>
        <p:sp>
          <p:nvSpPr>
            <p:cNvPr id="123" name="Arc 122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Arc 123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Arc 124"/>
            <p:cNvSpPr/>
            <p:nvPr/>
          </p:nvSpPr>
          <p:spPr>
            <a:xfrm rot="5400000">
              <a:off x="5483375" y="3382964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Arc 125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7" name="Group 113"/>
          <p:cNvGrpSpPr>
            <a:grpSpLocks/>
          </p:cNvGrpSpPr>
          <p:nvPr/>
        </p:nvGrpSpPr>
        <p:grpSpPr bwMode="auto">
          <a:xfrm>
            <a:off x="1219200" y="3429000"/>
            <a:ext cx="914400" cy="914400"/>
            <a:chOff x="4797575" y="2743200"/>
            <a:chExt cx="1371600" cy="1371600"/>
          </a:xfrm>
        </p:grpSpPr>
        <p:sp>
          <p:nvSpPr>
            <p:cNvPr id="128" name="Arc 127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Arc 128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Arc 129"/>
            <p:cNvSpPr/>
            <p:nvPr/>
          </p:nvSpPr>
          <p:spPr>
            <a:xfrm rot="5400000">
              <a:off x="5483375" y="3382964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Arc 130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2" name="Group 113"/>
          <p:cNvGrpSpPr>
            <a:grpSpLocks/>
          </p:cNvGrpSpPr>
          <p:nvPr/>
        </p:nvGrpSpPr>
        <p:grpSpPr bwMode="auto">
          <a:xfrm>
            <a:off x="1219200" y="3886200"/>
            <a:ext cx="914400" cy="914400"/>
            <a:chOff x="4797575" y="2743200"/>
            <a:chExt cx="1371600" cy="1371600"/>
          </a:xfrm>
        </p:grpSpPr>
        <p:sp>
          <p:nvSpPr>
            <p:cNvPr id="133" name="Arc 132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Arc 133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Arc 134"/>
            <p:cNvSpPr/>
            <p:nvPr/>
          </p:nvSpPr>
          <p:spPr>
            <a:xfrm rot="5400000">
              <a:off x="5483375" y="3382964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6" name="Arc 135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7" name="Group 113"/>
          <p:cNvGrpSpPr>
            <a:grpSpLocks/>
          </p:cNvGrpSpPr>
          <p:nvPr/>
        </p:nvGrpSpPr>
        <p:grpSpPr bwMode="auto">
          <a:xfrm>
            <a:off x="1219200" y="4343400"/>
            <a:ext cx="914400" cy="914400"/>
            <a:chOff x="4797575" y="2743200"/>
            <a:chExt cx="1371600" cy="1371600"/>
          </a:xfrm>
        </p:grpSpPr>
        <p:sp>
          <p:nvSpPr>
            <p:cNvPr id="138" name="Arc 137"/>
            <p:cNvSpPr/>
            <p:nvPr/>
          </p:nvSpPr>
          <p:spPr bwMode="auto">
            <a:xfrm>
              <a:off x="5026175" y="2971800"/>
              <a:ext cx="914400" cy="914400"/>
            </a:xfrm>
            <a:prstGeom prst="arc">
              <a:avLst>
                <a:gd name="adj1" fmla="val 19575681"/>
                <a:gd name="adj2" fmla="val 1868374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Arc 138"/>
            <p:cNvSpPr/>
            <p:nvPr/>
          </p:nvSpPr>
          <p:spPr bwMode="auto">
            <a:xfrm>
              <a:off x="5254775" y="3200400"/>
              <a:ext cx="457200" cy="457200"/>
            </a:xfrm>
            <a:prstGeom prst="arc">
              <a:avLst>
                <a:gd name="adj1" fmla="val 19021282"/>
                <a:gd name="adj2" fmla="val 2544483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Arc 139"/>
            <p:cNvSpPr/>
            <p:nvPr/>
          </p:nvSpPr>
          <p:spPr>
            <a:xfrm rot="5400000">
              <a:off x="5483375" y="3382964"/>
              <a:ext cx="76200" cy="76200"/>
            </a:xfrm>
            <a:prstGeom prst="arc">
              <a:avLst>
                <a:gd name="adj1" fmla="val 10849110"/>
                <a:gd name="adj2" fmla="val 0"/>
              </a:avLst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Arc 142"/>
            <p:cNvSpPr/>
            <p:nvPr/>
          </p:nvSpPr>
          <p:spPr bwMode="auto">
            <a:xfrm>
              <a:off x="4797575" y="2743200"/>
              <a:ext cx="1371600" cy="1371600"/>
            </a:xfrm>
            <a:prstGeom prst="arc">
              <a:avLst>
                <a:gd name="adj1" fmla="val 19877356"/>
                <a:gd name="adj2" fmla="val 1806271"/>
              </a:avLst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51" name="Group 153"/>
          <p:cNvGrpSpPr/>
          <p:nvPr/>
        </p:nvGrpSpPr>
        <p:grpSpPr>
          <a:xfrm>
            <a:off x="1828800" y="2362200"/>
            <a:ext cx="304800" cy="3429000"/>
            <a:chOff x="1371600" y="2133600"/>
            <a:chExt cx="304800" cy="3429000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16764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5240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371600" y="2133600"/>
              <a:ext cx="0" cy="34290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/>
        </p:nvGrpSpPr>
        <p:grpSpPr>
          <a:xfrm>
            <a:off x="2249387" y="3850575"/>
            <a:ext cx="76200" cy="537350"/>
            <a:chOff x="2249387" y="3621975"/>
            <a:chExt cx="76200" cy="537350"/>
          </a:xfrm>
        </p:grpSpPr>
        <p:sp>
          <p:nvSpPr>
            <p:cNvPr id="156" name="Arc 155"/>
            <p:cNvSpPr/>
            <p:nvPr/>
          </p:nvSpPr>
          <p:spPr>
            <a:xfrm rot="5400000">
              <a:off x="2249387" y="3621975"/>
              <a:ext cx="76200" cy="76200"/>
            </a:xfrm>
            <a:prstGeom prst="arc">
              <a:avLst>
                <a:gd name="adj1" fmla="val 157473"/>
                <a:gd name="adj2" fmla="val 21583927"/>
              </a:avLst>
            </a:prstGeom>
            <a:solidFill>
              <a:srgbClr val="C00000"/>
            </a:solidFill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7" name="Arc 156"/>
            <p:cNvSpPr/>
            <p:nvPr/>
          </p:nvSpPr>
          <p:spPr>
            <a:xfrm rot="5400000">
              <a:off x="2249387" y="4083125"/>
              <a:ext cx="76200" cy="76200"/>
            </a:xfrm>
            <a:prstGeom prst="arc">
              <a:avLst>
                <a:gd name="adj1" fmla="val 157473"/>
                <a:gd name="adj2" fmla="val 21583927"/>
              </a:avLst>
            </a:prstGeom>
            <a:solidFill>
              <a:srgbClr val="C00000"/>
            </a:solidFill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 useBgFill="1">
        <p:nvSpPr>
          <p:cNvPr id="141" name="Rectangle 140"/>
          <p:cNvSpPr/>
          <p:nvPr/>
        </p:nvSpPr>
        <p:spPr>
          <a:xfrm>
            <a:off x="2209800" y="685800"/>
            <a:ext cx="56388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Young’s double slit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33400" y="12147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Coherent, monochromatic light passes through two narrow slits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rc 171"/>
          <p:cNvSpPr/>
          <p:nvPr/>
        </p:nvSpPr>
        <p:spPr>
          <a:xfrm>
            <a:off x="457200" y="2514600"/>
            <a:ext cx="2743200" cy="2743200"/>
          </a:xfrm>
          <a:prstGeom prst="arc">
            <a:avLst>
              <a:gd name="adj1" fmla="val 20874170"/>
              <a:gd name="adj2" fmla="val 2566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 bwMode="auto">
          <a:xfrm>
            <a:off x="3276600" y="3505200"/>
            <a:ext cx="3481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latin typeface="+mj-lt"/>
              </a:rPr>
              <a:t>θ</a:t>
            </a:r>
            <a:endParaRPr lang="en-US" sz="2400" dirty="0">
              <a:latin typeface="+mj-lt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28800" y="3886200"/>
            <a:ext cx="54102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85"/>
          <p:cNvCxnSpPr>
            <a:cxnSpLocks noChangeShapeType="1"/>
          </p:cNvCxnSpPr>
          <p:nvPr/>
        </p:nvCxnSpPr>
        <p:spPr bwMode="auto">
          <a:xfrm flipV="1">
            <a:off x="1812897" y="2057400"/>
            <a:ext cx="5426103" cy="163995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6" name="Straight Connector 185"/>
          <p:cNvCxnSpPr>
            <a:cxnSpLocks noChangeShapeType="1"/>
          </p:cNvCxnSpPr>
          <p:nvPr/>
        </p:nvCxnSpPr>
        <p:spPr bwMode="auto">
          <a:xfrm flipV="1">
            <a:off x="1820849" y="2057401"/>
            <a:ext cx="5418151" cy="202161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1219200" y="2286000"/>
            <a:ext cx="0" cy="3352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1066800" y="2286000"/>
            <a:ext cx="0" cy="3352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1676400" y="2286000"/>
            <a:ext cx="0" cy="3352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>
            <a:off x="1524000" y="2286000"/>
            <a:ext cx="0" cy="3352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1371600" y="2286000"/>
            <a:ext cx="0" cy="3352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048000" y="2286000"/>
            <a:ext cx="3657600" cy="3657600"/>
            <a:chOff x="609600" y="2057400"/>
            <a:chExt cx="3657600" cy="3657600"/>
          </a:xfrm>
        </p:grpSpPr>
        <p:sp useBgFill="1">
          <p:nvSpPr>
            <p:cNvPr id="64" name="Oval 63"/>
            <p:cNvSpPr/>
            <p:nvPr/>
          </p:nvSpPr>
          <p:spPr>
            <a:xfrm>
              <a:off x="609600" y="2057400"/>
              <a:ext cx="3657600" cy="3657600"/>
            </a:xfrm>
            <a:prstGeom prst="ellips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185"/>
            <p:cNvCxnSpPr>
              <a:cxnSpLocks noChangeShapeType="1"/>
            </p:cNvCxnSpPr>
            <p:nvPr/>
          </p:nvCxnSpPr>
          <p:spPr bwMode="auto">
            <a:xfrm flipV="1">
              <a:off x="2057400" y="2667000"/>
              <a:ext cx="1600200" cy="7620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185"/>
            <p:cNvCxnSpPr>
              <a:cxnSpLocks noChangeShapeType="1"/>
            </p:cNvCxnSpPr>
            <p:nvPr/>
          </p:nvCxnSpPr>
          <p:spPr bwMode="auto">
            <a:xfrm flipV="1">
              <a:off x="2066925" y="3429000"/>
              <a:ext cx="1971675" cy="92392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Straight Connector 29"/>
            <p:cNvCxnSpPr>
              <a:cxnSpLocks noChangeShapeType="1"/>
            </p:cNvCxnSpPr>
            <p:nvPr/>
          </p:nvCxnSpPr>
          <p:spPr bwMode="auto">
            <a:xfrm>
              <a:off x="1143000" y="2743200"/>
              <a:ext cx="1" cy="228600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0" y="3886200"/>
              <a:ext cx="2743200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1600200" y="2362200"/>
              <a:ext cx="0" cy="304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1828800" y="2209800"/>
              <a:ext cx="0" cy="3352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169"/>
            <p:cNvCxnSpPr>
              <a:cxnSpLocks noChangeShapeType="1"/>
            </p:cNvCxnSpPr>
            <p:nvPr/>
          </p:nvCxnSpPr>
          <p:spPr bwMode="auto">
            <a:xfrm>
              <a:off x="2057400" y="4495800"/>
              <a:ext cx="0" cy="11430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170"/>
            <p:cNvCxnSpPr>
              <a:cxnSpLocks noChangeShapeType="1"/>
            </p:cNvCxnSpPr>
            <p:nvPr/>
          </p:nvCxnSpPr>
          <p:spPr bwMode="auto">
            <a:xfrm rot="5400000">
              <a:off x="1752600" y="3886200"/>
              <a:ext cx="609600" cy="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169"/>
            <p:cNvCxnSpPr>
              <a:cxnSpLocks noChangeShapeType="1"/>
            </p:cNvCxnSpPr>
            <p:nvPr/>
          </p:nvCxnSpPr>
          <p:spPr bwMode="auto">
            <a:xfrm>
              <a:off x="2057400" y="2133600"/>
              <a:ext cx="0" cy="11430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Straight Connector 29"/>
            <p:cNvCxnSpPr>
              <a:cxnSpLocks noChangeShapeType="1"/>
            </p:cNvCxnSpPr>
            <p:nvPr/>
          </p:nvCxnSpPr>
          <p:spPr bwMode="auto">
            <a:xfrm>
              <a:off x="914400" y="2971800"/>
              <a:ext cx="0" cy="182880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Straight Connector 29"/>
            <p:cNvCxnSpPr>
              <a:cxnSpLocks noChangeShapeType="1"/>
            </p:cNvCxnSpPr>
            <p:nvPr/>
          </p:nvCxnSpPr>
          <p:spPr bwMode="auto">
            <a:xfrm>
              <a:off x="685800" y="3581400"/>
              <a:ext cx="0" cy="60960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Young’s double slit</a:t>
            </a:r>
            <a:endParaRPr lang="en-US" dirty="0"/>
          </a:p>
        </p:txBody>
      </p:sp>
      <p:grpSp>
        <p:nvGrpSpPr>
          <p:cNvPr id="11" name="Group 243"/>
          <p:cNvGrpSpPr>
            <a:grpSpLocks/>
          </p:cNvGrpSpPr>
          <p:nvPr/>
        </p:nvGrpSpPr>
        <p:grpSpPr bwMode="auto">
          <a:xfrm>
            <a:off x="2895600" y="2065338"/>
            <a:ext cx="3195638" cy="3200400"/>
            <a:chOff x="1828800" y="1836969"/>
            <a:chExt cx="3195638" cy="3200792"/>
          </a:xfrm>
        </p:grpSpPr>
        <p:sp>
          <p:nvSpPr>
            <p:cNvPr id="12" name="Arc 11"/>
            <p:cNvSpPr/>
            <p:nvPr/>
          </p:nvSpPr>
          <p:spPr bwMode="auto">
            <a:xfrm>
              <a:off x="2971800" y="2972170"/>
              <a:ext cx="914400" cy="914512"/>
            </a:xfrm>
            <a:prstGeom prst="arc">
              <a:avLst>
                <a:gd name="adj1" fmla="val 18429367"/>
                <a:gd name="adj2" fmla="val 27121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Arc 12"/>
            <p:cNvSpPr/>
            <p:nvPr/>
          </p:nvSpPr>
          <p:spPr bwMode="auto">
            <a:xfrm>
              <a:off x="2743200" y="2751481"/>
              <a:ext cx="1371600" cy="1371768"/>
            </a:xfrm>
            <a:prstGeom prst="arc">
              <a:avLst>
                <a:gd name="adj1" fmla="val 19059491"/>
                <a:gd name="adj2" fmla="val 21106185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Arc 13"/>
            <p:cNvSpPr>
              <a:spLocks noChangeAspect="1"/>
            </p:cNvSpPr>
            <p:nvPr/>
          </p:nvSpPr>
          <p:spPr bwMode="auto">
            <a:xfrm>
              <a:off x="2514600" y="2522853"/>
              <a:ext cx="1828800" cy="1829024"/>
            </a:xfrm>
            <a:prstGeom prst="arc">
              <a:avLst>
                <a:gd name="adj1" fmla="val 19259072"/>
                <a:gd name="adj2" fmla="val 2080813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Arc 14"/>
            <p:cNvSpPr/>
            <p:nvPr/>
          </p:nvSpPr>
          <p:spPr bwMode="auto">
            <a:xfrm>
              <a:off x="3200400" y="3200798"/>
              <a:ext cx="457200" cy="457256"/>
            </a:xfrm>
            <a:prstGeom prst="arc">
              <a:avLst>
                <a:gd name="adj1" fmla="val 16808786"/>
                <a:gd name="adj2" fmla="val 2496448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Arc 16"/>
            <p:cNvSpPr>
              <a:spLocks noChangeAspect="1"/>
            </p:cNvSpPr>
            <p:nvPr/>
          </p:nvSpPr>
          <p:spPr bwMode="auto">
            <a:xfrm>
              <a:off x="2286000" y="2294225"/>
              <a:ext cx="2286000" cy="2286280"/>
            </a:xfrm>
            <a:prstGeom prst="arc">
              <a:avLst>
                <a:gd name="adj1" fmla="val 19434248"/>
                <a:gd name="adj2" fmla="val 20652335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Arc 17"/>
            <p:cNvSpPr>
              <a:spLocks noChangeAspect="1"/>
            </p:cNvSpPr>
            <p:nvPr/>
          </p:nvSpPr>
          <p:spPr bwMode="auto">
            <a:xfrm>
              <a:off x="2057400" y="2065597"/>
              <a:ext cx="2743200" cy="2748299"/>
            </a:xfrm>
            <a:prstGeom prst="arc">
              <a:avLst>
                <a:gd name="adj1" fmla="val 19544157"/>
                <a:gd name="adj2" fmla="val 20559129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Arc 18"/>
            <p:cNvSpPr>
              <a:spLocks noChangeAspect="1"/>
            </p:cNvSpPr>
            <p:nvPr/>
          </p:nvSpPr>
          <p:spPr bwMode="auto">
            <a:xfrm>
              <a:off x="1828800" y="1836969"/>
              <a:ext cx="3195638" cy="3200792"/>
            </a:xfrm>
            <a:prstGeom prst="arc">
              <a:avLst>
                <a:gd name="adj1" fmla="val 19642529"/>
                <a:gd name="adj2" fmla="val 20496899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35" name="Group 244"/>
          <p:cNvGrpSpPr>
            <a:grpSpLocks/>
          </p:cNvGrpSpPr>
          <p:nvPr/>
        </p:nvGrpSpPr>
        <p:grpSpPr bwMode="auto">
          <a:xfrm>
            <a:off x="2667000" y="2746375"/>
            <a:ext cx="3657600" cy="3663950"/>
            <a:chOff x="1600200" y="2518181"/>
            <a:chExt cx="3657600" cy="3662811"/>
          </a:xfrm>
        </p:grpSpPr>
        <p:sp>
          <p:nvSpPr>
            <p:cNvPr id="36" name="Arc 35"/>
            <p:cNvSpPr/>
            <p:nvPr/>
          </p:nvSpPr>
          <p:spPr bwMode="auto">
            <a:xfrm flipV="1">
              <a:off x="2971800" y="3881420"/>
              <a:ext cx="914400" cy="914116"/>
            </a:xfrm>
            <a:prstGeom prst="arc">
              <a:avLst>
                <a:gd name="adj1" fmla="val 21482520"/>
                <a:gd name="adj2" fmla="val 270040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 flipV="1">
              <a:off x="2743200" y="3662413"/>
              <a:ext cx="1371600" cy="1371174"/>
            </a:xfrm>
            <a:prstGeom prst="arc">
              <a:avLst>
                <a:gd name="adj1" fmla="val 533066"/>
                <a:gd name="adj2" fmla="val 2333076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Arc 37"/>
            <p:cNvSpPr>
              <a:spLocks noChangeAspect="1"/>
            </p:cNvSpPr>
            <p:nvPr/>
          </p:nvSpPr>
          <p:spPr bwMode="auto">
            <a:xfrm flipV="1">
              <a:off x="2514600" y="3433884"/>
              <a:ext cx="1828800" cy="1828231"/>
            </a:xfrm>
            <a:prstGeom prst="arc">
              <a:avLst>
                <a:gd name="adj1" fmla="val 773926"/>
                <a:gd name="adj2" fmla="val 2167189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Arc 38"/>
            <p:cNvSpPr/>
            <p:nvPr/>
          </p:nvSpPr>
          <p:spPr bwMode="auto">
            <a:xfrm flipV="1">
              <a:off x="3200400" y="4109949"/>
              <a:ext cx="457200" cy="457058"/>
            </a:xfrm>
            <a:prstGeom prst="arc">
              <a:avLst>
                <a:gd name="adj1" fmla="val 19542176"/>
                <a:gd name="adj2" fmla="val 4198772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" name="Arc 40"/>
            <p:cNvSpPr>
              <a:spLocks noChangeAspect="1"/>
            </p:cNvSpPr>
            <p:nvPr/>
          </p:nvSpPr>
          <p:spPr bwMode="auto">
            <a:xfrm flipV="1">
              <a:off x="2286000" y="3205355"/>
              <a:ext cx="2286000" cy="2285289"/>
            </a:xfrm>
            <a:prstGeom prst="arc">
              <a:avLst>
                <a:gd name="adj1" fmla="val 922625"/>
                <a:gd name="adj2" fmla="val 2016193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2" name="Arc 41"/>
            <p:cNvSpPr>
              <a:spLocks noChangeAspect="1"/>
            </p:cNvSpPr>
            <p:nvPr/>
          </p:nvSpPr>
          <p:spPr bwMode="auto">
            <a:xfrm flipV="1">
              <a:off x="2057400" y="2975239"/>
              <a:ext cx="2743200" cy="2747109"/>
            </a:xfrm>
            <a:prstGeom prst="arc">
              <a:avLst>
                <a:gd name="adj1" fmla="val 1043219"/>
                <a:gd name="adj2" fmla="val 1962282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3" name="Arc 42"/>
            <p:cNvSpPr>
              <a:spLocks noChangeAspect="1"/>
            </p:cNvSpPr>
            <p:nvPr/>
          </p:nvSpPr>
          <p:spPr bwMode="auto">
            <a:xfrm flipV="1">
              <a:off x="1828800" y="2746710"/>
              <a:ext cx="3195638" cy="3200993"/>
            </a:xfrm>
            <a:prstGeom prst="arc">
              <a:avLst>
                <a:gd name="adj1" fmla="val 1083265"/>
                <a:gd name="adj2" fmla="val 1886319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4" name="Arc 43"/>
            <p:cNvSpPr>
              <a:spLocks noChangeAspect="1"/>
            </p:cNvSpPr>
            <p:nvPr/>
          </p:nvSpPr>
          <p:spPr bwMode="auto">
            <a:xfrm flipV="1">
              <a:off x="1600200" y="2518181"/>
              <a:ext cx="3657600" cy="3662811"/>
            </a:xfrm>
            <a:prstGeom prst="arc">
              <a:avLst>
                <a:gd name="adj1" fmla="val 1147582"/>
                <a:gd name="adj2" fmla="val 1864650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2667000" y="6019800"/>
          <a:ext cx="1504950" cy="404813"/>
        </p:xfrm>
        <a:graphic>
          <a:graphicData uri="http://schemas.openxmlformats.org/presentationml/2006/ole">
            <p:oleObj spid="_x0000_s710657" name="Equation" r:id="rId3" imgW="850680" imgH="228600" progId="Equation.DSMT4">
              <p:embed/>
            </p:oleObj>
          </a:graphicData>
        </a:graphic>
      </p:graphicFrame>
      <p:graphicFrame>
        <p:nvGraphicFramePr>
          <p:cNvPr id="710658" name="Object 2"/>
          <p:cNvGraphicFramePr>
            <a:graphicFrameLocks noChangeAspect="1"/>
          </p:cNvGraphicFramePr>
          <p:nvPr/>
        </p:nvGraphicFramePr>
        <p:xfrm>
          <a:off x="2667000" y="6408738"/>
          <a:ext cx="2089150" cy="449262"/>
        </p:xfrm>
        <a:graphic>
          <a:graphicData uri="http://schemas.openxmlformats.org/presentationml/2006/ole">
            <p:oleObj spid="_x0000_s710658" name="Equation" r:id="rId4" imgW="1180800" imgH="253800" progId="Equation.DSMT4">
              <p:embed/>
            </p:oleObj>
          </a:graphicData>
        </a:graphic>
      </p:graphicFrame>
      <p:grpSp>
        <p:nvGrpSpPr>
          <p:cNvPr id="108" name="Group 107"/>
          <p:cNvGrpSpPr/>
          <p:nvPr/>
        </p:nvGrpSpPr>
        <p:grpSpPr>
          <a:xfrm>
            <a:off x="3505200" y="3581400"/>
            <a:ext cx="3048000" cy="1981200"/>
            <a:chOff x="1066800" y="3352800"/>
            <a:chExt cx="3048000" cy="1981200"/>
          </a:xfrm>
        </p:grpSpPr>
        <p:sp>
          <p:nvSpPr>
            <p:cNvPr id="63" name="Arc 62"/>
            <p:cNvSpPr/>
            <p:nvPr/>
          </p:nvSpPr>
          <p:spPr>
            <a:xfrm>
              <a:off x="1066800" y="3352800"/>
              <a:ext cx="1981200" cy="1981200"/>
            </a:xfrm>
            <a:prstGeom prst="arc">
              <a:avLst>
                <a:gd name="adj1" fmla="val 20099509"/>
                <a:gd name="adj2" fmla="val 2566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23" name="TextBox 22"/>
            <p:cNvSpPr txBox="1"/>
            <p:nvPr/>
          </p:nvSpPr>
          <p:spPr bwMode="auto">
            <a:xfrm>
              <a:off x="3080828" y="3886200"/>
              <a:ext cx="3481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2400" dirty="0">
                  <a:latin typeface="+mj-lt"/>
                </a:rPr>
                <a:t>θ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057400" y="4343400"/>
              <a:ext cx="20574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3505200" y="2667000"/>
            <a:ext cx="3048000" cy="1981200"/>
            <a:chOff x="1066800" y="2438400"/>
            <a:chExt cx="3048000" cy="1981200"/>
          </a:xfrm>
        </p:grpSpPr>
        <p:sp>
          <p:nvSpPr>
            <p:cNvPr id="82" name="Arc 81"/>
            <p:cNvSpPr/>
            <p:nvPr/>
          </p:nvSpPr>
          <p:spPr>
            <a:xfrm>
              <a:off x="1066800" y="2438400"/>
              <a:ext cx="1981200" cy="1981200"/>
            </a:xfrm>
            <a:prstGeom prst="arc">
              <a:avLst>
                <a:gd name="adj1" fmla="val 20099509"/>
                <a:gd name="adj2" fmla="val 2566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83" name="TextBox 82"/>
            <p:cNvSpPr txBox="1"/>
            <p:nvPr/>
          </p:nvSpPr>
          <p:spPr bwMode="auto">
            <a:xfrm>
              <a:off x="3080828" y="2971800"/>
              <a:ext cx="3481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2400" dirty="0">
                  <a:latin typeface="+mj-lt"/>
                </a:rPr>
                <a:t>θ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2057400" y="3429000"/>
              <a:ext cx="20574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91"/>
          <p:cNvGrpSpPr/>
          <p:nvPr/>
        </p:nvGrpSpPr>
        <p:grpSpPr>
          <a:xfrm rot="5400000">
            <a:off x="3829433" y="3905638"/>
            <a:ext cx="914402" cy="418331"/>
            <a:chOff x="2895572" y="2224841"/>
            <a:chExt cx="1981199" cy="1027928"/>
          </a:xfrm>
        </p:grpSpPr>
        <p:sp>
          <p:nvSpPr>
            <p:cNvPr id="86" name="Line 5"/>
            <p:cNvSpPr>
              <a:spLocks noChangeShapeType="1"/>
            </p:cNvSpPr>
            <p:nvPr/>
          </p:nvSpPr>
          <p:spPr bwMode="auto">
            <a:xfrm flipV="1">
              <a:off x="2895572" y="2224841"/>
              <a:ext cx="0" cy="914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5"/>
            <p:cNvSpPr>
              <a:spLocks noChangeShapeType="1"/>
            </p:cNvSpPr>
            <p:nvPr/>
          </p:nvSpPr>
          <p:spPr bwMode="auto">
            <a:xfrm flipV="1">
              <a:off x="4876771" y="2224841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4065458" y="2786561"/>
              <a:ext cx="80406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2895599" y="2786561"/>
              <a:ext cx="80406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90" name="Rectangle 89"/>
            <p:cNvSpPr/>
            <p:nvPr/>
          </p:nvSpPr>
          <p:spPr>
            <a:xfrm rot="16200000">
              <a:off x="3403975" y="2398973"/>
              <a:ext cx="840689" cy="866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554095" y="4480658"/>
            <a:ext cx="1572068" cy="624742"/>
            <a:chOff x="2115695" y="4252058"/>
            <a:chExt cx="1572068" cy="624742"/>
          </a:xfrm>
        </p:grpSpPr>
        <p:graphicFrame>
          <p:nvGraphicFramePr>
            <p:cNvPr id="710659" name="Object 3"/>
            <p:cNvGraphicFramePr>
              <a:graphicFrameLocks noChangeAspect="1"/>
            </p:cNvGraphicFramePr>
            <p:nvPr/>
          </p:nvGraphicFramePr>
          <p:xfrm>
            <a:off x="2362200" y="4562475"/>
            <a:ext cx="1325563" cy="314325"/>
          </p:xfrm>
          <a:graphic>
            <a:graphicData uri="http://schemas.openxmlformats.org/presentationml/2006/ole">
              <p:oleObj spid="_x0000_s710659" name="Equation" r:id="rId5" imgW="749160" imgH="177480" progId="Equation.DSMT4">
                <p:embed/>
              </p:oleObj>
            </a:graphicData>
          </a:graphic>
        </p:graphicFrame>
        <p:grpSp>
          <p:nvGrpSpPr>
            <p:cNvPr id="96" name="Group 91"/>
            <p:cNvGrpSpPr/>
            <p:nvPr/>
          </p:nvGrpSpPr>
          <p:grpSpPr>
            <a:xfrm rot="19997847">
              <a:off x="2115695" y="4252058"/>
              <a:ext cx="492910" cy="372129"/>
              <a:chOff x="2895572" y="2224841"/>
              <a:chExt cx="1981199" cy="914399"/>
            </a:xfrm>
          </p:grpSpPr>
          <p:sp>
            <p:nvSpPr>
              <p:cNvPr id="97" name="Line 5"/>
              <p:cNvSpPr>
                <a:spLocks noChangeShapeType="1"/>
              </p:cNvSpPr>
              <p:nvPr/>
            </p:nvSpPr>
            <p:spPr bwMode="auto">
              <a:xfrm flipV="1">
                <a:off x="2895572" y="2224841"/>
                <a:ext cx="0" cy="9143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5"/>
              <p:cNvSpPr>
                <a:spLocks noChangeShapeType="1"/>
              </p:cNvSpPr>
              <p:nvPr/>
            </p:nvSpPr>
            <p:spPr bwMode="auto">
              <a:xfrm flipV="1">
                <a:off x="4876771" y="2224841"/>
                <a:ext cx="0" cy="9143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99" name="Straight Arrow Connector 98"/>
              <p:cNvCxnSpPr/>
              <p:nvPr/>
            </p:nvCxnSpPr>
            <p:spPr>
              <a:xfrm>
                <a:off x="4065458" y="2786561"/>
                <a:ext cx="80406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 flipH="1">
                <a:off x="2895599" y="2786561"/>
                <a:ext cx="80406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113"/>
          <p:cNvGrpSpPr/>
          <p:nvPr/>
        </p:nvGrpSpPr>
        <p:grpSpPr>
          <a:xfrm rot="20012766">
            <a:off x="4270924" y="3622809"/>
            <a:ext cx="468423" cy="914400"/>
            <a:chOff x="914400" y="3429000"/>
            <a:chExt cx="1828804" cy="2286000"/>
          </a:xfrm>
        </p:grpSpPr>
        <p:sp>
          <p:nvSpPr>
            <p:cNvPr id="52" name="Right Triangle 51"/>
            <p:cNvSpPr/>
            <p:nvPr/>
          </p:nvSpPr>
          <p:spPr>
            <a:xfrm flipH="1">
              <a:off x="914400" y="3429000"/>
              <a:ext cx="1828800" cy="2286000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138303" y="5339170"/>
              <a:ext cx="604901" cy="3630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Connector 169"/>
          <p:cNvCxnSpPr>
            <a:cxnSpLocks noChangeShapeType="1"/>
          </p:cNvCxnSpPr>
          <p:nvPr/>
        </p:nvCxnSpPr>
        <p:spPr bwMode="auto">
          <a:xfrm>
            <a:off x="1828800" y="2133600"/>
            <a:ext cx="0" cy="1524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69"/>
          <p:cNvCxnSpPr>
            <a:cxnSpLocks noChangeShapeType="1"/>
          </p:cNvCxnSpPr>
          <p:nvPr/>
        </p:nvCxnSpPr>
        <p:spPr bwMode="auto">
          <a:xfrm>
            <a:off x="1828800" y="4114800"/>
            <a:ext cx="0" cy="17526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304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7315200" y="1600200"/>
            <a:ext cx="304801" cy="4572000"/>
            <a:chOff x="7315200" y="1600200"/>
            <a:chExt cx="304801" cy="4572000"/>
          </a:xfrm>
        </p:grpSpPr>
        <p:sp>
          <p:nvSpPr>
            <p:cNvPr id="110" name="Rectangle 109"/>
            <p:cNvSpPr/>
            <p:nvPr/>
          </p:nvSpPr>
          <p:spPr>
            <a:xfrm rot="16200000">
              <a:off x="7010401" y="37337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16200000">
              <a:off x="7010401" y="28193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16200000">
              <a:off x="7010401" y="19049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16200000">
              <a:off x="7010401" y="46481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16200000">
              <a:off x="7010401" y="55625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2" name="Straight Connector 169"/>
          <p:cNvCxnSpPr>
            <a:cxnSpLocks noChangeShapeType="1"/>
          </p:cNvCxnSpPr>
          <p:nvPr/>
        </p:nvCxnSpPr>
        <p:spPr bwMode="auto">
          <a:xfrm>
            <a:off x="7239000" y="1600200"/>
            <a:ext cx="0" cy="4572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8" name="Rectangle 137"/>
          <p:cNvSpPr/>
          <p:nvPr/>
        </p:nvSpPr>
        <p:spPr>
          <a:xfrm>
            <a:off x="2667000" y="289113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39" name="Rectangle 138"/>
          <p:cNvSpPr/>
          <p:nvPr/>
        </p:nvSpPr>
        <p:spPr>
          <a:xfrm>
            <a:off x="2667000" y="365313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7620000" y="1905000"/>
            <a:ext cx="835485" cy="4038600"/>
            <a:chOff x="7620000" y="1905000"/>
            <a:chExt cx="835485" cy="4038600"/>
          </a:xfrm>
        </p:grpSpPr>
        <p:sp>
          <p:nvSpPr>
            <p:cNvPr id="130" name="TextBox 129"/>
            <p:cNvSpPr txBox="1"/>
            <p:nvPr/>
          </p:nvSpPr>
          <p:spPr>
            <a:xfrm>
              <a:off x="7620000" y="28194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+1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20000" y="19050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+2</a:t>
              </a:r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620000" y="374546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20000" y="4648200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–1</a:t>
              </a:r>
              <a:endParaRPr lang="en-US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20000" y="5574268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–2</a:t>
              </a:r>
              <a:endParaRPr lang="en-US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371600" y="2362200"/>
            <a:ext cx="2971800" cy="3429000"/>
            <a:chOff x="1371600" y="2319793"/>
            <a:chExt cx="2971800" cy="3429000"/>
          </a:xfrm>
        </p:grpSpPr>
        <p:sp>
          <p:nvSpPr>
            <p:cNvPr id="140" name="Oval 139"/>
            <p:cNvSpPr/>
            <p:nvPr/>
          </p:nvSpPr>
          <p:spPr>
            <a:xfrm>
              <a:off x="1371600" y="3352800"/>
              <a:ext cx="9144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0" idx="0"/>
            </p:cNvCxnSpPr>
            <p:nvPr/>
          </p:nvCxnSpPr>
          <p:spPr>
            <a:xfrm flipV="1">
              <a:off x="1828800" y="2319793"/>
              <a:ext cx="2514600" cy="103300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0" idx="3"/>
            </p:cNvCxnSpPr>
            <p:nvPr/>
          </p:nvCxnSpPr>
          <p:spPr>
            <a:xfrm>
              <a:off x="1505511" y="4133289"/>
              <a:ext cx="2609289" cy="161550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10660" name="Object 4"/>
          <p:cNvGraphicFramePr>
            <a:graphicFrameLocks noChangeAspect="1"/>
          </p:cNvGraphicFramePr>
          <p:nvPr/>
        </p:nvGraphicFramePr>
        <p:xfrm>
          <a:off x="1768475" y="6019800"/>
          <a:ext cx="898525" cy="404813"/>
        </p:xfrm>
        <a:graphic>
          <a:graphicData uri="http://schemas.openxmlformats.org/presentationml/2006/ole">
            <p:oleObj spid="_x0000_s710660" name="Equation" r:id="rId6" imgW="507960" imgH="228600" progId="Equation.DSMT4">
              <p:embed/>
            </p:oleObj>
          </a:graphicData>
        </a:graphic>
      </p:graphicFrame>
      <p:grpSp>
        <p:nvGrpSpPr>
          <p:cNvPr id="102" name="Group 101"/>
          <p:cNvGrpSpPr/>
          <p:nvPr/>
        </p:nvGrpSpPr>
        <p:grpSpPr>
          <a:xfrm>
            <a:off x="4191000" y="3352800"/>
            <a:ext cx="1134024" cy="622016"/>
            <a:chOff x="1752600" y="3124200"/>
            <a:chExt cx="1134024" cy="622016"/>
          </a:xfrm>
        </p:grpSpPr>
        <p:grpSp>
          <p:nvGrpSpPr>
            <p:cNvPr id="29" name="Group 144"/>
            <p:cNvGrpSpPr>
              <a:grpSpLocks/>
            </p:cNvGrpSpPr>
            <p:nvPr/>
          </p:nvGrpSpPr>
          <p:grpSpPr bwMode="auto">
            <a:xfrm>
              <a:off x="2259180" y="3284551"/>
              <a:ext cx="627444" cy="461665"/>
              <a:chOff x="2142699" y="3308995"/>
              <a:chExt cx="628013" cy="461664"/>
            </a:xfrm>
          </p:grpSpPr>
          <p:sp useBgFill="1">
            <p:nvSpPr>
              <p:cNvPr id="32" name="TextBox 31"/>
              <p:cNvSpPr txBox="1"/>
              <p:nvPr/>
            </p:nvSpPr>
            <p:spPr bwMode="auto">
              <a:xfrm>
                <a:off x="2422224" y="3308995"/>
                <a:ext cx="348488" cy="461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l-GR" sz="2400" dirty="0">
                    <a:latin typeface="+mj-lt"/>
                  </a:rPr>
                  <a:t>θ</a:t>
                </a:r>
                <a:endParaRPr lang="en-US" sz="2400" dirty="0">
                  <a:latin typeface="+mj-lt"/>
                </a:endParaRPr>
              </a:p>
            </p:txBody>
          </p:sp>
          <p:sp>
            <p:nvSpPr>
              <p:cNvPr id="33" name="Freeform 123"/>
              <p:cNvSpPr>
                <a:spLocks/>
              </p:cNvSpPr>
              <p:nvPr/>
            </p:nvSpPr>
            <p:spPr bwMode="auto">
              <a:xfrm>
                <a:off x="2142699" y="3589361"/>
                <a:ext cx="272955" cy="95535"/>
              </a:xfrm>
              <a:custGeom>
                <a:avLst/>
                <a:gdLst>
                  <a:gd name="T0" fmla="*/ 272955 w 272955"/>
                  <a:gd name="T1" fmla="*/ 0 h 95535"/>
                  <a:gd name="T2" fmla="*/ 150125 w 272955"/>
                  <a:gd name="T3" fmla="*/ 40943 h 95535"/>
                  <a:gd name="T4" fmla="*/ 0 w 272955"/>
                  <a:gd name="T5" fmla="*/ 95535 h 95535"/>
                  <a:gd name="T6" fmla="*/ 0 60000 65536"/>
                  <a:gd name="T7" fmla="*/ 0 60000 65536"/>
                  <a:gd name="T8" fmla="*/ 0 60000 65536"/>
                  <a:gd name="T9" fmla="*/ 0 w 272955"/>
                  <a:gd name="T10" fmla="*/ 0 h 95535"/>
                  <a:gd name="T11" fmla="*/ 272955 w 272955"/>
                  <a:gd name="T12" fmla="*/ 95535 h 955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955" h="95535">
                    <a:moveTo>
                      <a:pt x="272955" y="0"/>
                    </a:moveTo>
                    <a:lnTo>
                      <a:pt x="150125" y="40943"/>
                    </a:lnTo>
                    <a:cubicBezTo>
                      <a:pt x="104632" y="56866"/>
                      <a:pt x="52316" y="76200"/>
                      <a:pt x="0" y="95535"/>
                    </a:cubicBezTo>
                  </a:path>
                </a:pathLst>
              </a:cu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Arc 58"/>
            <p:cNvSpPr/>
            <p:nvPr/>
          </p:nvSpPr>
          <p:spPr>
            <a:xfrm>
              <a:off x="1752600" y="3124200"/>
              <a:ext cx="609600" cy="609600"/>
            </a:xfrm>
            <a:prstGeom prst="arc">
              <a:avLst>
                <a:gd name="adj1" fmla="val 3482805"/>
                <a:gd name="adj2" fmla="val 520441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91"/>
          <p:cNvGrpSpPr/>
          <p:nvPr/>
        </p:nvGrpSpPr>
        <p:grpSpPr>
          <a:xfrm rot="5400000">
            <a:off x="1042715" y="3679219"/>
            <a:ext cx="1125581" cy="384004"/>
            <a:chOff x="2032800" y="2137309"/>
            <a:chExt cx="2438750" cy="943579"/>
          </a:xfrm>
        </p:grpSpPr>
        <p:sp>
          <p:nvSpPr>
            <p:cNvPr id="161" name="Line 5"/>
            <p:cNvSpPr>
              <a:spLocks noChangeShapeType="1"/>
            </p:cNvSpPr>
            <p:nvPr/>
          </p:nvSpPr>
          <p:spPr bwMode="auto">
            <a:xfrm flipV="1">
              <a:off x="2869840" y="2137309"/>
              <a:ext cx="0" cy="914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5"/>
            <p:cNvSpPr>
              <a:spLocks noChangeShapeType="1"/>
            </p:cNvSpPr>
            <p:nvPr/>
          </p:nvSpPr>
          <p:spPr bwMode="auto">
            <a:xfrm flipV="1">
              <a:off x="3667501" y="2166489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2032800" y="2611494"/>
              <a:ext cx="8040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H="1">
              <a:off x="3667490" y="2611504"/>
              <a:ext cx="8040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 rot="16200000">
              <a:off x="2837921" y="2165556"/>
              <a:ext cx="840688" cy="866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457200" y="1143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interference pattern from a double slit on a screen far away</a:t>
            </a:r>
            <a:endParaRPr lang="en-US" sz="2400" dirty="0"/>
          </a:p>
        </p:txBody>
      </p:sp>
      <p:graphicFrame>
        <p:nvGraphicFramePr>
          <p:cNvPr id="710661" name="Object 5"/>
          <p:cNvGraphicFramePr>
            <a:graphicFrameLocks noChangeAspect="1"/>
          </p:cNvGraphicFramePr>
          <p:nvPr/>
        </p:nvGraphicFramePr>
        <p:xfrm>
          <a:off x="4953000" y="6042025"/>
          <a:ext cx="1730375" cy="358775"/>
        </p:xfrm>
        <a:graphic>
          <a:graphicData uri="http://schemas.openxmlformats.org/presentationml/2006/ole">
            <p:oleObj spid="_x0000_s710661" name="Equation" r:id="rId7" imgW="977760" imgH="203040" progId="Equation.DSMT4">
              <p:embed/>
            </p:oleObj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304800" y="60198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Constructive: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304800" y="640080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Destructive:</a:t>
            </a:r>
            <a:endParaRPr lang="en-US" dirty="0"/>
          </a:p>
        </p:txBody>
      </p:sp>
      <p:sp>
        <p:nvSpPr>
          <p:cNvPr id="178" name="Slide Number Placeholder 1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CheckPoint</a:t>
            </a:r>
            <a:r>
              <a:rPr lang="en-US" dirty="0" smtClean="0"/>
              <a:t> 1.1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838200" y="1238071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Now, the light coming to the lower slit has its phase shifted by ½</a:t>
            </a:r>
            <a:r>
              <a:rPr lang="el-GR" sz="2400" dirty="0" smtClean="0">
                <a:solidFill>
                  <a:srgbClr val="000000"/>
                </a:solidFill>
                <a:cs typeface="Arial" pitchFamily="34" charset="0"/>
              </a:rPr>
              <a:t>λ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 relative to the light coming to the top slit. Compared to the usual Young’s experiment, what happens?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38200" y="2971800"/>
            <a:ext cx="44196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AutoNum type="alphaUcPeriod"/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The pattern is the same</a:t>
            </a:r>
          </a:p>
          <a:p>
            <a:pPr marL="457200" indent="-457200">
              <a:spcAft>
                <a:spcPts val="600"/>
              </a:spcAft>
              <a:buAutoNum type="alphaUcPeriod"/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Maxima &amp; minima become minima &amp; maxima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Checkpoint 1.2</a:t>
            </a:r>
          </a:p>
        </p:txBody>
      </p:sp>
      <p:sp>
        <p:nvSpPr>
          <p:cNvPr id="22531" name="Text Box 33"/>
          <p:cNvSpPr txBox="1">
            <a:spLocks noChangeArrowheads="1"/>
          </p:cNvSpPr>
          <p:nvPr/>
        </p:nvSpPr>
        <p:spPr bwMode="auto">
          <a:xfrm>
            <a:off x="685800" y="1238071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In the </a:t>
            </a:r>
            <a:r>
              <a:rPr lang="en-US" sz="2400" dirty="0" smtClean="0"/>
              <a:t>Young’s </a:t>
            </a:r>
            <a:r>
              <a:rPr lang="en-US" sz="2400" dirty="0"/>
              <a:t>double slit experiment, is it possible to see interference maxima when the distance </a:t>
            </a:r>
            <a:r>
              <a:rPr lang="en-US" sz="2400" i="1" dirty="0" smtClean="0"/>
              <a:t>d</a:t>
            </a:r>
            <a:r>
              <a:rPr lang="en-US" sz="2400" dirty="0" smtClean="0"/>
              <a:t> between </a:t>
            </a:r>
            <a:r>
              <a:rPr lang="en-US" sz="2400" dirty="0"/>
              <a:t>slits is </a:t>
            </a:r>
            <a:r>
              <a:rPr lang="en-US" sz="2400" dirty="0" smtClean="0"/>
              <a:t>less than </a:t>
            </a:r>
            <a:r>
              <a:rPr lang="en-US" sz="2400" dirty="0"/>
              <a:t>the wavelength of </a:t>
            </a:r>
            <a:r>
              <a:rPr lang="en-US" sz="2400" dirty="0" smtClean="0"/>
              <a:t>light </a:t>
            </a:r>
            <a:r>
              <a:rPr lang="el-GR" sz="2400" dirty="0" smtClean="0"/>
              <a:t>λ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19400" y="2514600"/>
            <a:ext cx="3495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 Yes			B. No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Interference &amp; intensity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92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668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5240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716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69"/>
          <p:cNvCxnSpPr>
            <a:cxnSpLocks noChangeShapeType="1"/>
          </p:cNvCxnSpPr>
          <p:nvPr/>
        </p:nvCxnSpPr>
        <p:spPr bwMode="auto">
          <a:xfrm>
            <a:off x="1828800" y="23622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69"/>
          <p:cNvCxnSpPr>
            <a:cxnSpLocks noChangeShapeType="1"/>
          </p:cNvCxnSpPr>
          <p:nvPr/>
        </p:nvCxnSpPr>
        <p:spPr bwMode="auto">
          <a:xfrm>
            <a:off x="1828800" y="41148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304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91"/>
          <p:cNvGrpSpPr/>
          <p:nvPr/>
        </p:nvGrpSpPr>
        <p:grpSpPr>
          <a:xfrm rot="5400000">
            <a:off x="1042715" y="3679219"/>
            <a:ext cx="1125581" cy="384004"/>
            <a:chOff x="2032800" y="2137309"/>
            <a:chExt cx="2438750" cy="943579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2869840" y="2137309"/>
              <a:ext cx="0" cy="914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3667501" y="2166489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032800" y="2611494"/>
              <a:ext cx="8040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667490" y="2611504"/>
              <a:ext cx="8040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16200000">
              <a:off x="2837921" y="2165556"/>
              <a:ext cx="840688" cy="866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15201" y="2209800"/>
            <a:ext cx="304799" cy="3352800"/>
            <a:chOff x="7315200" y="1600200"/>
            <a:chExt cx="304801" cy="4572000"/>
          </a:xfrm>
        </p:grpSpPr>
        <p:sp>
          <p:nvSpPr>
            <p:cNvPr id="20" name="Rectangle 19"/>
            <p:cNvSpPr/>
            <p:nvPr/>
          </p:nvSpPr>
          <p:spPr>
            <a:xfrm rot="16200000">
              <a:off x="7010401" y="37337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010401" y="28193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7010401" y="19049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7010401" y="46481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7010401" y="55625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169"/>
          <p:cNvCxnSpPr>
            <a:cxnSpLocks noChangeShapeType="1"/>
          </p:cNvCxnSpPr>
          <p:nvPr/>
        </p:nvCxnSpPr>
        <p:spPr bwMode="auto">
          <a:xfrm>
            <a:off x="7239000" y="2209800"/>
            <a:ext cx="0" cy="3352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6" name="Group 25"/>
          <p:cNvGrpSpPr/>
          <p:nvPr/>
        </p:nvGrpSpPr>
        <p:grpSpPr>
          <a:xfrm>
            <a:off x="7620000" y="2362200"/>
            <a:ext cx="835485" cy="2971800"/>
            <a:chOff x="7620000" y="1905000"/>
            <a:chExt cx="835485" cy="4038600"/>
          </a:xfrm>
        </p:grpSpPr>
        <p:sp>
          <p:nvSpPr>
            <p:cNvPr id="27" name="TextBox 26"/>
            <p:cNvSpPr txBox="1"/>
            <p:nvPr/>
          </p:nvSpPr>
          <p:spPr>
            <a:xfrm>
              <a:off x="7620000" y="28194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00" y="19050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0000" y="374546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4648200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5574268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–2</a:t>
              </a:r>
              <a:endParaRPr lang="en-US" dirty="0"/>
            </a:p>
          </p:txBody>
        </p:sp>
      </p:grpSp>
      <p:sp>
        <p:nvSpPr>
          <p:cNvPr id="90" name="Text Box 1084"/>
          <p:cNvSpPr txBox="1">
            <a:spLocks noChangeArrowheads="1"/>
          </p:cNvSpPr>
          <p:nvPr/>
        </p:nvSpPr>
        <p:spPr bwMode="auto">
          <a:xfrm>
            <a:off x="457200" y="1226403"/>
            <a:ext cx="84582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/>
              <a:t>The two waves </a:t>
            </a:r>
            <a:r>
              <a:rPr lang="en-US" sz="2400" dirty="0"/>
              <a:t>are interfering constructively at the point shown. If the intensity </a:t>
            </a:r>
            <a:r>
              <a:rPr lang="en-US" sz="2400" dirty="0" smtClean="0"/>
              <a:t>of each is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dirty="0"/>
              <a:t>what is the </a:t>
            </a:r>
            <a:r>
              <a:rPr lang="en-US" sz="2400" dirty="0" smtClean="0"/>
              <a:t>total intensity on screen?</a:t>
            </a:r>
            <a:endParaRPr lang="en-US" sz="24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1828800" y="3886200"/>
            <a:ext cx="54102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057400" y="51054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 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		B.  2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	C.  4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	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7" name="Straight Connector 185"/>
          <p:cNvCxnSpPr>
            <a:cxnSpLocks noChangeShapeType="1"/>
          </p:cNvCxnSpPr>
          <p:nvPr/>
        </p:nvCxnSpPr>
        <p:spPr bwMode="auto">
          <a:xfrm flipV="1">
            <a:off x="1812897" y="2590800"/>
            <a:ext cx="5426103" cy="110655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185"/>
          <p:cNvCxnSpPr>
            <a:cxnSpLocks noChangeShapeType="1"/>
          </p:cNvCxnSpPr>
          <p:nvPr/>
        </p:nvCxnSpPr>
        <p:spPr bwMode="auto">
          <a:xfrm flipV="1">
            <a:off x="1820849" y="2590800"/>
            <a:ext cx="5418151" cy="148822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5" name="Picture 38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2.1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92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668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5240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716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69"/>
          <p:cNvCxnSpPr>
            <a:cxnSpLocks noChangeShapeType="1"/>
          </p:cNvCxnSpPr>
          <p:nvPr/>
        </p:nvCxnSpPr>
        <p:spPr bwMode="auto">
          <a:xfrm>
            <a:off x="1828800" y="23622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69"/>
          <p:cNvCxnSpPr>
            <a:cxnSpLocks noChangeShapeType="1"/>
          </p:cNvCxnSpPr>
          <p:nvPr/>
        </p:nvCxnSpPr>
        <p:spPr bwMode="auto">
          <a:xfrm>
            <a:off x="1828800" y="41148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304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91"/>
          <p:cNvGrpSpPr/>
          <p:nvPr/>
        </p:nvGrpSpPr>
        <p:grpSpPr>
          <a:xfrm rot="5400000">
            <a:off x="1042715" y="3679219"/>
            <a:ext cx="1125581" cy="384004"/>
            <a:chOff x="2032800" y="2137309"/>
            <a:chExt cx="2438750" cy="943579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2869840" y="2137309"/>
              <a:ext cx="0" cy="914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3667501" y="2166489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032800" y="2611494"/>
              <a:ext cx="8040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667490" y="2611504"/>
              <a:ext cx="8040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16200000">
              <a:off x="2837921" y="2165556"/>
              <a:ext cx="840688" cy="866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7315201" y="2209800"/>
            <a:ext cx="304799" cy="3352800"/>
            <a:chOff x="7315200" y="1600200"/>
            <a:chExt cx="304801" cy="4572000"/>
          </a:xfrm>
        </p:grpSpPr>
        <p:sp>
          <p:nvSpPr>
            <p:cNvPr id="20" name="Rectangle 19"/>
            <p:cNvSpPr/>
            <p:nvPr/>
          </p:nvSpPr>
          <p:spPr>
            <a:xfrm rot="16200000">
              <a:off x="7010401" y="37337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7010401" y="28193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7010401" y="19049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7010401" y="46481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7010401" y="5562599"/>
              <a:ext cx="914400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169"/>
          <p:cNvCxnSpPr>
            <a:cxnSpLocks noChangeShapeType="1"/>
          </p:cNvCxnSpPr>
          <p:nvPr/>
        </p:nvCxnSpPr>
        <p:spPr bwMode="auto">
          <a:xfrm>
            <a:off x="7239000" y="2209800"/>
            <a:ext cx="0" cy="3352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25"/>
          <p:cNvGrpSpPr/>
          <p:nvPr/>
        </p:nvGrpSpPr>
        <p:grpSpPr>
          <a:xfrm>
            <a:off x="7620000" y="2362200"/>
            <a:ext cx="835485" cy="2971800"/>
            <a:chOff x="7620000" y="1905000"/>
            <a:chExt cx="835485" cy="4038600"/>
          </a:xfrm>
        </p:grpSpPr>
        <p:sp>
          <p:nvSpPr>
            <p:cNvPr id="27" name="TextBox 26"/>
            <p:cNvSpPr txBox="1"/>
            <p:nvPr/>
          </p:nvSpPr>
          <p:spPr>
            <a:xfrm>
              <a:off x="7620000" y="28194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00" y="1905000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+2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0000" y="3745468"/>
              <a:ext cx="70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4648200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5574268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</a:t>
              </a:r>
              <a:r>
                <a:rPr lang="en-US" dirty="0" smtClean="0"/>
                <a:t> = –2</a:t>
              </a:r>
              <a:endParaRPr lang="en-US" dirty="0"/>
            </a:p>
          </p:txBody>
        </p:sp>
      </p:grpSp>
      <p:cxnSp>
        <p:nvCxnSpPr>
          <p:cNvPr id="91" name="Straight Connector 90"/>
          <p:cNvCxnSpPr/>
          <p:nvPr/>
        </p:nvCxnSpPr>
        <p:spPr>
          <a:xfrm>
            <a:off x="1828800" y="3886200"/>
            <a:ext cx="54102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828800" y="5486400"/>
            <a:ext cx="29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Increases	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Remains the same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Decreases 	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7" name="Straight Connector 185"/>
          <p:cNvCxnSpPr>
            <a:cxnSpLocks noChangeShapeType="1"/>
          </p:cNvCxnSpPr>
          <p:nvPr/>
        </p:nvCxnSpPr>
        <p:spPr bwMode="auto">
          <a:xfrm flipV="1">
            <a:off x="1812897" y="2590800"/>
            <a:ext cx="5426103" cy="110655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185"/>
          <p:cNvCxnSpPr>
            <a:cxnSpLocks noChangeShapeType="1"/>
          </p:cNvCxnSpPr>
          <p:nvPr/>
        </p:nvCxnSpPr>
        <p:spPr bwMode="auto">
          <a:xfrm flipV="1">
            <a:off x="1820849" y="2590800"/>
            <a:ext cx="5418151" cy="148822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5" name="Picture 38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85800" y="1303338"/>
            <a:ext cx="7696200" cy="830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+mj-lt"/>
              </a:rPr>
              <a:t>When this Young’s double slit </a:t>
            </a:r>
            <a:r>
              <a:rPr lang="en-US" sz="2400" dirty="0" smtClean="0">
                <a:latin typeface="+mj-lt"/>
              </a:rPr>
              <a:t>experimental setup </a:t>
            </a:r>
            <a:r>
              <a:rPr lang="en-US" sz="2400" dirty="0">
                <a:latin typeface="+mj-lt"/>
              </a:rPr>
              <a:t>is placed under water, the separation 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between minima and maxima:</a:t>
            </a:r>
          </a:p>
        </p:txBody>
      </p:sp>
      <p:sp>
        <p:nvSpPr>
          <p:cNvPr id="40" name="Arc 39"/>
          <p:cNvSpPr/>
          <p:nvPr/>
        </p:nvSpPr>
        <p:spPr>
          <a:xfrm>
            <a:off x="228600" y="2286000"/>
            <a:ext cx="3200400" cy="3200400"/>
          </a:xfrm>
          <a:prstGeom prst="arc">
            <a:avLst>
              <a:gd name="adj1" fmla="val 21076528"/>
              <a:gd name="adj2" fmla="val 2159633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 bwMode="auto">
          <a:xfrm>
            <a:off x="3538028" y="3505200"/>
            <a:ext cx="3481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latin typeface="+mj-lt"/>
              </a:rPr>
              <a:t>θ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Calculation: Young’s double slit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Light of wavelength </a:t>
            </a:r>
            <a:r>
              <a:rPr lang="el-GR" sz="2400" dirty="0" smtClean="0"/>
              <a:t>λ</a:t>
            </a:r>
            <a:r>
              <a:rPr lang="en-US" sz="2400" dirty="0" smtClean="0"/>
              <a:t> = 650 nm passes through two narrow slits separated by </a:t>
            </a:r>
            <a:r>
              <a:rPr lang="en-US" sz="2400" i="1" dirty="0" smtClean="0"/>
              <a:t>d</a:t>
            </a:r>
            <a:r>
              <a:rPr lang="en-US" sz="2400" dirty="0" smtClean="0"/>
              <a:t> = 0.25 mm. Determine the spacing </a:t>
            </a:r>
            <a:r>
              <a:rPr lang="en-US" sz="2400" i="1" dirty="0" smtClean="0"/>
              <a:t>y</a:t>
            </a:r>
            <a:r>
              <a:rPr lang="en-US" sz="2400" dirty="0" smtClean="0"/>
              <a:t> between the 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3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bright fringe on a screen </a:t>
            </a:r>
            <a:r>
              <a:rPr lang="en-US" sz="2400" i="1" dirty="0" smtClean="0"/>
              <a:t>L</a:t>
            </a:r>
            <a:r>
              <a:rPr lang="en-US" sz="2400" dirty="0" smtClean="0"/>
              <a:t> = 2m away.</a:t>
            </a:r>
            <a:endParaRPr lang="en-US" sz="2400" dirty="0"/>
          </a:p>
        </p:txBody>
      </p:sp>
      <p:graphicFrame>
        <p:nvGraphicFramePr>
          <p:cNvPr id="716803" name="Object 3"/>
          <p:cNvGraphicFramePr>
            <a:graphicFrameLocks noChangeAspect="1"/>
          </p:cNvGraphicFramePr>
          <p:nvPr/>
        </p:nvGraphicFramePr>
        <p:xfrm>
          <a:off x="6934200" y="3048000"/>
          <a:ext cx="1392237" cy="404813"/>
        </p:xfrm>
        <a:graphic>
          <a:graphicData uri="http://schemas.openxmlformats.org/presentationml/2006/ole">
            <p:oleObj spid="_x0000_s716803" name="Equation" r:id="rId3" imgW="787320" imgH="228600" progId="Equation.DSMT4">
              <p:embed/>
            </p:oleObj>
          </a:graphicData>
        </a:graphic>
      </p:graphicFrame>
      <p:graphicFrame>
        <p:nvGraphicFramePr>
          <p:cNvPr id="716806" name="Object 6"/>
          <p:cNvGraphicFramePr>
            <a:graphicFrameLocks noChangeAspect="1"/>
          </p:cNvGraphicFramePr>
          <p:nvPr/>
        </p:nvGraphicFramePr>
        <p:xfrm>
          <a:off x="1371600" y="5791200"/>
          <a:ext cx="1077912" cy="696913"/>
        </p:xfrm>
        <a:graphic>
          <a:graphicData uri="http://schemas.openxmlformats.org/presentationml/2006/ole">
            <p:oleObj spid="_x0000_s716806" name="Equation" r:id="rId4" imgW="609480" imgH="393480" progId="Equation.DSMT4">
              <p:embed/>
            </p:oleObj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1234121" y="2590800"/>
            <a:ext cx="4328493" cy="2514600"/>
            <a:chOff x="1066800" y="2209800"/>
            <a:chExt cx="6172200" cy="3352800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1219200" y="2514600"/>
              <a:ext cx="0" cy="2743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066800" y="2514600"/>
              <a:ext cx="0" cy="2743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676400" y="2514600"/>
              <a:ext cx="0" cy="2743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524000" y="2514600"/>
              <a:ext cx="0" cy="2743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371600" y="2514600"/>
              <a:ext cx="0" cy="2743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9"/>
            <p:cNvCxnSpPr>
              <a:cxnSpLocks noChangeShapeType="1"/>
            </p:cNvCxnSpPr>
            <p:nvPr/>
          </p:nvCxnSpPr>
          <p:spPr bwMode="auto">
            <a:xfrm>
              <a:off x="1828800" y="2362200"/>
              <a:ext cx="0" cy="12954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69"/>
            <p:cNvCxnSpPr>
              <a:cxnSpLocks noChangeShapeType="1"/>
            </p:cNvCxnSpPr>
            <p:nvPr/>
          </p:nvCxnSpPr>
          <p:spPr bwMode="auto">
            <a:xfrm>
              <a:off x="1828800" y="4114800"/>
              <a:ext cx="0" cy="12954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69"/>
            <p:cNvCxnSpPr>
              <a:cxnSpLocks noChangeShapeType="1"/>
            </p:cNvCxnSpPr>
            <p:nvPr/>
          </p:nvCxnSpPr>
          <p:spPr bwMode="auto">
            <a:xfrm>
              <a:off x="1828800" y="3733800"/>
              <a:ext cx="0" cy="3048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" name="Group 91"/>
            <p:cNvGrpSpPr/>
            <p:nvPr/>
          </p:nvGrpSpPr>
          <p:grpSpPr>
            <a:xfrm rot="5400000">
              <a:off x="1613470" y="3568139"/>
              <a:ext cx="1125580" cy="606167"/>
              <a:chOff x="2032795" y="461899"/>
              <a:chExt cx="2438747" cy="1489480"/>
            </a:xfrm>
          </p:grpSpPr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flipV="1">
                <a:off x="2869834" y="853288"/>
                <a:ext cx="0" cy="9143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3667491" y="882468"/>
                <a:ext cx="0" cy="914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2032795" y="1327471"/>
                <a:ext cx="80405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3667481" y="1327480"/>
                <a:ext cx="80406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 rot="16200000">
                <a:off x="2512278" y="628704"/>
                <a:ext cx="1489480" cy="1155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i="1" dirty="0" smtClean="0"/>
                  <a:t>d</a:t>
                </a:r>
                <a:endParaRPr lang="en-US" sz="2000" dirty="0"/>
              </a:p>
            </p:txBody>
          </p:sp>
        </p:grpSp>
        <p:cxnSp>
          <p:nvCxnSpPr>
            <p:cNvPr id="32" name="Straight Connector 169"/>
            <p:cNvCxnSpPr>
              <a:cxnSpLocks noChangeShapeType="1"/>
            </p:cNvCxnSpPr>
            <p:nvPr/>
          </p:nvCxnSpPr>
          <p:spPr bwMode="auto">
            <a:xfrm>
              <a:off x="7239000" y="2209800"/>
              <a:ext cx="0" cy="3352800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185"/>
            <p:cNvCxnSpPr>
              <a:cxnSpLocks noChangeShapeType="1"/>
            </p:cNvCxnSpPr>
            <p:nvPr/>
          </p:nvCxnSpPr>
          <p:spPr bwMode="auto">
            <a:xfrm flipV="1">
              <a:off x="1812897" y="2590800"/>
              <a:ext cx="5426103" cy="110655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185"/>
            <p:cNvCxnSpPr>
              <a:cxnSpLocks noChangeShapeType="1"/>
            </p:cNvCxnSpPr>
            <p:nvPr/>
          </p:nvCxnSpPr>
          <p:spPr bwMode="auto">
            <a:xfrm flipV="1">
              <a:off x="1820849" y="2590800"/>
              <a:ext cx="5418151" cy="148822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TextBox 44"/>
          <p:cNvSpPr txBox="1"/>
          <p:nvPr/>
        </p:nvSpPr>
        <p:spPr>
          <a:xfrm>
            <a:off x="5882953" y="26670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+3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67414" y="3657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0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5638814" y="2743200"/>
            <a:ext cx="228600" cy="2286000"/>
            <a:chOff x="6400800" y="2301240"/>
            <a:chExt cx="304799" cy="4693921"/>
          </a:xfrm>
        </p:grpSpPr>
        <p:sp>
          <p:nvSpPr>
            <p:cNvPr id="48" name="Rectangle 47"/>
            <p:cNvSpPr/>
            <p:nvPr/>
          </p:nvSpPr>
          <p:spPr>
            <a:xfrm rot="16200000">
              <a:off x="6217920" y="449580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6217920" y="382524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6217920" y="315468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6217920" y="516636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6217920" y="583692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6217920" y="2484120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6217920" y="6507481"/>
              <a:ext cx="670560" cy="304799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38200" y="5257800"/>
            <a:ext cx="5436639" cy="400110"/>
            <a:chOff x="838200" y="5257800"/>
            <a:chExt cx="5436639" cy="400110"/>
          </a:xfrm>
        </p:grpSpPr>
        <p:graphicFrame>
          <p:nvGraphicFramePr>
            <p:cNvPr id="716805" name="Object 5"/>
            <p:cNvGraphicFramePr>
              <a:graphicFrameLocks noChangeAspect="1"/>
            </p:cNvGraphicFramePr>
            <p:nvPr/>
          </p:nvGraphicFramePr>
          <p:xfrm>
            <a:off x="4498427" y="5302469"/>
            <a:ext cx="1776412" cy="315913"/>
          </p:xfrm>
          <a:graphic>
            <a:graphicData uri="http://schemas.openxmlformats.org/presentationml/2006/ole">
              <p:oleObj spid="_x0000_s716805" name="Equation" r:id="rId5" imgW="1002960" imgH="177480" progId="Equation.DSMT4">
                <p:embed/>
              </p:oleObj>
            </a:graphicData>
          </a:graphic>
        </p:graphicFrame>
        <p:sp>
          <p:nvSpPr>
            <p:cNvPr id="56" name="TextBox 55"/>
            <p:cNvSpPr txBox="1"/>
            <p:nvPr/>
          </p:nvSpPr>
          <p:spPr>
            <a:xfrm>
              <a:off x="838200" y="5257800"/>
              <a:ext cx="3590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Since </a:t>
              </a:r>
              <a:r>
                <a:rPr lang="en-US" sz="2000" i="1" dirty="0" smtClean="0"/>
                <a:t>L</a:t>
              </a:r>
              <a:r>
                <a:rPr lang="en-US" sz="2000" dirty="0" smtClean="0"/>
                <a:t> &gt;&gt; </a:t>
              </a:r>
              <a:r>
                <a:rPr lang="en-US" sz="2000" i="1" dirty="0" smtClean="0"/>
                <a:t>d</a:t>
              </a:r>
              <a:r>
                <a:rPr lang="en-US" sz="2000" dirty="0" smtClean="0"/>
                <a:t>, angles </a:t>
              </a:r>
              <a:r>
                <a:rPr lang="el-GR" sz="2000" dirty="0" smtClean="0">
                  <a:latin typeface="Calibri"/>
                </a:rPr>
                <a:t>θ</a:t>
              </a:r>
              <a:r>
                <a:rPr lang="en-US" sz="2000" i="1" baseline="-25000" dirty="0" smtClean="0"/>
                <a:t>m</a:t>
              </a:r>
              <a:r>
                <a:rPr lang="en-US" sz="2000" dirty="0" smtClean="0"/>
                <a:t> are small:</a:t>
              </a:r>
              <a:endParaRPr lang="en-US" sz="20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62014" y="2864068"/>
            <a:ext cx="4800600" cy="1981200"/>
            <a:chOff x="1066800" y="3337034"/>
            <a:chExt cx="4800600" cy="1981200"/>
          </a:xfrm>
        </p:grpSpPr>
        <p:sp>
          <p:nvSpPr>
            <p:cNvPr id="62" name="TextBox 61"/>
            <p:cNvSpPr txBox="1"/>
            <p:nvPr/>
          </p:nvSpPr>
          <p:spPr bwMode="auto">
            <a:xfrm>
              <a:off x="3555128" y="3910637"/>
              <a:ext cx="452368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l-GR" sz="2400" dirty="0" smtClean="0">
                  <a:latin typeface="+mj-lt"/>
                </a:rPr>
                <a:t>θ</a:t>
              </a:r>
              <a:r>
                <a:rPr lang="en-US" sz="2400" baseline="-25000" dirty="0" smtClean="0">
                  <a:latin typeface="+mj-lt"/>
                </a:rPr>
                <a:t>3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61" name="Arc 60"/>
            <p:cNvSpPr/>
            <p:nvPr/>
          </p:nvSpPr>
          <p:spPr>
            <a:xfrm>
              <a:off x="1066800" y="3337034"/>
              <a:ext cx="1981200" cy="1981200"/>
            </a:xfrm>
            <a:prstGeom prst="arc">
              <a:avLst>
                <a:gd name="adj1" fmla="val 21074404"/>
                <a:gd name="adj2" fmla="val 2566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057400" y="4343400"/>
              <a:ext cx="381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>
            <a:off x="1828814" y="4572000"/>
            <a:ext cx="3733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TextBox 66"/>
          <p:cNvSpPr txBox="1"/>
          <p:nvPr/>
        </p:nvSpPr>
        <p:spPr>
          <a:xfrm>
            <a:off x="3581414" y="4343400"/>
            <a:ext cx="314510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L</a:t>
            </a:r>
            <a:endParaRPr lang="en-US" sz="2400" i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5139574" y="2869324"/>
            <a:ext cx="365760" cy="1001110"/>
            <a:chOff x="4682360" y="2869324"/>
            <a:chExt cx="365760" cy="100111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4871545" y="2869324"/>
              <a:ext cx="0" cy="100111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68" name="TextBox 67"/>
            <p:cNvSpPr txBox="1"/>
            <p:nvPr/>
          </p:nvSpPr>
          <p:spPr>
            <a:xfrm>
              <a:off x="4706676" y="3108434"/>
              <a:ext cx="322524" cy="461665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y</a:t>
              </a:r>
              <a:endParaRPr lang="en-US" sz="2400" i="1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682360" y="2869327"/>
              <a:ext cx="365760" cy="262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3.1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92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668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5240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716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69"/>
          <p:cNvCxnSpPr>
            <a:cxnSpLocks noChangeShapeType="1"/>
          </p:cNvCxnSpPr>
          <p:nvPr/>
        </p:nvCxnSpPr>
        <p:spPr bwMode="auto">
          <a:xfrm>
            <a:off x="1828800" y="23622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69"/>
          <p:cNvCxnSpPr>
            <a:cxnSpLocks noChangeShapeType="1"/>
          </p:cNvCxnSpPr>
          <p:nvPr/>
        </p:nvCxnSpPr>
        <p:spPr bwMode="auto">
          <a:xfrm>
            <a:off x="1828800" y="41148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91"/>
          <p:cNvGrpSpPr/>
          <p:nvPr/>
        </p:nvGrpSpPr>
        <p:grpSpPr>
          <a:xfrm rot="5400000">
            <a:off x="907462" y="3543968"/>
            <a:ext cx="1125581" cy="654508"/>
            <a:chOff x="2032800" y="2137309"/>
            <a:chExt cx="2438750" cy="1608264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V="1">
              <a:off x="2869840" y="2137309"/>
              <a:ext cx="0" cy="914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3667501" y="2166489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032800" y="2611494"/>
              <a:ext cx="8040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667490" y="2611504"/>
              <a:ext cx="8040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 rot="16200000">
              <a:off x="2595931" y="2891778"/>
              <a:ext cx="840688" cy="866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cxnSp>
        <p:nvCxnSpPr>
          <p:cNvPr id="25" name="Straight Connector 169"/>
          <p:cNvCxnSpPr>
            <a:cxnSpLocks noChangeShapeType="1"/>
          </p:cNvCxnSpPr>
          <p:nvPr/>
        </p:nvCxnSpPr>
        <p:spPr bwMode="auto">
          <a:xfrm>
            <a:off x="7239000" y="2209800"/>
            <a:ext cx="0" cy="3352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90"/>
          <p:cNvCxnSpPr/>
          <p:nvPr/>
        </p:nvCxnSpPr>
        <p:spPr>
          <a:xfrm>
            <a:off x="1828800" y="3886200"/>
            <a:ext cx="54102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85"/>
          <p:cNvCxnSpPr>
            <a:cxnSpLocks noChangeShapeType="1"/>
          </p:cNvCxnSpPr>
          <p:nvPr/>
        </p:nvCxnSpPr>
        <p:spPr bwMode="auto">
          <a:xfrm flipV="1">
            <a:off x="1812897" y="2590800"/>
            <a:ext cx="5426103" cy="110655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185"/>
          <p:cNvCxnSpPr>
            <a:cxnSpLocks noChangeShapeType="1"/>
          </p:cNvCxnSpPr>
          <p:nvPr/>
        </p:nvCxnSpPr>
        <p:spPr bwMode="auto">
          <a:xfrm flipV="1">
            <a:off x="1820849" y="2590800"/>
            <a:ext cx="5418151" cy="148822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5" name="Picture 38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09600" y="1303338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latin typeface="+mj-lt"/>
              </a:rPr>
              <a:t>Light is incident on three evenly separated slits. If wave 1 and 2 interfere </a:t>
            </a:r>
            <a:r>
              <a:rPr lang="en-US" sz="2400" i="1" u="sng" dirty="0" smtClean="0">
                <a:latin typeface="+mj-lt"/>
              </a:rPr>
              <a:t>constructively</a:t>
            </a:r>
            <a:r>
              <a:rPr lang="en-US" sz="2400" dirty="0" smtClean="0">
                <a:latin typeface="+mj-lt"/>
              </a:rPr>
              <a:t> at angle </a:t>
            </a:r>
            <a:r>
              <a:rPr lang="el-GR" sz="2400" dirty="0" smtClean="0">
                <a:latin typeface="Calibri"/>
              </a:rPr>
              <a:t>θ</a:t>
            </a:r>
            <a:r>
              <a:rPr lang="en-US" sz="2400" dirty="0" smtClean="0">
                <a:latin typeface="+mj-lt"/>
              </a:rPr>
              <a:t>, what appears on the screen?</a:t>
            </a:r>
            <a:endParaRPr lang="en-US" sz="2400" dirty="0">
              <a:latin typeface="+mj-lt"/>
            </a:endParaRPr>
          </a:p>
        </p:txBody>
      </p:sp>
      <p:sp>
        <p:nvSpPr>
          <p:cNvPr id="40" name="Arc 39"/>
          <p:cNvSpPr/>
          <p:nvPr/>
        </p:nvSpPr>
        <p:spPr>
          <a:xfrm>
            <a:off x="228600" y="2286000"/>
            <a:ext cx="3200400" cy="3200400"/>
          </a:xfrm>
          <a:prstGeom prst="arc">
            <a:avLst>
              <a:gd name="adj1" fmla="val 21076528"/>
              <a:gd name="adj2" fmla="val 2159633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 bwMode="auto">
          <a:xfrm>
            <a:off x="3538028" y="3505200"/>
            <a:ext cx="3481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latin typeface="+mj-lt"/>
              </a:rPr>
              <a:t>θ</a:t>
            </a:r>
            <a:endParaRPr lang="en-US" sz="2400" dirty="0">
              <a:latin typeface="+mj-lt"/>
            </a:endParaRPr>
          </a:p>
        </p:txBody>
      </p:sp>
      <p:cxnSp>
        <p:nvCxnSpPr>
          <p:cNvPr id="46" name="Straight Connector 169"/>
          <p:cNvCxnSpPr>
            <a:cxnSpLocks noChangeShapeType="1"/>
          </p:cNvCxnSpPr>
          <p:nvPr/>
        </p:nvCxnSpPr>
        <p:spPr bwMode="auto">
          <a:xfrm>
            <a:off x="1828800" y="3919728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85"/>
          <p:cNvCxnSpPr>
            <a:cxnSpLocks noChangeShapeType="1"/>
          </p:cNvCxnSpPr>
          <p:nvPr/>
        </p:nvCxnSpPr>
        <p:spPr bwMode="auto">
          <a:xfrm flipV="1">
            <a:off x="1828800" y="2590800"/>
            <a:ext cx="5410200" cy="1295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0" name="Line 5"/>
          <p:cNvSpPr>
            <a:spLocks noChangeShapeType="1"/>
          </p:cNvSpPr>
          <p:nvPr/>
        </p:nvSpPr>
        <p:spPr bwMode="auto">
          <a:xfrm rot="5400000" flipV="1">
            <a:off x="1600200" y="3700135"/>
            <a:ext cx="0" cy="3721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143000" y="3790890"/>
            <a:ext cx="3421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 smtClean="0"/>
              <a:t>d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2133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057400" y="3593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981200" y="397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298334" y="22860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 useBgFill="1">
        <p:nvSpPr>
          <p:cNvPr id="96" name="Rectangle 95"/>
          <p:cNvSpPr/>
          <p:nvPr/>
        </p:nvSpPr>
        <p:spPr>
          <a:xfrm>
            <a:off x="1520050" y="558140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maximum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minimum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Somewhere in between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Physics 102 lectures on light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990600" y="1676400"/>
            <a:ext cx="7162800" cy="11430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Lecture 15 – EM waves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Lecture 16 – Polarization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Lecture 22 &amp; 23 – Interference &amp; diffraction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90600" y="3581401"/>
            <a:ext cx="7162800" cy="14477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Lecture </a:t>
            </a:r>
            <a:r>
              <a:rPr lang="en-US" sz="2000" b="0" kern="0" dirty="0" smtClean="0">
                <a:latin typeface="+mn-lt"/>
              </a:rPr>
              <a:t>17 </a:t>
            </a:r>
            <a:r>
              <a:rPr lang="en-US" sz="2000" b="0" kern="0" dirty="0">
                <a:latin typeface="+mn-lt"/>
              </a:rPr>
              <a:t>– </a:t>
            </a:r>
            <a:r>
              <a:rPr lang="en-US" sz="2000" b="0" kern="0" dirty="0" smtClean="0">
                <a:latin typeface="+mn-lt"/>
              </a:rPr>
              <a:t>Introduction to ray optics</a:t>
            </a:r>
            <a:endParaRPr lang="en-US" sz="2000" b="0" kern="0" dirty="0">
              <a:latin typeface="+mn-lt"/>
            </a:endParaRPr>
          </a:p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Lecture </a:t>
            </a:r>
            <a:r>
              <a:rPr lang="en-US" sz="2000" b="0" kern="0" dirty="0" smtClean="0">
                <a:latin typeface="+mn-lt"/>
              </a:rPr>
              <a:t>18 </a:t>
            </a:r>
            <a:r>
              <a:rPr lang="en-US" sz="2000" b="0" kern="0" dirty="0">
                <a:latin typeface="+mn-lt"/>
              </a:rPr>
              <a:t>– Spherical </a:t>
            </a:r>
            <a:r>
              <a:rPr lang="en-US" sz="2000" b="0" kern="0" dirty="0" smtClean="0">
                <a:latin typeface="+mn-lt"/>
              </a:rPr>
              <a:t>mirrors</a:t>
            </a:r>
            <a:endParaRPr lang="en-US" sz="2000" b="0" kern="0" dirty="0">
              <a:latin typeface="+mn-lt"/>
            </a:endParaRPr>
          </a:p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Lecture </a:t>
            </a:r>
            <a:r>
              <a:rPr lang="en-US" sz="2000" b="0" kern="0" dirty="0" smtClean="0">
                <a:latin typeface="+mn-lt"/>
              </a:rPr>
              <a:t>19 </a:t>
            </a:r>
            <a:r>
              <a:rPr lang="en-US" sz="2000" b="0" kern="0" dirty="0">
                <a:latin typeface="+mn-lt"/>
              </a:rPr>
              <a:t>– Refraction &amp; lenses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Lecture </a:t>
            </a:r>
            <a:r>
              <a:rPr lang="en-US" sz="2000" b="0" kern="0" dirty="0" smtClean="0">
                <a:latin typeface="+mn-lt"/>
              </a:rPr>
              <a:t>20 &amp; 21 – Your eye &amp; optical instruments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762000" y="1143000"/>
            <a:ext cx="2375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Light as a wave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355" y="3048000"/>
            <a:ext cx="2065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Light as a ray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5257800"/>
            <a:ext cx="2720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Light as a </a:t>
            </a:r>
            <a:r>
              <a:rPr lang="en-US" sz="2800" b="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particle</a:t>
            </a:r>
            <a:endParaRPr lang="en-US" sz="2800" b="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Phys. 102, Lecture 17,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90600" y="5791201"/>
            <a:ext cx="7162800" cy="4571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Lecture </a:t>
            </a:r>
            <a:r>
              <a:rPr lang="en-US" sz="2000" b="0" kern="0" dirty="0" smtClean="0">
                <a:latin typeface="+mn-lt"/>
              </a:rPr>
              <a:t>24 &amp; 25 – Quantum mechanics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3.3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192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0668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5240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71600" y="2514600"/>
            <a:ext cx="0" cy="2743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69"/>
          <p:cNvCxnSpPr>
            <a:cxnSpLocks noChangeShapeType="1"/>
          </p:cNvCxnSpPr>
          <p:nvPr/>
        </p:nvCxnSpPr>
        <p:spPr bwMode="auto">
          <a:xfrm>
            <a:off x="1828800" y="23622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69"/>
          <p:cNvCxnSpPr>
            <a:cxnSpLocks noChangeShapeType="1"/>
          </p:cNvCxnSpPr>
          <p:nvPr/>
        </p:nvCxnSpPr>
        <p:spPr bwMode="auto">
          <a:xfrm>
            <a:off x="1828800" y="4114800"/>
            <a:ext cx="0" cy="12954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169"/>
          <p:cNvCxnSpPr>
            <a:cxnSpLocks noChangeShapeType="1"/>
          </p:cNvCxnSpPr>
          <p:nvPr/>
        </p:nvCxnSpPr>
        <p:spPr bwMode="auto">
          <a:xfrm>
            <a:off x="7239000" y="2209800"/>
            <a:ext cx="0" cy="33528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90"/>
          <p:cNvCxnSpPr/>
          <p:nvPr/>
        </p:nvCxnSpPr>
        <p:spPr>
          <a:xfrm>
            <a:off x="1828800" y="3886200"/>
            <a:ext cx="54102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85"/>
          <p:cNvCxnSpPr>
            <a:cxnSpLocks noChangeShapeType="1"/>
          </p:cNvCxnSpPr>
          <p:nvPr/>
        </p:nvCxnSpPr>
        <p:spPr bwMode="auto">
          <a:xfrm flipV="1">
            <a:off x="1812897" y="2590800"/>
            <a:ext cx="5426103" cy="110655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185"/>
          <p:cNvCxnSpPr>
            <a:cxnSpLocks noChangeShapeType="1"/>
          </p:cNvCxnSpPr>
          <p:nvPr/>
        </p:nvCxnSpPr>
        <p:spPr bwMode="auto">
          <a:xfrm flipV="1">
            <a:off x="1820849" y="2590800"/>
            <a:ext cx="5418151" cy="148822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5" name="Picture 38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09600" y="1303338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latin typeface="+mj-lt"/>
              </a:rPr>
              <a:t>Light is incident on three evenly separated slits. If wave 1 and 2 interfere </a:t>
            </a:r>
            <a:r>
              <a:rPr lang="en-US" sz="2400" i="1" u="sng" dirty="0" smtClean="0">
                <a:latin typeface="+mj-lt"/>
              </a:rPr>
              <a:t>destructively</a:t>
            </a:r>
            <a:r>
              <a:rPr lang="en-US" sz="2400" dirty="0" smtClean="0">
                <a:latin typeface="+mj-lt"/>
              </a:rPr>
              <a:t> at angle </a:t>
            </a:r>
            <a:r>
              <a:rPr lang="el-GR" sz="2400" dirty="0" smtClean="0">
                <a:latin typeface="Calibri"/>
              </a:rPr>
              <a:t>θ</a:t>
            </a:r>
            <a:r>
              <a:rPr lang="en-US" sz="2400" dirty="0" smtClean="0">
                <a:latin typeface="+mj-lt"/>
              </a:rPr>
              <a:t>, what appears on the screen?</a:t>
            </a:r>
            <a:endParaRPr lang="en-US" sz="2400" dirty="0">
              <a:latin typeface="+mj-lt"/>
            </a:endParaRPr>
          </a:p>
        </p:txBody>
      </p:sp>
      <p:sp>
        <p:nvSpPr>
          <p:cNvPr id="40" name="Arc 39"/>
          <p:cNvSpPr/>
          <p:nvPr/>
        </p:nvSpPr>
        <p:spPr>
          <a:xfrm>
            <a:off x="228600" y="2286000"/>
            <a:ext cx="3200400" cy="3200400"/>
          </a:xfrm>
          <a:prstGeom prst="arc">
            <a:avLst>
              <a:gd name="adj1" fmla="val 21076528"/>
              <a:gd name="adj2" fmla="val 2159633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 bwMode="auto">
          <a:xfrm>
            <a:off x="3538028" y="3505200"/>
            <a:ext cx="3481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latin typeface="+mj-lt"/>
              </a:rPr>
              <a:t>θ</a:t>
            </a:r>
            <a:endParaRPr lang="en-US" sz="2400" dirty="0">
              <a:latin typeface="+mj-lt"/>
            </a:endParaRPr>
          </a:p>
        </p:txBody>
      </p:sp>
      <p:cxnSp>
        <p:nvCxnSpPr>
          <p:cNvPr id="46" name="Straight Connector 169"/>
          <p:cNvCxnSpPr>
            <a:cxnSpLocks noChangeShapeType="1"/>
          </p:cNvCxnSpPr>
          <p:nvPr/>
        </p:nvCxnSpPr>
        <p:spPr bwMode="auto">
          <a:xfrm>
            <a:off x="1828800" y="3919728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85"/>
          <p:cNvCxnSpPr>
            <a:cxnSpLocks noChangeShapeType="1"/>
          </p:cNvCxnSpPr>
          <p:nvPr/>
        </p:nvCxnSpPr>
        <p:spPr bwMode="auto">
          <a:xfrm flipV="1">
            <a:off x="1828800" y="2590800"/>
            <a:ext cx="5410200" cy="1295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69"/>
          <p:cNvCxnSpPr>
            <a:cxnSpLocks noChangeShapeType="1"/>
          </p:cNvCxnSpPr>
          <p:nvPr/>
        </p:nvCxnSpPr>
        <p:spPr bwMode="auto">
          <a:xfrm>
            <a:off x="1828800" y="3733800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50" name="Group 91"/>
          <p:cNvGrpSpPr/>
          <p:nvPr/>
        </p:nvGrpSpPr>
        <p:grpSpPr>
          <a:xfrm rot="5400000">
            <a:off x="907462" y="3543968"/>
            <a:ext cx="1125581" cy="654508"/>
            <a:chOff x="2032800" y="2137309"/>
            <a:chExt cx="2438750" cy="1608264"/>
          </a:xfrm>
        </p:grpSpPr>
        <p:sp>
          <p:nvSpPr>
            <p:cNvPr id="51" name="Line 5"/>
            <p:cNvSpPr>
              <a:spLocks noChangeShapeType="1"/>
            </p:cNvSpPr>
            <p:nvPr/>
          </p:nvSpPr>
          <p:spPr bwMode="auto">
            <a:xfrm flipV="1">
              <a:off x="2869840" y="2137309"/>
              <a:ext cx="0" cy="914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 flipV="1">
              <a:off x="3667501" y="2166489"/>
              <a:ext cx="0" cy="914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2032800" y="2611494"/>
              <a:ext cx="80405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3667490" y="2611504"/>
              <a:ext cx="8040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 rot="16200000">
              <a:off x="2595931" y="2891778"/>
              <a:ext cx="840688" cy="866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en-US" sz="2000" dirty="0"/>
            </a:p>
          </p:txBody>
        </p:sp>
      </p:grpSp>
      <p:cxnSp>
        <p:nvCxnSpPr>
          <p:cNvPr id="56" name="Straight Connector 169"/>
          <p:cNvCxnSpPr>
            <a:cxnSpLocks noChangeShapeType="1"/>
          </p:cNvCxnSpPr>
          <p:nvPr/>
        </p:nvCxnSpPr>
        <p:spPr bwMode="auto">
          <a:xfrm>
            <a:off x="1828800" y="3919728"/>
            <a:ext cx="0" cy="1188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" name="Line 5"/>
          <p:cNvSpPr>
            <a:spLocks noChangeShapeType="1"/>
          </p:cNvSpPr>
          <p:nvPr/>
        </p:nvSpPr>
        <p:spPr bwMode="auto">
          <a:xfrm rot="5400000" flipV="1">
            <a:off x="1600200" y="3700135"/>
            <a:ext cx="0" cy="3721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143000" y="3790890"/>
            <a:ext cx="3421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 smtClean="0"/>
              <a:t>d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133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057400" y="3593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81200" y="397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520050" y="548640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maximum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minimum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Somewhere in between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98334" y="22860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325563"/>
          </a:xfrm>
        </p:spPr>
        <p:txBody>
          <a:bodyPr/>
          <a:lstStyle/>
          <a:p>
            <a:r>
              <a:rPr lang="en-US" dirty="0" smtClean="0"/>
              <a:t>Interference pattern vs. slit number</a:t>
            </a:r>
            <a:endParaRPr lang="en-US" dirty="0"/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 rot="5400000">
            <a:off x="762000" y="3886200"/>
            <a:ext cx="1828800" cy="914400"/>
            <a:chOff x="641" y="1239"/>
            <a:chExt cx="1662" cy="414"/>
          </a:xfrm>
        </p:grpSpPr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 rot="16200000">
            <a:off x="1828801" y="4648199"/>
            <a:ext cx="914400" cy="30480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1828802" y="3733799"/>
            <a:ext cx="914400" cy="30480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16200000">
            <a:off x="1828801" y="2819400"/>
            <a:ext cx="914400" cy="30480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rgbClr val="FF0000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905000" y="52694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914400" y="2971800"/>
            <a:ext cx="792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7619998" y="2514600"/>
            <a:ext cx="1371602" cy="3112532"/>
            <a:chOff x="7619998" y="2514600"/>
            <a:chExt cx="1371602" cy="3112532"/>
          </a:xfrm>
        </p:grpSpPr>
        <p:sp>
          <p:nvSpPr>
            <p:cNvPr id="85" name="Rectangle 84"/>
            <p:cNvSpPr/>
            <p:nvPr/>
          </p:nvSpPr>
          <p:spPr>
            <a:xfrm>
              <a:off x="8534398" y="2514600"/>
              <a:ext cx="304800" cy="2743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8610600" y="2819400"/>
              <a:ext cx="152399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16200000">
              <a:off x="8610599" y="4648199"/>
              <a:ext cx="152399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rot="16200000">
              <a:off x="8610599" y="3733800"/>
              <a:ext cx="152399" cy="304801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455876" y="525780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17" name="Freeform 37"/>
            <p:cNvSpPr>
              <a:spLocks/>
            </p:cNvSpPr>
            <p:nvPr/>
          </p:nvSpPr>
          <p:spPr bwMode="auto">
            <a:xfrm rot="5400000">
              <a:off x="8031478" y="4344724"/>
              <a:ext cx="91440" cy="9144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Freeform 37"/>
            <p:cNvSpPr>
              <a:spLocks/>
            </p:cNvSpPr>
            <p:nvPr/>
          </p:nvSpPr>
          <p:spPr bwMode="auto">
            <a:xfrm rot="5400000">
              <a:off x="8031478" y="3430324"/>
              <a:ext cx="91440" cy="9144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 rot="5400000">
              <a:off x="8031478" y="2515924"/>
              <a:ext cx="91440" cy="9144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419600" y="2514600"/>
            <a:ext cx="1219200" cy="3112532"/>
            <a:chOff x="4419600" y="2514600"/>
            <a:chExt cx="1219200" cy="3112532"/>
          </a:xfrm>
        </p:grpSpPr>
        <p:grpSp>
          <p:nvGrpSpPr>
            <p:cNvPr id="51" name="Group 50"/>
            <p:cNvGrpSpPr/>
            <p:nvPr/>
          </p:nvGrpSpPr>
          <p:grpSpPr>
            <a:xfrm>
              <a:off x="4419600" y="3733800"/>
              <a:ext cx="914400" cy="1219200"/>
              <a:chOff x="5486400" y="1600200"/>
              <a:chExt cx="914400" cy="3657600"/>
            </a:xfrm>
          </p:grpSpPr>
          <p:sp>
            <p:nvSpPr>
              <p:cNvPr id="47" name="Freeform 36"/>
              <p:cNvSpPr>
                <a:spLocks/>
              </p:cNvSpPr>
              <p:nvPr/>
            </p:nvSpPr>
            <p:spPr bwMode="auto">
              <a:xfrm rot="5400000">
                <a:off x="5486400" y="1600200"/>
                <a:ext cx="9144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37"/>
              <p:cNvSpPr>
                <a:spLocks/>
              </p:cNvSpPr>
              <p:nvPr/>
            </p:nvSpPr>
            <p:spPr bwMode="auto">
              <a:xfrm rot="5400000">
                <a:off x="5486400" y="4343400"/>
                <a:ext cx="9144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36"/>
              <p:cNvSpPr>
                <a:spLocks/>
              </p:cNvSpPr>
              <p:nvPr/>
            </p:nvSpPr>
            <p:spPr bwMode="auto">
              <a:xfrm rot="5400000">
                <a:off x="5916168" y="3858768"/>
                <a:ext cx="914400" cy="54864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 rot="5400000">
                <a:off x="5916168" y="2944368"/>
                <a:ext cx="914400" cy="54864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334000" y="2819400"/>
              <a:ext cx="304800" cy="2133600"/>
              <a:chOff x="5486400" y="2057400"/>
              <a:chExt cx="304800" cy="3200400"/>
            </a:xfrm>
          </p:grpSpPr>
          <p:sp>
            <p:nvSpPr>
              <p:cNvPr id="36" name="Rectangle 35"/>
              <p:cNvSpPr/>
              <p:nvPr/>
            </p:nvSpPr>
            <p:spPr>
              <a:xfrm rot="16200000">
                <a:off x="5410201" y="48768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 rot="16200000">
                <a:off x="5410201" y="4419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5410201" y="3505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16200000">
                <a:off x="5410200" y="3962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 rot="16200000">
                <a:off x="5410200" y="30480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16200000">
                <a:off x="5410200" y="2133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16200000">
                <a:off x="5410199" y="25908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5320179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 rot="16200000">
              <a:off x="5334000" y="4953002"/>
              <a:ext cx="304800" cy="304798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C0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16200000">
              <a:off x="5333999" y="2514601"/>
              <a:ext cx="304800" cy="304798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rgbClr val="C00000"/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36"/>
            <p:cNvSpPr>
              <a:spLocks/>
            </p:cNvSpPr>
            <p:nvPr/>
          </p:nvSpPr>
          <p:spPr bwMode="auto">
            <a:xfrm rot="5400000">
              <a:off x="5154168" y="5077968"/>
              <a:ext cx="304800" cy="5486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Freeform 36"/>
            <p:cNvSpPr>
              <a:spLocks/>
            </p:cNvSpPr>
            <p:nvPr/>
          </p:nvSpPr>
          <p:spPr bwMode="auto">
            <a:xfrm rot="5400000">
              <a:off x="5154168" y="3553968"/>
              <a:ext cx="304800" cy="5486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Freeform 36"/>
            <p:cNvSpPr>
              <a:spLocks/>
            </p:cNvSpPr>
            <p:nvPr/>
          </p:nvSpPr>
          <p:spPr bwMode="auto">
            <a:xfrm rot="5400000">
              <a:off x="5154168" y="3249168"/>
              <a:ext cx="304800" cy="5486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Freeform 37"/>
            <p:cNvSpPr>
              <a:spLocks/>
            </p:cNvSpPr>
            <p:nvPr/>
          </p:nvSpPr>
          <p:spPr bwMode="auto">
            <a:xfrm rot="5400000">
              <a:off x="4724400" y="2514600"/>
              <a:ext cx="304800" cy="9144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Freeform 36"/>
            <p:cNvSpPr>
              <a:spLocks/>
            </p:cNvSpPr>
            <p:nvPr/>
          </p:nvSpPr>
          <p:spPr bwMode="auto">
            <a:xfrm rot="5400000">
              <a:off x="5154168" y="2639568"/>
              <a:ext cx="304800" cy="5486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2819400" y="2514600"/>
            <a:ext cx="1219200" cy="3112532"/>
            <a:chOff x="2819400" y="2514600"/>
            <a:chExt cx="1219200" cy="3112532"/>
          </a:xfrm>
        </p:grpSpPr>
        <p:grpSp>
          <p:nvGrpSpPr>
            <p:cNvPr id="45" name="Group 44"/>
            <p:cNvGrpSpPr/>
            <p:nvPr/>
          </p:nvGrpSpPr>
          <p:grpSpPr>
            <a:xfrm>
              <a:off x="2819400" y="3657600"/>
              <a:ext cx="914400" cy="1371600"/>
              <a:chOff x="3657600" y="2514600"/>
              <a:chExt cx="914400" cy="2743200"/>
            </a:xfrm>
          </p:grpSpPr>
          <p:sp>
            <p:nvSpPr>
              <p:cNvPr id="42" name="Freeform 36"/>
              <p:cNvSpPr>
                <a:spLocks/>
              </p:cNvSpPr>
              <p:nvPr/>
            </p:nvSpPr>
            <p:spPr bwMode="auto">
              <a:xfrm rot="5400000">
                <a:off x="3657600" y="2514600"/>
                <a:ext cx="9144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37"/>
              <p:cNvSpPr>
                <a:spLocks/>
              </p:cNvSpPr>
              <p:nvPr/>
            </p:nvSpPr>
            <p:spPr bwMode="auto">
              <a:xfrm rot="5400000">
                <a:off x="3657600" y="4343400"/>
                <a:ext cx="9144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36"/>
              <p:cNvSpPr>
                <a:spLocks/>
              </p:cNvSpPr>
              <p:nvPr/>
            </p:nvSpPr>
            <p:spPr bwMode="auto">
              <a:xfrm rot="5400000">
                <a:off x="4064508" y="3835908"/>
                <a:ext cx="914400" cy="100584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3719979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3733800" y="2514600"/>
              <a:ext cx="304800" cy="2743200"/>
              <a:chOff x="3657600" y="2514600"/>
              <a:chExt cx="304800" cy="2743200"/>
            </a:xfrm>
          </p:grpSpPr>
          <p:sp>
            <p:nvSpPr>
              <p:cNvPr id="31" name="Rectangle 30"/>
              <p:cNvSpPr/>
              <p:nvPr/>
            </p:nvSpPr>
            <p:spPr>
              <a:xfrm rot="16200000">
                <a:off x="3581400" y="4648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3581400" y="41910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6200000">
                <a:off x="3581400" y="37338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 rot="16200000">
                <a:off x="3581401" y="3276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 rot="16200000">
                <a:off x="3581401" y="2819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 rot="16200000">
                <a:off x="3695700" y="4991100"/>
                <a:ext cx="228600" cy="304800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 rot="5400000" flipV="1">
                <a:off x="3695700" y="2476500"/>
                <a:ext cx="228600" cy="304800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Freeform 36"/>
            <p:cNvSpPr>
              <a:spLocks/>
            </p:cNvSpPr>
            <p:nvPr/>
          </p:nvSpPr>
          <p:spPr bwMode="auto">
            <a:xfrm rot="5400000">
              <a:off x="3048000" y="2514600"/>
              <a:ext cx="457200" cy="9144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Freeform 36"/>
            <p:cNvSpPr>
              <a:spLocks/>
            </p:cNvSpPr>
            <p:nvPr/>
          </p:nvSpPr>
          <p:spPr bwMode="auto">
            <a:xfrm rot="5400000">
              <a:off x="3454908" y="3378708"/>
              <a:ext cx="457200" cy="10058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Freeform 36"/>
          <p:cNvSpPr>
            <a:spLocks/>
          </p:cNvSpPr>
          <p:nvPr/>
        </p:nvSpPr>
        <p:spPr bwMode="auto">
          <a:xfrm rot="5400000">
            <a:off x="1219200" y="2514600"/>
            <a:ext cx="914400" cy="914400"/>
          </a:xfrm>
          <a:custGeom>
            <a:avLst/>
            <a:gdLst>
              <a:gd name="T0" fmla="*/ 0 w 2592"/>
              <a:gd name="T1" fmla="*/ 0 h 2163"/>
              <a:gd name="T2" fmla="*/ 0 w 2592"/>
              <a:gd name="T3" fmla="*/ 0 h 2163"/>
              <a:gd name="T4" fmla="*/ 0 w 2592"/>
              <a:gd name="T5" fmla="*/ 0 h 2163"/>
              <a:gd name="T6" fmla="*/ 0 w 2592"/>
              <a:gd name="T7" fmla="*/ 0 h 2163"/>
              <a:gd name="T8" fmla="*/ 0 w 2592"/>
              <a:gd name="T9" fmla="*/ 0 h 2163"/>
              <a:gd name="T10" fmla="*/ 0 w 2592"/>
              <a:gd name="T11" fmla="*/ 0 h 2163"/>
              <a:gd name="T12" fmla="*/ 0 w 2592"/>
              <a:gd name="T13" fmla="*/ 0 h 2163"/>
              <a:gd name="T14" fmla="*/ 0 w 2592"/>
              <a:gd name="T15" fmla="*/ 0 h 2163"/>
              <a:gd name="T16" fmla="*/ 0 w 2592"/>
              <a:gd name="T17" fmla="*/ 0 h 2163"/>
              <a:gd name="T18" fmla="*/ 0 w 2592"/>
              <a:gd name="T19" fmla="*/ 0 h 2163"/>
              <a:gd name="T20" fmla="*/ 0 w 2592"/>
              <a:gd name="T21" fmla="*/ 0 h 2163"/>
              <a:gd name="T22" fmla="*/ 0 w 2592"/>
              <a:gd name="T23" fmla="*/ 0 h 2163"/>
              <a:gd name="T24" fmla="*/ 0 w 2592"/>
              <a:gd name="T25" fmla="*/ 0 h 2163"/>
              <a:gd name="T26" fmla="*/ 0 w 2592"/>
              <a:gd name="T27" fmla="*/ 0 h 2163"/>
              <a:gd name="T28" fmla="*/ 0 w 2592"/>
              <a:gd name="T29" fmla="*/ 0 h 2163"/>
              <a:gd name="T30" fmla="*/ 0 w 2592"/>
              <a:gd name="T31" fmla="*/ 0 h 2163"/>
              <a:gd name="T32" fmla="*/ 0 w 2592"/>
              <a:gd name="T33" fmla="*/ 0 h 21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92"/>
              <a:gd name="T52" fmla="*/ 0 h 2163"/>
              <a:gd name="T53" fmla="*/ 2592 w 2592"/>
              <a:gd name="T54" fmla="*/ 2163 h 21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92" h="2163">
                <a:moveTo>
                  <a:pt x="0" y="3"/>
                </a:moveTo>
                <a:cubicBezTo>
                  <a:pt x="72" y="0"/>
                  <a:pt x="171" y="93"/>
                  <a:pt x="216" y="147"/>
                </a:cubicBezTo>
                <a:cubicBezTo>
                  <a:pt x="261" y="201"/>
                  <a:pt x="287" y="249"/>
                  <a:pt x="324" y="315"/>
                </a:cubicBezTo>
                <a:cubicBezTo>
                  <a:pt x="361" y="381"/>
                  <a:pt x="378" y="415"/>
                  <a:pt x="432" y="543"/>
                </a:cubicBezTo>
                <a:cubicBezTo>
                  <a:pt x="486" y="671"/>
                  <a:pt x="576" y="903"/>
                  <a:pt x="648" y="1083"/>
                </a:cubicBezTo>
                <a:cubicBezTo>
                  <a:pt x="720" y="1263"/>
                  <a:pt x="813" y="1495"/>
                  <a:pt x="867" y="1623"/>
                </a:cubicBezTo>
                <a:cubicBezTo>
                  <a:pt x="921" y="1751"/>
                  <a:pt x="937" y="1785"/>
                  <a:pt x="972" y="1851"/>
                </a:cubicBezTo>
                <a:cubicBezTo>
                  <a:pt x="1007" y="1917"/>
                  <a:pt x="1029" y="1953"/>
                  <a:pt x="1083" y="2016"/>
                </a:cubicBezTo>
                <a:cubicBezTo>
                  <a:pt x="1137" y="2079"/>
                  <a:pt x="1200" y="2163"/>
                  <a:pt x="1296" y="2163"/>
                </a:cubicBezTo>
                <a:cubicBezTo>
                  <a:pt x="1392" y="2163"/>
                  <a:pt x="1461" y="2079"/>
                  <a:pt x="1512" y="2019"/>
                </a:cubicBezTo>
                <a:cubicBezTo>
                  <a:pt x="1563" y="1959"/>
                  <a:pt x="1578" y="1917"/>
                  <a:pt x="1614" y="1851"/>
                </a:cubicBezTo>
                <a:cubicBezTo>
                  <a:pt x="1650" y="1785"/>
                  <a:pt x="1673" y="1751"/>
                  <a:pt x="1728" y="1623"/>
                </a:cubicBezTo>
                <a:cubicBezTo>
                  <a:pt x="1783" y="1494"/>
                  <a:pt x="1873" y="1260"/>
                  <a:pt x="1944" y="1080"/>
                </a:cubicBezTo>
                <a:cubicBezTo>
                  <a:pt x="2015" y="900"/>
                  <a:pt x="2103" y="668"/>
                  <a:pt x="2157" y="540"/>
                </a:cubicBezTo>
                <a:cubicBezTo>
                  <a:pt x="2211" y="412"/>
                  <a:pt x="2232" y="378"/>
                  <a:pt x="2268" y="312"/>
                </a:cubicBezTo>
                <a:cubicBezTo>
                  <a:pt x="2304" y="246"/>
                  <a:pt x="2322" y="201"/>
                  <a:pt x="2376" y="144"/>
                </a:cubicBezTo>
                <a:cubicBezTo>
                  <a:pt x="2430" y="87"/>
                  <a:pt x="2511" y="0"/>
                  <a:pt x="259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914400" y="3886200"/>
            <a:ext cx="792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914400" y="4800600"/>
            <a:ext cx="792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Slide Number Placeholder 1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22946" name="Object 2"/>
          <p:cNvGraphicFramePr>
            <a:graphicFrameLocks noChangeAspect="1"/>
          </p:cNvGraphicFramePr>
          <p:nvPr/>
        </p:nvGraphicFramePr>
        <p:xfrm>
          <a:off x="6038850" y="1804988"/>
          <a:ext cx="1504950" cy="404812"/>
        </p:xfrm>
        <a:graphic>
          <a:graphicData uri="http://schemas.openxmlformats.org/presentationml/2006/ole">
            <p:oleObj spid="_x0000_s722946" name="Equation" r:id="rId4" imgW="850680" imgH="228600" progId="Equation.DSMT4">
              <p:embed/>
            </p:oleObj>
          </a:graphicData>
        </a:graphic>
      </p:graphicFrame>
      <p:sp>
        <p:nvSpPr>
          <p:cNvPr id="199" name="TextBox 198"/>
          <p:cNvSpPr txBox="1"/>
          <p:nvPr/>
        </p:nvSpPr>
        <p:spPr>
          <a:xfrm>
            <a:off x="898633" y="1371600"/>
            <a:ext cx="7788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number of slits </a:t>
            </a:r>
            <a:r>
              <a:rPr lang="en-US" sz="2400" i="1" dirty="0" smtClean="0"/>
              <a:t>N</a:t>
            </a:r>
            <a:r>
              <a:rPr lang="en-US" sz="2400" dirty="0" smtClean="0"/>
              <a:t> increases (</a:t>
            </a:r>
            <a:r>
              <a:rPr lang="en-US" sz="2400" i="1" dirty="0" smtClean="0"/>
              <a:t>d</a:t>
            </a:r>
            <a:r>
              <a:rPr lang="en-US" sz="2400" dirty="0" smtClean="0"/>
              <a:t> remaining the same) angles for interference </a:t>
            </a:r>
            <a:r>
              <a:rPr lang="en-US" sz="2400" i="1" u="sng" dirty="0" smtClean="0"/>
              <a:t>maxima</a:t>
            </a:r>
            <a:r>
              <a:rPr lang="en-US" sz="2400" dirty="0" smtClean="0"/>
              <a:t> are unaffected:</a:t>
            </a:r>
            <a:endParaRPr lang="en-US" sz="2400" dirty="0"/>
          </a:p>
        </p:txBody>
      </p:sp>
      <p:sp>
        <p:nvSpPr>
          <p:cNvPr id="200" name="TextBox 199"/>
          <p:cNvSpPr txBox="1"/>
          <p:nvPr/>
        </p:nvSpPr>
        <p:spPr>
          <a:xfrm>
            <a:off x="914400" y="5715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</a:t>
            </a:r>
            <a:r>
              <a:rPr lang="en-US" sz="2400" i="1" dirty="0" smtClean="0"/>
              <a:t>N</a:t>
            </a:r>
            <a:r>
              <a:rPr lang="en-US" sz="2400" dirty="0" smtClean="0"/>
              <a:t> increases, more minima appear and bright fringes narrow </a:t>
            </a:r>
            <a:endParaRPr lang="en-US" sz="2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91739" y="27907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+1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76200" y="37051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93341" y="46195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–1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4038600" y="62484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grpSp>
        <p:nvGrpSpPr>
          <p:cNvPr id="284" name="Group 283"/>
          <p:cNvGrpSpPr/>
          <p:nvPr/>
        </p:nvGrpSpPr>
        <p:grpSpPr>
          <a:xfrm>
            <a:off x="6019800" y="2524721"/>
            <a:ext cx="1219200" cy="3114079"/>
            <a:chOff x="6172200" y="2665453"/>
            <a:chExt cx="1219200" cy="3114079"/>
          </a:xfrm>
        </p:grpSpPr>
        <p:sp>
          <p:nvSpPr>
            <p:cNvPr id="285" name="TextBox 284"/>
            <p:cNvSpPr txBox="1"/>
            <p:nvPr/>
          </p:nvSpPr>
          <p:spPr>
            <a:xfrm>
              <a:off x="6972696" y="54102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grpSp>
          <p:nvGrpSpPr>
            <p:cNvPr id="286" name="Group 137"/>
            <p:cNvGrpSpPr/>
            <p:nvPr/>
          </p:nvGrpSpPr>
          <p:grpSpPr>
            <a:xfrm>
              <a:off x="6172200" y="3994204"/>
              <a:ext cx="914400" cy="1005840"/>
              <a:chOff x="6400800" y="1905000"/>
              <a:chExt cx="914400" cy="3048000"/>
            </a:xfrm>
          </p:grpSpPr>
          <p:sp>
            <p:nvSpPr>
              <p:cNvPr id="339" name="Freeform 37"/>
              <p:cNvSpPr>
                <a:spLocks/>
              </p:cNvSpPr>
              <p:nvPr/>
            </p:nvSpPr>
            <p:spPr bwMode="auto">
              <a:xfrm rot="5400000">
                <a:off x="6705600" y="4343400"/>
                <a:ext cx="3048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Freeform 36"/>
              <p:cNvSpPr>
                <a:spLocks/>
              </p:cNvSpPr>
              <p:nvPr/>
            </p:nvSpPr>
            <p:spPr bwMode="auto">
              <a:xfrm rot="5400000">
                <a:off x="7117080" y="44500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" name="Freeform 36"/>
              <p:cNvSpPr>
                <a:spLocks/>
              </p:cNvSpPr>
              <p:nvPr/>
            </p:nvSpPr>
            <p:spPr bwMode="auto">
              <a:xfrm rot="5400000">
                <a:off x="7139940" y="4168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Freeform 36"/>
              <p:cNvSpPr>
                <a:spLocks/>
              </p:cNvSpPr>
              <p:nvPr/>
            </p:nvSpPr>
            <p:spPr bwMode="auto">
              <a:xfrm rot="5400000">
                <a:off x="7149084" y="38724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Freeform 36"/>
              <p:cNvSpPr>
                <a:spLocks/>
              </p:cNvSpPr>
              <p:nvPr/>
            </p:nvSpPr>
            <p:spPr bwMode="auto">
              <a:xfrm rot="5400000">
                <a:off x="7149084" y="35676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Freeform 37"/>
              <p:cNvSpPr>
                <a:spLocks/>
              </p:cNvSpPr>
              <p:nvPr/>
            </p:nvSpPr>
            <p:spPr bwMode="auto">
              <a:xfrm rot="5400000">
                <a:off x="6705600" y="1600200"/>
                <a:ext cx="3048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Freeform 36"/>
              <p:cNvSpPr>
                <a:spLocks/>
              </p:cNvSpPr>
              <p:nvPr/>
            </p:nvSpPr>
            <p:spPr bwMode="auto">
              <a:xfrm rot="5400000">
                <a:off x="7117080" y="23164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Freeform 36"/>
              <p:cNvSpPr>
                <a:spLocks/>
              </p:cNvSpPr>
              <p:nvPr/>
            </p:nvSpPr>
            <p:spPr bwMode="auto">
              <a:xfrm rot="5400000">
                <a:off x="7139940" y="2644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Freeform 36"/>
              <p:cNvSpPr>
                <a:spLocks/>
              </p:cNvSpPr>
              <p:nvPr/>
            </p:nvSpPr>
            <p:spPr bwMode="auto">
              <a:xfrm rot="5400000">
                <a:off x="7149084" y="32628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Freeform 36"/>
              <p:cNvSpPr>
                <a:spLocks/>
              </p:cNvSpPr>
              <p:nvPr/>
            </p:nvSpPr>
            <p:spPr bwMode="auto">
              <a:xfrm rot="5400000">
                <a:off x="7149084" y="29580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7" name="Group 138"/>
            <p:cNvGrpSpPr/>
            <p:nvPr/>
          </p:nvGrpSpPr>
          <p:grpSpPr>
            <a:xfrm>
              <a:off x="6172200" y="3071750"/>
              <a:ext cx="914400" cy="905256"/>
              <a:chOff x="6400800" y="1905000"/>
              <a:chExt cx="914400" cy="2743200"/>
            </a:xfrm>
          </p:grpSpPr>
          <p:sp>
            <p:nvSpPr>
              <p:cNvPr id="330" name="Freeform 36"/>
              <p:cNvSpPr>
                <a:spLocks/>
              </p:cNvSpPr>
              <p:nvPr/>
            </p:nvSpPr>
            <p:spPr bwMode="auto">
              <a:xfrm rot="5400000">
                <a:off x="7117080" y="44500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Freeform 36"/>
              <p:cNvSpPr>
                <a:spLocks/>
              </p:cNvSpPr>
              <p:nvPr/>
            </p:nvSpPr>
            <p:spPr bwMode="auto">
              <a:xfrm rot="5400000">
                <a:off x="7139940" y="4168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Freeform 36"/>
              <p:cNvSpPr>
                <a:spLocks/>
              </p:cNvSpPr>
              <p:nvPr/>
            </p:nvSpPr>
            <p:spPr bwMode="auto">
              <a:xfrm rot="5400000">
                <a:off x="7149084" y="38724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" name="Freeform 36"/>
              <p:cNvSpPr>
                <a:spLocks/>
              </p:cNvSpPr>
              <p:nvPr/>
            </p:nvSpPr>
            <p:spPr bwMode="auto">
              <a:xfrm rot="5400000">
                <a:off x="7149084" y="35676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" name="Freeform 37"/>
              <p:cNvSpPr>
                <a:spLocks/>
              </p:cNvSpPr>
              <p:nvPr/>
            </p:nvSpPr>
            <p:spPr bwMode="auto">
              <a:xfrm rot="5400000">
                <a:off x="6705600" y="1600200"/>
                <a:ext cx="304800" cy="9144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Freeform 36"/>
              <p:cNvSpPr>
                <a:spLocks/>
              </p:cNvSpPr>
              <p:nvPr/>
            </p:nvSpPr>
            <p:spPr bwMode="auto">
              <a:xfrm rot="5400000">
                <a:off x="7117080" y="23164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Freeform 36"/>
              <p:cNvSpPr>
                <a:spLocks/>
              </p:cNvSpPr>
              <p:nvPr/>
            </p:nvSpPr>
            <p:spPr bwMode="auto">
              <a:xfrm rot="5400000">
                <a:off x="7139940" y="2644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Freeform 36"/>
              <p:cNvSpPr>
                <a:spLocks/>
              </p:cNvSpPr>
              <p:nvPr/>
            </p:nvSpPr>
            <p:spPr bwMode="auto">
              <a:xfrm rot="5400000">
                <a:off x="7149084" y="32628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Freeform 36"/>
              <p:cNvSpPr>
                <a:spLocks/>
              </p:cNvSpPr>
              <p:nvPr/>
            </p:nvSpPr>
            <p:spPr bwMode="auto">
              <a:xfrm rot="5400000">
                <a:off x="7149084" y="29580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8" name="Group 149"/>
            <p:cNvGrpSpPr/>
            <p:nvPr/>
          </p:nvGrpSpPr>
          <p:grpSpPr>
            <a:xfrm>
              <a:off x="7082642" y="3069770"/>
              <a:ext cx="308758" cy="1024128"/>
              <a:chOff x="7315200" y="685800"/>
              <a:chExt cx="304799" cy="4572000"/>
            </a:xfrm>
          </p:grpSpPr>
          <p:sp>
            <p:nvSpPr>
              <p:cNvPr id="320" name="Rectangle 319"/>
              <p:cNvSpPr/>
              <p:nvPr/>
            </p:nvSpPr>
            <p:spPr>
              <a:xfrm rot="16200000">
                <a:off x="7239000" y="48768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 rot="16200000">
                <a:off x="7239000" y="4419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 rot="16200000">
                <a:off x="7238999" y="7620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 rot="16200000">
                <a:off x="7238999" y="1219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 rot="16200000">
                <a:off x="7238999" y="3505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 rot="16200000">
                <a:off x="7238999" y="3962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 rot="16200000">
                <a:off x="7238999" y="16764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 rot="16200000">
                <a:off x="7238999" y="30480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 rot="16200000">
                <a:off x="7238999" y="25908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 rot="16200000">
                <a:off x="7238999" y="2133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9" name="Group 160"/>
            <p:cNvGrpSpPr/>
            <p:nvPr/>
          </p:nvGrpSpPr>
          <p:grpSpPr>
            <a:xfrm>
              <a:off x="6981307" y="2671751"/>
              <a:ext cx="91440" cy="402336"/>
              <a:chOff x="7223760" y="3429000"/>
              <a:chExt cx="91440" cy="1219200"/>
            </a:xfrm>
          </p:grpSpPr>
          <p:sp>
            <p:nvSpPr>
              <p:cNvPr id="316" name="Freeform 36"/>
              <p:cNvSpPr>
                <a:spLocks/>
              </p:cNvSpPr>
              <p:nvPr/>
            </p:nvSpPr>
            <p:spPr bwMode="auto">
              <a:xfrm rot="5400000">
                <a:off x="7117080" y="44500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Freeform 36"/>
              <p:cNvSpPr>
                <a:spLocks/>
              </p:cNvSpPr>
              <p:nvPr/>
            </p:nvSpPr>
            <p:spPr bwMode="auto">
              <a:xfrm rot="5400000">
                <a:off x="7139940" y="4168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Freeform 36"/>
              <p:cNvSpPr>
                <a:spLocks/>
              </p:cNvSpPr>
              <p:nvPr/>
            </p:nvSpPr>
            <p:spPr bwMode="auto">
              <a:xfrm rot="5400000">
                <a:off x="7149084" y="38724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" name="Freeform 36"/>
              <p:cNvSpPr>
                <a:spLocks/>
              </p:cNvSpPr>
              <p:nvPr/>
            </p:nvSpPr>
            <p:spPr bwMode="auto">
              <a:xfrm rot="5400000">
                <a:off x="7149084" y="35676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0" name="Group 171"/>
            <p:cNvGrpSpPr/>
            <p:nvPr/>
          </p:nvGrpSpPr>
          <p:grpSpPr>
            <a:xfrm flipV="1">
              <a:off x="6991203" y="5009210"/>
              <a:ext cx="91440" cy="402336"/>
              <a:chOff x="7223760" y="3429000"/>
              <a:chExt cx="91440" cy="1219200"/>
            </a:xfrm>
          </p:grpSpPr>
          <p:sp>
            <p:nvSpPr>
              <p:cNvPr id="312" name="Freeform 36"/>
              <p:cNvSpPr>
                <a:spLocks/>
              </p:cNvSpPr>
              <p:nvPr/>
            </p:nvSpPr>
            <p:spPr bwMode="auto">
              <a:xfrm rot="5400000">
                <a:off x="7117080" y="4450080"/>
                <a:ext cx="304800" cy="9144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Freeform 36"/>
              <p:cNvSpPr>
                <a:spLocks/>
              </p:cNvSpPr>
              <p:nvPr/>
            </p:nvSpPr>
            <p:spPr bwMode="auto">
              <a:xfrm rot="5400000">
                <a:off x="7139940" y="4168140"/>
                <a:ext cx="304800" cy="4572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Freeform 36"/>
              <p:cNvSpPr>
                <a:spLocks/>
              </p:cNvSpPr>
              <p:nvPr/>
            </p:nvSpPr>
            <p:spPr bwMode="auto">
              <a:xfrm rot="5400000">
                <a:off x="7149084" y="38724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Freeform 36"/>
              <p:cNvSpPr>
                <a:spLocks/>
              </p:cNvSpPr>
              <p:nvPr/>
            </p:nvSpPr>
            <p:spPr bwMode="auto">
              <a:xfrm rot="5400000">
                <a:off x="7149084" y="3567684"/>
                <a:ext cx="304800" cy="27432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1" name="Group 176"/>
            <p:cNvGrpSpPr/>
            <p:nvPr/>
          </p:nvGrpSpPr>
          <p:grpSpPr>
            <a:xfrm>
              <a:off x="7082642" y="2665453"/>
              <a:ext cx="308758" cy="409650"/>
              <a:chOff x="7315200" y="2971801"/>
              <a:chExt cx="304799" cy="1828799"/>
            </a:xfrm>
          </p:grpSpPr>
          <p:sp>
            <p:nvSpPr>
              <p:cNvPr id="308" name="Rectangle 307"/>
              <p:cNvSpPr/>
              <p:nvPr/>
            </p:nvSpPr>
            <p:spPr>
              <a:xfrm rot="16200000">
                <a:off x="7239000" y="4419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 rot="16200000">
                <a:off x="7238999" y="3505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 rot="16200000">
                <a:off x="7238999" y="3962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 rot="16200000">
                <a:off x="7238999" y="30480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2" name="Group 187"/>
            <p:cNvGrpSpPr/>
            <p:nvPr/>
          </p:nvGrpSpPr>
          <p:grpSpPr>
            <a:xfrm flipV="1">
              <a:off x="7082642" y="5002913"/>
              <a:ext cx="308758" cy="409650"/>
              <a:chOff x="7315200" y="2971801"/>
              <a:chExt cx="304799" cy="1828799"/>
            </a:xfrm>
          </p:grpSpPr>
          <p:sp>
            <p:nvSpPr>
              <p:cNvPr id="304" name="Rectangle 303"/>
              <p:cNvSpPr/>
              <p:nvPr/>
            </p:nvSpPr>
            <p:spPr>
              <a:xfrm rot="16200000">
                <a:off x="7239000" y="4419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 rot="16200000">
                <a:off x="7238999" y="3505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 rot="16200000">
                <a:off x="7238999" y="3962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 rot="16200000">
                <a:off x="7238999" y="30480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3" name="Group 63"/>
            <p:cNvGrpSpPr/>
            <p:nvPr/>
          </p:nvGrpSpPr>
          <p:grpSpPr>
            <a:xfrm>
              <a:off x="7082642" y="3986150"/>
              <a:ext cx="308758" cy="1024128"/>
              <a:chOff x="7315200" y="685800"/>
              <a:chExt cx="304799" cy="4572000"/>
            </a:xfrm>
          </p:grpSpPr>
          <p:sp>
            <p:nvSpPr>
              <p:cNvPr id="294" name="Rectangle 293"/>
              <p:cNvSpPr/>
              <p:nvPr/>
            </p:nvSpPr>
            <p:spPr>
              <a:xfrm rot="16200000">
                <a:off x="7239000" y="48768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 rot="16200000">
                <a:off x="7239000" y="4419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 rot="16200000">
                <a:off x="7238999" y="7620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 rot="16200000">
                <a:off x="7238999" y="1219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C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 rot="16200000">
                <a:off x="7238999" y="35052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 rot="16200000">
                <a:off x="7238999" y="39624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 rot="16200000">
                <a:off x="7238999" y="16764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82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 rot="16200000">
                <a:off x="7238999" y="30480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 rot="16200000">
                <a:off x="7238999" y="2590802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 rot="16200000">
                <a:off x="7238999" y="2133601"/>
                <a:ext cx="457200" cy="304798"/>
              </a:xfrm>
              <a:prstGeom prst="rect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rgbClr val="500000"/>
                  </a:gs>
                  <a:gs pos="100000">
                    <a:schemeClr val="tx1"/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Diffraction grating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371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diffraction grating has a large number </a:t>
            </a:r>
            <a:r>
              <a:rPr lang="en-US" sz="2400" i="1" dirty="0" smtClean="0"/>
              <a:t>N</a:t>
            </a:r>
            <a:r>
              <a:rPr lang="en-US" sz="2400" dirty="0" smtClean="0"/>
              <a:t> (&gt;100) of evenly spaced slits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8049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Used in spectroscopy – analysis of absorption/emission spectra</a:t>
            </a:r>
            <a:endParaRPr lang="en-US" sz="2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524000" y="2667000"/>
            <a:ext cx="1371600" cy="1524000"/>
            <a:chOff x="762000" y="2362200"/>
            <a:chExt cx="1371600" cy="1524000"/>
          </a:xfrm>
          <a:scene3d>
            <a:camera prst="isometricOffAxis1Right"/>
            <a:lightRig rig="threePt" dir="t"/>
          </a:scene3d>
        </p:grpSpPr>
        <p:sp>
          <p:nvSpPr>
            <p:cNvPr id="24" name="Rectangle 23"/>
            <p:cNvSpPr/>
            <p:nvPr/>
          </p:nvSpPr>
          <p:spPr>
            <a:xfrm>
              <a:off x="762000" y="2362200"/>
              <a:ext cx="1371600" cy="152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p3d extrusionH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9144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906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0668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30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92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2954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716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478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002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64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526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288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9050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981200" y="2514600"/>
              <a:ext cx="0" cy="1219200"/>
            </a:xfrm>
            <a:prstGeom prst="line">
              <a:avLst/>
            </a:prstGeom>
            <a:ln>
              <a:solidFill>
                <a:schemeClr val="tx1"/>
              </a:solidFill>
            </a:ln>
            <a:sp3d extrusionH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066800" y="4343400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Ex: 1/</a:t>
            </a:r>
            <a:r>
              <a:rPr lang="en-US" i="1" dirty="0" smtClean="0"/>
              <a:t>d</a:t>
            </a:r>
            <a:r>
              <a:rPr lang="en-US" dirty="0" smtClean="0"/>
              <a:t> = 500 lines/mm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505200" y="2209800"/>
            <a:ext cx="4463923" cy="3116444"/>
            <a:chOff x="3505200" y="2209800"/>
            <a:chExt cx="4463923" cy="3116444"/>
          </a:xfrm>
        </p:grpSpPr>
        <p:pic>
          <p:nvPicPr>
            <p:cNvPr id="4" name="Picture 31" descr="http://www.physics.sjsu.edu/tomley/ObjectSpectra/RGB%20Spectra%5Crige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2209800"/>
              <a:ext cx="4463923" cy="31164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5192777" y="2286000"/>
              <a:ext cx="120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Astronomy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95800" y="2819400"/>
            <a:ext cx="4048125" cy="2962276"/>
            <a:chOff x="4495800" y="2819400"/>
            <a:chExt cx="4048125" cy="2962276"/>
          </a:xfrm>
        </p:grpSpPr>
        <p:pic>
          <p:nvPicPr>
            <p:cNvPr id="761858" name="Picture 2" descr="http://www.laboratory-journal.com/sites/git-labor.de/files/images/special/3065_preview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5800" y="2819400"/>
              <a:ext cx="4048125" cy="29622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7" name="TextBox 26"/>
            <p:cNvSpPr txBox="1"/>
            <p:nvPr/>
          </p:nvSpPr>
          <p:spPr>
            <a:xfrm>
              <a:off x="5867400" y="3124200"/>
              <a:ext cx="1406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Biochemistry</a:t>
              </a:r>
              <a:endParaRPr lang="en-US" dirty="0"/>
            </a:p>
          </p:txBody>
        </p:sp>
      </p:grpSp>
      <p:graphicFrame>
        <p:nvGraphicFramePr>
          <p:cNvPr id="761859" name="Object 2"/>
          <p:cNvGraphicFramePr>
            <a:graphicFrameLocks noChangeAspect="1"/>
          </p:cNvGraphicFramePr>
          <p:nvPr/>
        </p:nvGraphicFramePr>
        <p:xfrm>
          <a:off x="1390650" y="4800600"/>
          <a:ext cx="1504950" cy="404813"/>
        </p:xfrm>
        <a:graphic>
          <a:graphicData uri="http://schemas.openxmlformats.org/presentationml/2006/ole">
            <p:oleObj spid="_x0000_s761859" name="Equation" r:id="rId6" imgW="850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Diffraction grating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Picture 38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238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White light passes through a diffraction grating and is projected on a screen. Which diagram most accurately represents the pattern on the screen?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3999" y="2971800"/>
            <a:ext cx="3048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971800"/>
            <a:ext cx="3048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52801" y="3200400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A603AB">
                  <a:alpha val="50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>
                  <a:alpha val="5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V="1">
            <a:off x="3352801" y="4800600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A603AB">
                  <a:alpha val="50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>
                  <a:alpha val="5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599" y="2971800"/>
            <a:ext cx="304800" cy="27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>
            <a:off x="5105400" y="4191000"/>
            <a:ext cx="457199" cy="304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4800600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A603AB">
                  <a:alpha val="50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>
                  <a:alpha val="5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181600" y="3200400"/>
            <a:ext cx="304800" cy="685800"/>
          </a:xfrm>
          <a:prstGeom prst="rect">
            <a:avLst/>
          </a:prstGeom>
          <a:gradFill flip="none" rotWithShape="1">
            <a:gsLst>
              <a:gs pos="0">
                <a:srgbClr val="A603AB">
                  <a:alpha val="50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>
                  <a:alpha val="5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0600" y="2662535"/>
            <a:ext cx="419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A. 			B. 		C. 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3276601" y="4190999"/>
            <a:ext cx="457199" cy="304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16200000">
            <a:off x="1447801" y="4190999"/>
            <a:ext cx="457199" cy="304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1447801" y="3352799"/>
            <a:ext cx="457199" cy="304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1447801" y="5029199"/>
            <a:ext cx="457199" cy="304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3400" y="336446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+1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1910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04086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= –1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447800" y="3505200"/>
            <a:ext cx="411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47800" y="4343400"/>
            <a:ext cx="411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7800" y="5181600"/>
            <a:ext cx="41148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57600" y="6324600"/>
            <a:ext cx="7889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today’s lecture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21, Slide </a:t>
            </a:r>
            <a:fld id="{1CAC7609-F577-47E8-AE8B-FF3B7C65C01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63737"/>
            <a:ext cx="8534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Constructive vs. destructive interference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Constructive if waves are in phase (phase shift = 0, 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2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...)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Destructive if waves are out of phase (phase shift = ½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1½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...)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Two slit interference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maxima: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minima:</a:t>
            </a:r>
          </a:p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Multiple slit interference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Interference maxima:</a:t>
            </a:r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3732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" lvl="1">
              <a:spcAft>
                <a:spcPts val="6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Key is path length difference</a:t>
            </a:r>
          </a:p>
        </p:txBody>
      </p:sp>
      <p:graphicFrame>
        <p:nvGraphicFramePr>
          <p:cNvPr id="732162" name="Object 2"/>
          <p:cNvGraphicFramePr>
            <a:graphicFrameLocks noChangeAspect="1"/>
          </p:cNvGraphicFramePr>
          <p:nvPr/>
        </p:nvGraphicFramePr>
        <p:xfrm>
          <a:off x="4267200" y="3505200"/>
          <a:ext cx="1504950" cy="404812"/>
        </p:xfrm>
        <a:graphic>
          <a:graphicData uri="http://schemas.openxmlformats.org/presentationml/2006/ole">
            <p:oleObj spid="_x0000_s732162" name="Equation" r:id="rId3" imgW="850680" imgH="228600" progId="Equation.DSMT4">
              <p:embed/>
            </p:oleObj>
          </a:graphicData>
        </a:graphic>
      </p:graphicFrame>
      <p:graphicFrame>
        <p:nvGraphicFramePr>
          <p:cNvPr id="732163" name="Object 3"/>
          <p:cNvGraphicFramePr>
            <a:graphicFrameLocks noChangeAspect="1"/>
          </p:cNvGraphicFramePr>
          <p:nvPr/>
        </p:nvGraphicFramePr>
        <p:xfrm>
          <a:off x="4191000" y="3962400"/>
          <a:ext cx="2089150" cy="449262"/>
        </p:xfrm>
        <a:graphic>
          <a:graphicData uri="http://schemas.openxmlformats.org/presentationml/2006/ole">
            <p:oleObj spid="_x0000_s732163" name="Equation" r:id="rId4" imgW="1180800" imgH="253800" progId="Equation.DSMT4">
              <p:embed/>
            </p:oleObj>
          </a:graphicData>
        </a:graphic>
      </p:graphicFrame>
      <p:graphicFrame>
        <p:nvGraphicFramePr>
          <p:cNvPr id="732164" name="Object 4"/>
          <p:cNvGraphicFramePr>
            <a:graphicFrameLocks noChangeAspect="1"/>
          </p:cNvGraphicFramePr>
          <p:nvPr/>
        </p:nvGraphicFramePr>
        <p:xfrm>
          <a:off x="4343400" y="4929187"/>
          <a:ext cx="1504950" cy="404813"/>
        </p:xfrm>
        <a:graphic>
          <a:graphicData uri="http://schemas.openxmlformats.org/presentationml/2006/ole">
            <p:oleObj spid="_x0000_s732164" name="Equation" r:id="rId5" imgW="850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9342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Learn how waves interfere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 phase vs. out of phase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Constructive vs. destructive interference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Apply these concepts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Young’s double slit interference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Multiple slit interference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 of waves</a:t>
            </a:r>
            <a:endParaRPr lang="en-US" dirty="0"/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833349" y="1828800"/>
            <a:ext cx="5486400" cy="914400"/>
            <a:chOff x="641" y="1239"/>
            <a:chExt cx="1662" cy="414"/>
          </a:xfrm>
        </p:grpSpPr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828800" y="3657600"/>
            <a:ext cx="5486400" cy="1828800"/>
            <a:chOff x="641" y="1239"/>
            <a:chExt cx="1662" cy="414"/>
          </a:xfrm>
        </p:grpSpPr>
        <p:sp>
          <p:nvSpPr>
            <p:cNvPr id="13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1828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86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43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200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57600" y="1828800"/>
            <a:ext cx="0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114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72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033749" y="1828800"/>
            <a:ext cx="0" cy="2743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833349" y="2743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833349" y="2286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833349" y="1828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33349" y="36576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833349" y="4114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833349" y="4572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29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486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9436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400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858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14400" y="5943600"/>
            <a:ext cx="789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Constructive</a:t>
            </a:r>
            <a:r>
              <a:rPr lang="en-US" sz="2400" dirty="0" smtClean="0"/>
              <a:t> interference – waves combine to give larger wave</a:t>
            </a:r>
            <a:endParaRPr lang="en-US" sz="2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-878733" y="2743200"/>
            <a:ext cx="8200765" cy="914400"/>
            <a:chOff x="1236662" y="1525588"/>
            <a:chExt cx="8200765" cy="736600"/>
          </a:xfrm>
        </p:grpSpPr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1236662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3971131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34"/>
            <p:cNvSpPr>
              <a:spLocks/>
            </p:cNvSpPr>
            <p:nvPr/>
          </p:nvSpPr>
          <p:spPr bwMode="auto">
            <a:xfrm>
              <a:off x="6702958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 useBgFill="1">
        <p:nvSpPr>
          <p:cNvPr id="52" name="Rectangle 51"/>
          <p:cNvSpPr/>
          <p:nvPr/>
        </p:nvSpPr>
        <p:spPr>
          <a:xfrm>
            <a:off x="0" y="1828801"/>
            <a:ext cx="1828799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1833349" y="3200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/>
          <p:cNvSpPr/>
          <p:nvPr/>
        </p:nvSpPr>
        <p:spPr>
          <a:xfrm>
            <a:off x="7315200" y="1844723"/>
            <a:ext cx="1828800" cy="2727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315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33262" y="1214735"/>
            <a:ext cx="5806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waves are </a:t>
            </a:r>
            <a:r>
              <a:rPr lang="en-US" sz="2400" i="1" dirty="0" smtClean="0"/>
              <a:t>in phase </a:t>
            </a:r>
            <a:r>
              <a:rPr lang="en-US" sz="2400" dirty="0" smtClean="0"/>
              <a:t>when phase shift </a:t>
            </a:r>
            <a:r>
              <a:rPr lang="en-US" sz="2400" dirty="0" smtClean="0">
                <a:latin typeface="Calibri"/>
              </a:rPr>
              <a:t>is</a:t>
            </a:r>
            <a:r>
              <a:rPr lang="en-US" sz="2400" dirty="0" smtClean="0"/>
              <a:t> 0</a:t>
            </a:r>
            <a:endParaRPr lang="en-US" sz="2400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5" name="Group 91"/>
          <p:cNvGrpSpPr/>
          <p:nvPr/>
        </p:nvGrpSpPr>
        <p:grpSpPr>
          <a:xfrm>
            <a:off x="1828800" y="3429001"/>
            <a:ext cx="2757598" cy="990599"/>
            <a:chOff x="2912530" y="1950069"/>
            <a:chExt cx="4701609" cy="2434111"/>
          </a:xfrm>
        </p:grpSpPr>
        <p:sp>
          <p:nvSpPr>
            <p:cNvPr id="56" name="Line 5"/>
            <p:cNvSpPr>
              <a:spLocks noChangeShapeType="1"/>
            </p:cNvSpPr>
            <p:nvPr/>
          </p:nvSpPr>
          <p:spPr bwMode="auto">
            <a:xfrm flipV="1">
              <a:off x="2912530" y="1950069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"/>
            <p:cNvSpPr>
              <a:spLocks noChangeShapeType="1"/>
            </p:cNvSpPr>
            <p:nvPr/>
          </p:nvSpPr>
          <p:spPr bwMode="auto">
            <a:xfrm flipV="1">
              <a:off x="7589591" y="2137306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6550244" y="3073504"/>
              <a:ext cx="106389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2912532" y="3073504"/>
              <a:ext cx="103934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3951877" y="2727695"/>
              <a:ext cx="2598367" cy="9075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Wavelength </a:t>
              </a:r>
              <a:r>
                <a:rPr lang="el-GR" i="1" dirty="0" smtClean="0"/>
                <a:t>λ</a:t>
              </a:r>
              <a:endParaRPr lang="en-US" dirty="0"/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1828800" y="5029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828800" y="5486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133600" y="5562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Waves remain in phase with shift of 1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2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...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990600" y="2514600"/>
            <a:ext cx="800219" cy="2290465"/>
            <a:chOff x="990600" y="2514600"/>
            <a:chExt cx="800219" cy="2290465"/>
          </a:xfrm>
        </p:grpSpPr>
        <p:sp>
          <p:nvSpPr>
            <p:cNvPr id="87" name="TextBox 86"/>
            <p:cNvSpPr txBox="1"/>
            <p:nvPr/>
          </p:nvSpPr>
          <p:spPr>
            <a:xfrm>
              <a:off x="1221432" y="25146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221432" y="4343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90600" y="335280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____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 of waves</a:t>
            </a:r>
            <a:endParaRPr lang="en-US" dirty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833349" y="1828800"/>
            <a:ext cx="5486400" cy="914400"/>
            <a:chOff x="641" y="1239"/>
            <a:chExt cx="1662" cy="414"/>
          </a:xfrm>
        </p:grpSpPr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1828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86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43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200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576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114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72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033749" y="1828800"/>
            <a:ext cx="0" cy="2743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833349" y="2743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833349" y="2286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833349" y="1828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33349" y="36576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833349" y="4114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833349" y="4572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29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486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9436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400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858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0"/>
          <p:cNvGrpSpPr/>
          <p:nvPr/>
        </p:nvGrpSpPr>
        <p:grpSpPr>
          <a:xfrm flipV="1">
            <a:off x="-881016" y="2743200"/>
            <a:ext cx="8200765" cy="914400"/>
            <a:chOff x="1236662" y="1525588"/>
            <a:chExt cx="8200765" cy="736600"/>
          </a:xfrm>
        </p:grpSpPr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1236662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3971131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34"/>
            <p:cNvSpPr>
              <a:spLocks/>
            </p:cNvSpPr>
            <p:nvPr/>
          </p:nvSpPr>
          <p:spPr bwMode="auto">
            <a:xfrm>
              <a:off x="6702958" y="1525588"/>
              <a:ext cx="2734469" cy="736600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 useBgFill="1">
        <p:nvSpPr>
          <p:cNvPr id="52" name="Rectangle 51"/>
          <p:cNvSpPr/>
          <p:nvPr/>
        </p:nvSpPr>
        <p:spPr>
          <a:xfrm>
            <a:off x="0" y="1828801"/>
            <a:ext cx="1828799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19200" y="5574268"/>
            <a:ext cx="688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With phase shift of ½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1½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2½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... (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+ ½)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λ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waves are out of phase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1833349" y="3200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/>
          <p:cNvSpPr/>
          <p:nvPr/>
        </p:nvSpPr>
        <p:spPr>
          <a:xfrm>
            <a:off x="7315200" y="1844723"/>
            <a:ext cx="1828800" cy="2727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315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14400" y="1219200"/>
            <a:ext cx="6581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waves are </a:t>
            </a:r>
            <a:r>
              <a:rPr lang="en-US" sz="2400" i="1" dirty="0" smtClean="0"/>
              <a:t>out of phase</a:t>
            </a:r>
            <a:r>
              <a:rPr lang="en-US" sz="2400" dirty="0" smtClean="0"/>
              <a:t> when phase shift is </a:t>
            </a:r>
            <a:r>
              <a:rPr lang="el-GR" sz="2400" dirty="0" smtClean="0"/>
              <a:t>λ</a:t>
            </a:r>
            <a:r>
              <a:rPr lang="en-US" sz="2400" dirty="0" smtClean="0"/>
              <a:t>/2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828800" y="4572000"/>
            <a:ext cx="54864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833349" y="5029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828800" y="5486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14400" y="5943600"/>
            <a:ext cx="7562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/>
              <a:t>Destructive</a:t>
            </a:r>
            <a:r>
              <a:rPr lang="en-US" sz="2400" dirty="0" smtClean="0"/>
              <a:t> interference – waves combine to give no wave</a:t>
            </a:r>
            <a:endParaRPr lang="en-US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990600" y="2510135"/>
            <a:ext cx="800219" cy="2290465"/>
            <a:chOff x="990600" y="2514600"/>
            <a:chExt cx="800219" cy="2290465"/>
          </a:xfrm>
        </p:grpSpPr>
        <p:sp>
          <p:nvSpPr>
            <p:cNvPr id="46" name="TextBox 45"/>
            <p:cNvSpPr txBox="1"/>
            <p:nvPr/>
          </p:nvSpPr>
          <p:spPr>
            <a:xfrm>
              <a:off x="1221432" y="25146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21432" y="4343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90600" y="335280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____</a:t>
              </a:r>
              <a:endParaRPr lang="en-US" sz="2400" dirty="0"/>
            </a:p>
          </p:txBody>
        </p:sp>
      </p:grpSp>
      <p:grpSp>
        <p:nvGrpSpPr>
          <p:cNvPr id="70" name="Group 91"/>
          <p:cNvGrpSpPr/>
          <p:nvPr/>
        </p:nvGrpSpPr>
        <p:grpSpPr>
          <a:xfrm>
            <a:off x="3200400" y="1828800"/>
            <a:ext cx="1385998" cy="1103531"/>
            <a:chOff x="1353511" y="1950067"/>
            <a:chExt cx="2363077" cy="2711609"/>
          </a:xfrm>
        </p:grpSpPr>
        <p:sp>
          <p:nvSpPr>
            <p:cNvPr id="71" name="Line 5"/>
            <p:cNvSpPr>
              <a:spLocks noChangeShapeType="1"/>
            </p:cNvSpPr>
            <p:nvPr/>
          </p:nvSpPr>
          <p:spPr bwMode="auto">
            <a:xfrm flipV="1">
              <a:off x="1353511" y="1950069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5"/>
            <p:cNvSpPr>
              <a:spLocks noChangeShapeType="1"/>
            </p:cNvSpPr>
            <p:nvPr/>
          </p:nvSpPr>
          <p:spPr bwMode="auto">
            <a:xfrm flipV="1">
              <a:off x="3692040" y="1950067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042449" y="3822462"/>
              <a:ext cx="67413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1353513" y="3822462"/>
              <a:ext cx="64959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743266" y="3073504"/>
              <a:ext cx="1664563" cy="15881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Phase shift</a:t>
              </a:r>
              <a:r>
                <a:rPr lang="en-US" i="1" dirty="0" smtClean="0"/>
                <a:t> </a:t>
              </a:r>
              <a:endParaRPr lang="en-US" dirty="0"/>
            </a:p>
          </p:txBody>
        </p:sp>
      </p:grpSp>
      <p:grpSp>
        <p:nvGrpSpPr>
          <p:cNvPr id="76" name="Group 91"/>
          <p:cNvGrpSpPr/>
          <p:nvPr/>
        </p:nvGrpSpPr>
        <p:grpSpPr>
          <a:xfrm>
            <a:off x="1828800" y="3505201"/>
            <a:ext cx="2757598" cy="990599"/>
            <a:chOff x="2912530" y="1950069"/>
            <a:chExt cx="4701609" cy="2434111"/>
          </a:xfrm>
        </p:grpSpPr>
        <p:sp>
          <p:nvSpPr>
            <p:cNvPr id="77" name="Line 5"/>
            <p:cNvSpPr>
              <a:spLocks noChangeShapeType="1"/>
            </p:cNvSpPr>
            <p:nvPr/>
          </p:nvSpPr>
          <p:spPr bwMode="auto">
            <a:xfrm flipV="1">
              <a:off x="2912530" y="1950069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5"/>
            <p:cNvSpPr>
              <a:spLocks noChangeShapeType="1"/>
            </p:cNvSpPr>
            <p:nvPr/>
          </p:nvSpPr>
          <p:spPr bwMode="auto">
            <a:xfrm flipV="1">
              <a:off x="7589591" y="2137306"/>
              <a:ext cx="0" cy="22468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6550244" y="3073504"/>
              <a:ext cx="106389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2912532" y="3073504"/>
              <a:ext cx="103934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3951877" y="2727695"/>
              <a:ext cx="2598367" cy="9075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smtClean="0"/>
                <a:t>Wavelength </a:t>
              </a:r>
              <a:r>
                <a:rPr lang="el-GR" i="1" dirty="0" smtClean="0"/>
                <a:t>λ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ACT: Superposition of waves</a:t>
            </a:r>
          </a:p>
        </p:txBody>
      </p:sp>
      <p:sp>
        <p:nvSpPr>
          <p:cNvPr id="7175" name="Text Box 45"/>
          <p:cNvSpPr txBox="1">
            <a:spLocks noChangeArrowheads="1"/>
          </p:cNvSpPr>
          <p:nvPr/>
        </p:nvSpPr>
        <p:spPr bwMode="auto">
          <a:xfrm>
            <a:off x="914400" y="5638800"/>
            <a:ext cx="743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 Constructive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Destructive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	C.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Neither</a:t>
            </a:r>
          </a:p>
        </p:txBody>
      </p:sp>
      <p:pic>
        <p:nvPicPr>
          <p:cNvPr id="7180" name="Picture 12" descr="icl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1833349" y="1828800"/>
            <a:ext cx="2738651" cy="914400"/>
            <a:chOff x="641" y="1239"/>
            <a:chExt cx="1662" cy="414"/>
          </a:xfrm>
        </p:grpSpPr>
        <p:sp>
          <p:nvSpPr>
            <p:cNvPr id="16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1828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86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743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200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57600" y="1828800"/>
            <a:ext cx="0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114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2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33749" y="1828800"/>
            <a:ext cx="0" cy="2743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833349" y="2743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833349" y="2286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33349" y="1828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833349" y="36576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833349" y="41148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833349" y="45720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029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864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9436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4008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80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833349" y="3200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7315200" y="1828800"/>
            <a:ext cx="4549" cy="3657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828800" y="50292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828800" y="5486400"/>
            <a:ext cx="5486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990600" y="2514600"/>
            <a:ext cx="800219" cy="2290465"/>
            <a:chOff x="990600" y="2514600"/>
            <a:chExt cx="800219" cy="2290465"/>
          </a:xfrm>
        </p:grpSpPr>
        <p:sp>
          <p:nvSpPr>
            <p:cNvPr id="57" name="TextBox 56"/>
            <p:cNvSpPr txBox="1"/>
            <p:nvPr/>
          </p:nvSpPr>
          <p:spPr>
            <a:xfrm>
              <a:off x="1221432" y="25146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</a:t>
              </a:r>
              <a:endParaRPr lang="en-US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21432" y="4343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0600" y="335280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____</a:t>
              </a:r>
              <a:endParaRPr lang="en-US" sz="2400" dirty="0"/>
            </a:p>
          </p:txBody>
        </p:sp>
      </p:grpSp>
      <p:grpSp>
        <p:nvGrpSpPr>
          <p:cNvPr id="60" name="Group 35"/>
          <p:cNvGrpSpPr>
            <a:grpSpLocks/>
          </p:cNvGrpSpPr>
          <p:nvPr/>
        </p:nvGrpSpPr>
        <p:grpSpPr bwMode="auto">
          <a:xfrm>
            <a:off x="4576549" y="1828800"/>
            <a:ext cx="2738651" cy="914400"/>
            <a:chOff x="641" y="1239"/>
            <a:chExt cx="1662" cy="414"/>
          </a:xfrm>
        </p:grpSpPr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5"/>
          <p:cNvGrpSpPr>
            <a:grpSpLocks/>
          </p:cNvGrpSpPr>
          <p:nvPr/>
        </p:nvGrpSpPr>
        <p:grpSpPr bwMode="auto">
          <a:xfrm>
            <a:off x="1828800" y="2743200"/>
            <a:ext cx="5486400" cy="914400"/>
            <a:chOff x="641" y="1239"/>
            <a:chExt cx="1662" cy="414"/>
          </a:xfrm>
        </p:grpSpPr>
        <p:sp>
          <p:nvSpPr>
            <p:cNvPr id="64" name="Freeform 36"/>
            <p:cNvSpPr>
              <a:spLocks/>
            </p:cNvSpPr>
            <p:nvPr/>
          </p:nvSpPr>
          <p:spPr bwMode="auto">
            <a:xfrm>
              <a:off x="641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1472" y="1239"/>
              <a:ext cx="831" cy="414"/>
            </a:xfrm>
            <a:custGeom>
              <a:avLst/>
              <a:gdLst>
                <a:gd name="T0" fmla="*/ 0 w 2592"/>
                <a:gd name="T1" fmla="*/ 0 h 2163"/>
                <a:gd name="T2" fmla="*/ 0 w 2592"/>
                <a:gd name="T3" fmla="*/ 0 h 2163"/>
                <a:gd name="T4" fmla="*/ 0 w 2592"/>
                <a:gd name="T5" fmla="*/ 0 h 2163"/>
                <a:gd name="T6" fmla="*/ 0 w 2592"/>
                <a:gd name="T7" fmla="*/ 0 h 2163"/>
                <a:gd name="T8" fmla="*/ 0 w 2592"/>
                <a:gd name="T9" fmla="*/ 0 h 2163"/>
                <a:gd name="T10" fmla="*/ 0 w 2592"/>
                <a:gd name="T11" fmla="*/ 0 h 2163"/>
                <a:gd name="T12" fmla="*/ 0 w 2592"/>
                <a:gd name="T13" fmla="*/ 0 h 2163"/>
                <a:gd name="T14" fmla="*/ 0 w 2592"/>
                <a:gd name="T15" fmla="*/ 0 h 2163"/>
                <a:gd name="T16" fmla="*/ 0 w 2592"/>
                <a:gd name="T17" fmla="*/ 0 h 2163"/>
                <a:gd name="T18" fmla="*/ 0 w 2592"/>
                <a:gd name="T19" fmla="*/ 0 h 2163"/>
                <a:gd name="T20" fmla="*/ 0 w 2592"/>
                <a:gd name="T21" fmla="*/ 0 h 2163"/>
                <a:gd name="T22" fmla="*/ 0 w 2592"/>
                <a:gd name="T23" fmla="*/ 0 h 2163"/>
                <a:gd name="T24" fmla="*/ 0 w 2592"/>
                <a:gd name="T25" fmla="*/ 0 h 2163"/>
                <a:gd name="T26" fmla="*/ 0 w 2592"/>
                <a:gd name="T27" fmla="*/ 0 h 2163"/>
                <a:gd name="T28" fmla="*/ 0 w 2592"/>
                <a:gd name="T29" fmla="*/ 0 h 2163"/>
                <a:gd name="T30" fmla="*/ 0 w 2592"/>
                <a:gd name="T31" fmla="*/ 0 h 2163"/>
                <a:gd name="T32" fmla="*/ 0 w 2592"/>
                <a:gd name="T33" fmla="*/ 0 h 21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92"/>
                <a:gd name="T52" fmla="*/ 0 h 2163"/>
                <a:gd name="T53" fmla="*/ 2592 w 2592"/>
                <a:gd name="T54" fmla="*/ 2163 h 21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92" h="2163">
                  <a:moveTo>
                    <a:pt x="0" y="3"/>
                  </a:moveTo>
                  <a:cubicBezTo>
                    <a:pt x="72" y="0"/>
                    <a:pt x="171" y="93"/>
                    <a:pt x="216" y="147"/>
                  </a:cubicBezTo>
                  <a:cubicBezTo>
                    <a:pt x="261" y="201"/>
                    <a:pt x="287" y="249"/>
                    <a:pt x="324" y="315"/>
                  </a:cubicBezTo>
                  <a:cubicBezTo>
                    <a:pt x="361" y="381"/>
                    <a:pt x="378" y="415"/>
                    <a:pt x="432" y="543"/>
                  </a:cubicBezTo>
                  <a:cubicBezTo>
                    <a:pt x="486" y="671"/>
                    <a:pt x="576" y="903"/>
                    <a:pt x="648" y="1083"/>
                  </a:cubicBezTo>
                  <a:cubicBezTo>
                    <a:pt x="720" y="1263"/>
                    <a:pt x="813" y="1495"/>
                    <a:pt x="867" y="1623"/>
                  </a:cubicBezTo>
                  <a:cubicBezTo>
                    <a:pt x="921" y="1751"/>
                    <a:pt x="937" y="1785"/>
                    <a:pt x="972" y="1851"/>
                  </a:cubicBezTo>
                  <a:cubicBezTo>
                    <a:pt x="1007" y="1917"/>
                    <a:pt x="1029" y="1953"/>
                    <a:pt x="1083" y="2016"/>
                  </a:cubicBezTo>
                  <a:cubicBezTo>
                    <a:pt x="1137" y="2079"/>
                    <a:pt x="1200" y="2163"/>
                    <a:pt x="1296" y="2163"/>
                  </a:cubicBezTo>
                  <a:cubicBezTo>
                    <a:pt x="1392" y="2163"/>
                    <a:pt x="1461" y="2079"/>
                    <a:pt x="1512" y="2019"/>
                  </a:cubicBezTo>
                  <a:cubicBezTo>
                    <a:pt x="1563" y="1959"/>
                    <a:pt x="1578" y="1917"/>
                    <a:pt x="1614" y="1851"/>
                  </a:cubicBezTo>
                  <a:cubicBezTo>
                    <a:pt x="1650" y="1785"/>
                    <a:pt x="1673" y="1751"/>
                    <a:pt x="1728" y="1623"/>
                  </a:cubicBezTo>
                  <a:cubicBezTo>
                    <a:pt x="1783" y="1494"/>
                    <a:pt x="1873" y="1260"/>
                    <a:pt x="1944" y="1080"/>
                  </a:cubicBezTo>
                  <a:cubicBezTo>
                    <a:pt x="2015" y="900"/>
                    <a:pt x="2103" y="668"/>
                    <a:pt x="2157" y="540"/>
                  </a:cubicBezTo>
                  <a:cubicBezTo>
                    <a:pt x="2211" y="412"/>
                    <a:pt x="2232" y="378"/>
                    <a:pt x="2268" y="312"/>
                  </a:cubicBezTo>
                  <a:cubicBezTo>
                    <a:pt x="2304" y="246"/>
                    <a:pt x="2322" y="201"/>
                    <a:pt x="2376" y="144"/>
                  </a:cubicBezTo>
                  <a:cubicBezTo>
                    <a:pt x="2430" y="87"/>
                    <a:pt x="2511" y="0"/>
                    <a:pt x="2592" y="0"/>
                  </a:cubicBezTo>
                </a:path>
              </a:pathLst>
            </a:custGeom>
            <a:noFill/>
            <a:ln w="28575" cmpd="sng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914400" y="1219200"/>
            <a:ext cx="718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kind of interference do these two waves produce?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/>
          <p:nvPr/>
        </p:nvGrpSpPr>
        <p:grpSpPr>
          <a:xfrm rot="20580000">
            <a:off x="1645845" y="2876568"/>
            <a:ext cx="7380212" cy="532740"/>
            <a:chOff x="1759137" y="5640331"/>
            <a:chExt cx="7380212" cy="532740"/>
          </a:xfrm>
        </p:grpSpPr>
        <p:pic>
          <p:nvPicPr>
            <p:cNvPr id="71" name="Picture 4" descr="http://hyperphysics.phy-astr.gsu.edu/hbase/sound/imgsou/lwav2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7128" b="24353"/>
            <a:stretch>
              <a:fillRect/>
            </a:stretch>
          </p:blipFill>
          <p:spPr bwMode="auto">
            <a:xfrm>
              <a:off x="1759137" y="5640331"/>
              <a:ext cx="4343400" cy="526774"/>
            </a:xfrm>
            <a:prstGeom prst="rect">
              <a:avLst/>
            </a:prstGeom>
            <a:noFill/>
          </p:spPr>
        </p:pic>
        <p:pic>
          <p:nvPicPr>
            <p:cNvPr id="121" name="Picture 4" descr="http://hyperphysics.phy-astr.gsu.edu/hbase/sound/imgsou/lwav2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529" t="37265" r="9620" b="24179"/>
            <a:stretch>
              <a:fillRect/>
            </a:stretch>
          </p:blipFill>
          <p:spPr bwMode="auto">
            <a:xfrm>
              <a:off x="5844859" y="5645787"/>
              <a:ext cx="3294490" cy="527284"/>
            </a:xfrm>
            <a:prstGeom prst="rect">
              <a:avLst/>
            </a:prstGeom>
            <a:noFill/>
          </p:spPr>
        </p:pic>
      </p:grpSp>
      <p:grpSp>
        <p:nvGrpSpPr>
          <p:cNvPr id="4" name="Group 123"/>
          <p:cNvGrpSpPr/>
          <p:nvPr/>
        </p:nvGrpSpPr>
        <p:grpSpPr>
          <a:xfrm rot="19980000">
            <a:off x="1361425" y="3406905"/>
            <a:ext cx="7798064" cy="530359"/>
            <a:chOff x="1759137" y="5640331"/>
            <a:chExt cx="7798064" cy="530359"/>
          </a:xfrm>
        </p:grpSpPr>
        <p:pic>
          <p:nvPicPr>
            <p:cNvPr id="125" name="Picture 4" descr="http://hyperphysics.phy-astr.gsu.edu/hbase/sound/imgsou/lwav2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7128" b="24353"/>
            <a:stretch>
              <a:fillRect/>
            </a:stretch>
          </p:blipFill>
          <p:spPr bwMode="auto">
            <a:xfrm>
              <a:off x="1759137" y="5640331"/>
              <a:ext cx="4343400" cy="526774"/>
            </a:xfrm>
            <a:prstGeom prst="rect">
              <a:avLst/>
            </a:prstGeom>
            <a:noFill/>
          </p:spPr>
        </p:pic>
        <p:pic>
          <p:nvPicPr>
            <p:cNvPr id="126" name="Picture 4" descr="http://hyperphysics.phy-astr.gsu.edu/hbase/sound/imgsou/lwav2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529" t="37265" b="24353"/>
            <a:stretch>
              <a:fillRect/>
            </a:stretch>
          </p:blipFill>
          <p:spPr bwMode="auto">
            <a:xfrm>
              <a:off x="5844859" y="5645787"/>
              <a:ext cx="3712342" cy="524903"/>
            </a:xfrm>
            <a:prstGeom prst="rect">
              <a:avLst/>
            </a:prstGeom>
            <a:noFill/>
          </p:spPr>
        </p:pic>
      </p:grpSp>
      <p:cxnSp>
        <p:nvCxnSpPr>
          <p:cNvPr id="106" name="Straight Connector 105"/>
          <p:cNvCxnSpPr/>
          <p:nvPr/>
        </p:nvCxnSpPr>
        <p:spPr>
          <a:xfrm flipH="1">
            <a:off x="713096" y="5512837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713096" y="4256109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713096" y="4256109"/>
            <a:ext cx="0" cy="1250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Demo: Interference for sound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533400" y="4707621"/>
            <a:ext cx="365760" cy="368300"/>
            <a:chOff x="1012" y="1225"/>
            <a:chExt cx="219" cy="219"/>
          </a:xfrm>
        </p:grpSpPr>
        <p:sp>
          <p:nvSpPr>
            <p:cNvPr id="9238" name="Oval 58"/>
            <p:cNvSpPr>
              <a:spLocks noChangeAspect="1" noChangeArrowheads="1"/>
            </p:cNvSpPr>
            <p:nvPr/>
          </p:nvSpPr>
          <p:spPr bwMode="auto">
            <a:xfrm>
              <a:off x="1012" y="1225"/>
              <a:ext cx="219" cy="219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59"/>
            <p:cNvSpPr>
              <a:spLocks/>
            </p:cNvSpPr>
            <p:nvPr/>
          </p:nvSpPr>
          <p:spPr bwMode="auto">
            <a:xfrm>
              <a:off x="1033" y="1293"/>
              <a:ext cx="171" cy="86"/>
            </a:xfrm>
            <a:custGeom>
              <a:avLst/>
              <a:gdLst>
                <a:gd name="T0" fmla="*/ 0 w 135"/>
                <a:gd name="T1" fmla="*/ 54 h 104"/>
                <a:gd name="T2" fmla="*/ 35 w 135"/>
                <a:gd name="T3" fmla="*/ 0 h 104"/>
                <a:gd name="T4" fmla="*/ 71 w 135"/>
                <a:gd name="T5" fmla="*/ 54 h 104"/>
                <a:gd name="T6" fmla="*/ 107 w 135"/>
                <a:gd name="T7" fmla="*/ 104 h 104"/>
                <a:gd name="T8" fmla="*/ 135 w 135"/>
                <a:gd name="T9" fmla="*/ 51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104"/>
                <a:gd name="T17" fmla="*/ 135 w 135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104">
                  <a:moveTo>
                    <a:pt x="0" y="54"/>
                  </a:moveTo>
                  <a:cubicBezTo>
                    <a:pt x="6" y="29"/>
                    <a:pt x="11" y="0"/>
                    <a:pt x="35" y="0"/>
                  </a:cubicBezTo>
                  <a:cubicBezTo>
                    <a:pt x="59" y="0"/>
                    <a:pt x="65" y="34"/>
                    <a:pt x="71" y="54"/>
                  </a:cubicBezTo>
                  <a:cubicBezTo>
                    <a:pt x="81" y="89"/>
                    <a:pt x="79" y="104"/>
                    <a:pt x="107" y="104"/>
                  </a:cubicBezTo>
                  <a:cubicBezTo>
                    <a:pt x="126" y="102"/>
                    <a:pt x="132" y="73"/>
                    <a:pt x="135" y="51"/>
                  </a:cubicBezTo>
                </a:path>
              </a:pathLst>
            </a:custGeom>
            <a:noFill/>
            <a:ln w="28575" cap="flat" cmpd="sng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9220" name="Text Box 61"/>
          <p:cNvSpPr txBox="1">
            <a:spLocks noChangeArrowheads="1"/>
          </p:cNvSpPr>
          <p:nvPr/>
        </p:nvSpPr>
        <p:spPr bwMode="auto">
          <a:xfrm>
            <a:off x="552200" y="1295400"/>
            <a:ext cx="8247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+mn-lt"/>
              </a:rPr>
              <a:t>Pair </a:t>
            </a:r>
            <a:r>
              <a:rPr lang="en-US" altLang="en-US" dirty="0">
                <a:latin typeface="+mn-lt"/>
              </a:rPr>
              <a:t>of </a:t>
            </a:r>
            <a:r>
              <a:rPr lang="en-US" altLang="en-US" dirty="0" smtClean="0">
                <a:latin typeface="+mn-lt"/>
              </a:rPr>
              <a:t>speakers </a:t>
            </a:r>
            <a:r>
              <a:rPr lang="en-US" altLang="en-US" dirty="0">
                <a:latin typeface="+mn-lt"/>
              </a:rPr>
              <a:t>driven in phase</a:t>
            </a:r>
            <a:r>
              <a:rPr lang="en-US" altLang="en-US" dirty="0" smtClean="0">
                <a:latin typeface="+mn-lt"/>
              </a:rPr>
              <a:t>, produce </a:t>
            </a:r>
            <a:r>
              <a:rPr lang="en-US" altLang="en-US" dirty="0">
                <a:latin typeface="+mn-lt"/>
              </a:rPr>
              <a:t>a tone of </a:t>
            </a:r>
            <a:r>
              <a:rPr lang="en-US" altLang="en-US" dirty="0" smtClean="0">
                <a:latin typeface="+mn-lt"/>
              </a:rPr>
              <a:t>single </a:t>
            </a:r>
            <a:r>
              <a:rPr lang="en-US" altLang="en-US" i="1" dirty="0">
                <a:latin typeface="+mn-lt"/>
              </a:rPr>
              <a:t>f</a:t>
            </a:r>
            <a:r>
              <a:rPr lang="en-US" altLang="en-US" dirty="0">
                <a:latin typeface="+mn-lt"/>
              </a:rPr>
              <a:t> and </a:t>
            </a:r>
            <a:r>
              <a:rPr lang="el-GR" altLang="en-US" dirty="0" smtClean="0">
                <a:latin typeface="+mn-lt"/>
              </a:rPr>
              <a:t>λ</a:t>
            </a:r>
            <a:r>
              <a:rPr lang="en-US" altLang="en-US" dirty="0" smtClean="0">
                <a:latin typeface="+mn-lt"/>
              </a:rPr>
              <a:t>:</a:t>
            </a:r>
            <a:endParaRPr lang="en-US" altLang="en-US" dirty="0">
              <a:latin typeface="+mn-lt"/>
            </a:endParaRPr>
          </a:p>
        </p:txBody>
      </p:sp>
      <p:pic>
        <p:nvPicPr>
          <p:cNvPr id="94" name="Picture 2" descr="http://thumbs.gograph.com/gg637826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17896" y="3543298"/>
            <a:ext cx="1162050" cy="1162051"/>
          </a:xfrm>
          <a:prstGeom prst="rect">
            <a:avLst/>
          </a:prstGeom>
          <a:noFill/>
        </p:spPr>
      </p:pic>
      <p:pic>
        <p:nvPicPr>
          <p:cNvPr id="95" name="Picture 2" descr="http://thumbs.gograph.com/gg637826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17896" y="4781549"/>
            <a:ext cx="1162050" cy="1162051"/>
          </a:xfrm>
          <a:prstGeom prst="rect">
            <a:avLst/>
          </a:prstGeom>
          <a:noFill/>
        </p:spPr>
      </p:pic>
      <p:grpSp>
        <p:nvGrpSpPr>
          <p:cNvPr id="55" name="Group 54"/>
          <p:cNvGrpSpPr/>
          <p:nvPr/>
        </p:nvGrpSpPr>
        <p:grpSpPr>
          <a:xfrm rot="20580000">
            <a:off x="1954470" y="2868500"/>
            <a:ext cx="7057951" cy="484496"/>
            <a:chOff x="2074450" y="6578224"/>
            <a:chExt cx="7192382" cy="484496"/>
          </a:xfrm>
        </p:grpSpPr>
        <p:grpSp>
          <p:nvGrpSpPr>
            <p:cNvPr id="56" name="Group 128"/>
            <p:cNvGrpSpPr/>
            <p:nvPr/>
          </p:nvGrpSpPr>
          <p:grpSpPr>
            <a:xfrm>
              <a:off x="2074450" y="6578224"/>
              <a:ext cx="3603009" cy="484496"/>
              <a:chOff x="1236662" y="1525588"/>
              <a:chExt cx="8200765" cy="736600"/>
            </a:xfrm>
          </p:grpSpPr>
          <p:sp>
            <p:nvSpPr>
              <p:cNvPr id="61" name="Freeform 33"/>
              <p:cNvSpPr>
                <a:spLocks/>
              </p:cNvSpPr>
              <p:nvPr/>
            </p:nvSpPr>
            <p:spPr bwMode="auto">
              <a:xfrm>
                <a:off x="1236662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34"/>
              <p:cNvSpPr>
                <a:spLocks/>
              </p:cNvSpPr>
              <p:nvPr/>
            </p:nvSpPr>
            <p:spPr bwMode="auto">
              <a:xfrm>
                <a:off x="3971131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34"/>
              <p:cNvSpPr>
                <a:spLocks/>
              </p:cNvSpPr>
              <p:nvPr/>
            </p:nvSpPr>
            <p:spPr bwMode="auto">
              <a:xfrm>
                <a:off x="6702958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128"/>
            <p:cNvGrpSpPr/>
            <p:nvPr/>
          </p:nvGrpSpPr>
          <p:grpSpPr>
            <a:xfrm>
              <a:off x="5663823" y="6578224"/>
              <a:ext cx="3603009" cy="484496"/>
              <a:chOff x="1236662" y="1525588"/>
              <a:chExt cx="8200765" cy="736600"/>
            </a:xfrm>
          </p:grpSpPr>
          <p:sp>
            <p:nvSpPr>
              <p:cNvPr id="58" name="Freeform 33"/>
              <p:cNvSpPr>
                <a:spLocks/>
              </p:cNvSpPr>
              <p:nvPr/>
            </p:nvSpPr>
            <p:spPr bwMode="auto">
              <a:xfrm>
                <a:off x="1236662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34"/>
              <p:cNvSpPr>
                <a:spLocks/>
              </p:cNvSpPr>
              <p:nvPr/>
            </p:nvSpPr>
            <p:spPr bwMode="auto">
              <a:xfrm>
                <a:off x="3971131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34"/>
              <p:cNvSpPr>
                <a:spLocks/>
              </p:cNvSpPr>
              <p:nvPr/>
            </p:nvSpPr>
            <p:spPr bwMode="auto">
              <a:xfrm>
                <a:off x="6702958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 rot="19980000">
            <a:off x="1642845" y="3484924"/>
            <a:ext cx="7057951" cy="484496"/>
            <a:chOff x="2074450" y="6578224"/>
            <a:chExt cx="7192382" cy="484496"/>
          </a:xfrm>
        </p:grpSpPr>
        <p:grpSp>
          <p:nvGrpSpPr>
            <p:cNvPr id="65" name="Group 128"/>
            <p:cNvGrpSpPr/>
            <p:nvPr/>
          </p:nvGrpSpPr>
          <p:grpSpPr>
            <a:xfrm>
              <a:off x="2074450" y="6578224"/>
              <a:ext cx="3603009" cy="484496"/>
              <a:chOff x="1236662" y="1525588"/>
              <a:chExt cx="8200765" cy="736600"/>
            </a:xfrm>
          </p:grpSpPr>
          <p:sp>
            <p:nvSpPr>
              <p:cNvPr id="72" name="Freeform 33"/>
              <p:cNvSpPr>
                <a:spLocks/>
              </p:cNvSpPr>
              <p:nvPr/>
            </p:nvSpPr>
            <p:spPr bwMode="auto">
              <a:xfrm>
                <a:off x="1236662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34"/>
              <p:cNvSpPr>
                <a:spLocks/>
              </p:cNvSpPr>
              <p:nvPr/>
            </p:nvSpPr>
            <p:spPr bwMode="auto">
              <a:xfrm>
                <a:off x="3971131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34"/>
              <p:cNvSpPr>
                <a:spLocks/>
              </p:cNvSpPr>
              <p:nvPr/>
            </p:nvSpPr>
            <p:spPr bwMode="auto">
              <a:xfrm>
                <a:off x="6702958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28"/>
            <p:cNvGrpSpPr/>
            <p:nvPr/>
          </p:nvGrpSpPr>
          <p:grpSpPr>
            <a:xfrm>
              <a:off x="5663823" y="6578224"/>
              <a:ext cx="3603009" cy="484496"/>
              <a:chOff x="1236662" y="1525588"/>
              <a:chExt cx="8200765" cy="736600"/>
            </a:xfrm>
          </p:grpSpPr>
          <p:sp>
            <p:nvSpPr>
              <p:cNvPr id="67" name="Freeform 33"/>
              <p:cNvSpPr>
                <a:spLocks/>
              </p:cNvSpPr>
              <p:nvPr/>
            </p:nvSpPr>
            <p:spPr bwMode="auto">
              <a:xfrm>
                <a:off x="1236662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34"/>
              <p:cNvSpPr>
                <a:spLocks/>
              </p:cNvSpPr>
              <p:nvPr/>
            </p:nvSpPr>
            <p:spPr bwMode="auto">
              <a:xfrm>
                <a:off x="3971131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34"/>
              <p:cNvSpPr>
                <a:spLocks/>
              </p:cNvSpPr>
              <p:nvPr/>
            </p:nvSpPr>
            <p:spPr bwMode="auto">
              <a:xfrm>
                <a:off x="6702958" y="1525588"/>
                <a:ext cx="2734469" cy="736600"/>
              </a:xfrm>
              <a:custGeom>
                <a:avLst/>
                <a:gdLst>
                  <a:gd name="T0" fmla="*/ 0 w 2592"/>
                  <a:gd name="T1" fmla="*/ 0 h 2163"/>
                  <a:gd name="T2" fmla="*/ 0 w 2592"/>
                  <a:gd name="T3" fmla="*/ 0 h 2163"/>
                  <a:gd name="T4" fmla="*/ 0 w 2592"/>
                  <a:gd name="T5" fmla="*/ 0 h 2163"/>
                  <a:gd name="T6" fmla="*/ 0 w 2592"/>
                  <a:gd name="T7" fmla="*/ 0 h 2163"/>
                  <a:gd name="T8" fmla="*/ 0 w 2592"/>
                  <a:gd name="T9" fmla="*/ 0 h 2163"/>
                  <a:gd name="T10" fmla="*/ 0 w 2592"/>
                  <a:gd name="T11" fmla="*/ 0 h 2163"/>
                  <a:gd name="T12" fmla="*/ 0 w 2592"/>
                  <a:gd name="T13" fmla="*/ 0 h 2163"/>
                  <a:gd name="T14" fmla="*/ 0 w 2592"/>
                  <a:gd name="T15" fmla="*/ 0 h 2163"/>
                  <a:gd name="T16" fmla="*/ 0 w 2592"/>
                  <a:gd name="T17" fmla="*/ 0 h 2163"/>
                  <a:gd name="T18" fmla="*/ 0 w 2592"/>
                  <a:gd name="T19" fmla="*/ 0 h 2163"/>
                  <a:gd name="T20" fmla="*/ 0 w 2592"/>
                  <a:gd name="T21" fmla="*/ 0 h 2163"/>
                  <a:gd name="T22" fmla="*/ 0 w 2592"/>
                  <a:gd name="T23" fmla="*/ 0 h 2163"/>
                  <a:gd name="T24" fmla="*/ 0 w 2592"/>
                  <a:gd name="T25" fmla="*/ 0 h 2163"/>
                  <a:gd name="T26" fmla="*/ 0 w 2592"/>
                  <a:gd name="T27" fmla="*/ 0 h 2163"/>
                  <a:gd name="T28" fmla="*/ 0 w 2592"/>
                  <a:gd name="T29" fmla="*/ 0 h 2163"/>
                  <a:gd name="T30" fmla="*/ 0 w 2592"/>
                  <a:gd name="T31" fmla="*/ 0 h 2163"/>
                  <a:gd name="T32" fmla="*/ 0 w 2592"/>
                  <a:gd name="T33" fmla="*/ 0 h 2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92"/>
                  <a:gd name="T52" fmla="*/ 0 h 2163"/>
                  <a:gd name="T53" fmla="*/ 2592 w 2592"/>
                  <a:gd name="T54" fmla="*/ 2163 h 21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92" h="2163">
                    <a:moveTo>
                      <a:pt x="0" y="3"/>
                    </a:moveTo>
                    <a:cubicBezTo>
                      <a:pt x="72" y="0"/>
                      <a:pt x="171" y="93"/>
                      <a:pt x="216" y="147"/>
                    </a:cubicBezTo>
                    <a:cubicBezTo>
                      <a:pt x="261" y="201"/>
                      <a:pt x="287" y="249"/>
                      <a:pt x="324" y="315"/>
                    </a:cubicBezTo>
                    <a:cubicBezTo>
                      <a:pt x="361" y="381"/>
                      <a:pt x="378" y="415"/>
                      <a:pt x="432" y="543"/>
                    </a:cubicBezTo>
                    <a:cubicBezTo>
                      <a:pt x="486" y="671"/>
                      <a:pt x="576" y="903"/>
                      <a:pt x="648" y="1083"/>
                    </a:cubicBezTo>
                    <a:cubicBezTo>
                      <a:pt x="720" y="1263"/>
                      <a:pt x="813" y="1495"/>
                      <a:pt x="867" y="1623"/>
                    </a:cubicBezTo>
                    <a:cubicBezTo>
                      <a:pt x="921" y="1751"/>
                      <a:pt x="937" y="1785"/>
                      <a:pt x="972" y="1851"/>
                    </a:cubicBezTo>
                    <a:cubicBezTo>
                      <a:pt x="1007" y="1917"/>
                      <a:pt x="1029" y="1953"/>
                      <a:pt x="1083" y="2016"/>
                    </a:cubicBezTo>
                    <a:cubicBezTo>
                      <a:pt x="1137" y="2079"/>
                      <a:pt x="1200" y="2163"/>
                      <a:pt x="1296" y="2163"/>
                    </a:cubicBezTo>
                    <a:cubicBezTo>
                      <a:pt x="1392" y="2163"/>
                      <a:pt x="1461" y="2079"/>
                      <a:pt x="1512" y="2019"/>
                    </a:cubicBezTo>
                    <a:cubicBezTo>
                      <a:pt x="1563" y="1959"/>
                      <a:pt x="1578" y="1917"/>
                      <a:pt x="1614" y="1851"/>
                    </a:cubicBezTo>
                    <a:cubicBezTo>
                      <a:pt x="1650" y="1785"/>
                      <a:pt x="1673" y="1751"/>
                      <a:pt x="1728" y="1623"/>
                    </a:cubicBezTo>
                    <a:cubicBezTo>
                      <a:pt x="1783" y="1494"/>
                      <a:pt x="1873" y="1260"/>
                      <a:pt x="1944" y="1080"/>
                    </a:cubicBezTo>
                    <a:cubicBezTo>
                      <a:pt x="2015" y="900"/>
                      <a:pt x="2103" y="668"/>
                      <a:pt x="2157" y="540"/>
                    </a:cubicBezTo>
                    <a:cubicBezTo>
                      <a:pt x="2211" y="412"/>
                      <a:pt x="2232" y="378"/>
                      <a:pt x="2268" y="312"/>
                    </a:cubicBezTo>
                    <a:cubicBezTo>
                      <a:pt x="2304" y="246"/>
                      <a:pt x="2322" y="201"/>
                      <a:pt x="2376" y="144"/>
                    </a:cubicBezTo>
                    <a:cubicBezTo>
                      <a:pt x="2430" y="87"/>
                      <a:pt x="2511" y="0"/>
                      <a:pt x="2592" y="0"/>
                    </a:cubicBezTo>
                  </a:path>
                </a:pathLst>
              </a:custGeom>
              <a:noFill/>
              <a:ln w="28575" cmpd="sng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1131169" y="5939135"/>
            <a:ext cx="6490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 is path difference between two waves |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–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|</a:t>
            </a:r>
            <a:endParaRPr lang="en-US" sz="2400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24920" y="295312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 waves start in phase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1551486" y="2713641"/>
            <a:ext cx="6583680" cy="576456"/>
            <a:chOff x="1752790" y="2461161"/>
            <a:chExt cx="6583680" cy="576456"/>
          </a:xfrm>
        </p:grpSpPr>
        <p:sp>
          <p:nvSpPr>
            <p:cNvPr id="53" name="Line 67"/>
            <p:cNvSpPr>
              <a:spLocks noChangeShapeType="1"/>
            </p:cNvSpPr>
            <p:nvPr/>
          </p:nvSpPr>
          <p:spPr bwMode="auto">
            <a:xfrm rot="20580000" flipH="1">
              <a:off x="1752790" y="3037617"/>
              <a:ext cx="6583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322618" y="2461161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290175" y="3542934"/>
            <a:ext cx="7086600" cy="461665"/>
            <a:chOff x="1491479" y="3290454"/>
            <a:chExt cx="7086600" cy="461665"/>
          </a:xfrm>
        </p:grpSpPr>
        <p:sp>
          <p:nvSpPr>
            <p:cNvPr id="52" name="Line 67"/>
            <p:cNvSpPr>
              <a:spLocks noChangeShapeType="1"/>
            </p:cNvSpPr>
            <p:nvPr/>
          </p:nvSpPr>
          <p:spPr bwMode="auto">
            <a:xfrm rot="19980000" flipH="1">
              <a:off x="1491479" y="3651947"/>
              <a:ext cx="7086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995059" y="3290454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r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507681" y="2425665"/>
            <a:ext cx="2636319" cy="1781323"/>
            <a:chOff x="3500487" y="1021278"/>
            <a:chExt cx="2623705" cy="1781323"/>
          </a:xfrm>
        </p:grpSpPr>
        <p:sp>
          <p:nvSpPr>
            <p:cNvPr id="54" name="TextBox 53"/>
            <p:cNvSpPr txBox="1"/>
            <p:nvPr/>
          </p:nvSpPr>
          <p:spPr>
            <a:xfrm>
              <a:off x="3500487" y="1879271"/>
              <a:ext cx="262370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Bottom wave travels extra </a:t>
              </a:r>
              <a:r>
                <a:rPr lang="el-GR" dirty="0" smtClean="0">
                  <a:solidFill>
                    <a:srgbClr val="C00000"/>
                  </a:solidFill>
                </a:rPr>
                <a:t>λ</a:t>
              </a:r>
              <a:r>
                <a:rPr lang="en-US" dirty="0" smtClean="0">
                  <a:solidFill>
                    <a:srgbClr val="C00000"/>
                  </a:solidFill>
                </a:rPr>
                <a:t>/2, arrives out of phase, interferes </a:t>
              </a:r>
              <a:r>
                <a:rPr lang="en-US" i="1" u="sng" dirty="0" smtClean="0">
                  <a:solidFill>
                    <a:srgbClr val="C00000"/>
                  </a:solidFill>
                </a:rPr>
                <a:t>destructively</a:t>
              </a:r>
              <a:endParaRPr lang="en-US" i="1" u="sng" dirty="0">
                <a:solidFill>
                  <a:srgbClr val="C00000"/>
                </a:solidFill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 flipV="1">
              <a:off x="4954740" y="1021278"/>
              <a:ext cx="153639" cy="85502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Sound interference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219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speakers are set up in a room and emit a single 680 Hz tone in phase. </a:t>
            </a:r>
            <a:endParaRPr lang="en-US" sz="2400" dirty="0"/>
          </a:p>
        </p:txBody>
      </p:sp>
      <p:pic>
        <p:nvPicPr>
          <p:cNvPr id="5" name="Picture 12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3048000"/>
            <a:ext cx="205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speed of sound is 340 m/s</a:t>
            </a:r>
            <a:endParaRPr lang="en-US" dirty="0"/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1177925" y="5867400"/>
            <a:ext cx="743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 Constructive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Destructive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	C.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Neither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9602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stand a distance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4 m from one speaker and 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5 m from the other, how will the sound waves interfere?  </a:t>
            </a:r>
            <a:endParaRPr lang="en-US" sz="2400" dirty="0"/>
          </a:p>
        </p:txBody>
      </p:sp>
      <p:pic>
        <p:nvPicPr>
          <p:cNvPr id="10" name="Picture 2" descr="http://thumbs.gograph.com/gg637826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905000" y="4038599"/>
            <a:ext cx="914400" cy="914401"/>
          </a:xfrm>
          <a:prstGeom prst="rect">
            <a:avLst/>
          </a:prstGeom>
          <a:noFill/>
        </p:spPr>
      </p:pic>
      <p:pic>
        <p:nvPicPr>
          <p:cNvPr id="11" name="Picture 2" descr="http://thumbs.gograph.com/gg637826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819400" y="1828800"/>
            <a:ext cx="914400" cy="914401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3360219" y="2391301"/>
            <a:ext cx="3497781" cy="103769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38401" y="3429000"/>
            <a:ext cx="4419599" cy="121919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800600" y="2362200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810000" y="3733800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304800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19" name="Group 157"/>
          <p:cNvGrpSpPr>
            <a:grpSpLocks/>
          </p:cNvGrpSpPr>
          <p:nvPr/>
        </p:nvGrpSpPr>
        <p:grpSpPr bwMode="auto">
          <a:xfrm>
            <a:off x="2667000" y="1752600"/>
            <a:ext cx="1371600" cy="1371600"/>
            <a:chOff x="1139975" y="2752725"/>
            <a:chExt cx="1371600" cy="1371600"/>
          </a:xfrm>
        </p:grpSpPr>
        <p:sp>
          <p:nvSpPr>
            <p:cNvPr id="20" name="Arc 19"/>
            <p:cNvSpPr/>
            <p:nvPr/>
          </p:nvSpPr>
          <p:spPr bwMode="auto">
            <a:xfrm>
              <a:off x="1597175" y="3209925"/>
              <a:ext cx="457200" cy="457200"/>
            </a:xfrm>
            <a:prstGeom prst="arc">
              <a:avLst>
                <a:gd name="adj1" fmla="val 19385229"/>
                <a:gd name="adj2" fmla="val 4191771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rc 20"/>
            <p:cNvSpPr/>
            <p:nvPr/>
          </p:nvSpPr>
          <p:spPr bwMode="auto">
            <a:xfrm>
              <a:off x="1368575" y="2981325"/>
              <a:ext cx="914400" cy="914400"/>
            </a:xfrm>
            <a:prstGeom prst="arc">
              <a:avLst>
                <a:gd name="adj1" fmla="val 20083348"/>
                <a:gd name="adj2" fmla="val 2773582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1139975" y="2752725"/>
              <a:ext cx="1371600" cy="1371600"/>
            </a:xfrm>
            <a:prstGeom prst="arc">
              <a:avLst>
                <a:gd name="adj1" fmla="val 20697192"/>
                <a:gd name="adj2" fmla="val 2638838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3" name="Group 157"/>
          <p:cNvGrpSpPr>
            <a:grpSpLocks/>
          </p:cNvGrpSpPr>
          <p:nvPr/>
        </p:nvGrpSpPr>
        <p:grpSpPr bwMode="auto">
          <a:xfrm>
            <a:off x="1752600" y="3962400"/>
            <a:ext cx="1371600" cy="1371600"/>
            <a:chOff x="1139975" y="2752725"/>
            <a:chExt cx="1371600" cy="1371600"/>
          </a:xfrm>
        </p:grpSpPr>
        <p:sp>
          <p:nvSpPr>
            <p:cNvPr id="24" name="Arc 23"/>
            <p:cNvSpPr/>
            <p:nvPr/>
          </p:nvSpPr>
          <p:spPr bwMode="auto">
            <a:xfrm>
              <a:off x="1597175" y="3209925"/>
              <a:ext cx="457200" cy="457200"/>
            </a:xfrm>
            <a:prstGeom prst="arc">
              <a:avLst>
                <a:gd name="adj1" fmla="val 17540373"/>
                <a:gd name="adj2" fmla="val 2419782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rc 24"/>
            <p:cNvSpPr/>
            <p:nvPr/>
          </p:nvSpPr>
          <p:spPr bwMode="auto">
            <a:xfrm>
              <a:off x="1368575" y="2981325"/>
              <a:ext cx="914400" cy="914400"/>
            </a:xfrm>
            <a:prstGeom prst="arc">
              <a:avLst>
                <a:gd name="adj1" fmla="val 18553763"/>
                <a:gd name="adj2" fmla="val 1054338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rc 25"/>
            <p:cNvSpPr/>
            <p:nvPr/>
          </p:nvSpPr>
          <p:spPr bwMode="auto">
            <a:xfrm>
              <a:off x="1139975" y="2752725"/>
              <a:ext cx="1371600" cy="1371600"/>
            </a:xfrm>
            <a:prstGeom prst="arc">
              <a:avLst>
                <a:gd name="adj1" fmla="val 18920561"/>
                <a:gd name="adj2" fmla="val 686280"/>
              </a:avLst>
            </a:prstGeom>
            <a:noFill/>
            <a:ln w="1905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-3657600" y="-1905000"/>
            <a:ext cx="10972800" cy="10972800"/>
            <a:chOff x="-3657600" y="-1905000"/>
            <a:chExt cx="10972800" cy="10972800"/>
          </a:xfrm>
        </p:grpSpPr>
        <p:pic>
          <p:nvPicPr>
            <p:cNvPr id="714754" name="Picture 2" descr="http://thumbs.gograph.com/gg6378262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123950" y="2895600"/>
              <a:ext cx="1162050" cy="1162051"/>
            </a:xfrm>
            <a:prstGeom prst="rect">
              <a:avLst/>
            </a:prstGeom>
            <a:noFill/>
          </p:spPr>
        </p:pic>
        <p:grpSp>
          <p:nvGrpSpPr>
            <p:cNvPr id="4" name="Group 3"/>
            <p:cNvGrpSpPr/>
            <p:nvPr/>
          </p:nvGrpSpPr>
          <p:grpSpPr>
            <a:xfrm>
              <a:off x="-3657600" y="-1905000"/>
              <a:ext cx="10972800" cy="10972800"/>
              <a:chOff x="-4572000" y="-2971800"/>
              <a:chExt cx="10972800" cy="10972800"/>
            </a:xfrm>
          </p:grpSpPr>
          <p:sp>
            <p:nvSpPr>
              <p:cNvPr id="5" name="Arc 4"/>
              <p:cNvSpPr/>
              <p:nvPr/>
            </p:nvSpPr>
            <p:spPr>
              <a:xfrm>
                <a:off x="762000" y="2362200"/>
                <a:ext cx="304800" cy="304800"/>
              </a:xfrm>
              <a:prstGeom prst="arc">
                <a:avLst>
                  <a:gd name="adj1" fmla="val 16200000"/>
                  <a:gd name="adj2" fmla="val 5352256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609600" y="2209800"/>
                <a:ext cx="609600" cy="609600"/>
              </a:xfrm>
              <a:prstGeom prst="arc">
                <a:avLst>
                  <a:gd name="adj1" fmla="val 18017269"/>
                  <a:gd name="adj2" fmla="val 342738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457200" y="2057400"/>
                <a:ext cx="914400" cy="914400"/>
              </a:xfrm>
              <a:prstGeom prst="arc">
                <a:avLst>
                  <a:gd name="adj1" fmla="val 18071716"/>
                  <a:gd name="adj2" fmla="val 3412544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304800" y="1905000"/>
                <a:ext cx="1219200" cy="1219200"/>
              </a:xfrm>
              <a:prstGeom prst="arc">
                <a:avLst>
                  <a:gd name="adj1" fmla="val 18236841"/>
                  <a:gd name="adj2" fmla="val 317572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152400" y="1752600"/>
                <a:ext cx="1524000" cy="1524000"/>
              </a:xfrm>
              <a:prstGeom prst="arc">
                <a:avLst>
                  <a:gd name="adj1" fmla="val 18245560"/>
                  <a:gd name="adj2" fmla="val 3296930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0" y="1600200"/>
                <a:ext cx="1828800" cy="1828800"/>
              </a:xfrm>
              <a:prstGeom prst="arc">
                <a:avLst>
                  <a:gd name="adj1" fmla="val 18274762"/>
                  <a:gd name="adj2" fmla="val 321658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-152400" y="1447800"/>
                <a:ext cx="2133600" cy="2133600"/>
              </a:xfrm>
              <a:prstGeom prst="arc">
                <a:avLst>
                  <a:gd name="adj1" fmla="val 18315326"/>
                  <a:gd name="adj2" fmla="val 3276894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>
                <a:off x="-304800" y="1295400"/>
                <a:ext cx="2438400" cy="2438400"/>
              </a:xfrm>
              <a:prstGeom prst="arc">
                <a:avLst>
                  <a:gd name="adj1" fmla="val 18327014"/>
                  <a:gd name="adj2" fmla="val 3238069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>
                <a:off x="-457200" y="1143000"/>
                <a:ext cx="2743200" cy="2743200"/>
              </a:xfrm>
              <a:prstGeom prst="arc">
                <a:avLst>
                  <a:gd name="adj1" fmla="val 18282292"/>
                  <a:gd name="adj2" fmla="val 325395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c 13"/>
              <p:cNvSpPr/>
              <p:nvPr/>
            </p:nvSpPr>
            <p:spPr>
              <a:xfrm>
                <a:off x="-609600" y="990600"/>
                <a:ext cx="3048000" cy="3048000"/>
              </a:xfrm>
              <a:prstGeom prst="arc">
                <a:avLst>
                  <a:gd name="adj1" fmla="val 18299991"/>
                  <a:gd name="adj2" fmla="val 323796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-762000" y="838200"/>
                <a:ext cx="3352800" cy="3352800"/>
              </a:xfrm>
              <a:prstGeom prst="arc">
                <a:avLst>
                  <a:gd name="adj1" fmla="val 18311615"/>
                  <a:gd name="adj2" fmla="val 320501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Arc 15"/>
              <p:cNvSpPr/>
              <p:nvPr/>
            </p:nvSpPr>
            <p:spPr>
              <a:xfrm>
                <a:off x="-914400" y="685800"/>
                <a:ext cx="3657600" cy="3657600"/>
              </a:xfrm>
              <a:prstGeom prst="arc">
                <a:avLst>
                  <a:gd name="adj1" fmla="val 18309733"/>
                  <a:gd name="adj2" fmla="val 3213829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c 16"/>
              <p:cNvSpPr/>
              <p:nvPr/>
            </p:nvSpPr>
            <p:spPr>
              <a:xfrm>
                <a:off x="-1066800" y="533400"/>
                <a:ext cx="3962400" cy="3962400"/>
              </a:xfrm>
              <a:prstGeom prst="arc">
                <a:avLst>
                  <a:gd name="adj1" fmla="val 18311997"/>
                  <a:gd name="adj2" fmla="val 320755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>
                <a:off x="-1219200" y="381000"/>
                <a:ext cx="4267200" cy="4267200"/>
              </a:xfrm>
              <a:prstGeom prst="arc">
                <a:avLst>
                  <a:gd name="adj1" fmla="val 18307249"/>
                  <a:gd name="adj2" fmla="val 321643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-1371600" y="228600"/>
                <a:ext cx="4572000" cy="4572000"/>
              </a:xfrm>
              <a:prstGeom prst="arc">
                <a:avLst>
                  <a:gd name="adj1" fmla="val 18311385"/>
                  <a:gd name="adj2" fmla="val 323122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>
                <a:off x="-1524000" y="76200"/>
                <a:ext cx="4876800" cy="4876800"/>
              </a:xfrm>
              <a:prstGeom prst="arc">
                <a:avLst>
                  <a:gd name="adj1" fmla="val 18318195"/>
                  <a:gd name="adj2" fmla="val 323316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Arc 20"/>
              <p:cNvSpPr/>
              <p:nvPr/>
            </p:nvSpPr>
            <p:spPr>
              <a:xfrm>
                <a:off x="-1676400" y="-76200"/>
                <a:ext cx="5181600" cy="5181600"/>
              </a:xfrm>
              <a:prstGeom prst="arc">
                <a:avLst>
                  <a:gd name="adj1" fmla="val 18298308"/>
                  <a:gd name="adj2" fmla="val 322570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Arc 21"/>
              <p:cNvSpPr/>
              <p:nvPr/>
            </p:nvSpPr>
            <p:spPr>
              <a:xfrm>
                <a:off x="-1828800" y="-228600"/>
                <a:ext cx="5486400" cy="5486400"/>
              </a:xfrm>
              <a:prstGeom prst="arc">
                <a:avLst>
                  <a:gd name="adj1" fmla="val 18363608"/>
                  <a:gd name="adj2" fmla="val 323453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-1981200" y="-381000"/>
                <a:ext cx="5791200" cy="5791200"/>
              </a:xfrm>
              <a:prstGeom prst="arc">
                <a:avLst>
                  <a:gd name="adj1" fmla="val 18325184"/>
                  <a:gd name="adj2" fmla="val 323654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>
                <a:off x="-2133600" y="-533400"/>
                <a:ext cx="6096000" cy="6096000"/>
              </a:xfrm>
              <a:prstGeom prst="arc">
                <a:avLst>
                  <a:gd name="adj1" fmla="val 18363516"/>
                  <a:gd name="adj2" fmla="val 323584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c 24"/>
              <p:cNvSpPr/>
              <p:nvPr/>
            </p:nvSpPr>
            <p:spPr>
              <a:xfrm>
                <a:off x="-2286000" y="-685800"/>
                <a:ext cx="6400800" cy="6400800"/>
              </a:xfrm>
              <a:prstGeom prst="arc">
                <a:avLst>
                  <a:gd name="adj1" fmla="val 18369478"/>
                  <a:gd name="adj2" fmla="val 323764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/>
              <p:cNvSpPr/>
              <p:nvPr/>
            </p:nvSpPr>
            <p:spPr>
              <a:xfrm>
                <a:off x="-2438400" y="-838200"/>
                <a:ext cx="6705600" cy="6705600"/>
              </a:xfrm>
              <a:prstGeom prst="arc">
                <a:avLst>
                  <a:gd name="adj1" fmla="val 18372954"/>
                  <a:gd name="adj2" fmla="val 312505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Arc 26"/>
              <p:cNvSpPr/>
              <p:nvPr/>
            </p:nvSpPr>
            <p:spPr>
              <a:xfrm>
                <a:off x="-2590800" y="-990600"/>
                <a:ext cx="7010400" cy="7010400"/>
              </a:xfrm>
              <a:prstGeom prst="arc">
                <a:avLst>
                  <a:gd name="adj1" fmla="val 18377245"/>
                  <a:gd name="adj2" fmla="val 29192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-2743200" y="-1143000"/>
                <a:ext cx="7315200" cy="7315200"/>
              </a:xfrm>
              <a:prstGeom prst="arc">
                <a:avLst>
                  <a:gd name="adj1" fmla="val 18574227"/>
                  <a:gd name="adj2" fmla="val 276567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>
                <a:off x="-2895600" y="-1295400"/>
                <a:ext cx="7620000" cy="7620000"/>
              </a:xfrm>
              <a:prstGeom prst="arc">
                <a:avLst>
                  <a:gd name="adj1" fmla="val 18721876"/>
                  <a:gd name="adj2" fmla="val 264935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>
                <a:off x="-3048000" y="-1447800"/>
                <a:ext cx="7924800" cy="7924800"/>
              </a:xfrm>
              <a:prstGeom prst="arc">
                <a:avLst>
                  <a:gd name="adj1" fmla="val 18878518"/>
                  <a:gd name="adj2" fmla="val 254806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>
                <a:off x="-3200400" y="-1600200"/>
                <a:ext cx="8229600" cy="8229600"/>
              </a:xfrm>
              <a:prstGeom prst="arc">
                <a:avLst>
                  <a:gd name="adj1" fmla="val 18993829"/>
                  <a:gd name="adj2" fmla="val 24204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>
                <a:off x="-3352800" y="-1752600"/>
                <a:ext cx="8534400" cy="8534400"/>
              </a:xfrm>
              <a:prstGeom prst="arc">
                <a:avLst>
                  <a:gd name="adj1" fmla="val 19116554"/>
                  <a:gd name="adj2" fmla="val 231842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-3505200" y="-1905000"/>
                <a:ext cx="8839200" cy="8839200"/>
              </a:xfrm>
              <a:prstGeom prst="arc">
                <a:avLst>
                  <a:gd name="adj1" fmla="val 19205292"/>
                  <a:gd name="adj2" fmla="val 220653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-3657600" y="-2057400"/>
                <a:ext cx="9144000" cy="9144000"/>
              </a:xfrm>
              <a:prstGeom prst="arc">
                <a:avLst>
                  <a:gd name="adj1" fmla="val 19302336"/>
                  <a:gd name="adj2" fmla="val 21219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>
                <a:off x="-3810000" y="-2209800"/>
                <a:ext cx="9448800" cy="9448800"/>
              </a:xfrm>
              <a:prstGeom prst="arc">
                <a:avLst>
                  <a:gd name="adj1" fmla="val 19404394"/>
                  <a:gd name="adj2" fmla="val 2044206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-3962400" y="-2362200"/>
                <a:ext cx="9753600" cy="9753600"/>
              </a:xfrm>
              <a:prstGeom prst="arc">
                <a:avLst>
                  <a:gd name="adj1" fmla="val 19479786"/>
                  <a:gd name="adj2" fmla="val 199644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/>
              <p:cNvSpPr/>
              <p:nvPr/>
            </p:nvSpPr>
            <p:spPr>
              <a:xfrm>
                <a:off x="-4114800" y="-2514600"/>
                <a:ext cx="10058400" cy="10058400"/>
              </a:xfrm>
              <a:prstGeom prst="arc">
                <a:avLst>
                  <a:gd name="adj1" fmla="val 19551910"/>
                  <a:gd name="adj2" fmla="val 190136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/>
              <p:cNvSpPr/>
              <p:nvPr/>
            </p:nvSpPr>
            <p:spPr>
              <a:xfrm>
                <a:off x="-4267200" y="-2667000"/>
                <a:ext cx="10363200" cy="10363200"/>
              </a:xfrm>
              <a:prstGeom prst="arc">
                <a:avLst>
                  <a:gd name="adj1" fmla="val 19636275"/>
                  <a:gd name="adj2" fmla="val 184228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/>
              <p:cNvSpPr/>
              <p:nvPr/>
            </p:nvSpPr>
            <p:spPr>
              <a:xfrm>
                <a:off x="-4419600" y="-2819400"/>
                <a:ext cx="10668000" cy="10668000"/>
              </a:xfrm>
              <a:prstGeom prst="arc">
                <a:avLst>
                  <a:gd name="adj1" fmla="val 19682994"/>
                  <a:gd name="adj2" fmla="val 177952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Arc 39"/>
              <p:cNvSpPr/>
              <p:nvPr/>
            </p:nvSpPr>
            <p:spPr>
              <a:xfrm>
                <a:off x="-4572000" y="-2971800"/>
                <a:ext cx="10972800" cy="10972800"/>
              </a:xfrm>
              <a:prstGeom prst="arc">
                <a:avLst>
                  <a:gd name="adj1" fmla="val 19736900"/>
                  <a:gd name="adj2" fmla="val 173647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-3657600" y="-990600"/>
            <a:ext cx="10972800" cy="10972800"/>
            <a:chOff x="-3657600" y="-990600"/>
            <a:chExt cx="10972800" cy="10972800"/>
          </a:xfrm>
        </p:grpSpPr>
        <p:pic>
          <p:nvPicPr>
            <p:cNvPr id="82" name="Picture 2" descr="http://thumbs.gograph.com/gg6378262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1143000" y="3810000"/>
              <a:ext cx="1162050" cy="1162051"/>
            </a:xfrm>
            <a:prstGeom prst="rect">
              <a:avLst/>
            </a:prstGeom>
            <a:noFill/>
          </p:spPr>
        </p:pic>
        <p:grpSp>
          <p:nvGrpSpPr>
            <p:cNvPr id="41" name="Group 81"/>
            <p:cNvGrpSpPr/>
            <p:nvPr/>
          </p:nvGrpSpPr>
          <p:grpSpPr>
            <a:xfrm>
              <a:off x="-3657600" y="-990600"/>
              <a:ext cx="10972800" cy="10972800"/>
              <a:chOff x="-4572000" y="-2971800"/>
              <a:chExt cx="10972800" cy="10972800"/>
            </a:xfrm>
          </p:grpSpPr>
          <p:sp>
            <p:nvSpPr>
              <p:cNvPr id="83" name="Arc 82"/>
              <p:cNvSpPr/>
              <p:nvPr/>
            </p:nvSpPr>
            <p:spPr>
              <a:xfrm>
                <a:off x="762000" y="2362200"/>
                <a:ext cx="304800" cy="304800"/>
              </a:xfrm>
              <a:prstGeom prst="arc">
                <a:avLst>
                  <a:gd name="adj1" fmla="val 16200000"/>
                  <a:gd name="adj2" fmla="val 5352256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Arc 83"/>
              <p:cNvSpPr/>
              <p:nvPr/>
            </p:nvSpPr>
            <p:spPr>
              <a:xfrm>
                <a:off x="609600" y="2209800"/>
                <a:ext cx="609600" cy="609600"/>
              </a:xfrm>
              <a:prstGeom prst="arc">
                <a:avLst>
                  <a:gd name="adj1" fmla="val 18017269"/>
                  <a:gd name="adj2" fmla="val 342738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Arc 84"/>
              <p:cNvSpPr/>
              <p:nvPr/>
            </p:nvSpPr>
            <p:spPr>
              <a:xfrm>
                <a:off x="457200" y="2057400"/>
                <a:ext cx="914400" cy="914400"/>
              </a:xfrm>
              <a:prstGeom prst="arc">
                <a:avLst>
                  <a:gd name="adj1" fmla="val 18071716"/>
                  <a:gd name="adj2" fmla="val 3412544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/>
              <p:cNvSpPr/>
              <p:nvPr/>
            </p:nvSpPr>
            <p:spPr>
              <a:xfrm>
                <a:off x="304800" y="1905000"/>
                <a:ext cx="1219200" cy="1219200"/>
              </a:xfrm>
              <a:prstGeom prst="arc">
                <a:avLst>
                  <a:gd name="adj1" fmla="val 18236841"/>
                  <a:gd name="adj2" fmla="val 317572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Arc 86"/>
              <p:cNvSpPr/>
              <p:nvPr/>
            </p:nvSpPr>
            <p:spPr>
              <a:xfrm>
                <a:off x="152400" y="1752600"/>
                <a:ext cx="1524000" cy="1524000"/>
              </a:xfrm>
              <a:prstGeom prst="arc">
                <a:avLst>
                  <a:gd name="adj1" fmla="val 18245560"/>
                  <a:gd name="adj2" fmla="val 3296930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Arc 87"/>
              <p:cNvSpPr/>
              <p:nvPr/>
            </p:nvSpPr>
            <p:spPr>
              <a:xfrm>
                <a:off x="0" y="1600200"/>
                <a:ext cx="1828800" cy="1828800"/>
              </a:xfrm>
              <a:prstGeom prst="arc">
                <a:avLst>
                  <a:gd name="adj1" fmla="val 18274762"/>
                  <a:gd name="adj2" fmla="val 321658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/>
              <p:cNvSpPr/>
              <p:nvPr/>
            </p:nvSpPr>
            <p:spPr>
              <a:xfrm>
                <a:off x="-152400" y="1447800"/>
                <a:ext cx="2133600" cy="2133600"/>
              </a:xfrm>
              <a:prstGeom prst="arc">
                <a:avLst>
                  <a:gd name="adj1" fmla="val 18315326"/>
                  <a:gd name="adj2" fmla="val 3276894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/>
              <p:cNvSpPr/>
              <p:nvPr/>
            </p:nvSpPr>
            <p:spPr>
              <a:xfrm>
                <a:off x="-304800" y="1295400"/>
                <a:ext cx="2438400" cy="2438400"/>
              </a:xfrm>
              <a:prstGeom prst="arc">
                <a:avLst>
                  <a:gd name="adj1" fmla="val 18327014"/>
                  <a:gd name="adj2" fmla="val 3238069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Arc 90"/>
              <p:cNvSpPr/>
              <p:nvPr/>
            </p:nvSpPr>
            <p:spPr>
              <a:xfrm>
                <a:off x="-457200" y="1143000"/>
                <a:ext cx="2743200" cy="2743200"/>
              </a:xfrm>
              <a:prstGeom prst="arc">
                <a:avLst>
                  <a:gd name="adj1" fmla="val 18282292"/>
                  <a:gd name="adj2" fmla="val 325395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/>
              <p:cNvSpPr/>
              <p:nvPr/>
            </p:nvSpPr>
            <p:spPr>
              <a:xfrm>
                <a:off x="-609600" y="990600"/>
                <a:ext cx="3048000" cy="3048000"/>
              </a:xfrm>
              <a:prstGeom prst="arc">
                <a:avLst>
                  <a:gd name="adj1" fmla="val 18299991"/>
                  <a:gd name="adj2" fmla="val 323796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Arc 92"/>
              <p:cNvSpPr/>
              <p:nvPr/>
            </p:nvSpPr>
            <p:spPr>
              <a:xfrm>
                <a:off x="-762000" y="838200"/>
                <a:ext cx="3352800" cy="3352800"/>
              </a:xfrm>
              <a:prstGeom prst="arc">
                <a:avLst>
                  <a:gd name="adj1" fmla="val 18311615"/>
                  <a:gd name="adj2" fmla="val 320501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Arc 93"/>
              <p:cNvSpPr/>
              <p:nvPr/>
            </p:nvSpPr>
            <p:spPr>
              <a:xfrm>
                <a:off x="-914400" y="685800"/>
                <a:ext cx="3657600" cy="3657600"/>
              </a:xfrm>
              <a:prstGeom prst="arc">
                <a:avLst>
                  <a:gd name="adj1" fmla="val 18309733"/>
                  <a:gd name="adj2" fmla="val 3213829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/>
              <p:cNvSpPr/>
              <p:nvPr/>
            </p:nvSpPr>
            <p:spPr>
              <a:xfrm>
                <a:off x="-1066800" y="533400"/>
                <a:ext cx="3962400" cy="3962400"/>
              </a:xfrm>
              <a:prstGeom prst="arc">
                <a:avLst>
                  <a:gd name="adj1" fmla="val 18311997"/>
                  <a:gd name="adj2" fmla="val 320755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Arc 95"/>
              <p:cNvSpPr/>
              <p:nvPr/>
            </p:nvSpPr>
            <p:spPr>
              <a:xfrm>
                <a:off x="-1219200" y="381000"/>
                <a:ext cx="4267200" cy="4267200"/>
              </a:xfrm>
              <a:prstGeom prst="arc">
                <a:avLst>
                  <a:gd name="adj1" fmla="val 18307249"/>
                  <a:gd name="adj2" fmla="val 321643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Arc 96"/>
              <p:cNvSpPr/>
              <p:nvPr/>
            </p:nvSpPr>
            <p:spPr>
              <a:xfrm>
                <a:off x="-1371600" y="228600"/>
                <a:ext cx="4572000" cy="4572000"/>
              </a:xfrm>
              <a:prstGeom prst="arc">
                <a:avLst>
                  <a:gd name="adj1" fmla="val 18311385"/>
                  <a:gd name="adj2" fmla="val 323122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/>
              <p:cNvSpPr/>
              <p:nvPr/>
            </p:nvSpPr>
            <p:spPr>
              <a:xfrm>
                <a:off x="-1524000" y="76200"/>
                <a:ext cx="4876800" cy="4876800"/>
              </a:xfrm>
              <a:prstGeom prst="arc">
                <a:avLst>
                  <a:gd name="adj1" fmla="val 18318195"/>
                  <a:gd name="adj2" fmla="val 323316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Arc 98"/>
              <p:cNvSpPr/>
              <p:nvPr/>
            </p:nvSpPr>
            <p:spPr>
              <a:xfrm>
                <a:off x="-1676400" y="-76200"/>
                <a:ext cx="5181600" cy="5181600"/>
              </a:xfrm>
              <a:prstGeom prst="arc">
                <a:avLst>
                  <a:gd name="adj1" fmla="val 18298308"/>
                  <a:gd name="adj2" fmla="val 322570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Arc 99"/>
              <p:cNvSpPr/>
              <p:nvPr/>
            </p:nvSpPr>
            <p:spPr>
              <a:xfrm>
                <a:off x="-1828800" y="-228600"/>
                <a:ext cx="5486400" cy="5486400"/>
              </a:xfrm>
              <a:prstGeom prst="arc">
                <a:avLst>
                  <a:gd name="adj1" fmla="val 18363608"/>
                  <a:gd name="adj2" fmla="val 323453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/>
              <p:cNvSpPr/>
              <p:nvPr/>
            </p:nvSpPr>
            <p:spPr>
              <a:xfrm>
                <a:off x="-1981200" y="-381000"/>
                <a:ext cx="5791200" cy="5791200"/>
              </a:xfrm>
              <a:prstGeom prst="arc">
                <a:avLst>
                  <a:gd name="adj1" fmla="val 18325184"/>
                  <a:gd name="adj2" fmla="val 323654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c 101"/>
              <p:cNvSpPr/>
              <p:nvPr/>
            </p:nvSpPr>
            <p:spPr>
              <a:xfrm>
                <a:off x="-2133600" y="-533400"/>
                <a:ext cx="6096000" cy="6096000"/>
              </a:xfrm>
              <a:prstGeom prst="arc">
                <a:avLst>
                  <a:gd name="adj1" fmla="val 18363516"/>
                  <a:gd name="adj2" fmla="val 323584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Arc 102"/>
              <p:cNvSpPr/>
              <p:nvPr/>
            </p:nvSpPr>
            <p:spPr>
              <a:xfrm>
                <a:off x="-2286000" y="-685800"/>
                <a:ext cx="6400800" cy="6400800"/>
              </a:xfrm>
              <a:prstGeom prst="arc">
                <a:avLst>
                  <a:gd name="adj1" fmla="val 18369478"/>
                  <a:gd name="adj2" fmla="val 323764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/>
              <p:cNvSpPr/>
              <p:nvPr/>
            </p:nvSpPr>
            <p:spPr>
              <a:xfrm>
                <a:off x="-2438400" y="-838200"/>
                <a:ext cx="6705600" cy="6705600"/>
              </a:xfrm>
              <a:prstGeom prst="arc">
                <a:avLst>
                  <a:gd name="adj1" fmla="val 18372954"/>
                  <a:gd name="adj2" fmla="val 3125051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Arc 104"/>
              <p:cNvSpPr/>
              <p:nvPr/>
            </p:nvSpPr>
            <p:spPr>
              <a:xfrm>
                <a:off x="-2590800" y="-990600"/>
                <a:ext cx="7010400" cy="7010400"/>
              </a:xfrm>
              <a:prstGeom prst="arc">
                <a:avLst>
                  <a:gd name="adj1" fmla="val 18377245"/>
                  <a:gd name="adj2" fmla="val 29192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Arc 105"/>
              <p:cNvSpPr/>
              <p:nvPr/>
            </p:nvSpPr>
            <p:spPr>
              <a:xfrm>
                <a:off x="-2743200" y="-1143000"/>
                <a:ext cx="7315200" cy="7315200"/>
              </a:xfrm>
              <a:prstGeom prst="arc">
                <a:avLst>
                  <a:gd name="adj1" fmla="val 18574227"/>
                  <a:gd name="adj2" fmla="val 276567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/>
              <p:cNvSpPr/>
              <p:nvPr/>
            </p:nvSpPr>
            <p:spPr>
              <a:xfrm>
                <a:off x="-2895600" y="-1295400"/>
                <a:ext cx="7620000" cy="7620000"/>
              </a:xfrm>
              <a:prstGeom prst="arc">
                <a:avLst>
                  <a:gd name="adj1" fmla="val 18721876"/>
                  <a:gd name="adj2" fmla="val 264935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Arc 107"/>
              <p:cNvSpPr/>
              <p:nvPr/>
            </p:nvSpPr>
            <p:spPr>
              <a:xfrm>
                <a:off x="-3048000" y="-1447800"/>
                <a:ext cx="7924800" cy="7924800"/>
              </a:xfrm>
              <a:prstGeom prst="arc">
                <a:avLst>
                  <a:gd name="adj1" fmla="val 18878518"/>
                  <a:gd name="adj2" fmla="val 254806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Arc 108"/>
              <p:cNvSpPr/>
              <p:nvPr/>
            </p:nvSpPr>
            <p:spPr>
              <a:xfrm>
                <a:off x="-3200400" y="-1600200"/>
                <a:ext cx="8229600" cy="8229600"/>
              </a:xfrm>
              <a:prstGeom prst="arc">
                <a:avLst>
                  <a:gd name="adj1" fmla="val 18993829"/>
                  <a:gd name="adj2" fmla="val 24204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/>
              <p:cNvSpPr/>
              <p:nvPr/>
            </p:nvSpPr>
            <p:spPr>
              <a:xfrm>
                <a:off x="-3352800" y="-1752600"/>
                <a:ext cx="8534400" cy="8534400"/>
              </a:xfrm>
              <a:prstGeom prst="arc">
                <a:avLst>
                  <a:gd name="adj1" fmla="val 19116554"/>
                  <a:gd name="adj2" fmla="val 231842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Arc 110"/>
              <p:cNvSpPr/>
              <p:nvPr/>
            </p:nvSpPr>
            <p:spPr>
              <a:xfrm>
                <a:off x="-3505200" y="-1905000"/>
                <a:ext cx="8839200" cy="8839200"/>
              </a:xfrm>
              <a:prstGeom prst="arc">
                <a:avLst>
                  <a:gd name="adj1" fmla="val 19205292"/>
                  <a:gd name="adj2" fmla="val 2206532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Arc 111"/>
              <p:cNvSpPr/>
              <p:nvPr/>
            </p:nvSpPr>
            <p:spPr>
              <a:xfrm>
                <a:off x="-3657600" y="-2057400"/>
                <a:ext cx="9144000" cy="9144000"/>
              </a:xfrm>
              <a:prstGeom prst="arc">
                <a:avLst>
                  <a:gd name="adj1" fmla="val 19302336"/>
                  <a:gd name="adj2" fmla="val 212191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/>
              <p:cNvSpPr/>
              <p:nvPr/>
            </p:nvSpPr>
            <p:spPr>
              <a:xfrm>
                <a:off x="-3810000" y="-2209800"/>
                <a:ext cx="9448800" cy="9448800"/>
              </a:xfrm>
              <a:prstGeom prst="arc">
                <a:avLst>
                  <a:gd name="adj1" fmla="val 19404394"/>
                  <a:gd name="adj2" fmla="val 2044206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Arc 113"/>
              <p:cNvSpPr/>
              <p:nvPr/>
            </p:nvSpPr>
            <p:spPr>
              <a:xfrm>
                <a:off x="-3962400" y="-2362200"/>
                <a:ext cx="9753600" cy="9753600"/>
              </a:xfrm>
              <a:prstGeom prst="arc">
                <a:avLst>
                  <a:gd name="adj1" fmla="val 19479786"/>
                  <a:gd name="adj2" fmla="val 199644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Arc 114"/>
              <p:cNvSpPr/>
              <p:nvPr/>
            </p:nvSpPr>
            <p:spPr>
              <a:xfrm>
                <a:off x="-4114800" y="-2514600"/>
                <a:ext cx="10058400" cy="10058400"/>
              </a:xfrm>
              <a:prstGeom prst="arc">
                <a:avLst>
                  <a:gd name="adj1" fmla="val 19551910"/>
                  <a:gd name="adj2" fmla="val 1901368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/>
              <p:cNvSpPr/>
              <p:nvPr/>
            </p:nvSpPr>
            <p:spPr>
              <a:xfrm>
                <a:off x="-4267200" y="-2667000"/>
                <a:ext cx="10363200" cy="10363200"/>
              </a:xfrm>
              <a:prstGeom prst="arc">
                <a:avLst>
                  <a:gd name="adj1" fmla="val 19636275"/>
                  <a:gd name="adj2" fmla="val 1842287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Arc 116"/>
              <p:cNvSpPr/>
              <p:nvPr/>
            </p:nvSpPr>
            <p:spPr>
              <a:xfrm>
                <a:off x="-4419600" y="-2819400"/>
                <a:ext cx="10668000" cy="10668000"/>
              </a:xfrm>
              <a:prstGeom prst="arc">
                <a:avLst>
                  <a:gd name="adj1" fmla="val 19682994"/>
                  <a:gd name="adj2" fmla="val 177952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Arc 117"/>
              <p:cNvSpPr/>
              <p:nvPr/>
            </p:nvSpPr>
            <p:spPr>
              <a:xfrm>
                <a:off x="-4572000" y="-2971800"/>
                <a:ext cx="10972800" cy="10972800"/>
              </a:xfrm>
              <a:prstGeom prst="arc">
                <a:avLst>
                  <a:gd name="adj1" fmla="val 19736900"/>
                  <a:gd name="adj2" fmla="val 1736475"/>
                </a:avLst>
              </a:prstGeom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119" name="Rectangle 118"/>
          <p:cNvSpPr/>
          <p:nvPr/>
        </p:nvSpPr>
        <p:spPr>
          <a:xfrm>
            <a:off x="1828800" y="6248400"/>
            <a:ext cx="5410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0" name="Rectangle 119"/>
          <p:cNvSpPr/>
          <p:nvPr/>
        </p:nvSpPr>
        <p:spPr>
          <a:xfrm>
            <a:off x="1981200" y="0"/>
            <a:ext cx="541020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Two-wave interference pattern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914400" y="1143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Interference depends on waves traveling different distances</a:t>
            </a:r>
            <a:endParaRPr lang="en-US" sz="2400" dirty="0"/>
          </a:p>
        </p:txBody>
      </p:sp>
      <p:sp>
        <p:nvSpPr>
          <p:cNvPr id="123" name="Slide Number Placehold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22,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1828800" y="1752600"/>
            <a:ext cx="5690352" cy="4114800"/>
            <a:chOff x="1828800" y="1752600"/>
            <a:chExt cx="5690352" cy="4114800"/>
          </a:xfrm>
        </p:grpSpPr>
        <p:grpSp>
          <p:nvGrpSpPr>
            <p:cNvPr id="124" name="Group 123"/>
            <p:cNvGrpSpPr/>
            <p:nvPr/>
          </p:nvGrpSpPr>
          <p:grpSpPr>
            <a:xfrm>
              <a:off x="1828800" y="2209800"/>
              <a:ext cx="5486400" cy="3657600"/>
              <a:chOff x="2286000" y="2057372"/>
              <a:chExt cx="5486400" cy="365760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V="1">
                <a:off x="2290233" y="2971772"/>
                <a:ext cx="5405967" cy="914400"/>
              </a:xfrm>
              <a:prstGeom prst="line">
                <a:avLst/>
              </a:prstGeom>
              <a:ln w="28575">
                <a:solidFill>
                  <a:srgbClr val="009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286000" y="3886172"/>
                <a:ext cx="5486400" cy="0"/>
              </a:xfrm>
              <a:prstGeom prst="line">
                <a:avLst/>
              </a:prstGeom>
              <a:ln w="28575">
                <a:solidFill>
                  <a:srgbClr val="009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286000" y="3886172"/>
                <a:ext cx="5410200" cy="914400"/>
              </a:xfrm>
              <a:prstGeom prst="line">
                <a:avLst/>
              </a:prstGeom>
              <a:ln w="28575">
                <a:solidFill>
                  <a:srgbClr val="009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V="1">
                <a:off x="2286000" y="2057372"/>
                <a:ext cx="5181600" cy="1828800"/>
              </a:xfrm>
              <a:prstGeom prst="line">
                <a:avLst/>
              </a:prstGeom>
              <a:ln w="28575">
                <a:solidFill>
                  <a:srgbClr val="009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286000" y="3886200"/>
                <a:ext cx="5181600" cy="1828772"/>
              </a:xfrm>
              <a:prstGeom prst="line">
                <a:avLst/>
              </a:prstGeom>
              <a:ln w="28575">
                <a:solidFill>
                  <a:srgbClr val="009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 useBgFill="1">
          <p:nvSpPr>
            <p:cNvPr id="138" name="TextBox 137"/>
            <p:cNvSpPr txBox="1"/>
            <p:nvPr/>
          </p:nvSpPr>
          <p:spPr>
            <a:xfrm>
              <a:off x="4953000" y="1752600"/>
              <a:ext cx="2566152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9900"/>
                  </a:solidFill>
                </a:rPr>
                <a:t>Constructive interference</a:t>
              </a:r>
              <a:endParaRPr lang="en-US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905000" y="2667000"/>
            <a:ext cx="5809948" cy="2819400"/>
            <a:chOff x="1905000" y="2667000"/>
            <a:chExt cx="5809948" cy="2819400"/>
          </a:xfrm>
        </p:grpSpPr>
        <p:grpSp>
          <p:nvGrpSpPr>
            <p:cNvPr id="139" name="Group 138"/>
            <p:cNvGrpSpPr/>
            <p:nvPr/>
          </p:nvGrpSpPr>
          <p:grpSpPr>
            <a:xfrm>
              <a:off x="1905000" y="2667000"/>
              <a:ext cx="5486400" cy="2819400"/>
              <a:chOff x="2286000" y="2514572"/>
              <a:chExt cx="5486400" cy="2819400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flipV="1">
                <a:off x="2286000" y="3352772"/>
                <a:ext cx="5486400" cy="5334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2286000" y="3886172"/>
                <a:ext cx="5486400" cy="4572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V="1">
                <a:off x="2286000" y="2514572"/>
                <a:ext cx="5257800" cy="13716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286000" y="3886200"/>
                <a:ext cx="5334000" cy="1447772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 useBgFill="1">
          <p:nvSpPr>
            <p:cNvPr id="150" name="TextBox 149"/>
            <p:cNvSpPr txBox="1"/>
            <p:nvPr/>
          </p:nvSpPr>
          <p:spPr>
            <a:xfrm>
              <a:off x="5257800" y="3810000"/>
              <a:ext cx="2457148" cy="369332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Destructive interference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101090</TotalTime>
  <Words>1298</Words>
  <Application>Microsoft Office PowerPoint</Application>
  <PresentationFormat>On-screen Show (4:3)</PresentationFormat>
  <Paragraphs>231</Paragraphs>
  <Slides>24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Phys102</vt:lpstr>
      <vt:lpstr>Equation</vt:lpstr>
      <vt:lpstr>Phys 102 – Lecture 22</vt:lpstr>
      <vt:lpstr>Physics 102 lectures on light</vt:lpstr>
      <vt:lpstr>Today we will...</vt:lpstr>
      <vt:lpstr>Superposition of waves</vt:lpstr>
      <vt:lpstr>Superposition of waves</vt:lpstr>
      <vt:lpstr>ACT: Superposition of waves</vt:lpstr>
      <vt:lpstr>Demo: Interference for sound</vt:lpstr>
      <vt:lpstr>ACT: Sound interference </vt:lpstr>
      <vt:lpstr>Two-wave interference pattern</vt:lpstr>
      <vt:lpstr>Interference requirements</vt:lpstr>
      <vt:lpstr>Recall: Huygens’ Principle</vt:lpstr>
      <vt:lpstr>Young’s double slit</vt:lpstr>
      <vt:lpstr>Young’s double slit</vt:lpstr>
      <vt:lpstr>CheckPoint 1.1</vt:lpstr>
      <vt:lpstr>Checkpoint 1.2</vt:lpstr>
      <vt:lpstr>ACT: Interference &amp; intensity</vt:lpstr>
      <vt:lpstr>ACT: CheckPoint 2.1</vt:lpstr>
      <vt:lpstr>Calculation: Young’s double slit</vt:lpstr>
      <vt:lpstr>ACT: CheckPoint 3.1</vt:lpstr>
      <vt:lpstr>ACT: CheckPoint 3.3</vt:lpstr>
      <vt:lpstr>Interference pattern vs. slit number</vt:lpstr>
      <vt:lpstr>Diffraction grating</vt:lpstr>
      <vt:lpstr>ACT: Diffraction grating</vt:lpstr>
      <vt:lpstr>Summary of today’s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ychemla</cp:lastModifiedBy>
  <cp:revision>513</cp:revision>
  <dcterms:created xsi:type="dcterms:W3CDTF">2014-01-20T00:06:45Z</dcterms:created>
  <dcterms:modified xsi:type="dcterms:W3CDTF">2015-04-12T20:01:07Z</dcterms:modified>
</cp:coreProperties>
</file>