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519" r:id="rId3"/>
    <p:sldId id="512" r:id="rId4"/>
    <p:sldId id="520" r:id="rId5"/>
    <p:sldId id="493" r:id="rId6"/>
    <p:sldId id="516" r:id="rId7"/>
    <p:sldId id="513" r:id="rId8"/>
    <p:sldId id="494" r:id="rId9"/>
    <p:sldId id="495" r:id="rId10"/>
    <p:sldId id="497" r:id="rId11"/>
    <p:sldId id="521" r:id="rId12"/>
    <p:sldId id="517" r:id="rId13"/>
    <p:sldId id="499" r:id="rId14"/>
    <p:sldId id="522" r:id="rId15"/>
    <p:sldId id="503" r:id="rId16"/>
    <p:sldId id="504" r:id="rId17"/>
    <p:sldId id="505" r:id="rId18"/>
    <p:sldId id="523" r:id="rId19"/>
    <p:sldId id="525" r:id="rId20"/>
    <p:sldId id="508" r:id="rId21"/>
    <p:sldId id="510" r:id="rId22"/>
    <p:sldId id="434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6A6A6"/>
    <a:srgbClr val="BFBFBF"/>
    <a:srgbClr val="2F5597"/>
    <a:srgbClr val="000000"/>
    <a:srgbClr val="5B9BD5"/>
    <a:srgbClr val="FFFFFF"/>
    <a:srgbClr val="00B0F0"/>
    <a:srgbClr val="C000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33" autoAdjust="0"/>
  </p:normalViewPr>
  <p:slideViewPr>
    <p:cSldViewPr>
      <p:cViewPr varScale="1">
        <p:scale>
          <a:sx n="67" d="100"/>
          <a:sy n="67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3C3281-40CC-4831-8D1D-DE9F80AAF0FF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32AB3447-76E8-4D75-AD3E-EBA3479A8B15}" type="slidenum">
              <a:rPr lang="en-US" sz="1300" smtClean="0"/>
              <a:pPr/>
              <a:t>3</a:t>
            </a:fld>
            <a:endParaRPr lang="en-US" sz="1300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0261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1pPr>
            <a:lvl2pPr marL="769743" indent="-296056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84221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57909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31598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05285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78974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7pPr>
            <a:lvl8pPr marL="3552663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8pPr>
            <a:lvl9pPr marL="4026351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CE58F6D6-7FA6-48AE-BAA9-5097BEDDCB05}" type="slidenum">
              <a:rPr lang="en-US" altLang="en-US" sz="1300" smtClean="0">
                <a:latin typeface="Times New Roman" pitchFamily="18" charset="0"/>
              </a:rPr>
              <a:pPr/>
              <a:t>17</a:t>
            </a:fld>
            <a:endParaRPr lang="en-US" altLang="en-US" sz="1300" dirty="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57332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1pPr>
            <a:lvl2pPr marL="769743" indent="-296056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84221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57909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31598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05285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78974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7pPr>
            <a:lvl8pPr marL="3552663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8pPr>
            <a:lvl9pPr marL="4026351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3E7DAFB3-C95A-4C3A-8C05-95D9DA1E3D84}" type="slidenum">
              <a:rPr lang="en-US" altLang="en-US" sz="1300" smtClean="0">
                <a:latin typeface="Times New Roman" pitchFamily="18" charset="0"/>
              </a:rPr>
              <a:pPr/>
              <a:t>20</a:t>
            </a:fld>
            <a:endParaRPr lang="en-US" altLang="en-US" sz="1300" dirty="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21267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1pPr>
            <a:lvl2pPr marL="769743" indent="-296056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84221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57909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31598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05285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78974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7pPr>
            <a:lvl8pPr marL="3552663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8pPr>
            <a:lvl9pPr marL="4026351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72E823EC-94FF-45A6-BC3C-C9405C71461C}" type="slidenum">
              <a:rPr lang="en-US" altLang="en-US" sz="1300" smtClean="0">
                <a:latin typeface="Times New Roman" pitchFamily="18" charset="0"/>
              </a:rPr>
              <a:pPr/>
              <a:t>21</a:t>
            </a:fld>
            <a:endParaRPr lang="en-US" altLang="en-US" sz="1300" dirty="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507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1pPr>
            <a:lvl2pPr marL="769743" indent="-296056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84221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57909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31598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05285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78974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7pPr>
            <a:lvl8pPr marL="3552663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8pPr>
            <a:lvl9pPr marL="4026351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1F5A74CC-585E-4843-8349-CD5674555FD3}" type="slidenum">
              <a:rPr lang="en-US" sz="1300" smtClean="0">
                <a:latin typeface="Times New Roman" pitchFamily="18" charset="0"/>
              </a:rPr>
              <a:pPr/>
              <a:t>5</a:t>
            </a:fld>
            <a:endParaRPr lang="en-US" sz="1300" dirty="0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80054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AEA9F62C-8409-4FD0-8F7B-019838206F33}" type="slidenum">
              <a:rPr lang="en-US" sz="1300" smtClean="0"/>
              <a:pPr/>
              <a:t>7</a:t>
            </a:fld>
            <a:endParaRPr lang="en-US" sz="13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2318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1pPr>
            <a:lvl2pPr marL="769743" indent="-296056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84221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57909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31598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05285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78974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7pPr>
            <a:lvl8pPr marL="3552663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8pPr>
            <a:lvl9pPr marL="4026351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C7FD241E-D9AE-4141-850F-9A316996E822}" type="slidenum">
              <a:rPr lang="en-US" altLang="en-US" sz="1300" smtClean="0">
                <a:latin typeface="Times New Roman" pitchFamily="18" charset="0"/>
              </a:rPr>
              <a:pPr/>
              <a:t>8</a:t>
            </a:fld>
            <a:endParaRPr lang="en-US" altLang="en-US" sz="1300" dirty="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30530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1pPr>
            <a:lvl2pPr marL="769743" indent="-296056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84221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57909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31598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05285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78974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7pPr>
            <a:lvl8pPr marL="3552663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8pPr>
            <a:lvl9pPr marL="4026351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8F432EC2-4AE6-4E10-A053-B662432876C1}" type="slidenum">
              <a:rPr lang="en-US" altLang="en-US" sz="1300" smtClean="0">
                <a:latin typeface="Times New Roman" pitchFamily="18" charset="0"/>
              </a:rPr>
              <a:pPr/>
              <a:t>9</a:t>
            </a:fld>
            <a:endParaRPr lang="en-US" altLang="en-US" sz="1300" dirty="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22083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1pPr>
            <a:lvl2pPr marL="769743" indent="-296056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84221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57909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31598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05285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78974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7pPr>
            <a:lvl8pPr marL="3552663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8pPr>
            <a:lvl9pPr marL="4026351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0D40229F-E34D-4C13-BDEE-860CA1427B4E}" type="slidenum">
              <a:rPr lang="en-US" altLang="en-US" sz="1300" smtClean="0">
                <a:latin typeface="Times New Roman" pitchFamily="18" charset="0"/>
              </a:rPr>
              <a:pPr/>
              <a:t>10</a:t>
            </a:fld>
            <a:endParaRPr lang="en-US" altLang="en-US" sz="1300" dirty="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87627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1pPr>
            <a:lvl2pPr marL="769743" indent="-296056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84221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57909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31598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05285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78974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7pPr>
            <a:lvl8pPr marL="3552663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8pPr>
            <a:lvl9pPr marL="4026351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A74AF09F-5576-453D-8611-568BE90C7E55}" type="slidenum">
              <a:rPr lang="en-US" altLang="en-US" sz="1300" smtClean="0">
                <a:latin typeface="Times New Roman" pitchFamily="18" charset="0"/>
              </a:rPr>
              <a:pPr/>
              <a:t>13</a:t>
            </a:fld>
            <a:endParaRPr lang="en-US" altLang="en-US" sz="1300" dirty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479048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1pPr>
            <a:lvl2pPr marL="769743" indent="-296056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84221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57909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31598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05285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78974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7pPr>
            <a:lvl8pPr marL="3552663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8pPr>
            <a:lvl9pPr marL="4026351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46A68F5A-4EA3-4685-AB7C-5256FAA61DBC}" type="slidenum">
              <a:rPr lang="en-US" altLang="en-US" sz="1300" smtClean="0">
                <a:latin typeface="Times New Roman" pitchFamily="18" charset="0"/>
              </a:rPr>
              <a:pPr/>
              <a:t>15</a:t>
            </a:fld>
            <a:endParaRPr lang="en-US" altLang="en-US" sz="1300" dirty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122361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1pPr>
            <a:lvl2pPr marL="769743" indent="-296056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84221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57909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31598" indent="-236844" defTabSz="967113">
              <a:defRPr sz="25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05285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78974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7pPr>
            <a:lvl8pPr marL="3552663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8pPr>
            <a:lvl9pPr marL="4026351" indent="-236844" defTabSz="9671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8A1EA851-3F0A-4A32-BDCC-1B1C84055531}" type="slidenum">
              <a:rPr lang="en-US" altLang="en-US" sz="1300" smtClean="0">
                <a:latin typeface="Times New Roman" pitchFamily="18" charset="0"/>
              </a:rPr>
              <a:pPr/>
              <a:t>16</a:t>
            </a:fld>
            <a:endParaRPr lang="en-US" altLang="en-US" sz="1300" dirty="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57158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27,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.gif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gif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oleObject" Target="../embeddings/oleObject3.bin"/><Relationship Id="rId15" Type="http://schemas.microsoft.com/office/2007/relationships/hdphoto" Target="../media/hdphoto2.wdp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2.png"/><Relationship Id="rId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4" Type="http://schemas.openxmlformats.org/officeDocument/2006/relationships/image" Target="../media/image3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27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strong &amp; weak nuclear forces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38306" name="Picture 2" descr="http://www.realclearscience.com/blog/500px-Radioactiv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733800" cy="327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861" name="Picture 5" descr="http://staff.orecity.k12.or.us/les.sitton/Nuclear/313_files/nfg005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514600"/>
            <a:ext cx="7504388" cy="4001378"/>
          </a:xfrm>
          <a:prstGeom prst="rect">
            <a:avLst/>
          </a:prstGeom>
          <a:noFill/>
        </p:spPr>
      </p:pic>
      <p:sp>
        <p:nvSpPr>
          <p:cNvPr id="1331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Binding energy plot</a:t>
            </a:r>
          </a:p>
        </p:txBody>
      </p:sp>
      <p:sp>
        <p:nvSpPr>
          <p:cNvPr id="318474" name="AutoShape 10"/>
          <p:cNvSpPr>
            <a:spLocks noChangeArrowheads="1"/>
          </p:cNvSpPr>
          <p:nvPr/>
        </p:nvSpPr>
        <p:spPr bwMode="auto">
          <a:xfrm rot="416049">
            <a:off x="5276850" y="3470252"/>
            <a:ext cx="2690813" cy="671512"/>
          </a:xfrm>
          <a:prstGeom prst="leftArrow">
            <a:avLst>
              <a:gd name="adj1" fmla="val 50000"/>
              <a:gd name="adj2" fmla="val 100177"/>
            </a:avLst>
          </a:prstGeom>
          <a:solidFill>
            <a:schemeClr val="accent1"/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8477" name="Text Box 13"/>
          <p:cNvSpPr txBox="1">
            <a:spLocks noChangeArrowheads="1"/>
          </p:cNvSpPr>
          <p:nvPr/>
        </p:nvSpPr>
        <p:spPr bwMode="auto">
          <a:xfrm>
            <a:off x="2836089" y="5196975"/>
            <a:ext cx="54481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Fusion = Combining small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nuclei into large</a:t>
            </a:r>
          </a:p>
          <a:p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(ex: stars)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8478" name="Text Box 14"/>
          <p:cNvSpPr txBox="1">
            <a:spLocks noChangeArrowheads="1"/>
          </p:cNvSpPr>
          <p:nvPr/>
        </p:nvSpPr>
        <p:spPr bwMode="auto">
          <a:xfrm>
            <a:off x="2822434" y="4438934"/>
            <a:ext cx="52570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Fission = Breaking large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nuclei into small</a:t>
            </a:r>
          </a:p>
          <a:p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(ex: nuclear reactors)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 rot="17534471" flipH="1">
            <a:off x="1192618" y="4280089"/>
            <a:ext cx="2224044" cy="671512"/>
          </a:xfrm>
          <a:prstGeom prst="leftArrow">
            <a:avLst>
              <a:gd name="adj1" fmla="val 50000"/>
              <a:gd name="adj2" fmla="val 100177"/>
            </a:avLst>
          </a:prstGeom>
          <a:solidFill>
            <a:schemeClr val="accent1"/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FUSION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024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23502234"/>
              </p:ext>
            </p:extLst>
          </p:nvPr>
        </p:nvGraphicFramePr>
        <p:xfrm>
          <a:off x="123849" y="3929942"/>
          <a:ext cx="666750" cy="688975"/>
        </p:xfrm>
        <a:graphic>
          <a:graphicData uri="http://schemas.openxmlformats.org/presentationml/2006/ole">
            <p:oleObj spid="_x0000_s702477" name="Equation" r:id="rId5" imgW="380835" imgH="393529" progId="Equation.DSMT4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1" y="1295400"/>
            <a:ext cx="784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Binding energy per nucleon increases with </a:t>
            </a:r>
            <a:r>
              <a:rPr lang="en-US" sz="2400" i="1" dirty="0" smtClean="0"/>
              <a:t>A</a:t>
            </a:r>
            <a:r>
              <a:rPr lang="en-US" sz="2400" dirty="0" smtClean="0"/>
              <a:t> due to higher strong force, then decreases due to Coulomb repulsion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4" grpId="0" animBg="1" autoUpdateAnimBg="0"/>
      <p:bldP spid="318477" grpId="0"/>
      <p:bldP spid="318478" grpId="0" autoUpdateAnimBg="0"/>
      <p:bldP spid="1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Uranium mass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238</a:t>
            </a:r>
            <a:r>
              <a:rPr lang="en-US" sz="2400" dirty="0" smtClean="0"/>
              <a:t>U is long-lived but ultimately unstable.  Eventually, it will spontaneously break into a 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He and </a:t>
            </a:r>
            <a:r>
              <a:rPr lang="en-US" sz="2400" baseline="30000" dirty="0" smtClean="0"/>
              <a:t>234</a:t>
            </a:r>
            <a:r>
              <a:rPr lang="en-US" sz="2400" dirty="0" smtClean="0"/>
              <a:t>Th nucleus, and release a tremendous amount of energy: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027706"/>
            <a:ext cx="658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must be true about the masses of the nuclei?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641771"/>
            <a:ext cx="51026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C.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28066" name="Object 2"/>
          <p:cNvGraphicFramePr>
            <a:graphicFrameLocks noChangeAspect="1"/>
          </p:cNvGraphicFramePr>
          <p:nvPr/>
        </p:nvGraphicFramePr>
        <p:xfrm>
          <a:off x="2514600" y="4641771"/>
          <a:ext cx="1725613" cy="398463"/>
        </p:xfrm>
        <a:graphic>
          <a:graphicData uri="http://schemas.openxmlformats.org/presentationml/2006/ole">
            <p:oleObj spid="_x0000_s728121" name="Equation" r:id="rId3" imgW="990600" imgH="228600" progId="Equation.DSMT4">
              <p:embed/>
            </p:oleObj>
          </a:graphicData>
        </a:graphic>
      </p:graphicFrame>
      <p:graphicFrame>
        <p:nvGraphicFramePr>
          <p:cNvPr id="728067" name="Object 3"/>
          <p:cNvGraphicFramePr>
            <a:graphicFrameLocks noChangeAspect="1"/>
          </p:cNvGraphicFramePr>
          <p:nvPr/>
        </p:nvGraphicFramePr>
        <p:xfrm>
          <a:off x="2514600" y="5098971"/>
          <a:ext cx="1725613" cy="398463"/>
        </p:xfrm>
        <a:graphic>
          <a:graphicData uri="http://schemas.openxmlformats.org/presentationml/2006/ole">
            <p:oleObj spid="_x0000_s728122" name="Equation" r:id="rId4" imgW="990600" imgH="228600" progId="Equation.DSMT4">
              <p:embed/>
            </p:oleObj>
          </a:graphicData>
        </a:graphic>
      </p:graphicFrame>
      <p:graphicFrame>
        <p:nvGraphicFramePr>
          <p:cNvPr id="728068" name="Object 4"/>
          <p:cNvGraphicFramePr>
            <a:graphicFrameLocks noChangeAspect="1"/>
          </p:cNvGraphicFramePr>
          <p:nvPr/>
        </p:nvGraphicFramePr>
        <p:xfrm>
          <a:off x="2514600" y="5556171"/>
          <a:ext cx="1725613" cy="398463"/>
        </p:xfrm>
        <a:graphic>
          <a:graphicData uri="http://schemas.openxmlformats.org/presentationml/2006/ole">
            <p:oleObj spid="_x0000_s728123" name="Equation" r:id="rId5" imgW="990600" imgH="228600" progId="Equation.DSMT4">
              <p:embed/>
            </p:oleObj>
          </a:graphicData>
        </a:graphic>
      </p:graphicFrame>
      <p:pic>
        <p:nvPicPr>
          <p:cNvPr id="10" name="Picture 38" descr="iclick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8069" name="Object 5"/>
          <p:cNvGraphicFramePr>
            <a:graphicFrameLocks noChangeAspect="1"/>
          </p:cNvGraphicFramePr>
          <p:nvPr/>
        </p:nvGraphicFramePr>
        <p:xfrm>
          <a:off x="2057400" y="2895600"/>
          <a:ext cx="3290888" cy="447675"/>
        </p:xfrm>
        <a:graphic>
          <a:graphicData uri="http://schemas.openxmlformats.org/presentationml/2006/ole">
            <p:oleObj spid="_x0000_s728124" name="Equation" r:id="rId7" imgW="1866090" imgH="253890" progId="Equation.DSMT4">
              <p:embed/>
            </p:oleObj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638800" y="2510193"/>
            <a:ext cx="2743200" cy="1452207"/>
            <a:chOff x="6400800" y="2438400"/>
            <a:chExt cx="2743200" cy="1452207"/>
          </a:xfrm>
        </p:grpSpPr>
        <p:pic>
          <p:nvPicPr>
            <p:cNvPr id="15" name="Picture 35" descr="http://outreach.atnf.csiro.au/education/senior/cosmicengine/images/sun/alphadecay.gif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201" r="22254"/>
            <a:stretch/>
          </p:blipFill>
          <p:spPr bwMode="auto">
            <a:xfrm>
              <a:off x="6402035" y="2438400"/>
              <a:ext cx="2741965" cy="14522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 useBgFill="1">
          <p:nvSpPr>
            <p:cNvPr id="16" name="Rectangle 15"/>
            <p:cNvSpPr/>
            <p:nvPr/>
          </p:nvSpPr>
          <p:spPr>
            <a:xfrm>
              <a:off x="8153400" y="2743200"/>
              <a:ext cx="9906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Rectangle 16"/>
            <p:cNvSpPr/>
            <p:nvPr/>
          </p:nvSpPr>
          <p:spPr>
            <a:xfrm>
              <a:off x="8229600" y="3581400"/>
              <a:ext cx="9144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8" name="Rectangle 17"/>
            <p:cNvSpPr/>
            <p:nvPr/>
          </p:nvSpPr>
          <p:spPr>
            <a:xfrm>
              <a:off x="6400800" y="2514600"/>
              <a:ext cx="9144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31457" y="2066835"/>
            <a:ext cx="3259138" cy="461963"/>
            <a:chOff x="672" y="3112"/>
            <a:chExt cx="2053" cy="291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672" y="3112"/>
              <a:ext cx="20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dirty="0" smtClean="0">
                  <a:latin typeface="Calibri"/>
                  <a:sym typeface="Symbol"/>
                </a:rPr>
                <a:t>α</a:t>
              </a:r>
              <a:r>
                <a:rPr lang="en-US" altLang="en-US" dirty="0" smtClean="0">
                  <a:latin typeface="+mn-lt"/>
                </a:rPr>
                <a:t>  particle:          nucleus</a:t>
              </a:r>
              <a:endParaRPr lang="en-US" altLang="en-US" dirty="0">
                <a:latin typeface="+mn-lt"/>
              </a:endParaRPr>
            </a:p>
          </p:txBody>
        </p:sp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1623" y="3127"/>
            <a:ext cx="334" cy="270"/>
          </p:xfrm>
          <a:graphic>
            <a:graphicData uri="http://schemas.openxmlformats.org/presentationml/2006/ole">
              <p:oleObj spid="_x0000_s698395" name="Equation" r:id="rId3" imgW="266353" imgH="215619" progId="Equation.DSMT4">
                <p:embed/>
              </p:oleObj>
            </a:graphicData>
          </a:graphic>
        </p:graphicFrame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172075" y="2066830"/>
            <a:ext cx="315305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 </a:t>
            </a:r>
            <a:r>
              <a:rPr lang="el-GR" altLang="en-US" dirty="0" smtClean="0">
                <a:latin typeface="Calibri"/>
                <a:sym typeface="Symbol"/>
              </a:rPr>
              <a:t>β</a:t>
            </a:r>
            <a:r>
              <a:rPr lang="en-US" altLang="en-US" i="1" baseline="30000" dirty="0" smtClean="0">
                <a:latin typeface="+mn-lt"/>
              </a:rPr>
              <a:t>–</a:t>
            </a:r>
            <a:r>
              <a:rPr lang="en-US" altLang="en-US" dirty="0" smtClean="0">
                <a:latin typeface="+mn-lt"/>
              </a:rPr>
              <a:t> particle:   electron</a:t>
            </a:r>
            <a:endParaRPr lang="en-US" altLang="en-US" dirty="0">
              <a:latin typeface="+mn-lt"/>
            </a:endParaRPr>
          </a:p>
        </p:txBody>
      </p:sp>
      <p:pic>
        <p:nvPicPr>
          <p:cNvPr id="9" name="Picture 35" descr="http://outreach.atnf.csiro.au/education/senior/cosmicengine/images/sun/alphadecay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201" r="22254"/>
          <a:stretch/>
        </p:blipFill>
        <p:spPr bwMode="auto">
          <a:xfrm>
            <a:off x="1141863" y="2499814"/>
            <a:ext cx="3502729" cy="185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588811" y="4419149"/>
            <a:ext cx="1618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Easily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stopped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778674" y="4419149"/>
            <a:ext cx="1932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Stopped by metal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1290935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are 3 types of radioactive decay: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2133600" y="5334000"/>
            <a:ext cx="3309281" cy="1216926"/>
            <a:chOff x="2627495" y="5390865"/>
            <a:chExt cx="3309281" cy="1216926"/>
          </a:xfrm>
        </p:grpSpPr>
        <p:pic>
          <p:nvPicPr>
            <p:cNvPr id="23" name="Picture 44" descr="http://outreach.atnf.csiro.au/education/senior/cosmicengine/images/sun/betadecay.g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857" t="43925" r="-397" b="11940"/>
            <a:stretch/>
          </p:blipFill>
          <p:spPr bwMode="auto">
            <a:xfrm>
              <a:off x="2770495" y="5472752"/>
              <a:ext cx="3166281" cy="1135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 useBgFill="1">
          <p:nvSpPr>
            <p:cNvPr id="24" name="Rectangle 23"/>
            <p:cNvSpPr/>
            <p:nvPr/>
          </p:nvSpPr>
          <p:spPr>
            <a:xfrm rot="854494">
              <a:off x="2627495" y="5527416"/>
              <a:ext cx="580648" cy="2023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5" name="Rectangle 24"/>
            <p:cNvSpPr/>
            <p:nvPr/>
          </p:nvSpPr>
          <p:spPr>
            <a:xfrm>
              <a:off x="4526809" y="5390865"/>
              <a:ext cx="1382672" cy="245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10348" y="4912431"/>
            <a:ext cx="64321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dirty="0" smtClean="0">
                <a:latin typeface="Calibri"/>
                <a:sym typeface="Symbol"/>
              </a:rPr>
              <a:t>γ</a:t>
            </a:r>
            <a:r>
              <a:rPr lang="en-US" altLang="en-US" dirty="0" smtClean="0">
                <a:latin typeface="+mn-lt"/>
              </a:rPr>
              <a:t> radiation:   photon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(more energetic than x-rays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1219200" y="5715000"/>
            <a:ext cx="1247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Penetrate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5445460" y="2550120"/>
            <a:ext cx="3411941" cy="1967289"/>
            <a:chOff x="5445460" y="2550120"/>
            <a:chExt cx="3411941" cy="1967289"/>
          </a:xfrm>
        </p:grpSpPr>
        <p:grpSp>
          <p:nvGrpSpPr>
            <p:cNvPr id="27" name="Group 26"/>
            <p:cNvGrpSpPr/>
            <p:nvPr/>
          </p:nvGrpSpPr>
          <p:grpSpPr>
            <a:xfrm>
              <a:off x="5445460" y="2579427"/>
              <a:ext cx="3411941" cy="1937982"/>
              <a:chOff x="5268036" y="2565779"/>
              <a:chExt cx="3411941" cy="1937982"/>
            </a:xfrm>
          </p:grpSpPr>
          <p:pic>
            <p:nvPicPr>
              <p:cNvPr id="20" name="Picture 44" descr="http://outreach.atnf.csiro.au/education/senior/cosmicengine/images/sun/betadecay.gif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9071" r="29097" b="11940"/>
              <a:stretch/>
            </p:blipFill>
            <p:spPr bwMode="auto">
              <a:xfrm>
                <a:off x="5268036" y="2565779"/>
                <a:ext cx="3275463" cy="1774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 useBgFill="1">
            <p:nvSpPr>
              <p:cNvPr id="21" name="Rectangle 20"/>
              <p:cNvSpPr/>
              <p:nvPr/>
            </p:nvSpPr>
            <p:spPr>
              <a:xfrm rot="854494">
                <a:off x="7792873" y="3330053"/>
                <a:ext cx="887104" cy="11737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 useBgFill="1">
            <p:nvSpPr>
              <p:cNvPr id="22" name="Rectangle 21"/>
              <p:cNvSpPr/>
              <p:nvPr/>
            </p:nvSpPr>
            <p:spPr>
              <a:xfrm rot="854494">
                <a:off x="7118109" y="3986115"/>
                <a:ext cx="197476" cy="1324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 bwMode="auto">
            <a:xfrm flipV="1">
              <a:off x="6629400" y="2750024"/>
              <a:ext cx="1524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33" name="Object 12"/>
            <p:cNvGraphicFramePr>
              <a:graphicFrameLocks noChangeAspect="1"/>
            </p:cNvGraphicFramePr>
            <p:nvPr/>
          </p:nvGraphicFramePr>
          <p:xfrm>
            <a:off x="6775826" y="2550120"/>
            <a:ext cx="173038" cy="206375"/>
          </p:xfrm>
          <a:graphic>
            <a:graphicData uri="http://schemas.openxmlformats.org/presentationml/2006/ole">
              <p:oleObj spid="_x0000_s698396" name="Equation" r:id="rId6" imgW="139579" imgH="164957" progId="Equation.DSMT4">
                <p:embed/>
              </p:oleObj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5638800" y="5486400"/>
            <a:ext cx="1600200" cy="990600"/>
            <a:chOff x="5638800" y="5486400"/>
            <a:chExt cx="1600200" cy="990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638800" y="5638800"/>
              <a:ext cx="83820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638800" y="6477000"/>
              <a:ext cx="83820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096000" y="5638800"/>
              <a:ext cx="0" cy="838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1"/>
            <p:cNvGrpSpPr/>
            <p:nvPr/>
          </p:nvGrpSpPr>
          <p:grpSpPr>
            <a:xfrm>
              <a:off x="6193793" y="5911406"/>
              <a:ext cx="1045207" cy="260794"/>
              <a:chOff x="3069593" y="5530406"/>
              <a:chExt cx="1045207" cy="260794"/>
            </a:xfrm>
          </p:grpSpPr>
          <p:grpSp>
            <p:nvGrpSpPr>
              <p:cNvPr id="49" name="Group 24"/>
              <p:cNvGrpSpPr>
                <a:grpSpLocks/>
              </p:cNvGrpSpPr>
              <p:nvPr/>
            </p:nvGrpSpPr>
            <p:grpSpPr bwMode="auto">
              <a:xfrm>
                <a:off x="3069593" y="5530406"/>
                <a:ext cx="816607" cy="260794"/>
                <a:chOff x="-609600" y="1600200"/>
                <a:chExt cx="2438400" cy="609798"/>
              </a:xfrm>
            </p:grpSpPr>
            <p:sp>
              <p:nvSpPr>
                <p:cNvPr id="51" name="Freeform 11"/>
                <p:cNvSpPr>
                  <a:spLocks/>
                </p:cNvSpPr>
                <p:nvPr/>
              </p:nvSpPr>
              <p:spPr bwMode="auto">
                <a:xfrm>
                  <a:off x="-609600" y="1600200"/>
                  <a:ext cx="1219200" cy="609798"/>
                </a:xfrm>
                <a:custGeom>
                  <a:avLst/>
                  <a:gdLst>
                    <a:gd name="T0" fmla="*/ 0 w 2592"/>
                    <a:gd name="T1" fmla="*/ 2147483647 h 2160"/>
                    <a:gd name="T2" fmla="*/ 2147483647 w 2592"/>
                    <a:gd name="T3" fmla="*/ 2147483647 h 2160"/>
                    <a:gd name="T4" fmla="*/ 2147483647 w 2592"/>
                    <a:gd name="T5" fmla="*/ 2147483647 h 2160"/>
                    <a:gd name="T6" fmla="*/ 2147483647 w 2592"/>
                    <a:gd name="T7" fmla="*/ 2147483647 h 2160"/>
                    <a:gd name="T8" fmla="*/ 2147483647 w 2592"/>
                    <a:gd name="T9" fmla="*/ 0 h 2160"/>
                    <a:gd name="T10" fmla="*/ 2147483647 w 2592"/>
                    <a:gd name="T11" fmla="*/ 2147483647 h 2160"/>
                    <a:gd name="T12" fmla="*/ 2147483647 w 2592"/>
                    <a:gd name="T13" fmla="*/ 2147483647 h 2160"/>
                    <a:gd name="T14" fmla="*/ 2147483647 w 2592"/>
                    <a:gd name="T15" fmla="*/ 2147483647 h 2160"/>
                    <a:gd name="T16" fmla="*/ 2147483647 w 2592"/>
                    <a:gd name="T17" fmla="*/ 2147483647 h 2160"/>
                    <a:gd name="T18" fmla="*/ 2147483647 w 2592"/>
                    <a:gd name="T19" fmla="*/ 2147483647 h 2160"/>
                    <a:gd name="T20" fmla="*/ 2147483647 w 2592"/>
                    <a:gd name="T21" fmla="*/ 2147483647 h 2160"/>
                    <a:gd name="T22" fmla="*/ 2147483647 w 2592"/>
                    <a:gd name="T23" fmla="*/ 2147483647 h 2160"/>
                    <a:gd name="T24" fmla="*/ 2147483647 w 2592"/>
                    <a:gd name="T25" fmla="*/ 2147483647 h 2160"/>
                    <a:gd name="T26" fmla="*/ 2147483647 w 2592"/>
                    <a:gd name="T27" fmla="*/ 2147483647 h 2160"/>
                    <a:gd name="T28" fmla="*/ 2147483647 w 2592"/>
                    <a:gd name="T29" fmla="*/ 2147483647 h 2160"/>
                    <a:gd name="T30" fmla="*/ 2147483647 w 2592"/>
                    <a:gd name="T31" fmla="*/ 2147483647 h 2160"/>
                    <a:gd name="T32" fmla="*/ 2147483647 w 2592"/>
                    <a:gd name="T33" fmla="*/ 2147483647 h 2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92"/>
                    <a:gd name="T52" fmla="*/ 0 h 2160"/>
                    <a:gd name="T53" fmla="*/ 2592 w 2592"/>
                    <a:gd name="T54" fmla="*/ 2160 h 21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92" h="2160">
                      <a:moveTo>
                        <a:pt x="0" y="1080"/>
                      </a:moveTo>
                      <a:cubicBezTo>
                        <a:pt x="54" y="945"/>
                        <a:pt x="162" y="665"/>
                        <a:pt x="216" y="537"/>
                      </a:cubicBezTo>
                      <a:cubicBezTo>
                        <a:pt x="270" y="409"/>
                        <a:pt x="288" y="377"/>
                        <a:pt x="324" y="312"/>
                      </a:cubicBezTo>
                      <a:cubicBezTo>
                        <a:pt x="360" y="247"/>
                        <a:pt x="384" y="207"/>
                        <a:pt x="432" y="144"/>
                      </a:cubicBezTo>
                      <a:cubicBezTo>
                        <a:pt x="480" y="81"/>
                        <a:pt x="555" y="0"/>
                        <a:pt x="648" y="0"/>
                      </a:cubicBezTo>
                      <a:cubicBezTo>
                        <a:pt x="741" y="0"/>
                        <a:pt x="819" y="90"/>
                        <a:pt x="864" y="144"/>
                      </a:cubicBezTo>
                      <a:cubicBezTo>
                        <a:pt x="909" y="198"/>
                        <a:pt x="935" y="246"/>
                        <a:pt x="972" y="312"/>
                      </a:cubicBezTo>
                      <a:cubicBezTo>
                        <a:pt x="1009" y="378"/>
                        <a:pt x="1026" y="412"/>
                        <a:pt x="1080" y="540"/>
                      </a:cubicBezTo>
                      <a:cubicBezTo>
                        <a:pt x="1134" y="668"/>
                        <a:pt x="1224" y="900"/>
                        <a:pt x="1296" y="1080"/>
                      </a:cubicBezTo>
                      <a:cubicBezTo>
                        <a:pt x="1368" y="1260"/>
                        <a:pt x="1461" y="1492"/>
                        <a:pt x="1515" y="1620"/>
                      </a:cubicBezTo>
                      <a:cubicBezTo>
                        <a:pt x="1569" y="1748"/>
                        <a:pt x="1585" y="1782"/>
                        <a:pt x="1620" y="1848"/>
                      </a:cubicBezTo>
                      <a:cubicBezTo>
                        <a:pt x="1655" y="1914"/>
                        <a:pt x="1677" y="1950"/>
                        <a:pt x="1731" y="2013"/>
                      </a:cubicBezTo>
                      <a:cubicBezTo>
                        <a:pt x="1785" y="2076"/>
                        <a:pt x="1848" y="2160"/>
                        <a:pt x="1944" y="2160"/>
                      </a:cubicBezTo>
                      <a:cubicBezTo>
                        <a:pt x="2040" y="2160"/>
                        <a:pt x="2109" y="2076"/>
                        <a:pt x="2160" y="2016"/>
                      </a:cubicBezTo>
                      <a:cubicBezTo>
                        <a:pt x="2211" y="1956"/>
                        <a:pt x="2226" y="1914"/>
                        <a:pt x="2262" y="1848"/>
                      </a:cubicBezTo>
                      <a:cubicBezTo>
                        <a:pt x="2298" y="1782"/>
                        <a:pt x="2321" y="1748"/>
                        <a:pt x="2376" y="1620"/>
                      </a:cubicBezTo>
                      <a:cubicBezTo>
                        <a:pt x="2431" y="1492"/>
                        <a:pt x="2511" y="1286"/>
                        <a:pt x="2592" y="1080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11"/>
                <p:cNvSpPr>
                  <a:spLocks/>
                </p:cNvSpPr>
                <p:nvPr/>
              </p:nvSpPr>
              <p:spPr bwMode="auto">
                <a:xfrm>
                  <a:off x="609600" y="1600200"/>
                  <a:ext cx="1219200" cy="609798"/>
                </a:xfrm>
                <a:custGeom>
                  <a:avLst/>
                  <a:gdLst>
                    <a:gd name="T0" fmla="*/ 0 w 2592"/>
                    <a:gd name="T1" fmla="*/ 2147483647 h 2160"/>
                    <a:gd name="T2" fmla="*/ 2147483647 w 2592"/>
                    <a:gd name="T3" fmla="*/ 2147483647 h 2160"/>
                    <a:gd name="T4" fmla="*/ 2147483647 w 2592"/>
                    <a:gd name="T5" fmla="*/ 2147483647 h 2160"/>
                    <a:gd name="T6" fmla="*/ 2147483647 w 2592"/>
                    <a:gd name="T7" fmla="*/ 2147483647 h 2160"/>
                    <a:gd name="T8" fmla="*/ 2147483647 w 2592"/>
                    <a:gd name="T9" fmla="*/ 0 h 2160"/>
                    <a:gd name="T10" fmla="*/ 2147483647 w 2592"/>
                    <a:gd name="T11" fmla="*/ 2147483647 h 2160"/>
                    <a:gd name="T12" fmla="*/ 2147483647 w 2592"/>
                    <a:gd name="T13" fmla="*/ 2147483647 h 2160"/>
                    <a:gd name="T14" fmla="*/ 2147483647 w 2592"/>
                    <a:gd name="T15" fmla="*/ 2147483647 h 2160"/>
                    <a:gd name="T16" fmla="*/ 2147483647 w 2592"/>
                    <a:gd name="T17" fmla="*/ 2147483647 h 2160"/>
                    <a:gd name="T18" fmla="*/ 2147483647 w 2592"/>
                    <a:gd name="T19" fmla="*/ 2147483647 h 2160"/>
                    <a:gd name="T20" fmla="*/ 2147483647 w 2592"/>
                    <a:gd name="T21" fmla="*/ 2147483647 h 2160"/>
                    <a:gd name="T22" fmla="*/ 2147483647 w 2592"/>
                    <a:gd name="T23" fmla="*/ 2147483647 h 2160"/>
                    <a:gd name="T24" fmla="*/ 2147483647 w 2592"/>
                    <a:gd name="T25" fmla="*/ 2147483647 h 2160"/>
                    <a:gd name="T26" fmla="*/ 2147483647 w 2592"/>
                    <a:gd name="T27" fmla="*/ 2147483647 h 2160"/>
                    <a:gd name="T28" fmla="*/ 2147483647 w 2592"/>
                    <a:gd name="T29" fmla="*/ 2147483647 h 2160"/>
                    <a:gd name="T30" fmla="*/ 2147483647 w 2592"/>
                    <a:gd name="T31" fmla="*/ 2147483647 h 2160"/>
                    <a:gd name="T32" fmla="*/ 2147483647 w 2592"/>
                    <a:gd name="T33" fmla="*/ 2147483647 h 2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92"/>
                    <a:gd name="T52" fmla="*/ 0 h 2160"/>
                    <a:gd name="T53" fmla="*/ 2592 w 2592"/>
                    <a:gd name="T54" fmla="*/ 2160 h 21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92" h="2160">
                      <a:moveTo>
                        <a:pt x="0" y="1080"/>
                      </a:moveTo>
                      <a:cubicBezTo>
                        <a:pt x="54" y="945"/>
                        <a:pt x="162" y="665"/>
                        <a:pt x="216" y="537"/>
                      </a:cubicBezTo>
                      <a:cubicBezTo>
                        <a:pt x="270" y="409"/>
                        <a:pt x="288" y="377"/>
                        <a:pt x="324" y="312"/>
                      </a:cubicBezTo>
                      <a:cubicBezTo>
                        <a:pt x="360" y="247"/>
                        <a:pt x="384" y="207"/>
                        <a:pt x="432" y="144"/>
                      </a:cubicBezTo>
                      <a:cubicBezTo>
                        <a:pt x="480" y="81"/>
                        <a:pt x="555" y="0"/>
                        <a:pt x="648" y="0"/>
                      </a:cubicBezTo>
                      <a:cubicBezTo>
                        <a:pt x="741" y="0"/>
                        <a:pt x="819" y="90"/>
                        <a:pt x="864" y="144"/>
                      </a:cubicBezTo>
                      <a:cubicBezTo>
                        <a:pt x="909" y="198"/>
                        <a:pt x="935" y="246"/>
                        <a:pt x="972" y="312"/>
                      </a:cubicBezTo>
                      <a:cubicBezTo>
                        <a:pt x="1009" y="378"/>
                        <a:pt x="1026" y="412"/>
                        <a:pt x="1080" y="540"/>
                      </a:cubicBezTo>
                      <a:cubicBezTo>
                        <a:pt x="1134" y="668"/>
                        <a:pt x="1224" y="900"/>
                        <a:pt x="1296" y="1080"/>
                      </a:cubicBezTo>
                      <a:cubicBezTo>
                        <a:pt x="1368" y="1260"/>
                        <a:pt x="1461" y="1492"/>
                        <a:pt x="1515" y="1620"/>
                      </a:cubicBezTo>
                      <a:cubicBezTo>
                        <a:pt x="1569" y="1748"/>
                        <a:pt x="1585" y="1782"/>
                        <a:pt x="1620" y="1848"/>
                      </a:cubicBezTo>
                      <a:cubicBezTo>
                        <a:pt x="1655" y="1914"/>
                        <a:pt x="1677" y="1950"/>
                        <a:pt x="1731" y="2013"/>
                      </a:cubicBezTo>
                      <a:cubicBezTo>
                        <a:pt x="1785" y="2076"/>
                        <a:pt x="1848" y="2160"/>
                        <a:pt x="1944" y="2160"/>
                      </a:cubicBezTo>
                      <a:cubicBezTo>
                        <a:pt x="2040" y="2160"/>
                        <a:pt x="2109" y="2076"/>
                        <a:pt x="2160" y="2016"/>
                      </a:cubicBezTo>
                      <a:cubicBezTo>
                        <a:pt x="2211" y="1956"/>
                        <a:pt x="2226" y="1914"/>
                        <a:pt x="2262" y="1848"/>
                      </a:cubicBezTo>
                      <a:cubicBezTo>
                        <a:pt x="2298" y="1782"/>
                        <a:pt x="2321" y="1748"/>
                        <a:pt x="2376" y="1620"/>
                      </a:cubicBezTo>
                      <a:cubicBezTo>
                        <a:pt x="2431" y="1492"/>
                        <a:pt x="2511" y="1286"/>
                        <a:pt x="2592" y="1080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50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3886200" y="5638800"/>
                <a:ext cx="228600" cy="0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3" name="Straight Connector 52"/>
            <p:cNvCxnSpPr/>
            <p:nvPr/>
          </p:nvCxnSpPr>
          <p:spPr>
            <a:xfrm>
              <a:off x="5638800" y="5486400"/>
              <a:ext cx="83820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943600" y="5486400"/>
              <a:ext cx="0" cy="990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ACT: Types of radioactivity</a:t>
            </a:r>
          </a:p>
        </p:txBody>
      </p:sp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" t="11993" b="2641"/>
          <a:stretch>
            <a:fillRect/>
          </a:stretch>
        </p:blipFill>
        <p:spPr bwMode="auto">
          <a:xfrm>
            <a:off x="2169994" y="1815152"/>
            <a:ext cx="5297768" cy="311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 Box 6"/>
          <p:cNvSpPr txBox="1">
            <a:spLocks noChangeArrowheads="1"/>
          </p:cNvSpPr>
          <p:nvPr/>
        </p:nvSpPr>
        <p:spPr bwMode="auto">
          <a:xfrm>
            <a:off x="2034488" y="4858509"/>
            <a:ext cx="135015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Radioactive sources</a:t>
            </a:r>
            <a:endParaRPr lang="en-US" altLang="en-US" dirty="0">
              <a:latin typeface="+mn-lt"/>
            </a:endParaRPr>
          </a:p>
        </p:txBody>
      </p:sp>
      <p:sp>
        <p:nvSpPr>
          <p:cNvPr id="16399" name="Text Box 8"/>
          <p:cNvSpPr txBox="1">
            <a:spLocks noChangeArrowheads="1"/>
          </p:cNvSpPr>
          <p:nvPr/>
        </p:nvSpPr>
        <p:spPr bwMode="auto">
          <a:xfrm>
            <a:off x="1340893" y="2028804"/>
            <a:ext cx="11702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smtClean="0">
                <a:latin typeface="+mn-lt"/>
              </a:rPr>
              <a:t>B </a:t>
            </a:r>
            <a:r>
              <a:rPr lang="en-US" altLang="en-US" sz="1800" dirty="0">
                <a:latin typeface="+mn-lt"/>
              </a:rPr>
              <a:t>field into </a:t>
            </a:r>
            <a:r>
              <a:rPr lang="en-US" altLang="en-US" sz="1800" dirty="0" smtClean="0">
                <a:latin typeface="+mn-lt"/>
              </a:rPr>
              <a:t>page</a:t>
            </a:r>
            <a:endParaRPr lang="en-US" altLang="en-US" dirty="0">
              <a:latin typeface="+mn-lt"/>
            </a:endParaRPr>
          </a:p>
        </p:txBody>
      </p:sp>
      <p:sp>
        <p:nvSpPr>
          <p:cNvPr id="16401" name="Text Box 10"/>
          <p:cNvSpPr txBox="1">
            <a:spLocks noChangeArrowheads="1"/>
          </p:cNvSpPr>
          <p:nvPr/>
        </p:nvSpPr>
        <p:spPr bwMode="auto">
          <a:xfrm>
            <a:off x="4982760" y="5035929"/>
            <a:ext cx="995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detector</a:t>
            </a:r>
            <a:endParaRPr lang="en-US" alt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047" y="5513694"/>
            <a:ext cx="7013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of the trajectories must belong to an α particle?</a:t>
            </a:r>
            <a:endParaRPr lang="en-US" sz="2400" dirty="0"/>
          </a:p>
        </p:txBody>
      </p:sp>
      <p:sp useBgFill="1">
        <p:nvSpPr>
          <p:cNvPr id="21" name="Rectangle 20"/>
          <p:cNvSpPr/>
          <p:nvPr/>
        </p:nvSpPr>
        <p:spPr>
          <a:xfrm>
            <a:off x="5650173" y="1856096"/>
            <a:ext cx="1924334" cy="3125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TextBox 21"/>
          <p:cNvSpPr txBox="1"/>
          <p:nvPr/>
        </p:nvSpPr>
        <p:spPr>
          <a:xfrm>
            <a:off x="4476465" y="2347413"/>
            <a:ext cx="34336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358185" y="3866864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pic>
        <p:nvPicPr>
          <p:cNvPr id="25" name="Picture 38" descr="iclick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6" name="Rectangle 25"/>
          <p:cNvSpPr/>
          <p:nvPr/>
        </p:nvSpPr>
        <p:spPr>
          <a:xfrm>
            <a:off x="4503761" y="3016155"/>
            <a:ext cx="232012" cy="286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65595" y="2825084"/>
            <a:ext cx="34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887103" y="1337481"/>
            <a:ext cx="7723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the following trajectories from α, </a:t>
            </a:r>
            <a:r>
              <a:rPr lang="el-GR" sz="2400" dirty="0" smtClean="0"/>
              <a:t>β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, and </a:t>
            </a:r>
            <a:r>
              <a:rPr lang="el-GR" sz="2400" dirty="0" smtClean="0"/>
              <a:t>γ</a:t>
            </a:r>
            <a:r>
              <a:rPr lang="en-US" sz="2400" dirty="0" smtClean="0"/>
              <a:t> sources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323832" y="6005014"/>
            <a:ext cx="434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1		B. 2		C. 3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 rules</a:t>
            </a:r>
            <a:endParaRPr lang="en-US" dirty="0"/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893999" y="1582002"/>
            <a:ext cx="5602336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arenR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Nucleon Number (A) is conserved.</a:t>
            </a:r>
          </a:p>
          <a:p>
            <a:pPr>
              <a:spcBef>
                <a:spcPct val="20000"/>
              </a:spcBef>
              <a:buFontTx/>
              <a:buAutoNum type="arabicParenR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Atomic Number (Z) is conserved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  <a:p>
            <a:pPr>
              <a:spcBef>
                <a:spcPct val="20000"/>
              </a:spcBef>
              <a:buFontTx/>
              <a:buAutoNum type="arabicParenR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Energy and momentum are conserved.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70125" y="3392488"/>
          <a:ext cx="2617788" cy="574675"/>
        </p:xfrm>
        <a:graphic>
          <a:graphicData uri="http://schemas.openxmlformats.org/presentationml/2006/ole">
            <p:oleObj spid="_x0000_s729123" name="Equation" r:id="rId3" imgW="1155700" imgH="254000" progId="Equation.DSMT4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241550" y="4130675"/>
          <a:ext cx="2443163" cy="574675"/>
        </p:xfrm>
        <a:graphic>
          <a:graphicData uri="http://schemas.openxmlformats.org/presentationml/2006/ole">
            <p:oleObj spid="_x0000_s729124" name="Equation" r:id="rId4" imgW="1079032" imgH="253890" progId="Equation.DSMT4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243469" y="4870450"/>
          <a:ext cx="2241550" cy="574675"/>
        </p:xfrm>
        <a:graphic>
          <a:graphicData uri="http://schemas.openxmlformats.org/presentationml/2006/ole">
            <p:oleObj spid="_x0000_s729125" name="Equation" r:id="rId5" imgW="990170" imgH="25389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04163" y="3417959"/>
            <a:ext cx="13204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dirty="0" smtClean="0">
                <a:latin typeface="Calibri"/>
                <a:sym typeface="Symbol"/>
              </a:rPr>
              <a:t>α</a:t>
            </a:r>
            <a:r>
              <a:rPr lang="en-US" altLang="en-US" dirty="0" smtClean="0">
                <a:latin typeface="+mn-lt"/>
              </a:rPr>
              <a:t>  decay:</a:t>
            </a:r>
            <a:endParaRPr lang="en-US" altLang="en-US" dirty="0">
              <a:latin typeface="+mn-lt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04163" y="4165195"/>
            <a:ext cx="141979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dirty="0" smtClean="0">
                <a:latin typeface="Calibri"/>
                <a:sym typeface="Symbol"/>
              </a:rPr>
              <a:t>β</a:t>
            </a:r>
            <a:r>
              <a:rPr lang="en-US" altLang="en-US" i="1" baseline="30000" dirty="0" smtClean="0">
                <a:latin typeface="+mn-lt"/>
              </a:rPr>
              <a:t>–</a:t>
            </a:r>
            <a:r>
              <a:rPr lang="en-US" altLang="en-US" dirty="0" smtClean="0">
                <a:latin typeface="+mn-lt"/>
              </a:rPr>
              <a:t> decay:</a:t>
            </a:r>
            <a:endParaRPr lang="en-US" altLang="en-US" dirty="0">
              <a:latin typeface="+mn-lt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904163" y="4912431"/>
            <a:ext cx="12869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dirty="0" smtClean="0">
                <a:latin typeface="Calibri"/>
                <a:sym typeface="Symbol"/>
              </a:rPr>
              <a:t>γ</a:t>
            </a:r>
            <a:r>
              <a:rPr lang="en-US" altLang="en-US" dirty="0" smtClean="0">
                <a:latin typeface="+mn-lt"/>
              </a:rPr>
              <a:t> decay: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3194" y="4135272"/>
            <a:ext cx="3085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Electron is not a nucleon: A = 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Charge is –1e: Z = –1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3194" y="4847229"/>
            <a:ext cx="299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Photon is not a nucleon: A = 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Charge is 0: Z = 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3194" y="3386918"/>
            <a:ext cx="411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latin typeface="Calibri"/>
              </a:rPr>
              <a:t>α</a:t>
            </a:r>
            <a:r>
              <a:rPr lang="en-US" dirty="0" smtClean="0">
                <a:solidFill>
                  <a:srgbClr val="C00000"/>
                </a:solidFill>
                <a:latin typeface="Calibri"/>
              </a:rPr>
              <a:t> particle</a:t>
            </a:r>
            <a:r>
              <a:rPr lang="en-US" dirty="0" smtClean="0">
                <a:solidFill>
                  <a:srgbClr val="C00000"/>
                </a:solidFill>
              </a:rPr>
              <a:t> has 2 protons, 2 neutrons: A =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Charge is +2e: Z = +2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0270" y="5576912"/>
            <a:ext cx="181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“nuclear isomer</a:t>
            </a:r>
            <a:r>
              <a:rPr lang="en-US" dirty="0" smtClean="0">
                <a:solidFill>
                  <a:srgbClr val="C00000"/>
                </a:solidFill>
              </a:rPr>
              <a:t>” </a:t>
            </a:r>
            <a:r>
              <a:rPr lang="en-US" dirty="0">
                <a:solidFill>
                  <a:srgbClr val="C00000"/>
                </a:solidFill>
              </a:rPr>
              <a:t>excited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26"/>
          <p:cNvSpPr txBox="1">
            <a:spLocks noChangeArrowheads="1"/>
          </p:cNvSpPr>
          <p:nvPr/>
        </p:nvSpPr>
        <p:spPr bwMode="auto">
          <a:xfrm>
            <a:off x="914400" y="1378803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nucleus undergoes </a:t>
            </a:r>
            <a:r>
              <a:rPr lang="el-GR" altLang="en-US" dirty="0" smtClean="0">
                <a:solidFill>
                  <a:srgbClr val="C00000"/>
                </a:solidFill>
                <a:latin typeface="Calibri"/>
                <a:sym typeface="Symbol" pitchFamily="18" charset="2"/>
              </a:rPr>
              <a:t>α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decay. Which of the following is FALSE</a:t>
            </a:r>
            <a:r>
              <a:rPr lang="en-US" altLang="en-US" dirty="0" smtClean="0">
                <a:latin typeface="+mn-lt"/>
              </a:rPr>
              <a:t>?</a:t>
            </a:r>
            <a:endParaRPr lang="en-US" altLang="en-US" dirty="0">
              <a:latin typeface="+mn-lt"/>
            </a:endParaRPr>
          </a:p>
        </p:txBody>
      </p:sp>
      <p:sp>
        <p:nvSpPr>
          <p:cNvPr id="18435" name="Text Box 1029"/>
          <p:cNvSpPr txBox="1">
            <a:spLocks noChangeArrowheads="1"/>
          </p:cNvSpPr>
          <p:nvPr/>
        </p:nvSpPr>
        <p:spPr bwMode="auto">
          <a:xfrm>
            <a:off x="1524000" y="2514600"/>
            <a:ext cx="486568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Nucleon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number decreases by 4 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Neutron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number decreases by 2  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Charge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on nucleus increases by 2  </a:t>
            </a:r>
          </a:p>
        </p:txBody>
      </p:sp>
      <p:sp>
        <p:nvSpPr>
          <p:cNvPr id="18436" name="Rectangle 10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ACT: Checkpoint 2.1</a:t>
            </a:r>
          </a:p>
        </p:txBody>
      </p:sp>
      <p:pic>
        <p:nvPicPr>
          <p:cNvPr id="23" name="Picture 38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Text Box 6"/>
          <p:cNvSpPr txBox="1">
            <a:spLocks noChangeArrowheads="1"/>
          </p:cNvSpPr>
          <p:nvPr/>
        </p:nvSpPr>
        <p:spPr bwMode="auto">
          <a:xfrm>
            <a:off x="910988" y="1389323"/>
            <a:ext cx="6895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The nucleus            </a:t>
            </a:r>
            <a:r>
              <a:rPr lang="en-US" altLang="en-US" dirty="0" smtClean="0">
                <a:latin typeface="+mn-lt"/>
              </a:rPr>
              <a:t>undergoes  </a:t>
            </a:r>
            <a:r>
              <a:rPr lang="el-GR" altLang="en-US" dirty="0" smtClean="0">
                <a:latin typeface="+mn-lt"/>
              </a:rPr>
              <a:t>β</a:t>
            </a:r>
            <a:r>
              <a:rPr lang="en-US" altLang="en-US" baseline="30000" dirty="0" smtClean="0">
                <a:latin typeface="+mn-lt"/>
              </a:rPr>
              <a:t>–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decay</a:t>
            </a:r>
            <a:r>
              <a:rPr lang="en-US" altLang="en-US" dirty="0" smtClean="0">
                <a:latin typeface="+mn-lt"/>
              </a:rPr>
              <a:t>. Which of the following is true? </a:t>
            </a:r>
            <a:endParaRPr lang="en-US" altLang="en-US" dirty="0">
              <a:latin typeface="+mn-lt"/>
            </a:endParaRPr>
          </a:p>
        </p:txBody>
      </p:sp>
      <p:sp>
        <p:nvSpPr>
          <p:cNvPr id="1946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ACT: Checkpoint 2.2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3" name="Picture 38" descr="iclick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821973" y="2500270"/>
            <a:ext cx="5465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The number of protons in the daughter nucleus increases by one. </a:t>
            </a:r>
          </a:p>
          <a:p>
            <a:pPr marL="342900" indent="-342900">
              <a:spcBef>
                <a:spcPct val="50000"/>
              </a:spcBef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The number of neutrons in the daughter nucleus increases by one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41032" name="Object 8"/>
          <p:cNvGraphicFramePr>
            <a:graphicFrameLocks noChangeAspect="1"/>
          </p:cNvGraphicFramePr>
          <p:nvPr/>
        </p:nvGraphicFramePr>
        <p:xfrm>
          <a:off x="2537393" y="1408161"/>
          <a:ext cx="693738" cy="447675"/>
        </p:xfrm>
        <a:graphic>
          <a:graphicData uri="http://schemas.openxmlformats.org/presentationml/2006/ole">
            <p:oleObj spid="_x0000_s641054" name="Equation" r:id="rId5" imgW="393529" imgH="25389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ACT: Decay reactions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28237" y="1486355"/>
            <a:ext cx="7042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Which of the following decays is NOT allowed?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1620838" y="2486497"/>
            <a:ext cx="44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1620838" y="3288185"/>
            <a:ext cx="428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1620838" y="4038455"/>
            <a:ext cx="425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620838" y="4841399"/>
            <a:ext cx="443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494" name="Picture 38" descr="iclick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2054" name="Object 6"/>
          <p:cNvGraphicFramePr>
            <a:graphicFrameLocks noChangeAspect="1"/>
          </p:cNvGraphicFramePr>
          <p:nvPr/>
        </p:nvGraphicFramePr>
        <p:xfrm>
          <a:off x="2085975" y="2436196"/>
          <a:ext cx="2551113" cy="576262"/>
        </p:xfrm>
        <a:graphic>
          <a:graphicData uri="http://schemas.openxmlformats.org/presentationml/2006/ole">
            <p:oleObj spid="_x0000_s642098" name="Equation" r:id="rId5" imgW="1129810" imgH="253890" progId="Equation.DSMT4">
              <p:embed/>
            </p:oleObj>
          </a:graphicData>
        </a:graphic>
      </p:graphicFrame>
      <p:graphicFrame>
        <p:nvGraphicFramePr>
          <p:cNvPr id="642055" name="Object 7"/>
          <p:cNvGraphicFramePr>
            <a:graphicFrameLocks noChangeAspect="1"/>
          </p:cNvGraphicFramePr>
          <p:nvPr/>
        </p:nvGraphicFramePr>
        <p:xfrm>
          <a:off x="2085975" y="3234069"/>
          <a:ext cx="3035300" cy="574675"/>
        </p:xfrm>
        <a:graphic>
          <a:graphicData uri="http://schemas.openxmlformats.org/presentationml/2006/ole">
            <p:oleObj spid="_x0000_s642099" name="Equation" r:id="rId6" imgW="1345616" imgH="253890" progId="Equation.DSMT4">
              <p:embed/>
            </p:oleObj>
          </a:graphicData>
        </a:graphic>
      </p:graphicFrame>
      <p:graphicFrame>
        <p:nvGraphicFramePr>
          <p:cNvPr id="642056" name="Object 8"/>
          <p:cNvGraphicFramePr>
            <a:graphicFrameLocks noChangeAspect="1"/>
          </p:cNvGraphicFramePr>
          <p:nvPr/>
        </p:nvGraphicFramePr>
        <p:xfrm>
          <a:off x="2085975" y="3990998"/>
          <a:ext cx="2065338" cy="576262"/>
        </p:xfrm>
        <a:graphic>
          <a:graphicData uri="http://schemas.openxmlformats.org/presentationml/2006/ole">
            <p:oleObj spid="_x0000_s642100" name="Equation" r:id="rId7" imgW="914400" imgH="254000" progId="Equation.DSMT4">
              <p:embed/>
            </p:oleObj>
          </a:graphicData>
        </a:graphic>
      </p:graphicFrame>
      <p:graphicFrame>
        <p:nvGraphicFramePr>
          <p:cNvPr id="642057" name="Object 9"/>
          <p:cNvGraphicFramePr>
            <a:graphicFrameLocks noChangeAspect="1"/>
          </p:cNvGraphicFramePr>
          <p:nvPr/>
        </p:nvGraphicFramePr>
        <p:xfrm>
          <a:off x="2085975" y="4773635"/>
          <a:ext cx="3436938" cy="574675"/>
        </p:xfrm>
        <a:graphic>
          <a:graphicData uri="http://schemas.openxmlformats.org/presentationml/2006/ole">
            <p:oleObj spid="_x0000_s642101" name="Equation" r:id="rId8" imgW="1524000" imgH="254000" progId="Equation.DSMT4">
              <p:embed/>
            </p:oleObj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nuclear interaction</a:t>
            </a:r>
            <a:endParaRPr lang="en-US" dirty="0"/>
          </a:p>
        </p:txBody>
      </p:sp>
      <p:pic>
        <p:nvPicPr>
          <p:cNvPr id="4" name="Picture 2" descr="http://outreach.atnf.csiro.au/education/senior/cosmicengine/images/sun/neutrondeca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89" r="32652"/>
          <a:stretch/>
        </p:blipFill>
        <p:spPr bwMode="auto">
          <a:xfrm>
            <a:off x="5212184" y="2506884"/>
            <a:ext cx="3099306" cy="1883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82892" y="2645656"/>
            <a:ext cx="3411941" cy="1967289"/>
            <a:chOff x="5445460" y="2550120"/>
            <a:chExt cx="3411941" cy="1967289"/>
          </a:xfrm>
        </p:grpSpPr>
        <p:grpSp>
          <p:nvGrpSpPr>
            <p:cNvPr id="8" name="Group 26"/>
            <p:cNvGrpSpPr/>
            <p:nvPr/>
          </p:nvGrpSpPr>
          <p:grpSpPr>
            <a:xfrm>
              <a:off x="5445460" y="2579427"/>
              <a:ext cx="3411941" cy="1937982"/>
              <a:chOff x="5268036" y="2565779"/>
              <a:chExt cx="3411941" cy="1937982"/>
            </a:xfrm>
          </p:grpSpPr>
          <p:pic>
            <p:nvPicPr>
              <p:cNvPr id="11" name="Picture 44" descr="http://outreach.atnf.csiro.au/education/senior/cosmicengine/images/sun/betadecay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9071" r="29097" b="11940"/>
              <a:stretch/>
            </p:blipFill>
            <p:spPr bwMode="auto">
              <a:xfrm>
                <a:off x="5268036" y="2565779"/>
                <a:ext cx="3275463" cy="1774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 useBgFill="1">
            <p:nvSpPr>
              <p:cNvPr id="12" name="Rectangle 11"/>
              <p:cNvSpPr/>
              <p:nvPr/>
            </p:nvSpPr>
            <p:spPr>
              <a:xfrm rot="854494">
                <a:off x="7792873" y="3330053"/>
                <a:ext cx="887104" cy="11737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 useBgFill="1">
            <p:nvSpPr>
              <p:cNvPr id="13" name="Rectangle 12"/>
              <p:cNvSpPr/>
              <p:nvPr/>
            </p:nvSpPr>
            <p:spPr>
              <a:xfrm rot="854494">
                <a:off x="7118109" y="3986115"/>
                <a:ext cx="197476" cy="1324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 bwMode="auto">
            <a:xfrm flipV="1">
              <a:off x="6629400" y="2750024"/>
              <a:ext cx="1524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10" name="Object 12"/>
            <p:cNvGraphicFramePr>
              <a:graphicFrameLocks noChangeAspect="1"/>
            </p:cNvGraphicFramePr>
            <p:nvPr/>
          </p:nvGraphicFramePr>
          <p:xfrm>
            <a:off x="6775826" y="2550120"/>
            <a:ext cx="173038" cy="206375"/>
          </p:xfrm>
          <a:graphic>
            <a:graphicData uri="http://schemas.openxmlformats.org/presentationml/2006/ole">
              <p:oleObj spid="_x0000_s730149" name="Equation" r:id="rId5" imgW="139579" imgH="164957" progId="Equation.DSMT4">
                <p:embed/>
              </p:oleObj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914400" y="5691121"/>
            <a:ext cx="761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“Weak” interaction is mechanism behind this decay process</a:t>
            </a:r>
            <a:endParaRPr lang="en-US" sz="2400" dirty="0"/>
          </a:p>
        </p:txBody>
      </p:sp>
      <p:graphicFrame>
        <p:nvGraphicFramePr>
          <p:cNvPr id="730117" name="Object 5"/>
          <p:cNvGraphicFramePr>
            <a:graphicFrameLocks noChangeAspect="1"/>
          </p:cNvGraphicFramePr>
          <p:nvPr/>
        </p:nvGraphicFramePr>
        <p:xfrm>
          <a:off x="1077770" y="4462464"/>
          <a:ext cx="3363912" cy="484187"/>
        </p:xfrm>
        <a:graphic>
          <a:graphicData uri="http://schemas.openxmlformats.org/presentationml/2006/ole">
            <p:oleObj spid="_x0000_s730150" name="Equation" r:id="rId6" imgW="1497950" imgH="215806" progId="Equation.DSMT4">
              <p:embed/>
            </p:oleObj>
          </a:graphicData>
        </a:graphic>
      </p:graphicFrame>
      <p:graphicFrame>
        <p:nvGraphicFramePr>
          <p:cNvPr id="730118" name="Object 6"/>
          <p:cNvGraphicFramePr>
            <a:graphicFrameLocks noChangeAspect="1"/>
          </p:cNvGraphicFramePr>
          <p:nvPr/>
        </p:nvGraphicFramePr>
        <p:xfrm>
          <a:off x="5327673" y="4462464"/>
          <a:ext cx="2593975" cy="484188"/>
        </p:xfrm>
        <a:graphic>
          <a:graphicData uri="http://schemas.openxmlformats.org/presentationml/2006/ole">
            <p:oleObj spid="_x0000_s730151" name="Equation" r:id="rId7" imgW="1155199" imgH="215806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19117" y="6141495"/>
            <a:ext cx="595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Range only 10</a:t>
            </a:r>
            <a:r>
              <a:rPr lang="en-US" baseline="30000" dirty="0" smtClean="0">
                <a:solidFill>
                  <a:srgbClr val="C00000"/>
                </a:solidFill>
              </a:rPr>
              <a:t>–18</a:t>
            </a:r>
            <a:r>
              <a:rPr lang="en-US" dirty="0" smtClean="0">
                <a:solidFill>
                  <a:srgbClr val="C00000"/>
                </a:solidFill>
              </a:rPr>
              <a:t> m and 10</a:t>
            </a:r>
            <a:r>
              <a:rPr lang="en-US" baseline="30000" dirty="0" smtClean="0">
                <a:solidFill>
                  <a:srgbClr val="C00000"/>
                </a:solidFill>
              </a:rPr>
              <a:t>–6</a:t>
            </a:r>
            <a:r>
              <a:rPr lang="en-US" dirty="0" smtClean="0">
                <a:solidFill>
                  <a:srgbClr val="C00000"/>
                </a:solidFill>
              </a:rPr>
              <a:t>× weaker than strong interaction!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3026" y="1285160"/>
            <a:ext cx="7053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/>
              </a:rPr>
              <a:t>α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smtClean="0"/>
              <a:t>decay is a fission reaction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(strong force vs. Coulomb repulsion)</a:t>
            </a:r>
          </a:p>
          <a:p>
            <a:r>
              <a:rPr lang="en-US" sz="2400" dirty="0" smtClean="0">
                <a:latin typeface="Calibri"/>
              </a:rPr>
              <a:t>γ decay is transition between nuclear energy levels</a:t>
            </a:r>
          </a:p>
          <a:p>
            <a:r>
              <a:rPr lang="el-GR" sz="2400" dirty="0" smtClean="0"/>
              <a:t>β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decay converts a neutron into a proton: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95800" y="309803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 rates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34210" name="Object 2"/>
          <p:cNvGraphicFramePr>
            <a:graphicFrameLocks noChangeAspect="1"/>
          </p:cNvGraphicFramePr>
          <p:nvPr/>
        </p:nvGraphicFramePr>
        <p:xfrm>
          <a:off x="3794030" y="1896627"/>
          <a:ext cx="1633538" cy="890588"/>
        </p:xfrm>
        <a:graphic>
          <a:graphicData uri="http://schemas.openxmlformats.org/presentationml/2006/ole">
            <p:oleObj spid="_x0000_s734255" name="Equation" r:id="rId3" imgW="723586" imgH="393529" progId="Equation.DSMT4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33"/>
          <a:stretch>
            <a:fillRect/>
          </a:stretch>
        </p:blipFill>
        <p:spPr bwMode="auto">
          <a:xfrm>
            <a:off x="5962714" y="2429025"/>
            <a:ext cx="3028886" cy="32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34211" name="Object 3"/>
          <p:cNvGraphicFramePr>
            <a:graphicFrameLocks noChangeAspect="1"/>
          </p:cNvGraphicFramePr>
          <p:nvPr/>
        </p:nvGraphicFramePr>
        <p:xfrm>
          <a:off x="949325" y="3976829"/>
          <a:ext cx="1544638" cy="449263"/>
        </p:xfrm>
        <a:graphic>
          <a:graphicData uri="http://schemas.openxmlformats.org/presentationml/2006/ole">
            <p:oleObj spid="_x0000_s734256" name="Equation" r:id="rId5" imgW="875920" imgH="253890" progId="Equation.DSMT4">
              <p:embed/>
            </p:oleObj>
          </a:graphicData>
        </a:graphic>
      </p:graphicFrame>
      <p:graphicFrame>
        <p:nvGraphicFramePr>
          <p:cNvPr id="734212" name="Object 4"/>
          <p:cNvGraphicFramePr>
            <a:graphicFrameLocks noChangeAspect="1"/>
          </p:cNvGraphicFramePr>
          <p:nvPr/>
        </p:nvGraphicFramePr>
        <p:xfrm>
          <a:off x="2489911" y="3978440"/>
          <a:ext cx="1276350" cy="449263"/>
        </p:xfrm>
        <a:graphic>
          <a:graphicData uri="http://schemas.openxmlformats.org/presentationml/2006/ole">
            <p:oleObj spid="_x0000_s734257" name="Equation" r:id="rId6" imgW="723586" imgH="253890" progId="Equation.DSMT4">
              <p:embed/>
            </p:oleObj>
          </a:graphicData>
        </a:graphic>
      </p:graphicFrame>
      <p:graphicFrame>
        <p:nvGraphicFramePr>
          <p:cNvPr id="734214" name="Object 6"/>
          <p:cNvGraphicFramePr>
            <a:graphicFrameLocks noChangeAspect="1"/>
          </p:cNvGraphicFramePr>
          <p:nvPr/>
        </p:nvGraphicFramePr>
        <p:xfrm>
          <a:off x="1144658" y="4484687"/>
          <a:ext cx="2060575" cy="696913"/>
        </p:xfrm>
        <a:graphic>
          <a:graphicData uri="http://schemas.openxmlformats.org/presentationml/2006/ole">
            <p:oleObj spid="_x0000_s734258" name="Equation" r:id="rId7" imgW="1167893" imgH="393529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711054" y="1861276"/>
            <a:ext cx="1752600" cy="99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837898" y="1981200"/>
            <a:ext cx="1958455" cy="646331"/>
            <a:chOff x="5204345" y="2967465"/>
            <a:chExt cx="1958455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5204345" y="2967465"/>
              <a:ext cx="1452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“Activity” or rate of decay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544101" y="3308996"/>
              <a:ext cx="618699" cy="3213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189861" y="2479974"/>
            <a:ext cx="1638869" cy="909557"/>
            <a:chOff x="5323076" y="2157528"/>
            <a:chExt cx="1638869" cy="909557"/>
          </a:xfrm>
        </p:grpSpPr>
        <p:sp>
          <p:nvSpPr>
            <p:cNvPr id="15" name="TextBox 14"/>
            <p:cNvSpPr txBox="1"/>
            <p:nvPr/>
          </p:nvSpPr>
          <p:spPr>
            <a:xfrm>
              <a:off x="5323076" y="2697753"/>
              <a:ext cx="1638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Decay constant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V="1">
              <a:off x="6142511" y="2157528"/>
              <a:ext cx="570" cy="54022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364709" y="1752600"/>
            <a:ext cx="2483891" cy="646331"/>
            <a:chOff x="4360459" y="2807735"/>
            <a:chExt cx="2018161" cy="646331"/>
          </a:xfrm>
        </p:grpSpPr>
        <p:sp>
          <p:nvSpPr>
            <p:cNvPr id="18" name="TextBox 17"/>
            <p:cNvSpPr txBox="1"/>
            <p:nvPr/>
          </p:nvSpPr>
          <p:spPr>
            <a:xfrm>
              <a:off x="5029198" y="2807735"/>
              <a:ext cx="1349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Number of un-decayed nuclei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4360459" y="3130901"/>
              <a:ext cx="668739" cy="287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276600" y="4495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“Half-life” = time for ½ of the nuclei to decay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400" y="5678269"/>
            <a:ext cx="6444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Ex: At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</a:rPr>
              <a:t>1/2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½ the nuclei survived &amp; the activity decreased by ½</a:t>
            </a:r>
          </a:p>
          <a:p>
            <a:pPr marL="287338" indent="-287338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At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= 2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</a:rPr>
              <a:t>1/2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¼ the nuclei survived &amp; the activity decreased by ¼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1600" y="2819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Units: “Becquerel” (1 </a:t>
            </a:r>
            <a:r>
              <a:rPr lang="en-US" dirty="0" err="1" smtClean="0"/>
              <a:t>Bq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</a:t>
            </a:r>
            <a:r>
              <a:rPr lang="en-US" dirty="0" smtClean="0"/>
              <a:t> 1 decay/s)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1295400"/>
            <a:ext cx="4228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Decay reactions are probabilistic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Fundamental forces of Nature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1524000"/>
            <a:ext cx="5558509" cy="179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dirty="0" smtClean="0">
                <a:latin typeface="+mj-lt"/>
              </a:rPr>
              <a:t>Gravitational force (solar system, galaxies)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 smtClean="0">
                <a:latin typeface="+mj-lt"/>
              </a:rPr>
              <a:t>Electromagnetic force (atoms, molecules)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 smtClean="0">
                <a:latin typeface="+mj-lt"/>
              </a:rPr>
              <a:t>Strong force (atomic nuclei)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 smtClean="0">
                <a:latin typeface="+mj-lt"/>
              </a:rPr>
              <a:t>Weak force (radioactive decay)</a:t>
            </a:r>
            <a:endParaRPr lang="en-US" sz="2400" dirty="0">
              <a:latin typeface="+mj-lt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533400" y="2514600"/>
            <a:ext cx="1066800" cy="685800"/>
            <a:chOff x="457200" y="2514600"/>
            <a:chExt cx="1066800" cy="685800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2590800"/>
              <a:ext cx="913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rgbClr val="008000"/>
                  </a:solidFill>
                  <a:latin typeface="+mj-lt"/>
                </a:rPr>
                <a:t>Today</a:t>
              </a:r>
              <a:endParaRPr lang="en-US" sz="240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5" name="AutoShape 148"/>
            <p:cNvSpPr>
              <a:spLocks/>
            </p:cNvSpPr>
            <p:nvPr/>
          </p:nvSpPr>
          <p:spPr bwMode="auto">
            <a:xfrm>
              <a:off x="1371600" y="2514600"/>
              <a:ext cx="152400" cy="685800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5180730" y="3900785"/>
            <a:ext cx="2210670" cy="1985665"/>
            <a:chOff x="5180730" y="4186535"/>
            <a:chExt cx="2210670" cy="1985665"/>
          </a:xfrm>
        </p:grpSpPr>
        <p:pic>
          <p:nvPicPr>
            <p:cNvPr id="16" name="Picture 37" descr="http://hadron.physics.fsu.edu/~crede/IMAGES/panels-5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3333" r="6666" b="6667"/>
            <a:stretch/>
          </p:blipFill>
          <p:spPr bwMode="auto">
            <a:xfrm>
              <a:off x="5188712" y="4186535"/>
              <a:ext cx="2133600" cy="137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188712" y="471993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+mn-lt"/>
                </a:rPr>
                <a:t>&lt;</a:t>
              </a:r>
              <a:endParaRPr lang="en-US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0730" y="5710535"/>
              <a:ext cx="2210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+mn-lt"/>
                </a:rPr>
                <a:t>Electromagnetic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7474712" y="3976985"/>
            <a:ext cx="1524000" cy="1909465"/>
            <a:chOff x="7474712" y="4262735"/>
            <a:chExt cx="1524000" cy="1909465"/>
          </a:xfrm>
        </p:grpSpPr>
        <p:pic>
          <p:nvPicPr>
            <p:cNvPr id="17" name="Picture 5" descr="http://hadron.physics.fsu.edu/~crede/IMAGES/panels-6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852" t="25420" r="27481" b="11246"/>
            <a:stretch/>
          </p:blipFill>
          <p:spPr bwMode="auto">
            <a:xfrm>
              <a:off x="7931912" y="4262735"/>
              <a:ext cx="1066800" cy="144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474712" y="471993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+mn-lt"/>
                </a:rPr>
                <a:t>&lt;</a:t>
              </a:r>
              <a:endParaRPr lang="en-US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31912" y="5710535"/>
              <a:ext cx="998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+mn-lt"/>
                </a:rPr>
                <a:t>Strong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6" name="Group 30"/>
          <p:cNvGrpSpPr/>
          <p:nvPr/>
        </p:nvGrpSpPr>
        <p:grpSpPr>
          <a:xfrm>
            <a:off x="152400" y="3900785"/>
            <a:ext cx="2154063" cy="1985665"/>
            <a:chOff x="152400" y="4186535"/>
            <a:chExt cx="2154063" cy="1985665"/>
          </a:xfrm>
        </p:grpSpPr>
        <p:sp>
          <p:nvSpPr>
            <p:cNvPr id="24" name="TextBox 23"/>
            <p:cNvSpPr txBox="1"/>
            <p:nvPr/>
          </p:nvSpPr>
          <p:spPr>
            <a:xfrm>
              <a:off x="230822" y="5710535"/>
              <a:ext cx="1790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+mn-lt"/>
                </a:rPr>
                <a:t>Gravitational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113666" name="Picture 2" descr="http://images.tutorvista.com/cms/images/83/objects-attracted-towards-the-eart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4186535"/>
              <a:ext cx="2154063" cy="15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" name="Group 31"/>
          <p:cNvGrpSpPr/>
          <p:nvPr/>
        </p:nvGrpSpPr>
        <p:grpSpPr>
          <a:xfrm>
            <a:off x="2362200" y="3900785"/>
            <a:ext cx="2819400" cy="1985665"/>
            <a:chOff x="2362200" y="4186535"/>
            <a:chExt cx="2819400" cy="1985665"/>
          </a:xfrm>
        </p:grpSpPr>
        <p:pic>
          <p:nvPicPr>
            <p:cNvPr id="14" name="Picture 44" descr="http://outreach.atnf.csiro.au/education/senior/cosmicengine/images/sun/betadecay.g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7756" r="42818" b="14836"/>
            <a:stretch/>
          </p:blipFill>
          <p:spPr bwMode="auto">
            <a:xfrm>
              <a:off x="2743200" y="4186535"/>
              <a:ext cx="2438400" cy="1600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276600" y="5710535"/>
              <a:ext cx="888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+mn-lt"/>
                </a:rPr>
                <a:t>Weak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62200" y="471993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+mn-lt"/>
                </a:rPr>
                <a:t>&lt;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0" y="6087130"/>
            <a:ext cx="9144000" cy="523220"/>
            <a:chOff x="0" y="3591580"/>
            <a:chExt cx="9144000" cy="523220"/>
          </a:xfrm>
        </p:grpSpPr>
        <p:sp>
          <p:nvSpPr>
            <p:cNvPr id="29" name="Rectangle 28"/>
            <p:cNvSpPr/>
            <p:nvPr/>
          </p:nvSpPr>
          <p:spPr>
            <a:xfrm>
              <a:off x="0" y="3657600"/>
              <a:ext cx="9144000" cy="457200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3800" y="3591580"/>
              <a:ext cx="1540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  <a:latin typeface="+mn-lt"/>
                </a:rPr>
                <a:t>strongest</a:t>
              </a:r>
              <a:endParaRPr lang="en-US" sz="2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7654" y="3591580"/>
              <a:ext cx="13746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  <a:latin typeface="+mn-lt"/>
                </a:rPr>
                <a:t>weakest</a:t>
              </a:r>
              <a:endParaRPr 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Calculation: carbon dating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3886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1 in ~8 × 10</a:t>
            </a:r>
            <a:r>
              <a:rPr lang="en-US" sz="2000" baseline="30000" dirty="0" smtClean="0">
                <a:latin typeface="+mn-lt"/>
              </a:rPr>
              <a:t>11</a:t>
            </a:r>
            <a:r>
              <a:rPr lang="en-US" sz="2000" dirty="0" smtClean="0">
                <a:latin typeface="+mn-lt"/>
              </a:rPr>
              <a:t> C atoms </a:t>
            </a:r>
            <a:r>
              <a:rPr lang="en-US" sz="2000" dirty="0">
                <a:latin typeface="+mn-lt"/>
              </a:rPr>
              <a:t>is </a:t>
            </a:r>
            <a:r>
              <a:rPr lang="en-US" sz="2000" baseline="30000" dirty="0" smtClean="0">
                <a:latin typeface="+mn-lt"/>
              </a:rPr>
              <a:t>14</a:t>
            </a:r>
            <a:r>
              <a:rPr lang="en-US" sz="2000" dirty="0" smtClean="0">
                <a:latin typeface="+mn-lt"/>
              </a:rPr>
              <a:t>C and </a:t>
            </a:r>
            <a:r>
              <a:rPr lang="el-GR" sz="2000" dirty="0" smtClean="0">
                <a:latin typeface="Calibri"/>
              </a:rPr>
              <a:t>β</a:t>
            </a:r>
            <a:r>
              <a:rPr lang="en-US" sz="2000" baseline="30000" dirty="0" smtClean="0">
                <a:latin typeface="+mn-lt"/>
              </a:rPr>
              <a:t>–</a:t>
            </a:r>
            <a:r>
              <a:rPr lang="en-US" sz="2000" dirty="0" smtClean="0">
                <a:latin typeface="+mn-lt"/>
              </a:rPr>
              <a:t> decays </a:t>
            </a:r>
            <a:r>
              <a:rPr lang="en-US" sz="2000" dirty="0">
                <a:latin typeface="+mn-lt"/>
              </a:rPr>
              <a:t>with a </a:t>
            </a:r>
            <a:r>
              <a:rPr lang="en-US" sz="2000" i="1" dirty="0" smtClean="0">
                <a:latin typeface="+mn-lt"/>
              </a:rPr>
              <a:t>T</a:t>
            </a:r>
            <a:r>
              <a:rPr lang="en-US" sz="2000" baseline="-25000" dirty="0" smtClean="0">
                <a:latin typeface="+mn-lt"/>
              </a:rPr>
              <a:t>1/2</a:t>
            </a:r>
            <a:r>
              <a:rPr lang="en-US" sz="2000" dirty="0" smtClean="0">
                <a:latin typeface="+mn-lt"/>
              </a:rPr>
              <a:t> of </a:t>
            </a:r>
            <a:r>
              <a:rPr lang="en-US" sz="2000" dirty="0">
                <a:latin typeface="+mn-lt"/>
              </a:rPr>
              <a:t>5730 years. Determine </a:t>
            </a:r>
            <a:r>
              <a:rPr lang="en-US" sz="2000" dirty="0" smtClean="0">
                <a:latin typeface="+mn-lt"/>
              </a:rPr>
              <a:t>how many decays/s </a:t>
            </a:r>
            <a:r>
              <a:rPr lang="en-US" sz="2000" dirty="0">
                <a:latin typeface="+mn-lt"/>
              </a:rPr>
              <a:t>per gram of </a:t>
            </a:r>
            <a:r>
              <a:rPr lang="en-US" sz="2000" dirty="0" smtClean="0">
                <a:latin typeface="+mn-lt"/>
              </a:rPr>
              <a:t>carbon occur in a living organism.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394240" name="Object 0"/>
          <p:cNvGraphicFramePr>
            <a:graphicFrameLocks noChangeAspect="1"/>
          </p:cNvGraphicFramePr>
          <p:nvPr/>
        </p:nvGraphicFramePr>
        <p:xfrm>
          <a:off x="990600" y="2971800"/>
          <a:ext cx="1206500" cy="647700"/>
        </p:xfrm>
        <a:graphic>
          <a:graphicData uri="http://schemas.openxmlformats.org/presentationml/2006/ole">
            <p:oleObj spid="_x0000_s645230" name="Equation" r:id="rId4" imgW="685800" imgH="368300" progId="Equation.DSMT4">
              <p:embed/>
            </p:oleObj>
          </a:graphicData>
        </a:graphic>
      </p:graphicFrame>
      <p:graphicFrame>
        <p:nvGraphicFramePr>
          <p:cNvPr id="394242" name="Object 2"/>
          <p:cNvGraphicFramePr>
            <a:graphicFrameLocks noChangeAspect="1"/>
          </p:cNvGraphicFramePr>
          <p:nvPr/>
        </p:nvGraphicFramePr>
        <p:xfrm>
          <a:off x="990600" y="4202112"/>
          <a:ext cx="865187" cy="709613"/>
        </p:xfrm>
        <a:graphic>
          <a:graphicData uri="http://schemas.openxmlformats.org/presentationml/2006/ole">
            <p:oleObj spid="_x0000_s645231" name="Equation" r:id="rId5" imgW="494870" imgH="406048" progId="Equation.DSMT4">
              <p:embed/>
            </p:oleObj>
          </a:graphicData>
        </a:graphic>
      </p:graphicFrame>
      <p:pic>
        <p:nvPicPr>
          <p:cNvPr id="645132" name="Picture 12" descr="http://link.springer.com/static-content/images/130/prt%253A978-90-481-2639-2%252F16/MediaObjects/978-90-481-2639-2_16_Part_Fig1-127_HTM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295400"/>
            <a:ext cx="4099715" cy="420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14400" y="5269468"/>
            <a:ext cx="314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Number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14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 atoms per gm: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45135" name="Object 15"/>
          <p:cNvGraphicFramePr>
            <a:graphicFrameLocks noChangeAspect="1"/>
          </p:cNvGraphicFramePr>
          <p:nvPr/>
        </p:nvGraphicFramePr>
        <p:xfrm>
          <a:off x="974725" y="5605463"/>
          <a:ext cx="2378075" cy="777875"/>
        </p:xfrm>
        <a:graphic>
          <a:graphicData uri="http://schemas.openxmlformats.org/presentationml/2006/ole">
            <p:oleObj spid="_x0000_s645235" name="Equation" r:id="rId7" imgW="1358310" imgH="444307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14400" y="3821668"/>
            <a:ext cx="167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Decay constant: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ACT: Carbon dating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03551" y="1295400"/>
            <a:ext cx="7326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+mn-lt"/>
              </a:rPr>
              <a:t>In the previous example we found that the </a:t>
            </a:r>
            <a:r>
              <a:rPr lang="en-US" baseline="30000" dirty="0" smtClean="0">
                <a:latin typeface="+mn-lt"/>
              </a:rPr>
              <a:t>14</a:t>
            </a:r>
            <a:r>
              <a:rPr lang="en-US" dirty="0" smtClean="0">
                <a:latin typeface="+mn-lt"/>
              </a:rPr>
              <a:t>C activity in living organisms is 0.24 </a:t>
            </a:r>
            <a:r>
              <a:rPr lang="en-US" dirty="0" err="1" smtClean="0">
                <a:latin typeface="+mn-lt"/>
              </a:rPr>
              <a:t>Bq</a:t>
            </a:r>
            <a:r>
              <a:rPr lang="en-US" dirty="0" smtClean="0">
                <a:latin typeface="+mn-lt"/>
              </a:rPr>
              <a:t> per gram of sample.</a:t>
            </a:r>
          </a:p>
        </p:txBody>
      </p:sp>
      <p:pic>
        <p:nvPicPr>
          <p:cNvPr id="27656" name="Picture 38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48770" y="3992940"/>
            <a:ext cx="24088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3,000 years</a:t>
            </a:r>
          </a:p>
          <a:p>
            <a:pPr marL="342900" indent="-342900"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6,000 years</a:t>
            </a:r>
          </a:p>
          <a:p>
            <a:pPr marL="342900" indent="-342900"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12,000 years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21922" name="Picture 2" descr="http://images.iop.org/objects/phw/news/12/1/29/Fossi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1981200"/>
            <a:ext cx="1896534" cy="1706881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914400" y="228600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The half-life for </a:t>
            </a:r>
            <a:r>
              <a:rPr lang="el-GR" sz="2400" dirty="0" smtClean="0"/>
              <a:t>β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decay of </a:t>
            </a:r>
            <a:r>
              <a:rPr lang="en-US" sz="2400" baseline="30000" dirty="0" smtClean="0"/>
              <a:t>14</a:t>
            </a:r>
            <a:r>
              <a:rPr lang="en-US" sz="2400" dirty="0" smtClean="0"/>
              <a:t>C is ~6,000 years.  You test a fossil and find that its activity is 0.06 </a:t>
            </a:r>
            <a:r>
              <a:rPr lang="en-US" sz="2400" dirty="0" err="1" smtClean="0"/>
              <a:t>Bq</a:t>
            </a:r>
            <a:r>
              <a:rPr lang="en-US" sz="2400" dirty="0" smtClean="0"/>
              <a:t>/gm.  How old is the fossil?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371600"/>
            <a:ext cx="78486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Nuclear atom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Nuclei composed of neutrons &amp; protons (nucleons)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Strong force binds nucleons together -&gt; “mass defect”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Radioactive decay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Three types: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α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(He nucleus)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β</a:t>
            </a:r>
            <a:r>
              <a:rPr lang="en-US" sz="2400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(electron),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γ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(photon)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Nucleon number, charge, energy/momentum conserved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Decay rate</a:t>
            </a:r>
          </a:p>
          <a:p>
            <a:pPr lvl="1">
              <a:spcAft>
                <a:spcPts val="600"/>
              </a:spcAft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1/2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is time for ½ of nuclei to decay &amp; for activity to decrease by ½ 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32163" name="Object 3"/>
          <p:cNvGraphicFramePr>
            <a:graphicFrameLocks noChangeAspect="1"/>
          </p:cNvGraphicFramePr>
          <p:nvPr/>
        </p:nvGraphicFramePr>
        <p:xfrm>
          <a:off x="3048000" y="5486400"/>
          <a:ext cx="1206500" cy="647700"/>
        </p:xfrm>
        <a:graphic>
          <a:graphicData uri="http://schemas.openxmlformats.org/presentationml/2006/ole">
            <p:oleObj spid="_x0000_s732185" name="Equation" r:id="rId3" imgW="685800" imgH="368300" progId="Equation.DSMT4">
              <p:embed/>
            </p:oleObj>
          </a:graphicData>
        </a:graphic>
      </p:graphicFrame>
      <p:graphicFrame>
        <p:nvGraphicFramePr>
          <p:cNvPr id="732164" name="Object 4"/>
          <p:cNvGraphicFramePr>
            <a:graphicFrameLocks noChangeAspect="1"/>
          </p:cNvGraphicFramePr>
          <p:nvPr/>
        </p:nvGraphicFramePr>
        <p:xfrm>
          <a:off x="4724400" y="5562600"/>
          <a:ext cx="1836738" cy="449263"/>
        </p:xfrm>
        <a:graphic>
          <a:graphicData uri="http://schemas.openxmlformats.org/presentationml/2006/ole">
            <p:oleObj spid="_x0000_s732186" name="Equation" r:id="rId4" imgW="1040948" imgH="25389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03" t="397" r="15608" b="5360"/>
          <a:stretch>
            <a:fillRect/>
          </a:stretch>
        </p:blipFill>
        <p:spPr bwMode="auto">
          <a:xfrm>
            <a:off x="2047164" y="2183642"/>
            <a:ext cx="4967790" cy="243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nucleus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26961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+ charge of the atom is inside a small </a:t>
            </a:r>
            <a:r>
              <a:rPr lang="en-US" sz="2400" i="1" dirty="0" smtClean="0"/>
              <a:t>nucleus</a:t>
            </a:r>
            <a:r>
              <a:rPr lang="en-US" sz="2400" dirty="0" smtClean="0"/>
              <a:t>, which is made up of </a:t>
            </a:r>
            <a:r>
              <a:rPr lang="en-US" sz="2400" i="1" dirty="0" smtClean="0"/>
              <a:t>protons</a:t>
            </a:r>
            <a:r>
              <a:rPr lang="en-US" sz="2400" dirty="0" smtClean="0"/>
              <a:t> and </a:t>
            </a:r>
            <a:r>
              <a:rPr lang="en-US" sz="2400" i="1" dirty="0" smtClean="0"/>
              <a:t>neutrons</a:t>
            </a:r>
            <a:r>
              <a:rPr lang="en-US" sz="2400" dirty="0" smtClean="0"/>
              <a:t> (“nucleons”)</a:t>
            </a:r>
          </a:p>
        </p:txBody>
      </p:sp>
      <p:sp useBgFill="1">
        <p:nvSpPr>
          <p:cNvPr id="10" name="Rectangle 9"/>
          <p:cNvSpPr/>
          <p:nvPr/>
        </p:nvSpPr>
        <p:spPr>
          <a:xfrm rot="1008468">
            <a:off x="6435421" y="3357083"/>
            <a:ext cx="1609795" cy="1307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743200" y="4992806"/>
            <a:ext cx="3657600" cy="1119664"/>
            <a:chOff x="2895600" y="5257800"/>
            <a:chExt cx="3657600" cy="111966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895600" y="5638800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895600" y="5257800"/>
              <a:ext cx="885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Particle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91000" y="52578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Mass </a:t>
              </a:r>
              <a:r>
                <a:rPr lang="en-US" sz="1400" dirty="0" smtClean="0"/>
                <a:t>(</a:t>
              </a:r>
              <a:r>
                <a:rPr lang="en-US" sz="1400" dirty="0" err="1" smtClean="0"/>
                <a:t>MeV</a:t>
              </a:r>
              <a:r>
                <a:rPr lang="en-US" sz="1400" dirty="0" smtClean="0"/>
                <a:t>/c</a:t>
              </a:r>
              <a:r>
                <a:rPr lang="en-US" sz="1400" baseline="30000" dirty="0" smtClean="0"/>
                <a:t>2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95600" y="5638800"/>
              <a:ext cx="313419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457200"/>
              <a:r>
                <a:rPr lang="en-US" sz="1400" dirty="0" smtClean="0"/>
                <a:t>electron		0.511			–e</a:t>
              </a:r>
            </a:p>
            <a:p>
              <a:pPr algn="just" defTabSz="457200"/>
              <a:r>
                <a:rPr lang="en-US" sz="1400" dirty="0" smtClean="0"/>
                <a:t>proton		938.3			+e</a:t>
              </a:r>
            </a:p>
            <a:p>
              <a:pPr algn="just" defTabSz="457200"/>
              <a:r>
                <a:rPr lang="en-US" sz="1400" dirty="0" smtClean="0"/>
                <a:t>neutron		939.5			  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38800" y="5257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Charge</a:t>
              </a:r>
              <a:endParaRPr lang="en-US" sz="1400" dirty="0"/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114800" y="2362200"/>
            <a:ext cx="838200" cy="762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nomenclature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05000" y="1905000"/>
            <a:ext cx="2286000" cy="685800"/>
            <a:chOff x="4876800" y="2655335"/>
            <a:chExt cx="2286000" cy="685800"/>
          </a:xfrm>
        </p:grpSpPr>
        <p:sp>
          <p:nvSpPr>
            <p:cNvPr id="5" name="TextBox 4"/>
            <p:cNvSpPr txBox="1"/>
            <p:nvPr/>
          </p:nvSpPr>
          <p:spPr>
            <a:xfrm>
              <a:off x="4876800" y="2655335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39725" indent="-339725"/>
              <a:r>
                <a:rPr lang="en-US" i="1" dirty="0" smtClean="0">
                  <a:solidFill>
                    <a:srgbClr val="C00000"/>
                  </a:solidFill>
                </a:rPr>
                <a:t>A</a:t>
              </a:r>
              <a:r>
                <a:rPr lang="en-US" dirty="0" smtClean="0">
                  <a:solidFill>
                    <a:srgbClr val="C00000"/>
                  </a:solidFill>
                </a:rPr>
                <a:t> = “atomic mass number”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553200" y="3036335"/>
              <a:ext cx="6096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209800" y="2819400"/>
            <a:ext cx="1981200" cy="646331"/>
            <a:chOff x="4954588" y="2615866"/>
            <a:chExt cx="1981200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4954588" y="2615866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39725" indent="-339725"/>
              <a:r>
                <a:rPr lang="en-US" i="1" dirty="0" smtClean="0">
                  <a:solidFill>
                    <a:srgbClr val="C00000"/>
                  </a:solidFill>
                </a:rPr>
                <a:t>Z</a:t>
              </a:r>
              <a:r>
                <a:rPr lang="en-US" dirty="0" smtClean="0">
                  <a:solidFill>
                    <a:srgbClr val="C00000"/>
                  </a:solidFill>
                </a:rPr>
                <a:t> = “atomic number”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flipV="1">
              <a:off x="6326188" y="2692066"/>
              <a:ext cx="609600" cy="2469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685800" y="1371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nucleus is composed of </a:t>
            </a:r>
            <a:r>
              <a:rPr lang="en-US" sz="2400" i="1" dirty="0" smtClean="0"/>
              <a:t>Z</a:t>
            </a:r>
            <a:r>
              <a:rPr lang="en-US" sz="2400" dirty="0" smtClean="0"/>
              <a:t> </a:t>
            </a:r>
            <a:r>
              <a:rPr lang="en-US" sz="2400" i="1" dirty="0" smtClean="0"/>
              <a:t>protons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i="1" dirty="0" smtClean="0"/>
              <a:t>neutrons</a:t>
            </a:r>
            <a:r>
              <a:rPr lang="en-US" sz="2400" dirty="0" smtClean="0"/>
              <a:t> (“nucleons”)</a:t>
            </a:r>
            <a:endParaRPr lang="en-US" sz="2400" dirty="0"/>
          </a:p>
        </p:txBody>
      </p:sp>
      <p:graphicFrame>
        <p:nvGraphicFramePr>
          <p:cNvPr id="727045" name="Object 4"/>
          <p:cNvGraphicFramePr>
            <a:graphicFrameLocks noChangeAspect="1"/>
          </p:cNvGraphicFramePr>
          <p:nvPr/>
        </p:nvGraphicFramePr>
        <p:xfrm>
          <a:off x="3810000" y="3505200"/>
          <a:ext cx="1509712" cy="398463"/>
        </p:xfrm>
        <a:graphic>
          <a:graphicData uri="http://schemas.openxmlformats.org/presentationml/2006/ole">
            <p:oleObj spid="_x0000_s727108" name="Equation" r:id="rId3" imgW="672516" imgH="177646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14400" y="4343400"/>
            <a:ext cx="80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proton number = electron number (gives element name &amp; chemical properties)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27046" name="Object 6"/>
          <p:cNvGraphicFramePr>
            <a:graphicFrameLocks noChangeAspect="1"/>
          </p:cNvGraphicFramePr>
          <p:nvPr/>
        </p:nvGraphicFramePr>
        <p:xfrm>
          <a:off x="4238625" y="2438400"/>
          <a:ext cx="565150" cy="635000"/>
        </p:xfrm>
        <a:graphic>
          <a:graphicData uri="http://schemas.openxmlformats.org/presentationml/2006/ole">
            <p:oleObj spid="_x0000_s727109" name="Equation" r:id="rId4" imgW="228600" imgH="25380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91271" y="4964668"/>
            <a:ext cx="545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Elements with different nuclei are known as </a:t>
            </a:r>
            <a:r>
              <a:rPr lang="en-US" i="1" dirty="0" smtClean="0"/>
              <a:t>isotopes</a:t>
            </a:r>
            <a:r>
              <a:rPr lang="en-US" dirty="0" smtClean="0"/>
              <a:t> </a:t>
            </a:r>
            <a:endParaRPr lang="en-US" i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4876800" y="2514600"/>
            <a:ext cx="2209800" cy="369332"/>
            <a:chOff x="4419600" y="2807735"/>
            <a:chExt cx="2209800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5029200" y="2807735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39725" indent="-339725"/>
              <a:r>
                <a:rPr lang="en-US" dirty="0" smtClean="0">
                  <a:solidFill>
                    <a:srgbClr val="C00000"/>
                  </a:solidFill>
                </a:rPr>
                <a:t>Element name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4" idx="1"/>
            </p:cNvCxnSpPr>
            <p:nvPr/>
          </p:nvCxnSpPr>
          <p:spPr>
            <a:xfrm flipH="1">
              <a:off x="4419600" y="2992401"/>
              <a:ext cx="609600" cy="4393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525838" y="5415555"/>
            <a:ext cx="1635686" cy="1049777"/>
            <a:chOff x="3525838" y="5415555"/>
            <a:chExt cx="1635686" cy="1049777"/>
          </a:xfrm>
        </p:grpSpPr>
        <p:graphicFrame>
          <p:nvGraphicFramePr>
            <p:cNvPr id="72704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042127965"/>
                </p:ext>
              </p:extLst>
            </p:nvPr>
          </p:nvGraphicFramePr>
          <p:xfrm>
            <a:off x="3525838" y="5466930"/>
            <a:ext cx="512762" cy="569912"/>
          </p:xfrm>
          <a:graphic>
            <a:graphicData uri="http://schemas.openxmlformats.org/presentationml/2006/ole">
              <p:oleObj spid="_x0000_s727110" name="Equation" r:id="rId5" imgW="228501" imgH="253890" progId="Equation.DSMT4">
                <p:embed/>
              </p:oleObj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3810000" y="6096000"/>
              <a:ext cx="1351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“deuterium”</a:t>
              </a:r>
              <a:endParaRPr lang="en-US" dirty="0"/>
            </a:p>
          </p:txBody>
        </p:sp>
        <p:pic>
          <p:nvPicPr>
            <p:cNvPr id="41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393" y="5491755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119743" y="541555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+</a:t>
              </a:r>
              <a:endParaRPr lang="en-US" sz="32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47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5491755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791200" y="5314530"/>
            <a:ext cx="1691501" cy="1150802"/>
            <a:chOff x="5791200" y="5314530"/>
            <a:chExt cx="1691501" cy="1150802"/>
          </a:xfrm>
        </p:grpSpPr>
        <p:graphicFrame>
          <p:nvGraphicFramePr>
            <p:cNvPr id="72704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54632079"/>
                </p:ext>
              </p:extLst>
            </p:nvPr>
          </p:nvGraphicFramePr>
          <p:xfrm>
            <a:off x="6019800" y="5466930"/>
            <a:ext cx="512763" cy="569913"/>
          </p:xfrm>
          <a:graphic>
            <a:graphicData uri="http://schemas.openxmlformats.org/presentationml/2006/ole">
              <p:oleObj spid="_x0000_s727111" name="Equation" r:id="rId12" imgW="228501" imgH="253890" progId="Equation.DSMT4">
                <p:embed/>
              </p:oleObj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5791200" y="6096000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“tritium”</a:t>
              </a:r>
              <a:endParaRPr lang="en-US" dirty="0"/>
            </a:p>
          </p:txBody>
        </p:sp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577173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993" y="539073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6634343" y="531453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+</a:t>
              </a:r>
              <a:endParaRPr lang="en-US" sz="32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39073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460875" y="5410200"/>
            <a:ext cx="1206125" cy="1055132"/>
            <a:chOff x="1460875" y="5410200"/>
            <a:chExt cx="1206125" cy="1055132"/>
          </a:xfrm>
        </p:grpSpPr>
        <p:graphicFrame>
          <p:nvGraphicFramePr>
            <p:cNvPr id="72704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778810044"/>
                </p:ext>
              </p:extLst>
            </p:nvPr>
          </p:nvGraphicFramePr>
          <p:xfrm>
            <a:off x="1460875" y="5466930"/>
            <a:ext cx="484187" cy="569913"/>
          </p:xfrm>
          <a:graphic>
            <a:graphicData uri="http://schemas.openxmlformats.org/presentationml/2006/ole">
              <p:oleObj spid="_x0000_s727112" name="Equation" r:id="rId16" imgW="215713" imgH="253780" progId="Equation.DSMT4">
                <p:embed/>
              </p:oleObj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1537075" y="6096000"/>
              <a:ext cx="1129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</a:t>
              </a:r>
              <a:r>
                <a:rPr lang="en-US" dirty="0" err="1" smtClean="0"/>
                <a:t>protium</a:t>
              </a:r>
              <a:r>
                <a:rPr lang="en-US" dirty="0" smtClean="0"/>
                <a:t>”</a:t>
              </a:r>
              <a:endParaRPr lang="en-US" dirty="0"/>
            </a:p>
          </p:txBody>
        </p: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925" y="5486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1994275" y="54102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+</a:t>
              </a:r>
              <a:endParaRPr lang="en-US" sz="3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4400" y="3962400"/>
            <a:ext cx="7247497" cy="420687"/>
            <a:chOff x="914400" y="3962400"/>
            <a:chExt cx="7247497" cy="420687"/>
          </a:xfrm>
        </p:grpSpPr>
        <p:sp>
          <p:nvSpPr>
            <p:cNvPr id="19" name="TextBox 18"/>
            <p:cNvSpPr txBox="1"/>
            <p:nvPr/>
          </p:nvSpPr>
          <p:spPr>
            <a:xfrm>
              <a:off x="914400" y="3962400"/>
              <a:ext cx="7247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 = nucleon number (gives mass of nucleus since			          )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aphicFrame>
          <p:nvGraphicFramePr>
            <p:cNvPr id="72704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053027928"/>
                </p:ext>
              </p:extLst>
            </p:nvPr>
          </p:nvGraphicFramePr>
          <p:xfrm>
            <a:off x="5638800" y="3962400"/>
            <a:ext cx="2239962" cy="420687"/>
          </p:xfrm>
          <a:graphic>
            <a:graphicData uri="http://schemas.openxmlformats.org/presentationml/2006/ole">
              <p:oleObj spid="_x0000_s727113" name="Equation" r:id="rId17" imgW="1282700" imgH="241300" progId="Equation.DSMT4">
                <p:embed/>
              </p:oleObj>
            </a:graphicData>
          </a:graphic>
        </p:graphicFrame>
      </p:grp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27,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914400" y="137160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material is known to be </a:t>
            </a:r>
            <a:r>
              <a:rPr lang="en-US" altLang="en-US" dirty="0" smtClean="0">
                <a:latin typeface="+mn-lt"/>
              </a:rPr>
              <a:t>made from an </a:t>
            </a:r>
            <a:r>
              <a:rPr lang="en-US" altLang="en-US" dirty="0">
                <a:latin typeface="+mn-lt"/>
              </a:rPr>
              <a:t>isotope of </a:t>
            </a:r>
            <a:r>
              <a:rPr lang="en-US" altLang="en-US" dirty="0" smtClean="0">
                <a:latin typeface="+mn-lt"/>
              </a:rPr>
              <a:t>lead (</a:t>
            </a:r>
            <a:r>
              <a:rPr lang="en-US" altLang="en-US" dirty="0" err="1" smtClean="0">
                <a:latin typeface="+mn-lt"/>
              </a:rPr>
              <a:t>Pb</a:t>
            </a:r>
            <a:r>
              <a:rPr lang="en-US" altLang="en-US" dirty="0" smtClean="0">
                <a:latin typeface="+mn-lt"/>
              </a:rPr>
              <a:t>).</a:t>
            </a:r>
            <a:endParaRPr lang="en-US" altLang="en-US" dirty="0">
              <a:latin typeface="+mn-lt"/>
            </a:endParaRPr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912813" y="2160588"/>
            <a:ext cx="7469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Based on this information which of the following can you specify</a:t>
            </a:r>
            <a:r>
              <a:rPr lang="en-US" altLang="en-US" dirty="0" smtClean="0">
                <a:latin typeface="+mn-lt"/>
              </a:rPr>
              <a:t>?</a:t>
            </a:r>
            <a:endParaRPr lang="en-US" altLang="en-US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3124200"/>
            <a:ext cx="3810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The atomic mass number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The neutron number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The proton number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1.1</a:t>
            </a:r>
            <a:endParaRPr lang="en-US" dirty="0"/>
          </a:p>
        </p:txBody>
      </p:sp>
      <p:pic>
        <p:nvPicPr>
          <p:cNvPr id="24" name="Picture 38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 size</a:t>
            </a:r>
            <a:endParaRPr lang="en-US" dirty="0"/>
          </a:p>
        </p:txBody>
      </p:sp>
      <p:graphicFrame>
        <p:nvGraphicFramePr>
          <p:cNvPr id="697346" name="Object 2"/>
          <p:cNvGraphicFramePr>
            <a:graphicFrameLocks noChangeAspect="1"/>
          </p:cNvGraphicFramePr>
          <p:nvPr/>
        </p:nvGraphicFramePr>
        <p:xfrm>
          <a:off x="5651500" y="2055646"/>
          <a:ext cx="2120900" cy="685800"/>
        </p:xfrm>
        <a:graphic>
          <a:graphicData uri="http://schemas.openxmlformats.org/presentationml/2006/ole">
            <p:oleObj spid="_x0000_s697432" name="Equation" r:id="rId3" imgW="1218671" imgH="393529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1371600"/>
            <a:ext cx="671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Mass densities of nuclei are approximately the same</a:t>
            </a:r>
            <a:endParaRPr lang="en-US" sz="2400" dirty="0"/>
          </a:p>
        </p:txBody>
      </p:sp>
      <p:graphicFrame>
        <p:nvGraphicFramePr>
          <p:cNvPr id="697347" name="Object 3"/>
          <p:cNvGraphicFramePr>
            <a:graphicFrameLocks noChangeAspect="1"/>
          </p:cNvGraphicFramePr>
          <p:nvPr/>
        </p:nvGraphicFramePr>
        <p:xfrm>
          <a:off x="3697287" y="2202644"/>
          <a:ext cx="1408113" cy="401638"/>
        </p:xfrm>
        <a:graphic>
          <a:graphicData uri="http://schemas.openxmlformats.org/presentationml/2006/ole">
            <p:oleObj spid="_x0000_s697433" name="Equation" r:id="rId4" imgW="800100" imgH="228600" progId="Equation.DSMT4">
              <p:embed/>
            </p:oleObj>
          </a:graphicData>
        </a:graphic>
      </p:graphicFrame>
      <p:graphicFrame>
        <p:nvGraphicFramePr>
          <p:cNvPr id="697348" name="Object 4"/>
          <p:cNvGraphicFramePr>
            <a:graphicFrameLocks noChangeAspect="1"/>
          </p:cNvGraphicFramePr>
          <p:nvPr/>
        </p:nvGraphicFramePr>
        <p:xfrm>
          <a:off x="1081088" y="2081023"/>
          <a:ext cx="1966912" cy="758825"/>
        </p:xfrm>
        <a:graphic>
          <a:graphicData uri="http://schemas.openxmlformats.org/presentationml/2006/ole">
            <p:oleObj spid="_x0000_s697434" name="Equation" r:id="rId5" imgW="1117600" imgH="431800" progId="Equation.DSMT4">
              <p:embed/>
            </p:oleObj>
          </a:graphicData>
        </a:graphic>
      </p:graphicFrame>
      <p:graphicFrame>
        <p:nvGraphicFramePr>
          <p:cNvPr id="6973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43577265"/>
              </p:ext>
            </p:extLst>
          </p:nvPr>
        </p:nvGraphicFramePr>
        <p:xfrm>
          <a:off x="1066800" y="3276600"/>
          <a:ext cx="2278062" cy="376238"/>
        </p:xfrm>
        <a:graphic>
          <a:graphicData uri="http://schemas.openxmlformats.org/presentationml/2006/ole">
            <p:oleObj spid="_x0000_s697435" name="Equation" r:id="rId6" imgW="1307532" imgH="215806" progId="Equation.DSMT4">
              <p:embed/>
            </p:oleObj>
          </a:graphicData>
        </a:graphic>
      </p:graphicFrame>
      <p:pic>
        <p:nvPicPr>
          <p:cNvPr id="10" name="Picture 7" descr="http://www.kutl.kyushu-u.ac.jp/seminar/MicroWorld3_E/3Part1_E/3P11_E/size_atom_nucl_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438"/>
          <a:stretch>
            <a:fillRect/>
          </a:stretch>
        </p:blipFill>
        <p:spPr bwMode="auto">
          <a:xfrm>
            <a:off x="6834791" y="2914649"/>
            <a:ext cx="1775809" cy="2419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7649" y="4267200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3352800"/>
            <a:ext cx="180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fm “</a:t>
            </a:r>
            <a:r>
              <a:rPr lang="en-US" dirty="0" err="1" smtClean="0">
                <a:solidFill>
                  <a:srgbClr val="C00000"/>
                </a:solidFill>
              </a:rPr>
              <a:t>femtometer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5924490"/>
            <a:ext cx="5700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How do protons not repel each other inside nucleus?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97352" name="Object 8"/>
          <p:cNvGraphicFramePr>
            <a:graphicFrameLocks noChangeAspect="1"/>
          </p:cNvGraphicFramePr>
          <p:nvPr/>
        </p:nvGraphicFramePr>
        <p:xfrm>
          <a:off x="1676400" y="4278868"/>
          <a:ext cx="711200" cy="569913"/>
        </p:xfrm>
        <a:graphic>
          <a:graphicData uri="http://schemas.openxmlformats.org/presentationml/2006/ole">
            <p:oleObj spid="_x0000_s697436" name="Equation" r:id="rId8" imgW="317225" imgH="253780" progId="Equation.DSMT4">
              <p:embed/>
            </p:oleObj>
          </a:graphicData>
        </a:graphic>
      </p:graphicFrame>
      <p:graphicFrame>
        <p:nvGraphicFramePr>
          <p:cNvPr id="697353" name="Object 9"/>
          <p:cNvGraphicFramePr>
            <a:graphicFrameLocks noChangeAspect="1"/>
          </p:cNvGraphicFramePr>
          <p:nvPr/>
        </p:nvGraphicFramePr>
        <p:xfrm>
          <a:off x="2644775" y="4321731"/>
          <a:ext cx="2279650" cy="442912"/>
        </p:xfrm>
        <a:graphic>
          <a:graphicData uri="http://schemas.openxmlformats.org/presentationml/2006/ole">
            <p:oleObj spid="_x0000_s697437" name="Equation" r:id="rId9" imgW="1307532" imgH="25389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32124" y="5345668"/>
            <a:ext cx="418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Compared to size of atom (outer e</a:t>
            </a:r>
            <a:r>
              <a:rPr lang="en-US" baseline="30000" dirty="0" smtClean="0"/>
              <a:t>–</a:t>
            </a:r>
            <a:r>
              <a:rPr lang="en-US" dirty="0" smtClean="0"/>
              <a:t> shell) </a:t>
            </a:r>
            <a:endParaRPr lang="en-US" dirty="0"/>
          </a:p>
        </p:txBody>
      </p:sp>
      <p:graphicFrame>
        <p:nvGraphicFramePr>
          <p:cNvPr id="697354" name="Object 10"/>
          <p:cNvGraphicFramePr>
            <a:graphicFrameLocks noChangeAspect="1"/>
          </p:cNvGraphicFramePr>
          <p:nvPr/>
        </p:nvGraphicFramePr>
        <p:xfrm>
          <a:off x="2644775" y="4812268"/>
          <a:ext cx="2079625" cy="442912"/>
        </p:xfrm>
        <a:graphic>
          <a:graphicData uri="http://schemas.openxmlformats.org/presentationml/2006/ole">
            <p:oleObj spid="_x0000_s697438" name="Equation" r:id="rId10" imgW="1193800" imgH="254000" progId="Equation.DSMT4">
              <p:embed/>
            </p:oleObj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66338" y="22098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</a:t>
            </a:r>
            <a:endParaRPr lang="en-US" dirty="0"/>
          </a:p>
        </p:txBody>
      </p:sp>
      <p:grpSp>
        <p:nvGrpSpPr>
          <p:cNvPr id="25" name="Group 25"/>
          <p:cNvGrpSpPr/>
          <p:nvPr/>
        </p:nvGrpSpPr>
        <p:grpSpPr>
          <a:xfrm>
            <a:off x="4953000" y="4431268"/>
            <a:ext cx="1574584" cy="762000"/>
            <a:chOff x="1371600" y="2514600"/>
            <a:chExt cx="1574584" cy="762000"/>
          </a:xfrm>
        </p:grpSpPr>
        <p:sp>
          <p:nvSpPr>
            <p:cNvPr id="26" name="TextBox 25"/>
            <p:cNvSpPr txBox="1"/>
            <p:nvPr/>
          </p:nvSpPr>
          <p:spPr>
            <a:xfrm>
              <a:off x="1524000" y="2667000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rgbClr val="008000"/>
                  </a:solidFill>
                </a:rPr>
                <a:t>10</a:t>
              </a:r>
              <a:r>
                <a:rPr lang="en-US" sz="2400" baseline="30000" dirty="0" smtClean="0">
                  <a:solidFill>
                    <a:srgbClr val="008000"/>
                  </a:solidFill>
                </a:rPr>
                <a:t>4</a:t>
              </a:r>
              <a:r>
                <a:rPr lang="en-US" sz="2400" dirty="0" smtClean="0">
                  <a:solidFill>
                    <a:srgbClr val="008000"/>
                  </a:solidFill>
                </a:rPr>
                <a:t> </a:t>
              </a:r>
              <a:r>
                <a:rPr lang="en-US" sz="2400" dirty="0" smtClean="0">
                  <a:solidFill>
                    <a:srgbClr val="008000"/>
                  </a:solidFill>
                  <a:latin typeface="+mj-lt"/>
                </a:rPr>
                <a:t>– 10</a:t>
              </a:r>
              <a:r>
                <a:rPr lang="en-US" sz="2400" baseline="30000" dirty="0" smtClean="0">
                  <a:solidFill>
                    <a:srgbClr val="008000"/>
                  </a:solidFill>
                  <a:latin typeface="+mj-lt"/>
                </a:rPr>
                <a:t>5</a:t>
              </a:r>
              <a:r>
                <a:rPr lang="en-US" sz="2400" dirty="0" smtClean="0">
                  <a:solidFill>
                    <a:srgbClr val="008000"/>
                  </a:solidFill>
                  <a:latin typeface="+mj-lt"/>
                </a:rPr>
                <a:t> </a:t>
              </a:r>
              <a:endParaRPr lang="en-US" sz="2400" baseline="3000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27" name="AutoShape 148"/>
            <p:cNvSpPr>
              <a:spLocks/>
            </p:cNvSpPr>
            <p:nvPr/>
          </p:nvSpPr>
          <p:spPr bwMode="auto">
            <a:xfrm flipH="1">
              <a:off x="1371600" y="2514600"/>
              <a:ext cx="152400" cy="762000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24200" y="22098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600200" y="38862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Ex: deuterium (1 proton + 1 neutron)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Strong nuclear force</a:t>
            </a:r>
          </a:p>
        </p:txBody>
      </p:sp>
      <p:pic>
        <p:nvPicPr>
          <p:cNvPr id="23559" name="Picture 7" descr="http://www.kutl.kyushu-u.ac.jp/seminar/MicroWorld3_E/3Part1_E/3P11_E/size_atom_nucl_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1733550" cy="2419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9217" name="Object 1"/>
          <p:cNvGraphicFramePr>
            <a:graphicFrameLocks noChangeAspect="1"/>
          </p:cNvGraphicFramePr>
          <p:nvPr/>
        </p:nvGraphicFramePr>
        <p:xfrm>
          <a:off x="1263270" y="1752600"/>
          <a:ext cx="1519238" cy="758825"/>
        </p:xfrm>
        <a:graphic>
          <a:graphicData uri="http://schemas.openxmlformats.org/presentationml/2006/ole">
            <p:oleObj spid="_x0000_s649265" name="Equation" r:id="rId5" imgW="863225" imgH="431613" progId="Equation.DSMT4">
              <p:embed/>
            </p:oleObj>
          </a:graphicData>
        </a:graphic>
      </p:graphicFrame>
      <p:graphicFrame>
        <p:nvGraphicFramePr>
          <p:cNvPr id="649218" name="Object 2"/>
          <p:cNvGraphicFramePr>
            <a:graphicFrameLocks noChangeAspect="1"/>
          </p:cNvGraphicFramePr>
          <p:nvPr/>
        </p:nvGraphicFramePr>
        <p:xfrm>
          <a:off x="2769903" y="1901825"/>
          <a:ext cx="2495550" cy="612775"/>
        </p:xfrm>
        <a:graphic>
          <a:graphicData uri="http://schemas.openxmlformats.org/presentationml/2006/ole">
            <p:oleObj spid="_x0000_s649266" name="Equation" r:id="rId6" imgW="1651000" imgH="4064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5875" y="1295400"/>
            <a:ext cx="718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Electric potential energy of two protons in 1 fm nucleus: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1" y="2819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Strong nuclear force</a:t>
            </a:r>
            <a:r>
              <a:rPr lang="en-US" sz="2400" dirty="0" smtClean="0"/>
              <a:t> binds nucleons together, overcomes Coulomb repulsion at fm distances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06221" y="3989695"/>
            <a:ext cx="0" cy="27159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117674" y="4102633"/>
            <a:ext cx="2099484" cy="1786936"/>
          </a:xfrm>
          <a:custGeom>
            <a:avLst/>
            <a:gdLst>
              <a:gd name="connsiteX0" fmla="*/ 0 w 6234546"/>
              <a:gd name="connsiteY0" fmla="*/ 0 h 2066306"/>
              <a:gd name="connsiteX1" fmla="*/ 142504 w 6234546"/>
              <a:gd name="connsiteY1" fmla="*/ 463137 h 2066306"/>
              <a:gd name="connsiteX2" fmla="*/ 380010 w 6234546"/>
              <a:gd name="connsiteY2" fmla="*/ 950026 h 2066306"/>
              <a:gd name="connsiteX3" fmla="*/ 653143 w 6234546"/>
              <a:gd name="connsiteY3" fmla="*/ 1258784 h 2066306"/>
              <a:gd name="connsiteX4" fmla="*/ 890649 w 6234546"/>
              <a:gd name="connsiteY4" fmla="*/ 1436914 h 2066306"/>
              <a:gd name="connsiteX5" fmla="*/ 1389413 w 6234546"/>
              <a:gd name="connsiteY5" fmla="*/ 1662545 h 2066306"/>
              <a:gd name="connsiteX6" fmla="*/ 2054431 w 6234546"/>
              <a:gd name="connsiteY6" fmla="*/ 1805049 h 2066306"/>
              <a:gd name="connsiteX7" fmla="*/ 2933205 w 6234546"/>
              <a:gd name="connsiteY7" fmla="*/ 1900052 h 2066306"/>
              <a:gd name="connsiteX8" fmla="*/ 3918857 w 6234546"/>
              <a:gd name="connsiteY8" fmla="*/ 1971304 h 2066306"/>
              <a:gd name="connsiteX9" fmla="*/ 5213268 w 6234546"/>
              <a:gd name="connsiteY9" fmla="*/ 2018805 h 2066306"/>
              <a:gd name="connsiteX10" fmla="*/ 6234546 w 6234546"/>
              <a:gd name="connsiteY10" fmla="*/ 2066306 h 2066306"/>
              <a:gd name="connsiteX0" fmla="*/ 0 w 6968022"/>
              <a:gd name="connsiteY0" fmla="*/ 0 h 2066306"/>
              <a:gd name="connsiteX1" fmla="*/ 142504 w 6968022"/>
              <a:gd name="connsiteY1" fmla="*/ 463137 h 2066306"/>
              <a:gd name="connsiteX2" fmla="*/ 380010 w 6968022"/>
              <a:gd name="connsiteY2" fmla="*/ 950026 h 2066306"/>
              <a:gd name="connsiteX3" fmla="*/ 653143 w 6968022"/>
              <a:gd name="connsiteY3" fmla="*/ 1258784 h 2066306"/>
              <a:gd name="connsiteX4" fmla="*/ 890649 w 6968022"/>
              <a:gd name="connsiteY4" fmla="*/ 1436914 h 2066306"/>
              <a:gd name="connsiteX5" fmla="*/ 1389413 w 6968022"/>
              <a:gd name="connsiteY5" fmla="*/ 1662545 h 2066306"/>
              <a:gd name="connsiteX6" fmla="*/ 2054431 w 6968022"/>
              <a:gd name="connsiteY6" fmla="*/ 1805049 h 2066306"/>
              <a:gd name="connsiteX7" fmla="*/ 2933205 w 6968022"/>
              <a:gd name="connsiteY7" fmla="*/ 1900052 h 2066306"/>
              <a:gd name="connsiteX8" fmla="*/ 3918857 w 6968022"/>
              <a:gd name="connsiteY8" fmla="*/ 1971304 h 2066306"/>
              <a:gd name="connsiteX9" fmla="*/ 5213268 w 6968022"/>
              <a:gd name="connsiteY9" fmla="*/ 2018805 h 2066306"/>
              <a:gd name="connsiteX10" fmla="*/ 6968022 w 6968022"/>
              <a:gd name="connsiteY10" fmla="*/ 2066306 h 2066306"/>
              <a:gd name="connsiteX0" fmla="*/ 0 w 6968022"/>
              <a:gd name="connsiteY0" fmla="*/ 0 h 2066306"/>
              <a:gd name="connsiteX1" fmla="*/ 142504 w 6968022"/>
              <a:gd name="connsiteY1" fmla="*/ 463137 h 2066306"/>
              <a:gd name="connsiteX2" fmla="*/ 380010 w 6968022"/>
              <a:gd name="connsiteY2" fmla="*/ 950026 h 2066306"/>
              <a:gd name="connsiteX3" fmla="*/ 653143 w 6968022"/>
              <a:gd name="connsiteY3" fmla="*/ 1258784 h 2066306"/>
              <a:gd name="connsiteX4" fmla="*/ 890649 w 6968022"/>
              <a:gd name="connsiteY4" fmla="*/ 1436914 h 2066306"/>
              <a:gd name="connsiteX5" fmla="*/ 1389413 w 6968022"/>
              <a:gd name="connsiteY5" fmla="*/ 1662545 h 2066306"/>
              <a:gd name="connsiteX6" fmla="*/ 2054431 w 6968022"/>
              <a:gd name="connsiteY6" fmla="*/ 1805049 h 2066306"/>
              <a:gd name="connsiteX7" fmla="*/ 2933205 w 6968022"/>
              <a:gd name="connsiteY7" fmla="*/ 1900052 h 2066306"/>
              <a:gd name="connsiteX8" fmla="*/ 3918857 w 6968022"/>
              <a:gd name="connsiteY8" fmla="*/ 1971304 h 2066306"/>
              <a:gd name="connsiteX9" fmla="*/ 5213268 w 6968022"/>
              <a:gd name="connsiteY9" fmla="*/ 2018805 h 2066306"/>
              <a:gd name="connsiteX10" fmla="*/ 6968022 w 6968022"/>
              <a:gd name="connsiteY10" fmla="*/ 2066306 h 2066306"/>
              <a:gd name="connsiteX0" fmla="*/ 0 w 6968022"/>
              <a:gd name="connsiteY0" fmla="*/ 0 h 2066306"/>
              <a:gd name="connsiteX1" fmla="*/ 142504 w 6968022"/>
              <a:gd name="connsiteY1" fmla="*/ 463137 h 2066306"/>
              <a:gd name="connsiteX2" fmla="*/ 380010 w 6968022"/>
              <a:gd name="connsiteY2" fmla="*/ 950026 h 2066306"/>
              <a:gd name="connsiteX3" fmla="*/ 653143 w 6968022"/>
              <a:gd name="connsiteY3" fmla="*/ 1258784 h 2066306"/>
              <a:gd name="connsiteX4" fmla="*/ 890649 w 6968022"/>
              <a:gd name="connsiteY4" fmla="*/ 1436914 h 2066306"/>
              <a:gd name="connsiteX5" fmla="*/ 1389413 w 6968022"/>
              <a:gd name="connsiteY5" fmla="*/ 1662545 h 2066306"/>
              <a:gd name="connsiteX6" fmla="*/ 2054431 w 6968022"/>
              <a:gd name="connsiteY6" fmla="*/ 1805049 h 2066306"/>
              <a:gd name="connsiteX7" fmla="*/ 2933205 w 6968022"/>
              <a:gd name="connsiteY7" fmla="*/ 1900052 h 2066306"/>
              <a:gd name="connsiteX8" fmla="*/ 3918857 w 6968022"/>
              <a:gd name="connsiteY8" fmla="*/ 1971304 h 2066306"/>
              <a:gd name="connsiteX9" fmla="*/ 5213268 w 6968022"/>
              <a:gd name="connsiteY9" fmla="*/ 2018805 h 2066306"/>
              <a:gd name="connsiteX10" fmla="*/ 6968022 w 6968022"/>
              <a:gd name="connsiteY10" fmla="*/ 2066306 h 2066306"/>
              <a:gd name="connsiteX0" fmla="*/ 0 w 6968022"/>
              <a:gd name="connsiteY0" fmla="*/ 0 h 2066306"/>
              <a:gd name="connsiteX1" fmla="*/ 142504 w 6968022"/>
              <a:gd name="connsiteY1" fmla="*/ 463137 h 2066306"/>
              <a:gd name="connsiteX2" fmla="*/ 380010 w 6968022"/>
              <a:gd name="connsiteY2" fmla="*/ 950026 h 2066306"/>
              <a:gd name="connsiteX3" fmla="*/ 653143 w 6968022"/>
              <a:gd name="connsiteY3" fmla="*/ 1258784 h 2066306"/>
              <a:gd name="connsiteX4" fmla="*/ 890649 w 6968022"/>
              <a:gd name="connsiteY4" fmla="*/ 1436914 h 2066306"/>
              <a:gd name="connsiteX5" fmla="*/ 1389413 w 6968022"/>
              <a:gd name="connsiteY5" fmla="*/ 1662545 h 2066306"/>
              <a:gd name="connsiteX6" fmla="*/ 2054431 w 6968022"/>
              <a:gd name="connsiteY6" fmla="*/ 1805049 h 2066306"/>
              <a:gd name="connsiteX7" fmla="*/ 2933205 w 6968022"/>
              <a:gd name="connsiteY7" fmla="*/ 1900052 h 2066306"/>
              <a:gd name="connsiteX8" fmla="*/ 3918857 w 6968022"/>
              <a:gd name="connsiteY8" fmla="*/ 1971304 h 2066306"/>
              <a:gd name="connsiteX9" fmla="*/ 5213268 w 6968022"/>
              <a:gd name="connsiteY9" fmla="*/ 2018805 h 2066306"/>
              <a:gd name="connsiteX10" fmla="*/ 6968022 w 6968022"/>
              <a:gd name="connsiteY10" fmla="*/ 2066306 h 2066306"/>
              <a:gd name="connsiteX0" fmla="*/ 0 w 6968022"/>
              <a:gd name="connsiteY0" fmla="*/ 0 h 2066306"/>
              <a:gd name="connsiteX1" fmla="*/ 142504 w 6968022"/>
              <a:gd name="connsiteY1" fmla="*/ 463137 h 2066306"/>
              <a:gd name="connsiteX2" fmla="*/ 380010 w 6968022"/>
              <a:gd name="connsiteY2" fmla="*/ 950026 h 2066306"/>
              <a:gd name="connsiteX3" fmla="*/ 653143 w 6968022"/>
              <a:gd name="connsiteY3" fmla="*/ 1258784 h 2066306"/>
              <a:gd name="connsiteX4" fmla="*/ 890649 w 6968022"/>
              <a:gd name="connsiteY4" fmla="*/ 1436914 h 2066306"/>
              <a:gd name="connsiteX5" fmla="*/ 1389413 w 6968022"/>
              <a:gd name="connsiteY5" fmla="*/ 1662545 h 2066306"/>
              <a:gd name="connsiteX6" fmla="*/ 2054431 w 6968022"/>
              <a:gd name="connsiteY6" fmla="*/ 1805049 h 2066306"/>
              <a:gd name="connsiteX7" fmla="*/ 2933205 w 6968022"/>
              <a:gd name="connsiteY7" fmla="*/ 1900052 h 2066306"/>
              <a:gd name="connsiteX8" fmla="*/ 3918857 w 6968022"/>
              <a:gd name="connsiteY8" fmla="*/ 1971304 h 2066306"/>
              <a:gd name="connsiteX9" fmla="*/ 5213268 w 6968022"/>
              <a:gd name="connsiteY9" fmla="*/ 2018805 h 2066306"/>
              <a:gd name="connsiteX10" fmla="*/ 6968022 w 6968022"/>
              <a:gd name="connsiteY10" fmla="*/ 2066306 h 2066306"/>
              <a:gd name="connsiteX0" fmla="*/ 0 w 6968022"/>
              <a:gd name="connsiteY0" fmla="*/ 0 h 2066306"/>
              <a:gd name="connsiteX1" fmla="*/ 142504 w 6968022"/>
              <a:gd name="connsiteY1" fmla="*/ 463137 h 2066306"/>
              <a:gd name="connsiteX2" fmla="*/ 380010 w 6968022"/>
              <a:gd name="connsiteY2" fmla="*/ 950026 h 2066306"/>
              <a:gd name="connsiteX3" fmla="*/ 653143 w 6968022"/>
              <a:gd name="connsiteY3" fmla="*/ 1258784 h 2066306"/>
              <a:gd name="connsiteX4" fmla="*/ 890649 w 6968022"/>
              <a:gd name="connsiteY4" fmla="*/ 1436914 h 2066306"/>
              <a:gd name="connsiteX5" fmla="*/ 1389413 w 6968022"/>
              <a:gd name="connsiteY5" fmla="*/ 1662545 h 2066306"/>
              <a:gd name="connsiteX6" fmla="*/ 2054431 w 6968022"/>
              <a:gd name="connsiteY6" fmla="*/ 1805049 h 2066306"/>
              <a:gd name="connsiteX7" fmla="*/ 2933205 w 6968022"/>
              <a:gd name="connsiteY7" fmla="*/ 1900052 h 2066306"/>
              <a:gd name="connsiteX8" fmla="*/ 3918857 w 6968022"/>
              <a:gd name="connsiteY8" fmla="*/ 1971304 h 2066306"/>
              <a:gd name="connsiteX9" fmla="*/ 5213268 w 6968022"/>
              <a:gd name="connsiteY9" fmla="*/ 2018805 h 2066306"/>
              <a:gd name="connsiteX10" fmla="*/ 6968022 w 6968022"/>
              <a:gd name="connsiteY10" fmla="*/ 2066306 h 2066306"/>
              <a:gd name="connsiteX0" fmla="*/ 0 w 6968022"/>
              <a:gd name="connsiteY0" fmla="*/ 0 h 2066306"/>
              <a:gd name="connsiteX1" fmla="*/ 142504 w 6968022"/>
              <a:gd name="connsiteY1" fmla="*/ 463137 h 2066306"/>
              <a:gd name="connsiteX2" fmla="*/ 380010 w 6968022"/>
              <a:gd name="connsiteY2" fmla="*/ 950026 h 2066306"/>
              <a:gd name="connsiteX3" fmla="*/ 653143 w 6968022"/>
              <a:gd name="connsiteY3" fmla="*/ 1258784 h 2066306"/>
              <a:gd name="connsiteX4" fmla="*/ 890649 w 6968022"/>
              <a:gd name="connsiteY4" fmla="*/ 1436914 h 2066306"/>
              <a:gd name="connsiteX5" fmla="*/ 1389413 w 6968022"/>
              <a:gd name="connsiteY5" fmla="*/ 1662545 h 2066306"/>
              <a:gd name="connsiteX6" fmla="*/ 2054431 w 6968022"/>
              <a:gd name="connsiteY6" fmla="*/ 1805049 h 2066306"/>
              <a:gd name="connsiteX7" fmla="*/ 2933205 w 6968022"/>
              <a:gd name="connsiteY7" fmla="*/ 1900052 h 2066306"/>
              <a:gd name="connsiteX8" fmla="*/ 3918857 w 6968022"/>
              <a:gd name="connsiteY8" fmla="*/ 1971304 h 2066306"/>
              <a:gd name="connsiteX9" fmla="*/ 5213268 w 6968022"/>
              <a:gd name="connsiteY9" fmla="*/ 2018805 h 2066306"/>
              <a:gd name="connsiteX10" fmla="*/ 6968022 w 6968022"/>
              <a:gd name="connsiteY10" fmla="*/ 2066306 h 2066306"/>
              <a:gd name="connsiteX0" fmla="*/ 0 w 7402340"/>
              <a:gd name="connsiteY0" fmla="*/ 0 h 2078054"/>
              <a:gd name="connsiteX1" fmla="*/ 142504 w 7402340"/>
              <a:gd name="connsiteY1" fmla="*/ 463137 h 2078054"/>
              <a:gd name="connsiteX2" fmla="*/ 380010 w 7402340"/>
              <a:gd name="connsiteY2" fmla="*/ 950026 h 2078054"/>
              <a:gd name="connsiteX3" fmla="*/ 653143 w 7402340"/>
              <a:gd name="connsiteY3" fmla="*/ 1258784 h 2078054"/>
              <a:gd name="connsiteX4" fmla="*/ 890649 w 7402340"/>
              <a:gd name="connsiteY4" fmla="*/ 1436914 h 2078054"/>
              <a:gd name="connsiteX5" fmla="*/ 1389413 w 7402340"/>
              <a:gd name="connsiteY5" fmla="*/ 1662545 h 2078054"/>
              <a:gd name="connsiteX6" fmla="*/ 2054431 w 7402340"/>
              <a:gd name="connsiteY6" fmla="*/ 1805049 h 2078054"/>
              <a:gd name="connsiteX7" fmla="*/ 2933205 w 7402340"/>
              <a:gd name="connsiteY7" fmla="*/ 1900052 h 2078054"/>
              <a:gd name="connsiteX8" fmla="*/ 3918857 w 7402340"/>
              <a:gd name="connsiteY8" fmla="*/ 1971304 h 2078054"/>
              <a:gd name="connsiteX9" fmla="*/ 5213268 w 7402340"/>
              <a:gd name="connsiteY9" fmla="*/ 2018805 h 2078054"/>
              <a:gd name="connsiteX10" fmla="*/ 7402340 w 7402340"/>
              <a:gd name="connsiteY10" fmla="*/ 2078054 h 20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02340" h="2078054">
                <a:moveTo>
                  <a:pt x="0" y="0"/>
                </a:moveTo>
                <a:cubicBezTo>
                  <a:pt x="39584" y="152399"/>
                  <a:pt x="79169" y="304799"/>
                  <a:pt x="142504" y="463137"/>
                </a:cubicBezTo>
                <a:cubicBezTo>
                  <a:pt x="205839" y="621475"/>
                  <a:pt x="294904" y="817418"/>
                  <a:pt x="380010" y="950026"/>
                </a:cubicBezTo>
                <a:cubicBezTo>
                  <a:pt x="465116" y="1082634"/>
                  <a:pt x="568037" y="1177636"/>
                  <a:pt x="653143" y="1258784"/>
                </a:cubicBezTo>
                <a:cubicBezTo>
                  <a:pt x="738249" y="1339932"/>
                  <a:pt x="767937" y="1369620"/>
                  <a:pt x="890649" y="1436914"/>
                </a:cubicBezTo>
                <a:cubicBezTo>
                  <a:pt x="1013361" y="1504208"/>
                  <a:pt x="1195449" y="1601189"/>
                  <a:pt x="1389413" y="1662545"/>
                </a:cubicBezTo>
                <a:cubicBezTo>
                  <a:pt x="1583377" y="1723901"/>
                  <a:pt x="1797132" y="1765464"/>
                  <a:pt x="2054431" y="1805049"/>
                </a:cubicBezTo>
                <a:cubicBezTo>
                  <a:pt x="2311730" y="1844634"/>
                  <a:pt x="2622467" y="1872343"/>
                  <a:pt x="2933205" y="1900052"/>
                </a:cubicBezTo>
                <a:cubicBezTo>
                  <a:pt x="3243943" y="1927761"/>
                  <a:pt x="3538846" y="1951512"/>
                  <a:pt x="3918857" y="1971304"/>
                </a:cubicBezTo>
                <a:cubicBezTo>
                  <a:pt x="4298868" y="1991096"/>
                  <a:pt x="5213268" y="2018805"/>
                  <a:pt x="5213268" y="2018805"/>
                </a:cubicBezTo>
                <a:lnTo>
                  <a:pt x="7402340" y="2078054"/>
                </a:lnTo>
              </a:path>
            </a:pathLst>
          </a:cu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V="1">
            <a:off x="3100317" y="4606120"/>
            <a:ext cx="0" cy="27159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43200" y="5029200"/>
            <a:ext cx="19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Coulomb repulsion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5181600"/>
            <a:ext cx="134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Attractive strong force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59436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~fm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37086" y="62484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r>
              <a:rPr lang="en-US" dirty="0" err="1" smtClean="0"/>
              <a:t>MeV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981200" y="5181600"/>
            <a:ext cx="2251884" cy="1295400"/>
            <a:chOff x="1981200" y="4876800"/>
            <a:chExt cx="2251884" cy="1295400"/>
          </a:xfrm>
        </p:grpSpPr>
        <p:sp>
          <p:nvSpPr>
            <p:cNvPr id="23" name="Freeform 22"/>
            <p:cNvSpPr/>
            <p:nvPr/>
          </p:nvSpPr>
          <p:spPr>
            <a:xfrm>
              <a:off x="2318847" y="4892439"/>
              <a:ext cx="1914237" cy="704497"/>
            </a:xfrm>
            <a:custGeom>
              <a:avLst/>
              <a:gdLst>
                <a:gd name="connsiteX0" fmla="*/ 0 w 6234546"/>
                <a:gd name="connsiteY0" fmla="*/ 0 h 2066306"/>
                <a:gd name="connsiteX1" fmla="*/ 142504 w 6234546"/>
                <a:gd name="connsiteY1" fmla="*/ 463137 h 2066306"/>
                <a:gd name="connsiteX2" fmla="*/ 380010 w 6234546"/>
                <a:gd name="connsiteY2" fmla="*/ 950026 h 2066306"/>
                <a:gd name="connsiteX3" fmla="*/ 653143 w 6234546"/>
                <a:gd name="connsiteY3" fmla="*/ 1258784 h 2066306"/>
                <a:gd name="connsiteX4" fmla="*/ 890649 w 6234546"/>
                <a:gd name="connsiteY4" fmla="*/ 1436914 h 2066306"/>
                <a:gd name="connsiteX5" fmla="*/ 1389413 w 6234546"/>
                <a:gd name="connsiteY5" fmla="*/ 1662545 h 2066306"/>
                <a:gd name="connsiteX6" fmla="*/ 2054431 w 6234546"/>
                <a:gd name="connsiteY6" fmla="*/ 1805049 h 2066306"/>
                <a:gd name="connsiteX7" fmla="*/ 2933205 w 6234546"/>
                <a:gd name="connsiteY7" fmla="*/ 1900052 h 2066306"/>
                <a:gd name="connsiteX8" fmla="*/ 3918857 w 6234546"/>
                <a:gd name="connsiteY8" fmla="*/ 1971304 h 2066306"/>
                <a:gd name="connsiteX9" fmla="*/ 5213268 w 6234546"/>
                <a:gd name="connsiteY9" fmla="*/ 2018805 h 2066306"/>
                <a:gd name="connsiteX10" fmla="*/ 6234546 w 6234546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7402340"/>
                <a:gd name="connsiteY0" fmla="*/ 0 h 2078054"/>
                <a:gd name="connsiteX1" fmla="*/ 142504 w 7402340"/>
                <a:gd name="connsiteY1" fmla="*/ 463137 h 2078054"/>
                <a:gd name="connsiteX2" fmla="*/ 380010 w 7402340"/>
                <a:gd name="connsiteY2" fmla="*/ 950026 h 2078054"/>
                <a:gd name="connsiteX3" fmla="*/ 653143 w 7402340"/>
                <a:gd name="connsiteY3" fmla="*/ 1258784 h 2078054"/>
                <a:gd name="connsiteX4" fmla="*/ 890649 w 7402340"/>
                <a:gd name="connsiteY4" fmla="*/ 1436914 h 2078054"/>
                <a:gd name="connsiteX5" fmla="*/ 1389413 w 7402340"/>
                <a:gd name="connsiteY5" fmla="*/ 1662545 h 2078054"/>
                <a:gd name="connsiteX6" fmla="*/ 2054431 w 7402340"/>
                <a:gd name="connsiteY6" fmla="*/ 1805049 h 2078054"/>
                <a:gd name="connsiteX7" fmla="*/ 2933205 w 7402340"/>
                <a:gd name="connsiteY7" fmla="*/ 1900052 h 2078054"/>
                <a:gd name="connsiteX8" fmla="*/ 3918857 w 7402340"/>
                <a:gd name="connsiteY8" fmla="*/ 1971304 h 2078054"/>
                <a:gd name="connsiteX9" fmla="*/ 5213268 w 7402340"/>
                <a:gd name="connsiteY9" fmla="*/ 2018805 h 2078054"/>
                <a:gd name="connsiteX10" fmla="*/ 7402340 w 7402340"/>
                <a:gd name="connsiteY10" fmla="*/ 2078054 h 2078054"/>
                <a:gd name="connsiteX0" fmla="*/ -1 w 7259835"/>
                <a:gd name="connsiteY0" fmla="*/ 0 h 1614917"/>
                <a:gd name="connsiteX1" fmla="*/ 237505 w 7259835"/>
                <a:gd name="connsiteY1" fmla="*/ 486889 h 1614917"/>
                <a:gd name="connsiteX2" fmla="*/ 510638 w 7259835"/>
                <a:gd name="connsiteY2" fmla="*/ 795647 h 1614917"/>
                <a:gd name="connsiteX3" fmla="*/ 748144 w 7259835"/>
                <a:gd name="connsiteY3" fmla="*/ 973777 h 1614917"/>
                <a:gd name="connsiteX4" fmla="*/ 1246908 w 7259835"/>
                <a:gd name="connsiteY4" fmla="*/ 1199408 h 1614917"/>
                <a:gd name="connsiteX5" fmla="*/ 1911926 w 7259835"/>
                <a:gd name="connsiteY5" fmla="*/ 1341912 h 1614917"/>
                <a:gd name="connsiteX6" fmla="*/ 2790700 w 7259835"/>
                <a:gd name="connsiteY6" fmla="*/ 1436915 h 1614917"/>
                <a:gd name="connsiteX7" fmla="*/ 3776352 w 7259835"/>
                <a:gd name="connsiteY7" fmla="*/ 1508167 h 1614917"/>
                <a:gd name="connsiteX8" fmla="*/ 5070763 w 7259835"/>
                <a:gd name="connsiteY8" fmla="*/ 1555668 h 1614917"/>
                <a:gd name="connsiteX9" fmla="*/ 7259835 w 7259835"/>
                <a:gd name="connsiteY9" fmla="*/ 1614917 h 1614917"/>
                <a:gd name="connsiteX0" fmla="*/ 1 w 7022331"/>
                <a:gd name="connsiteY0" fmla="*/ 0 h 1128028"/>
                <a:gd name="connsiteX1" fmla="*/ 273134 w 7022331"/>
                <a:gd name="connsiteY1" fmla="*/ 308758 h 1128028"/>
                <a:gd name="connsiteX2" fmla="*/ 510640 w 7022331"/>
                <a:gd name="connsiteY2" fmla="*/ 486888 h 1128028"/>
                <a:gd name="connsiteX3" fmla="*/ 1009404 w 7022331"/>
                <a:gd name="connsiteY3" fmla="*/ 712519 h 1128028"/>
                <a:gd name="connsiteX4" fmla="*/ 1674422 w 7022331"/>
                <a:gd name="connsiteY4" fmla="*/ 855023 h 1128028"/>
                <a:gd name="connsiteX5" fmla="*/ 2553196 w 7022331"/>
                <a:gd name="connsiteY5" fmla="*/ 950026 h 1128028"/>
                <a:gd name="connsiteX6" fmla="*/ 3538848 w 7022331"/>
                <a:gd name="connsiteY6" fmla="*/ 1021278 h 1128028"/>
                <a:gd name="connsiteX7" fmla="*/ 4833259 w 7022331"/>
                <a:gd name="connsiteY7" fmla="*/ 1068779 h 1128028"/>
                <a:gd name="connsiteX8" fmla="*/ 7022331 w 7022331"/>
                <a:gd name="connsiteY8" fmla="*/ 1128028 h 1128028"/>
                <a:gd name="connsiteX0" fmla="*/ 2 w 6749199"/>
                <a:gd name="connsiteY0" fmla="*/ 0 h 819270"/>
                <a:gd name="connsiteX1" fmla="*/ 237508 w 6749199"/>
                <a:gd name="connsiteY1" fmla="*/ 178130 h 819270"/>
                <a:gd name="connsiteX2" fmla="*/ 736272 w 6749199"/>
                <a:gd name="connsiteY2" fmla="*/ 403761 h 819270"/>
                <a:gd name="connsiteX3" fmla="*/ 1401290 w 6749199"/>
                <a:gd name="connsiteY3" fmla="*/ 546265 h 819270"/>
                <a:gd name="connsiteX4" fmla="*/ 2280064 w 6749199"/>
                <a:gd name="connsiteY4" fmla="*/ 641268 h 819270"/>
                <a:gd name="connsiteX5" fmla="*/ 3265716 w 6749199"/>
                <a:gd name="connsiteY5" fmla="*/ 712520 h 819270"/>
                <a:gd name="connsiteX6" fmla="*/ 4560127 w 6749199"/>
                <a:gd name="connsiteY6" fmla="*/ 760021 h 819270"/>
                <a:gd name="connsiteX7" fmla="*/ 6749199 w 6749199"/>
                <a:gd name="connsiteY7" fmla="*/ 819270 h 81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49199" h="819270">
                  <a:moveTo>
                    <a:pt x="2" y="0"/>
                  </a:moveTo>
                  <a:cubicBezTo>
                    <a:pt x="85108" y="81148"/>
                    <a:pt x="114796" y="110836"/>
                    <a:pt x="237508" y="178130"/>
                  </a:cubicBezTo>
                  <a:cubicBezTo>
                    <a:pt x="360220" y="245424"/>
                    <a:pt x="542308" y="342405"/>
                    <a:pt x="736272" y="403761"/>
                  </a:cubicBezTo>
                  <a:cubicBezTo>
                    <a:pt x="930236" y="465117"/>
                    <a:pt x="1143991" y="506680"/>
                    <a:pt x="1401290" y="546265"/>
                  </a:cubicBezTo>
                  <a:cubicBezTo>
                    <a:pt x="1658589" y="585850"/>
                    <a:pt x="1969326" y="613559"/>
                    <a:pt x="2280064" y="641268"/>
                  </a:cubicBezTo>
                  <a:cubicBezTo>
                    <a:pt x="2590802" y="668977"/>
                    <a:pt x="2885705" y="692728"/>
                    <a:pt x="3265716" y="712520"/>
                  </a:cubicBezTo>
                  <a:cubicBezTo>
                    <a:pt x="3645727" y="732312"/>
                    <a:pt x="4560127" y="760021"/>
                    <a:pt x="4560127" y="760021"/>
                  </a:cubicBezTo>
                  <a:lnTo>
                    <a:pt x="6749199" y="819270"/>
                  </a:ln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2286000" y="4876800"/>
              <a:ext cx="16921" cy="129192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981200" y="6172200"/>
              <a:ext cx="304800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495800" y="5772090"/>
            <a:ext cx="272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</a:t>
            </a:r>
            <a:endParaRPr lang="en-US" sz="20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28800" y="358140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</a:t>
            </a:r>
            <a:endParaRPr lang="en-US" sz="2000" i="1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953000" y="44958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Ex: deuterium (1 proton + 1 neutron)</a:t>
            </a:r>
          </a:p>
        </p:txBody>
      </p:sp>
      <p:cxnSp>
        <p:nvCxnSpPr>
          <p:cNvPr id="37" name="Straight Arrow Connector 36"/>
          <p:cNvCxnSpPr>
            <a:stCxn id="16" idx="2"/>
          </p:cNvCxnSpPr>
          <p:nvPr/>
        </p:nvCxnSpPr>
        <p:spPr>
          <a:xfrm flipH="1">
            <a:off x="3581400" y="5398532"/>
            <a:ext cx="142293" cy="3164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2"/>
          </p:cNvCxnSpPr>
          <p:nvPr/>
        </p:nvCxnSpPr>
        <p:spPr>
          <a:xfrm>
            <a:off x="1360227" y="5827931"/>
            <a:ext cx="544773" cy="34426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29200" y="63246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grpSp>
        <p:nvGrpSpPr>
          <p:cNvPr id="43" name="Group 25"/>
          <p:cNvGrpSpPr/>
          <p:nvPr/>
        </p:nvGrpSpPr>
        <p:grpSpPr>
          <a:xfrm>
            <a:off x="7167562" y="4876800"/>
            <a:ext cx="821173" cy="762000"/>
            <a:chOff x="1371600" y="2514600"/>
            <a:chExt cx="821173" cy="762000"/>
          </a:xfrm>
        </p:grpSpPr>
        <p:sp>
          <p:nvSpPr>
            <p:cNvPr id="44" name="TextBox 43"/>
            <p:cNvSpPr txBox="1"/>
            <p:nvPr/>
          </p:nvSpPr>
          <p:spPr>
            <a:xfrm>
              <a:off x="1524000" y="2667000"/>
              <a:ext cx="668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rgbClr val="008000"/>
                  </a:solidFill>
                  <a:latin typeface="+mj-lt"/>
                </a:rPr>
                <a:t>10</a:t>
              </a:r>
              <a:r>
                <a:rPr lang="en-US" sz="2400" baseline="30000" dirty="0" smtClean="0">
                  <a:solidFill>
                    <a:srgbClr val="008000"/>
                  </a:solidFill>
                  <a:latin typeface="+mj-lt"/>
                </a:rPr>
                <a:t>5</a:t>
              </a:r>
              <a:r>
                <a:rPr lang="en-US" sz="2400" dirty="0" smtClean="0">
                  <a:solidFill>
                    <a:srgbClr val="008000"/>
                  </a:solidFill>
                  <a:latin typeface="+mj-lt"/>
                </a:rPr>
                <a:t> </a:t>
              </a:r>
              <a:endParaRPr lang="en-US" sz="2400" baseline="3000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45" name="AutoShape 148"/>
            <p:cNvSpPr>
              <a:spLocks/>
            </p:cNvSpPr>
            <p:nvPr/>
          </p:nvSpPr>
          <p:spPr bwMode="auto">
            <a:xfrm flipH="1">
              <a:off x="1371600" y="2514600"/>
              <a:ext cx="152400" cy="762000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aphicFrame>
        <p:nvGraphicFramePr>
          <p:cNvPr id="649219" name="Object 3"/>
          <p:cNvGraphicFramePr>
            <a:graphicFrameLocks noChangeAspect="1"/>
          </p:cNvGraphicFramePr>
          <p:nvPr/>
        </p:nvGraphicFramePr>
        <p:xfrm>
          <a:off x="5103813" y="4876800"/>
          <a:ext cx="2058987" cy="400050"/>
        </p:xfrm>
        <a:graphic>
          <a:graphicData uri="http://schemas.openxmlformats.org/presentationml/2006/ole">
            <p:oleObj spid="_x0000_s649267" name="Equation" r:id="rId7" imgW="1181100" imgH="228600" progId="Equation.DSMT4">
              <p:embed/>
            </p:oleObj>
          </a:graphicData>
        </a:graphic>
      </p:graphicFrame>
      <p:graphicFrame>
        <p:nvGraphicFramePr>
          <p:cNvPr id="649220" name="Object 4"/>
          <p:cNvGraphicFramePr>
            <a:graphicFrameLocks noChangeAspect="1"/>
          </p:cNvGraphicFramePr>
          <p:nvPr/>
        </p:nvGraphicFramePr>
        <p:xfrm>
          <a:off x="5103813" y="5257800"/>
          <a:ext cx="1681162" cy="400050"/>
        </p:xfrm>
        <a:graphic>
          <a:graphicData uri="http://schemas.openxmlformats.org/presentationml/2006/ole">
            <p:oleObj spid="_x0000_s649268" name="Equation" r:id="rId8" imgW="96520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28" descr="http://www.drlisawatson.com/wp-content/uploads/2011/10/balance_sca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200" b="98300" l="4400" r="94300">
                        <a14:foregroundMark x1="78200" y1="40400" x2="78200" y2="40400"/>
                        <a14:foregroundMark x1="78000" y1="28600" x2="78000" y2="28600"/>
                        <a14:foregroundMark x1="78400" y1="48800" x2="78400" y2="48800"/>
                        <a14:foregroundMark x1="77800" y1="30400" x2="77800" y2="30400"/>
                        <a14:foregroundMark x1="78159" y1="43092" x2="78159" y2="43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27" t="8455" r="7236" b="9695"/>
          <a:stretch/>
        </p:blipFill>
        <p:spPr bwMode="auto">
          <a:xfrm>
            <a:off x="3451467" y="3629374"/>
            <a:ext cx="2565390" cy="2480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 &amp; mass defect</a:t>
            </a:r>
            <a:endParaRPr lang="en-US" dirty="0"/>
          </a:p>
        </p:txBody>
      </p:sp>
      <p:graphicFrame>
        <p:nvGraphicFramePr>
          <p:cNvPr id="7086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20569849"/>
              </p:ext>
            </p:extLst>
          </p:nvPr>
        </p:nvGraphicFramePr>
        <p:xfrm>
          <a:off x="3917950" y="1868488"/>
          <a:ext cx="1339850" cy="569912"/>
        </p:xfrm>
        <a:graphic>
          <a:graphicData uri="http://schemas.openxmlformats.org/presentationml/2006/ole">
            <p:oleObj spid="_x0000_s708705" name="Equation" r:id="rId6" imgW="596641" imgH="253890" progId="Equation.DSMT4">
              <p:embed/>
            </p:oleObj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432416" y="5070493"/>
            <a:ext cx="1081901" cy="584775"/>
            <a:chOff x="3432416" y="5070493"/>
            <a:chExt cx="1081901" cy="584775"/>
          </a:xfrm>
        </p:grpSpPr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416" y="5146693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3499766" y="507049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+</a:t>
              </a:r>
              <a:endParaRPr lang="en-US" sz="32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33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016" y="5146693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16" y="4918093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176166" y="484189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+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16" y="4918093"/>
            <a:ext cx="472301" cy="4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1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1" r="-1" b="28021"/>
          <a:stretch/>
        </p:blipFill>
        <p:spPr bwMode="auto">
          <a:xfrm rot="19687842">
            <a:off x="5290096" y="4783788"/>
            <a:ext cx="512623" cy="54440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914400" y="1295400"/>
            <a:ext cx="6521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Nuclear binding energy decreases mass of nucleus 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562600" y="1981200"/>
            <a:ext cx="318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Equivalence of mass and energy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5301" y="3286422"/>
            <a:ext cx="3921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Ex: deuteron = 1 proton + 1 neutron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88855" y="2743200"/>
            <a:ext cx="15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“Mass defect”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08611" name="Object 3"/>
          <p:cNvGraphicFramePr>
            <a:graphicFrameLocks noChangeAspect="1"/>
          </p:cNvGraphicFramePr>
          <p:nvPr/>
        </p:nvGraphicFramePr>
        <p:xfrm>
          <a:off x="2827337" y="2514600"/>
          <a:ext cx="3649663" cy="754062"/>
        </p:xfrm>
        <a:graphic>
          <a:graphicData uri="http://schemas.openxmlformats.org/presentationml/2006/ole">
            <p:oleObj spid="_x0000_s708707" name="Equation" r:id="rId12" imgW="2095500" imgH="431800" progId="Equation.DSMT4">
              <p:embed/>
            </p:oleObj>
          </a:graphicData>
        </a:graphic>
      </p:graphicFrame>
      <p:sp>
        <p:nvSpPr>
          <p:cNvPr id="54" name="Rectangle 53"/>
          <p:cNvSpPr/>
          <p:nvPr/>
        </p:nvSpPr>
        <p:spPr>
          <a:xfrm>
            <a:off x="3810000" y="1828800"/>
            <a:ext cx="1524000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676400" y="1981200"/>
            <a:ext cx="201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Einstein’s equation: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ACT: Binding Energy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27,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5992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Which system “weighs” more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  <p:pic>
        <p:nvPicPr>
          <p:cNvPr id="12297" name="Picture 38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http://img.directindustry.com/images_di/photo-m2/compression-spring-406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6667" l="23618" r="79899">
                        <a14:backgroundMark x1="51256" y1="81333" x2="51256" y2="81333"/>
                        <a14:backgroundMark x1="50754" y1="89333" x2="50754" y2="89333"/>
                        <a14:backgroundMark x1="59799" y1="85667" x2="59799" y2="85667"/>
                        <a14:backgroundMark x1="66834" y1="67000" x2="66834" y2="67000"/>
                        <a14:backgroundMark x1="66834" y1="74667" x2="66834" y2="74667"/>
                        <a14:backgroundMark x1="47236" y1="76333" x2="47236" y2="76333"/>
                        <a14:backgroundMark x1="44221" y1="59667" x2="44221" y2="59667"/>
                        <a14:backgroundMark x1="64824" y1="17000" x2="64824" y2="17000"/>
                        <a14:backgroundMark x1="68342" y1="18333" x2="68342" y2="18333"/>
                        <a14:backgroundMark x1="55276" y1="14667" x2="55276" y2="1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1240" y="1800760"/>
            <a:ext cx="834009" cy="890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http://img.directindustry.com/images_di/photo-m2/compression-spring-406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6667" l="23618" r="79899">
                        <a14:backgroundMark x1="51256" y1="81333" x2="51256" y2="81333"/>
                        <a14:backgroundMark x1="50754" y1="89333" x2="50754" y2="89333"/>
                        <a14:backgroundMark x1="59799" y1="85667" x2="59799" y2="85667"/>
                        <a14:backgroundMark x1="66834" y1="67000" x2="66834" y2="67000"/>
                        <a14:backgroundMark x1="66834" y1="74667" x2="66834" y2="74667"/>
                        <a14:backgroundMark x1="47236" y1="76333" x2="47236" y2="76333"/>
                        <a14:backgroundMark x1="44221" y1="59667" x2="44221" y2="59667"/>
                        <a14:backgroundMark x1="64824" y1="17000" x2="64824" y2="17000"/>
                        <a14:backgroundMark x1="68342" y1="18333" x2="68342" y2="18333"/>
                        <a14:backgroundMark x1="55276" y1="14667" x2="55276" y2="1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70296" y="1410978"/>
            <a:ext cx="834009" cy="166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007469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98" y="2009988"/>
            <a:ext cx="472301" cy="4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01" y="2007469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09988"/>
            <a:ext cx="472301" cy="4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295400" y="2836783"/>
            <a:ext cx="5791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Two balls attached by a relaxed spring</a:t>
            </a:r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Two balls attached by a stretched spring</a:t>
            </a:r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They have the same weight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205293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205293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88918</TotalTime>
  <Words>1238</Words>
  <Application>Microsoft Office PowerPoint</Application>
  <PresentationFormat>On-screen Show (4:3)</PresentationFormat>
  <Paragraphs>211</Paragraphs>
  <Slides>22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Phys102</vt:lpstr>
      <vt:lpstr>Equation</vt:lpstr>
      <vt:lpstr>Phys 102 – Lecture 27</vt:lpstr>
      <vt:lpstr>4 Fundamental forces of Nature</vt:lpstr>
      <vt:lpstr>The nucleus</vt:lpstr>
      <vt:lpstr>Nuclear nomenclature</vt:lpstr>
      <vt:lpstr>ACT: CheckPoint 1.1</vt:lpstr>
      <vt:lpstr>Nucleus size</vt:lpstr>
      <vt:lpstr>Strong nuclear force</vt:lpstr>
      <vt:lpstr>Binding energy &amp; mass defect</vt:lpstr>
      <vt:lpstr>ACT: Binding Energy</vt:lpstr>
      <vt:lpstr>Binding energy plot</vt:lpstr>
      <vt:lpstr>ACT: Uranium mass</vt:lpstr>
      <vt:lpstr>Radioactive decay</vt:lpstr>
      <vt:lpstr>ACT: Types of radioactivity</vt:lpstr>
      <vt:lpstr>Radioactive decay rules</vt:lpstr>
      <vt:lpstr>ACT: Checkpoint 2.1</vt:lpstr>
      <vt:lpstr>ACT: Checkpoint 2.2</vt:lpstr>
      <vt:lpstr>ACT: Decay reactions</vt:lpstr>
      <vt:lpstr>Weak nuclear interaction</vt:lpstr>
      <vt:lpstr>Radioactive decay rates</vt:lpstr>
      <vt:lpstr>Calculation: carbon dating</vt:lpstr>
      <vt:lpstr>ACT: Carbon dating</vt:lpstr>
      <vt:lpstr>Summary of today’s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507</cp:revision>
  <dcterms:created xsi:type="dcterms:W3CDTF">2014-01-20T00:06:45Z</dcterms:created>
  <dcterms:modified xsi:type="dcterms:W3CDTF">2015-04-29T02:28:33Z</dcterms:modified>
</cp:coreProperties>
</file>