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332" r:id="rId3"/>
    <p:sldId id="331" r:id="rId4"/>
    <p:sldId id="337" r:id="rId5"/>
    <p:sldId id="330" r:id="rId6"/>
    <p:sldId id="333" r:id="rId7"/>
    <p:sldId id="335" r:id="rId8"/>
    <p:sldId id="334" r:id="rId9"/>
    <p:sldId id="342" r:id="rId10"/>
    <p:sldId id="336" r:id="rId11"/>
    <p:sldId id="343" r:id="rId12"/>
    <p:sldId id="328" r:id="rId13"/>
    <p:sldId id="354" r:id="rId14"/>
    <p:sldId id="348" r:id="rId15"/>
    <p:sldId id="355" r:id="rId16"/>
    <p:sldId id="329" r:id="rId17"/>
    <p:sldId id="346" r:id="rId18"/>
    <p:sldId id="349" r:id="rId19"/>
    <p:sldId id="356" r:id="rId20"/>
    <p:sldId id="350" r:id="rId21"/>
    <p:sldId id="34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  <a:srgbClr val="FFF000"/>
    <a:srgbClr val="FFFCB7"/>
    <a:srgbClr val="FF4747"/>
    <a:srgbClr val="91BCE3"/>
    <a:srgbClr val="A6C9E8"/>
    <a:srgbClr val="F95A01"/>
    <a:srgbClr val="FF660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3281-40CC-4831-8D1D-DE9F80AAF0FF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23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3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E2C38449-085D-4AC1-B3AA-CE4F4EB7C0FF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757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6,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8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7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Relationship Id="rId1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png"/><Relationship Id="rId5" Type="http://schemas.openxmlformats.org/officeDocument/2006/relationships/image" Target="../media/image26.png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oleObject" Target="../embeddings/oleObject20.bin"/><Relationship Id="rId7" Type="http://schemas.openxmlformats.org/officeDocument/2006/relationships/image" Target="../media/image37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5.wmf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6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elements: resistors, capacitors, and batteries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http://i01.i.aliimg.com/photo/v0/100813847/Electronic_Components_PCB_Resistors_Capacit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5638800" cy="3742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generated and dissipated</a:t>
            </a:r>
            <a:endParaRPr lang="en-US" dirty="0"/>
          </a:p>
        </p:txBody>
      </p:sp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2971800" y="3276600"/>
          <a:ext cx="14335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1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6600"/>
                        <a:ext cx="143351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1" name="Object 3"/>
          <p:cNvGraphicFramePr>
            <a:graphicFrameLocks noChangeAspect="1"/>
          </p:cNvGraphicFramePr>
          <p:nvPr/>
        </p:nvGraphicFramePr>
        <p:xfrm>
          <a:off x="1865313" y="5410200"/>
          <a:ext cx="13557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2" name="Equation" r:id="rId5" imgW="660240" imgH="228600" progId="Equation.DSMT4">
                  <p:embed/>
                </p:oleObj>
              </mc:Choice>
              <mc:Fallback>
                <p:oleObj name="Equation" r:id="rId5" imgW="6602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5410200"/>
                        <a:ext cx="13557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3276600" y="5181600"/>
          <a:ext cx="15446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3" name="Equation" r:id="rId7" imgW="749160" imgH="431640" progId="Equation.DSMT4">
                  <p:embed/>
                </p:oleObj>
              </mc:Choice>
              <mc:Fallback>
                <p:oleObj name="Equation" r:id="rId7" imgW="74916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81600"/>
                        <a:ext cx="154463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31528" y="3276600"/>
            <a:ext cx="2126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Units: W (“Watts”)</a:t>
            </a:r>
          </a:p>
          <a:p>
            <a:r>
              <a:rPr lang="en-US" sz="2000" dirty="0" smtClean="0"/>
              <a:t>1 W = 1 J/s = 1 V 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6359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Ex: a 9 V battery does 9 J of work per 1 C of charge pumped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219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Battery does work pumping charges through circuit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743200"/>
            <a:ext cx="4430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Power</a:t>
            </a:r>
            <a:r>
              <a:rPr lang="en-US" sz="2400" dirty="0" smtClean="0"/>
              <a:t> – rate of energy conversion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4343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Resistor </a:t>
            </a:r>
            <a:r>
              <a:rPr lang="en-US" sz="2400" i="1" u="sng" dirty="0" smtClean="0"/>
              <a:t>dissipates</a:t>
            </a:r>
            <a:r>
              <a:rPr lang="en-US" sz="2400" dirty="0" smtClean="0"/>
              <a:t> electric potential energy</a:t>
            </a:r>
          </a:p>
          <a:p>
            <a:r>
              <a:rPr lang="en-US" sz="2400" dirty="0" smtClean="0"/>
              <a:t>Charges lose electric potential energy in collisions inside resistor</a:t>
            </a:r>
            <a:endParaRPr lang="en-US" sz="2400" dirty="0"/>
          </a:p>
        </p:txBody>
      </p:sp>
      <p:graphicFrame>
        <p:nvGraphicFramePr>
          <p:cNvPr id="227334" name="Object 6"/>
          <p:cNvGraphicFramePr>
            <a:graphicFrameLocks noChangeAspect="1"/>
          </p:cNvGraphicFramePr>
          <p:nvPr/>
        </p:nvGraphicFramePr>
        <p:xfrm>
          <a:off x="4419600" y="3276600"/>
          <a:ext cx="15636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4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15636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light bulb filament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1143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incandescent light bulb is essentially a resistor that dissipates energy as heat and light. A typical light bulb dissipates 60 W with 120 V from an outlet.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2438400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resistive element is a thin (40-</a:t>
            </a:r>
            <a:r>
              <a:rPr lang="el-GR" sz="2000" dirty="0" smtClean="0"/>
              <a:t>μ</a:t>
            </a:r>
            <a:r>
              <a:rPr lang="en-US" sz="2000" dirty="0" smtClean="0"/>
              <a:t>m diameter) </a:t>
            </a:r>
            <a:r>
              <a:rPr lang="en-US" sz="2000" i="1" dirty="0" smtClean="0"/>
              <a:t>filament</a:t>
            </a:r>
            <a:r>
              <a:rPr lang="en-US" sz="2000" dirty="0" smtClean="0"/>
              <a:t> of tungsten. How long must the filament be?</a:t>
            </a:r>
            <a:endParaRPr lang="en-US" sz="2000" dirty="0"/>
          </a:p>
        </p:txBody>
      </p:sp>
      <p:pic>
        <p:nvPicPr>
          <p:cNvPr id="215049" name="Picture 9" descr="http://gallery.hd.org/_exhibits/light/_more2003/_more05/light-bulb-glowing-filament-light-blue-uncropped-lores-3-AH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2142698" cy="252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51" name="Picture 11" descr="http://www.wired.com/images_blogs/gadgetlab/2011/03/tungsten_filament_660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381000" y="4191000"/>
            <a:ext cx="2195186" cy="1214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8" name="Group 17"/>
          <p:cNvGrpSpPr/>
          <p:nvPr/>
        </p:nvGrpSpPr>
        <p:grpSpPr>
          <a:xfrm>
            <a:off x="457200" y="1981202"/>
            <a:ext cx="2057400" cy="2362198"/>
            <a:chOff x="457200" y="1981202"/>
            <a:chExt cx="2057400" cy="236219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676400" y="2209800"/>
              <a:ext cx="838200" cy="21336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57200" y="2209800"/>
              <a:ext cx="838200" cy="20574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295400" y="1981202"/>
              <a:ext cx="381000" cy="2285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5084364" y="2399162"/>
            <a:ext cx="914400" cy="2057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665264" y="2589662"/>
            <a:ext cx="1793174" cy="1066800"/>
            <a:chOff x="1066800" y="4419600"/>
            <a:chExt cx="1793174" cy="1066800"/>
          </a:xfrm>
        </p:grpSpPr>
        <p:grpSp>
          <p:nvGrpSpPr>
            <p:cNvPr id="8" name="Group 40"/>
            <p:cNvGrpSpPr/>
            <p:nvPr/>
          </p:nvGrpSpPr>
          <p:grpSpPr>
            <a:xfrm>
              <a:off x="1143000" y="4419600"/>
              <a:ext cx="1669473" cy="685800"/>
              <a:chOff x="4103914" y="3943597"/>
              <a:chExt cx="1658586" cy="68580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4103914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4517571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4921332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46864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5762500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8"/>
            <p:cNvGrpSpPr/>
            <p:nvPr/>
          </p:nvGrpSpPr>
          <p:grpSpPr>
            <a:xfrm>
              <a:off x="1066800" y="4800600"/>
              <a:ext cx="1793174" cy="685800"/>
              <a:chOff x="4103914" y="3943597"/>
              <a:chExt cx="1658586" cy="6858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4103914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4517571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921332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346864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762500" y="3943597"/>
                <a:ext cx="0" cy="685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Rectangle 19"/>
          <p:cNvSpPr/>
          <p:nvPr/>
        </p:nvSpPr>
        <p:spPr>
          <a:xfrm rot="16200000">
            <a:off x="5084364" y="1637162"/>
            <a:ext cx="914400" cy="2057400"/>
          </a:xfrm>
          <a:prstGeom prst="rect">
            <a:avLst/>
          </a:prstGeom>
          <a:solidFill>
            <a:srgbClr val="FF4747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8" descr="http://www.ladyada.net/images/parts/1000uf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" t="21789" r="36210" b="22695"/>
          <a:stretch/>
        </p:blipFill>
        <p:spPr bwMode="auto">
          <a:xfrm>
            <a:off x="1066800" y="2438400"/>
            <a:ext cx="2462113" cy="127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2819400" y="5029200"/>
          <a:ext cx="11017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9" name="Equation" r:id="rId5" imgW="495000" imgH="431640" progId="Equation.DSMT4">
                  <p:embed/>
                </p:oleObj>
              </mc:Choice>
              <mc:Fallback>
                <p:oleObj name="Equation" r:id="rId5" imgW="4950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029200"/>
                        <a:ext cx="110172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57200" y="1143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Capacitor</a:t>
            </a:r>
            <a:r>
              <a:rPr lang="en-US" sz="2400" dirty="0" smtClean="0"/>
              <a:t> – circuit element that stores separated charge</a:t>
            </a:r>
          </a:p>
          <a:p>
            <a:r>
              <a:rPr lang="en-US" sz="2400" dirty="0" smtClean="0"/>
              <a:t>Consists of two conductors separated by a small gap 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4122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Capacitance</a:t>
            </a:r>
            <a:r>
              <a:rPr lang="en-US" sz="2400" dirty="0" smtClean="0"/>
              <a:t> – measures the ability to store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given a voltage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applied between the conductors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67200" y="5105400"/>
            <a:ext cx="2041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Units: F (“Farad”) </a:t>
            </a:r>
          </a:p>
          <a:p>
            <a:r>
              <a:rPr lang="en-US" sz="2000" dirty="0" smtClean="0"/>
              <a:t>1 F = 1 C/V </a:t>
            </a:r>
            <a:endParaRPr lang="en-US" sz="20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632700" y="2438400"/>
            <a:ext cx="0" cy="121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452"/>
          <p:cNvGrpSpPr>
            <a:grpSpLocks/>
          </p:cNvGrpSpPr>
          <p:nvPr/>
        </p:nvGrpSpPr>
        <p:grpSpPr bwMode="auto">
          <a:xfrm>
            <a:off x="7175500" y="2974975"/>
            <a:ext cx="901700" cy="149225"/>
            <a:chOff x="288" y="1728"/>
            <a:chExt cx="284" cy="47"/>
          </a:xfrm>
        </p:grpSpPr>
        <p:sp>
          <p:nvSpPr>
            <p:cNvPr id="33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54"/>
            <p:cNvSpPr>
              <a:spLocks noChangeShapeType="1"/>
            </p:cNvSpPr>
            <p:nvPr/>
          </p:nvSpPr>
          <p:spPr bwMode="auto">
            <a:xfrm>
              <a:off x="335" y="173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55"/>
            <p:cNvSpPr>
              <a:spLocks noChangeShapeType="1"/>
            </p:cNvSpPr>
            <p:nvPr/>
          </p:nvSpPr>
          <p:spPr bwMode="auto">
            <a:xfrm>
              <a:off x="336" y="1771"/>
              <a:ext cx="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524000" y="2362200"/>
            <a:ext cx="2895600" cy="1295400"/>
            <a:chOff x="838200" y="1905002"/>
            <a:chExt cx="2895600" cy="1295400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1676400" y="1905002"/>
              <a:ext cx="2057400" cy="76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76400" y="2514602"/>
              <a:ext cx="1981200" cy="6858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838200" y="1981202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743200" y="4953000"/>
            <a:ext cx="1219200" cy="1066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4197" y="23622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554197" y="31242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–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capacitance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415135"/>
            <a:ext cx="811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to move +</a:t>
            </a:r>
            <a:r>
              <a:rPr lang="en-US" sz="2400" i="1" dirty="0" smtClean="0"/>
              <a:t>q</a:t>
            </a:r>
            <a:r>
              <a:rPr lang="en-US" sz="2400" dirty="0" smtClean="0"/>
              <a:t> from + to – plate in uniform </a:t>
            </a:r>
            <a:r>
              <a:rPr lang="en-US" sz="2400" i="1" dirty="0" smtClean="0"/>
              <a:t>E</a:t>
            </a:r>
            <a:r>
              <a:rPr lang="en-US" sz="2400" dirty="0" smtClean="0"/>
              <a:t> field </a:t>
            </a:r>
            <a:r>
              <a:rPr lang="en-US" dirty="0" smtClean="0">
                <a:solidFill>
                  <a:srgbClr val="009900"/>
                </a:solidFill>
              </a:rPr>
              <a:t>(Recall Lect. 4)</a:t>
            </a:r>
            <a:endParaRPr lang="en-US" dirty="0">
              <a:solidFill>
                <a:srgbClr val="009900"/>
              </a:solidFill>
            </a:endParaRPr>
          </a:p>
        </p:txBody>
      </p:sp>
      <p:graphicFrame>
        <p:nvGraphicFramePr>
          <p:cNvPr id="237570" name="Object 2"/>
          <p:cNvGraphicFramePr>
            <a:graphicFrameLocks noChangeAspect="1"/>
          </p:cNvGraphicFramePr>
          <p:nvPr>
            <p:extLst/>
          </p:nvPr>
        </p:nvGraphicFramePr>
        <p:xfrm>
          <a:off x="1249363" y="4953000"/>
          <a:ext cx="21193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98"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4953000"/>
                        <a:ext cx="211931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1" name="Object 3"/>
          <p:cNvGraphicFramePr>
            <a:graphicFrameLocks noChangeAspect="1"/>
          </p:cNvGraphicFramePr>
          <p:nvPr>
            <p:extLst/>
          </p:nvPr>
        </p:nvGraphicFramePr>
        <p:xfrm>
          <a:off x="4800600" y="4800600"/>
          <a:ext cx="19192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99" name="Equation" r:id="rId6" imgW="1091880" imgH="419040" progId="Equation.DSMT4">
                  <p:embed/>
                </p:oleObj>
              </mc:Choice>
              <mc:Fallback>
                <p:oleObj name="Equation" r:id="rId6" imgW="1091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00600"/>
                        <a:ext cx="191928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209800"/>
            <a:ext cx="4249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Electric field is uniform between plates </a:t>
            </a:r>
            <a:r>
              <a:rPr lang="en-US" dirty="0" smtClean="0">
                <a:solidFill>
                  <a:srgbClr val="009900"/>
                </a:solidFill>
              </a:rPr>
              <a:t>(Recall Lect. 3)</a:t>
            </a:r>
            <a:endParaRPr lang="en-US" dirty="0">
              <a:solidFill>
                <a:srgbClr val="009900"/>
              </a:solidFill>
            </a:endParaRP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>
            <p:extLst/>
          </p:nvPr>
        </p:nvGraphicFramePr>
        <p:xfrm>
          <a:off x="6693567" y="4953000"/>
          <a:ext cx="558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0" name="Equation" r:id="rId8" imgW="317160" imgH="228600" progId="Equation.DSMT4">
                  <p:embed/>
                </p:oleObj>
              </mc:Choice>
              <mc:Fallback>
                <p:oleObj name="Equation" r:id="rId8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567" y="4953000"/>
                        <a:ext cx="5588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78935" y="3843670"/>
            <a:ext cx="559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Field strength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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density of field lines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 density of charges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37573" name="Object 5"/>
          <p:cNvGraphicFramePr>
            <a:graphicFrameLocks noChangeAspect="1"/>
          </p:cNvGraphicFramePr>
          <p:nvPr/>
        </p:nvGraphicFramePr>
        <p:xfrm>
          <a:off x="2768011" y="3035597"/>
          <a:ext cx="9604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1" name="Equation" r:id="rId10" imgW="545760" imgH="431640" progId="Equation.DSMT4">
                  <p:embed/>
                </p:oleObj>
              </mc:Choice>
              <mc:Fallback>
                <p:oleObj name="Equation" r:id="rId10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011" y="3035597"/>
                        <a:ext cx="96043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5" name="Object 7"/>
          <p:cNvGraphicFramePr>
            <a:graphicFrameLocks noChangeAspect="1"/>
          </p:cNvGraphicFramePr>
          <p:nvPr/>
        </p:nvGraphicFramePr>
        <p:xfrm>
          <a:off x="4495800" y="5715000"/>
          <a:ext cx="96043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2" name="Equation" r:id="rId12" imgW="545760" imgH="393480" progId="Equation.DSMT4">
                  <p:embed/>
                </p:oleObj>
              </mc:Choice>
              <mc:Fallback>
                <p:oleObj name="Equation" r:id="rId12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715000"/>
                        <a:ext cx="96043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0" y="6400800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Capacitance depends on geometry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5791200"/>
            <a:ext cx="380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a parallel plate capacitor: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121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Parallel plate capacitor </a:t>
            </a:r>
            <a:r>
              <a:rPr lang="en-US" sz="2400" dirty="0" smtClean="0"/>
              <a:t>made up of two large conducting plates of area </a:t>
            </a:r>
            <a:r>
              <a:rPr lang="en-US" sz="2400" i="1" dirty="0" smtClean="0"/>
              <a:t>A</a:t>
            </a:r>
            <a:r>
              <a:rPr lang="en-US" sz="2400" dirty="0" smtClean="0"/>
              <a:t> separated by a small gap </a:t>
            </a:r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98" name="Rectangle 97"/>
          <p:cNvSpPr/>
          <p:nvPr/>
        </p:nvSpPr>
        <p:spPr>
          <a:xfrm rot="16200000">
            <a:off x="5827528" y="2061301"/>
            <a:ext cx="914400" cy="2057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70"/>
          <p:cNvGrpSpPr/>
          <p:nvPr/>
        </p:nvGrpSpPr>
        <p:grpSpPr>
          <a:xfrm>
            <a:off x="5207124" y="3013801"/>
            <a:ext cx="300082" cy="369332"/>
            <a:chOff x="2576945" y="4785756"/>
            <a:chExt cx="300082" cy="369332"/>
          </a:xfrm>
        </p:grpSpPr>
        <p:pic>
          <p:nvPicPr>
            <p:cNvPr id="100" name="Picture 99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TextBox 100"/>
            <p:cNvSpPr txBox="1"/>
            <p:nvPr/>
          </p:nvSpPr>
          <p:spPr>
            <a:xfrm>
              <a:off x="2576945" y="47857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76"/>
          <p:cNvGrpSpPr/>
          <p:nvPr/>
        </p:nvGrpSpPr>
        <p:grpSpPr>
          <a:xfrm>
            <a:off x="6121499" y="3013801"/>
            <a:ext cx="300082" cy="369332"/>
            <a:chOff x="2576945" y="4785756"/>
            <a:chExt cx="300082" cy="369332"/>
          </a:xfrm>
        </p:grpSpPr>
        <p:pic>
          <p:nvPicPr>
            <p:cNvPr id="103" name="Picture 10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TextBox 103"/>
            <p:cNvSpPr txBox="1"/>
            <p:nvPr/>
          </p:nvSpPr>
          <p:spPr>
            <a:xfrm>
              <a:off x="2576945" y="47857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82"/>
          <p:cNvGrpSpPr/>
          <p:nvPr/>
        </p:nvGrpSpPr>
        <p:grpSpPr>
          <a:xfrm>
            <a:off x="7023999" y="3013801"/>
            <a:ext cx="300082" cy="369332"/>
            <a:chOff x="2576945" y="4785756"/>
            <a:chExt cx="300082" cy="369332"/>
          </a:xfrm>
        </p:grpSpPr>
        <p:pic>
          <p:nvPicPr>
            <p:cNvPr id="106" name="Picture 10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TextBox 106"/>
            <p:cNvSpPr txBox="1"/>
            <p:nvPr/>
          </p:nvSpPr>
          <p:spPr>
            <a:xfrm>
              <a:off x="2576945" y="47857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88"/>
          <p:cNvGrpSpPr/>
          <p:nvPr/>
        </p:nvGrpSpPr>
        <p:grpSpPr>
          <a:xfrm>
            <a:off x="5726540" y="2709002"/>
            <a:ext cx="270228" cy="332590"/>
            <a:chOff x="2576945" y="4772570"/>
            <a:chExt cx="300082" cy="369332"/>
          </a:xfrm>
        </p:grpSpPr>
        <p:pic>
          <p:nvPicPr>
            <p:cNvPr id="109" name="Picture 108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" name="TextBox 109"/>
            <p:cNvSpPr txBox="1"/>
            <p:nvPr/>
          </p:nvSpPr>
          <p:spPr>
            <a:xfrm>
              <a:off x="2576945" y="47725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94"/>
          <p:cNvGrpSpPr/>
          <p:nvPr/>
        </p:nvGrpSpPr>
        <p:grpSpPr>
          <a:xfrm>
            <a:off x="6549949" y="2709002"/>
            <a:ext cx="270228" cy="332590"/>
            <a:chOff x="2576945" y="4772570"/>
            <a:chExt cx="300082" cy="369332"/>
          </a:xfrm>
        </p:grpSpPr>
        <p:pic>
          <p:nvPicPr>
            <p:cNvPr id="112" name="Picture 1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945" y="4835237"/>
              <a:ext cx="294330" cy="29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" name="TextBox 20"/>
            <p:cNvSpPr txBox="1"/>
            <p:nvPr/>
          </p:nvSpPr>
          <p:spPr>
            <a:xfrm>
              <a:off x="2576945" y="47725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11268" y="2709001"/>
            <a:ext cx="1925960" cy="674132"/>
            <a:chOff x="4779640" y="2985448"/>
            <a:chExt cx="1925960" cy="674132"/>
          </a:xfrm>
        </p:grpSpPr>
        <p:grpSp>
          <p:nvGrpSpPr>
            <p:cNvPr id="115" name="Group 73"/>
            <p:cNvGrpSpPr/>
            <p:nvPr/>
          </p:nvGrpSpPr>
          <p:grpSpPr>
            <a:xfrm>
              <a:off x="5126746" y="3290248"/>
              <a:ext cx="300082" cy="369332"/>
              <a:chOff x="2576945" y="4785756"/>
              <a:chExt cx="300082" cy="369332"/>
            </a:xfrm>
          </p:grpSpPr>
          <p:pic>
            <p:nvPicPr>
              <p:cNvPr id="128" name="Picture 127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945" y="4835237"/>
                <a:ext cx="294330" cy="29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9" name="TextBox 128"/>
              <p:cNvSpPr txBox="1"/>
              <p:nvPr/>
            </p:nvSpPr>
            <p:spPr>
              <a:xfrm>
                <a:off x="2576945" y="478575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6" name="Group 79"/>
            <p:cNvGrpSpPr/>
            <p:nvPr/>
          </p:nvGrpSpPr>
          <p:grpSpPr>
            <a:xfrm>
              <a:off x="6052996" y="3290248"/>
              <a:ext cx="300082" cy="369332"/>
              <a:chOff x="2576945" y="4785756"/>
              <a:chExt cx="300082" cy="369332"/>
            </a:xfrm>
          </p:grpSpPr>
          <p:pic>
            <p:nvPicPr>
              <p:cNvPr id="126" name="Picture 125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945" y="4835237"/>
                <a:ext cx="294330" cy="29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" name="TextBox 126"/>
              <p:cNvSpPr txBox="1"/>
              <p:nvPr/>
            </p:nvSpPr>
            <p:spPr>
              <a:xfrm>
                <a:off x="2576945" y="478575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 85"/>
            <p:cNvGrpSpPr/>
            <p:nvPr/>
          </p:nvGrpSpPr>
          <p:grpSpPr>
            <a:xfrm>
              <a:off x="4779640" y="2987227"/>
              <a:ext cx="270228" cy="332590"/>
              <a:chOff x="2576945" y="4772570"/>
              <a:chExt cx="300082" cy="369332"/>
            </a:xfrm>
          </p:grpSpPr>
          <p:pic>
            <p:nvPicPr>
              <p:cNvPr id="124" name="Picture 20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945" y="4835237"/>
                <a:ext cx="294330" cy="29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" name="TextBox 21"/>
              <p:cNvSpPr txBox="1"/>
              <p:nvPr/>
            </p:nvSpPr>
            <p:spPr>
              <a:xfrm>
                <a:off x="2576945" y="47725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8" name="Group 91"/>
            <p:cNvGrpSpPr/>
            <p:nvPr/>
          </p:nvGrpSpPr>
          <p:grpSpPr>
            <a:xfrm>
              <a:off x="5601270" y="2985448"/>
              <a:ext cx="270228" cy="332590"/>
              <a:chOff x="2576945" y="4772569"/>
              <a:chExt cx="300082" cy="369332"/>
            </a:xfrm>
          </p:grpSpPr>
          <p:pic>
            <p:nvPicPr>
              <p:cNvPr id="122" name="Picture 21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945" y="4835237"/>
                <a:ext cx="294330" cy="29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" name="TextBox 22"/>
              <p:cNvSpPr txBox="1"/>
              <p:nvPr/>
            </p:nvSpPr>
            <p:spPr>
              <a:xfrm>
                <a:off x="2576945" y="477256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9" name="Group 97"/>
            <p:cNvGrpSpPr/>
            <p:nvPr/>
          </p:nvGrpSpPr>
          <p:grpSpPr>
            <a:xfrm>
              <a:off x="6435372" y="2985449"/>
              <a:ext cx="270228" cy="332590"/>
              <a:chOff x="2576945" y="4772570"/>
              <a:chExt cx="300082" cy="369332"/>
            </a:xfrm>
          </p:grpSpPr>
          <p:pic>
            <p:nvPicPr>
              <p:cNvPr id="120" name="Picture 119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6945" y="4835237"/>
                <a:ext cx="294330" cy="293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1" name="TextBox 120"/>
              <p:cNvSpPr txBox="1"/>
              <p:nvPr/>
            </p:nvSpPr>
            <p:spPr>
              <a:xfrm>
                <a:off x="2576945" y="47725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30" name="Straight Arrow Connector 129"/>
          <p:cNvCxnSpPr/>
          <p:nvPr/>
        </p:nvCxnSpPr>
        <p:spPr>
          <a:xfrm>
            <a:off x="5860426" y="2175601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695163" y="2175601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367854" y="2556601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6251602" y="2556601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444054" y="2175601"/>
            <a:ext cx="1669473" cy="1066800"/>
            <a:chOff x="4912426" y="2452048"/>
            <a:chExt cx="1669473" cy="1066800"/>
          </a:xfrm>
        </p:grpSpPr>
        <p:cxnSp>
          <p:nvCxnSpPr>
            <p:cNvPr id="135" name="Straight Arrow Connector 134"/>
            <p:cNvCxnSpPr/>
            <p:nvPr/>
          </p:nvCxnSpPr>
          <p:spPr>
            <a:xfrm>
              <a:off x="4912426" y="2452048"/>
              <a:ext cx="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5735210" y="2452048"/>
              <a:ext cx="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>
              <a:off x="6581899" y="2452048"/>
              <a:ext cx="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5283450" y="2833048"/>
              <a:ext cx="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>
              <a:off x="6180037" y="2833048"/>
              <a:ext cx="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Arrow Connector 139"/>
          <p:cNvCxnSpPr/>
          <p:nvPr/>
        </p:nvCxnSpPr>
        <p:spPr>
          <a:xfrm>
            <a:off x="7161028" y="2556601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 rot="16200000">
            <a:off x="5827528" y="1285653"/>
            <a:ext cx="914400" cy="2057400"/>
          </a:xfrm>
          <a:prstGeom prst="rect">
            <a:avLst/>
          </a:prstGeom>
          <a:solidFill>
            <a:srgbClr val="FF4747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243"/>
          <p:cNvGrpSpPr/>
          <p:nvPr/>
        </p:nvGrpSpPr>
        <p:grpSpPr>
          <a:xfrm>
            <a:off x="5208747" y="2184777"/>
            <a:ext cx="303177" cy="409924"/>
            <a:chOff x="5393484" y="4448427"/>
            <a:chExt cx="341445" cy="461665"/>
          </a:xfrm>
        </p:grpSpPr>
        <p:pic>
          <p:nvPicPr>
            <p:cNvPr id="143" name="Picture 9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" name="TextBox 143"/>
            <p:cNvSpPr txBox="1"/>
            <p:nvPr/>
          </p:nvSpPr>
          <p:spPr>
            <a:xfrm>
              <a:off x="5393484" y="4448427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249"/>
          <p:cNvGrpSpPr/>
          <p:nvPr/>
        </p:nvGrpSpPr>
        <p:grpSpPr>
          <a:xfrm>
            <a:off x="6121524" y="2184777"/>
            <a:ext cx="303177" cy="409924"/>
            <a:chOff x="5393484" y="4448427"/>
            <a:chExt cx="341445" cy="461665"/>
          </a:xfrm>
        </p:grpSpPr>
        <p:pic>
          <p:nvPicPr>
            <p:cNvPr id="146" name="Picture 9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5393484" y="4448427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255"/>
          <p:cNvGrpSpPr/>
          <p:nvPr/>
        </p:nvGrpSpPr>
        <p:grpSpPr>
          <a:xfrm>
            <a:off x="7019006" y="2184777"/>
            <a:ext cx="311082" cy="409924"/>
            <a:chOff x="5384581" y="4448427"/>
            <a:chExt cx="350348" cy="461665"/>
          </a:xfrm>
        </p:grpSpPr>
        <p:pic>
          <p:nvPicPr>
            <p:cNvPr id="149" name="Picture 9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" name="TextBox 149"/>
            <p:cNvSpPr txBox="1"/>
            <p:nvPr/>
          </p:nvSpPr>
          <p:spPr>
            <a:xfrm>
              <a:off x="5384581" y="4448427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689134" y="1892645"/>
            <a:ext cx="293738" cy="368678"/>
            <a:chOff x="5157506" y="2169092"/>
            <a:chExt cx="293738" cy="368678"/>
          </a:xfrm>
        </p:grpSpPr>
        <p:pic>
          <p:nvPicPr>
            <p:cNvPr id="152" name="Picture 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564" y="2280453"/>
              <a:ext cx="257680" cy="257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Box 152"/>
            <p:cNvSpPr txBox="1"/>
            <p:nvPr/>
          </p:nvSpPr>
          <p:spPr>
            <a:xfrm>
              <a:off x="5157506" y="2169092"/>
              <a:ext cx="268652" cy="3663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 252"/>
          <p:cNvGrpSpPr/>
          <p:nvPr/>
        </p:nvGrpSpPr>
        <p:grpSpPr>
          <a:xfrm>
            <a:off x="6504860" y="1892644"/>
            <a:ext cx="293730" cy="368671"/>
            <a:chOff x="5364767" y="4419703"/>
            <a:chExt cx="370162" cy="464599"/>
          </a:xfrm>
        </p:grpSpPr>
        <p:pic>
          <p:nvPicPr>
            <p:cNvPr id="155" name="Picture 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6" name="TextBox 155"/>
            <p:cNvSpPr txBox="1"/>
            <p:nvPr/>
          </p:nvSpPr>
          <p:spPr>
            <a:xfrm>
              <a:off x="5364767" y="4419703"/>
              <a:ext cx="338556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285063" y="1883511"/>
            <a:ext cx="1923575" cy="711190"/>
            <a:chOff x="4753435" y="2159958"/>
            <a:chExt cx="1923575" cy="711190"/>
          </a:xfrm>
        </p:grpSpPr>
        <p:grpSp>
          <p:nvGrpSpPr>
            <p:cNvPr id="158" name="Group 75"/>
            <p:cNvGrpSpPr/>
            <p:nvPr/>
          </p:nvGrpSpPr>
          <p:grpSpPr>
            <a:xfrm>
              <a:off x="5134319" y="2461224"/>
              <a:ext cx="303177" cy="409924"/>
              <a:chOff x="5134319" y="2461224"/>
              <a:chExt cx="303177" cy="409924"/>
            </a:xfrm>
          </p:grpSpPr>
          <p:pic>
            <p:nvPicPr>
              <p:cNvPr id="171" name="Picture 9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9162" y="2560321"/>
                <a:ext cx="288334" cy="287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2" name="TextBox 50"/>
              <p:cNvSpPr txBox="1"/>
              <p:nvPr/>
            </p:nvSpPr>
            <p:spPr>
              <a:xfrm>
                <a:off x="5134319" y="2461224"/>
                <a:ext cx="300612" cy="409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+</a:t>
                </a:r>
                <a:endParaRPr lang="en-US" sz="24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9" name="Group 252"/>
            <p:cNvGrpSpPr/>
            <p:nvPr/>
          </p:nvGrpSpPr>
          <p:grpSpPr>
            <a:xfrm>
              <a:off x="6047089" y="2461224"/>
              <a:ext cx="303186" cy="409924"/>
              <a:chOff x="5393474" y="4448427"/>
              <a:chExt cx="341455" cy="461665"/>
            </a:xfrm>
          </p:grpSpPr>
          <p:pic>
            <p:nvPicPr>
              <p:cNvPr id="169" name="Picture 9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60032"/>
                <a:ext cx="324729" cy="324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0" name="TextBox 169"/>
              <p:cNvSpPr txBox="1"/>
              <p:nvPr/>
            </p:nvSpPr>
            <p:spPr>
              <a:xfrm>
                <a:off x="5393474" y="4448427"/>
                <a:ext cx="338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+</a:t>
                </a:r>
                <a:endParaRPr lang="en-US" sz="24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0" name="Group 243"/>
            <p:cNvGrpSpPr/>
            <p:nvPr/>
          </p:nvGrpSpPr>
          <p:grpSpPr>
            <a:xfrm>
              <a:off x="4753435" y="2159958"/>
              <a:ext cx="289207" cy="377803"/>
              <a:chOff x="5370468" y="4408194"/>
              <a:chExt cx="364461" cy="476108"/>
            </a:xfrm>
          </p:grpSpPr>
          <p:pic>
            <p:nvPicPr>
              <p:cNvPr id="167" name="Picture 9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60032"/>
                <a:ext cx="324729" cy="324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" name="TextBox 62"/>
              <p:cNvSpPr txBox="1"/>
              <p:nvPr/>
            </p:nvSpPr>
            <p:spPr>
              <a:xfrm>
                <a:off x="5370468" y="4408194"/>
                <a:ext cx="338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+</a:t>
                </a:r>
                <a:endParaRPr lang="en-US" sz="24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1" name="Group 249"/>
            <p:cNvGrpSpPr/>
            <p:nvPr/>
          </p:nvGrpSpPr>
          <p:grpSpPr>
            <a:xfrm>
              <a:off x="5564657" y="2169099"/>
              <a:ext cx="293736" cy="368662"/>
              <a:chOff x="5364762" y="4419713"/>
              <a:chExt cx="370167" cy="464589"/>
            </a:xfrm>
          </p:grpSpPr>
          <p:pic>
            <p:nvPicPr>
              <p:cNvPr id="165" name="Picture 9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60032"/>
                <a:ext cx="324729" cy="324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6" name="TextBox 67"/>
              <p:cNvSpPr txBox="1"/>
              <p:nvPr/>
            </p:nvSpPr>
            <p:spPr>
              <a:xfrm>
                <a:off x="5364762" y="4419713"/>
                <a:ext cx="338555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+</a:t>
                </a:r>
                <a:endParaRPr lang="en-US" sz="24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2" name="Group 255"/>
            <p:cNvGrpSpPr/>
            <p:nvPr/>
          </p:nvGrpSpPr>
          <p:grpSpPr>
            <a:xfrm>
              <a:off x="6383283" y="2169100"/>
              <a:ext cx="293727" cy="368670"/>
              <a:chOff x="5364772" y="4419705"/>
              <a:chExt cx="370157" cy="464597"/>
            </a:xfrm>
          </p:grpSpPr>
          <p:pic>
            <p:nvPicPr>
              <p:cNvPr id="163" name="Picture 9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60032"/>
                <a:ext cx="324729" cy="324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" name="TextBox 163"/>
              <p:cNvSpPr txBox="1"/>
              <p:nvPr/>
            </p:nvSpPr>
            <p:spPr>
              <a:xfrm>
                <a:off x="5364772" y="4419705"/>
                <a:ext cx="338556" cy="461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+</a:t>
                </a:r>
                <a:endParaRPr lang="en-US" sz="2400" b="1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73" name="TextBox 172"/>
          <p:cNvSpPr txBox="1"/>
          <p:nvPr/>
        </p:nvSpPr>
        <p:spPr>
          <a:xfrm>
            <a:off x="6172200" y="3352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7620000" y="2514600"/>
            <a:ext cx="0" cy="8382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7467600" y="2754868"/>
            <a:ext cx="303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6261767" y="5334000"/>
            <a:ext cx="1815433" cy="674132"/>
            <a:chOff x="6858000" y="5334000"/>
            <a:chExt cx="1815433" cy="674132"/>
          </a:xfrm>
        </p:grpSpPr>
        <p:sp>
          <p:nvSpPr>
            <p:cNvPr id="179" name="TextBox 178"/>
            <p:cNvSpPr txBox="1"/>
            <p:nvPr/>
          </p:nvSpPr>
          <p:spPr>
            <a:xfrm>
              <a:off x="6858000" y="5638800"/>
              <a:ext cx="1815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Capacitor voltage</a:t>
              </a:r>
            </a:p>
          </p:txBody>
        </p:sp>
        <p:cxnSp>
          <p:nvCxnSpPr>
            <p:cNvPr id="181" name="Straight Arrow Connector 180"/>
            <p:cNvCxnSpPr>
              <a:stCxn id="179" idx="0"/>
            </p:cNvCxnSpPr>
            <p:nvPr/>
          </p:nvCxnSpPr>
          <p:spPr>
            <a:xfrm flipH="1" flipV="1">
              <a:off x="7696200" y="5334000"/>
              <a:ext cx="69517" cy="3048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Slide Number Placeholder 1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Parallel plates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parallel plate capacitor carries a charge </a:t>
            </a:r>
            <a:r>
              <a:rPr lang="en-US" sz="2400" i="1" dirty="0" smtClean="0"/>
              <a:t>Q</a:t>
            </a:r>
            <a:r>
              <a:rPr lang="en-US" sz="2400" dirty="0" smtClean="0"/>
              <a:t>. The plates are then pulled a small distance further apart.</a:t>
            </a:r>
          </a:p>
        </p:txBody>
      </p:sp>
      <p:pic>
        <p:nvPicPr>
          <p:cNvPr id="6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4567535"/>
            <a:ext cx="590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What happens to the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on each plate?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6800" y="510540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increases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stays constant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decreases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074012" y="2438400"/>
            <a:ext cx="313338" cy="1905000"/>
            <a:chOff x="3886200" y="2438400"/>
            <a:chExt cx="313338" cy="1905000"/>
          </a:xfrm>
        </p:grpSpPr>
        <p:sp>
          <p:nvSpPr>
            <p:cNvPr id="10" name="Rectangle 9"/>
            <p:cNvSpPr/>
            <p:nvPr/>
          </p:nvSpPr>
          <p:spPr>
            <a:xfrm>
              <a:off x="3886200" y="2438400"/>
              <a:ext cx="304800" cy="1905000"/>
            </a:xfrm>
            <a:prstGeom prst="rect">
              <a:avLst/>
            </a:prstGeom>
            <a:solidFill>
              <a:srgbClr val="FF47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886200" y="2516187"/>
              <a:ext cx="313338" cy="400110"/>
              <a:chOff x="8533968" y="2465696"/>
              <a:chExt cx="313338" cy="400110"/>
            </a:xfrm>
          </p:grpSpPr>
          <p:pic>
            <p:nvPicPr>
              <p:cNvPr id="12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86200" y="2954277"/>
              <a:ext cx="313338" cy="400110"/>
              <a:chOff x="8533968" y="2465696"/>
              <a:chExt cx="313338" cy="400110"/>
            </a:xfrm>
          </p:grpSpPr>
          <p:pic>
            <p:nvPicPr>
              <p:cNvPr id="15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886200" y="3411477"/>
              <a:ext cx="313338" cy="400110"/>
              <a:chOff x="8533968" y="2465696"/>
              <a:chExt cx="313338" cy="400110"/>
            </a:xfrm>
          </p:grpSpPr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886200" y="3868677"/>
              <a:ext cx="313338" cy="400110"/>
              <a:chOff x="8533968" y="2465696"/>
              <a:chExt cx="313338" cy="400110"/>
            </a:xfrm>
          </p:grpSpPr>
          <p:pic>
            <p:nvPicPr>
              <p:cNvPr id="21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750717" y="2438400"/>
            <a:ext cx="305123" cy="1905000"/>
            <a:chOff x="5486400" y="2438400"/>
            <a:chExt cx="305123" cy="1905000"/>
          </a:xfrm>
        </p:grpSpPr>
        <p:sp>
          <p:nvSpPr>
            <p:cNvPr id="23" name="Rectangle 22"/>
            <p:cNvSpPr/>
            <p:nvPr/>
          </p:nvSpPr>
          <p:spPr>
            <a:xfrm>
              <a:off x="5486400" y="2438400"/>
              <a:ext cx="3048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34"/>
            <p:cNvGrpSpPr/>
            <p:nvPr/>
          </p:nvGrpSpPr>
          <p:grpSpPr>
            <a:xfrm>
              <a:off x="5486400" y="2516187"/>
              <a:ext cx="305123" cy="369332"/>
              <a:chOff x="914400" y="2901379"/>
              <a:chExt cx="305123" cy="369332"/>
            </a:xfrm>
          </p:grpSpPr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7"/>
            <p:cNvGrpSpPr/>
            <p:nvPr/>
          </p:nvGrpSpPr>
          <p:grpSpPr>
            <a:xfrm>
              <a:off x="5486400" y="2973387"/>
              <a:ext cx="305123" cy="369332"/>
              <a:chOff x="914400" y="2901379"/>
              <a:chExt cx="305123" cy="369332"/>
            </a:xfrm>
          </p:grpSpPr>
          <p:pic>
            <p:nvPicPr>
              <p:cNvPr id="28" name="Picture 2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40"/>
            <p:cNvGrpSpPr/>
            <p:nvPr/>
          </p:nvGrpSpPr>
          <p:grpSpPr>
            <a:xfrm>
              <a:off x="5486400" y="3430587"/>
              <a:ext cx="305123" cy="369332"/>
              <a:chOff x="914400" y="2901379"/>
              <a:chExt cx="305123" cy="369332"/>
            </a:xfrm>
          </p:grpSpPr>
          <p:pic>
            <p:nvPicPr>
              <p:cNvPr id="31" name="Picture 3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Group 43"/>
            <p:cNvGrpSpPr/>
            <p:nvPr/>
          </p:nvGrpSpPr>
          <p:grpSpPr>
            <a:xfrm>
              <a:off x="5486400" y="3887787"/>
              <a:ext cx="305123" cy="369332"/>
              <a:chOff x="914400" y="2901379"/>
              <a:chExt cx="305123" cy="369332"/>
            </a:xfrm>
          </p:grpSpPr>
          <p:pic>
            <p:nvPicPr>
              <p:cNvPr id="34" name="Picture 3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Parallel plates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parallel plate capacitor carries a charge </a:t>
            </a:r>
            <a:r>
              <a:rPr lang="en-US" sz="2400" i="1" dirty="0" smtClean="0"/>
              <a:t>Q</a:t>
            </a:r>
            <a:r>
              <a:rPr lang="en-US" sz="2400" dirty="0" smtClean="0"/>
              <a:t>. The plates are then pulled a small distance further apart.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419600"/>
            <a:ext cx="445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voltage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between the plates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0292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12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 Increases	  B. Stays the same	C. Decreases </a:t>
            </a:r>
          </a:p>
        </p:txBody>
      </p:sp>
      <p:grpSp>
        <p:nvGrpSpPr>
          <p:cNvPr id="5" name="Group 40"/>
          <p:cNvGrpSpPr/>
          <p:nvPr/>
        </p:nvGrpSpPr>
        <p:grpSpPr>
          <a:xfrm>
            <a:off x="4074012" y="2286000"/>
            <a:ext cx="313338" cy="1905000"/>
            <a:chOff x="3886200" y="2438400"/>
            <a:chExt cx="313338" cy="1905000"/>
          </a:xfrm>
        </p:grpSpPr>
        <p:sp>
          <p:nvSpPr>
            <p:cNvPr id="10" name="Rectangle 9"/>
            <p:cNvSpPr/>
            <p:nvPr/>
          </p:nvSpPr>
          <p:spPr>
            <a:xfrm>
              <a:off x="3886200" y="2438400"/>
              <a:ext cx="304800" cy="1905000"/>
            </a:xfrm>
            <a:prstGeom prst="rect">
              <a:avLst/>
            </a:prstGeom>
            <a:solidFill>
              <a:srgbClr val="FF47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0"/>
            <p:cNvGrpSpPr/>
            <p:nvPr/>
          </p:nvGrpSpPr>
          <p:grpSpPr>
            <a:xfrm>
              <a:off x="3886200" y="2516187"/>
              <a:ext cx="313338" cy="400110"/>
              <a:chOff x="8533968" y="2465696"/>
              <a:chExt cx="313338" cy="400110"/>
            </a:xfrm>
          </p:grpSpPr>
          <p:pic>
            <p:nvPicPr>
              <p:cNvPr id="12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13"/>
            <p:cNvGrpSpPr/>
            <p:nvPr/>
          </p:nvGrpSpPr>
          <p:grpSpPr>
            <a:xfrm>
              <a:off x="3886200" y="2954277"/>
              <a:ext cx="313338" cy="400110"/>
              <a:chOff x="8533968" y="2465696"/>
              <a:chExt cx="313338" cy="400110"/>
            </a:xfrm>
          </p:grpSpPr>
          <p:pic>
            <p:nvPicPr>
              <p:cNvPr id="15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16"/>
            <p:cNvGrpSpPr/>
            <p:nvPr/>
          </p:nvGrpSpPr>
          <p:grpSpPr>
            <a:xfrm>
              <a:off x="3886200" y="3411477"/>
              <a:ext cx="313338" cy="400110"/>
              <a:chOff x="8533968" y="2465696"/>
              <a:chExt cx="313338" cy="400110"/>
            </a:xfrm>
          </p:grpSpPr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19"/>
            <p:cNvGrpSpPr/>
            <p:nvPr/>
          </p:nvGrpSpPr>
          <p:grpSpPr>
            <a:xfrm>
              <a:off x="3886200" y="3868677"/>
              <a:ext cx="313338" cy="400110"/>
              <a:chOff x="8533968" y="2465696"/>
              <a:chExt cx="313338" cy="400110"/>
            </a:xfrm>
          </p:grpSpPr>
          <p:pic>
            <p:nvPicPr>
              <p:cNvPr id="21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" name="Group 39"/>
          <p:cNvGrpSpPr/>
          <p:nvPr/>
        </p:nvGrpSpPr>
        <p:grpSpPr>
          <a:xfrm>
            <a:off x="4750717" y="2286000"/>
            <a:ext cx="305123" cy="1905000"/>
            <a:chOff x="5486400" y="2438400"/>
            <a:chExt cx="305123" cy="1905000"/>
          </a:xfrm>
        </p:grpSpPr>
        <p:sp>
          <p:nvSpPr>
            <p:cNvPr id="23" name="Rectangle 22"/>
            <p:cNvSpPr/>
            <p:nvPr/>
          </p:nvSpPr>
          <p:spPr>
            <a:xfrm>
              <a:off x="5486400" y="2438400"/>
              <a:ext cx="3048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34"/>
            <p:cNvGrpSpPr/>
            <p:nvPr/>
          </p:nvGrpSpPr>
          <p:grpSpPr>
            <a:xfrm>
              <a:off x="5486400" y="2516187"/>
              <a:ext cx="305123" cy="369332"/>
              <a:chOff x="914400" y="2901379"/>
              <a:chExt cx="305123" cy="369332"/>
            </a:xfrm>
          </p:grpSpPr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7"/>
            <p:cNvGrpSpPr/>
            <p:nvPr/>
          </p:nvGrpSpPr>
          <p:grpSpPr>
            <a:xfrm>
              <a:off x="5486400" y="2973387"/>
              <a:ext cx="305123" cy="369332"/>
              <a:chOff x="914400" y="2901379"/>
              <a:chExt cx="305123" cy="369332"/>
            </a:xfrm>
          </p:grpSpPr>
          <p:pic>
            <p:nvPicPr>
              <p:cNvPr id="28" name="Picture 2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40"/>
            <p:cNvGrpSpPr/>
            <p:nvPr/>
          </p:nvGrpSpPr>
          <p:grpSpPr>
            <a:xfrm>
              <a:off x="5486400" y="3430587"/>
              <a:ext cx="305123" cy="369332"/>
              <a:chOff x="914400" y="2901379"/>
              <a:chExt cx="305123" cy="369332"/>
            </a:xfrm>
          </p:grpSpPr>
          <p:pic>
            <p:nvPicPr>
              <p:cNvPr id="31" name="Picture 3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Group 43"/>
            <p:cNvGrpSpPr/>
            <p:nvPr/>
          </p:nvGrpSpPr>
          <p:grpSpPr>
            <a:xfrm>
              <a:off x="5486400" y="3887787"/>
              <a:ext cx="305123" cy="369332"/>
              <a:chOff x="914400" y="2901379"/>
              <a:chExt cx="305123" cy="369332"/>
            </a:xfrm>
          </p:grpSpPr>
          <p:pic>
            <p:nvPicPr>
              <p:cNvPr id="34" name="Picture 3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315200" y="30480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2" name="Picture 22" descr="iclick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62E-8 L 0.02535 -1.62E-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35909E-6 L -0.02552 4.35909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ctangle 262"/>
          <p:cNvSpPr/>
          <p:nvPr/>
        </p:nvSpPr>
        <p:spPr>
          <a:xfrm>
            <a:off x="5105400" y="2286000"/>
            <a:ext cx="2743200" cy="3124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Dielectrics</a:t>
            </a:r>
            <a:endParaRPr lang="en-US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6297305" y="1782171"/>
          <a:ext cx="5635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4" name="Equation" r:id="rId3" imgW="279360" imgH="253800" progId="Equation.DSMT4">
                  <p:embed/>
                </p:oleObj>
              </mc:Choice>
              <mc:Fallback>
                <p:oleObj name="Equation" r:id="rId3" imgW="279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305" y="1782171"/>
                        <a:ext cx="5635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TextBox 158"/>
          <p:cNvSpPr txBox="1"/>
          <p:nvPr/>
        </p:nvSpPr>
        <p:spPr>
          <a:xfrm>
            <a:off x="533400" y="22860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External field polarizes dielectric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Excess +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and –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charges build up on opposite planes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33400" y="3556337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Parallel planes of +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and –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create own E field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, cancel out part of external E field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8484" y="1281753"/>
            <a:ext cx="792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Imagine placing insulating material (dielectric) between plates</a:t>
            </a:r>
            <a:endParaRPr lang="en-US" sz="2400" dirty="0"/>
          </a:p>
        </p:txBody>
      </p:sp>
      <p:cxnSp>
        <p:nvCxnSpPr>
          <p:cNvPr id="91" name="Straight Arrow Connector 90"/>
          <p:cNvCxnSpPr/>
          <p:nvPr/>
        </p:nvCxnSpPr>
        <p:spPr>
          <a:xfrm rot="5400000" flipV="1">
            <a:off x="6528670" y="3623930"/>
            <a:ext cx="0" cy="32004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 flipV="1">
            <a:off x="6528670" y="880730"/>
            <a:ext cx="0" cy="32004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V="1">
            <a:off x="6528670" y="1795130"/>
            <a:ext cx="0" cy="32004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Group 263"/>
          <p:cNvGrpSpPr/>
          <p:nvPr/>
        </p:nvGrpSpPr>
        <p:grpSpPr>
          <a:xfrm>
            <a:off x="4928470" y="2938130"/>
            <a:ext cx="3200400" cy="1828800"/>
            <a:chOff x="4928470" y="2938130"/>
            <a:chExt cx="3200400" cy="1828800"/>
          </a:xfrm>
        </p:grpSpPr>
        <p:cxnSp>
          <p:nvCxnSpPr>
            <p:cNvPr id="95" name="Straight Arrow Connector 94"/>
            <p:cNvCxnSpPr/>
            <p:nvPr/>
          </p:nvCxnSpPr>
          <p:spPr>
            <a:xfrm rot="5400000" flipV="1">
              <a:off x="6528670" y="133793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 flipV="1">
              <a:off x="6528670" y="225233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 flipV="1">
              <a:off x="6528670" y="316673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/>
          <p:nvPr/>
        </p:nvCxnSpPr>
        <p:spPr>
          <a:xfrm rot="5400000" flipV="1">
            <a:off x="6528670" y="2709530"/>
            <a:ext cx="0" cy="32004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4724400" y="5786735"/>
            <a:ext cx="366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(Recall Lect. 3 – conductors)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153077" y="1982787"/>
            <a:ext cx="3048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8153077" y="1982787"/>
            <a:ext cx="304800" cy="6858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 flipV="1">
            <a:off x="8153077" y="4954587"/>
            <a:ext cx="304800" cy="6858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34"/>
          <p:cNvGrpSpPr/>
          <p:nvPr/>
        </p:nvGrpSpPr>
        <p:grpSpPr>
          <a:xfrm>
            <a:off x="8153077" y="2287587"/>
            <a:ext cx="305123" cy="369332"/>
            <a:chOff x="914400" y="2901379"/>
            <a:chExt cx="305123" cy="369332"/>
          </a:xfrm>
        </p:grpSpPr>
        <p:pic>
          <p:nvPicPr>
            <p:cNvPr id="204" name="Picture 2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" name="TextBox 204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37"/>
          <p:cNvGrpSpPr/>
          <p:nvPr/>
        </p:nvGrpSpPr>
        <p:grpSpPr>
          <a:xfrm>
            <a:off x="8153077" y="2744787"/>
            <a:ext cx="305123" cy="369332"/>
            <a:chOff x="914400" y="2901379"/>
            <a:chExt cx="305123" cy="369332"/>
          </a:xfrm>
        </p:grpSpPr>
        <p:pic>
          <p:nvPicPr>
            <p:cNvPr id="202" name="Picture 20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" name="TextBox 202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4" name="Group 40"/>
          <p:cNvGrpSpPr/>
          <p:nvPr/>
        </p:nvGrpSpPr>
        <p:grpSpPr>
          <a:xfrm>
            <a:off x="8153077" y="3201987"/>
            <a:ext cx="305123" cy="369332"/>
            <a:chOff x="914400" y="2901379"/>
            <a:chExt cx="305123" cy="369332"/>
          </a:xfrm>
        </p:grpSpPr>
        <p:pic>
          <p:nvPicPr>
            <p:cNvPr id="200" name="Picture 19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1" name="TextBox 200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5" name="Group 43"/>
          <p:cNvGrpSpPr/>
          <p:nvPr/>
        </p:nvGrpSpPr>
        <p:grpSpPr>
          <a:xfrm>
            <a:off x="8153077" y="3659187"/>
            <a:ext cx="305123" cy="369332"/>
            <a:chOff x="914400" y="2901379"/>
            <a:chExt cx="305123" cy="369332"/>
          </a:xfrm>
        </p:grpSpPr>
        <p:pic>
          <p:nvPicPr>
            <p:cNvPr id="198" name="Picture 19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9" name="TextBox 198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6" name="Group 46"/>
          <p:cNvGrpSpPr/>
          <p:nvPr/>
        </p:nvGrpSpPr>
        <p:grpSpPr>
          <a:xfrm>
            <a:off x="8153077" y="4116387"/>
            <a:ext cx="305123" cy="369332"/>
            <a:chOff x="914400" y="2901379"/>
            <a:chExt cx="305123" cy="369332"/>
          </a:xfrm>
        </p:grpSpPr>
        <p:pic>
          <p:nvPicPr>
            <p:cNvPr id="196" name="Picture 19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TextBox 196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49"/>
          <p:cNvGrpSpPr/>
          <p:nvPr/>
        </p:nvGrpSpPr>
        <p:grpSpPr>
          <a:xfrm>
            <a:off x="8153077" y="4585255"/>
            <a:ext cx="305123" cy="369332"/>
            <a:chOff x="914400" y="2901379"/>
            <a:chExt cx="305123" cy="369332"/>
          </a:xfrm>
        </p:grpSpPr>
        <p:pic>
          <p:nvPicPr>
            <p:cNvPr id="194" name="Picture 19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" name="TextBox 194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8" name="Group 52"/>
          <p:cNvGrpSpPr/>
          <p:nvPr/>
        </p:nvGrpSpPr>
        <p:grpSpPr>
          <a:xfrm>
            <a:off x="8153077" y="5042455"/>
            <a:ext cx="305123" cy="369332"/>
            <a:chOff x="914400" y="2901379"/>
            <a:chExt cx="305123" cy="369332"/>
          </a:xfrm>
        </p:grpSpPr>
        <p:pic>
          <p:nvPicPr>
            <p:cNvPr id="192" name="Picture 19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3" name="TextBox 192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0" name="Rectangle 209"/>
          <p:cNvSpPr/>
          <p:nvPr/>
        </p:nvSpPr>
        <p:spPr>
          <a:xfrm>
            <a:off x="4571354" y="1982787"/>
            <a:ext cx="304800" cy="3429000"/>
          </a:xfrm>
          <a:prstGeom prst="rect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4571354" y="1982787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FF4747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 flipV="1">
            <a:off x="4571354" y="4954587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FF4747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4571354" y="2287587"/>
            <a:ext cx="313338" cy="400110"/>
            <a:chOff x="8533968" y="2465696"/>
            <a:chExt cx="313338" cy="400110"/>
          </a:xfrm>
        </p:grpSpPr>
        <p:pic>
          <p:nvPicPr>
            <p:cNvPr id="214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" name="TextBox 214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4571354" y="2725677"/>
            <a:ext cx="313338" cy="400110"/>
            <a:chOff x="8533968" y="2465696"/>
            <a:chExt cx="313338" cy="400110"/>
          </a:xfrm>
        </p:grpSpPr>
        <p:pic>
          <p:nvPicPr>
            <p:cNvPr id="218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9" name="TextBox 218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4571354" y="3182877"/>
            <a:ext cx="313338" cy="400110"/>
            <a:chOff x="8533968" y="2465696"/>
            <a:chExt cx="313338" cy="400110"/>
          </a:xfrm>
        </p:grpSpPr>
        <p:pic>
          <p:nvPicPr>
            <p:cNvPr id="221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" name="TextBox 221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571354" y="3640077"/>
            <a:ext cx="313338" cy="400110"/>
            <a:chOff x="8533968" y="2465696"/>
            <a:chExt cx="313338" cy="400110"/>
          </a:xfrm>
        </p:grpSpPr>
        <p:pic>
          <p:nvPicPr>
            <p:cNvPr id="224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" name="TextBox 224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4571354" y="4116387"/>
            <a:ext cx="313338" cy="400110"/>
            <a:chOff x="8533968" y="2465696"/>
            <a:chExt cx="313338" cy="400110"/>
          </a:xfrm>
        </p:grpSpPr>
        <p:pic>
          <p:nvPicPr>
            <p:cNvPr id="227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" name="TextBox 227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571354" y="4573587"/>
            <a:ext cx="313338" cy="400110"/>
            <a:chOff x="8533968" y="2465696"/>
            <a:chExt cx="313338" cy="400110"/>
          </a:xfrm>
        </p:grpSpPr>
        <p:pic>
          <p:nvPicPr>
            <p:cNvPr id="230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1" name="TextBox 230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571354" y="5011677"/>
            <a:ext cx="313338" cy="400110"/>
            <a:chOff x="8533968" y="2465696"/>
            <a:chExt cx="313338" cy="400110"/>
          </a:xfrm>
        </p:grpSpPr>
        <p:pic>
          <p:nvPicPr>
            <p:cNvPr id="233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4" name="TextBox 233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 rot="5400000">
            <a:off x="5562060" y="2818865"/>
            <a:ext cx="1829876" cy="2133597"/>
            <a:chOff x="5713925" y="3429000"/>
            <a:chExt cx="1829875" cy="1205925"/>
          </a:xfrm>
        </p:grpSpPr>
        <p:cxnSp>
          <p:nvCxnSpPr>
            <p:cNvPr id="257" name="Straight Arrow Connector 256"/>
            <p:cNvCxnSpPr/>
            <p:nvPr/>
          </p:nvCxnSpPr>
          <p:spPr>
            <a:xfrm flipH="1">
              <a:off x="5713925" y="3429000"/>
              <a:ext cx="1075" cy="1205925"/>
            </a:xfrm>
            <a:prstGeom prst="straightConnector1">
              <a:avLst/>
            </a:prstGeom>
            <a:ln w="38100">
              <a:solidFill>
                <a:srgbClr val="0099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 flipH="1">
              <a:off x="6628325" y="3429000"/>
              <a:ext cx="1075" cy="1205925"/>
            </a:xfrm>
            <a:prstGeom prst="straightConnector1">
              <a:avLst/>
            </a:prstGeom>
            <a:ln w="38100">
              <a:solidFill>
                <a:srgbClr val="0099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 flipH="1">
              <a:off x="7542725" y="3429000"/>
              <a:ext cx="1075" cy="1205925"/>
            </a:xfrm>
            <a:prstGeom prst="straightConnector1">
              <a:avLst/>
            </a:prstGeom>
            <a:ln w="38100">
              <a:solidFill>
                <a:srgbClr val="0099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5334000" y="2743200"/>
            <a:ext cx="2286000" cy="2209800"/>
            <a:chOff x="5334000" y="2743200"/>
            <a:chExt cx="2286000" cy="2209800"/>
          </a:xfrm>
        </p:grpSpPr>
        <p:sp>
          <p:nvSpPr>
            <p:cNvPr id="265" name="Rectangle 264"/>
            <p:cNvSpPr/>
            <p:nvPr/>
          </p:nvSpPr>
          <p:spPr>
            <a:xfrm>
              <a:off x="5334000" y="2743200"/>
              <a:ext cx="22860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5334000" y="3657600"/>
              <a:ext cx="22860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5334000" y="4572000"/>
              <a:ext cx="22860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5105400" y="2724090"/>
            <a:ext cx="2751738" cy="2248020"/>
            <a:chOff x="5105400" y="2724090"/>
            <a:chExt cx="2751738" cy="2248020"/>
          </a:xfrm>
        </p:grpSpPr>
        <p:grpSp>
          <p:nvGrpSpPr>
            <p:cNvPr id="235" name="Group 34"/>
            <p:cNvGrpSpPr/>
            <p:nvPr/>
          </p:nvGrpSpPr>
          <p:grpSpPr>
            <a:xfrm>
              <a:off x="5105400" y="2743200"/>
              <a:ext cx="305123" cy="369332"/>
              <a:chOff x="914400" y="2901379"/>
              <a:chExt cx="305123" cy="369332"/>
            </a:xfrm>
          </p:grpSpPr>
          <p:pic>
            <p:nvPicPr>
              <p:cNvPr id="236" name="Picture 23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7" name="TextBox 236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8" name="Group 34"/>
            <p:cNvGrpSpPr/>
            <p:nvPr/>
          </p:nvGrpSpPr>
          <p:grpSpPr>
            <a:xfrm>
              <a:off x="5105400" y="3669268"/>
              <a:ext cx="305123" cy="369332"/>
              <a:chOff x="914400" y="2901379"/>
              <a:chExt cx="305123" cy="369332"/>
            </a:xfrm>
          </p:grpSpPr>
          <p:pic>
            <p:nvPicPr>
              <p:cNvPr id="239" name="Picture 238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0" name="TextBox 239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1" name="Group 34"/>
            <p:cNvGrpSpPr/>
            <p:nvPr/>
          </p:nvGrpSpPr>
          <p:grpSpPr>
            <a:xfrm>
              <a:off x="5105400" y="4572000"/>
              <a:ext cx="305123" cy="369332"/>
              <a:chOff x="914400" y="2901379"/>
              <a:chExt cx="305123" cy="369332"/>
            </a:xfrm>
          </p:grpSpPr>
          <p:pic>
            <p:nvPicPr>
              <p:cNvPr id="242" name="Picture 24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" name="TextBox 242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7543800" y="2724090"/>
              <a:ext cx="313338" cy="400110"/>
              <a:chOff x="8533968" y="2465696"/>
              <a:chExt cx="313338" cy="400110"/>
            </a:xfrm>
          </p:grpSpPr>
          <p:pic>
            <p:nvPicPr>
              <p:cNvPr id="245" name="Picture 9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6" name="TextBox 245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7543800" y="3638490"/>
              <a:ext cx="313338" cy="400110"/>
              <a:chOff x="8533968" y="2465696"/>
              <a:chExt cx="313338" cy="400110"/>
            </a:xfrm>
          </p:grpSpPr>
          <p:pic>
            <p:nvPicPr>
              <p:cNvPr id="248" name="Picture 9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9" name="TextBox 248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7543800" y="4572000"/>
              <a:ext cx="313338" cy="400110"/>
              <a:chOff x="8533968" y="2465696"/>
              <a:chExt cx="313338" cy="400110"/>
            </a:xfrm>
          </p:grpSpPr>
          <p:pic>
            <p:nvPicPr>
              <p:cNvPr id="251" name="Picture 9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3968" y="2514600"/>
                <a:ext cx="305232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2" name="TextBox 251"/>
              <p:cNvSpPr txBox="1"/>
              <p:nvPr/>
            </p:nvSpPr>
            <p:spPr>
              <a:xfrm>
                <a:off x="8534400" y="2465696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+</a:t>
                </a:r>
                <a:endParaRPr lang="en-US" sz="2000" b="1" baseline="-25000" dirty="0">
                  <a:solidFill>
                    <a:schemeClr val="bg1"/>
                  </a:solidFill>
                </a:endParaRPr>
              </a:p>
            </p:txBody>
          </p:sp>
        </p:grpSp>
      </p:grp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1125538" y="4618038"/>
          <a:ext cx="16938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5" name="Equation" r:id="rId7" imgW="761760" imgH="419040" progId="Equation.DSMT4">
                  <p:embed/>
                </p:oleObj>
              </mc:Choice>
              <mc:Fallback>
                <p:oleObj name="Equation" r:id="rId7" imgW="7617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618038"/>
                        <a:ext cx="169386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5705475" y="3505200"/>
          <a:ext cx="16097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6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505200"/>
                        <a:ext cx="160972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9" name="Group 268"/>
          <p:cNvGrpSpPr/>
          <p:nvPr/>
        </p:nvGrpSpPr>
        <p:grpSpPr>
          <a:xfrm>
            <a:off x="1133562" y="5562600"/>
            <a:ext cx="2676438" cy="857310"/>
            <a:chOff x="5781762" y="5334000"/>
            <a:chExt cx="2676438" cy="857310"/>
          </a:xfrm>
        </p:grpSpPr>
        <p:sp>
          <p:nvSpPr>
            <p:cNvPr id="270" name="TextBox 269"/>
            <p:cNvSpPr txBox="1"/>
            <p:nvPr/>
          </p:nvSpPr>
          <p:spPr>
            <a:xfrm>
              <a:off x="5781762" y="5791200"/>
              <a:ext cx="267643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Dielectric constant </a:t>
              </a:r>
              <a:r>
                <a:rPr lang="el-GR" sz="2000" dirty="0" smtClean="0">
                  <a:solidFill>
                    <a:srgbClr val="C00000"/>
                  </a:solidFill>
                </a:rPr>
                <a:t>κ</a:t>
              </a:r>
              <a:r>
                <a:rPr lang="en-US" sz="2000" dirty="0" smtClean="0">
                  <a:solidFill>
                    <a:srgbClr val="C00000"/>
                  </a:solidFill>
                </a:rPr>
                <a:t> &gt; 1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cxnSp>
          <p:nvCxnSpPr>
            <p:cNvPr id="271" name="Straight Arrow Connector 270"/>
            <p:cNvCxnSpPr/>
            <p:nvPr/>
          </p:nvCxnSpPr>
          <p:spPr>
            <a:xfrm flipV="1">
              <a:off x="7086600" y="5334000"/>
              <a:ext cx="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2" name="Slide Number Placeholder 2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2362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		, need less </a:t>
            </a:r>
            <a:r>
              <a:rPr lang="en-US" sz="2400" i="1" dirty="0" smtClean="0"/>
              <a:t>E</a:t>
            </a:r>
            <a:r>
              <a:rPr lang="en-US" sz="2400" dirty="0" smtClean="0"/>
              <a:t> (or </a:t>
            </a:r>
            <a:r>
              <a:rPr lang="en-US" sz="2400" i="1" dirty="0" smtClean="0"/>
              <a:t>V</a:t>
            </a:r>
            <a:r>
              <a:rPr lang="en-US" sz="2400" dirty="0" smtClean="0"/>
              <a:t>) to store same </a:t>
            </a:r>
            <a:r>
              <a:rPr lang="en-US" sz="2400" i="1" dirty="0" smtClean="0"/>
              <a:t>Q, </a:t>
            </a:r>
            <a:r>
              <a:rPr lang="en-US" sz="2400" dirty="0" smtClean="0"/>
              <a:t>so</a:t>
            </a:r>
            <a:r>
              <a:rPr lang="en-US" sz="2400" i="1" dirty="0" smtClean="0"/>
              <a:t> C</a:t>
            </a:r>
            <a:r>
              <a:rPr lang="en-US" sz="2400" dirty="0" smtClean="0"/>
              <a:t> = </a:t>
            </a:r>
            <a:r>
              <a:rPr lang="en-US" sz="2400" i="1" dirty="0" smtClean="0"/>
              <a:t>Q</a:t>
            </a:r>
            <a:r>
              <a:rPr lang="en-US" sz="2400" dirty="0" smtClean="0"/>
              <a:t>/</a:t>
            </a:r>
            <a:r>
              <a:rPr lang="en-US" sz="2400" i="1" dirty="0" smtClean="0"/>
              <a:t>V</a:t>
            </a:r>
            <a:r>
              <a:rPr lang="en-US" sz="2400" dirty="0" smtClean="0"/>
              <a:t> increases: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Dielectric constant </a:t>
            </a:r>
            <a:r>
              <a:rPr lang="el-GR" dirty="0" smtClean="0"/>
              <a:t>κ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43000" y="4648200"/>
            <a:ext cx="2362200" cy="1765995"/>
            <a:chOff x="5486400" y="2133600"/>
            <a:chExt cx="2362200" cy="176599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86400" y="2514600"/>
              <a:ext cx="2362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486400" y="2145268"/>
              <a:ext cx="97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Material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213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/>
                <a:t>κ</a:t>
              </a:r>
              <a:r>
                <a:rPr lang="en-US" dirty="0" smtClean="0"/>
                <a:t> (&gt; 1)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514600"/>
              <a:ext cx="231871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400" dirty="0" smtClean="0"/>
                <a:t>Vacuum		1 (exactly)</a:t>
              </a:r>
            </a:p>
            <a:p>
              <a:pPr defTabSz="457200"/>
              <a:r>
                <a:rPr lang="en-US" sz="1400" dirty="0" smtClean="0"/>
                <a:t>Air			1.00054</a:t>
              </a:r>
            </a:p>
            <a:p>
              <a:pPr defTabSz="457200"/>
              <a:r>
                <a:rPr lang="en-US" sz="1400" dirty="0" smtClean="0"/>
                <a:t>Rubber		3-4</a:t>
              </a:r>
            </a:p>
            <a:p>
              <a:pPr defTabSz="457200"/>
              <a:r>
                <a:rPr lang="en-US" sz="1400" dirty="0" smtClean="0"/>
                <a:t>Glass			5</a:t>
              </a:r>
            </a:p>
            <a:p>
              <a:pPr defTabSz="457200"/>
              <a:r>
                <a:rPr lang="en-US" sz="1400" dirty="0" smtClean="0"/>
                <a:t>Cell membrane	7-9</a:t>
              </a:r>
            </a:p>
            <a:p>
              <a:pPr defTabSz="457200"/>
              <a:r>
                <a:rPr lang="en-US" sz="1400" dirty="0" smtClean="0"/>
                <a:t>Pure water		80</a:t>
              </a:r>
              <a:endParaRPr lang="en-US" sz="1400" dirty="0"/>
            </a:p>
          </p:txBody>
        </p:sp>
      </p:grpSp>
      <p:graphicFrame>
        <p:nvGraphicFramePr>
          <p:cNvPr id="219138" name="Object 2"/>
          <p:cNvGraphicFramePr>
            <a:graphicFrameLocks noChangeAspect="1"/>
          </p:cNvGraphicFramePr>
          <p:nvPr/>
        </p:nvGraphicFramePr>
        <p:xfrm>
          <a:off x="1137311" y="2378075"/>
          <a:ext cx="1148689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8" name="Equation" r:id="rId3" imgW="660240" imgH="253800" progId="Equation.DSMT4">
                  <p:embed/>
                </p:oleObj>
              </mc:Choice>
              <mc:Fallback>
                <p:oleObj name="Equation" r:id="rId3" imgW="6602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311" y="2378075"/>
                        <a:ext cx="1148689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4191000" y="3618131"/>
          <a:ext cx="11858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9" name="Equation" r:id="rId5" imgW="533160" imgH="228600" progId="Equation.DSMT4">
                  <p:embed/>
                </p:oleObj>
              </mc:Choice>
              <mc:Fallback>
                <p:oleObj name="Equation" r:id="rId5" imgW="5331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18131"/>
                        <a:ext cx="11858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4800" y="1295400"/>
            <a:ext cx="849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Dielectric constant </a:t>
            </a:r>
            <a:r>
              <a:rPr lang="el-GR" sz="2400" i="1" dirty="0" smtClean="0">
                <a:latin typeface="Calibri"/>
              </a:rPr>
              <a:t>κ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/>
              <a:t>measures how much a material is polarized by electric field</a:t>
            </a:r>
            <a:endParaRPr lang="en-US" sz="2400" dirty="0"/>
          </a:p>
        </p:txBody>
      </p:sp>
      <p:pic>
        <p:nvPicPr>
          <p:cNvPr id="14" name="Picture 95" descr="http://4.bp.blogspot.com/-Tw4BtKycggs/TtRXtyj8XKI/AAAAAAAAADs/QWKUy_0WB7I/s1600/bagian-dalam-kapasitor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456" y="1945111"/>
            <a:ext cx="1825744" cy="27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4114800" y="4191000"/>
            <a:ext cx="2286000" cy="1027331"/>
            <a:chOff x="4648200" y="2274335"/>
            <a:chExt cx="2286000" cy="1027331"/>
          </a:xfrm>
        </p:grpSpPr>
        <p:sp>
          <p:nvSpPr>
            <p:cNvPr id="16" name="TextBox 15"/>
            <p:cNvSpPr txBox="1"/>
            <p:nvPr/>
          </p:nvSpPr>
          <p:spPr>
            <a:xfrm>
              <a:off x="4648200" y="2655335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Capacitance without dielectric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0"/>
            </p:cNvCxnSpPr>
            <p:nvPr/>
          </p:nvCxnSpPr>
          <p:spPr>
            <a:xfrm flipH="1" flipV="1">
              <a:off x="5715000" y="2274335"/>
              <a:ext cx="762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811975" y="3505200"/>
            <a:ext cx="2286000" cy="646331"/>
            <a:chOff x="4648200" y="2655335"/>
            <a:chExt cx="2286000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4648200" y="2655335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Capacitance with dielectric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1" idx="3"/>
            </p:cNvCxnSpPr>
            <p:nvPr/>
          </p:nvCxnSpPr>
          <p:spPr>
            <a:xfrm>
              <a:off x="6477000" y="2978501"/>
              <a:ext cx="457200" cy="183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4114800" y="3541931"/>
            <a:ext cx="1371600" cy="609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733800" y="2895600"/>
            <a:ext cx="2286000" cy="609600"/>
            <a:chOff x="4724400" y="1283735"/>
            <a:chExt cx="2286000" cy="609600"/>
          </a:xfrm>
        </p:grpSpPr>
        <p:sp>
          <p:nvSpPr>
            <p:cNvPr id="32" name="TextBox 31"/>
            <p:cNvSpPr txBox="1"/>
            <p:nvPr/>
          </p:nvSpPr>
          <p:spPr>
            <a:xfrm>
              <a:off x="4724400" y="128373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Dielectric constant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2" idx="2"/>
            </p:cNvCxnSpPr>
            <p:nvPr/>
          </p:nvCxnSpPr>
          <p:spPr>
            <a:xfrm>
              <a:off x="5867400" y="1653067"/>
              <a:ext cx="0" cy="2402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4114800" y="5562600"/>
            <a:ext cx="4582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Capacitance depends on material parameters (dielectric) and geometry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"/>
            <a:ext cx="7886700" cy="1066799"/>
          </a:xfrm>
        </p:spPr>
        <p:txBody>
          <a:bodyPr/>
          <a:lstStyle/>
          <a:p>
            <a:r>
              <a:rPr lang="en-US" dirty="0" smtClean="0"/>
              <a:t>Calculation: capacitance of a cell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Channels in a cell’s membrane create a charge imbalance (recall Lect. 5), with + charge outside, – inside. The separated charge gives the cell </a:t>
            </a:r>
            <a:r>
              <a:rPr lang="en-US" sz="2000" i="1" dirty="0" smtClean="0"/>
              <a:t>capacitance</a:t>
            </a:r>
            <a:r>
              <a:rPr lang="en-US" sz="2000" dirty="0" smtClean="0"/>
              <a:t>, with the membrane acting as a dielectric (</a:t>
            </a:r>
            <a:r>
              <a:rPr lang="el-GR" sz="2000" dirty="0" smtClean="0"/>
              <a:t>κ</a:t>
            </a:r>
            <a:r>
              <a:rPr lang="en-US" sz="2000" dirty="0" smtClean="0"/>
              <a:t> = 7).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498265" y="1752600"/>
            <a:ext cx="2399888" cy="369332"/>
          </a:xfrm>
          <a:prstGeom prst="rect">
            <a:avLst/>
          </a:prstGeom>
          <a:ln w="19050">
            <a:solidFill>
              <a:srgbClr val="0099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Based on EXAM 1, FA09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86709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capacitance of a 1-</a:t>
            </a:r>
            <a:r>
              <a:rPr lang="el-GR" sz="2000" dirty="0" smtClean="0"/>
              <a:t>μ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flat patch of cell? </a:t>
            </a:r>
            <a:endParaRPr lang="en-US" sz="2000" dirty="0"/>
          </a:p>
        </p:txBody>
      </p:sp>
      <p:pic>
        <p:nvPicPr>
          <p:cNvPr id="19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2" cstate="print"/>
          <a:srcRect b="20200"/>
          <a:stretch>
            <a:fillRect/>
          </a:stretch>
        </p:blipFill>
        <p:spPr bwMode="auto">
          <a:xfrm>
            <a:off x="1295400" y="2158663"/>
            <a:ext cx="4572000" cy="1447800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/>
          <p:nvPr/>
        </p:nvCxnSpPr>
        <p:spPr>
          <a:xfrm>
            <a:off x="1143000" y="2692063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2242" y="270373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nm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14600" y="3360141"/>
            <a:ext cx="990600" cy="24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14800" y="3301663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1"/>
          <p:cNvGrpSpPr/>
          <p:nvPr/>
        </p:nvGrpSpPr>
        <p:grpSpPr>
          <a:xfrm>
            <a:off x="4479852" y="2082463"/>
            <a:ext cx="1997148" cy="1588532"/>
            <a:chOff x="4479852" y="2082463"/>
            <a:chExt cx="1997148" cy="1588532"/>
          </a:xfrm>
        </p:grpSpPr>
        <p:sp>
          <p:nvSpPr>
            <p:cNvPr id="20" name="TextBox 19"/>
            <p:cNvSpPr txBox="1"/>
            <p:nvPr/>
          </p:nvSpPr>
          <p:spPr>
            <a:xfrm>
              <a:off x="4876800" y="2082463"/>
              <a:ext cx="1111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outside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endCxn id="20" idx="1"/>
            </p:cNvCxnSpPr>
            <p:nvPr/>
          </p:nvCxnSpPr>
          <p:spPr>
            <a:xfrm flipV="1">
              <a:off x="4483396" y="2267129"/>
              <a:ext cx="393404" cy="8720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860852" y="3301663"/>
              <a:ext cx="1616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inside</a:t>
              </a:r>
              <a:r>
                <a:rPr lang="en-US" dirty="0" smtClean="0"/>
                <a:t> = – 70mV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endCxn id="21" idx="1"/>
            </p:cNvCxnSpPr>
            <p:nvPr/>
          </p:nvCxnSpPr>
          <p:spPr>
            <a:xfrm>
              <a:off x="4479852" y="3377863"/>
              <a:ext cx="381000" cy="10846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228601" y="4916269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At rest, a cell has a –70 mV voltage across it.  How much charge is necessary to generate this voltage?</a:t>
            </a:r>
            <a:endParaRPr lang="en-US" sz="2000" dirty="0"/>
          </a:p>
        </p:txBody>
      </p:sp>
      <p:grpSp>
        <p:nvGrpSpPr>
          <p:cNvPr id="4" name="Group 60"/>
          <p:cNvGrpSpPr/>
          <p:nvPr/>
        </p:nvGrpSpPr>
        <p:grpSpPr>
          <a:xfrm>
            <a:off x="6214646" y="2311063"/>
            <a:ext cx="1786354" cy="1131332"/>
            <a:chOff x="6214646" y="2311063"/>
            <a:chExt cx="1786354" cy="1131332"/>
          </a:xfrm>
        </p:grpSpPr>
        <p:sp>
          <p:nvSpPr>
            <p:cNvPr id="38" name="Rectangle 37"/>
            <p:cNvSpPr/>
            <p:nvPr/>
          </p:nvSpPr>
          <p:spPr>
            <a:xfrm>
              <a:off x="6858000" y="2692063"/>
              <a:ext cx="10668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858000" y="2692063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858000" y="3073063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086600" y="2692063"/>
              <a:ext cx="6270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κ</a:t>
              </a:r>
              <a:r>
                <a:rPr lang="en-US" dirty="0" smtClean="0"/>
                <a:t> = 7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545426" y="2311063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43800" y="3073063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–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14646" y="2662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7391400" y="2387263"/>
              <a:ext cx="0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7391400" y="3073063"/>
              <a:ext cx="0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energy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685800" y="1219200"/>
            <a:ext cx="668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Separated charges have potential energy </a:t>
            </a:r>
            <a:r>
              <a:rPr lang="en-US" dirty="0" smtClean="0">
                <a:solidFill>
                  <a:srgbClr val="009900"/>
                </a:solidFill>
              </a:rPr>
              <a:t>(Recall Lect. 4)</a:t>
            </a:r>
            <a:endParaRPr lang="en-US" dirty="0">
              <a:solidFill>
                <a:srgbClr val="009900"/>
              </a:solidFill>
            </a:endParaRPr>
          </a:p>
        </p:txBody>
      </p:sp>
      <p:graphicFrame>
        <p:nvGraphicFramePr>
          <p:cNvPr id="224257" name="Object 1"/>
          <p:cNvGraphicFramePr>
            <a:graphicFrameLocks noChangeAspect="1"/>
          </p:cNvGraphicFramePr>
          <p:nvPr>
            <p:extLst/>
          </p:nvPr>
        </p:nvGraphicFramePr>
        <p:xfrm>
          <a:off x="2565400" y="1792069"/>
          <a:ext cx="13843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2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792069"/>
                        <a:ext cx="13843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58" name="Object 2"/>
          <p:cNvGraphicFramePr>
            <a:graphicFrameLocks noChangeAspect="1"/>
          </p:cNvGraphicFramePr>
          <p:nvPr>
            <p:extLst/>
          </p:nvPr>
        </p:nvGraphicFramePr>
        <p:xfrm>
          <a:off x="3937000" y="1715869"/>
          <a:ext cx="1854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3" name="Equation" r:id="rId5" imgW="1054080" imgH="431640" progId="Equation.DSMT4">
                  <p:embed/>
                </p:oleObj>
              </mc:Choice>
              <mc:Fallback>
                <p:oleObj name="Equation" r:id="rId5" imgW="1054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1715869"/>
                        <a:ext cx="185420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5" name="Group 294"/>
          <p:cNvGrpSpPr/>
          <p:nvPr/>
        </p:nvGrpSpPr>
        <p:grpSpPr>
          <a:xfrm>
            <a:off x="3153734" y="1715869"/>
            <a:ext cx="4847266" cy="1445062"/>
            <a:chOff x="3124200" y="4800600"/>
            <a:chExt cx="4847266" cy="1445062"/>
          </a:xfrm>
        </p:grpSpPr>
        <p:sp>
          <p:nvSpPr>
            <p:cNvPr id="211" name="Oval 14"/>
            <p:cNvSpPr>
              <a:spLocks noChangeArrowheads="1"/>
            </p:cNvSpPr>
            <p:nvPr/>
          </p:nvSpPr>
          <p:spPr bwMode="auto">
            <a:xfrm>
              <a:off x="3124200" y="4800600"/>
              <a:ext cx="304800" cy="8382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551866" y="5599331"/>
              <a:ext cx="441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Important factor of ½! Don’t confuse this equation with </a:t>
              </a:r>
              <a:r>
                <a:rPr lang="en-US" i="1" dirty="0" smtClean="0">
                  <a:solidFill>
                    <a:srgbClr val="C00000"/>
                  </a:solidFill>
                </a:rPr>
                <a:t>U</a:t>
              </a:r>
              <a:r>
                <a:rPr lang="en-US" dirty="0" smtClean="0">
                  <a:solidFill>
                    <a:srgbClr val="C00000"/>
                  </a:solidFill>
                </a:rPr>
                <a:t> = </a:t>
              </a:r>
              <a:r>
                <a:rPr lang="en-US" i="1" dirty="0" err="1" smtClean="0">
                  <a:solidFill>
                    <a:srgbClr val="C00000"/>
                  </a:solidFill>
                </a:rPr>
                <a:t>qV</a:t>
              </a:r>
              <a:r>
                <a:rPr lang="en-US" dirty="0" smtClean="0">
                  <a:solidFill>
                    <a:srgbClr val="C00000"/>
                  </a:solidFill>
                </a:rPr>
                <a:t> for individual charge 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294" name="Straight Arrow Connector 293"/>
            <p:cNvCxnSpPr>
              <a:stCxn id="212" idx="1"/>
              <a:endCxn id="211" idx="4"/>
            </p:cNvCxnSpPr>
            <p:nvPr/>
          </p:nvCxnSpPr>
          <p:spPr>
            <a:xfrm flipH="1" flipV="1">
              <a:off x="3276600" y="5638800"/>
              <a:ext cx="275266" cy="28369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6" name="Slide Number Placeholder 2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0800" y="4050268"/>
            <a:ext cx="2590800" cy="2121932"/>
            <a:chOff x="2590800" y="4050268"/>
            <a:chExt cx="2590800" cy="2121932"/>
          </a:xfrm>
        </p:grpSpPr>
        <p:pic>
          <p:nvPicPr>
            <p:cNvPr id="59" name="Picture 4" descr="http://www.babywinegiftbaskets.com/wp-content/uploads/2011/07/Defibrillator-Paddles.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050268"/>
              <a:ext cx="2590800" cy="1720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3276600" y="5802868"/>
              <a:ext cx="1309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Defibrillator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09578" y="3634954"/>
            <a:ext cx="3123603" cy="2765846"/>
            <a:chOff x="5509578" y="3634954"/>
            <a:chExt cx="3123603" cy="2765846"/>
          </a:xfrm>
        </p:grpSpPr>
        <p:sp>
          <p:nvSpPr>
            <p:cNvPr id="62" name="TextBox 61"/>
            <p:cNvSpPr txBox="1"/>
            <p:nvPr/>
          </p:nvSpPr>
          <p:spPr>
            <a:xfrm>
              <a:off x="6324600" y="6031468"/>
              <a:ext cx="1608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Lightning strike</a:t>
              </a:r>
              <a:endParaRPr lang="en-US" dirty="0"/>
            </a:p>
          </p:txBody>
        </p:sp>
        <p:pic>
          <p:nvPicPr>
            <p:cNvPr id="63" name="Picture 4" descr="The processes involved in a lightning flash"/>
            <p:cNvPicPr>
              <a:picLocks noChangeAspect="1" noChangeArrowheads="1" noCrop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9578" y="3634954"/>
              <a:ext cx="3123603" cy="2384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50095" y="3593068"/>
            <a:ext cx="1788305" cy="2960132"/>
            <a:chOff x="650095" y="3593068"/>
            <a:chExt cx="1788305" cy="2960132"/>
          </a:xfrm>
        </p:grpSpPr>
        <p:sp>
          <p:nvSpPr>
            <p:cNvPr id="60" name="TextBox 59"/>
            <p:cNvSpPr txBox="1"/>
            <p:nvPr/>
          </p:nvSpPr>
          <p:spPr>
            <a:xfrm>
              <a:off x="923482" y="6183868"/>
              <a:ext cx="1403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Camera flash</a:t>
              </a:r>
              <a:endParaRPr lang="en-US" dirty="0"/>
            </a:p>
          </p:txBody>
        </p:sp>
        <p:pic>
          <p:nvPicPr>
            <p:cNvPr id="64" name="Picture 2" descr="http://www.photo-dictionary.com/photofiles/list/4220/11677camera_flash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0095" y="3593068"/>
              <a:ext cx="1788305" cy="2819400"/>
            </a:xfrm>
            <a:prstGeom prst="rect">
              <a:avLst/>
            </a:prstGeom>
            <a:noFill/>
          </p:spPr>
        </p:pic>
      </p:grpSp>
      <p:sp>
        <p:nvSpPr>
          <p:cNvPr id="69" name="TextBox 68"/>
          <p:cNvSpPr txBox="1"/>
          <p:nvPr/>
        </p:nvSpPr>
        <p:spPr>
          <a:xfrm>
            <a:off x="762000" y="3200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separate charge?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2438400" y="6400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way to store </a:t>
            </a:r>
            <a:r>
              <a:rPr lang="en-US" i="1" dirty="0" smtClean="0">
                <a:solidFill>
                  <a:srgbClr val="C00000"/>
                </a:solidFill>
              </a:rPr>
              <a:t>and</a:t>
            </a:r>
            <a:r>
              <a:rPr lang="en-US" dirty="0" smtClean="0">
                <a:solidFill>
                  <a:srgbClr val="C00000"/>
                </a:solidFill>
              </a:rPr>
              <a:t> release energy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1052623" y="4572000"/>
            <a:ext cx="3498112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learn about...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440870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Circuit elements that:</a:t>
            </a: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Serve as conduits for charge –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wires</a:t>
            </a: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Pump charges around –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batteries</a:t>
            </a: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Regulate flow of charge –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resistors</a:t>
            </a:r>
          </a:p>
          <a:p>
            <a:pPr marL="342900" indent="-342900">
              <a:buAutoNum type="arabicParenR"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Store and release charge –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capacitors</a:t>
            </a:r>
            <a:endParaRPr lang="en-US" sz="20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3528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elements are idealizations of components in electronic circuits &amp; in nature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30285" y="6324600"/>
            <a:ext cx="3083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 neurons, circulatory system</a:t>
            </a:r>
            <a:endParaRPr lang="en-US" dirty="0"/>
          </a:p>
        </p:txBody>
      </p:sp>
      <p:pic>
        <p:nvPicPr>
          <p:cNvPr id="7" name="Picture 2" descr="http://i01.i.aliimg.com/photo/v0/100813847/Electronic_Components_PCB_Resistors_Capacitor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38800" y="1219200"/>
            <a:ext cx="3048000" cy="2023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www.bio.miami.edu/tom/courses/protected/MCB6/ch23/23-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020" t="13636" r="31398" b="34000"/>
          <a:stretch>
            <a:fillRect/>
          </a:stretch>
        </p:blipFill>
        <p:spPr bwMode="auto">
          <a:xfrm>
            <a:off x="1219200" y="4648200"/>
            <a:ext cx="3318828" cy="1480457"/>
          </a:xfrm>
          <a:prstGeom prst="rect">
            <a:avLst/>
          </a:prstGeom>
          <a:noFill/>
        </p:spPr>
      </p:pic>
      <p:grpSp>
        <p:nvGrpSpPr>
          <p:cNvPr id="55" name="Group 54"/>
          <p:cNvGrpSpPr/>
          <p:nvPr/>
        </p:nvGrpSpPr>
        <p:grpSpPr>
          <a:xfrm>
            <a:off x="1066800" y="4572000"/>
            <a:ext cx="3048000" cy="1752600"/>
            <a:chOff x="5334000" y="4495800"/>
            <a:chExt cx="3048000" cy="1752600"/>
          </a:xfrm>
        </p:grpSpPr>
        <p:sp>
          <p:nvSpPr>
            <p:cNvPr id="35" name="Rectangle 34"/>
            <p:cNvSpPr/>
            <p:nvPr/>
          </p:nvSpPr>
          <p:spPr>
            <a:xfrm>
              <a:off x="5334000" y="4495800"/>
              <a:ext cx="3048000" cy="17526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452"/>
            <p:cNvGrpSpPr>
              <a:grpSpLocks/>
            </p:cNvGrpSpPr>
            <p:nvPr/>
          </p:nvGrpSpPr>
          <p:grpSpPr bwMode="auto">
            <a:xfrm>
              <a:off x="6096000" y="5715000"/>
              <a:ext cx="762000" cy="127000"/>
              <a:chOff x="308" y="1731"/>
              <a:chExt cx="240" cy="40"/>
            </a:xfrm>
          </p:grpSpPr>
          <p:sp>
            <p:nvSpPr>
              <p:cNvPr id="11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Freeform 464"/>
            <p:cNvSpPr>
              <a:spLocks/>
            </p:cNvSpPr>
            <p:nvPr/>
          </p:nvSpPr>
          <p:spPr bwMode="auto">
            <a:xfrm rot="16200000">
              <a:off x="7391401" y="50292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452"/>
            <p:cNvGrpSpPr>
              <a:grpSpLocks/>
            </p:cNvGrpSpPr>
            <p:nvPr/>
          </p:nvGrpSpPr>
          <p:grpSpPr bwMode="auto">
            <a:xfrm flipV="1">
              <a:off x="7391400" y="5715000"/>
              <a:ext cx="762000" cy="127000"/>
              <a:chOff x="308" y="1731"/>
              <a:chExt cx="240" cy="40"/>
            </a:xfrm>
          </p:grpSpPr>
          <p:sp>
            <p:nvSpPr>
              <p:cNvPr id="25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Freeform 464"/>
            <p:cNvSpPr>
              <a:spLocks/>
            </p:cNvSpPr>
            <p:nvPr/>
          </p:nvSpPr>
          <p:spPr bwMode="auto">
            <a:xfrm rot="16200000">
              <a:off x="6096001" y="50292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452"/>
            <p:cNvGrpSpPr>
              <a:grpSpLocks/>
            </p:cNvGrpSpPr>
            <p:nvPr/>
          </p:nvGrpSpPr>
          <p:grpSpPr bwMode="auto">
            <a:xfrm>
              <a:off x="5410200" y="5334000"/>
              <a:ext cx="615950" cy="152400"/>
              <a:chOff x="335" y="1731"/>
              <a:chExt cx="194" cy="48"/>
            </a:xfrm>
          </p:grpSpPr>
          <p:sp>
            <p:nvSpPr>
              <p:cNvPr id="21" name="Line 454"/>
              <p:cNvSpPr>
                <a:spLocks noChangeShapeType="1"/>
              </p:cNvSpPr>
              <p:nvPr/>
            </p:nvSpPr>
            <p:spPr bwMode="auto">
              <a:xfrm>
                <a:off x="335" y="1731"/>
                <a:ext cx="193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5"/>
              <p:cNvSpPr>
                <a:spLocks noChangeShapeType="1"/>
              </p:cNvSpPr>
              <p:nvPr/>
            </p:nvSpPr>
            <p:spPr bwMode="auto">
              <a:xfrm>
                <a:off x="336" y="1779"/>
                <a:ext cx="193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 flipV="1">
              <a:off x="6477000" y="55626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715000" y="6096000"/>
              <a:ext cx="20574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715000" y="4648200"/>
              <a:ext cx="20574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715000" y="4648200"/>
              <a:ext cx="0" cy="6858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715000" y="5486400"/>
              <a:ext cx="0" cy="609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477000" y="46482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7772400" y="46482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7772400" y="5562600"/>
              <a:ext cx="0" cy="1524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77000" y="5867400"/>
              <a:ext cx="0" cy="228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772400" y="5867400"/>
              <a:ext cx="0" cy="228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598493" y="5393375"/>
              <a:ext cx="300082" cy="369332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872350" y="5767243"/>
              <a:ext cx="300082" cy="369332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pic>
        <p:nvPicPr>
          <p:cNvPr id="232450" name="Picture 2" descr="http://www.bbc.co.uk/schools/gcsebitesize/science/images/101_circulatory_syste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276600"/>
            <a:ext cx="2152650" cy="3476626"/>
          </a:xfrm>
          <a:prstGeom prst="rect">
            <a:avLst/>
          </a:prstGeom>
          <a:noFill/>
        </p:spPr>
      </p:pic>
      <p:grpSp>
        <p:nvGrpSpPr>
          <p:cNvPr id="153" name="Group 152"/>
          <p:cNvGrpSpPr/>
          <p:nvPr/>
        </p:nvGrpSpPr>
        <p:grpSpPr>
          <a:xfrm>
            <a:off x="6400800" y="3476626"/>
            <a:ext cx="2133600" cy="3276600"/>
            <a:chOff x="5486400" y="3581400"/>
            <a:chExt cx="2133600" cy="3276600"/>
          </a:xfrm>
        </p:grpSpPr>
        <p:sp>
          <p:nvSpPr>
            <p:cNvPr id="80" name="Rectangle 79"/>
            <p:cNvSpPr/>
            <p:nvPr/>
          </p:nvSpPr>
          <p:spPr>
            <a:xfrm>
              <a:off x="5486400" y="3581400"/>
              <a:ext cx="2133600" cy="32766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452"/>
            <p:cNvGrpSpPr>
              <a:grpSpLocks/>
            </p:cNvGrpSpPr>
            <p:nvPr/>
          </p:nvGrpSpPr>
          <p:grpSpPr bwMode="auto">
            <a:xfrm rot="5400000">
              <a:off x="6235700" y="4889500"/>
              <a:ext cx="762000" cy="127000"/>
              <a:chOff x="308" y="1731"/>
              <a:chExt cx="240" cy="40"/>
            </a:xfrm>
          </p:grpSpPr>
          <p:sp>
            <p:nvSpPr>
              <p:cNvPr id="102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" name="Freeform 464"/>
            <p:cNvSpPr>
              <a:spLocks/>
            </p:cNvSpPr>
            <p:nvPr/>
          </p:nvSpPr>
          <p:spPr bwMode="auto">
            <a:xfrm>
              <a:off x="6172200" y="65532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464"/>
            <p:cNvSpPr>
              <a:spLocks/>
            </p:cNvSpPr>
            <p:nvPr/>
          </p:nvSpPr>
          <p:spPr bwMode="auto">
            <a:xfrm>
              <a:off x="6172200" y="36576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6705600" y="4953000"/>
              <a:ext cx="76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543800" y="3810000"/>
              <a:ext cx="0" cy="2895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562600" y="3810000"/>
              <a:ext cx="0" cy="2895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562600" y="4953000"/>
              <a:ext cx="990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562600" y="3810000"/>
              <a:ext cx="609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562600" y="5715000"/>
              <a:ext cx="76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7391400" y="6324600"/>
              <a:ext cx="1524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858000" y="4953000"/>
              <a:ext cx="76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6477000" y="5715000"/>
              <a:ext cx="0" cy="60960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086600" y="4953000"/>
              <a:ext cx="457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043818" y="5028993"/>
              <a:ext cx="300082" cy="369332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629400" y="5029200"/>
              <a:ext cx="300082" cy="369332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04" name="Freeform 464"/>
            <p:cNvSpPr>
              <a:spLocks/>
            </p:cNvSpPr>
            <p:nvPr/>
          </p:nvSpPr>
          <p:spPr bwMode="auto">
            <a:xfrm>
              <a:off x="6629401" y="61722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Freeform 464"/>
            <p:cNvSpPr>
              <a:spLocks/>
            </p:cNvSpPr>
            <p:nvPr/>
          </p:nvSpPr>
          <p:spPr bwMode="auto">
            <a:xfrm>
              <a:off x="5638801" y="55626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Freeform 464"/>
            <p:cNvSpPr>
              <a:spLocks/>
            </p:cNvSpPr>
            <p:nvPr/>
          </p:nvSpPr>
          <p:spPr bwMode="auto">
            <a:xfrm>
              <a:off x="6248400" y="4114800"/>
              <a:ext cx="761999" cy="3048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6934200" y="3810000"/>
              <a:ext cx="609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934200" y="6705600"/>
              <a:ext cx="609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562600" y="6705600"/>
              <a:ext cx="6096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400800" y="5715000"/>
              <a:ext cx="11430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477000" y="6324600"/>
              <a:ext cx="1524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452"/>
            <p:cNvGrpSpPr>
              <a:grpSpLocks/>
            </p:cNvGrpSpPr>
            <p:nvPr/>
          </p:nvGrpSpPr>
          <p:grpSpPr bwMode="auto">
            <a:xfrm rot="5400000">
              <a:off x="6642100" y="4889500"/>
              <a:ext cx="762000" cy="127000"/>
              <a:chOff x="308" y="1731"/>
              <a:chExt cx="240" cy="40"/>
            </a:xfrm>
          </p:grpSpPr>
          <p:sp>
            <p:nvSpPr>
              <p:cNvPr id="127" name="Line 454"/>
              <p:cNvSpPr>
                <a:spLocks noChangeShapeType="1"/>
              </p:cNvSpPr>
              <p:nvPr/>
            </p:nvSpPr>
            <p:spPr bwMode="auto">
              <a:xfrm>
                <a:off x="308" y="1731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455"/>
              <p:cNvSpPr>
                <a:spLocks noChangeShapeType="1"/>
              </p:cNvSpPr>
              <p:nvPr/>
            </p:nvSpPr>
            <p:spPr bwMode="auto">
              <a:xfrm>
                <a:off x="380" y="1771"/>
                <a:ext cx="96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31" name="Elbow Connector 130"/>
            <p:cNvCxnSpPr/>
            <p:nvPr/>
          </p:nvCxnSpPr>
          <p:spPr>
            <a:xfrm rot="5400000">
              <a:off x="6667500" y="4457700"/>
              <a:ext cx="685800" cy="304800"/>
            </a:xfrm>
            <a:prstGeom prst="bentConnector3">
              <a:avLst>
                <a:gd name="adj1" fmla="val 32684"/>
              </a:avLst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/>
            <p:cNvCxnSpPr/>
            <p:nvPr/>
          </p:nvCxnSpPr>
          <p:spPr>
            <a:xfrm rot="16200000" flipH="1">
              <a:off x="6134100" y="4305300"/>
              <a:ext cx="685800" cy="609600"/>
            </a:xfrm>
            <a:prstGeom prst="bentConnector3">
              <a:avLst>
                <a:gd name="adj1" fmla="val 32684"/>
              </a:avLst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172200" y="4267200"/>
              <a:ext cx="762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7010400" y="4267200"/>
              <a:ext cx="152400" cy="0"/>
            </a:xfrm>
            <a:prstGeom prst="line">
              <a:avLst/>
            </a:prstGeom>
            <a:ln w="2857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Slide Number Placeholder 1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Capacitor dielectric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parallel plate capacitor carries a charge </a:t>
            </a:r>
            <a:r>
              <a:rPr lang="en-US" sz="2400" i="1" dirty="0" smtClean="0"/>
              <a:t>Q</a:t>
            </a:r>
            <a:r>
              <a:rPr lang="en-US" sz="2400" dirty="0" smtClean="0"/>
              <a:t>. A dielectric with </a:t>
            </a:r>
            <a:r>
              <a:rPr lang="el-GR" sz="2400" i="1" dirty="0" smtClean="0">
                <a:latin typeface="Calibri"/>
              </a:rPr>
              <a:t>κ</a:t>
            </a:r>
            <a:r>
              <a:rPr lang="en-US" sz="2400" dirty="0" smtClean="0"/>
              <a:t> &gt; 1 is inserted between the plates.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343400"/>
            <a:ext cx="671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happens to energy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 stored in the capacitor?</a:t>
            </a:r>
            <a:endParaRPr lang="en-US" sz="2400" dirty="0"/>
          </a:p>
        </p:txBody>
      </p:sp>
      <p:pic>
        <p:nvPicPr>
          <p:cNvPr id="6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0" y="4876800"/>
            <a:ext cx="3200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increases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stays constant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decreases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2438400"/>
            <a:ext cx="304800" cy="1905000"/>
          </a:xfrm>
          <a:prstGeom prst="rect">
            <a:avLst/>
          </a:prstGeom>
          <a:solidFill>
            <a:srgbClr val="FF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886200" y="2516187"/>
            <a:ext cx="313338" cy="400110"/>
            <a:chOff x="8533968" y="2465696"/>
            <a:chExt cx="313338" cy="400110"/>
          </a:xfrm>
        </p:grpSpPr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86200" y="2954277"/>
            <a:ext cx="313338" cy="400110"/>
            <a:chOff x="8533968" y="2465696"/>
            <a:chExt cx="313338" cy="400110"/>
          </a:xfrm>
        </p:grpSpPr>
        <p:pic>
          <p:nvPicPr>
            <p:cNvPr id="18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86200" y="3411477"/>
            <a:ext cx="313338" cy="400110"/>
            <a:chOff x="8533968" y="2465696"/>
            <a:chExt cx="313338" cy="400110"/>
          </a:xfrm>
        </p:grpSpPr>
        <p:pic>
          <p:nvPicPr>
            <p:cNvPr id="2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886200" y="3868677"/>
            <a:ext cx="313338" cy="400110"/>
            <a:chOff x="8533968" y="2465696"/>
            <a:chExt cx="313338" cy="400110"/>
          </a:xfrm>
        </p:grpSpPr>
        <p:pic>
          <p:nvPicPr>
            <p:cNvPr id="24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3968" y="2514600"/>
              <a:ext cx="30523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8534400" y="246569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</a:t>
              </a:r>
              <a:endParaRPr lang="en-US" sz="20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486400" y="2438400"/>
            <a:ext cx="304800" cy="190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4"/>
          <p:cNvGrpSpPr/>
          <p:nvPr/>
        </p:nvGrpSpPr>
        <p:grpSpPr>
          <a:xfrm>
            <a:off x="5486400" y="2516187"/>
            <a:ext cx="305123" cy="369332"/>
            <a:chOff x="914400" y="2901379"/>
            <a:chExt cx="305123" cy="369332"/>
          </a:xfrm>
        </p:grpSpPr>
        <p:pic>
          <p:nvPicPr>
            <p:cNvPr id="39" name="Picture 3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37"/>
          <p:cNvGrpSpPr/>
          <p:nvPr/>
        </p:nvGrpSpPr>
        <p:grpSpPr>
          <a:xfrm>
            <a:off x="5486400" y="2973387"/>
            <a:ext cx="305123" cy="369332"/>
            <a:chOff x="914400" y="2901379"/>
            <a:chExt cx="305123" cy="369332"/>
          </a:xfrm>
        </p:grpSpPr>
        <p:pic>
          <p:nvPicPr>
            <p:cNvPr id="42" name="Picture 4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0"/>
          <p:cNvGrpSpPr/>
          <p:nvPr/>
        </p:nvGrpSpPr>
        <p:grpSpPr>
          <a:xfrm>
            <a:off x="5486400" y="3430587"/>
            <a:ext cx="305123" cy="369332"/>
            <a:chOff x="914400" y="2901379"/>
            <a:chExt cx="305123" cy="369332"/>
          </a:xfrm>
        </p:grpSpPr>
        <p:pic>
          <p:nvPicPr>
            <p:cNvPr id="45" name="Picture 4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3"/>
          <p:cNvGrpSpPr/>
          <p:nvPr/>
        </p:nvGrpSpPr>
        <p:grpSpPr>
          <a:xfrm>
            <a:off x="5486400" y="3887787"/>
            <a:ext cx="305123" cy="369332"/>
            <a:chOff x="914400" y="2901379"/>
            <a:chExt cx="305123" cy="369332"/>
          </a:xfrm>
        </p:grpSpPr>
        <p:pic>
          <p:nvPicPr>
            <p:cNvPr id="48" name="Picture 4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33700"/>
              <a:ext cx="305123" cy="304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916920" y="29013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343400" y="2514600"/>
            <a:ext cx="990600" cy="1752600"/>
            <a:chOff x="4343400" y="2514600"/>
            <a:chExt cx="990600" cy="1752600"/>
          </a:xfrm>
        </p:grpSpPr>
        <p:sp>
          <p:nvSpPr>
            <p:cNvPr id="59" name="Rectangle 58"/>
            <p:cNvSpPr/>
            <p:nvPr/>
          </p:nvSpPr>
          <p:spPr>
            <a:xfrm>
              <a:off x="4343400" y="2514600"/>
              <a:ext cx="990600" cy="1752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3705" y="3195935"/>
              <a:ext cx="8402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/>
                <a:t>κ</a:t>
              </a:r>
              <a:r>
                <a:rPr lang="en-US" sz="2400" dirty="0" smtClean="0"/>
                <a:t> &gt; 1 </a:t>
              </a:r>
              <a:endParaRPr lang="en-US" sz="2400" dirty="0"/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today’s lecture</a:t>
            </a:r>
            <a:endParaRPr lang="en-US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48015" y="1624548"/>
            <a:ext cx="75053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u="sng" dirty="0" smtClean="0"/>
              <a:t>Batteries</a:t>
            </a:r>
            <a:r>
              <a:rPr lang="en-US" sz="2400" dirty="0" smtClean="0"/>
              <a:t> generate </a:t>
            </a:r>
            <a:r>
              <a:rPr lang="en-US" sz="2400" dirty="0" err="1" smtClean="0"/>
              <a:t>emf</a:t>
            </a:r>
            <a:r>
              <a:rPr lang="en-US" sz="2400" dirty="0" smtClean="0"/>
              <a:t> </a:t>
            </a:r>
            <a:r>
              <a:rPr lang="el-GR" sz="2400" i="1" dirty="0" smtClean="0"/>
              <a:t>ε</a:t>
            </a:r>
            <a:r>
              <a:rPr lang="en-US" sz="2400" i="1" dirty="0" smtClean="0"/>
              <a:t>, </a:t>
            </a:r>
            <a:r>
              <a:rPr lang="en-US" sz="2400" dirty="0" smtClean="0"/>
              <a:t>pump charges</a:t>
            </a:r>
            <a:endParaRPr lang="en-US" sz="2400" u="sng" dirty="0" smtClean="0"/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u="sng" dirty="0" smtClean="0"/>
              <a:t>Resistors</a:t>
            </a:r>
            <a:r>
              <a:rPr lang="en-US" sz="2400" dirty="0" smtClean="0"/>
              <a:t> </a:t>
            </a:r>
            <a:r>
              <a:rPr lang="en-US" sz="2400" i="1" dirty="0" smtClean="0"/>
              <a:t>dissipate</a:t>
            </a:r>
            <a:r>
              <a:rPr lang="en-US" sz="2400" dirty="0" smtClean="0"/>
              <a:t> energy as power: </a:t>
            </a:r>
            <a:r>
              <a:rPr lang="en-US" sz="2400" i="1" dirty="0" smtClean="0"/>
              <a:t>P</a:t>
            </a:r>
            <a:r>
              <a:rPr lang="en-US" sz="2400" dirty="0" smtClean="0"/>
              <a:t> = </a:t>
            </a:r>
            <a:r>
              <a:rPr lang="en-US" sz="2400" i="1" dirty="0" smtClean="0"/>
              <a:t>IV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Resistance: how difficult it is for charges to get through: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</a:rPr>
              <a:t>ρ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L/A 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Voltage determines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current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IR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Ideal wires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have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0,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u="sng" dirty="0" smtClean="0"/>
              <a:t>Capacitors</a:t>
            </a:r>
            <a:r>
              <a:rPr lang="en-US" sz="2400" dirty="0" smtClean="0"/>
              <a:t> </a:t>
            </a:r>
            <a:r>
              <a:rPr lang="en-US" sz="2400" i="1" dirty="0" smtClean="0"/>
              <a:t>store</a:t>
            </a:r>
            <a:r>
              <a:rPr lang="en-US" sz="2400" dirty="0" smtClean="0"/>
              <a:t> energy as separated charge: </a:t>
            </a:r>
            <a:r>
              <a:rPr lang="en-US" sz="2400" i="1" dirty="0" smtClean="0"/>
              <a:t>U</a:t>
            </a:r>
            <a:r>
              <a:rPr lang="en-US" sz="2400" dirty="0" smtClean="0"/>
              <a:t> = ½</a:t>
            </a:r>
            <a:r>
              <a:rPr lang="en-US" sz="2400" i="1" dirty="0" smtClean="0"/>
              <a:t>QV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Capacitance: ability to store separated charge: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l-GR" sz="2000" i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κε</a:t>
            </a:r>
            <a:r>
              <a:rPr lang="en-US" sz="20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d</a:t>
            </a:r>
          </a:p>
          <a:p>
            <a:pPr marL="280988" lvl="1" indent="6350"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Voltage determines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charge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</a:p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Don’t mix capacitor and resistor equations!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3881735"/>
            <a:ext cx="8382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isometricOffAxis1Left"/>
            <a:lightRig rig="soft" dir="t"/>
          </a:scene3d>
          <a:sp3d extrusionH="317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7872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In electronic circuits, electrons (–e) carry current, flow </a:t>
            </a:r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opposite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to current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715000"/>
            <a:ext cx="608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In liquid or gas, both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cations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and anions can carry current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492514"/>
            <a:ext cx="3167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Unit: A (“Amp” or “Ampere”)</a:t>
            </a:r>
          </a:p>
          <a:p>
            <a:r>
              <a:rPr lang="en-US" sz="2000" dirty="0" smtClean="0"/>
              <a:t>1A = 1C/s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1469" y="1302603"/>
            <a:ext cx="8326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Current</a:t>
            </a:r>
            <a:r>
              <a:rPr lang="en-US" sz="2400" dirty="0" smtClean="0"/>
              <a:t> – measure of flow of charge (+ charge, by convention)</a:t>
            </a:r>
          </a:p>
          <a:p>
            <a:r>
              <a:rPr lang="en-US" sz="2400" dirty="0" smtClean="0"/>
              <a:t>Counts total charge </a:t>
            </a:r>
            <a:r>
              <a:rPr lang="el-GR" sz="2400" dirty="0" smtClean="0"/>
              <a:t>Δ</a:t>
            </a:r>
            <a:r>
              <a:rPr lang="en-US" sz="2400" i="1" dirty="0" smtClean="0"/>
              <a:t>Q</a:t>
            </a:r>
            <a:r>
              <a:rPr lang="en-US" sz="2400" dirty="0" smtClean="0"/>
              <a:t> passing through area in a time interval </a:t>
            </a:r>
            <a:r>
              <a:rPr lang="el-GR" sz="2400" dirty="0" smtClean="0"/>
              <a:t>Δ</a:t>
            </a:r>
            <a:r>
              <a:rPr lang="en-US" sz="2400" i="1" dirty="0" smtClean="0"/>
              <a:t>t</a:t>
            </a:r>
            <a:endParaRPr lang="en-US" sz="2400" i="1" dirty="0"/>
          </a:p>
        </p:txBody>
      </p:sp>
      <p:graphicFrame>
        <p:nvGraphicFramePr>
          <p:cNvPr id="233473" name="Object 1"/>
          <p:cNvGraphicFramePr>
            <a:graphicFrameLocks noChangeAspect="1"/>
          </p:cNvGraphicFramePr>
          <p:nvPr/>
        </p:nvGraphicFramePr>
        <p:xfrm>
          <a:off x="3962400" y="2438400"/>
          <a:ext cx="104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8"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1041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4267200" y="3653135"/>
            <a:ext cx="838200" cy="838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scene3d>
            <a:camera prst="isometricOffAxis1Left"/>
            <a:lightRig rig="soft" dir="t"/>
          </a:scene3d>
          <a:sp3d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57600" y="4643735"/>
            <a:ext cx="1066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14800" y="4719935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886200" y="2438400"/>
            <a:ext cx="1219200" cy="838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243"/>
          <p:cNvGrpSpPr/>
          <p:nvPr/>
        </p:nvGrpSpPr>
        <p:grpSpPr>
          <a:xfrm>
            <a:off x="3576452" y="3961410"/>
            <a:ext cx="289207" cy="377803"/>
            <a:chOff x="5370468" y="4408194"/>
            <a:chExt cx="364461" cy="476108"/>
          </a:xfrm>
        </p:grpSpPr>
        <p:pic>
          <p:nvPicPr>
            <p:cNvPr id="38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4227623" y="3638797"/>
            <a:ext cx="289207" cy="377803"/>
            <a:chOff x="5370468" y="4408194"/>
            <a:chExt cx="364461" cy="476108"/>
          </a:xfrm>
        </p:grpSpPr>
        <p:pic>
          <p:nvPicPr>
            <p:cNvPr id="41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243"/>
          <p:cNvGrpSpPr/>
          <p:nvPr/>
        </p:nvGrpSpPr>
        <p:grpSpPr>
          <a:xfrm>
            <a:off x="4380023" y="4052447"/>
            <a:ext cx="289207" cy="377803"/>
            <a:chOff x="5370468" y="4408194"/>
            <a:chExt cx="364461" cy="476108"/>
          </a:xfrm>
        </p:grpSpPr>
        <p:pic>
          <p:nvPicPr>
            <p:cNvPr id="44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243"/>
          <p:cNvGrpSpPr/>
          <p:nvPr/>
        </p:nvGrpSpPr>
        <p:grpSpPr>
          <a:xfrm>
            <a:off x="4843148" y="3708072"/>
            <a:ext cx="289207" cy="377803"/>
            <a:chOff x="5370468" y="4408194"/>
            <a:chExt cx="364461" cy="476108"/>
          </a:xfrm>
        </p:grpSpPr>
        <p:pic>
          <p:nvPicPr>
            <p:cNvPr id="47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243"/>
          <p:cNvGrpSpPr/>
          <p:nvPr/>
        </p:nvGrpSpPr>
        <p:grpSpPr>
          <a:xfrm>
            <a:off x="5151898" y="3945572"/>
            <a:ext cx="289207" cy="377803"/>
            <a:chOff x="5370468" y="4408194"/>
            <a:chExt cx="364461" cy="476108"/>
          </a:xfrm>
        </p:grpSpPr>
        <p:pic>
          <p:nvPicPr>
            <p:cNvPr id="50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243"/>
          <p:cNvGrpSpPr/>
          <p:nvPr/>
        </p:nvGrpSpPr>
        <p:grpSpPr>
          <a:xfrm>
            <a:off x="5199420" y="3494314"/>
            <a:ext cx="289207" cy="377803"/>
            <a:chOff x="5370468" y="4408194"/>
            <a:chExt cx="364461" cy="476108"/>
          </a:xfrm>
        </p:grpSpPr>
        <p:pic>
          <p:nvPicPr>
            <p:cNvPr id="53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43"/>
          <p:cNvGrpSpPr/>
          <p:nvPr/>
        </p:nvGrpSpPr>
        <p:grpSpPr>
          <a:xfrm>
            <a:off x="3166739" y="4228602"/>
            <a:ext cx="289207" cy="377803"/>
            <a:chOff x="5370468" y="4408194"/>
            <a:chExt cx="364461" cy="476108"/>
          </a:xfrm>
        </p:grpSpPr>
        <p:pic>
          <p:nvPicPr>
            <p:cNvPr id="56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rc 35"/>
          <p:cNvSpPr/>
          <p:nvPr/>
        </p:nvSpPr>
        <p:spPr>
          <a:xfrm>
            <a:off x="4243450" y="3689265"/>
            <a:ext cx="762000" cy="838200"/>
          </a:xfrm>
          <a:prstGeom prst="arc">
            <a:avLst>
              <a:gd name="adj1" fmla="val 14856168"/>
              <a:gd name="adj2" fmla="val 5318630"/>
            </a:avLst>
          </a:prstGeom>
          <a:ln w="28575">
            <a:solidFill>
              <a:schemeClr val="tx1"/>
            </a:solidFill>
          </a:ln>
          <a:scene3d>
            <a:camera prst="isometricOffAxis1Left"/>
            <a:lightRig rig="threePt" dir="t"/>
          </a:scene3d>
          <a:sp3d extrusionH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075835" y="4645850"/>
            <a:ext cx="3184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Count charges through this area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>
            <a:stCxn id="58" idx="1"/>
          </p:cNvCxnSpPr>
          <p:nvPr/>
        </p:nvCxnSpPr>
        <p:spPr>
          <a:xfrm flipH="1" flipV="1">
            <a:off x="4829175" y="4524375"/>
            <a:ext cx="246660" cy="30614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two light bulbs</a:t>
            </a:r>
            <a:endParaRPr lang="en-US" dirty="0"/>
          </a:p>
        </p:txBody>
      </p:sp>
      <p:pic>
        <p:nvPicPr>
          <p:cNvPr id="4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8937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light bulbs 1 and 2 are connected end-to-end by conducting wire. </a:t>
            </a:r>
          </a:p>
          <a:p>
            <a:r>
              <a:rPr lang="en-US" sz="2400" dirty="0" smtClean="0"/>
              <a:t>If a current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flows through bulb 1, what is the current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bulb 2?</a:t>
            </a:r>
            <a:endParaRPr lang="en-US" sz="2400" dirty="0"/>
          </a:p>
        </p:txBody>
      </p:sp>
      <p:pic>
        <p:nvPicPr>
          <p:cNvPr id="7" name="Picture 6" descr="http://upload.wikimedia.org/wikipedia/commons/thumb/b/b4/Gluehlampe_01_KMJ.png/200px-Gluehlampe_01_KM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1026677" cy="170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upload.wikimedia.org/wikipedia/commons/thumb/b/b4/Gluehlampe_01_KMJ.png/200px-Gluehlampe_01_KM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1026677" cy="170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562600" y="38100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650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2224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17" name="Elbow Connector 16"/>
          <p:cNvCxnSpPr>
            <a:endCxn id="7" idx="2"/>
          </p:cNvCxnSpPr>
          <p:nvPr/>
        </p:nvCxnSpPr>
        <p:spPr>
          <a:xfrm>
            <a:off x="1676400" y="3810000"/>
            <a:ext cx="1656339" cy="256486"/>
          </a:xfrm>
          <a:prstGeom prst="bentConnector4">
            <a:avLst>
              <a:gd name="adj1" fmla="val 70758"/>
              <a:gd name="adj2" fmla="val 1093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16"/>
          <p:cNvCxnSpPr/>
          <p:nvPr/>
        </p:nvCxnSpPr>
        <p:spPr>
          <a:xfrm>
            <a:off x="3505200" y="3810000"/>
            <a:ext cx="1884939" cy="256486"/>
          </a:xfrm>
          <a:prstGeom prst="bentConnector3">
            <a:avLst>
              <a:gd name="adj1" fmla="val 78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14400" y="4572000"/>
            <a:ext cx="182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&lt;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&gt;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133600" y="38100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33600" y="327660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010400" y="35052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066800" y="351538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sz="2800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Batteries &amp; electromotive force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267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Electric potential is 9 V higher at + end relative to – end. Potential difference across a circuit element is its “voltage”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2667000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52"/>
          <p:cNvGrpSpPr>
            <a:grpSpLocks/>
          </p:cNvGrpSpPr>
          <p:nvPr/>
        </p:nvGrpSpPr>
        <p:grpSpPr bwMode="auto">
          <a:xfrm>
            <a:off x="4953000" y="3352800"/>
            <a:ext cx="901700" cy="149225"/>
            <a:chOff x="288" y="1728"/>
            <a:chExt cx="284" cy="47"/>
          </a:xfrm>
        </p:grpSpPr>
        <p:sp>
          <p:nvSpPr>
            <p:cNvPr id="7" name="Rectangle 453"/>
            <p:cNvSpPr>
              <a:spLocks noChangeArrowheads="1"/>
            </p:cNvSpPr>
            <p:nvPr/>
          </p:nvSpPr>
          <p:spPr bwMode="auto">
            <a:xfrm>
              <a:off x="288" y="1728"/>
              <a:ext cx="284" cy="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54"/>
            <p:cNvSpPr>
              <a:spLocks noChangeShapeType="1"/>
            </p:cNvSpPr>
            <p:nvPr/>
          </p:nvSpPr>
          <p:spPr bwMode="auto">
            <a:xfrm>
              <a:off x="308" y="1731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55"/>
            <p:cNvSpPr>
              <a:spLocks noChangeShapeType="1"/>
            </p:cNvSpPr>
            <p:nvPr/>
          </p:nvSpPr>
          <p:spPr bwMode="auto">
            <a:xfrm>
              <a:off x="380" y="1771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995446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89761" y="2399806"/>
            <a:ext cx="1127051" cy="1913022"/>
            <a:chOff x="7315201" y="4475262"/>
            <a:chExt cx="1127051" cy="1913022"/>
          </a:xfrm>
        </p:grpSpPr>
        <p:pic>
          <p:nvPicPr>
            <p:cNvPr id="15" name="Picture 4" descr="http://ultimatespudgun.com/images/D9volts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543" r="20543"/>
            <a:stretch>
              <a:fillRect/>
            </a:stretch>
          </p:blipFill>
          <p:spPr bwMode="auto">
            <a:xfrm>
              <a:off x="7315201" y="4475262"/>
              <a:ext cx="1127051" cy="1913022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7963786" y="45720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+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42029" y="463933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08560" y="1385454"/>
            <a:ext cx="7496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Battery</a:t>
            </a:r>
            <a:r>
              <a:rPr lang="en-US" sz="2400" dirty="0" smtClean="0"/>
              <a:t> – maintains a constant electric potential difference</a:t>
            </a:r>
          </a:p>
          <a:p>
            <a:r>
              <a:rPr lang="en-US" sz="2400" dirty="0" smtClean="0"/>
              <a:t>(“Electromotive force” – </a:t>
            </a:r>
            <a:r>
              <a:rPr lang="en-US" sz="2400" dirty="0" err="1" smtClean="0"/>
              <a:t>emf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libri"/>
              </a:rPr>
              <a:t>ε</a:t>
            </a:r>
            <a:r>
              <a:rPr lang="en-US" sz="2400" dirty="0" smtClean="0">
                <a:latin typeface="Calibri"/>
              </a:rPr>
              <a:t>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71896" y="5334000"/>
            <a:ext cx="78169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Electric potential difference drives current around circuit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Battery does NOT determine how much current flows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Battery does NOT generate new charges, it “pushes” charges, like a pump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9410" y="2838203"/>
            <a:ext cx="53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9 V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4" idx="0"/>
          </p:cNvCxnSpPr>
          <p:nvPr/>
        </p:nvCxnSpPr>
        <p:spPr>
          <a:xfrm flipV="1">
            <a:off x="2514600" y="3735780"/>
            <a:ext cx="137990" cy="53142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5410200" y="1981200"/>
            <a:ext cx="2895600" cy="2209800"/>
            <a:chOff x="5410200" y="1981200"/>
            <a:chExt cx="2895600" cy="22098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410200" y="26670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772400" y="2667000"/>
              <a:ext cx="0" cy="15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410200" y="4191000"/>
              <a:ext cx="2362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 descr="http://upload.wikimedia.org/wikipedia/commons/thumb/b/b4/Gluehlampe_01_KMJ.png/200px-Gluehlampe_01_KMJ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9123" y="1981200"/>
              <a:ext cx="1026677" cy="1704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 71"/>
          <p:cNvGrpSpPr/>
          <p:nvPr/>
        </p:nvGrpSpPr>
        <p:grpSpPr>
          <a:xfrm>
            <a:off x="6096000" y="1981200"/>
            <a:ext cx="762000" cy="400110"/>
            <a:chOff x="6096000" y="1981200"/>
            <a:chExt cx="762000" cy="400110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6096000" y="2362200"/>
              <a:ext cx="76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324600" y="1981200"/>
              <a:ext cx="2487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I</a:t>
              </a:r>
              <a:endParaRPr lang="en-US" sz="2000" i="1" dirty="0"/>
            </a:p>
          </p:txBody>
        </p: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Two batteries</a:t>
            </a:r>
            <a:endParaRPr lang="en-US" dirty="0"/>
          </a:p>
        </p:txBody>
      </p:sp>
      <p:pic>
        <p:nvPicPr>
          <p:cNvPr id="4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352800" y="2514600"/>
            <a:ext cx="1127051" cy="1913022"/>
            <a:chOff x="7315201" y="4475262"/>
            <a:chExt cx="1127051" cy="1913022"/>
          </a:xfrm>
        </p:grpSpPr>
        <p:pic>
          <p:nvPicPr>
            <p:cNvPr id="8" name="Picture 4" descr="http://ultimatespudgun.com/images/D9volt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543" r="20543"/>
            <a:stretch>
              <a:fillRect/>
            </a:stretch>
          </p:blipFill>
          <p:spPr bwMode="auto">
            <a:xfrm>
              <a:off x="7315201" y="4475262"/>
              <a:ext cx="1127051" cy="191302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7963786" y="45720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+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42029" y="463933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514600"/>
            <a:ext cx="1127051" cy="1913022"/>
            <a:chOff x="7315201" y="4475262"/>
            <a:chExt cx="1127051" cy="1913022"/>
          </a:xfrm>
        </p:grpSpPr>
        <p:pic>
          <p:nvPicPr>
            <p:cNvPr id="12" name="Picture 4" descr="http://ultimatespudgun.com/images/D9volt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0543" r="20543"/>
            <a:stretch>
              <a:fillRect/>
            </a:stretch>
          </p:blipFill>
          <p:spPr bwMode="auto">
            <a:xfrm>
              <a:off x="7315201" y="4475262"/>
              <a:ext cx="1127051" cy="1913022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7963786" y="45720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+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42029" y="463933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3124200" y="2667000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26670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5000" y="2667000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" y="1378803"/>
            <a:ext cx="8192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9 V batteries are connected end-to-end by conducting wire. </a:t>
            </a:r>
          </a:p>
          <a:p>
            <a:r>
              <a:rPr lang="en-US" sz="2400" dirty="0" smtClean="0"/>
              <a:t>What is the electric potential at point 2 relative to point 1?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" y="4572000"/>
            <a:ext cx="1828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+18 V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+9 V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–18 V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–9 V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and Ohm’s law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1" y="1219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Moving charges collide with each other, ions, defects inside material</a:t>
            </a:r>
          </a:p>
          <a:p>
            <a:r>
              <a:rPr lang="en-US" sz="2400" dirty="0" smtClean="0"/>
              <a:t>Flow rate depends on electric potential difference</a:t>
            </a:r>
            <a:endParaRPr lang="en-US" sz="2400" dirty="0"/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4038600" y="2286000"/>
          <a:ext cx="8858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6" name="Equation" r:id="rId4" imgW="431640" imgH="228600" progId="Equation.DSMT4">
                  <p:embed/>
                </p:oleObj>
              </mc:Choice>
              <mc:Fallback>
                <p:oleObj name="Equation" r:id="rId4" imgW="4316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86000"/>
                        <a:ext cx="8858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82345" y="2678876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78563" y="4495800"/>
            <a:ext cx="2065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Units: </a:t>
            </a:r>
            <a:r>
              <a:rPr lang="el-GR" sz="2000" dirty="0" smtClean="0"/>
              <a:t>Ω</a:t>
            </a:r>
            <a:r>
              <a:rPr lang="en-US" sz="2000" dirty="0" smtClean="0"/>
              <a:t> (“Ohms”)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5410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Potential difference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causes current to flow (“downhill”, by convention) </a:t>
            </a:r>
          </a:p>
          <a:p>
            <a:r>
              <a:rPr lang="en-US" sz="2000" i="1" u="sng" dirty="0" smtClean="0">
                <a:solidFill>
                  <a:schemeClr val="accent5">
                    <a:lumMod val="75000"/>
                  </a:schemeClr>
                </a:solidFill>
              </a:rPr>
              <a:t>Resistance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regulates the amount of flow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ight Triangle 23"/>
          <p:cNvSpPr/>
          <p:nvPr/>
        </p:nvSpPr>
        <p:spPr>
          <a:xfrm>
            <a:off x="714375" y="3505200"/>
            <a:ext cx="1897688" cy="133541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isometricLeftDown"/>
            <a:lightRig rig="chilly" dir="t"/>
          </a:scene3d>
          <a:sp3d extrusionH="1727200" contourW="12700" prstMaterial="softEdge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06368" y="3083492"/>
            <a:ext cx="1335410" cy="189768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28077" y="2837496"/>
            <a:ext cx="1335410" cy="189768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049785" y="2591499"/>
            <a:ext cx="1335410" cy="189768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65799" y="2591499"/>
            <a:ext cx="1194841" cy="7028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364509" y="3013207"/>
            <a:ext cx="1194841" cy="7028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663219" y="3434916"/>
            <a:ext cx="1194841" cy="7028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60640" y="4278332"/>
            <a:ext cx="1194841" cy="7028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961929" y="3856624"/>
            <a:ext cx="1194841" cy="7028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243"/>
          <p:cNvGrpSpPr/>
          <p:nvPr/>
        </p:nvGrpSpPr>
        <p:grpSpPr>
          <a:xfrm>
            <a:off x="1551877" y="2761296"/>
            <a:ext cx="289207" cy="377803"/>
            <a:chOff x="5370468" y="4408194"/>
            <a:chExt cx="364461" cy="476108"/>
          </a:xfrm>
        </p:grpSpPr>
        <p:pic>
          <p:nvPicPr>
            <p:cNvPr id="48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4560032"/>
              <a:ext cx="324729" cy="32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5370468" y="4408194"/>
              <a:ext cx="33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2237677" y="27612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313877" y="33708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780477" y="32184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61477" y="42852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71077" y="37518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694877" y="42852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247077" y="30660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932877" y="3828096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isometricOffAxis2Top">
              <a:rot lat="19200000" lon="1200000" rev="18000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6873" y="3447096"/>
            <a:ext cx="47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R</a:t>
            </a:r>
            <a:endParaRPr lang="en-US" sz="2400" i="1" baseline="-250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789877" y="3142296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89877" y="3904296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694877" y="2913696"/>
            <a:ext cx="5334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923477" y="291369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baseline="-250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5029200" y="2133600"/>
            <a:ext cx="3352800" cy="646331"/>
            <a:chOff x="5029200" y="2133600"/>
            <a:chExt cx="3352800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5562600" y="213360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Double potential difference, double current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75" name="Straight Arrow Connector 74"/>
            <p:cNvCxnSpPr>
              <a:stCxn id="22" idx="1"/>
            </p:cNvCxnSpPr>
            <p:nvPr/>
          </p:nvCxnSpPr>
          <p:spPr>
            <a:xfrm flipH="1">
              <a:off x="5029200" y="2456766"/>
              <a:ext cx="533400" cy="578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114800" y="32766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Resistance</a:t>
            </a:r>
            <a:r>
              <a:rPr lang="en-US" sz="2400" dirty="0" smtClean="0"/>
              <a:t> – proportionality constant between current and voltage</a:t>
            </a:r>
            <a:endParaRPr lang="en-US" sz="24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4191000" y="4343400"/>
            <a:ext cx="2743200" cy="838200"/>
            <a:chOff x="4191000" y="4343400"/>
            <a:chExt cx="2743200" cy="838200"/>
          </a:xfrm>
        </p:grpSpPr>
        <p:sp>
          <p:nvSpPr>
            <p:cNvPr id="19" name="TextBox 18"/>
            <p:cNvSpPr txBox="1"/>
            <p:nvPr/>
          </p:nvSpPr>
          <p:spPr>
            <a:xfrm>
              <a:off x="4191000" y="4495800"/>
              <a:ext cx="15599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Ohm’s law:</a:t>
              </a:r>
              <a:endParaRPr lang="en-US" sz="2400" dirty="0"/>
            </a:p>
          </p:txBody>
        </p:sp>
        <p:graphicFrame>
          <p:nvGraphicFramePr>
            <p:cNvPr id="228357" name="Object 5"/>
            <p:cNvGraphicFramePr>
              <a:graphicFrameLocks noChangeAspect="1"/>
            </p:cNvGraphicFramePr>
            <p:nvPr/>
          </p:nvGraphicFramePr>
          <p:xfrm>
            <a:off x="5867400" y="4343400"/>
            <a:ext cx="990600" cy="806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67" name="Equation" r:id="rId7" imgW="482400" imgH="393480" progId="Equation.DSMT4">
                    <p:embed/>
                  </p:oleObj>
                </mc:Choice>
                <mc:Fallback>
                  <p:oleObj name="Equation" r:id="rId7" imgW="48240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4343400"/>
                          <a:ext cx="990600" cy="806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Rectangle 76"/>
            <p:cNvSpPr/>
            <p:nvPr/>
          </p:nvSpPr>
          <p:spPr>
            <a:xfrm>
              <a:off x="5791200" y="4343400"/>
              <a:ext cx="1143000" cy="838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resistance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4711005"/>
            <a:ext cx="2362200" cy="1765995"/>
            <a:chOff x="5486400" y="2133600"/>
            <a:chExt cx="2362200" cy="176599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486400" y="2514600"/>
              <a:ext cx="2362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486400" y="2145268"/>
              <a:ext cx="97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Material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2133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/>
                <a:t>ρ</a:t>
              </a:r>
              <a:r>
                <a:rPr lang="en-US" dirty="0" smtClean="0"/>
                <a:t> (</a:t>
              </a:r>
              <a:r>
                <a:rPr lang="el-GR" dirty="0" smtClean="0"/>
                <a:t>Ω∙</a:t>
              </a:r>
              <a:r>
                <a:rPr lang="en-US" dirty="0" smtClean="0"/>
                <a:t>m)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514600"/>
              <a:ext cx="2310248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400" dirty="0" smtClean="0"/>
                <a:t>Copper		1.7 × 10</a:t>
              </a:r>
              <a:r>
                <a:rPr lang="en-US" sz="1400" baseline="30000" dirty="0" smtClean="0"/>
                <a:t>–8</a:t>
              </a:r>
              <a:r>
                <a:rPr lang="en-US" sz="1400" dirty="0" smtClean="0"/>
                <a:t> </a:t>
              </a:r>
            </a:p>
            <a:p>
              <a:pPr defTabSz="457200"/>
              <a:r>
                <a:rPr lang="en-US" sz="1400" dirty="0" smtClean="0"/>
                <a:t>Iron			9.7 × 10</a:t>
              </a:r>
              <a:r>
                <a:rPr lang="en-US" sz="1400" baseline="30000" dirty="0" smtClean="0"/>
                <a:t>–8</a:t>
              </a:r>
              <a:r>
                <a:rPr lang="en-US" sz="1400" dirty="0" smtClean="0"/>
                <a:t> </a:t>
              </a:r>
            </a:p>
            <a:p>
              <a:pPr defTabSz="457200"/>
              <a:r>
                <a:rPr lang="en-US" sz="1400" dirty="0" smtClean="0"/>
                <a:t>Sea water		0.22</a:t>
              </a:r>
            </a:p>
            <a:p>
              <a:pPr defTabSz="457200"/>
              <a:r>
                <a:rPr lang="en-US" sz="1400" dirty="0" smtClean="0"/>
                <a:t>Muscle		13</a:t>
              </a:r>
            </a:p>
            <a:p>
              <a:pPr defTabSz="457200"/>
              <a:r>
                <a:rPr lang="en-US" sz="1400" dirty="0" smtClean="0"/>
                <a:t>Fat			25</a:t>
              </a:r>
            </a:p>
            <a:p>
              <a:pPr defTabSz="457200"/>
              <a:r>
                <a:rPr lang="en-US" sz="1400" dirty="0" smtClean="0"/>
                <a:t>Pure water		2.4 × 10</a:t>
              </a:r>
              <a:r>
                <a:rPr lang="en-US" sz="1400" baseline="30000" dirty="0" smtClean="0"/>
                <a:t>5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</p:grpSp>
      <p:graphicFrame>
        <p:nvGraphicFramePr>
          <p:cNvPr id="229377" name="Object 1"/>
          <p:cNvGraphicFramePr>
            <a:graphicFrameLocks noChangeAspect="1"/>
          </p:cNvGraphicFramePr>
          <p:nvPr/>
        </p:nvGraphicFramePr>
        <p:xfrm>
          <a:off x="3962400" y="3429000"/>
          <a:ext cx="10953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2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29000"/>
                        <a:ext cx="109537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67000" y="3962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15" name="Picture 3" descr="http://upload.wikimedia.org/wikipedia/commons/3/3e/Resistor_cropped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9FFFD"/>
              </a:clrFrom>
              <a:clrTo>
                <a:srgbClr val="F9FFFD">
                  <a:alpha val="0"/>
                </a:srgbClr>
              </a:clrTo>
            </a:clrChange>
          </a:blip>
          <a:srcRect t="24000" b="36000"/>
          <a:stretch>
            <a:fillRect/>
          </a:stretch>
        </p:blipFill>
        <p:spPr bwMode="auto">
          <a:xfrm>
            <a:off x="1905000" y="1884680"/>
            <a:ext cx="2362200" cy="629920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 flipH="1">
            <a:off x="5410200" y="22098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462"/>
          <p:cNvGrpSpPr>
            <a:grpSpLocks/>
          </p:cNvGrpSpPr>
          <p:nvPr/>
        </p:nvGrpSpPr>
        <p:grpSpPr bwMode="auto">
          <a:xfrm>
            <a:off x="5791200" y="2057400"/>
            <a:ext cx="803275" cy="323850"/>
            <a:chOff x="1248" y="361"/>
            <a:chExt cx="253" cy="102"/>
          </a:xfrm>
        </p:grpSpPr>
        <p:sp>
          <p:nvSpPr>
            <p:cNvPr id="18" name="Rectangle 463"/>
            <p:cNvSpPr>
              <a:spLocks noChangeArrowheads="1"/>
            </p:cNvSpPr>
            <p:nvPr/>
          </p:nvSpPr>
          <p:spPr bwMode="auto">
            <a:xfrm>
              <a:off x="1251" y="361"/>
              <a:ext cx="248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464"/>
            <p:cNvSpPr>
              <a:spLocks/>
            </p:cNvSpPr>
            <p:nvPr/>
          </p:nvSpPr>
          <p:spPr bwMode="auto">
            <a:xfrm>
              <a:off x="1248" y="365"/>
              <a:ext cx="253" cy="9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7" y="96"/>
                </a:cxn>
                <a:cxn ang="0">
                  <a:pos x="82" y="0"/>
                </a:cxn>
                <a:cxn ang="0">
                  <a:pos x="137" y="96"/>
                </a:cxn>
                <a:cxn ang="0">
                  <a:pos x="193" y="0"/>
                </a:cxn>
                <a:cxn ang="0">
                  <a:pos x="249" y="96"/>
                </a:cxn>
                <a:cxn ang="0">
                  <a:pos x="304" y="0"/>
                </a:cxn>
                <a:cxn ang="0">
                  <a:pos x="332" y="48"/>
                </a:cxn>
              </a:cxnLst>
              <a:rect l="0" t="0" r="r" b="b"/>
              <a:pathLst>
                <a:path w="332" h="96">
                  <a:moveTo>
                    <a:pt x="0" y="48"/>
                  </a:moveTo>
                  <a:lnTo>
                    <a:pt x="27" y="96"/>
                  </a:lnTo>
                  <a:lnTo>
                    <a:pt x="82" y="0"/>
                  </a:lnTo>
                  <a:lnTo>
                    <a:pt x="137" y="96"/>
                  </a:lnTo>
                  <a:lnTo>
                    <a:pt x="193" y="0"/>
                  </a:lnTo>
                  <a:lnTo>
                    <a:pt x="249" y="96"/>
                  </a:lnTo>
                  <a:lnTo>
                    <a:pt x="304" y="0"/>
                  </a:lnTo>
                  <a:lnTo>
                    <a:pt x="332" y="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46083" y="2662535"/>
            <a:ext cx="7390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Resistance depends on material parameters and geometry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290935"/>
            <a:ext cx="6861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Resistor</a:t>
            </a:r>
            <a:r>
              <a:rPr lang="en-US" sz="2400" dirty="0" smtClean="0"/>
              <a:t> – circuit element designed to have resistance</a:t>
            </a:r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5105400" y="3163669"/>
            <a:ext cx="3352800" cy="646331"/>
            <a:chOff x="5257800" y="3163669"/>
            <a:chExt cx="3352800" cy="646331"/>
          </a:xfrm>
        </p:grpSpPr>
        <p:sp>
          <p:nvSpPr>
            <p:cNvPr id="27" name="TextBox 26"/>
            <p:cNvSpPr txBox="1"/>
            <p:nvPr/>
          </p:nvSpPr>
          <p:spPr>
            <a:xfrm>
              <a:off x="5715000" y="3163669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Length – the longer the resistor, the more scattering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1"/>
            </p:cNvCxnSpPr>
            <p:nvPr/>
          </p:nvCxnSpPr>
          <p:spPr>
            <a:xfrm flipH="1">
              <a:off x="5257800" y="3486835"/>
              <a:ext cx="457200" cy="1340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3962400" y="3429000"/>
            <a:ext cx="1143000" cy="838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5105400" y="4038600"/>
            <a:ext cx="3810000" cy="646331"/>
            <a:chOff x="5105400" y="4038600"/>
            <a:chExt cx="3810000" cy="646331"/>
          </a:xfrm>
        </p:grpSpPr>
        <p:sp>
          <p:nvSpPr>
            <p:cNvPr id="39" name="TextBox 38"/>
            <p:cNvSpPr txBox="1"/>
            <p:nvPr/>
          </p:nvSpPr>
          <p:spPr>
            <a:xfrm>
              <a:off x="5486400" y="4038600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Cross sectional area – the wider the resistor, the more charges flow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9" idx="1"/>
            </p:cNvCxnSpPr>
            <p:nvPr/>
          </p:nvCxnSpPr>
          <p:spPr>
            <a:xfrm flipH="1" flipV="1">
              <a:off x="5105400" y="4114800"/>
              <a:ext cx="381000" cy="2469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600200" y="3163669"/>
            <a:ext cx="2971800" cy="646331"/>
            <a:chOff x="1752600" y="3163669"/>
            <a:chExt cx="2971800" cy="646331"/>
          </a:xfrm>
        </p:grpSpPr>
        <p:sp>
          <p:nvSpPr>
            <p:cNvPr id="31" name="Rectangle 30"/>
            <p:cNvSpPr/>
            <p:nvPr/>
          </p:nvSpPr>
          <p:spPr>
            <a:xfrm>
              <a:off x="1752600" y="3163669"/>
              <a:ext cx="2057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Resistivity – density of </a:t>
              </a:r>
              <a:r>
                <a:rPr lang="en-US" dirty="0" err="1" smtClean="0">
                  <a:solidFill>
                    <a:srgbClr val="C00000"/>
                  </a:solidFill>
                </a:rPr>
                <a:t>scatterers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1" idx="3"/>
            </p:cNvCxnSpPr>
            <p:nvPr/>
          </p:nvCxnSpPr>
          <p:spPr>
            <a:xfrm>
              <a:off x="3810000" y="3486835"/>
              <a:ext cx="914400" cy="2864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724400" y="48768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4267200" y="2971800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scene3d>
            <a:camera prst="isometricTopUp"/>
            <a:lightRig rig="sunset" dir="t"/>
          </a:scene3d>
          <a:sp3d extrusionH="190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81200" y="48768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1.1</a:t>
            </a:r>
            <a:endParaRPr lang="en-US" dirty="0"/>
          </a:p>
        </p:txBody>
      </p:sp>
      <p:pic>
        <p:nvPicPr>
          <p:cNvPr id="4" name="Picture 2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of the following three copper resistors has the </a:t>
            </a:r>
            <a:r>
              <a:rPr lang="en-US" sz="2400" i="1" dirty="0" smtClean="0"/>
              <a:t>lowest </a:t>
            </a:r>
            <a:r>
              <a:rPr lang="en-US" sz="2400" dirty="0" smtClean="0"/>
              <a:t>resistance?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40386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24400" y="28194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0386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00200" y="3429000"/>
            <a:ext cx="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285690" y="39579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baseline="-25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114800" y="3429000"/>
            <a:ext cx="971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0" y="3962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baseline="-250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934200" y="3429000"/>
            <a:ext cx="9710" cy="762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324600" y="358140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L</a:t>
            </a:r>
            <a:r>
              <a:rPr lang="en-US" sz="2400" dirty="0" smtClean="0"/>
              <a:t>/2</a:t>
            </a:r>
            <a:endParaRPr lang="en-US" sz="2400" baseline="-250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371600" y="3200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2209800" y="3200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247436" y="27432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baseline="-250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886200" y="31242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81600" y="31242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05400" y="2667000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i="1" dirty="0" smtClean="0"/>
              <a:t>d</a:t>
            </a:r>
            <a:endParaRPr lang="en-US" sz="24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762000" y="2514600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52800" y="2514600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72200" y="2514600"/>
            <a:ext cx="44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17526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scene3d>
            <a:camera prst="isometricTopUp"/>
            <a:lightRig rig="sunset" dir="t"/>
          </a:scene3d>
          <a:sp3d extrusionH="19050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0866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scene3d>
            <a:camera prst="isometricTopUp"/>
            <a:lightRig rig="sunset" dir="t"/>
          </a:scene3d>
          <a:sp3d extrusionH="952500" contourW="12700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200" y="28194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39624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7315200" y="2819400"/>
            <a:ext cx="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86600" y="36576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17526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2098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2672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1816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705600" y="3200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7543800" y="3200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581436" y="27432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baseline="-250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70866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543800" y="2971800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6,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63768</TotalTime>
  <Words>1462</Words>
  <Application>Microsoft Office PowerPoint</Application>
  <PresentationFormat>On-screen Show (4:3)</PresentationFormat>
  <Paragraphs>299</Paragraphs>
  <Slides>21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Phys102</vt:lpstr>
      <vt:lpstr>Equation</vt:lpstr>
      <vt:lpstr>Phys 102 – Lecture 6</vt:lpstr>
      <vt:lpstr>Today we will learn about...</vt:lpstr>
      <vt:lpstr>Electric current</vt:lpstr>
      <vt:lpstr>ACT: two light bulbs</vt:lpstr>
      <vt:lpstr>Batteries &amp; electromotive force </vt:lpstr>
      <vt:lpstr>ACT: Two batteries</vt:lpstr>
      <vt:lpstr>Resistance and Ohm’s law</vt:lpstr>
      <vt:lpstr>Physical resistance</vt:lpstr>
      <vt:lpstr>ACT: CheckPoint 1.1</vt:lpstr>
      <vt:lpstr>Power generated and dissipated</vt:lpstr>
      <vt:lpstr>Calculation: light bulb filament</vt:lpstr>
      <vt:lpstr>Capacitance</vt:lpstr>
      <vt:lpstr>Physical capacitance</vt:lpstr>
      <vt:lpstr>ACT: Parallel plates</vt:lpstr>
      <vt:lpstr>ACT: Parallel plates 2</vt:lpstr>
      <vt:lpstr>Dielectrics</vt:lpstr>
      <vt:lpstr>Dielectric constant κ</vt:lpstr>
      <vt:lpstr>Calculation: capacitance of a cell</vt:lpstr>
      <vt:lpstr>Capacitor energy</vt:lpstr>
      <vt:lpstr>ACT: Capacitor dielectric</vt:lpstr>
      <vt:lpstr>Summary of today’s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ychemla</cp:lastModifiedBy>
  <cp:revision>849</cp:revision>
  <dcterms:created xsi:type="dcterms:W3CDTF">2014-01-20T00:06:45Z</dcterms:created>
  <dcterms:modified xsi:type="dcterms:W3CDTF">2015-09-10T18:52:43Z</dcterms:modified>
</cp:coreProperties>
</file>