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276" r:id="rId3"/>
    <p:sldId id="263" r:id="rId4"/>
    <p:sldId id="256" r:id="rId5"/>
    <p:sldId id="258" r:id="rId6"/>
    <p:sldId id="260" r:id="rId7"/>
    <p:sldId id="261" r:id="rId8"/>
    <p:sldId id="262" r:id="rId9"/>
    <p:sldId id="273" r:id="rId10"/>
    <p:sldId id="272" r:id="rId11"/>
    <p:sldId id="274" r:id="rId12"/>
    <p:sldId id="257" r:id="rId13"/>
    <p:sldId id="279" r:id="rId14"/>
    <p:sldId id="264" r:id="rId15"/>
    <p:sldId id="269" r:id="rId16"/>
    <p:sldId id="265" r:id="rId17"/>
    <p:sldId id="270" r:id="rId18"/>
    <p:sldId id="280" r:id="rId19"/>
    <p:sldId id="278" r:id="rId20"/>
    <p:sldId id="282" r:id="rId21"/>
    <p:sldId id="267" r:id="rId22"/>
    <p:sldId id="275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00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45693-EEC3-4431-B1F4-F5DC294E507E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58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E4784C-1D8B-46DE-BD79-5195DCA39AA1}" type="slidenum">
              <a:rPr lang="en-US" sz="1200" smtClean="0"/>
              <a:pPr eaLnBrk="1" hangingPunct="1"/>
              <a:t>14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419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4D5F16-1366-4CD0-B375-291787C51C8A}" type="slidenum">
              <a:rPr lang="en-US" sz="1200" smtClean="0"/>
              <a:pPr eaLnBrk="1" hangingPunct="1"/>
              <a:t>16</a:t>
            </a:fld>
            <a:endParaRPr lang="en-US" sz="1200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is why water is attracted to ions &amp; why it aligns with respect to ions (depending on charge).</a:t>
            </a:r>
          </a:p>
        </p:txBody>
      </p:sp>
    </p:spTree>
    <p:extLst>
      <p:ext uri="{BB962C8B-B14F-4D97-AF65-F5344CB8AC3E}">
        <p14:creationId xmlns:p14="http://schemas.microsoft.com/office/powerpoint/2010/main" val="1578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ECB987-083C-418D-856B-E774D65B3CE1}" type="slidenum">
              <a:rPr lang="en-US" sz="1200" smtClean="0"/>
              <a:pPr eaLnBrk="1" hangingPunct="1"/>
              <a:t>21</a:t>
            </a:fld>
            <a:endParaRPr lang="en-US" sz="1200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124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6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png"/><Relationship Id="rId10" Type="http://schemas.openxmlformats.org/officeDocument/2006/relationships/image" Target="../media/image2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6.wmf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Coulomb’s Law &amp; Electric Dipoles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8914" name="Picture 2" descr="http://www.chem.ufl.edu/~itl/4411/lectures/g_003.GIF"/>
          <p:cNvPicPr>
            <a:picLocks noChangeAspect="1" noChangeArrowheads="1"/>
          </p:cNvPicPr>
          <p:nvPr/>
        </p:nvPicPr>
        <p:blipFill>
          <a:blip r:embed="rId2" cstate="print"/>
          <a:srcRect l="1250" t="6667" r="1250" b="10000"/>
          <a:stretch>
            <a:fillRect/>
          </a:stretch>
        </p:blipFill>
        <p:spPr bwMode="auto">
          <a:xfrm>
            <a:off x="1828800" y="685800"/>
            <a:ext cx="5486400" cy="351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 flipV="1">
            <a:off x="27432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/>
          <a:p>
            <a:r>
              <a:rPr lang="en-US" dirty="0" smtClean="0"/>
              <a:t>Calculation: f</a:t>
            </a:r>
            <a:r>
              <a:rPr lang="en-US" b="1" i="1" dirty="0" smtClean="0"/>
              <a:t>our charges 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33528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57150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77122" y="2133600"/>
            <a:ext cx="271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Add like components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800" y="4572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m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81000" y="1143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total force on charge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+2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due to charges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+7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–3.5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85800" y="3124200"/>
            <a:ext cx="4114800" cy="2838870"/>
            <a:chOff x="1143000" y="3124200"/>
            <a:chExt cx="4114800" cy="2838870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499" y="5471967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4800600" y="540573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43000" y="5410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71800" y="3124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 flipV="1">
            <a:off x="27432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/>
          <a:p>
            <a:r>
              <a:rPr lang="en-US" dirty="0" smtClean="0"/>
              <a:t>Calculation: f</a:t>
            </a:r>
            <a:r>
              <a:rPr lang="en-US" b="1" i="1" dirty="0" smtClean="0"/>
              <a:t>our charges 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33528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57150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800" y="4572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m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81000" y="1143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total force on charge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+2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 </a:t>
            </a:r>
            <a:r>
              <a:rPr lang="en-US" sz="2400" dirty="0" smtClean="0"/>
              <a:t>due to charges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+7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–3.5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05400" y="2362200"/>
            <a:ext cx="307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Magnitude of total force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43288" y="3962400"/>
            <a:ext cx="2888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Direction of total force</a:t>
            </a:r>
          </a:p>
        </p:txBody>
      </p:sp>
      <p:grpSp>
        <p:nvGrpSpPr>
          <p:cNvPr id="4" name="Group 62"/>
          <p:cNvGrpSpPr/>
          <p:nvPr/>
        </p:nvGrpSpPr>
        <p:grpSpPr>
          <a:xfrm>
            <a:off x="685800" y="3124200"/>
            <a:ext cx="4114800" cy="2838870"/>
            <a:chOff x="1143000" y="3124200"/>
            <a:chExt cx="4114800" cy="2838870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499" y="5471967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4800600" y="540573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43000" y="5410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971800" y="3124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5257800" y="4006701"/>
            <a:ext cx="1143000" cy="1447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4006701"/>
            <a:ext cx="1143000" cy="1447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5" idx="0"/>
          </p:cNvCxnSpPr>
          <p:nvPr/>
        </p:nvCxnSpPr>
        <p:spPr>
          <a:xfrm>
            <a:off x="6400800" y="2177901"/>
            <a:ext cx="0" cy="1828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ACT: </a:t>
            </a:r>
            <a:r>
              <a:rPr lang="en-US" b="1" i="1" dirty="0" err="1" smtClean="0"/>
              <a:t>CheckPoint</a:t>
            </a:r>
            <a:r>
              <a:rPr lang="en-US" b="1" i="1" dirty="0" smtClean="0"/>
              <a:t> 1.1</a:t>
            </a:r>
            <a:endParaRPr lang="en-US" b="1" i="1" dirty="0"/>
          </a:p>
        </p:txBody>
      </p:sp>
      <p:sp>
        <p:nvSpPr>
          <p:cNvPr id="3" name="Oval 2"/>
          <p:cNvSpPr/>
          <p:nvPr/>
        </p:nvSpPr>
        <p:spPr>
          <a:xfrm>
            <a:off x="4572000" y="2177901"/>
            <a:ext cx="3657600" cy="3657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29400" y="357693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254101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545003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545450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02532"/>
            <a:ext cx="304800" cy="3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02532"/>
            <a:ext cx="304800" cy="3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05400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25501"/>
            <a:ext cx="304800" cy="3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2484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78101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09600" y="11502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three charges on a circular ring,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+2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 = +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dirty="0" smtClean="0"/>
              <a:t>. A charge +</a:t>
            </a:r>
            <a:r>
              <a:rPr lang="en-US" sz="2400" i="1" dirty="0" smtClean="0"/>
              <a:t>Q</a:t>
            </a:r>
            <a:r>
              <a:rPr lang="en-US" sz="2400" dirty="0" smtClean="0"/>
              <a:t> is placed at the center of the circle.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3124200"/>
            <a:ext cx="16763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0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2286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i="1" dirty="0" smtClean="0"/>
              <a:t>x</a:t>
            </a:r>
            <a:r>
              <a:rPr lang="en-US" sz="2400" dirty="0" smtClean="0"/>
              <a:t>-component of the total force on </a:t>
            </a:r>
            <a:r>
              <a:rPr lang="en-US" sz="2400" i="1" dirty="0" smtClean="0"/>
              <a:t>Q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8044956" y="2052935"/>
            <a:ext cx="1022844" cy="1299865"/>
            <a:chOff x="8044956" y="2052935"/>
            <a:chExt cx="1022844" cy="1299865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8216684" y="2510135"/>
              <a:ext cx="0" cy="609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216684" y="3119735"/>
              <a:ext cx="5334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8750084" y="2891135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044956" y="205293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5257800" y="4006701"/>
            <a:ext cx="1143000" cy="1447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4006701"/>
            <a:ext cx="1143000" cy="1447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5" idx="0"/>
          </p:cNvCxnSpPr>
          <p:nvPr/>
        </p:nvCxnSpPr>
        <p:spPr>
          <a:xfrm>
            <a:off x="6400800" y="2177901"/>
            <a:ext cx="0" cy="1828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ACT: </a:t>
            </a:r>
            <a:r>
              <a:rPr lang="en-US" b="1" i="1" dirty="0" err="1" smtClean="0"/>
              <a:t>CheckPoint</a:t>
            </a:r>
            <a:r>
              <a:rPr lang="en-US" b="1" i="1" dirty="0" smtClean="0"/>
              <a:t> 1.2</a:t>
            </a:r>
            <a:endParaRPr lang="en-US" b="1" i="1" dirty="0"/>
          </a:p>
        </p:txBody>
      </p:sp>
      <p:sp>
        <p:nvSpPr>
          <p:cNvPr id="3" name="Oval 2"/>
          <p:cNvSpPr/>
          <p:nvPr/>
        </p:nvSpPr>
        <p:spPr>
          <a:xfrm>
            <a:off x="4572000" y="2177901"/>
            <a:ext cx="3657600" cy="3657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18946" y="3581400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254101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545003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545450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02532"/>
            <a:ext cx="304800" cy="3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02532"/>
            <a:ext cx="304800" cy="3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05400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25501"/>
            <a:ext cx="304800" cy="3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2484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78101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09600" y="11502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three charges on a circular ring,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+2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 = +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dirty="0" smtClean="0"/>
              <a:t>. A charge +</a:t>
            </a:r>
            <a:r>
              <a:rPr lang="en-US" sz="2400" i="1" dirty="0" smtClean="0"/>
              <a:t>Q</a:t>
            </a:r>
            <a:r>
              <a:rPr lang="en-US" sz="2400" dirty="0" smtClean="0"/>
              <a:t> is placed at the center of the circle.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3124200"/>
            <a:ext cx="16763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0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2286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i="1" u="sng" dirty="0" smtClean="0"/>
              <a:t>y</a:t>
            </a:r>
            <a:r>
              <a:rPr lang="en-US" sz="2400" u="sng" dirty="0" smtClean="0"/>
              <a:t>-component</a:t>
            </a:r>
            <a:r>
              <a:rPr lang="en-US" sz="2400" dirty="0" smtClean="0"/>
              <a:t> of the total force on </a:t>
            </a:r>
            <a:r>
              <a:rPr lang="en-US" sz="2400" i="1" dirty="0" smtClean="0"/>
              <a:t>Q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8044956" y="2052935"/>
            <a:ext cx="1022844" cy="1299865"/>
            <a:chOff x="8044956" y="2052935"/>
            <a:chExt cx="1022844" cy="1299865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8216684" y="2510135"/>
              <a:ext cx="0" cy="609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8216684" y="3119735"/>
              <a:ext cx="5334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750084" y="2891135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44956" y="205293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Electric dipole &amp; dipole moment</a:t>
            </a:r>
            <a:endParaRPr lang="en-US" b="1" i="1" dirty="0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685800" y="1226403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positive and negative charge of equal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magnitude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separated by a (usually small)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distance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d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81400" y="2667000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=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590800" y="2405415"/>
            <a:ext cx="513155" cy="1099785"/>
            <a:chOff x="7669958" y="3334248"/>
            <a:chExt cx="513155" cy="109978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934872" y="3429000"/>
              <a:ext cx="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722" y="39624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33528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669958" y="3334248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85861" y="3936731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–q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343400" y="2362200"/>
            <a:ext cx="762000" cy="1219200"/>
            <a:chOff x="8153400" y="3352800"/>
            <a:chExt cx="762000" cy="1219200"/>
          </a:xfrm>
        </p:grpSpPr>
        <p:grpSp>
          <p:nvGrpSpPr>
            <p:cNvPr id="39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40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4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8294535" y="3421196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02487" y="4023679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–q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14400" y="3881735"/>
            <a:ext cx="787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Dipole moment</a:t>
            </a:r>
            <a:r>
              <a:rPr lang="en-US" sz="2400" dirty="0" smtClean="0"/>
              <a:t> is measure of separated + and – charges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4343400" y="5029200"/>
            <a:ext cx="465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Note: opposite from Lewis notation (Chemistry)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51475" y="2667000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=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248400" y="2514600"/>
            <a:ext cx="381679" cy="838200"/>
            <a:chOff x="6172200" y="2514600"/>
            <a:chExt cx="381679" cy="838200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6172200" y="2514600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4"/>
            <p:cNvGraphicFramePr>
              <a:graphicFrameLocks noChangeAspect="1"/>
            </p:cNvGraphicFramePr>
            <p:nvPr/>
          </p:nvGraphicFramePr>
          <p:xfrm>
            <a:off x="6248400" y="2743200"/>
            <a:ext cx="305479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7" name="Equation" r:id="rId6" imgW="152268" imgH="203024" progId="Equation.DSMT4">
                    <p:embed/>
                  </p:oleObj>
                </mc:Choice>
                <mc:Fallback>
                  <p:oleObj name="Equation" r:id="rId6" imgW="152268" imgH="203024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743200"/>
                          <a:ext cx="305479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Group 72"/>
          <p:cNvGrpSpPr/>
          <p:nvPr/>
        </p:nvGrpSpPr>
        <p:grpSpPr>
          <a:xfrm>
            <a:off x="3644692" y="4572000"/>
            <a:ext cx="5309163" cy="461665"/>
            <a:chOff x="3644692" y="4572000"/>
            <a:chExt cx="5309163" cy="461665"/>
          </a:xfrm>
        </p:grpSpPr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 rot="18960509">
              <a:off x="3644692" y="4596782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59" name="TextBox 27"/>
            <p:cNvSpPr txBox="1">
              <a:spLocks noChangeArrowheads="1"/>
            </p:cNvSpPr>
            <p:nvPr/>
          </p:nvSpPr>
          <p:spPr bwMode="auto">
            <a:xfrm>
              <a:off x="4419600" y="4572000"/>
              <a:ext cx="4534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dirty="0" smtClean="0">
                  <a:latin typeface="+mn-lt"/>
                </a:rPr>
                <a:t>From – to + charge (by convention)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4924" y="4572000"/>
            <a:ext cx="2332562" cy="533400"/>
            <a:chOff x="724924" y="4572000"/>
            <a:chExt cx="2332562" cy="533400"/>
          </a:xfrm>
        </p:grpSpPr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 rot="18960509">
              <a:off x="724924" y="4636808"/>
              <a:ext cx="10262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Magnitude </a:t>
              </a:r>
            </a:p>
          </p:txBody>
        </p:sp>
        <p:graphicFrame>
          <p:nvGraphicFramePr>
            <p:cNvPr id="43010" name="Object 2"/>
            <p:cNvGraphicFramePr>
              <a:graphicFrameLocks noChangeAspect="1"/>
            </p:cNvGraphicFramePr>
            <p:nvPr/>
          </p:nvGraphicFramePr>
          <p:xfrm>
            <a:off x="1828800" y="4572000"/>
            <a:ext cx="1228686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8" name="Equation" r:id="rId8" imgW="469696" imgH="203112" progId="Equation.DSMT4">
                    <p:embed/>
                  </p:oleObj>
                </mc:Choice>
                <mc:Fallback>
                  <p:oleObj name="Equation" r:id="rId8" imgW="469696" imgH="203112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572000"/>
                          <a:ext cx="1228686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1" name="Straight Arrow Connector 60"/>
          <p:cNvCxnSpPr/>
          <p:nvPr/>
        </p:nvCxnSpPr>
        <p:spPr>
          <a:xfrm>
            <a:off x="2438400" y="25908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33600" y="27432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914400" y="5867400"/>
            <a:ext cx="501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are examples of electric dipoles?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804083" y="4953000"/>
            <a:ext cx="1091517" cy="826532"/>
            <a:chOff x="661083" y="3124200"/>
            <a:chExt cx="1091517" cy="826532"/>
          </a:xfrm>
        </p:grpSpPr>
        <p:sp>
          <p:nvSpPr>
            <p:cNvPr id="68" name="TextBox 67"/>
            <p:cNvSpPr txBox="1"/>
            <p:nvPr/>
          </p:nvSpPr>
          <p:spPr>
            <a:xfrm>
              <a:off x="661083" y="3581400"/>
              <a:ext cx="1091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definition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1219200" y="3124200"/>
              <a:ext cx="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Molecular dipole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5372325" y="1905000"/>
            <a:ext cx="2400075" cy="2335214"/>
            <a:chOff x="5372325" y="1905000"/>
            <a:chExt cx="2400075" cy="2335214"/>
          </a:xfrm>
        </p:grpSpPr>
        <p:pic>
          <p:nvPicPr>
            <p:cNvPr id="40962" name="Picture 2" descr="http://upload.wikimedia.org/wikipedia/commons/1/15/Water-elpot-transparent-3D-ball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2325" y="2315818"/>
              <a:ext cx="2286000" cy="192439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673812" y="1905000"/>
              <a:ext cx="2098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dirty="0">
                  <a:latin typeface="+mn-lt"/>
                </a:rPr>
                <a:t>Ex: </a:t>
              </a:r>
              <a:r>
                <a:rPr lang="en-US" sz="2400" dirty="0" smtClean="0">
                  <a:latin typeface="+mn-lt"/>
                </a:rPr>
                <a:t>H</a:t>
              </a:r>
              <a:r>
                <a:rPr lang="en-US" sz="2400" baseline="-25000" dirty="0" smtClean="0">
                  <a:latin typeface="+mn-lt"/>
                </a:rPr>
                <a:t>2</a:t>
              </a:r>
              <a:r>
                <a:rPr lang="en-US" sz="2400" dirty="0" smtClean="0">
                  <a:latin typeface="+mn-lt"/>
                </a:rPr>
                <a:t>0 (water)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7045412" y="3581400"/>
              <a:ext cx="4475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000" dirty="0" smtClean="0">
                  <a:latin typeface="+mn-lt"/>
                </a:rPr>
                <a:t>δ+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5597612" y="3505200"/>
              <a:ext cx="4555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l-GR" sz="2000" dirty="0" smtClean="0">
                  <a:latin typeface="+mn-lt"/>
                </a:rPr>
                <a:t>δ</a:t>
              </a:r>
              <a:r>
                <a:rPr lang="en-US" sz="2000" dirty="0" smtClean="0">
                  <a:latin typeface="+mn-lt"/>
                </a:rPr>
                <a:t>+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6333497" y="2571690"/>
              <a:ext cx="5245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000" dirty="0" smtClean="0">
                  <a:latin typeface="+mn-lt"/>
                </a:rPr>
                <a:t>2</a:t>
              </a:r>
              <a:r>
                <a:rPr lang="el-GR" sz="2000" dirty="0" smtClean="0">
                  <a:latin typeface="+mn-lt"/>
                </a:rPr>
                <a:t>δ</a:t>
              </a:r>
              <a:r>
                <a:rPr lang="en-US" sz="2000" dirty="0" smtClean="0">
                  <a:latin typeface="+mn-lt"/>
                </a:rPr>
                <a:t>-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219200" y="4419600"/>
            <a:ext cx="3238322" cy="2133600"/>
            <a:chOff x="1219200" y="4419600"/>
            <a:chExt cx="3238322" cy="2133600"/>
          </a:xfrm>
        </p:grpSpPr>
        <p:pic>
          <p:nvPicPr>
            <p:cNvPr id="40964" name="Picture 4" descr="http://i.stack.imgur.com/oJwrn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7BAD4"/>
                </a:clrFrom>
                <a:clrTo>
                  <a:srgbClr val="B7BAD4">
                    <a:alpha val="0"/>
                  </a:srgbClr>
                </a:clrTo>
              </a:clrChange>
            </a:blip>
            <a:srcRect l="8027" t="16279" r="17057" b="12403"/>
            <a:stretch>
              <a:fillRect/>
            </a:stretch>
          </p:blipFill>
          <p:spPr bwMode="auto">
            <a:xfrm>
              <a:off x="1600200" y="4800600"/>
              <a:ext cx="2133600" cy="17526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1219200" y="4419600"/>
              <a:ext cx="3238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dirty="0">
                  <a:latin typeface="+mn-lt"/>
                </a:rPr>
                <a:t>Ex: </a:t>
              </a:r>
              <a:r>
                <a:rPr lang="en-US" sz="2400" dirty="0" smtClean="0">
                  <a:latin typeface="+mn-lt"/>
                </a:rPr>
                <a:t>CO</a:t>
              </a:r>
              <a:r>
                <a:rPr lang="en-US" sz="2400" baseline="-25000" dirty="0" smtClean="0">
                  <a:latin typeface="+mn-lt"/>
                </a:rPr>
                <a:t>2</a:t>
              </a:r>
              <a:r>
                <a:rPr lang="en-US" sz="2400" dirty="0" smtClean="0">
                  <a:latin typeface="+mn-lt"/>
                </a:rPr>
                <a:t> (carbon dioxide)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2362200" y="5086349"/>
              <a:ext cx="5774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000" dirty="0" smtClean="0">
                  <a:latin typeface="+mn-lt"/>
                </a:rPr>
                <a:t>2</a:t>
              </a:r>
              <a:r>
                <a:rPr lang="el-GR" sz="2000" dirty="0" smtClean="0">
                  <a:latin typeface="+mn-lt"/>
                </a:rPr>
                <a:t>δ</a:t>
              </a:r>
              <a:r>
                <a:rPr lang="en-US" sz="2000" dirty="0" smtClean="0">
                  <a:latin typeface="+mn-lt"/>
                </a:rPr>
                <a:t>+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1828800" y="5848349"/>
              <a:ext cx="3978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000" dirty="0" smtClean="0">
                  <a:latin typeface="+mn-lt"/>
                </a:rPr>
                <a:t>δ-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3259734" y="5086349"/>
              <a:ext cx="3978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000" dirty="0" smtClean="0">
                  <a:latin typeface="+mn-lt"/>
                </a:rPr>
                <a:t>δ-</a:t>
              </a:r>
              <a:endParaRPr lang="en-US" sz="2000" dirty="0">
                <a:latin typeface="+mn-lt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2325757" y="5669445"/>
            <a:ext cx="417443" cy="25179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769705" y="5397776"/>
            <a:ext cx="417443" cy="25179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6054812" y="3173896"/>
            <a:ext cx="927652" cy="404191"/>
            <a:chOff x="6054812" y="3173896"/>
            <a:chExt cx="927652" cy="404191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6054812" y="3173896"/>
              <a:ext cx="463827" cy="298174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6545144" y="3180523"/>
              <a:ext cx="437320" cy="397564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28600" y="990600"/>
            <a:ext cx="856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Electrons are not shared equally between chemically bonded atoms</a:t>
            </a:r>
          </a:p>
          <a:p>
            <a:r>
              <a:rPr lang="en-US" sz="2400" dirty="0" smtClean="0"/>
              <a:t>Charge imbalance creates a </a:t>
            </a:r>
            <a:r>
              <a:rPr lang="en-US" sz="2400" i="1" u="sng" dirty="0" smtClean="0"/>
              <a:t>bond dipole</a:t>
            </a:r>
            <a:endParaRPr lang="en-US" sz="2400" i="1" u="sng" dirty="0"/>
          </a:p>
        </p:txBody>
      </p:sp>
      <p:grpSp>
        <p:nvGrpSpPr>
          <p:cNvPr id="58" name="Group 57"/>
          <p:cNvGrpSpPr/>
          <p:nvPr/>
        </p:nvGrpSpPr>
        <p:grpSpPr>
          <a:xfrm>
            <a:off x="457200" y="1905000"/>
            <a:ext cx="4495800" cy="2269111"/>
            <a:chOff x="457200" y="1905000"/>
            <a:chExt cx="4495800" cy="2269111"/>
          </a:xfrm>
        </p:grpSpPr>
        <p:pic>
          <p:nvPicPr>
            <p:cNvPr id="40966" name="Picture 6" descr="http://everythingscience.co.za/grade-11/04-intermolecular-forces/images/a444fed2bb626c31a32fff9b295f8241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064" t="5735" r="1800" b="11111"/>
            <a:stretch>
              <a:fillRect/>
            </a:stretch>
          </p:blipFill>
          <p:spPr bwMode="auto">
            <a:xfrm flipV="1">
              <a:off x="1676400" y="2516761"/>
              <a:ext cx="2057400" cy="165735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1371600" y="1905000"/>
              <a:ext cx="3301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dirty="0">
                  <a:latin typeface="+mn-lt"/>
                </a:rPr>
                <a:t>Ex: </a:t>
              </a:r>
              <a:r>
                <a:rPr lang="en-US" sz="2400" dirty="0" smtClean="0">
                  <a:latin typeface="+mn-lt"/>
                </a:rPr>
                <a:t>HF (hydrofluoric acid)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45" name="TextBox 16"/>
            <p:cNvSpPr txBox="1">
              <a:spLocks noChangeArrowheads="1"/>
            </p:cNvSpPr>
            <p:nvPr/>
          </p:nvSpPr>
          <p:spPr bwMode="auto">
            <a:xfrm>
              <a:off x="1752600" y="3126361"/>
              <a:ext cx="4555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l-GR" sz="2000" dirty="0" smtClean="0">
                  <a:latin typeface="+mn-lt"/>
                </a:rPr>
                <a:t>δ</a:t>
              </a:r>
              <a:r>
                <a:rPr lang="en-US" sz="2000" dirty="0" smtClean="0">
                  <a:latin typeface="+mn-lt"/>
                </a:rPr>
                <a:t>+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3276600" y="3126361"/>
              <a:ext cx="3978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l-GR" sz="2000" dirty="0" smtClean="0">
                  <a:latin typeface="+mn-lt"/>
                </a:rPr>
                <a:t>δ</a:t>
              </a:r>
              <a:r>
                <a:rPr lang="en-US" sz="2000" dirty="0" smtClean="0">
                  <a:latin typeface="+mn-lt"/>
                </a:rPr>
                <a:t>-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457200" y="2404646"/>
              <a:ext cx="15240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1600" dirty="0" smtClean="0">
                  <a:latin typeface="+mn-lt"/>
                </a:rPr>
                <a:t>Slightly positive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0" name="TextBox 16"/>
            <p:cNvSpPr txBox="1">
              <a:spLocks noChangeArrowheads="1"/>
            </p:cNvSpPr>
            <p:nvPr/>
          </p:nvSpPr>
          <p:spPr bwMode="auto">
            <a:xfrm>
              <a:off x="3352800" y="2328446"/>
              <a:ext cx="16002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1600" dirty="0" smtClean="0">
                  <a:latin typeface="+mn-lt"/>
                </a:rPr>
                <a:t>Slightly negative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848600" y="2514600"/>
            <a:ext cx="1295400" cy="1676400"/>
            <a:chOff x="7848600" y="2514600"/>
            <a:chExt cx="1295400" cy="1676400"/>
          </a:xfrm>
        </p:grpSpPr>
        <p:sp>
          <p:nvSpPr>
            <p:cNvPr id="42" name="TextBox 41"/>
            <p:cNvSpPr txBox="1"/>
            <p:nvPr/>
          </p:nvSpPr>
          <p:spPr>
            <a:xfrm>
              <a:off x="8001000" y="28956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Polar</a:t>
              </a:r>
            </a:p>
            <a:p>
              <a:r>
                <a:rPr lang="en-US" sz="2400" i="1" dirty="0" err="1" smtClean="0">
                  <a:solidFill>
                    <a:srgbClr val="009900"/>
                  </a:solidFill>
                </a:rPr>
                <a:t>p</a:t>
              </a:r>
              <a:r>
                <a:rPr lang="en-US" sz="2400" i="1" baseline="-25000" dirty="0" err="1" smtClean="0">
                  <a:solidFill>
                    <a:srgbClr val="009900"/>
                  </a:solidFill>
                </a:rPr>
                <a:t>tot</a:t>
              </a:r>
              <a:r>
                <a:rPr lang="en-US" sz="2400" dirty="0" smtClean="0">
                  <a:solidFill>
                    <a:srgbClr val="009900"/>
                  </a:solidFill>
                </a:rPr>
                <a:t> &gt; 0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  <p:sp>
          <p:nvSpPr>
            <p:cNvPr id="52" name="AutoShape 148"/>
            <p:cNvSpPr>
              <a:spLocks/>
            </p:cNvSpPr>
            <p:nvPr/>
          </p:nvSpPr>
          <p:spPr bwMode="auto">
            <a:xfrm flipH="1">
              <a:off x="7848600" y="2514600"/>
              <a:ext cx="152401" cy="16764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495800" y="4876800"/>
            <a:ext cx="1508862" cy="1676400"/>
            <a:chOff x="4495800" y="4876800"/>
            <a:chExt cx="1508862" cy="1676400"/>
          </a:xfrm>
        </p:grpSpPr>
        <p:sp>
          <p:nvSpPr>
            <p:cNvPr id="41" name="TextBox 40"/>
            <p:cNvSpPr txBox="1"/>
            <p:nvPr/>
          </p:nvSpPr>
          <p:spPr>
            <a:xfrm>
              <a:off x="4648200" y="5334000"/>
              <a:ext cx="1356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9900"/>
                  </a:solidFill>
                </a:rPr>
                <a:t>Nonpolar</a:t>
              </a:r>
              <a:endParaRPr lang="en-US" sz="2400" dirty="0" smtClean="0">
                <a:solidFill>
                  <a:srgbClr val="009900"/>
                </a:solidFill>
              </a:endParaRPr>
            </a:p>
            <a:p>
              <a:r>
                <a:rPr lang="en-US" sz="2400" i="1" dirty="0" err="1" smtClean="0">
                  <a:solidFill>
                    <a:srgbClr val="009900"/>
                  </a:solidFill>
                </a:rPr>
                <a:t>p</a:t>
              </a:r>
              <a:r>
                <a:rPr lang="en-US" sz="2400" i="1" baseline="-25000" dirty="0" err="1" smtClean="0">
                  <a:solidFill>
                    <a:srgbClr val="009900"/>
                  </a:solidFill>
                </a:rPr>
                <a:t>tot</a:t>
              </a:r>
              <a:r>
                <a:rPr lang="en-US" sz="2400" dirty="0" smtClean="0">
                  <a:solidFill>
                    <a:srgbClr val="009900"/>
                  </a:solidFill>
                </a:rPr>
                <a:t> = 0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  <p:sp>
          <p:nvSpPr>
            <p:cNvPr id="53" name="AutoShape 148"/>
            <p:cNvSpPr>
              <a:spLocks/>
            </p:cNvSpPr>
            <p:nvPr/>
          </p:nvSpPr>
          <p:spPr bwMode="auto">
            <a:xfrm flipH="1">
              <a:off x="4495800" y="4876800"/>
              <a:ext cx="152401" cy="16764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12506" y="3346173"/>
            <a:ext cx="616225" cy="490814"/>
            <a:chOff x="2312506" y="3346173"/>
            <a:chExt cx="616225" cy="490814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2312506" y="3346173"/>
              <a:ext cx="616225" cy="6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4"/>
            <p:cNvGraphicFramePr>
              <a:graphicFrameLocks noChangeAspect="1"/>
            </p:cNvGraphicFramePr>
            <p:nvPr/>
          </p:nvGraphicFramePr>
          <p:xfrm>
            <a:off x="2514600" y="3429000"/>
            <a:ext cx="305479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9" name="Equation" r:id="rId6" imgW="152268" imgH="203024" progId="Equation.DSMT4">
                    <p:embed/>
                  </p:oleObj>
                </mc:Choice>
                <mc:Fallback>
                  <p:oleObj name="Equation" r:id="rId6" imgW="152268" imgH="203024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429000"/>
                          <a:ext cx="305479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6324600" y="3156099"/>
            <a:ext cx="305479" cy="1214288"/>
            <a:chOff x="2541106" y="2311272"/>
            <a:chExt cx="305479" cy="1214288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2681101" y="2311272"/>
              <a:ext cx="67339" cy="7885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4"/>
            <p:cNvGraphicFramePr>
              <a:graphicFrameLocks noChangeAspect="1"/>
            </p:cNvGraphicFramePr>
            <p:nvPr/>
          </p:nvGraphicFramePr>
          <p:xfrm>
            <a:off x="2541106" y="3117573"/>
            <a:ext cx="305479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0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1106" y="3117573"/>
                          <a:ext cx="305479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0" name="Object 4"/>
          <p:cNvGraphicFramePr>
            <a:graphicFrameLocks noChangeAspect="1"/>
          </p:cNvGraphicFramePr>
          <p:nvPr/>
        </p:nvGraphicFramePr>
        <p:xfrm>
          <a:off x="3113862" y="6081825"/>
          <a:ext cx="736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9" imgW="368140" imgH="203112" progId="Equation.DSMT4">
                  <p:embed/>
                </p:oleObj>
              </mc:Choice>
              <mc:Fallback>
                <p:oleObj name="Equation" r:id="rId9" imgW="368140" imgH="20311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862" y="6081825"/>
                        <a:ext cx="7366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ACT: </a:t>
            </a:r>
            <a:r>
              <a:rPr lang="en-US" b="1" i="1" dirty="0" err="1" smtClean="0"/>
              <a:t>CheckPoint</a:t>
            </a:r>
            <a:r>
              <a:rPr lang="en-US" b="1" i="1" dirty="0" smtClean="0"/>
              <a:t> 2.1</a:t>
            </a: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838200" y="1066800"/>
            <a:ext cx="762531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latin typeface="+mn-lt"/>
              </a:rPr>
              <a:t>An electric dipole is placed near a large </a:t>
            </a:r>
            <a:r>
              <a:rPr lang="en-US" sz="2400" dirty="0" smtClean="0">
                <a:latin typeface="+mn-lt"/>
              </a:rPr>
              <a:t>positive charge +</a:t>
            </a:r>
            <a:r>
              <a:rPr lang="en-US" sz="2400" i="1" dirty="0" smtClean="0">
                <a:latin typeface="+mn-lt"/>
              </a:rPr>
              <a:t>Q</a:t>
            </a:r>
            <a:r>
              <a:rPr lang="en-US" sz="2400" dirty="0" smtClean="0">
                <a:latin typeface="+mn-lt"/>
              </a:rPr>
              <a:t>. In what direction is </a:t>
            </a:r>
            <a:r>
              <a:rPr lang="en-US" sz="2400" dirty="0">
                <a:latin typeface="+mn-lt"/>
              </a:rPr>
              <a:t>the net force on the </a:t>
            </a:r>
            <a:r>
              <a:rPr lang="en-US" sz="2400" dirty="0" smtClean="0">
                <a:latin typeface="+mn-lt"/>
              </a:rPr>
              <a:t>dipole?</a:t>
            </a:r>
            <a:endParaRPr lang="en-US" sz="2400" dirty="0">
              <a:latin typeface="+mn-lt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981200" y="20574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Left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Zero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	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Right</a:t>
            </a:r>
          </a:p>
        </p:txBody>
      </p:sp>
      <p:pic>
        <p:nvPicPr>
          <p:cNvPr id="21521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6867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93169" y="31242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r>
              <a:rPr lang="en-US" sz="2800" i="1" dirty="0" smtClean="0">
                <a:solidFill>
                  <a:schemeClr val="bg1"/>
                </a:solidFill>
              </a:rPr>
              <a:t>Q</a:t>
            </a:r>
            <a:endParaRPr lang="en-US" sz="2800" i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5400000">
            <a:off x="4724400" y="2819400"/>
            <a:ext cx="762000" cy="1219200"/>
            <a:chOff x="8153400" y="3352800"/>
            <a:chExt cx="762000" cy="1219200"/>
          </a:xfrm>
        </p:grpSpPr>
        <p:grpSp>
          <p:nvGrpSpPr>
            <p:cNvPr id="30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33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 rot="16200000">
              <a:off x="8294537" y="3482942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8288007" y="4023679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–q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ACT: Dipole &amp; 2 charges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6867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31242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+</a:t>
            </a:r>
            <a:r>
              <a:rPr lang="en-US" sz="2800" i="1" dirty="0" smtClean="0">
                <a:solidFill>
                  <a:schemeClr val="bg1"/>
                </a:solidFill>
              </a:rPr>
              <a:t>Q</a:t>
            </a:r>
            <a:endParaRPr lang="en-US" sz="2800" i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91000" y="2819400"/>
            <a:ext cx="762000" cy="1219200"/>
            <a:chOff x="8153400" y="3352800"/>
            <a:chExt cx="762000" cy="1219200"/>
          </a:xfrm>
        </p:grpSpPr>
        <p:grpSp>
          <p:nvGrpSpPr>
            <p:cNvPr id="8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8294535" y="3421196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2487" y="4023679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–q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29" y="3048000"/>
            <a:ext cx="6867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76029" y="31242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–</a:t>
            </a:r>
            <a:r>
              <a:rPr lang="en-US" sz="2800" i="1" dirty="0" smtClean="0">
                <a:solidFill>
                  <a:schemeClr val="bg1"/>
                </a:solidFill>
              </a:rPr>
              <a:t>Q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17949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an electric dipole placed an equal distance from a +</a:t>
            </a:r>
            <a:r>
              <a:rPr lang="en-US" sz="2400" i="1" dirty="0" smtClean="0"/>
              <a:t>Q</a:t>
            </a:r>
            <a:r>
              <a:rPr lang="en-US" sz="2400" dirty="0" smtClean="0"/>
              <a:t> and a –</a:t>
            </a:r>
            <a:r>
              <a:rPr lang="en-US" sz="2400" i="1" dirty="0" smtClean="0"/>
              <a:t>Q</a:t>
            </a:r>
            <a:r>
              <a:rPr lang="en-US" sz="2400" dirty="0" smtClean="0"/>
              <a:t> charge. Does the dipole move?</a:t>
            </a:r>
            <a:endParaRPr lang="en-US" sz="24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048000" y="441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Yes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No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Picture 20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Ion-dipole interactions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67200" y="2133600"/>
            <a:ext cx="4813625" cy="4540525"/>
            <a:chOff x="4267200" y="2133600"/>
            <a:chExt cx="4813625" cy="4540525"/>
          </a:xfrm>
        </p:grpSpPr>
        <p:pic>
          <p:nvPicPr>
            <p:cNvPr id="55300" name="Picture 4" descr="http://2012books.lardbucket.org/books/principles-of-general-chemistry-v1.0m/section_21/71c1bcefd12f44acdffda22c7ff1c40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2261"/>
            <a:stretch>
              <a:fillRect/>
            </a:stretch>
          </p:blipFill>
          <p:spPr bwMode="auto">
            <a:xfrm>
              <a:off x="4453247" y="2133600"/>
              <a:ext cx="4400797" cy="454052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267200" y="5835925"/>
              <a:ext cx="4813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Ionic compounds (ex: salts) dissolve in water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909" y="3091542"/>
            <a:ext cx="2166257" cy="2566368"/>
            <a:chOff x="1246909" y="3091542"/>
            <a:chExt cx="2166257" cy="2566368"/>
          </a:xfrm>
        </p:grpSpPr>
        <p:pic>
          <p:nvPicPr>
            <p:cNvPr id="4" name="Picture 26" descr="http://upload.wikimedia.org/wikipedia/commons/thumb/6/67/Na%2BH2O.svg/220px-Na%2BH2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909" y="3091542"/>
              <a:ext cx="2166257" cy="2166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95400" y="5257800"/>
              <a:ext cx="19677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“Hydration shell”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1752600"/>
            <a:ext cx="643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Dipole moment aligns away from + charge, toward – charge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47800" y="3179778"/>
            <a:ext cx="1676400" cy="2001821"/>
            <a:chOff x="1056904" y="3441037"/>
            <a:chExt cx="1448790" cy="165347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1773866" y="3441037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114291" y="3764478"/>
              <a:ext cx="379527" cy="1763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805049" y="4632528"/>
              <a:ext cx="2463" cy="461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47938" y="4449452"/>
              <a:ext cx="357756" cy="241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092530" y="4429496"/>
              <a:ext cx="368135" cy="2137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056904" y="3835730"/>
              <a:ext cx="435912" cy="2198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85800" y="2537078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Ex: ions in water &amp; solubility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034" y="1219200"/>
            <a:ext cx="630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Polar molecules are attracted to 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Dipole-dipole interactions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034" y="1219200"/>
            <a:ext cx="531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Polar molecules interact together</a:t>
            </a:r>
            <a:endParaRPr lang="en-US" sz="2800" dirty="0"/>
          </a:p>
        </p:txBody>
      </p:sp>
      <p:pic>
        <p:nvPicPr>
          <p:cNvPr id="56322" name="Picture 2" descr="http://www.monzir-pal.net/CHEMB1301/Lectures_1_20/L16_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143000"/>
            <a:ext cx="1724025" cy="19431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190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Dipole moments align end-to-end + to –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Like magnets!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51605" y="1157572"/>
            <a:ext cx="1600200" cy="1928914"/>
            <a:chOff x="4800600" y="1219200"/>
            <a:chExt cx="1600200" cy="192891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800600" y="25908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800600" y="19050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6172200" y="19050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00600" y="12192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172200" y="25908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12192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486400" y="12192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486400" y="19050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5486400" y="2590800"/>
              <a:ext cx="228600" cy="5573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85800" y="3200400"/>
            <a:ext cx="790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Ex: hydrogen bond is a dipole-dipole interaction between water molecules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200" y="3657600"/>
            <a:ext cx="2362200" cy="2762310"/>
            <a:chOff x="76200" y="3657600"/>
            <a:chExt cx="2362200" cy="2762310"/>
          </a:xfrm>
        </p:grpSpPr>
        <p:pic>
          <p:nvPicPr>
            <p:cNvPr id="60418" name="Picture 2" descr="http://d1cxesumcyia02.cloudfront.net/media/images/ap_36572-4__4ce185c337db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57600"/>
              <a:ext cx="2362200" cy="2344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81000" y="6019800"/>
              <a:ext cx="1789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Hydrogen bond</a:t>
              </a:r>
              <a:endParaRPr lang="en-US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90800" y="3657600"/>
            <a:ext cx="3538066" cy="2762310"/>
            <a:chOff x="2590800" y="3657600"/>
            <a:chExt cx="3538066" cy="2762310"/>
          </a:xfrm>
        </p:grpSpPr>
        <p:pic>
          <p:nvPicPr>
            <p:cNvPr id="60420" name="Picture 4" descr="http://upload.wikimedia.org/wikipedia/commons/8/88/Ice_XI_View_along_c_axi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657600"/>
              <a:ext cx="3538066" cy="23500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429000" y="6019800"/>
              <a:ext cx="1784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Structure of ice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6766" y="3657600"/>
            <a:ext cx="2731034" cy="2762310"/>
            <a:chOff x="6336766" y="3657600"/>
            <a:chExt cx="2731034" cy="2762310"/>
          </a:xfrm>
        </p:grpSpPr>
        <p:pic>
          <p:nvPicPr>
            <p:cNvPr id="60422" name="Picture 6" descr="http://www.its.caltech.edu/~atomic/snowcrystals/photos/w031224a1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766" y="3657600"/>
              <a:ext cx="2731034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086600" y="6019800"/>
              <a:ext cx="1253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Snowflake</a:t>
              </a:r>
              <a:endParaRPr lang="en-US" sz="2000" dirty="0"/>
            </a:p>
          </p:txBody>
        </p:sp>
      </p:grpSp>
      <p:sp>
        <p:nvSpPr>
          <p:cNvPr id="37" name="Hexagon 36"/>
          <p:cNvSpPr/>
          <p:nvPr/>
        </p:nvSpPr>
        <p:spPr>
          <a:xfrm rot="5400000">
            <a:off x="4114800" y="4724400"/>
            <a:ext cx="990600" cy="838200"/>
          </a:xfrm>
          <a:prstGeom prst="hexag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Get practice using Coulomb’s law &amp; vector addition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about electric dipoles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Apply these concepts!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Molecular interactions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Polar vs.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nonpolar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molecules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Hydrophilic vs. hydrophobic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Permanent vs. induced dipole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81600" y="3581400"/>
            <a:ext cx="1699439" cy="1676400"/>
            <a:chOff x="7848599" y="2452576"/>
            <a:chExt cx="1699439" cy="1676400"/>
          </a:xfrm>
        </p:grpSpPr>
        <p:sp>
          <p:nvSpPr>
            <p:cNvPr id="8" name="TextBox 7"/>
            <p:cNvSpPr txBox="1"/>
            <p:nvPr/>
          </p:nvSpPr>
          <p:spPr>
            <a:xfrm>
              <a:off x="8011632" y="3076352"/>
              <a:ext cx="1536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Chemistry!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  <p:sp>
          <p:nvSpPr>
            <p:cNvPr id="9" name="AutoShape 148"/>
            <p:cNvSpPr>
              <a:spLocks/>
            </p:cNvSpPr>
            <p:nvPr/>
          </p:nvSpPr>
          <p:spPr bwMode="auto">
            <a:xfrm flipH="1">
              <a:off x="7848599" y="2452576"/>
              <a:ext cx="152400" cy="16764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Hydrophilic vs. hydrophobic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034" y="1219200"/>
            <a:ext cx="867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Polar molecules interact with charged &amp; polar molecules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362200"/>
            <a:ext cx="9144000" cy="877163"/>
            <a:chOff x="0" y="3615330"/>
            <a:chExt cx="9144000" cy="877163"/>
          </a:xfrm>
        </p:grpSpPr>
        <p:sp>
          <p:nvSpPr>
            <p:cNvPr id="8" name="Rectangle 7"/>
            <p:cNvSpPr/>
            <p:nvPr/>
          </p:nvSpPr>
          <p:spPr>
            <a:xfrm>
              <a:off x="0" y="3657600"/>
              <a:ext cx="9144000" cy="457200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8175" y="3615330"/>
              <a:ext cx="205498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Hydrophobic</a:t>
              </a:r>
            </a:p>
            <a:p>
              <a:pPr algn="ctr">
                <a:buNone/>
              </a:pPr>
              <a:r>
                <a:rPr lang="en-US" dirty="0" smtClean="0"/>
                <a:t>“repel water”</a:t>
              </a:r>
              <a:endParaRPr lang="en-US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54" y="3615330"/>
              <a:ext cx="1840184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Hydrophilic</a:t>
              </a:r>
            </a:p>
            <a:p>
              <a:pPr algn="ctr">
                <a:buNone/>
              </a:pPr>
              <a:r>
                <a:rPr lang="en-US" dirty="0" smtClean="0"/>
                <a:t>“attract water”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943" y="1828800"/>
            <a:ext cx="764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Ex: charged &amp; polar molecules attract water, nonpolar molecules do not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5329" y="3505200"/>
            <a:ext cx="2018459" cy="3146558"/>
            <a:chOff x="995329" y="3559042"/>
            <a:chExt cx="2018459" cy="3146558"/>
          </a:xfrm>
        </p:grpSpPr>
        <p:pic>
          <p:nvPicPr>
            <p:cNvPr id="61442" name="Picture 2" descr="http://www.turbinegenerator.com/~turbineg/images/Blog_Images/oilwaterinbeak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29" y="3559042"/>
              <a:ext cx="2018459" cy="26946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47800" y="4077029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Nonpolar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7400" y="5372429"/>
              <a:ext cx="679481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Polar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6305490"/>
              <a:ext cx="1584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Oil and water</a:t>
              </a:r>
              <a:endParaRPr lang="en-US" sz="2000" dirty="0"/>
            </a:p>
          </p:txBody>
        </p:sp>
        <p:cxnSp>
          <p:nvCxnSpPr>
            <p:cNvPr id="28" name="Straight Arrow Connector 27"/>
            <p:cNvCxnSpPr>
              <a:stCxn id="5" idx="2"/>
            </p:cNvCxnSpPr>
            <p:nvPr/>
          </p:nvCxnSpPr>
          <p:spPr>
            <a:xfrm>
              <a:off x="2015424" y="4446361"/>
              <a:ext cx="41976" cy="3164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3" idx="0"/>
            </p:cNvCxnSpPr>
            <p:nvPr/>
          </p:nvCxnSpPr>
          <p:spPr>
            <a:xfrm flipV="1">
              <a:off x="2397141" y="5067629"/>
              <a:ext cx="117459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640428" y="3416121"/>
            <a:ext cx="2150772" cy="3213279"/>
            <a:chOff x="3640428" y="3416121"/>
            <a:chExt cx="2150772" cy="3213279"/>
          </a:xfrm>
        </p:grpSpPr>
        <p:pic>
          <p:nvPicPr>
            <p:cNvPr id="61444" name="Picture 4" descr="http://www.hindawi.com/isrn/pharmaceutics/2012/738432.fig.0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2" r="31540" b="29766"/>
            <a:stretch/>
          </p:blipFill>
          <p:spPr bwMode="auto">
            <a:xfrm>
              <a:off x="3688766" y="3696029"/>
              <a:ext cx="2102434" cy="2525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810000" y="6229290"/>
              <a:ext cx="1870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Cell membranes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93078" y="5879068"/>
              <a:ext cx="140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Hydrophobic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0428" y="3416121"/>
              <a:ext cx="1274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Hydrophilic</a:t>
              </a:r>
              <a:endParaRPr lang="en-US" b="1" dirty="0"/>
            </a:p>
          </p:txBody>
        </p:sp>
        <p:cxnSp>
          <p:nvCxnSpPr>
            <p:cNvPr id="43" name="Straight Arrow Connector 42"/>
            <p:cNvCxnSpPr>
              <a:stCxn id="26" idx="2"/>
            </p:cNvCxnSpPr>
            <p:nvPr/>
          </p:nvCxnSpPr>
          <p:spPr>
            <a:xfrm>
              <a:off x="4277494" y="3785453"/>
              <a:ext cx="90941" cy="2903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495800" y="5410200"/>
              <a:ext cx="126993" cy="40710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273936" y="3532032"/>
            <a:ext cx="2448344" cy="2887878"/>
            <a:chOff x="6273936" y="3532032"/>
            <a:chExt cx="2448344" cy="2887878"/>
          </a:xfrm>
        </p:grpSpPr>
        <p:sp>
          <p:nvSpPr>
            <p:cNvPr id="38" name="TextBox 37"/>
            <p:cNvSpPr txBox="1"/>
            <p:nvPr/>
          </p:nvSpPr>
          <p:spPr>
            <a:xfrm>
              <a:off x="6273936" y="6019800"/>
              <a:ext cx="1955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Protein structure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50358" y="3532032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Nonpolar inside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76563" y="4724400"/>
              <a:ext cx="14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  <a:r>
                <a:rPr lang="en-US" b="1" dirty="0" smtClean="0"/>
                <a:t>olar outside</a:t>
              </a:r>
              <a:endParaRPr lang="en-US" b="1" dirty="0"/>
            </a:p>
          </p:txBody>
        </p:sp>
        <p:pic>
          <p:nvPicPr>
            <p:cNvPr id="56324" name="Picture 4" descr="http://upload.wikimedia.org/wikipedia/commons/d/d4/GCN4_coiled_coil_dimer_1zik_rainbow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3886200"/>
              <a:ext cx="749164" cy="2140468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7315200" y="5486400"/>
              <a:ext cx="1300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“coiled coil”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39" idx="2"/>
            </p:cNvCxnSpPr>
            <p:nvPr/>
          </p:nvCxnSpPr>
          <p:spPr>
            <a:xfrm flipH="1">
              <a:off x="7188558" y="3901364"/>
              <a:ext cx="12354" cy="545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0"/>
            </p:cNvCxnSpPr>
            <p:nvPr/>
          </p:nvCxnSpPr>
          <p:spPr>
            <a:xfrm flipH="1" flipV="1">
              <a:off x="7505163" y="4419600"/>
              <a:ext cx="494259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Charge &amp; conductor</a:t>
            </a:r>
          </a:p>
        </p:txBody>
      </p:sp>
      <p:sp>
        <p:nvSpPr>
          <p:cNvPr id="23557" name="Rectangle 1031"/>
          <p:cNvSpPr>
            <a:spLocks noChangeArrowheads="1"/>
          </p:cNvSpPr>
          <p:nvPr/>
        </p:nvSpPr>
        <p:spPr bwMode="auto">
          <a:xfrm>
            <a:off x="685800" y="1295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/>
              <a:t>An uncharged conducting sphere is </a:t>
            </a:r>
            <a:r>
              <a:rPr lang="en-US" sz="2400" dirty="0" smtClean="0"/>
              <a:t>placed next </a:t>
            </a:r>
            <a:r>
              <a:rPr lang="en-US" sz="2400" dirty="0"/>
              <a:t>to a </a:t>
            </a:r>
            <a:r>
              <a:rPr lang="en-US" sz="2400" dirty="0" smtClean="0"/>
              <a:t>fixed + charge. </a:t>
            </a:r>
            <a:r>
              <a:rPr lang="en-US" sz="2400" dirty="0"/>
              <a:t>What happens when the uncharged sphere is released?</a:t>
            </a:r>
          </a:p>
          <a:p>
            <a:endParaRPr lang="en-US" sz="2400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00" y="2500749"/>
            <a:ext cx="1039571" cy="10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29" y="2743200"/>
            <a:ext cx="6867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444827" y="27837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+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7" name="Picture 10" descr="iclick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52400" y="388620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Attracted to + sphere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Repelled from + sphere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1400" y="340298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interactions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625" y="1151906"/>
            <a:ext cx="8847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Interactions between molecules are understood in terms of </a:t>
            </a:r>
            <a:r>
              <a:rPr lang="en-US" sz="2400" i="1" u="sng" dirty="0" smtClean="0"/>
              <a:t>charges</a:t>
            </a:r>
            <a:r>
              <a:rPr lang="en-US" sz="2400" dirty="0" smtClean="0"/>
              <a:t> and </a:t>
            </a:r>
            <a:r>
              <a:rPr lang="en-US" sz="2400" i="1" u="sng" dirty="0" smtClean="0"/>
              <a:t>electric dipoles</a:t>
            </a:r>
            <a:r>
              <a:rPr lang="en-US" sz="2400" dirty="0" smtClean="0"/>
              <a:t> interacting by Coulomb’s law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9382" y="2209800"/>
            <a:ext cx="3560618" cy="1447800"/>
            <a:chOff x="249382" y="2209800"/>
            <a:chExt cx="3560618" cy="1447800"/>
          </a:xfrm>
        </p:grpSpPr>
        <p:pic>
          <p:nvPicPr>
            <p:cNvPr id="4" name="Picture 3" descr="dipole_interaction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8956" r="71444" b="59378"/>
            <a:stretch/>
          </p:blipFill>
          <p:spPr bwMode="auto">
            <a:xfrm>
              <a:off x="2133600" y="2209800"/>
              <a:ext cx="16764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9382" y="2743200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Ion-dipole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19600" y="541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Yes! Two </a:t>
            </a:r>
            <a:r>
              <a:rPr lang="en-US" dirty="0" err="1" smtClean="0">
                <a:solidFill>
                  <a:srgbClr val="C00000"/>
                </a:solidFill>
              </a:rPr>
              <a:t>nonpolar</a:t>
            </a:r>
            <a:r>
              <a:rPr lang="en-US" dirty="0" smtClean="0">
                <a:solidFill>
                  <a:srgbClr val="C00000"/>
                </a:solidFill>
              </a:rPr>
              <a:t> molecules can induce dipoles in each other and interact! </a:t>
            </a:r>
          </a:p>
          <a:p>
            <a:r>
              <a:rPr lang="en-US" i="1" u="sng" dirty="0" smtClean="0">
                <a:solidFill>
                  <a:srgbClr val="C00000"/>
                </a:solidFill>
              </a:rPr>
              <a:t>London dispersion</a:t>
            </a:r>
            <a:r>
              <a:rPr lang="en-US" dirty="0" smtClean="0">
                <a:solidFill>
                  <a:srgbClr val="C00000"/>
                </a:solidFill>
              </a:rPr>
              <a:t> or </a:t>
            </a:r>
            <a:r>
              <a:rPr lang="en-US" i="1" u="sng" dirty="0" smtClean="0">
                <a:solidFill>
                  <a:srgbClr val="C00000"/>
                </a:solidFill>
              </a:rPr>
              <a:t>van </a:t>
            </a:r>
            <a:r>
              <a:rPr lang="en-US" i="1" u="sng" dirty="0" err="1" smtClean="0">
                <a:solidFill>
                  <a:srgbClr val="C00000"/>
                </a:solidFill>
              </a:rPr>
              <a:t>der</a:t>
            </a:r>
            <a:r>
              <a:rPr lang="en-US" i="1" u="sng" dirty="0" smtClean="0">
                <a:solidFill>
                  <a:srgbClr val="C00000"/>
                </a:solidFill>
              </a:rPr>
              <a:t> Waals</a:t>
            </a:r>
            <a:r>
              <a:rPr lang="en-US" dirty="0" smtClean="0">
                <a:solidFill>
                  <a:srgbClr val="C00000"/>
                </a:solidFill>
              </a:rPr>
              <a:t> force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9382" y="3657600"/>
            <a:ext cx="3560618" cy="1080655"/>
            <a:chOff x="249382" y="3657600"/>
            <a:chExt cx="3560618" cy="1080655"/>
          </a:xfrm>
        </p:grpSpPr>
        <p:sp>
          <p:nvSpPr>
            <p:cNvPr id="8" name="TextBox 7"/>
            <p:cNvSpPr txBox="1"/>
            <p:nvPr/>
          </p:nvSpPr>
          <p:spPr>
            <a:xfrm>
              <a:off x="249382" y="3869378"/>
              <a:ext cx="1449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Dipole-dipole</a:t>
              </a:r>
              <a:endParaRPr lang="en-US" dirty="0"/>
            </a:p>
          </p:txBody>
        </p:sp>
        <p:pic>
          <p:nvPicPr>
            <p:cNvPr id="13" name="Picture 12" descr="dipole_interaction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02" t="15731" r="698" b="60633"/>
            <a:stretch/>
          </p:blipFill>
          <p:spPr bwMode="auto">
            <a:xfrm>
              <a:off x="2133600" y="3657600"/>
              <a:ext cx="1676400" cy="108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49382" y="4648200"/>
            <a:ext cx="3560618" cy="1425038"/>
            <a:chOff x="249382" y="4648200"/>
            <a:chExt cx="3560618" cy="1425038"/>
          </a:xfrm>
        </p:grpSpPr>
        <p:sp>
          <p:nvSpPr>
            <p:cNvPr id="9" name="TextBox 8"/>
            <p:cNvSpPr txBox="1"/>
            <p:nvPr/>
          </p:nvSpPr>
          <p:spPr>
            <a:xfrm>
              <a:off x="249382" y="5035138"/>
              <a:ext cx="1949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Ion-induced dipole</a:t>
              </a:r>
              <a:endParaRPr lang="en-US" dirty="0"/>
            </a:p>
          </p:txBody>
        </p:sp>
        <p:pic>
          <p:nvPicPr>
            <p:cNvPr id="14" name="Picture 13" descr="dipole_interaction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" t="52138" r="70178" b="16693"/>
            <a:stretch/>
          </p:blipFill>
          <p:spPr bwMode="auto">
            <a:xfrm>
              <a:off x="2133600" y="4648200"/>
              <a:ext cx="1676400" cy="142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449854" y="2362200"/>
            <a:ext cx="3855946" cy="1295400"/>
            <a:chOff x="4449854" y="2362200"/>
            <a:chExt cx="3855946" cy="1295400"/>
          </a:xfrm>
        </p:grpSpPr>
        <p:sp>
          <p:nvSpPr>
            <p:cNvPr id="10" name="TextBox 9"/>
            <p:cNvSpPr txBox="1"/>
            <p:nvPr/>
          </p:nvSpPr>
          <p:spPr>
            <a:xfrm>
              <a:off x="4449854" y="2743200"/>
              <a:ext cx="2255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Dipole-induced dipole</a:t>
              </a:r>
              <a:endParaRPr lang="en-US" dirty="0"/>
            </a:p>
          </p:txBody>
        </p:sp>
        <p:pic>
          <p:nvPicPr>
            <p:cNvPr id="15" name="Picture 14" descr="dipole_interaction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55" t="52290" r="36445" b="19377"/>
            <a:stretch/>
          </p:blipFill>
          <p:spPr bwMode="auto">
            <a:xfrm>
              <a:off x="6629400" y="2362200"/>
              <a:ext cx="1676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449854" y="3657600"/>
            <a:ext cx="3867833" cy="1676400"/>
            <a:chOff x="4449854" y="3657600"/>
            <a:chExt cx="3867833" cy="1676400"/>
          </a:xfrm>
        </p:grpSpPr>
        <p:sp>
          <p:nvSpPr>
            <p:cNvPr id="11" name="TextBox 10"/>
            <p:cNvSpPr txBox="1"/>
            <p:nvPr/>
          </p:nvSpPr>
          <p:spPr>
            <a:xfrm>
              <a:off x="4449854" y="4001869"/>
              <a:ext cx="2002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Induced dipole-induced dipole?</a:t>
              </a:r>
              <a:endParaRPr lang="en-US" dirty="0"/>
            </a:p>
          </p:txBody>
        </p:sp>
        <p:pic>
          <p:nvPicPr>
            <p:cNvPr id="16" name="Picture 15" descr="dipole_interaction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05" t="48957" b="14377"/>
            <a:stretch/>
          </p:blipFill>
          <p:spPr bwMode="auto">
            <a:xfrm>
              <a:off x="6629400" y="3657600"/>
              <a:ext cx="168828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54102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Coulomb’s law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Superposition principle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 Electric dipole &amp; dipole moment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Permanent vs. induced dipole </a:t>
            </a:r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590205" y="2455861"/>
          <a:ext cx="16081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3" imgW="723586" imgH="266584" progId="Equation.DSMT4">
                  <p:embed/>
                </p:oleObj>
              </mc:Choice>
              <mc:Fallback>
                <p:oleObj name="Equation" r:id="rId3" imgW="723586" imgH="266584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05" y="2455861"/>
                        <a:ext cx="1608137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Coulomb’s Law</a:t>
            </a:r>
          </a:p>
        </p:txBody>
      </p:sp>
      <p:sp>
        <p:nvSpPr>
          <p:cNvPr id="17412" name="Rectangle 12"/>
          <p:cNvSpPr>
            <a:spLocks noGrp="1" noChangeArrowheads="1"/>
          </p:cNvSpPr>
          <p:nvPr>
            <p:ph idx="4294967295"/>
          </p:nvPr>
        </p:nvSpPr>
        <p:spPr>
          <a:xfrm>
            <a:off x="381000" y="1524000"/>
            <a:ext cx="8458200" cy="533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Force between charges </a:t>
            </a:r>
            <a:r>
              <a:rPr lang="en-US" i="1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 separated a distance </a:t>
            </a:r>
            <a:r>
              <a:rPr lang="en-US" i="1" dirty="0" smtClean="0"/>
              <a:t>r</a:t>
            </a:r>
            <a:r>
              <a:rPr lang="en-US" dirty="0" smtClean="0"/>
              <a:t>:</a:t>
            </a:r>
          </a:p>
        </p:txBody>
      </p:sp>
      <p:sp>
        <p:nvSpPr>
          <p:cNvPr id="17413" name="Text Box 50"/>
          <p:cNvSpPr txBox="1">
            <a:spLocks noChangeArrowheads="1"/>
          </p:cNvSpPr>
          <p:nvPr/>
        </p:nvSpPr>
        <p:spPr bwMode="auto">
          <a:xfrm rot="18960509">
            <a:off x="-45468" y="2706787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Magnitude </a:t>
            </a:r>
          </a:p>
        </p:txBody>
      </p:sp>
      <p:sp>
        <p:nvSpPr>
          <p:cNvPr id="17419" name="TextBox 24"/>
          <p:cNvSpPr txBox="1">
            <a:spLocks noChangeArrowheads="1"/>
          </p:cNvSpPr>
          <p:nvPr/>
        </p:nvSpPr>
        <p:spPr bwMode="auto">
          <a:xfrm>
            <a:off x="5334000" y="2286000"/>
            <a:ext cx="270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“Coulomb constant”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759" y="5145187"/>
            <a:ext cx="7134524" cy="635833"/>
            <a:chOff x="55759" y="5145187"/>
            <a:chExt cx="7134524" cy="635833"/>
          </a:xfrm>
        </p:grpSpPr>
        <p:sp>
          <p:nvSpPr>
            <p:cNvPr id="17421" name="Text Box 50"/>
            <p:cNvSpPr txBox="1">
              <a:spLocks noChangeArrowheads="1"/>
            </p:cNvSpPr>
            <p:nvPr/>
          </p:nvSpPr>
          <p:spPr bwMode="auto">
            <a:xfrm rot="18960509">
              <a:off x="55759" y="5145187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17422" name="TextBox 27"/>
            <p:cNvSpPr txBox="1">
              <a:spLocks noChangeArrowheads="1"/>
            </p:cNvSpPr>
            <p:nvPr/>
          </p:nvSpPr>
          <p:spPr bwMode="auto">
            <a:xfrm>
              <a:off x="744672" y="5257800"/>
              <a:ext cx="64456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800" dirty="0">
                  <a:latin typeface="+mn-lt"/>
                </a:rPr>
                <a:t>Opposite charges attract, like charges repel</a:t>
              </a:r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69937"/>
              </p:ext>
            </p:extLst>
          </p:nvPr>
        </p:nvGraphicFramePr>
        <p:xfrm>
          <a:off x="5394325" y="2667000"/>
          <a:ext cx="27543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4" imgW="1320480" imgH="241200" progId="Equation.DSMT4">
                  <p:embed/>
                </p:oleObj>
              </mc:Choice>
              <mc:Fallback>
                <p:oleObj name="Equation" r:id="rId4" imgW="132048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2667000"/>
                        <a:ext cx="2754313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732088" y="3482975"/>
            <a:ext cx="6183312" cy="1317625"/>
            <a:chOff x="2732088" y="3482975"/>
            <a:chExt cx="6183312" cy="1317625"/>
          </a:xfrm>
        </p:grpSpPr>
        <p:sp>
          <p:nvSpPr>
            <p:cNvPr id="4108" name="TextBox 25"/>
            <p:cNvSpPr txBox="1">
              <a:spLocks noChangeArrowheads="1"/>
            </p:cNvSpPr>
            <p:nvPr/>
          </p:nvSpPr>
          <p:spPr bwMode="auto">
            <a:xfrm>
              <a:off x="5343525" y="3657600"/>
              <a:ext cx="35718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“Permittivity of free space”</a:t>
              </a:r>
            </a:p>
          </p:txBody>
        </p:sp>
        <p:graphicFrame>
          <p:nvGraphicFramePr>
            <p:cNvPr id="102402" name="Object 2"/>
            <p:cNvGraphicFramePr>
              <a:graphicFrameLocks noChangeAspect="1"/>
            </p:cNvGraphicFramePr>
            <p:nvPr/>
          </p:nvGraphicFramePr>
          <p:xfrm>
            <a:off x="2732088" y="3482975"/>
            <a:ext cx="2601912" cy="1317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5" name="Equation" r:id="rId6" imgW="901700" imgH="457200" progId="Equation.DSMT4">
                    <p:embed/>
                  </p:oleObj>
                </mc:Choice>
                <mc:Fallback>
                  <p:oleObj name="Equation" r:id="rId6" imgW="901700" imgH="4572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2088" y="3482975"/>
                          <a:ext cx="2601912" cy="1317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0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043811"/>
                </p:ext>
              </p:extLst>
            </p:nvPr>
          </p:nvGraphicFramePr>
          <p:xfrm>
            <a:off x="5394325" y="4038600"/>
            <a:ext cx="34702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6" name="Equation" r:id="rId8" imgW="1663560" imgH="253800" progId="Equation.DSMT4">
                    <p:embed/>
                  </p:oleObj>
                </mc:Choice>
                <mc:Fallback>
                  <p:oleObj name="Equation" r:id="rId8" imgW="1663560" imgH="2538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325" y="4038600"/>
                          <a:ext cx="3470275" cy="530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071563" y="2209800"/>
          <a:ext cx="359092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10" imgW="1244600" imgH="419100" progId="Equation.DSMT4">
                  <p:embed/>
                </p:oleObj>
              </mc:Choice>
              <mc:Fallback>
                <p:oleObj name="Equation" r:id="rId10" imgW="1244600" imgH="419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209800"/>
                        <a:ext cx="3590925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895599" y="5867400"/>
          <a:ext cx="188794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12" imgW="685800" imgH="254000" progId="Equation.DSMT4">
                  <p:embed/>
                </p:oleObj>
              </mc:Choice>
              <mc:Fallback>
                <p:oleObj name="Equation" r:id="rId12" imgW="685800" imgH="254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599" y="5867400"/>
                        <a:ext cx="188794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76200" y="3124200"/>
            <a:ext cx="2432910" cy="750332"/>
            <a:chOff x="76200" y="3124200"/>
            <a:chExt cx="2432910" cy="750332"/>
          </a:xfrm>
        </p:grpSpPr>
        <p:sp>
          <p:nvSpPr>
            <p:cNvPr id="20" name="TextBox 19"/>
            <p:cNvSpPr txBox="1"/>
            <p:nvPr/>
          </p:nvSpPr>
          <p:spPr>
            <a:xfrm>
              <a:off x="76200" y="3505200"/>
              <a:ext cx="2432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“Force on </a:t>
              </a:r>
              <a:r>
                <a:rPr lang="en-US" i="1" dirty="0" smtClean="0">
                  <a:solidFill>
                    <a:srgbClr val="C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1</a:t>
              </a:r>
              <a:r>
                <a:rPr lang="en-US" dirty="0" smtClean="0">
                  <a:solidFill>
                    <a:srgbClr val="C00000"/>
                  </a:solidFill>
                </a:rPr>
                <a:t> due to </a:t>
              </a:r>
              <a:r>
                <a:rPr lang="en-US" i="1" dirty="0" smtClean="0">
                  <a:solidFill>
                    <a:srgbClr val="C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dirty="0" smtClean="0">
                  <a:solidFill>
                    <a:srgbClr val="C00000"/>
                  </a:solidFill>
                </a:rPr>
                <a:t>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219200" y="3124200"/>
              <a:ext cx="2286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600200" y="3124200"/>
              <a:ext cx="4572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3563938" y="3670300"/>
            <a:ext cx="1008062" cy="1327150"/>
            <a:chOff x="3563938" y="3429000"/>
            <a:chExt cx="1008062" cy="1327150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3733800" y="3429000"/>
              <a:ext cx="838200" cy="9144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3563938" y="4343400"/>
            <a:ext cx="4921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3" imgW="317087" imgH="266353" progId="Equation.DSMT4">
                    <p:embed/>
                  </p:oleObj>
                </mc:Choice>
                <mc:Fallback>
                  <p:oleObj name="Equation" r:id="rId3" imgW="317087" imgH="266353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938" y="4343400"/>
                          <a:ext cx="49212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 flipV="1">
            <a:off x="4343400" y="3670300"/>
            <a:ext cx="228600" cy="2057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572000" y="3670300"/>
            <a:ext cx="99060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33600" y="3670300"/>
            <a:ext cx="2438400" cy="91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Superposition principle</a:t>
            </a:r>
            <a:endParaRPr lang="en-US" b="1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5610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60813" y="1541463"/>
          <a:ext cx="16081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723586" imgH="266584" progId="Equation.DSMT4">
                  <p:embed/>
                </p:oleObj>
              </mc:Choice>
              <mc:Fallback>
                <p:oleObj name="Equation" r:id="rId6" imgW="723586" imgH="266584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1541463"/>
                        <a:ext cx="1608137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617" y="1066800"/>
            <a:ext cx="898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force on charge due to other charges = sum of individual forces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99100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18100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16875" y="43155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q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6675" y="54585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q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5875" y="50775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q</a:t>
            </a:r>
            <a:r>
              <a:rPr lang="en-US" sz="2400" baseline="-25000" dirty="0" smtClean="0">
                <a:solidFill>
                  <a:schemeClr val="bg1"/>
                </a:solidFill>
              </a:rPr>
              <a:t>4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971800" y="3670300"/>
            <a:ext cx="1600200" cy="609600"/>
            <a:chOff x="2971800" y="3429000"/>
            <a:chExt cx="1600200" cy="609600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2971800" y="3429000"/>
              <a:ext cx="16002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114675" y="3429000"/>
            <a:ext cx="37623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9" imgW="241195" imgH="253890" progId="Equation.DSMT4">
                    <p:embed/>
                  </p:oleObj>
                </mc:Choice>
                <mc:Fallback>
                  <p:oleObj name="Equation" r:id="rId9" imgW="241195" imgH="25389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4675" y="3429000"/>
                          <a:ext cx="37623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65"/>
          <p:cNvGrpSpPr/>
          <p:nvPr/>
        </p:nvGrpSpPr>
        <p:grpSpPr>
          <a:xfrm>
            <a:off x="4579309" y="2743200"/>
            <a:ext cx="526091" cy="926498"/>
            <a:chOff x="4579309" y="2501900"/>
            <a:chExt cx="526091" cy="926498"/>
          </a:xfrm>
        </p:grpSpPr>
        <p:cxnSp>
          <p:nvCxnSpPr>
            <p:cNvPr id="29" name="Straight Arrow Connector 28"/>
            <p:cNvCxnSpPr/>
            <p:nvPr/>
          </p:nvCxnSpPr>
          <p:spPr>
            <a:xfrm rot="60000" flipV="1">
              <a:off x="4579309" y="2590198"/>
              <a:ext cx="762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749800" y="2501900"/>
            <a:ext cx="355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11" imgW="228501" imgH="253890" progId="Equation.DSMT4">
                    <p:embed/>
                  </p:oleObj>
                </mc:Choice>
                <mc:Fallback>
                  <p:oleObj name="Equation" r:id="rId11" imgW="228501" imgH="25389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800" y="2501900"/>
                          <a:ext cx="3556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Group 66"/>
          <p:cNvGrpSpPr/>
          <p:nvPr/>
        </p:nvGrpSpPr>
        <p:grpSpPr>
          <a:xfrm>
            <a:off x="4572000" y="3670300"/>
            <a:ext cx="898525" cy="1143000"/>
            <a:chOff x="4572000" y="3429000"/>
            <a:chExt cx="898525" cy="11430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572000" y="3429000"/>
              <a:ext cx="685800" cy="1143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095875" y="3886200"/>
            <a:ext cx="3746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13" imgW="241195" imgH="253890" progId="Equation.DSMT4">
                    <p:embed/>
                  </p:oleObj>
                </mc:Choice>
                <mc:Fallback>
                  <p:oleObj name="Equation" r:id="rId13" imgW="241195" imgH="25389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5875" y="3886200"/>
                          <a:ext cx="37465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41700"/>
            <a:ext cx="472301" cy="4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089275" y="6202363"/>
          <a:ext cx="29908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5" imgW="1345616" imgH="266584" progId="Equation.DSMT4">
                  <p:embed/>
                </p:oleObj>
              </mc:Choice>
              <mc:Fallback>
                <p:oleObj name="Equation" r:id="rId15" imgW="1345616" imgH="266584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6202363"/>
                        <a:ext cx="2990850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55275" y="34011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q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629400" y="3594100"/>
            <a:ext cx="1600200" cy="685800"/>
            <a:chOff x="6629400" y="3352800"/>
            <a:chExt cx="1600200" cy="685800"/>
          </a:xfrm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7000875" y="3352800"/>
            <a:ext cx="37623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17" imgW="241195" imgH="253890" progId="Equation.DSMT4">
                    <p:embed/>
                  </p:oleObj>
                </mc:Choice>
                <mc:Fallback>
                  <p:oleObj name="Equation" r:id="rId17" imgW="241195" imgH="25389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875" y="3352800"/>
                          <a:ext cx="37623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Straight Arrow Connector 55"/>
            <p:cNvCxnSpPr/>
            <p:nvPr/>
          </p:nvCxnSpPr>
          <p:spPr>
            <a:xfrm flipH="1">
              <a:off x="6629400" y="3429000"/>
              <a:ext cx="16002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543675" y="4279900"/>
            <a:ext cx="771525" cy="1143000"/>
            <a:chOff x="6543675" y="4038600"/>
            <a:chExt cx="771525" cy="1143000"/>
          </a:xfrm>
        </p:grpSpPr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6543675" y="4419600"/>
            <a:ext cx="376238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19" imgW="241195" imgH="253890" progId="Equation.DSMT4">
                    <p:embed/>
                  </p:oleObj>
                </mc:Choice>
                <mc:Fallback>
                  <p:oleObj name="Equation" r:id="rId19" imgW="241195" imgH="25389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675" y="4419600"/>
                          <a:ext cx="376238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Arrow Connector 57"/>
            <p:cNvCxnSpPr/>
            <p:nvPr/>
          </p:nvCxnSpPr>
          <p:spPr>
            <a:xfrm>
              <a:off x="6629400" y="4038600"/>
              <a:ext cx="685800" cy="1143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2508" y="4585302"/>
            <a:ext cx="424492" cy="838200"/>
            <a:chOff x="7322508" y="4344002"/>
            <a:chExt cx="424492" cy="838200"/>
          </a:xfrm>
        </p:grpSpPr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7391400" y="4648200"/>
            <a:ext cx="355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21" imgW="228501" imgH="253890" progId="Equation.DSMT4">
                    <p:embed/>
                  </p:oleObj>
                </mc:Choice>
                <mc:Fallback>
                  <p:oleObj name="Equation" r:id="rId21" imgW="228501" imgH="25389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1400" y="4648200"/>
                          <a:ext cx="3556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 rot="60000" flipV="1">
              <a:off x="7322508" y="4344002"/>
              <a:ext cx="762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391400" y="3670300"/>
            <a:ext cx="933450" cy="914400"/>
            <a:chOff x="7391400" y="3429000"/>
            <a:chExt cx="933450" cy="914400"/>
          </a:xfrm>
        </p:grpSpPr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7831138" y="3854450"/>
            <a:ext cx="493712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23" imgW="317087" imgH="266353" progId="Equation.DSMT4">
                    <p:embed/>
                  </p:oleObj>
                </mc:Choice>
                <mc:Fallback>
                  <p:oleObj name="Equation" r:id="rId23" imgW="317087" imgH="266353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1138" y="3854450"/>
                          <a:ext cx="493712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Straight Arrow Connector 60"/>
            <p:cNvCxnSpPr/>
            <p:nvPr/>
          </p:nvCxnSpPr>
          <p:spPr>
            <a:xfrm flipH="1">
              <a:off x="7391400" y="3429000"/>
              <a:ext cx="838200" cy="9144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152400" y="2205335"/>
            <a:ext cx="613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Ex: what is the force on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400" dirty="0" smtClean="0"/>
              <a:t> due to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400" dirty="0" smtClean="0"/>
              <a:t>, and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395852" y="5530767"/>
            <a:ext cx="23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does not matter!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Calculation: four charges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33528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7432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57150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11502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total force on charge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+2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 </a:t>
            </a:r>
            <a:r>
              <a:rPr lang="en-US" sz="2400" dirty="0" smtClean="0"/>
              <a:t>due to charges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+7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–3.5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508625" y="2628900"/>
          <a:ext cx="2190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990360" imgH="253800" progId="Equation.DSMT4">
                  <p:embed/>
                </p:oleObj>
              </mc:Choice>
              <mc:Fallback>
                <p:oleObj name="Equation" r:id="rId3" imgW="99036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628900"/>
                        <a:ext cx="21907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43400" y="2165350"/>
            <a:ext cx="478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Fundamental concept: Superposition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3505200"/>
            <a:ext cx="432176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dirty="0" smtClean="0"/>
              <a:t>Approach: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Draw forces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Calculate magnitudes of forces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Add </a:t>
            </a:r>
            <a:r>
              <a:rPr lang="en-US" sz="2000" u="sng" dirty="0" smtClean="0"/>
              <a:t>vectors</a:t>
            </a:r>
          </a:p>
          <a:p>
            <a:pPr marL="914400" lvl="1" indent="-3429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Decompose into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-,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-components</a:t>
            </a:r>
          </a:p>
          <a:p>
            <a:pPr marL="914400" lvl="1" indent="-3429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Add like components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470598" y="4572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m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3528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876800" y="5410200"/>
            <a:ext cx="3772443" cy="552510"/>
            <a:chOff x="5385039" y="1066800"/>
            <a:chExt cx="3772443" cy="552510"/>
          </a:xfrm>
        </p:grpSpPr>
        <p:sp>
          <p:nvSpPr>
            <p:cNvPr id="26" name="AutoShape 148"/>
            <p:cNvSpPr>
              <a:spLocks/>
            </p:cNvSpPr>
            <p:nvPr/>
          </p:nvSpPr>
          <p:spPr bwMode="auto">
            <a:xfrm rot="5400000" flipH="1">
              <a:off x="7213838" y="-685801"/>
              <a:ext cx="152400" cy="3657601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85039" y="1219200"/>
              <a:ext cx="377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rgbClr val="009900"/>
                  </a:solidFill>
                  <a:latin typeface="+mj-lt"/>
                </a:rPr>
                <a:t>May need geometry, trigonometry</a:t>
              </a:r>
              <a:endParaRPr lang="en-US" sz="2000" dirty="0">
                <a:solidFill>
                  <a:srgbClr val="009900"/>
                </a:solidFill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800" y="3124200"/>
            <a:ext cx="4129901" cy="2838870"/>
            <a:chOff x="1143000" y="3124200"/>
            <a:chExt cx="4129901" cy="2838870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471967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00600" y="540573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5410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1800" y="3124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ACT: four charges</a:t>
            </a:r>
            <a:endParaRPr lang="en-US" b="1" i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43200" y="33528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27432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144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57150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" y="1143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vector best represents the total force on charge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+2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 </a:t>
            </a:r>
            <a:r>
              <a:rPr lang="en-US" sz="2400" dirty="0" smtClean="0"/>
              <a:t>due to charges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+7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–3.5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2895600"/>
            <a:ext cx="5998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086600" y="3581400"/>
            <a:ext cx="6096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10400" y="44958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86600" y="4953000"/>
            <a:ext cx="6096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239000" y="26670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39000" y="54102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2,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685800" y="3124200"/>
            <a:ext cx="4114800" cy="2838870"/>
            <a:chOff x="1143000" y="3124200"/>
            <a:chExt cx="4114800" cy="2838870"/>
          </a:xfrm>
        </p:grpSpPr>
        <p:pic>
          <p:nvPicPr>
            <p:cNvPr id="4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499" y="5471967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4800600" y="540573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43000" y="5410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71800" y="3124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 flipV="1">
            <a:off x="27432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Calculation: four charges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3352800"/>
            <a:ext cx="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57150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11502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total force on charge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= +2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 </a:t>
            </a:r>
            <a:r>
              <a:rPr lang="en-US" sz="2400" dirty="0" smtClean="0"/>
              <a:t>due to charges </a:t>
            </a:r>
            <a:r>
              <a:rPr lang="en-US" sz="2400" i="1" dirty="0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= +7 </a:t>
            </a:r>
            <a:r>
              <a:rPr lang="el-GR" sz="2400" dirty="0" smtClean="0">
                <a:solidFill>
                  <a:srgbClr val="C00000"/>
                </a:solidFill>
              </a:rPr>
              <a:t>μ</a:t>
            </a:r>
            <a:r>
              <a:rPr lang="en-US" sz="2400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–3.5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2133600"/>
            <a:ext cx="3732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Calculate magnitudes of forces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743200" y="4572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m</a:t>
            </a:r>
            <a:endParaRPr lang="en-US" sz="2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85800" y="3124200"/>
            <a:ext cx="4114800" cy="2838870"/>
            <a:chOff x="1143000" y="3124200"/>
            <a:chExt cx="4114800" cy="2838870"/>
          </a:xfrm>
        </p:grpSpPr>
        <p:pic>
          <p:nvPicPr>
            <p:cNvPr id="4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499" y="5471967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4800600" y="540573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3000" y="5410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71800" y="3124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"/>
            <a:ext cx="7886700" cy="1066800"/>
          </a:xfrm>
        </p:spPr>
        <p:txBody>
          <a:bodyPr/>
          <a:lstStyle/>
          <a:p>
            <a:r>
              <a:rPr lang="en-US" b="1" i="1" dirty="0" smtClean="0"/>
              <a:t>ACT: components 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33528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7432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57150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99780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i="1" dirty="0" smtClean="0"/>
              <a:t>x</a:t>
            </a:r>
            <a:r>
              <a:rPr lang="en-US" sz="2400" dirty="0" smtClean="0"/>
              <a:t>-component of      , </a:t>
            </a:r>
            <a:r>
              <a:rPr lang="en-US" sz="2400" i="1" dirty="0" smtClean="0"/>
              <a:t>F</a:t>
            </a:r>
            <a:r>
              <a:rPr lang="en-US" sz="2400" baseline="-25000" dirty="0" smtClean="0"/>
              <a:t>12,x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2,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9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V="1">
            <a:off x="914400" y="2514600"/>
            <a:ext cx="0" cy="9144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14400" y="3429000"/>
            <a:ext cx="9144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87284" y="29718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0272" y="220980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5400" y="1600200"/>
            <a:ext cx="710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24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3/4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	B.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3/5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12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	C. –4/5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198" y="455289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m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0" y="2819400"/>
            <a:ext cx="4398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Decompose vectors into components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85800" y="3124200"/>
            <a:ext cx="4114800" cy="2838870"/>
            <a:chOff x="1143000" y="3124200"/>
            <a:chExt cx="4114800" cy="2838870"/>
          </a:xfrm>
        </p:grpSpPr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499" y="5471967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4800600" y="540573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43000" y="5410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71800" y="3124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9483" name="Object 27"/>
          <p:cNvGraphicFramePr>
            <a:graphicFrameLocks noChangeAspect="1"/>
          </p:cNvGraphicFramePr>
          <p:nvPr/>
        </p:nvGraphicFramePr>
        <p:xfrm>
          <a:off x="4138550" y="1014350"/>
          <a:ext cx="384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Equation" r:id="rId6" imgW="203112" imgH="241195" progId="Equation.DSMT4">
                  <p:embed/>
                </p:oleObj>
              </mc:Choice>
              <mc:Fallback>
                <p:oleObj name="Equation" r:id="rId6" imgW="203112" imgH="241195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550" y="1014350"/>
                        <a:ext cx="3841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"/>
            <a:ext cx="7886700" cy="1066800"/>
          </a:xfrm>
        </p:spPr>
        <p:txBody>
          <a:bodyPr/>
          <a:lstStyle/>
          <a:p>
            <a:r>
              <a:rPr lang="en-US" b="1" i="1" dirty="0" smtClean="0"/>
              <a:t>ACT: components </a:t>
            </a:r>
            <a:endParaRPr lang="en-US" b="1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33528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7432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400" y="3429000"/>
            <a:ext cx="1828800" cy="228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5715000"/>
            <a:ext cx="3657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99780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i="1" dirty="0" smtClean="0"/>
              <a:t>y</a:t>
            </a:r>
            <a:r>
              <a:rPr lang="en-US" sz="2400" dirty="0" smtClean="0"/>
              <a:t>-component of </a:t>
            </a:r>
            <a:r>
              <a:rPr lang="en-US" sz="2400" i="1" dirty="0" smtClean="0"/>
              <a:t>     </a:t>
            </a:r>
            <a:r>
              <a:rPr lang="en-US" sz="2400" dirty="0" smtClean="0"/>
              <a:t>, </a:t>
            </a:r>
            <a:r>
              <a:rPr lang="en-US" sz="2400" i="1" dirty="0" smtClean="0"/>
              <a:t>F</a:t>
            </a:r>
            <a:r>
              <a:rPr lang="en-US" sz="2400" baseline="-25000" dirty="0" smtClean="0"/>
              <a:t>13,y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71500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 m</a:t>
            </a:r>
            <a:endParaRPr lang="en-US" sz="2000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2,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9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V="1">
            <a:off x="914400" y="2514600"/>
            <a:ext cx="0" cy="9144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14400" y="3429000"/>
            <a:ext cx="9144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87284" y="29718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0272" y="220980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5400" y="1600200"/>
            <a:ext cx="703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24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3/4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	B.  3/5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	C. –4/5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13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198" y="455289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m</a:t>
            </a:r>
            <a:endParaRPr 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0" y="2819400"/>
            <a:ext cx="4398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Decompose vectors into components</a:t>
            </a: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150488" y="1014412"/>
          <a:ext cx="384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4" imgW="203040" imgH="241200" progId="Equation.DSMT4">
                  <p:embed/>
                </p:oleObj>
              </mc:Choice>
              <mc:Fallback>
                <p:oleObj name="Equation" r:id="rId4" imgW="203040" imgH="2412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488" y="1014412"/>
                        <a:ext cx="3841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685800" y="3124200"/>
            <a:ext cx="4114800" cy="2838870"/>
            <a:chOff x="1143000" y="3124200"/>
            <a:chExt cx="4114800" cy="2838870"/>
          </a:xfrm>
        </p:grpSpPr>
        <p:pic>
          <p:nvPicPr>
            <p:cNvPr id="74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200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499" y="5471967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486400"/>
              <a:ext cx="477345" cy="47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4800600" y="540573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43000" y="5410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971800" y="31242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16890</TotalTime>
  <Words>1244</Words>
  <Application>Microsoft Office PowerPoint</Application>
  <PresentationFormat>On-screen Show (4:3)</PresentationFormat>
  <Paragraphs>262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Phys102</vt:lpstr>
      <vt:lpstr>MathType 6.0 Equation</vt:lpstr>
      <vt:lpstr>Equation</vt:lpstr>
      <vt:lpstr>Phys 102 – Lecture 2</vt:lpstr>
      <vt:lpstr>Today we will...</vt:lpstr>
      <vt:lpstr>Recall: Coulomb’s Law</vt:lpstr>
      <vt:lpstr>Superposition principle</vt:lpstr>
      <vt:lpstr>Calculation: four charges</vt:lpstr>
      <vt:lpstr>ACT: four charges</vt:lpstr>
      <vt:lpstr>Calculation: four charges</vt:lpstr>
      <vt:lpstr>ACT: components </vt:lpstr>
      <vt:lpstr>ACT: components </vt:lpstr>
      <vt:lpstr>Calculation: four charges </vt:lpstr>
      <vt:lpstr>Calculation: four charges </vt:lpstr>
      <vt:lpstr>ACT: CheckPoint 1.1</vt:lpstr>
      <vt:lpstr>ACT: CheckPoint 1.2</vt:lpstr>
      <vt:lpstr>Electric dipole &amp; dipole moment</vt:lpstr>
      <vt:lpstr>Molecular dipole</vt:lpstr>
      <vt:lpstr>ACT: CheckPoint 2.1</vt:lpstr>
      <vt:lpstr>ACT: Dipole &amp; 2 charges</vt:lpstr>
      <vt:lpstr>Ion-dipole interactions</vt:lpstr>
      <vt:lpstr>Dipole-dipole interactions</vt:lpstr>
      <vt:lpstr>Hydrophilic vs. hydrophobic</vt:lpstr>
      <vt:lpstr>ACT: Charge &amp; conductor</vt:lpstr>
      <vt:lpstr>Molecular interactions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241</cp:revision>
  <dcterms:created xsi:type="dcterms:W3CDTF">2014-01-20T00:06:45Z</dcterms:created>
  <dcterms:modified xsi:type="dcterms:W3CDTF">2015-08-24T19:10:40Z</dcterms:modified>
</cp:coreProperties>
</file>