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9" r:id="rId2"/>
    <p:sldId id="532" r:id="rId3"/>
    <p:sldId id="533" r:id="rId4"/>
    <p:sldId id="526" r:id="rId5"/>
    <p:sldId id="518" r:id="rId6"/>
    <p:sldId id="504" r:id="rId7"/>
    <p:sldId id="519" r:id="rId8"/>
    <p:sldId id="520" r:id="rId9"/>
    <p:sldId id="508" r:id="rId10"/>
    <p:sldId id="507" r:id="rId11"/>
    <p:sldId id="530" r:id="rId12"/>
    <p:sldId id="529" r:id="rId13"/>
    <p:sldId id="523" r:id="rId14"/>
    <p:sldId id="510" r:id="rId15"/>
    <p:sldId id="531" r:id="rId16"/>
    <p:sldId id="513" r:id="rId17"/>
    <p:sldId id="527" r:id="rId18"/>
    <p:sldId id="514" r:id="rId19"/>
    <p:sldId id="517" r:id="rId20"/>
    <p:sldId id="534" r:id="rId21"/>
    <p:sldId id="535" r:id="rId22"/>
    <p:sldId id="434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00"/>
    <a:srgbClr val="5B9BD5"/>
    <a:srgbClr val="FFFFFF"/>
    <a:srgbClr val="A6A6A6"/>
    <a:srgbClr val="BFBFBF"/>
    <a:srgbClr val="2F5597"/>
    <a:srgbClr val="00B0F0"/>
    <a:srgbClr val="C0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55" autoAdjust="0"/>
  </p:normalViewPr>
  <p:slideViewPr>
    <p:cSldViewPr>
      <p:cViewPr varScale="1">
        <p:scale>
          <a:sx n="100" d="100"/>
          <a:sy n="100" d="100"/>
        </p:scale>
        <p:origin x="123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08" y="-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32409-0D13-4D70-9B50-F0A7BA79E825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67DA2-0E55-46E1-86C9-B76277DF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06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C3281-40CC-4831-8D1D-DE9F80AAF0FF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C9626-B55D-42D8-845E-F2137D790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1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 443: pinhole camera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93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New</a:t>
            </a:r>
            <a:r>
              <a:rPr lang="en-US" baseline="0" dirty="0" smtClean="0"/>
              <a:t> Demo: human eye model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5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12FCE3B4-D99C-4CD8-AC57-FA9A5E348E47}" type="slidenum">
              <a:rPr lang="en-US" altLang="en-US" sz="1200" smtClean="0">
                <a:latin typeface="Times New Roman" pitchFamily="18" charset="0"/>
              </a:rPr>
              <a:pPr/>
              <a:t>18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3586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DEMO</a:t>
            </a:r>
            <a:r>
              <a:rPr lang="en-US" baseline="0" dirty="0" smtClean="0"/>
              <a:t> 708: magnifying glass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56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</a:t>
            </a:r>
            <a:r>
              <a:rPr lang="en-US" baseline="0" dirty="0" smtClean="0"/>
              <a:t> 708: magnifying glass &amp; extra lenses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76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</a:t>
            </a:r>
            <a:r>
              <a:rPr lang="en-US" baseline="0" dirty="0" smtClean="0"/>
              <a:t> 568: human eye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74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622D5E2C-3ACF-495C-A2E5-108CF29F2D36}" type="slidenum">
              <a:rPr lang="en-US" altLang="en-US" sz="1200" smtClean="0">
                <a:latin typeface="Times New Roman" pitchFamily="18" charset="0"/>
              </a:rPr>
              <a:pPr/>
              <a:t>6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9915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8F8332D3-B0EF-480B-8E27-A3FD9421D485}" type="slidenum">
              <a:rPr lang="en-US" altLang="en-US" sz="1200" smtClean="0">
                <a:latin typeface="Times New Roman" pitchFamily="18" charset="0"/>
              </a:rPr>
              <a:pPr/>
              <a:t>9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6171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D606657D-AA91-4838-A0B5-69D1F70E22E9}" type="slidenum">
              <a:rPr lang="en-US" altLang="en-US" sz="1200" smtClean="0">
                <a:latin typeface="Times New Roman" pitchFamily="18" charset="0"/>
              </a:rPr>
              <a:pPr/>
              <a:t>10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054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New</a:t>
            </a:r>
            <a:r>
              <a:rPr lang="en-US" baseline="0" dirty="0" smtClean="0"/>
              <a:t> Demo: human eye model</a:t>
            </a:r>
            <a:endParaRPr lang="en-US" dirty="0" smtClean="0"/>
          </a:p>
          <a:p>
            <a:r>
              <a:rPr lang="en-US" dirty="0" smtClean="0"/>
              <a:t>DEMO 1089: corrective lens 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86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New</a:t>
            </a:r>
            <a:r>
              <a:rPr lang="en-US" baseline="0" dirty="0" smtClean="0"/>
              <a:t> Demo: human eye model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DEMO 1089: corrective lens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56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F487AEEC-1A1E-4F11-839E-6E3006F45720}" type="slidenum">
              <a:rPr lang="en-US" altLang="en-US" sz="1200" smtClean="0">
                <a:latin typeface="Times New Roman" pitchFamily="18" charset="0"/>
              </a:rPr>
              <a:pPr/>
              <a:t>14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My eyes:  6.5 diopters, implies f=-0.15 m (my far point is 0.15 m, or 6”, or 15 cm)</a:t>
            </a:r>
          </a:p>
          <a:p>
            <a:r>
              <a:rPr lang="en-US" smtClean="0"/>
              <a:t>Big # means smaller f, more bending (worse eyesight)</a:t>
            </a:r>
          </a:p>
        </p:txBody>
      </p:sp>
    </p:spTree>
    <p:extLst>
      <p:ext uri="{BB962C8B-B14F-4D97-AF65-F5344CB8AC3E}">
        <p14:creationId xmlns:p14="http://schemas.microsoft.com/office/powerpoint/2010/main" val="2284501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3EE55853-9937-450D-B17C-73EF26E51C29}" type="slidenum">
              <a:rPr lang="en-US" altLang="en-US" sz="1200" smtClean="0">
                <a:latin typeface="Times New Roman" pitchFamily="18" charset="0"/>
              </a:rPr>
              <a:pPr/>
              <a:t>16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61%, 39%</a:t>
            </a:r>
          </a:p>
        </p:txBody>
      </p:sp>
    </p:spTree>
    <p:extLst>
      <p:ext uri="{BB962C8B-B14F-4D97-AF65-F5344CB8AC3E}">
        <p14:creationId xmlns:p14="http://schemas.microsoft.com/office/powerpoint/2010/main" val="1950856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99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0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1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5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71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351464"/>
            <a:ext cx="7886700" cy="7445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22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5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6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7886700" cy="1325563"/>
          </a:xfrm>
        </p:spPr>
        <p:txBody>
          <a:bodyPr/>
          <a:lstStyle>
            <a:lvl1pPr algn="ctr">
              <a:defRPr b="1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3050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Phys. 102, Lecture 20, Slide </a:t>
            </a:r>
            <a:fld id="{1CAC7609-F577-47E8-AE8B-FF3B7C65C0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4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1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2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9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3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3.wmf"/><Relationship Id="rId4" Type="http://schemas.openxmlformats.org/officeDocument/2006/relationships/image" Target="../media/image8.jpeg"/><Relationship Id="rId9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6.wmf"/><Relationship Id="rId4" Type="http://schemas.openxmlformats.org/officeDocument/2006/relationships/image" Target="../media/image8.jpeg"/><Relationship Id="rId9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9.wmf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13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png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4.wmf"/><Relationship Id="rId4" Type="http://schemas.openxmlformats.org/officeDocument/2006/relationships/image" Target="../media/image8.jpeg"/><Relationship Id="rId9" Type="http://schemas.openxmlformats.org/officeDocument/2006/relationships/oleObject" Target="../embeddings/oleObject2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47.jpe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8.jpeg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oleObject" Target="../embeddings/oleObject36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1.wmf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11" Type="http://schemas.openxmlformats.org/officeDocument/2006/relationships/oleObject" Target="../embeddings/oleObject35.bin"/><Relationship Id="rId5" Type="http://schemas.openxmlformats.org/officeDocument/2006/relationships/image" Target="../media/image50.wmf"/><Relationship Id="rId10" Type="http://schemas.openxmlformats.org/officeDocument/2006/relationships/image" Target="../media/image8.jpeg"/><Relationship Id="rId4" Type="http://schemas.openxmlformats.org/officeDocument/2006/relationships/oleObject" Target="../embeddings/oleObject32.bin"/><Relationship Id="rId9" Type="http://schemas.openxmlformats.org/officeDocument/2006/relationships/image" Target="../media/image52.wmf"/><Relationship Id="rId14" Type="http://schemas.openxmlformats.org/officeDocument/2006/relationships/image" Target="../media/image5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56.jpe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8.jpe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3.png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8.wmf"/><Relationship Id="rId3" Type="http://schemas.openxmlformats.org/officeDocument/2006/relationships/image" Target="../media/image8.jpeg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Phys 102 – Lecture 20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eye &amp; corrective lenses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45122" name="Picture 2" descr="http://unzipyourgenes.files.wordpress.com/2013/07/e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38200"/>
            <a:ext cx="5253151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63554" name="Picture 2" descr="http://i1.allaboutvision.com/i/eye-charts-358x338.gif"/>
          <p:cNvPicPr>
            <a:picLocks noChangeAspect="1" noChangeArrowheads="1"/>
          </p:cNvPicPr>
          <p:nvPr/>
        </p:nvPicPr>
        <p:blipFill>
          <a:blip r:embed="rId3" cstate="print"/>
          <a:srcRect r="53192"/>
          <a:stretch>
            <a:fillRect/>
          </a:stretch>
        </p:blipFill>
        <p:spPr bwMode="auto">
          <a:xfrm>
            <a:off x="6781800" y="838200"/>
            <a:ext cx="1638621" cy="330512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Near Point, Far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20, Slide </a:t>
            </a:r>
            <a:fld id="{1CAC7609-F577-47E8-AE8B-FF3B7C65C01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1524000"/>
            <a:ext cx="8305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 smtClean="0"/>
              <a:t> Eye’s lens changes shape (changes </a:t>
            </a:r>
            <a:r>
              <a:rPr lang="en-US" sz="2800" i="1" dirty="0" smtClean="0"/>
              <a:t>f</a:t>
            </a:r>
            <a:r>
              <a:rPr lang="en-US" sz="2800" dirty="0" smtClean="0"/>
              <a:t> ) 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Object at any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sz="2400" i="1" baseline="-25000" dirty="0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should produce image at retina (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≈ 2.0 cm)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Lens can only change shape so much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 “Far Point”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Furthest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sz="2400" i="1" baseline="-25000" dirty="0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where image can be at retina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Normally,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far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∞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(if </a:t>
            </a:r>
            <a:r>
              <a:rPr lang="en-US" sz="2400" i="1" u="sng" dirty="0" smtClean="0">
                <a:solidFill>
                  <a:schemeClr val="accent5">
                    <a:lumMod val="75000"/>
                  </a:schemeClr>
                </a:solidFill>
              </a:rPr>
              <a:t>nearsighted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then closer)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 “Near Point” 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Closest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sz="2400" i="1" baseline="-25000" dirty="0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where image can be at retina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Normally,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near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≈ 25 cm (if </a:t>
            </a:r>
            <a:r>
              <a:rPr lang="en-US" sz="2400" i="1" u="sng" dirty="0" smtClean="0">
                <a:solidFill>
                  <a:schemeClr val="accent5">
                    <a:lumMod val="75000"/>
                  </a:schemeClr>
                </a:solidFill>
              </a:rPr>
              <a:t>farsighted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then further)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145481" y="1775359"/>
            <a:ext cx="457200" cy="1490351"/>
            <a:chOff x="8045533" y="4399806"/>
            <a:chExt cx="457200" cy="1490351"/>
          </a:xfrm>
        </p:grpSpPr>
        <p:sp>
          <p:nvSpPr>
            <p:cNvPr id="53" name="Arc 52"/>
            <p:cNvSpPr/>
            <p:nvPr/>
          </p:nvSpPr>
          <p:spPr bwMode="auto">
            <a:xfrm flipH="1">
              <a:off x="8045533" y="4399807"/>
              <a:ext cx="152400" cy="147848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Moon 53"/>
            <p:cNvSpPr/>
            <p:nvPr/>
          </p:nvSpPr>
          <p:spPr>
            <a:xfrm>
              <a:off x="8045533" y="4399807"/>
              <a:ext cx="457200" cy="1478480"/>
            </a:xfrm>
            <a:prstGeom prst="moon">
              <a:avLst>
                <a:gd name="adj" fmla="val 27283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ight Triangle 56"/>
            <p:cNvSpPr/>
            <p:nvPr/>
          </p:nvSpPr>
          <p:spPr>
            <a:xfrm rot="5400000">
              <a:off x="8147957" y="4373582"/>
              <a:ext cx="328551" cy="381000"/>
            </a:xfrm>
            <a:prstGeom prst="rt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ight Triangle 57"/>
            <p:cNvSpPr/>
            <p:nvPr/>
          </p:nvSpPr>
          <p:spPr>
            <a:xfrm rot="5400000" flipH="1">
              <a:off x="8147957" y="5535382"/>
              <a:ext cx="328551" cy="381000"/>
            </a:xfrm>
            <a:prstGeom prst="rt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Myopia (nearsightedness)</a:t>
            </a:r>
            <a:endParaRPr lang="en-US" dirty="0"/>
          </a:p>
        </p:txBody>
      </p:sp>
      <p:pic>
        <p:nvPicPr>
          <p:cNvPr id="4" name="Picture 8" descr="http://www.indatacorp.com/site/images/portfolio/VisibleProductions/B05e_eye_midsa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1" y="1469690"/>
            <a:ext cx="2484674" cy="211171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685800" y="2514600"/>
            <a:ext cx="79248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914400" y="2209800"/>
            <a:ext cx="0" cy="3048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1000" y="2590800"/>
            <a:ext cx="14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Distant object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622177" y="2133600"/>
            <a:ext cx="75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637128" y="2217717"/>
            <a:ext cx="2670545" cy="304800"/>
            <a:chOff x="3654055" y="4343400"/>
            <a:chExt cx="2670545" cy="304800"/>
          </a:xfrm>
        </p:grpSpPr>
        <p:cxnSp>
          <p:nvCxnSpPr>
            <p:cNvPr id="37" name="Straight Arrow Connector 36"/>
            <p:cNvCxnSpPr/>
            <p:nvPr/>
          </p:nvCxnSpPr>
          <p:spPr>
            <a:xfrm flipV="1">
              <a:off x="3657600" y="4373880"/>
              <a:ext cx="0" cy="274320"/>
            </a:xfrm>
            <a:prstGeom prst="straightConnector1">
              <a:avLst/>
            </a:prstGeom>
            <a:ln w="57150">
              <a:solidFill>
                <a:schemeClr val="accent5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3667703" y="4343400"/>
              <a:ext cx="2656897" cy="54635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654055" y="4398035"/>
              <a:ext cx="2627194" cy="129654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680446" y="1660566"/>
            <a:ext cx="1676400" cy="1676400"/>
            <a:chOff x="6656696" y="3810000"/>
            <a:chExt cx="1676400" cy="1676400"/>
          </a:xfrm>
        </p:grpSpPr>
        <p:sp>
          <p:nvSpPr>
            <p:cNvPr id="38" name="Arc 37"/>
            <p:cNvSpPr/>
            <p:nvPr/>
          </p:nvSpPr>
          <p:spPr>
            <a:xfrm>
              <a:off x="6656696" y="3810000"/>
              <a:ext cx="1676400" cy="1676400"/>
            </a:xfrm>
            <a:prstGeom prst="arc">
              <a:avLst>
                <a:gd name="adj1" fmla="val 21498463"/>
                <a:gd name="adj2" fmla="val 1883462"/>
              </a:avLst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>
              <a:endCxn id="38" idx="2"/>
            </p:cNvCxnSpPr>
            <p:nvPr/>
          </p:nvCxnSpPr>
          <p:spPr>
            <a:xfrm>
              <a:off x="6858000" y="4343400"/>
              <a:ext cx="1352411" cy="741398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38" idx="2"/>
            </p:cNvCxnSpPr>
            <p:nvPr/>
          </p:nvCxnSpPr>
          <p:spPr>
            <a:xfrm>
              <a:off x="6858000" y="4572000"/>
              <a:ext cx="1352411" cy="512798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914400" y="2209800"/>
            <a:ext cx="594360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14400" y="2209800"/>
            <a:ext cx="5943600" cy="22860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528220" y="1669576"/>
            <a:ext cx="1784404" cy="1676400"/>
            <a:chOff x="6521396" y="1676400"/>
            <a:chExt cx="1784404" cy="1676400"/>
          </a:xfrm>
        </p:grpSpPr>
        <p:sp>
          <p:nvSpPr>
            <p:cNvPr id="14" name="Arc 13"/>
            <p:cNvSpPr/>
            <p:nvPr/>
          </p:nvSpPr>
          <p:spPr>
            <a:xfrm>
              <a:off x="6521396" y="1676400"/>
              <a:ext cx="1676400" cy="1676400"/>
            </a:xfrm>
            <a:prstGeom prst="arc">
              <a:avLst>
                <a:gd name="adj1" fmla="val 21498463"/>
                <a:gd name="adj2" fmla="val 1351677"/>
              </a:avLst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885296" y="2209800"/>
              <a:ext cx="1407678" cy="718996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858000" y="2438400"/>
              <a:ext cx="1447800" cy="45720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838200" y="4038600"/>
            <a:ext cx="808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Corrective lens creates image of distant object 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at the far point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of the nearsighted eye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3844" y="1367135"/>
            <a:ext cx="4132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nearsighted, far point </a:t>
            </a:r>
            <a:r>
              <a:rPr lang="en-US" sz="2400" i="1" dirty="0" err="1" smtClean="0"/>
              <a:t>d</a:t>
            </a:r>
            <a:r>
              <a:rPr lang="en-US" sz="2400" i="1" baseline="-25000" dirty="0" err="1" smtClean="0"/>
              <a:t>far</a:t>
            </a:r>
            <a:r>
              <a:rPr lang="en-US" sz="2400" dirty="0" smtClean="0"/>
              <a:t> &lt; ∞</a:t>
            </a:r>
            <a:endParaRPr lang="en-US" sz="2400" dirty="0"/>
          </a:p>
        </p:txBody>
      </p:sp>
      <p:sp>
        <p:nvSpPr>
          <p:cNvPr id="71" name="Text Box 25"/>
          <p:cNvSpPr txBox="1">
            <a:spLocks noChangeArrowheads="1"/>
          </p:cNvSpPr>
          <p:nvPr/>
        </p:nvSpPr>
        <p:spPr bwMode="auto">
          <a:xfrm>
            <a:off x="3135572" y="2574956"/>
            <a:ext cx="1021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1800" baseline="0" dirty="0" smtClean="0">
                <a:latin typeface="+mj-lt"/>
              </a:rPr>
              <a:t>Far point</a:t>
            </a:r>
            <a:endParaRPr lang="en-US" sz="1800" baseline="0" dirty="0">
              <a:latin typeface="+mj-lt"/>
            </a:endParaRPr>
          </a:p>
        </p:txBody>
      </p:sp>
      <p:sp>
        <p:nvSpPr>
          <p:cNvPr id="72" name="Oval 71"/>
          <p:cNvSpPr>
            <a:spLocks noChangeArrowheads="1"/>
          </p:cNvSpPr>
          <p:nvPr/>
        </p:nvSpPr>
        <p:spPr bwMode="auto">
          <a:xfrm>
            <a:off x="3591469" y="2455871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58435" name="Object 3"/>
          <p:cNvGraphicFramePr>
            <a:graphicFrameLocks noChangeAspect="1"/>
          </p:cNvGraphicFramePr>
          <p:nvPr/>
        </p:nvGraphicFramePr>
        <p:xfrm>
          <a:off x="1896305" y="4648200"/>
          <a:ext cx="203358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0" name="Equation" r:id="rId5" imgW="1155600" imgH="457200" progId="Equation.DSMT4">
                  <p:embed/>
                </p:oleObj>
              </mc:Choice>
              <mc:Fallback>
                <p:oleObj name="Equation" r:id="rId5" imgW="11556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6305" y="4648200"/>
                        <a:ext cx="2033587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8436" name="Object 4"/>
          <p:cNvGraphicFramePr>
            <a:graphicFrameLocks noChangeAspect="1"/>
          </p:cNvGraphicFramePr>
          <p:nvPr/>
        </p:nvGraphicFramePr>
        <p:xfrm>
          <a:off x="1963800" y="4648631"/>
          <a:ext cx="194468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1" name="Equation" r:id="rId7" imgW="1104840" imgH="457200" progId="Equation.DSMT4">
                  <p:embed/>
                </p:oleObj>
              </mc:Choice>
              <mc:Fallback>
                <p:oleObj name="Equation" r:id="rId7" imgW="110484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800" y="4648631"/>
                        <a:ext cx="1944687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8437" name="Object 5"/>
          <p:cNvGraphicFramePr>
            <a:graphicFrameLocks noChangeAspect="1"/>
          </p:cNvGraphicFramePr>
          <p:nvPr/>
        </p:nvGraphicFramePr>
        <p:xfrm>
          <a:off x="4351338" y="4787900"/>
          <a:ext cx="136366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2" name="Equation" r:id="rId9" imgW="774360" imgH="241200" progId="Equation.DSMT4">
                  <p:embed/>
                </p:oleObj>
              </mc:Choice>
              <mc:Fallback>
                <p:oleObj name="Equation" r:id="rId9" imgW="77436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4787900"/>
                        <a:ext cx="136366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838200" y="3500735"/>
            <a:ext cx="6265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Object at </a:t>
            </a:r>
            <a:r>
              <a:rPr lang="en-US" sz="2400" i="1" dirty="0" smtClean="0"/>
              <a:t>d</a:t>
            </a:r>
            <a:r>
              <a:rPr lang="en-US" sz="2400" i="1" baseline="-25000" dirty="0" smtClean="0"/>
              <a:t>o</a:t>
            </a:r>
            <a:r>
              <a:rPr lang="en-US" sz="2400" dirty="0" smtClean="0"/>
              <a:t> &gt; </a:t>
            </a:r>
            <a:r>
              <a:rPr lang="en-US" sz="2400" i="1" dirty="0" err="1" smtClean="0"/>
              <a:t>d</a:t>
            </a:r>
            <a:r>
              <a:rPr lang="en-US" sz="2400" i="1" baseline="-25000" dirty="0" err="1" smtClean="0"/>
              <a:t>far</a:t>
            </a:r>
            <a:r>
              <a:rPr lang="en-US" sz="2400" dirty="0" smtClean="0"/>
              <a:t> creates image </a:t>
            </a:r>
            <a:r>
              <a:rPr lang="en-US" sz="2400" i="1" u="sng" dirty="0" smtClean="0"/>
              <a:t>in front</a:t>
            </a:r>
            <a:r>
              <a:rPr lang="en-US" sz="2400" dirty="0" smtClean="0"/>
              <a:t> of retina</a:t>
            </a:r>
            <a:endParaRPr lang="en-US" sz="2400" dirty="0"/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20, Slide </a:t>
            </a:r>
            <a:fld id="{1CAC7609-F577-47E8-AE8B-FF3B7C65C01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838200" y="5574268"/>
            <a:ext cx="631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C00000"/>
                </a:solidFill>
              </a:rPr>
              <a:t>f</a:t>
            </a:r>
            <a:r>
              <a:rPr lang="en-US" i="1" baseline="-25000" dirty="0" err="1" smtClean="0">
                <a:solidFill>
                  <a:srgbClr val="C00000"/>
                </a:solidFill>
              </a:rPr>
              <a:t>lens</a:t>
            </a:r>
            <a:r>
              <a:rPr lang="en-US" dirty="0" smtClean="0">
                <a:solidFill>
                  <a:srgbClr val="C00000"/>
                </a:solidFill>
              </a:rPr>
              <a:t> such that distant object at ∞ (“normal” far point) is in focus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05200" y="6324600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5029200" y="4507468"/>
            <a:ext cx="2413696" cy="693182"/>
            <a:chOff x="5029200" y="4507468"/>
            <a:chExt cx="2413696" cy="693182"/>
          </a:xfrm>
        </p:grpSpPr>
        <p:sp>
          <p:nvSpPr>
            <p:cNvPr id="77" name="TextBox 76"/>
            <p:cNvSpPr txBox="1"/>
            <p:nvPr/>
          </p:nvSpPr>
          <p:spPr>
            <a:xfrm>
              <a:off x="5867400" y="4507468"/>
              <a:ext cx="1575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Diverging lens!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67" name="Straight Arrow Connector 66"/>
            <p:cNvCxnSpPr>
              <a:stCxn id="77" idx="1"/>
            </p:cNvCxnSpPr>
            <p:nvPr/>
          </p:nvCxnSpPr>
          <p:spPr>
            <a:xfrm flipH="1">
              <a:off x="5334000" y="4692134"/>
              <a:ext cx="533400" cy="10846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23"/>
            <p:cNvSpPr>
              <a:spLocks noChangeArrowheads="1"/>
            </p:cNvSpPr>
            <p:nvPr/>
          </p:nvSpPr>
          <p:spPr bwMode="auto">
            <a:xfrm>
              <a:off x="5029200" y="4800600"/>
              <a:ext cx="304800" cy="40005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5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5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65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5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Moon 61"/>
          <p:cNvSpPr/>
          <p:nvPr/>
        </p:nvSpPr>
        <p:spPr>
          <a:xfrm>
            <a:off x="6121721" y="1680358"/>
            <a:ext cx="457200" cy="1668483"/>
          </a:xfrm>
          <a:prstGeom prst="mo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2731325" y="2134589"/>
            <a:ext cx="3505200" cy="407080"/>
            <a:chOff x="2743200" y="4343400"/>
            <a:chExt cx="3505200" cy="407080"/>
          </a:xfrm>
        </p:grpSpPr>
        <p:cxnSp>
          <p:nvCxnSpPr>
            <p:cNvPr id="37" name="Straight Arrow Connector 36"/>
            <p:cNvCxnSpPr/>
            <p:nvPr/>
          </p:nvCxnSpPr>
          <p:spPr>
            <a:xfrm flipV="1">
              <a:off x="2743200" y="4343400"/>
              <a:ext cx="0" cy="407080"/>
            </a:xfrm>
            <a:prstGeom prst="straightConnector1">
              <a:avLst/>
            </a:prstGeom>
            <a:ln w="57150">
              <a:solidFill>
                <a:schemeClr val="accent5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743200" y="4343400"/>
              <a:ext cx="3505200" cy="7620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819400" y="4343400"/>
              <a:ext cx="3429000" cy="22860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Hyperopia</a:t>
            </a:r>
            <a:r>
              <a:rPr lang="en-US" dirty="0" smtClean="0"/>
              <a:t> (farsightedness)</a:t>
            </a:r>
            <a:endParaRPr lang="en-US" dirty="0"/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20, Slide </a:t>
            </a:r>
            <a:fld id="{1CAC7609-F577-47E8-AE8B-FF3B7C65C01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8" descr="http://www.indatacorp.com/site/images/portfolio/VisibleProductions/B05e_eye_midsa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1" y="1469690"/>
            <a:ext cx="2484674" cy="211171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685800" y="2514600"/>
            <a:ext cx="79248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22177" y="2133600"/>
            <a:ext cx="75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656696" y="1670580"/>
            <a:ext cx="1676400" cy="1676400"/>
            <a:chOff x="6656696" y="3886200"/>
            <a:chExt cx="1676400" cy="1676400"/>
          </a:xfrm>
        </p:grpSpPr>
        <p:sp>
          <p:nvSpPr>
            <p:cNvPr id="38" name="Arc 37"/>
            <p:cNvSpPr/>
            <p:nvPr/>
          </p:nvSpPr>
          <p:spPr>
            <a:xfrm>
              <a:off x="6656696" y="3886200"/>
              <a:ext cx="1676400" cy="1676400"/>
            </a:xfrm>
            <a:prstGeom prst="arc">
              <a:avLst>
                <a:gd name="adj1" fmla="val 21498463"/>
                <a:gd name="adj2" fmla="val 1883462"/>
              </a:avLst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>
              <a:endCxn id="38" idx="2"/>
            </p:cNvCxnSpPr>
            <p:nvPr/>
          </p:nvCxnSpPr>
          <p:spPr>
            <a:xfrm>
              <a:off x="6858000" y="4419600"/>
              <a:ext cx="1352411" cy="741398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38" idx="2"/>
            </p:cNvCxnSpPr>
            <p:nvPr/>
          </p:nvCxnSpPr>
          <p:spPr>
            <a:xfrm>
              <a:off x="6858000" y="4648200"/>
              <a:ext cx="1352411" cy="512798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838200" y="4050268"/>
            <a:ext cx="7916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Corrective lens creates image of close object 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at the near point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of the farsighted eye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3844" y="1367135"/>
            <a:ext cx="476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farsighted, near point </a:t>
            </a:r>
            <a:r>
              <a:rPr lang="en-US" sz="2400" i="1" dirty="0" err="1" smtClean="0"/>
              <a:t>d</a:t>
            </a:r>
            <a:r>
              <a:rPr lang="en-US" sz="2400" i="1" baseline="-25000" dirty="0" err="1" smtClean="0"/>
              <a:t>near</a:t>
            </a:r>
            <a:r>
              <a:rPr lang="en-US" sz="2400" dirty="0" smtClean="0"/>
              <a:t> &gt; 25 cm</a:t>
            </a:r>
            <a:endParaRPr lang="en-US" sz="2400" dirty="0"/>
          </a:p>
        </p:txBody>
      </p:sp>
      <p:sp>
        <p:nvSpPr>
          <p:cNvPr id="71" name="Text Box 25"/>
          <p:cNvSpPr txBox="1">
            <a:spLocks noChangeArrowheads="1"/>
          </p:cNvSpPr>
          <p:nvPr/>
        </p:nvSpPr>
        <p:spPr bwMode="auto">
          <a:xfrm>
            <a:off x="2141560" y="2514600"/>
            <a:ext cx="11860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1800" baseline="0" dirty="0" smtClean="0">
                <a:latin typeface="+mj-lt"/>
              </a:rPr>
              <a:t>Near point</a:t>
            </a:r>
            <a:endParaRPr lang="en-US" sz="1800" baseline="0" dirty="0">
              <a:latin typeface="+mj-lt"/>
            </a:endParaRPr>
          </a:p>
        </p:txBody>
      </p:sp>
      <p:sp>
        <p:nvSpPr>
          <p:cNvPr id="72" name="Oval 71"/>
          <p:cNvSpPr>
            <a:spLocks noChangeArrowheads="1"/>
          </p:cNvSpPr>
          <p:nvPr/>
        </p:nvSpPr>
        <p:spPr bwMode="auto">
          <a:xfrm>
            <a:off x="2689447" y="2455871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58435" name="Object 3"/>
          <p:cNvGraphicFramePr>
            <a:graphicFrameLocks noChangeAspect="1"/>
          </p:cNvGraphicFramePr>
          <p:nvPr/>
        </p:nvGraphicFramePr>
        <p:xfrm>
          <a:off x="2120098" y="4648200"/>
          <a:ext cx="21018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322" name="Equation" r:id="rId5" imgW="1193760" imgH="431640" progId="Equation.DSMT4">
                  <p:embed/>
                </p:oleObj>
              </mc:Choice>
              <mc:Fallback>
                <p:oleObj name="Equation" r:id="rId5" imgW="119376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098" y="4648200"/>
                        <a:ext cx="21018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8436" name="Object 4"/>
          <p:cNvGraphicFramePr>
            <a:graphicFrameLocks noChangeAspect="1"/>
          </p:cNvGraphicFramePr>
          <p:nvPr/>
        </p:nvGraphicFramePr>
        <p:xfrm>
          <a:off x="1740686" y="4648200"/>
          <a:ext cx="24812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323" name="Equation" r:id="rId7" imgW="1409400" imgH="431640" progId="Equation.DSMT4">
                  <p:embed/>
                </p:oleObj>
              </mc:Choice>
              <mc:Fallback>
                <p:oleObj name="Equation" r:id="rId7" imgW="140940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0686" y="4648200"/>
                        <a:ext cx="248126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Arrow Connector 45"/>
          <p:cNvCxnSpPr/>
          <p:nvPr/>
        </p:nvCxnSpPr>
        <p:spPr>
          <a:xfrm flipV="1">
            <a:off x="4558352" y="2208663"/>
            <a:ext cx="0" cy="3048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886200" y="2513463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 object</a:t>
            </a:r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4572000" y="2209800"/>
            <a:ext cx="228600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572000" y="2210937"/>
            <a:ext cx="2315570" cy="242248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6858000" y="1704833"/>
            <a:ext cx="1763974" cy="1676400"/>
            <a:chOff x="6858000" y="1704833"/>
            <a:chExt cx="1763974" cy="1676400"/>
          </a:xfrm>
        </p:grpSpPr>
        <p:sp>
          <p:nvSpPr>
            <p:cNvPr id="48" name="Arc 47"/>
            <p:cNvSpPr/>
            <p:nvPr/>
          </p:nvSpPr>
          <p:spPr>
            <a:xfrm>
              <a:off x="6945574" y="1704833"/>
              <a:ext cx="1676400" cy="1676400"/>
            </a:xfrm>
            <a:prstGeom prst="arc">
              <a:avLst>
                <a:gd name="adj1" fmla="val 21498463"/>
                <a:gd name="adj2" fmla="val 1883462"/>
              </a:avLst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>
              <a:endCxn id="48" idx="2"/>
            </p:cNvCxnSpPr>
            <p:nvPr/>
          </p:nvCxnSpPr>
          <p:spPr>
            <a:xfrm>
              <a:off x="6858000" y="2209800"/>
              <a:ext cx="1641289" cy="769831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48" idx="2"/>
            </p:cNvCxnSpPr>
            <p:nvPr/>
          </p:nvCxnSpPr>
          <p:spPr>
            <a:xfrm>
              <a:off x="6858000" y="2438400"/>
              <a:ext cx="1641289" cy="541231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838200" y="3500735"/>
            <a:ext cx="6039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Object at </a:t>
            </a:r>
            <a:r>
              <a:rPr lang="en-US" sz="2400" i="1" dirty="0" smtClean="0"/>
              <a:t>d</a:t>
            </a:r>
            <a:r>
              <a:rPr lang="en-US" sz="2400" i="1" baseline="-25000" dirty="0" smtClean="0"/>
              <a:t>o</a:t>
            </a:r>
            <a:r>
              <a:rPr lang="en-US" sz="2400" dirty="0" smtClean="0"/>
              <a:t> &lt; </a:t>
            </a:r>
            <a:r>
              <a:rPr lang="en-US" sz="2400" i="1" dirty="0" err="1" smtClean="0"/>
              <a:t>d</a:t>
            </a:r>
            <a:r>
              <a:rPr lang="en-US" sz="2400" i="1" baseline="-25000" dirty="0" err="1" smtClean="0"/>
              <a:t>near</a:t>
            </a:r>
            <a:r>
              <a:rPr lang="en-US" sz="2400" dirty="0" smtClean="0"/>
              <a:t> creates image </a:t>
            </a:r>
            <a:r>
              <a:rPr lang="en-US" sz="2400" u="sng" dirty="0" smtClean="0"/>
              <a:t>behind</a:t>
            </a:r>
            <a:r>
              <a:rPr lang="en-US" sz="2400" dirty="0" smtClean="0"/>
              <a:t> retina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838200" y="5562600"/>
            <a:ext cx="5982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C00000"/>
                </a:solidFill>
              </a:rPr>
              <a:t>f</a:t>
            </a:r>
            <a:r>
              <a:rPr lang="en-US" i="1" baseline="-25000" dirty="0" err="1" smtClean="0">
                <a:solidFill>
                  <a:srgbClr val="C00000"/>
                </a:solidFill>
              </a:rPr>
              <a:t>lens</a:t>
            </a:r>
            <a:r>
              <a:rPr lang="en-US" dirty="0" smtClean="0">
                <a:solidFill>
                  <a:srgbClr val="C00000"/>
                </a:solidFill>
              </a:rPr>
              <a:t> such that object at 25 cm (“normal” near point) is in focus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844249" y="4833875"/>
            <a:ext cx="2928151" cy="414400"/>
            <a:chOff x="4322763" y="5062475"/>
            <a:chExt cx="2928151" cy="414400"/>
          </a:xfrm>
        </p:grpSpPr>
        <p:graphicFrame>
          <p:nvGraphicFramePr>
            <p:cNvPr id="658437" name="Object 5"/>
            <p:cNvGraphicFramePr>
              <a:graphicFrameLocks noChangeAspect="1"/>
            </p:cNvGraphicFramePr>
            <p:nvPr/>
          </p:nvGraphicFramePr>
          <p:xfrm>
            <a:off x="6312702" y="5062475"/>
            <a:ext cx="938212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5324" name="Equation" r:id="rId9" imgW="533160" imgH="228600" progId="Equation.DSMT4">
                    <p:embed/>
                  </p:oleObj>
                </mc:Choice>
                <mc:Fallback>
                  <p:oleObj name="Equation" r:id="rId9" imgW="533160" imgH="2286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2702" y="5062475"/>
                          <a:ext cx="938212" cy="403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5301" name="Object 3"/>
            <p:cNvGraphicFramePr>
              <a:graphicFrameLocks noChangeAspect="1"/>
            </p:cNvGraphicFramePr>
            <p:nvPr/>
          </p:nvGraphicFramePr>
          <p:xfrm>
            <a:off x="4322763" y="5073650"/>
            <a:ext cx="1498600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5325" name="Equation" r:id="rId11" imgW="850680" imgH="228600" progId="Equation.DSMT4">
                    <p:embed/>
                  </p:oleObj>
                </mc:Choice>
                <mc:Fallback>
                  <p:oleObj name="Equation" r:id="rId11" imgW="850680" imgH="2286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2763" y="5073650"/>
                          <a:ext cx="1498600" cy="403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TextBox 60"/>
            <p:cNvSpPr txBox="1"/>
            <p:nvPr/>
          </p:nvSpPr>
          <p:spPr>
            <a:xfrm>
              <a:off x="5890161" y="5082639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</a:t>
              </a:r>
              <a:endParaRPr lang="en-US" dirty="0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3505200" y="6324600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6858000" y="4800600"/>
            <a:ext cx="1743170" cy="1131332"/>
            <a:chOff x="5324570" y="3974068"/>
            <a:chExt cx="1743170" cy="1131332"/>
          </a:xfrm>
        </p:grpSpPr>
        <p:sp>
          <p:nvSpPr>
            <p:cNvPr id="70" name="TextBox 69"/>
            <p:cNvSpPr txBox="1"/>
            <p:nvPr/>
          </p:nvSpPr>
          <p:spPr>
            <a:xfrm>
              <a:off x="5324570" y="4736068"/>
              <a:ext cx="1743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Converging lens!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75" name="Straight Arrow Connector 74"/>
            <p:cNvCxnSpPr>
              <a:stCxn id="70" idx="0"/>
              <a:endCxn id="76" idx="4"/>
            </p:cNvCxnSpPr>
            <p:nvPr/>
          </p:nvCxnSpPr>
          <p:spPr>
            <a:xfrm flipH="1" flipV="1">
              <a:off x="5934170" y="4374118"/>
              <a:ext cx="261985" cy="36195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23"/>
            <p:cNvSpPr>
              <a:spLocks noChangeArrowheads="1"/>
            </p:cNvSpPr>
            <p:nvPr/>
          </p:nvSpPr>
          <p:spPr bwMode="auto">
            <a:xfrm>
              <a:off x="5781770" y="3974068"/>
              <a:ext cx="304800" cy="40005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5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5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65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5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Corrective lenses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6953" y="1371600"/>
            <a:ext cx="7703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which type of eye correction is the image always virtual?</a:t>
            </a:r>
          </a:p>
        </p:txBody>
      </p:sp>
      <p:pic>
        <p:nvPicPr>
          <p:cNvPr id="5" name="Picture 38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20, Slide </a:t>
            </a:r>
            <a:fld id="{1CAC7609-F577-47E8-AE8B-FF3B7C65C01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30036" y="4447907"/>
            <a:ext cx="2042290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Nearsighted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Farsighted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Both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Neither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4572000"/>
            <a:ext cx="3328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 both cases the image is formed </a:t>
            </a:r>
            <a:r>
              <a:rPr lang="en-US" i="1" dirty="0" smtClean="0">
                <a:solidFill>
                  <a:srgbClr val="C00000"/>
                </a:solidFill>
              </a:rPr>
              <a:t>before</a:t>
            </a:r>
            <a:r>
              <a:rPr lang="en-US" dirty="0" smtClean="0">
                <a:solidFill>
                  <a:srgbClr val="C00000"/>
                </a:solidFill>
              </a:rPr>
              <a:t> the lens, so it is virtual!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Oval 23"/>
          <p:cNvSpPr>
            <a:spLocks noChangeArrowheads="1"/>
          </p:cNvSpPr>
          <p:nvPr/>
        </p:nvSpPr>
        <p:spPr bwMode="auto">
          <a:xfrm>
            <a:off x="1066800" y="5334598"/>
            <a:ext cx="1890712" cy="476250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421080" y="2210669"/>
            <a:ext cx="457200" cy="1490351"/>
            <a:chOff x="8045533" y="4399806"/>
            <a:chExt cx="457200" cy="1490351"/>
          </a:xfrm>
        </p:grpSpPr>
        <p:sp>
          <p:nvSpPr>
            <p:cNvPr id="12" name="Arc 11"/>
            <p:cNvSpPr/>
            <p:nvPr/>
          </p:nvSpPr>
          <p:spPr bwMode="auto">
            <a:xfrm flipH="1">
              <a:off x="8045533" y="4399807"/>
              <a:ext cx="152400" cy="147848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Moon 12"/>
            <p:cNvSpPr/>
            <p:nvPr/>
          </p:nvSpPr>
          <p:spPr>
            <a:xfrm>
              <a:off x="8045533" y="4399807"/>
              <a:ext cx="457200" cy="1478480"/>
            </a:xfrm>
            <a:prstGeom prst="moon">
              <a:avLst>
                <a:gd name="adj" fmla="val 27283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/>
            <p:cNvSpPr/>
            <p:nvPr/>
          </p:nvSpPr>
          <p:spPr>
            <a:xfrm rot="5400000">
              <a:off x="8147957" y="4373582"/>
              <a:ext cx="328551" cy="381000"/>
            </a:xfrm>
            <a:prstGeom prst="rt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Triangle 14"/>
            <p:cNvSpPr/>
            <p:nvPr/>
          </p:nvSpPr>
          <p:spPr>
            <a:xfrm rot="5400000" flipH="1">
              <a:off x="8147957" y="5535382"/>
              <a:ext cx="328551" cy="381000"/>
            </a:xfrm>
            <a:prstGeom prst="rt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8" descr="http://www.indatacorp.com/site/images/portfolio/VisibleProductions/B05e_eye_midsa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905000"/>
            <a:ext cx="2484674" cy="2111710"/>
          </a:xfrm>
          <a:prstGeom prst="rect">
            <a:avLst/>
          </a:prstGeom>
          <a:noFill/>
        </p:spPr>
      </p:pic>
      <p:pic>
        <p:nvPicPr>
          <p:cNvPr id="22" name="Picture 8" descr="http://www.indatacorp.com/site/images/portfolio/VisibleProductions/B05e_eye_midsa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1680" y="1926890"/>
            <a:ext cx="2484674" cy="2111710"/>
          </a:xfrm>
          <a:prstGeom prst="rect">
            <a:avLst/>
          </a:prstGeom>
          <a:noFill/>
        </p:spPr>
      </p:pic>
      <p:sp>
        <p:nvSpPr>
          <p:cNvPr id="23" name="Moon 22"/>
          <p:cNvSpPr/>
          <p:nvPr/>
        </p:nvSpPr>
        <p:spPr>
          <a:xfrm>
            <a:off x="5562600" y="2141517"/>
            <a:ext cx="457200" cy="1668483"/>
          </a:xfrm>
          <a:prstGeom prst="mo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114800" y="5449669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Also, image is upright,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reduced (diverging lens) or enlarged (converging lens)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81200" y="2743200"/>
            <a:ext cx="1702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Nearsighted eye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34671" y="2743200"/>
            <a:ext cx="1537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Farsighted eye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Calculation: Refractive Power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20, Slide </a:t>
            </a:r>
            <a:fld id="{1CAC7609-F577-47E8-AE8B-FF3B7C65C01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371600"/>
            <a:ext cx="7683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Optometrists use refractive power </a:t>
            </a:r>
            <a:r>
              <a:rPr lang="en-US" sz="2400" i="1" dirty="0" smtClean="0"/>
              <a:t>P</a:t>
            </a:r>
            <a:r>
              <a:rPr lang="en-US" sz="2400" dirty="0" smtClean="0"/>
              <a:t> instead of focal length </a:t>
            </a:r>
            <a:r>
              <a:rPr lang="en-US" sz="2400" i="1" dirty="0" smtClean="0"/>
              <a:t>f</a:t>
            </a:r>
            <a:endParaRPr lang="en-US" sz="2400" i="1" dirty="0"/>
          </a:p>
        </p:txBody>
      </p:sp>
      <p:graphicFrame>
        <p:nvGraphicFramePr>
          <p:cNvPr id="684033" name="Object 1"/>
          <p:cNvGraphicFramePr>
            <a:graphicFrameLocks noChangeAspect="1"/>
          </p:cNvGraphicFramePr>
          <p:nvPr/>
        </p:nvGraphicFramePr>
        <p:xfrm>
          <a:off x="3146425" y="2057400"/>
          <a:ext cx="9683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057" name="Equation" r:id="rId4" imgW="431640" imgH="419040" progId="Equation.DSMT4">
                  <p:embed/>
                </p:oleObj>
              </mc:Choice>
              <mc:Fallback>
                <p:oleObj name="Equation" r:id="rId4" imgW="431640" imgH="4190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2057400"/>
                        <a:ext cx="968375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48200" y="2286000"/>
            <a:ext cx="3194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Units: “</a:t>
            </a:r>
            <a:r>
              <a:rPr lang="en-US" dirty="0" err="1" smtClean="0"/>
              <a:t>Diopters</a:t>
            </a:r>
            <a:r>
              <a:rPr lang="en-US" dirty="0" smtClean="0"/>
              <a:t>” (D) </a:t>
            </a:r>
            <a:r>
              <a:rPr lang="en-US" dirty="0" smtClean="0">
                <a:sym typeface="Symbol"/>
              </a:rPr>
              <a:t></a:t>
            </a:r>
            <a:r>
              <a:rPr lang="en-US" dirty="0" smtClean="0"/>
              <a:t> 1/meters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0" y="1981200"/>
            <a:ext cx="1219200" cy="1066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8201" y="3429000"/>
            <a:ext cx="5181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friend’s contact lens prescription is –3.3 </a:t>
            </a:r>
            <a:r>
              <a:rPr lang="en-US" sz="2400" dirty="0" err="1" smtClean="0"/>
              <a:t>diopters</a:t>
            </a:r>
            <a:r>
              <a:rPr lang="en-US" sz="2400" dirty="0" smtClean="0"/>
              <a:t>. What is the focal length? Is your friend near- or farsighted?</a:t>
            </a:r>
            <a:endParaRPr lang="en-US" sz="2400" dirty="0"/>
          </a:p>
        </p:txBody>
      </p:sp>
      <p:graphicFrame>
        <p:nvGraphicFramePr>
          <p:cNvPr id="684034" name="Object 2"/>
          <p:cNvGraphicFramePr>
            <a:graphicFrameLocks noChangeAspect="1"/>
          </p:cNvGraphicFramePr>
          <p:nvPr/>
        </p:nvGraphicFramePr>
        <p:xfrm>
          <a:off x="1295400" y="4876800"/>
          <a:ext cx="10287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058" name="Equation" r:id="rId6" imgW="583920" imgH="393480" progId="Equation.DSMT4">
                  <p:embed/>
                </p:oleObj>
              </mc:Choice>
              <mc:Fallback>
                <p:oleObj name="Equation" r:id="rId6" imgW="58392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76800"/>
                        <a:ext cx="1028700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4035" name="Object 3"/>
          <p:cNvGraphicFramePr>
            <a:graphicFrameLocks noChangeAspect="1"/>
          </p:cNvGraphicFramePr>
          <p:nvPr/>
        </p:nvGraphicFramePr>
        <p:xfrm>
          <a:off x="2333625" y="4924425"/>
          <a:ext cx="26193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059" name="Equation" r:id="rId8" imgW="1739880" imgH="431640" progId="Equation.DSMT4">
                  <p:embed/>
                </p:oleObj>
              </mc:Choice>
              <mc:Fallback>
                <p:oleObj name="Equation" r:id="rId8" imgW="173988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25" y="4924425"/>
                        <a:ext cx="2619375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4036" name="Object 4"/>
          <p:cNvGraphicFramePr>
            <a:graphicFrameLocks noChangeAspect="1"/>
          </p:cNvGraphicFramePr>
          <p:nvPr/>
        </p:nvGraphicFramePr>
        <p:xfrm>
          <a:off x="1306513" y="5715000"/>
          <a:ext cx="22590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060" name="Equation" r:id="rId10" imgW="1282680" imgH="241200" progId="Equation.DSMT4">
                  <p:embed/>
                </p:oleObj>
              </mc:Choice>
              <mc:Fallback>
                <p:oleObj name="Equation" r:id="rId10" imgW="1282680" imgH="241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13" y="5715000"/>
                        <a:ext cx="225901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4191000" y="5029200"/>
            <a:ext cx="3412751" cy="1066800"/>
            <a:chOff x="4191000" y="5029200"/>
            <a:chExt cx="3412751" cy="1066800"/>
          </a:xfrm>
        </p:grpSpPr>
        <p:sp>
          <p:nvSpPr>
            <p:cNvPr id="15" name="TextBox 14"/>
            <p:cNvSpPr txBox="1"/>
            <p:nvPr/>
          </p:nvSpPr>
          <p:spPr>
            <a:xfrm>
              <a:off x="5029200" y="5449669"/>
              <a:ext cx="25745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A diverging lens!</a:t>
              </a:r>
            </a:p>
            <a:p>
              <a:r>
                <a:rPr lang="en-US" dirty="0" smtClean="0">
                  <a:solidFill>
                    <a:srgbClr val="C00000"/>
                  </a:solidFill>
                </a:rPr>
                <a:t>Your friend is nearsighted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7" name="Oval 66"/>
            <p:cNvSpPr>
              <a:spLocks noChangeArrowheads="1"/>
            </p:cNvSpPr>
            <p:nvPr/>
          </p:nvSpPr>
          <p:spPr bwMode="auto">
            <a:xfrm>
              <a:off x="4191000" y="5029200"/>
              <a:ext cx="228600" cy="3810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9" name="Straight Arrow Connector 18"/>
            <p:cNvCxnSpPr>
              <a:stCxn id="15" idx="1"/>
            </p:cNvCxnSpPr>
            <p:nvPr/>
          </p:nvCxnSpPr>
          <p:spPr>
            <a:xfrm flipH="1" flipV="1">
              <a:off x="4419600" y="5373469"/>
              <a:ext cx="609600" cy="39936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84040" name="Picture 8" descr="http://www.myeyes.com/images-main/lens-care/4-Woman_with_Contact_Lens_page4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43600" y="3352800"/>
            <a:ext cx="3048000" cy="1717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Refractive power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3483" y="1400580"/>
            <a:ext cx="6488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relaxed, normal eye has a refractive power 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norm</a:t>
            </a:r>
            <a:r>
              <a:rPr lang="en-US" sz="2400" dirty="0" smtClean="0"/>
              <a:t>:</a:t>
            </a:r>
          </a:p>
        </p:txBody>
      </p:sp>
      <p:pic>
        <p:nvPicPr>
          <p:cNvPr id="5" name="Picture 38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20, Slide </a:t>
            </a:r>
            <a:fld id="{1CAC7609-F577-47E8-AE8B-FF3B7C65C01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0031" y="4343400"/>
            <a:ext cx="234339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myopic</a:t>
            </a:r>
            <a:r>
              <a:rPr lang="en-US" sz="2400" i="1" baseline="-25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&gt; +50 D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myopic</a:t>
            </a:r>
            <a:r>
              <a:rPr lang="en-US" sz="2400" i="1" baseline="-25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= +50 D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myopic</a:t>
            </a:r>
            <a:r>
              <a:rPr lang="en-US" sz="2400" i="1" baseline="-25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&lt; +50 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600" y="38100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Nearsighted eye forms an image of a distant object </a:t>
            </a:r>
            <a:r>
              <a:rPr lang="en-US" i="1" dirty="0" smtClean="0">
                <a:solidFill>
                  <a:srgbClr val="C00000"/>
                </a:solidFill>
              </a:rPr>
              <a:t>in front</a:t>
            </a:r>
            <a:r>
              <a:rPr lang="en-US" dirty="0" smtClean="0">
                <a:solidFill>
                  <a:srgbClr val="C00000"/>
                </a:solidFill>
              </a:rPr>
              <a:t> of retina so </a:t>
            </a:r>
            <a:r>
              <a:rPr lang="en-US" i="1" dirty="0" smtClean="0">
                <a:solidFill>
                  <a:srgbClr val="C00000"/>
                </a:solidFill>
              </a:rPr>
              <a:t>f</a:t>
            </a:r>
            <a:r>
              <a:rPr lang="en-US" dirty="0" smtClean="0">
                <a:solidFill>
                  <a:srgbClr val="C00000"/>
                </a:solidFill>
              </a:rPr>
              <a:t> must be smaller, </a:t>
            </a:r>
            <a:r>
              <a:rPr lang="en-US" i="1" dirty="0" smtClean="0">
                <a:solidFill>
                  <a:srgbClr val="C00000"/>
                </a:solidFill>
              </a:rPr>
              <a:t>P</a:t>
            </a:r>
            <a:r>
              <a:rPr lang="en-US" dirty="0" smtClean="0">
                <a:solidFill>
                  <a:srgbClr val="C00000"/>
                </a:solidFill>
              </a:rPr>
              <a:t> larger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3048000"/>
            <a:ext cx="8014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does the refractive power 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myopic</a:t>
            </a:r>
            <a:r>
              <a:rPr lang="en-US" sz="2400" dirty="0" smtClean="0"/>
              <a:t> of a </a:t>
            </a:r>
            <a:r>
              <a:rPr lang="en-US" sz="2400" u="sng" dirty="0" smtClean="0"/>
              <a:t>relaxed</a:t>
            </a:r>
            <a:r>
              <a:rPr lang="en-US" sz="2400" dirty="0" smtClean="0"/>
              <a:t>, </a:t>
            </a:r>
            <a:r>
              <a:rPr lang="en-US" sz="2400" u="sng" dirty="0" smtClean="0"/>
              <a:t>nearsighted</a:t>
            </a:r>
            <a:r>
              <a:rPr lang="en-US" sz="2400" dirty="0" smtClean="0"/>
              <a:t> eye compare?</a:t>
            </a:r>
          </a:p>
        </p:txBody>
      </p:sp>
      <p:graphicFrame>
        <p:nvGraphicFramePr>
          <p:cNvPr id="697346" name="Object 2"/>
          <p:cNvGraphicFramePr>
            <a:graphicFrameLocks noChangeAspect="1"/>
          </p:cNvGraphicFramePr>
          <p:nvPr/>
        </p:nvGraphicFramePr>
        <p:xfrm>
          <a:off x="2820988" y="1916113"/>
          <a:ext cx="3348037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70" name="Equation" r:id="rId4" imgW="1930320" imgH="431640" progId="Equation.DSMT4">
                  <p:embed/>
                </p:oleObj>
              </mc:Choice>
              <mc:Fallback>
                <p:oleObj name="Equation" r:id="rId4" imgW="193032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1916113"/>
                        <a:ext cx="3348037" cy="75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7347" name="Object 2"/>
          <p:cNvGraphicFramePr>
            <a:graphicFrameLocks noChangeAspect="1"/>
          </p:cNvGraphicFramePr>
          <p:nvPr/>
        </p:nvGraphicFramePr>
        <p:xfrm>
          <a:off x="4343400" y="4989513"/>
          <a:ext cx="251460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71" name="Equation" r:id="rId6" imgW="1676160" imgH="431640" progId="Equation.DSMT4">
                  <p:embed/>
                </p:oleObj>
              </mc:Choice>
              <mc:Fallback>
                <p:oleObj name="Equation" r:id="rId6" imgW="167616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989513"/>
                        <a:ext cx="2514600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7348" name="Object 2"/>
          <p:cNvGraphicFramePr>
            <a:graphicFrameLocks noChangeAspect="1"/>
          </p:cNvGraphicFramePr>
          <p:nvPr/>
        </p:nvGraphicFramePr>
        <p:xfrm>
          <a:off x="4114800" y="5638800"/>
          <a:ext cx="29432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72" name="Equation" r:id="rId8" imgW="1968480" imgH="457200" progId="Equation.DSMT4">
                  <p:embed/>
                </p:oleObj>
              </mc:Choice>
              <mc:Fallback>
                <p:oleObj name="Equation" r:id="rId8" imgW="1968480" imgH="457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638800"/>
                        <a:ext cx="29432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7349" name="Object 2"/>
          <p:cNvGraphicFramePr>
            <a:graphicFrameLocks noChangeAspect="1"/>
          </p:cNvGraphicFramePr>
          <p:nvPr/>
        </p:nvGraphicFramePr>
        <p:xfrm>
          <a:off x="7065859" y="5753100"/>
          <a:ext cx="6842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73" name="Equation" r:id="rId10" imgW="457200" imgH="228600" progId="Equation.DSMT4">
                  <p:embed/>
                </p:oleObj>
              </mc:Choice>
              <mc:Fallback>
                <p:oleObj name="Equation" r:id="rId10" imgW="45720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5859" y="5753100"/>
                        <a:ext cx="684213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23"/>
          <p:cNvSpPr>
            <a:spLocks noChangeArrowheads="1"/>
          </p:cNvSpPr>
          <p:nvPr/>
        </p:nvSpPr>
        <p:spPr bwMode="auto">
          <a:xfrm>
            <a:off x="914400" y="4343400"/>
            <a:ext cx="2743200" cy="47625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38600" y="4648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Alternately,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9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9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9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ACT: </a:t>
            </a:r>
            <a:r>
              <a:rPr lang="en-US" dirty="0" err="1" smtClean="0">
                <a:latin typeface="+mn-lt"/>
              </a:rPr>
              <a:t>CheckPoint</a:t>
            </a:r>
            <a:r>
              <a:rPr lang="en-US" dirty="0" smtClean="0">
                <a:latin typeface="+mn-lt"/>
              </a:rPr>
              <a:t> 2</a:t>
            </a:r>
          </a:p>
        </p:txBody>
      </p:sp>
      <p:sp>
        <p:nvSpPr>
          <p:cNvPr id="22532" name="Text Box 65"/>
          <p:cNvSpPr txBox="1">
            <a:spLocks noChangeArrowheads="1"/>
          </p:cNvSpPr>
          <p:nvPr/>
        </p:nvSpPr>
        <p:spPr bwMode="auto">
          <a:xfrm>
            <a:off x="2038350" y="2792413"/>
            <a:ext cx="45834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marL="365760" indent="-365760">
              <a:spcBef>
                <a:spcPts val="600"/>
              </a:spcBef>
              <a:buFont typeface="+mj-lt"/>
              <a:buAutoNum type="alphaU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Nearsighted	B.  Farsighted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85410" name="Oval 66"/>
          <p:cNvSpPr>
            <a:spLocks noChangeArrowheads="1"/>
          </p:cNvSpPr>
          <p:nvPr/>
        </p:nvSpPr>
        <p:spPr bwMode="auto">
          <a:xfrm>
            <a:off x="4467225" y="2819400"/>
            <a:ext cx="2543175" cy="434975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65760" indent="-365760">
              <a:spcBef>
                <a:spcPts val="600"/>
              </a:spcBef>
            </a:pPr>
            <a:endParaRPr lang="en-US"/>
          </a:p>
        </p:txBody>
      </p:sp>
      <p:sp>
        <p:nvSpPr>
          <p:cNvPr id="22553" name="Rectangle 277"/>
          <p:cNvSpPr>
            <a:spLocks noChangeArrowheads="1"/>
          </p:cNvSpPr>
          <p:nvPr/>
        </p:nvSpPr>
        <p:spPr bwMode="auto">
          <a:xfrm>
            <a:off x="1371600" y="5638800"/>
            <a:ext cx="6629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</a:rPr>
              <a:t>Farsighted person’s glasses are converging – like magnifying glass!</a:t>
            </a:r>
          </a:p>
        </p:txBody>
      </p:sp>
      <p:sp>
        <p:nvSpPr>
          <p:cNvPr id="22563" name="AutoShape 286"/>
          <p:cNvSpPr>
            <a:spLocks noChangeArrowheads="1"/>
          </p:cNvSpPr>
          <p:nvPr/>
        </p:nvSpPr>
        <p:spPr bwMode="auto">
          <a:xfrm>
            <a:off x="4953000" y="3886200"/>
            <a:ext cx="187325" cy="1636713"/>
          </a:xfrm>
          <a:prstGeom prst="moon">
            <a:avLst>
              <a:gd name="adj" fmla="val 54539"/>
            </a:avLst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89"/>
          <p:cNvGrpSpPr>
            <a:grpSpLocks/>
          </p:cNvGrpSpPr>
          <p:nvPr/>
        </p:nvGrpSpPr>
        <p:grpSpPr bwMode="auto">
          <a:xfrm>
            <a:off x="5029200" y="4360862"/>
            <a:ext cx="2249487" cy="668338"/>
            <a:chOff x="3238" y="2810"/>
            <a:chExt cx="1417" cy="440"/>
          </a:xfrm>
        </p:grpSpPr>
        <p:sp>
          <p:nvSpPr>
            <p:cNvPr id="22547" name="Line 290"/>
            <p:cNvSpPr>
              <a:spLocks noChangeShapeType="1"/>
            </p:cNvSpPr>
            <p:nvPr/>
          </p:nvSpPr>
          <p:spPr bwMode="auto">
            <a:xfrm>
              <a:off x="3246" y="2810"/>
              <a:ext cx="1409" cy="41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Line 291"/>
            <p:cNvSpPr>
              <a:spLocks noChangeShapeType="1"/>
            </p:cNvSpPr>
            <p:nvPr/>
          </p:nvSpPr>
          <p:spPr bwMode="auto">
            <a:xfrm>
              <a:off x="3246" y="2906"/>
              <a:ext cx="1409" cy="3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Line 292"/>
            <p:cNvSpPr>
              <a:spLocks noChangeShapeType="1"/>
            </p:cNvSpPr>
            <p:nvPr/>
          </p:nvSpPr>
          <p:spPr bwMode="auto">
            <a:xfrm>
              <a:off x="3254" y="3002"/>
              <a:ext cx="1401" cy="22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Line 293"/>
            <p:cNvSpPr>
              <a:spLocks noChangeShapeType="1"/>
            </p:cNvSpPr>
            <p:nvPr/>
          </p:nvSpPr>
          <p:spPr bwMode="auto">
            <a:xfrm>
              <a:off x="3246" y="3080"/>
              <a:ext cx="1409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Line 294"/>
            <p:cNvSpPr>
              <a:spLocks noChangeShapeType="1"/>
            </p:cNvSpPr>
            <p:nvPr/>
          </p:nvSpPr>
          <p:spPr bwMode="auto">
            <a:xfrm>
              <a:off x="3246" y="3169"/>
              <a:ext cx="1409" cy="5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Line 295"/>
            <p:cNvSpPr>
              <a:spLocks noChangeShapeType="1"/>
            </p:cNvSpPr>
            <p:nvPr/>
          </p:nvSpPr>
          <p:spPr bwMode="auto">
            <a:xfrm flipV="1">
              <a:off x="3238" y="3224"/>
              <a:ext cx="1417" cy="2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96"/>
          <p:cNvGrpSpPr>
            <a:grpSpLocks/>
          </p:cNvGrpSpPr>
          <p:nvPr/>
        </p:nvGrpSpPr>
        <p:grpSpPr bwMode="auto">
          <a:xfrm>
            <a:off x="2819400" y="3962400"/>
            <a:ext cx="2239963" cy="1066800"/>
            <a:chOff x="1650" y="2557"/>
            <a:chExt cx="1411" cy="667"/>
          </a:xfrm>
        </p:grpSpPr>
        <p:sp>
          <p:nvSpPr>
            <p:cNvPr id="22541" name="Line 297"/>
            <p:cNvSpPr>
              <a:spLocks noChangeShapeType="1"/>
            </p:cNvSpPr>
            <p:nvPr/>
          </p:nvSpPr>
          <p:spPr bwMode="auto">
            <a:xfrm>
              <a:off x="1650" y="2557"/>
              <a:ext cx="1411" cy="25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Line 298"/>
            <p:cNvSpPr>
              <a:spLocks noChangeShapeType="1"/>
            </p:cNvSpPr>
            <p:nvPr/>
          </p:nvSpPr>
          <p:spPr bwMode="auto">
            <a:xfrm>
              <a:off x="1650" y="2633"/>
              <a:ext cx="1411" cy="25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Line 299"/>
            <p:cNvSpPr>
              <a:spLocks noChangeShapeType="1"/>
            </p:cNvSpPr>
            <p:nvPr/>
          </p:nvSpPr>
          <p:spPr bwMode="auto">
            <a:xfrm>
              <a:off x="1650" y="2729"/>
              <a:ext cx="1411" cy="25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Line 300"/>
            <p:cNvSpPr>
              <a:spLocks noChangeShapeType="1"/>
            </p:cNvSpPr>
            <p:nvPr/>
          </p:nvSpPr>
          <p:spPr bwMode="auto">
            <a:xfrm>
              <a:off x="1650" y="2810"/>
              <a:ext cx="1411" cy="25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Line 301"/>
            <p:cNvSpPr>
              <a:spLocks noChangeShapeType="1"/>
            </p:cNvSpPr>
            <p:nvPr/>
          </p:nvSpPr>
          <p:spPr bwMode="auto">
            <a:xfrm>
              <a:off x="1650" y="2886"/>
              <a:ext cx="1411" cy="25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Line 302"/>
            <p:cNvSpPr>
              <a:spLocks noChangeShapeType="1"/>
            </p:cNvSpPr>
            <p:nvPr/>
          </p:nvSpPr>
          <p:spPr bwMode="auto">
            <a:xfrm>
              <a:off x="1650" y="2971"/>
              <a:ext cx="1411" cy="25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2538" name="Object 303"/>
          <p:cNvGraphicFramePr>
            <a:graphicFrameLocks noChangeAspect="1"/>
          </p:cNvGraphicFramePr>
          <p:nvPr/>
        </p:nvGraphicFramePr>
        <p:xfrm>
          <a:off x="1905000" y="3725863"/>
          <a:ext cx="1117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04" name="Clip" r:id="rId4" imgW="994867" imgH="994867" progId="">
                  <p:embed/>
                </p:oleObj>
              </mc:Choice>
              <mc:Fallback>
                <p:oleObj name="Clip" r:id="rId4" imgW="994867" imgH="99486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725863"/>
                        <a:ext cx="1117600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40" name="Picture 38" descr="iclicke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20, Slide </a:t>
            </a:r>
            <a:fld id="{1CAC7609-F577-47E8-AE8B-FF3B7C65C01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838200" y="12192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Two people who wear glasses are camping. One of them is nearsighted and the other is farsighted. Which person’s glasses will be useful in starting a fire with the sun’s rays?</a:t>
            </a:r>
            <a:endParaRPr lang="en-US" sz="2400" dirty="0"/>
          </a:p>
        </p:txBody>
      </p:sp>
      <p:pic>
        <p:nvPicPr>
          <p:cNvPr id="44" name="Picture 10" descr="http://thumbs.dreamstime.com/z/set-burnt-match-different-stages-isolated-white-background-3138399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465" t="7942" r="68286" b="6344"/>
          <a:stretch>
            <a:fillRect/>
          </a:stretch>
        </p:blipFill>
        <p:spPr bwMode="auto">
          <a:xfrm rot="15780000" flipH="1">
            <a:off x="7619583" y="4338994"/>
            <a:ext cx="145472" cy="1188716"/>
          </a:xfrm>
          <a:prstGeom prst="rect">
            <a:avLst/>
          </a:prstGeom>
          <a:noFill/>
        </p:spPr>
      </p:pic>
      <p:pic>
        <p:nvPicPr>
          <p:cNvPr id="45" name="Picture 4" descr="http://www.discountfiresupplies.co.uk/blog/wp-content/uploads/2012/08/burning-match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4191000"/>
            <a:ext cx="1326079" cy="1026534"/>
          </a:xfrm>
          <a:prstGeom prst="rect">
            <a:avLst/>
          </a:prstGeom>
          <a:noFill/>
        </p:spPr>
      </p:pic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362200" y="3200400"/>
            <a:ext cx="373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marL="457200" indent="-457200">
              <a:spcAft>
                <a:spcPts val="600"/>
              </a:spcAft>
            </a:pPr>
            <a:r>
              <a:rPr lang="en-US" altLang="en-US" dirty="0" smtClean="0">
                <a:solidFill>
                  <a:srgbClr val="009900"/>
                </a:solidFill>
                <a:latin typeface="+mn-lt"/>
              </a:rPr>
              <a:t>33 %</a:t>
            </a:r>
            <a:r>
              <a:rPr lang="en-US" altLang="en-US" dirty="0">
                <a:solidFill>
                  <a:srgbClr val="009900"/>
                </a:solidFill>
                <a:latin typeface="+mn-lt"/>
              </a:rPr>
              <a:t>	</a:t>
            </a:r>
            <a:r>
              <a:rPr lang="en-US" altLang="en-US" dirty="0" smtClean="0">
                <a:solidFill>
                  <a:srgbClr val="009900"/>
                </a:solidFill>
                <a:latin typeface="+mn-lt"/>
              </a:rPr>
              <a:t>		67 %</a:t>
            </a:r>
            <a:endParaRPr lang="en-US" altLang="en-US" dirty="0">
              <a:solidFill>
                <a:srgbClr val="0099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410" grpId="0" animBg="1"/>
      <p:bldP spid="22553" grpId="0"/>
      <p:bldP spid="22563" grpId="0" animBg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914400" y="3124200"/>
            <a:ext cx="5943600" cy="304800"/>
          </a:xfrm>
          <a:prstGeom prst="rect">
            <a:avLst/>
          </a:prstGeom>
          <a:solidFill>
            <a:schemeClr val="accent1">
              <a:lumMod val="40000"/>
              <a:lumOff val="6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Astigmatism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20, Slide </a:t>
            </a:r>
            <a:fld id="{1CAC7609-F577-47E8-AE8B-FF3B7C65C01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264" y="4186535"/>
            <a:ext cx="8065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So, an astigmatic eye has a different </a:t>
            </a:r>
            <a:r>
              <a:rPr lang="en-US" sz="2400" i="1" dirty="0" smtClean="0"/>
              <a:t>f</a:t>
            </a:r>
            <a:r>
              <a:rPr lang="en-US" sz="2400" dirty="0" smtClean="0"/>
              <a:t> along different directions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226403"/>
            <a:ext cx="7756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normal eye is spherical, curved the same in every direction</a:t>
            </a:r>
          </a:p>
          <a:p>
            <a:r>
              <a:rPr lang="en-US" sz="2400" dirty="0" smtClean="0"/>
              <a:t>An astigmatic eye is distorted (oval) along one direction </a:t>
            </a:r>
            <a:endParaRPr lang="en-US" sz="2400" dirty="0"/>
          </a:p>
        </p:txBody>
      </p:sp>
      <p:pic>
        <p:nvPicPr>
          <p:cNvPr id="7" name="Picture 8" descr="http://www.indatacorp.com/site/images/portfolio/VisibleProductions/B05e_eye_midsa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1" y="2079290"/>
            <a:ext cx="2484674" cy="2111710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685800" y="3124200"/>
            <a:ext cx="79248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14400" y="2819400"/>
            <a:ext cx="594360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58000" y="2819400"/>
            <a:ext cx="1524000" cy="30480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71600" y="2133600"/>
            <a:ext cx="2494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Rays from vertical object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914400" y="3429000"/>
            <a:ext cx="594360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858000" y="3124200"/>
            <a:ext cx="1524000" cy="30480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62000" y="3048000"/>
            <a:ext cx="6096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0600" y="3200400"/>
            <a:ext cx="58674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858000" y="3048000"/>
            <a:ext cx="1524000" cy="1524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858000" y="3048000"/>
            <a:ext cx="1524000" cy="1524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905000" y="3581400"/>
            <a:ext cx="2750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Rays from horizontal object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990600" y="3048000"/>
            <a:ext cx="5867400" cy="15240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Triangle 40"/>
          <p:cNvSpPr/>
          <p:nvPr/>
        </p:nvSpPr>
        <p:spPr>
          <a:xfrm flipH="1" flipV="1">
            <a:off x="762000" y="3048000"/>
            <a:ext cx="228600" cy="152400"/>
          </a:xfrm>
          <a:prstGeom prst="rtTriangle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14400" y="2819400"/>
            <a:ext cx="5943600" cy="304800"/>
          </a:xfrm>
          <a:prstGeom prst="rect">
            <a:avLst/>
          </a:prstGeom>
          <a:solidFill>
            <a:schemeClr val="accent1">
              <a:lumMod val="40000"/>
              <a:lumOff val="6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533400" y="4800600"/>
            <a:ext cx="3351815" cy="1893332"/>
            <a:chOff x="533400" y="4800600"/>
            <a:chExt cx="3351815" cy="1893332"/>
          </a:xfrm>
        </p:grpSpPr>
        <p:sp>
          <p:nvSpPr>
            <p:cNvPr id="21" name="TextBox 20"/>
            <p:cNvSpPr txBox="1"/>
            <p:nvPr/>
          </p:nvSpPr>
          <p:spPr>
            <a:xfrm>
              <a:off x="533400" y="6324600"/>
              <a:ext cx="335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Images are blurry in one direction</a:t>
              </a:r>
              <a:endParaRPr lang="en-US" dirty="0"/>
            </a:p>
          </p:txBody>
        </p:sp>
        <p:pic>
          <p:nvPicPr>
            <p:cNvPr id="688130" name="Picture 2" descr="http://www.highburyeye.co.nz/images/highbury/astigmatism.gif"/>
            <p:cNvPicPr>
              <a:picLocks noChangeAspect="1" noChangeArrowheads="1"/>
            </p:cNvPicPr>
            <p:nvPr/>
          </p:nvPicPr>
          <p:blipFill>
            <a:blip r:embed="rId4" cstate="print"/>
            <a:srcRect t="12903"/>
            <a:stretch>
              <a:fillRect/>
            </a:stretch>
          </p:blipFill>
          <p:spPr bwMode="auto">
            <a:xfrm>
              <a:off x="1143000" y="4800600"/>
              <a:ext cx="2057400" cy="1543051"/>
            </a:xfrm>
            <a:prstGeom prst="rect">
              <a:avLst/>
            </a:prstGeom>
            <a:solidFill>
              <a:schemeClr val="bg1"/>
            </a:solidFill>
          </p:spPr>
        </p:pic>
      </p:grpSp>
      <p:cxnSp>
        <p:nvCxnSpPr>
          <p:cNvPr id="48" name="Straight Arrow Connector 47"/>
          <p:cNvCxnSpPr/>
          <p:nvPr/>
        </p:nvCxnSpPr>
        <p:spPr>
          <a:xfrm flipH="1" flipV="1">
            <a:off x="2209800" y="3200400"/>
            <a:ext cx="1524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2209800" y="2514600"/>
            <a:ext cx="762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4038600" y="4795265"/>
            <a:ext cx="2494850" cy="1898667"/>
            <a:chOff x="4038600" y="4795265"/>
            <a:chExt cx="2494850" cy="1898667"/>
          </a:xfrm>
        </p:grpSpPr>
        <p:sp>
          <p:nvSpPr>
            <p:cNvPr id="5" name="TextBox 4"/>
            <p:cNvSpPr txBox="1"/>
            <p:nvPr/>
          </p:nvSpPr>
          <p:spPr>
            <a:xfrm>
              <a:off x="4038600" y="6324600"/>
              <a:ext cx="2494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Corrected with </a:t>
              </a:r>
              <a:r>
                <a:rPr lang="en-US" dirty="0" err="1" smtClean="0"/>
                <a:t>toric</a:t>
              </a:r>
              <a:r>
                <a:rPr lang="en-US" dirty="0" smtClean="0"/>
                <a:t> lens</a:t>
              </a:r>
              <a:endParaRPr lang="en-US" dirty="0"/>
            </a:p>
          </p:txBody>
        </p:sp>
        <p:pic>
          <p:nvPicPr>
            <p:cNvPr id="688132" name="Picture 4" descr="http://www.fashioneyewear.co.uk/blog/wp-content/uploads/2012/08/contact-lens-care-e1344444951595-300x279.jpg"/>
            <p:cNvPicPr>
              <a:picLocks noChangeAspect="1" noChangeArrowheads="1"/>
            </p:cNvPicPr>
            <p:nvPr/>
          </p:nvPicPr>
          <p:blipFill>
            <a:blip r:embed="rId5" cstate="print"/>
            <a:srcRect b="20072"/>
            <a:stretch>
              <a:fillRect/>
            </a:stretch>
          </p:blipFill>
          <p:spPr bwMode="auto">
            <a:xfrm>
              <a:off x="4267200" y="4795265"/>
              <a:ext cx="2057400" cy="1529335"/>
            </a:xfrm>
            <a:prstGeom prst="rect">
              <a:avLst/>
            </a:prstGeom>
            <a:noFill/>
          </p:spPr>
        </p:pic>
      </p:grpSp>
      <p:cxnSp>
        <p:nvCxnSpPr>
          <p:cNvPr id="55" name="Straight Connector 54"/>
          <p:cNvCxnSpPr/>
          <p:nvPr/>
        </p:nvCxnSpPr>
        <p:spPr>
          <a:xfrm>
            <a:off x="876300" y="2819400"/>
            <a:ext cx="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62000" y="3048000"/>
            <a:ext cx="2286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7315200" y="2286000"/>
            <a:ext cx="1066800" cy="838200"/>
            <a:chOff x="7315200" y="2286000"/>
            <a:chExt cx="1066800" cy="838200"/>
          </a:xfrm>
        </p:grpSpPr>
        <p:sp>
          <p:nvSpPr>
            <p:cNvPr id="13" name="TextBox 12"/>
            <p:cNvSpPr txBox="1"/>
            <p:nvPr/>
          </p:nvSpPr>
          <p:spPr>
            <a:xfrm>
              <a:off x="7315200" y="2286000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Vertical Image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8077200" y="2667000"/>
              <a:ext cx="304800" cy="45720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7010400" y="3124200"/>
            <a:ext cx="1219200" cy="951131"/>
            <a:chOff x="7010400" y="3124200"/>
            <a:chExt cx="1219200" cy="951131"/>
          </a:xfrm>
        </p:grpSpPr>
        <p:sp>
          <p:nvSpPr>
            <p:cNvPr id="45" name="TextBox 44"/>
            <p:cNvSpPr txBox="1"/>
            <p:nvPr/>
          </p:nvSpPr>
          <p:spPr>
            <a:xfrm>
              <a:off x="7010400" y="342900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Horizontal Image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V="1">
              <a:off x="7543800" y="3124200"/>
              <a:ext cx="76200" cy="38100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Angular Size: </a:t>
            </a:r>
            <a:r>
              <a:rPr lang="en-US" dirty="0" err="1" smtClean="0"/>
              <a:t>CheckPoint</a:t>
            </a:r>
            <a:r>
              <a:rPr lang="en-US" dirty="0" smtClean="0"/>
              <a:t> 3.1-3.2</a:t>
            </a:r>
          </a:p>
        </p:txBody>
      </p:sp>
      <p:sp>
        <p:nvSpPr>
          <p:cNvPr id="257054" name="Rectangle 30"/>
          <p:cNvSpPr>
            <a:spLocks noChangeArrowheads="1"/>
          </p:cNvSpPr>
          <p:nvPr/>
        </p:nvSpPr>
        <p:spPr bwMode="auto">
          <a:xfrm>
            <a:off x="1600200" y="4191000"/>
            <a:ext cx="6019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Both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objects are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same size, but nearer one looks bigger.</a:t>
            </a:r>
            <a:endParaRPr lang="en-US" sz="2000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47" name="Picture 8" descr="http://www.indatacorp.com/site/images/portfolio/VisibleProductions/B05e_eye_midsa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952" y="2590800"/>
            <a:ext cx="1613848" cy="1371600"/>
          </a:xfrm>
          <a:prstGeom prst="rect">
            <a:avLst/>
          </a:prstGeom>
          <a:noFill/>
        </p:spPr>
      </p:pic>
      <p:cxnSp>
        <p:nvCxnSpPr>
          <p:cNvPr id="48" name="Straight Connector 47"/>
          <p:cNvCxnSpPr/>
          <p:nvPr/>
        </p:nvCxnSpPr>
        <p:spPr>
          <a:xfrm>
            <a:off x="900751" y="3276600"/>
            <a:ext cx="41148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900751" y="2743200"/>
            <a:ext cx="0" cy="5334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00751" y="2743200"/>
            <a:ext cx="4012216" cy="71080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rc 49"/>
          <p:cNvSpPr/>
          <p:nvPr/>
        </p:nvSpPr>
        <p:spPr>
          <a:xfrm>
            <a:off x="3679207" y="2694296"/>
            <a:ext cx="1219200" cy="1219200"/>
          </a:xfrm>
          <a:prstGeom prst="arc">
            <a:avLst>
              <a:gd name="adj1" fmla="val 21498463"/>
              <a:gd name="adj2" fmla="val 1015117"/>
            </a:avLst>
          </a:prstGeom>
          <a:ln w="38100"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8" descr="http://www.indatacorp.com/site/images/portfolio/VisibleProductions/B05e_eye_midsa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0552" y="2590800"/>
            <a:ext cx="1613848" cy="1371600"/>
          </a:xfrm>
          <a:prstGeom prst="rect">
            <a:avLst/>
          </a:prstGeom>
          <a:noFill/>
        </p:spPr>
      </p:pic>
      <p:cxnSp>
        <p:nvCxnSpPr>
          <p:cNvPr id="59" name="Straight Connector 58"/>
          <p:cNvCxnSpPr/>
          <p:nvPr/>
        </p:nvCxnSpPr>
        <p:spPr>
          <a:xfrm>
            <a:off x="5791200" y="3276600"/>
            <a:ext cx="250095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5791200" y="2743200"/>
            <a:ext cx="0" cy="5334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791200" y="2743200"/>
            <a:ext cx="2324563" cy="88812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Arc 61"/>
          <p:cNvSpPr/>
          <p:nvPr/>
        </p:nvSpPr>
        <p:spPr>
          <a:xfrm>
            <a:off x="6969456" y="2667000"/>
            <a:ext cx="1219200" cy="1219200"/>
          </a:xfrm>
          <a:prstGeom prst="arc">
            <a:avLst>
              <a:gd name="adj1" fmla="val 21498463"/>
              <a:gd name="adj2" fmla="val 2135066"/>
            </a:avLst>
          </a:prstGeom>
          <a:ln w="38100"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/>
          <p:cNvSpPr/>
          <p:nvPr/>
        </p:nvSpPr>
        <p:spPr>
          <a:xfrm>
            <a:off x="3262952" y="2590800"/>
            <a:ext cx="1371600" cy="1371600"/>
          </a:xfrm>
          <a:prstGeom prst="arc">
            <a:avLst>
              <a:gd name="adj1" fmla="val 10770895"/>
              <a:gd name="adj2" fmla="val 1135703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/>
          <p:cNvSpPr/>
          <p:nvPr/>
        </p:nvSpPr>
        <p:spPr>
          <a:xfrm>
            <a:off x="3262952" y="2590800"/>
            <a:ext cx="1371600" cy="1371600"/>
          </a:xfrm>
          <a:prstGeom prst="arc">
            <a:avLst>
              <a:gd name="adj1" fmla="val 21585865"/>
              <a:gd name="adj2" fmla="val 57946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/>
          <p:cNvSpPr/>
          <p:nvPr/>
        </p:nvSpPr>
        <p:spPr>
          <a:xfrm>
            <a:off x="6539552" y="2590800"/>
            <a:ext cx="1371600" cy="1371600"/>
          </a:xfrm>
          <a:prstGeom prst="arc">
            <a:avLst>
              <a:gd name="adj1" fmla="val 21585865"/>
              <a:gd name="adj2" fmla="val 128270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/>
          <p:cNvSpPr/>
          <p:nvPr/>
        </p:nvSpPr>
        <p:spPr>
          <a:xfrm>
            <a:off x="6539552" y="2590800"/>
            <a:ext cx="1371600" cy="1371600"/>
          </a:xfrm>
          <a:prstGeom prst="arc">
            <a:avLst>
              <a:gd name="adj1" fmla="val 10769756"/>
              <a:gd name="adj2" fmla="val 1199198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272352" y="29718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/>
              </a:rPr>
              <a:t>θ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253552" y="29834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/>
              </a:rPr>
              <a:t>θ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234752" y="29718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/>
              </a:rPr>
              <a:t>θ</a:t>
            </a:r>
            <a:r>
              <a:rPr lang="en-US" dirty="0" smtClean="0">
                <a:latin typeface="Calibri"/>
              </a:rPr>
              <a:t>'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7530152" y="29718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/>
              </a:rPr>
              <a:t>θ</a:t>
            </a:r>
            <a:r>
              <a:rPr lang="en-US" dirty="0" smtClean="0">
                <a:latin typeface="Calibri"/>
              </a:rPr>
              <a:t>'</a:t>
            </a:r>
            <a:endParaRPr lang="en-US" dirty="0"/>
          </a:p>
        </p:txBody>
      </p:sp>
      <p:graphicFrame>
        <p:nvGraphicFramePr>
          <p:cNvPr id="649217" name="Object 1"/>
          <p:cNvGraphicFramePr>
            <a:graphicFrameLocks noChangeAspect="1"/>
          </p:cNvGraphicFramePr>
          <p:nvPr/>
        </p:nvGraphicFramePr>
        <p:xfrm>
          <a:off x="1828800" y="4724400"/>
          <a:ext cx="11842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36" name="Equation" r:id="rId5" imgW="672840" imgH="431640" progId="Equation.DSMT4">
                  <p:embed/>
                </p:oleObj>
              </mc:Choice>
              <mc:Fallback>
                <p:oleObj name="Equation" r:id="rId5" imgW="672840" imgH="4316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724400"/>
                        <a:ext cx="118427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9219" name="Object 3"/>
          <p:cNvGraphicFramePr>
            <a:graphicFrameLocks noChangeAspect="1"/>
          </p:cNvGraphicFramePr>
          <p:nvPr/>
        </p:nvGraphicFramePr>
        <p:xfrm>
          <a:off x="2667000" y="5943600"/>
          <a:ext cx="13620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37" name="Equation" r:id="rId7" imgW="774360" imgH="431640" progId="Equation.DSMT4">
                  <p:embed/>
                </p:oleObj>
              </mc:Choice>
              <mc:Fallback>
                <p:oleObj name="Equation" r:id="rId7" imgW="77436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943600"/>
                        <a:ext cx="136207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TextBox 82"/>
          <p:cNvSpPr txBox="1"/>
          <p:nvPr/>
        </p:nvSpPr>
        <p:spPr>
          <a:xfrm>
            <a:off x="3048000" y="4876800"/>
            <a:ext cx="276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(in radians)  if angle is small</a:t>
            </a:r>
            <a:endParaRPr lang="en-US" dirty="0"/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20, Slide </a:t>
            </a:r>
            <a:fld id="{1CAC7609-F577-47E8-AE8B-FF3B7C65C01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62000" y="13716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Angular size refers to how large the image is on your retina, and how big it </a:t>
            </a:r>
            <a:r>
              <a:rPr lang="en-US" sz="2400" i="1" dirty="0" smtClean="0"/>
              <a:t>appears</a:t>
            </a:r>
            <a:r>
              <a:rPr lang="en-US" sz="2400" dirty="0" smtClean="0"/>
              <a:t> to be.</a:t>
            </a:r>
          </a:p>
        </p:txBody>
      </p:sp>
      <p:grpSp>
        <p:nvGrpSpPr>
          <p:cNvPr id="29" name="Group 91"/>
          <p:cNvGrpSpPr/>
          <p:nvPr/>
        </p:nvGrpSpPr>
        <p:grpSpPr>
          <a:xfrm>
            <a:off x="902525" y="3381500"/>
            <a:ext cx="3048000" cy="552510"/>
            <a:chOff x="2895600" y="2133600"/>
            <a:chExt cx="1981200" cy="552510"/>
          </a:xfrm>
        </p:grpSpPr>
        <p:sp>
          <p:nvSpPr>
            <p:cNvPr id="30" name="Line 5"/>
            <p:cNvSpPr>
              <a:spLocks noChangeShapeType="1"/>
            </p:cNvSpPr>
            <p:nvPr/>
          </p:nvSpPr>
          <p:spPr bwMode="auto">
            <a:xfrm flipV="1">
              <a:off x="2895600" y="21336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5"/>
            <p:cNvSpPr>
              <a:spLocks noChangeShapeType="1"/>
            </p:cNvSpPr>
            <p:nvPr/>
          </p:nvSpPr>
          <p:spPr bwMode="auto">
            <a:xfrm flipV="1">
              <a:off x="4876800" y="21336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4084320" y="2514600"/>
              <a:ext cx="7924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2895600" y="2514600"/>
              <a:ext cx="98069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3836670" y="2286000"/>
              <a:ext cx="30521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smtClean="0"/>
                <a:t>d</a:t>
              </a:r>
              <a:r>
                <a:rPr lang="en-US" sz="2000" i="1" baseline="-25000" dirty="0" smtClean="0"/>
                <a:t>o</a:t>
              </a:r>
              <a:endParaRPr lang="en-US" sz="2000" dirty="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7200" y="2819400"/>
            <a:ext cx="4695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h</a:t>
            </a:r>
            <a:r>
              <a:rPr lang="en-US" sz="2000" i="1" baseline="-25000" dirty="0" smtClean="0"/>
              <a:t>o</a:t>
            </a:r>
            <a:endParaRPr lang="en-US" sz="2000" dirty="0"/>
          </a:p>
        </p:txBody>
      </p:sp>
      <p:graphicFrame>
        <p:nvGraphicFramePr>
          <p:cNvPr id="649220" name="Object 4"/>
          <p:cNvGraphicFramePr>
            <a:graphicFrameLocks noChangeAspect="1"/>
          </p:cNvGraphicFramePr>
          <p:nvPr/>
        </p:nvGraphicFramePr>
        <p:xfrm>
          <a:off x="2209800" y="4724400"/>
          <a:ext cx="8032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38" name="Equation" r:id="rId9" imgW="457200" imgH="431640" progId="Equation.DSMT4">
                  <p:embed/>
                </p:oleObj>
              </mc:Choice>
              <mc:Fallback>
                <p:oleObj name="Equation" r:id="rId9" imgW="45720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724400"/>
                        <a:ext cx="80327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776272" y="5486400"/>
            <a:ext cx="5700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the maximum possible angular size?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7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649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4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54" grpId="0" build="p" autoUpdateAnimBg="0"/>
      <p:bldP spid="83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Calculation: Angular size</a:t>
            </a:r>
            <a:endParaRPr lang="en-US" dirty="0"/>
          </a:p>
        </p:txBody>
      </p:sp>
      <p:pic>
        <p:nvPicPr>
          <p:cNvPr id="655362" name="Picture 2" descr="http://www.newopticalillusions.com/wp-content/uploads/2012/01/Small-Eiffel-Tower-Illusion-newopticalillusions-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95400"/>
            <a:ext cx="3597560" cy="437726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8077200" y="3810000"/>
            <a:ext cx="0" cy="113082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12954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cameraman takes a trick shot of the Eiffel tower, which is 300 m tall.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077200" y="2121423"/>
            <a:ext cx="0" cy="13716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96200" y="3440668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h</a:t>
            </a:r>
            <a:r>
              <a:rPr lang="en-US" b="1" dirty="0" smtClean="0">
                <a:solidFill>
                  <a:schemeClr val="bg1"/>
                </a:solidFill>
              </a:rPr>
              <a:t> = 10 cm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2438400"/>
            <a:ext cx="472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How far is the cameraman from the Eiffel tower? (Assume the camera is 30 cm from his hand.)</a:t>
            </a:r>
            <a:endParaRPr lang="en-US" sz="2400" dirty="0"/>
          </a:p>
        </p:txBody>
      </p:sp>
      <p:graphicFrame>
        <p:nvGraphicFramePr>
          <p:cNvPr id="650241" name="Object 1"/>
          <p:cNvGraphicFramePr>
            <a:graphicFrameLocks noChangeAspect="1"/>
          </p:cNvGraphicFramePr>
          <p:nvPr/>
        </p:nvGraphicFramePr>
        <p:xfrm>
          <a:off x="838200" y="5783263"/>
          <a:ext cx="194627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53" name="Equation" r:id="rId4" imgW="1104840" imgH="393480" progId="Equation.DSMT4">
                  <p:embed/>
                </p:oleObj>
              </mc:Choice>
              <mc:Fallback>
                <p:oleObj name="Equation" r:id="rId4" imgW="1104840" imgH="3934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783263"/>
                        <a:ext cx="1946275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148003" y="3505200"/>
            <a:ext cx="4728797" cy="1981200"/>
            <a:chOff x="148003" y="3505200"/>
            <a:chExt cx="4728797" cy="1981200"/>
          </a:xfrm>
        </p:grpSpPr>
        <p:sp>
          <p:nvSpPr>
            <p:cNvPr id="23" name="Arc 22"/>
            <p:cNvSpPr/>
            <p:nvPr/>
          </p:nvSpPr>
          <p:spPr>
            <a:xfrm>
              <a:off x="228600" y="4343400"/>
              <a:ext cx="1143000" cy="1143000"/>
            </a:xfrm>
            <a:prstGeom prst="arc">
              <a:avLst>
                <a:gd name="adj1" fmla="val 20251239"/>
                <a:gd name="adj2" fmla="val 21370035"/>
              </a:avLst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0243" name="Picture 3" descr="http://beijinghotelschina.com/wp-content/uploads/2014/07/black-and-white-eiffel-tower-clip-arteuropean-travel-paris-eiffel-tower-black-and-white-clip-art-cnrymflp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5200" y="3505200"/>
              <a:ext cx="1371600" cy="1371600"/>
            </a:xfrm>
            <a:prstGeom prst="rect">
              <a:avLst/>
            </a:prstGeom>
            <a:noFill/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914400" y="4876800"/>
              <a:ext cx="3352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838200" y="3581400"/>
              <a:ext cx="3352800" cy="12954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368302" y="45720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Calibri"/>
                </a:rPr>
                <a:t>θ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28800" y="4495800"/>
              <a:ext cx="998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libri"/>
                </a:rPr>
                <a:t>h = </a:t>
              </a:r>
              <a:r>
                <a:rPr lang="en-US" dirty="0" smtClean="0">
                  <a:latin typeface="Calibri"/>
                </a:rPr>
                <a:t>0.1m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15642" y="4876800"/>
              <a:ext cx="660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</a:rPr>
                <a:t>0.3m</a:t>
              </a:r>
              <a:endParaRPr lang="en-US" dirty="0"/>
            </a:p>
          </p:txBody>
        </p:sp>
        <p:sp>
          <p:nvSpPr>
            <p:cNvPr id="29" name="Right Triangle 28"/>
            <p:cNvSpPr/>
            <p:nvPr/>
          </p:nvSpPr>
          <p:spPr>
            <a:xfrm flipH="1">
              <a:off x="838200" y="4495800"/>
              <a:ext cx="990600" cy="377689"/>
            </a:xfrm>
            <a:prstGeom prst="rtTriangle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676400" y="4724400"/>
              <a:ext cx="152400" cy="152400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29000" y="4038600"/>
              <a:ext cx="72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</a:rPr>
                <a:t>300m</a:t>
              </a:r>
              <a:endParaRPr lang="en-US" dirty="0"/>
            </a:p>
          </p:txBody>
        </p:sp>
        <p:pic>
          <p:nvPicPr>
            <p:cNvPr id="650247" name="Picture 7" descr="http://vector.me/files/images/2/8/281745/camera_preview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1179228">
              <a:off x="148003" y="4580632"/>
              <a:ext cx="710306" cy="519169"/>
            </a:xfrm>
            <a:prstGeom prst="rect">
              <a:avLst/>
            </a:prstGeom>
            <a:noFill/>
          </p:spPr>
        </p:pic>
      </p:grp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20, Slide </a:t>
            </a:r>
            <a:fld id="{1CAC7609-F577-47E8-AE8B-FF3B7C65C01C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26" name="Group 91"/>
          <p:cNvGrpSpPr/>
          <p:nvPr/>
        </p:nvGrpSpPr>
        <p:grpSpPr>
          <a:xfrm>
            <a:off x="838200" y="4953000"/>
            <a:ext cx="3352800" cy="552510"/>
            <a:chOff x="2895600" y="2133600"/>
            <a:chExt cx="1981200" cy="552510"/>
          </a:xfrm>
        </p:grpSpPr>
        <p:sp>
          <p:nvSpPr>
            <p:cNvPr id="33" name="Line 5"/>
            <p:cNvSpPr>
              <a:spLocks noChangeShapeType="1"/>
            </p:cNvSpPr>
            <p:nvPr/>
          </p:nvSpPr>
          <p:spPr bwMode="auto">
            <a:xfrm flipV="1">
              <a:off x="2895600" y="21336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5"/>
            <p:cNvSpPr>
              <a:spLocks noChangeShapeType="1"/>
            </p:cNvSpPr>
            <p:nvPr/>
          </p:nvSpPr>
          <p:spPr bwMode="auto">
            <a:xfrm flipV="1">
              <a:off x="4876800" y="21336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4084320" y="2514600"/>
              <a:ext cx="7924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2895600" y="2514600"/>
              <a:ext cx="98069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3881697" y="2286000"/>
              <a:ext cx="2296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smtClean="0"/>
                <a:t>x</a:t>
              </a:r>
              <a:endParaRPr lang="en-US" sz="2000" dirty="0"/>
            </a:p>
          </p:txBody>
        </p:sp>
      </p:grpSp>
      <p:graphicFrame>
        <p:nvGraphicFramePr>
          <p:cNvPr id="650242" name="Object 2"/>
          <p:cNvGraphicFramePr>
            <a:graphicFrameLocks noChangeAspect="1"/>
          </p:cNvGraphicFramePr>
          <p:nvPr/>
        </p:nvGraphicFramePr>
        <p:xfrm>
          <a:off x="3308350" y="5959475"/>
          <a:ext cx="111918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54" name="Equation" r:id="rId8" imgW="634680" imgH="203040" progId="Equation.DSMT4">
                  <p:embed/>
                </p:oleObj>
              </mc:Choice>
              <mc:Fallback>
                <p:oleObj name="Equation" r:id="rId8" imgW="63468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5959475"/>
                        <a:ext cx="1119188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will...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524000"/>
            <a:ext cx="6934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Apply concepts from ray optics &amp; lenses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Simple optical instruments – the camera &amp; the eye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Learn about the human eye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Accommodation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Myopia,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hyperopia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 and corrective lenses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Learn about perception of size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Angular size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Magnifying glass &amp; angular magnification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19, Slide </a:t>
            </a:r>
            <a:fld id="{1CAC7609-F577-47E8-AE8B-FF3B7C65C01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"/>
          <p:cNvGrpSpPr/>
          <p:nvPr/>
        </p:nvGrpSpPr>
        <p:grpSpPr>
          <a:xfrm>
            <a:off x="5005316" y="2763982"/>
            <a:ext cx="1066800" cy="2036618"/>
            <a:chOff x="7239000" y="1066800"/>
            <a:chExt cx="1066800" cy="2036618"/>
          </a:xfrm>
        </p:grpSpPr>
        <p:sp>
          <p:nvSpPr>
            <p:cNvPr id="22" name="Chord 21"/>
            <p:cNvSpPr/>
            <p:nvPr/>
          </p:nvSpPr>
          <p:spPr>
            <a:xfrm flipH="1">
              <a:off x="7239000" y="1066800"/>
              <a:ext cx="674993" cy="2036618"/>
            </a:xfrm>
            <a:prstGeom prst="chord">
              <a:avLst>
                <a:gd name="adj1" fmla="val 6219454"/>
                <a:gd name="adj2" fmla="val 15434032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7772400" y="1371600"/>
              <a:ext cx="0" cy="144780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hord 23"/>
            <p:cNvSpPr/>
            <p:nvPr/>
          </p:nvSpPr>
          <p:spPr>
            <a:xfrm>
              <a:off x="7626927" y="1066800"/>
              <a:ext cx="678873" cy="2036618"/>
            </a:xfrm>
            <a:prstGeom prst="chord">
              <a:avLst>
                <a:gd name="adj1" fmla="val 6205925"/>
                <a:gd name="adj2" fmla="val 15335081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Magnifying glass</a:t>
            </a:r>
            <a:endParaRPr lang="en-US" dirty="0"/>
          </a:p>
        </p:txBody>
      </p:sp>
      <p:graphicFrame>
        <p:nvGraphicFramePr>
          <p:cNvPr id="660482" name="Object 2"/>
          <p:cNvGraphicFramePr>
            <a:graphicFrameLocks noChangeAspect="1"/>
          </p:cNvGraphicFramePr>
          <p:nvPr/>
        </p:nvGraphicFramePr>
        <p:xfrm>
          <a:off x="7322261" y="2587790"/>
          <a:ext cx="9842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402" name="Equation" r:id="rId4" imgW="558720" imgH="431640" progId="Equation.DSMT4">
                  <p:embed/>
                </p:oleObj>
              </mc:Choice>
              <mc:Fallback>
                <p:oleObj name="Equation" r:id="rId4" imgW="55872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2261" y="2587790"/>
                        <a:ext cx="9842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83" name="Object 3"/>
          <p:cNvGraphicFramePr>
            <a:graphicFrameLocks noChangeAspect="1"/>
          </p:cNvGraphicFramePr>
          <p:nvPr/>
        </p:nvGraphicFramePr>
        <p:xfrm>
          <a:off x="1320800" y="5208588"/>
          <a:ext cx="23034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403" name="Equation" r:id="rId6" imgW="1307880" imgH="431640" progId="Equation.DSMT4">
                  <p:embed/>
                </p:oleObj>
              </mc:Choice>
              <mc:Fallback>
                <p:oleObj name="Equation" r:id="rId6" imgW="130788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5208588"/>
                        <a:ext cx="230346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6096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Typically set image at </a:t>
            </a:r>
            <a:r>
              <a:rPr lang="en-US" i="1" dirty="0" err="1" smtClean="0">
                <a:solidFill>
                  <a:srgbClr val="C00000"/>
                </a:solidFill>
              </a:rPr>
              <a:t>d</a:t>
            </a:r>
            <a:r>
              <a:rPr lang="en-US" i="1" baseline="-25000" dirty="0" err="1" smtClean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 = </a:t>
            </a:r>
            <a:r>
              <a:rPr lang="en-US" i="1" dirty="0" smtClean="0">
                <a:solidFill>
                  <a:srgbClr val="C00000"/>
                </a:solidFill>
              </a:rPr>
              <a:t>∞</a:t>
            </a:r>
            <a:r>
              <a:rPr lang="en-US" dirty="0" smtClean="0">
                <a:solidFill>
                  <a:srgbClr val="C00000"/>
                </a:solidFill>
              </a:rPr>
              <a:t>, for a relaxed eye (so </a:t>
            </a:r>
            <a:r>
              <a:rPr lang="en-US" i="1" dirty="0" smtClean="0">
                <a:solidFill>
                  <a:srgbClr val="C00000"/>
                </a:solidFill>
              </a:rPr>
              <a:t>d</a:t>
            </a:r>
            <a:r>
              <a:rPr lang="en-US" i="1" baseline="-25000" dirty="0" smtClean="0">
                <a:solidFill>
                  <a:srgbClr val="C00000"/>
                </a:solidFill>
              </a:rPr>
              <a:t>o</a:t>
            </a:r>
            <a:r>
              <a:rPr lang="en-US" dirty="0" smtClean="0">
                <a:solidFill>
                  <a:srgbClr val="C00000"/>
                </a:solidFill>
              </a:rPr>
              <a:t> = </a:t>
            </a:r>
            <a:r>
              <a:rPr lang="en-US" i="1" dirty="0" smtClean="0">
                <a:solidFill>
                  <a:srgbClr val="C00000"/>
                </a:solidFill>
              </a:rPr>
              <a:t>f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660486" name="Object 6"/>
          <p:cNvGraphicFramePr>
            <a:graphicFrameLocks noChangeAspect="1"/>
          </p:cNvGraphicFramePr>
          <p:nvPr/>
        </p:nvGraphicFramePr>
        <p:xfrm>
          <a:off x="3657600" y="5181600"/>
          <a:ext cx="849312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404" name="Equation" r:id="rId8" imgW="482400" imgH="419040" progId="Equation.DSMT4">
                  <p:embed/>
                </p:oleObj>
              </mc:Choice>
              <mc:Fallback>
                <p:oleObj name="Equation" r:id="rId8" imgW="48240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181600"/>
                        <a:ext cx="849312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8" descr="http://www.indatacorp.com/site/images/portfolio/VisibleProductions/B05e_eye_midsag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2919" y="3069428"/>
            <a:ext cx="1613848" cy="1371600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3886200" y="3733800"/>
            <a:ext cx="315831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162567" y="3221828"/>
            <a:ext cx="0" cy="5334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581400" y="3745468"/>
            <a:ext cx="11860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1800" baseline="0" dirty="0" smtClean="0">
                <a:latin typeface="+mj-lt"/>
              </a:rPr>
              <a:t>Near point</a:t>
            </a:r>
            <a:endParaRPr lang="en-US" sz="1800" baseline="0" dirty="0">
              <a:latin typeface="+mj-lt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4105703" y="3705028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20, Slide </a:t>
            </a:r>
            <a:fld id="{1CAC7609-F577-47E8-AE8B-FF3B7C65C01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99881" y="4724400"/>
            <a:ext cx="7828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Angular magnification</a:t>
            </a:r>
            <a:r>
              <a:rPr lang="en-US" sz="2400" dirty="0" smtClean="0"/>
              <a:t> gives how much angular size increases: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762000" y="12192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/>
              <a:t>A magnifying glass produces a virtual image behind object, allowing a closer object </a:t>
            </a:r>
            <a:r>
              <a:rPr lang="en-US" altLang="en-US" sz="2400" i="1" dirty="0" smtClean="0"/>
              <a:t>d</a:t>
            </a:r>
            <a:r>
              <a:rPr lang="en-US" altLang="en-US" sz="2400" i="1" baseline="-25000" dirty="0" smtClean="0"/>
              <a:t>o</a:t>
            </a:r>
            <a:r>
              <a:rPr lang="en-US" altLang="en-US" sz="2400" dirty="0" smtClean="0"/>
              <a:t> &lt; </a:t>
            </a:r>
            <a:r>
              <a:rPr lang="en-US" altLang="en-US" sz="2400" i="1" dirty="0" err="1" smtClean="0"/>
              <a:t>d</a:t>
            </a:r>
            <a:r>
              <a:rPr lang="en-US" altLang="en-US" sz="2400" i="1" baseline="-25000" dirty="0" err="1" smtClean="0"/>
              <a:t>near</a:t>
            </a:r>
            <a:r>
              <a:rPr lang="en-US" altLang="en-US" sz="2400" dirty="0" smtClean="0"/>
              <a:t> and a larger </a:t>
            </a:r>
            <a:r>
              <a:rPr lang="el-GR" altLang="en-US" sz="2400" dirty="0" smtClean="0">
                <a:latin typeface="Calibri"/>
              </a:rPr>
              <a:t>θ</a:t>
            </a:r>
            <a:r>
              <a:rPr lang="en-US" altLang="en-US" sz="2400" dirty="0" smtClean="0">
                <a:cs typeface="Times New Roman" pitchFamily="18" charset="0"/>
              </a:rPr>
              <a:t>′</a:t>
            </a:r>
            <a:endParaRPr lang="en-US" altLang="en-US" sz="2400" dirty="0">
              <a:cs typeface="Times New Roman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147937" y="3069428"/>
            <a:ext cx="2784789" cy="1371600"/>
            <a:chOff x="3257421" y="2743846"/>
            <a:chExt cx="2784789" cy="1371600"/>
          </a:xfrm>
        </p:grpSpPr>
        <p:cxnSp>
          <p:nvCxnSpPr>
            <p:cNvPr id="15" name="Straight Connector 14"/>
            <p:cNvCxnSpPr>
              <a:endCxn id="16" idx="2"/>
            </p:cNvCxnSpPr>
            <p:nvPr/>
          </p:nvCxnSpPr>
          <p:spPr>
            <a:xfrm>
              <a:off x="3257421" y="2907219"/>
              <a:ext cx="2732458" cy="76953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>
            <a:xfrm>
              <a:off x="4823010" y="2820046"/>
              <a:ext cx="1219200" cy="1219200"/>
            </a:xfrm>
            <a:prstGeom prst="arc">
              <a:avLst>
                <a:gd name="adj1" fmla="val 21498463"/>
                <a:gd name="adj2" fmla="val 1434839"/>
              </a:avLst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>
              <a:off x="4401403" y="2743846"/>
              <a:ext cx="1371600" cy="1371600"/>
            </a:xfrm>
            <a:prstGeom prst="arc">
              <a:avLst>
                <a:gd name="adj1" fmla="val 21512541"/>
                <a:gd name="adj2" fmla="val 863616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>
              <a:off x="4401403" y="2743846"/>
              <a:ext cx="1371600" cy="1371600"/>
            </a:xfrm>
            <a:prstGeom prst="arc">
              <a:avLst>
                <a:gd name="adj1" fmla="val 10916396"/>
                <a:gd name="adj2" fmla="val 1169200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53051" y="3048646"/>
              <a:ext cx="5711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Calibri"/>
                </a:rPr>
                <a:t>θ</a:t>
              </a:r>
              <a:r>
                <a:rPr lang="en-US" i="1" baseline="-25000" dirty="0" smtClean="0">
                  <a:latin typeface="Calibri"/>
                </a:rPr>
                <a:t>max</a:t>
              </a:r>
              <a:endParaRPr lang="en-US" i="1" baseline="-25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29451" y="3048646"/>
              <a:ext cx="5711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Calibri"/>
                </a:rPr>
                <a:t>θ</a:t>
              </a:r>
              <a:r>
                <a:rPr lang="en-US" i="1" baseline="-25000" dirty="0" smtClean="0">
                  <a:latin typeface="Calibri"/>
                </a:rPr>
                <a:t>max</a:t>
              </a:r>
              <a:endParaRPr lang="en-US" i="1" baseline="-250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056797" y="2782179"/>
            <a:ext cx="2873990" cy="1688419"/>
            <a:chOff x="5431810" y="1842448"/>
            <a:chExt cx="2873990" cy="1688419"/>
          </a:xfrm>
        </p:grpSpPr>
        <p:sp>
          <p:nvSpPr>
            <p:cNvPr id="28" name="Arc 27"/>
            <p:cNvSpPr/>
            <p:nvPr/>
          </p:nvSpPr>
          <p:spPr>
            <a:xfrm>
              <a:off x="7086600" y="2209800"/>
              <a:ext cx="1219200" cy="1219200"/>
            </a:xfrm>
            <a:prstGeom prst="arc">
              <a:avLst>
                <a:gd name="adj1" fmla="val 21498463"/>
                <a:gd name="adj2" fmla="val 2562720"/>
              </a:avLst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01854" y="2397456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Calibri"/>
                </a:rPr>
                <a:t>θ</a:t>
              </a:r>
              <a:r>
                <a:rPr lang="en-US" dirty="0" smtClean="0">
                  <a:latin typeface="Calibri"/>
                </a:rPr>
                <a:t>'</a:t>
              </a:r>
              <a:endParaRPr lang="en-US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5431810" y="1842448"/>
              <a:ext cx="2721590" cy="135795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Arc 41"/>
            <p:cNvSpPr/>
            <p:nvPr/>
          </p:nvSpPr>
          <p:spPr>
            <a:xfrm>
              <a:off x="6614617" y="2159267"/>
              <a:ext cx="1371600" cy="1371600"/>
            </a:xfrm>
            <a:prstGeom prst="arc">
              <a:avLst>
                <a:gd name="adj1" fmla="val 21336614"/>
                <a:gd name="adj2" fmla="val 127201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rc 43"/>
            <p:cNvSpPr/>
            <p:nvPr/>
          </p:nvSpPr>
          <p:spPr>
            <a:xfrm>
              <a:off x="6632813" y="2147893"/>
              <a:ext cx="1371600" cy="1371600"/>
            </a:xfrm>
            <a:prstGeom prst="arc">
              <a:avLst>
                <a:gd name="adj1" fmla="val 10946322"/>
                <a:gd name="adj2" fmla="val 1264911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98375" name="Object 2"/>
          <p:cNvGraphicFramePr>
            <a:graphicFrameLocks noChangeAspect="1"/>
          </p:cNvGraphicFramePr>
          <p:nvPr/>
        </p:nvGraphicFramePr>
        <p:xfrm>
          <a:off x="8305800" y="2590800"/>
          <a:ext cx="6032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405" name="Equation" r:id="rId11" imgW="342720" imgH="431640" progId="Equation.DSMT4">
                  <p:embed/>
                </p:oleObj>
              </mc:Choice>
              <mc:Fallback>
                <p:oleObj name="Equation" r:id="rId11" imgW="342720" imgH="431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2590800"/>
                        <a:ext cx="6032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" name="Group 63"/>
          <p:cNvGrpSpPr/>
          <p:nvPr/>
        </p:nvGrpSpPr>
        <p:grpSpPr>
          <a:xfrm>
            <a:off x="1905000" y="2113439"/>
            <a:ext cx="2209800" cy="1856953"/>
            <a:chOff x="1905000" y="2113439"/>
            <a:chExt cx="2209800" cy="1856953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2743200" y="2133600"/>
              <a:ext cx="1371600" cy="6858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48"/>
            <p:cNvGrpSpPr/>
            <p:nvPr/>
          </p:nvGrpSpPr>
          <p:grpSpPr>
            <a:xfrm rot="1593858">
              <a:off x="3032077" y="2231719"/>
              <a:ext cx="769441" cy="465192"/>
              <a:chOff x="1752600" y="1981200"/>
              <a:chExt cx="769441" cy="465192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2118360" y="2057400"/>
                <a:ext cx="9144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 rot="16200000">
                <a:off x="1904725" y="1829075"/>
                <a:ext cx="46519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/>
                  <a:t>≈</a:t>
                </a:r>
                <a:endParaRPr lang="en-US" sz="4400" dirty="0"/>
              </a:p>
            </p:txBody>
          </p:sp>
        </p:grpSp>
        <p:sp>
          <p:nvSpPr>
            <p:cNvPr id="57" name="Text Box 25"/>
            <p:cNvSpPr txBox="1">
              <a:spLocks noChangeArrowheads="1"/>
            </p:cNvSpPr>
            <p:nvPr/>
          </p:nvSpPr>
          <p:spPr bwMode="auto">
            <a:xfrm>
              <a:off x="1905000" y="2743200"/>
              <a:ext cx="85639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1800" baseline="0" dirty="0" smtClean="0">
                  <a:latin typeface="+mj-lt"/>
                </a:rPr>
                <a:t>Virtual image</a:t>
              </a:r>
              <a:endParaRPr lang="en-US" sz="1800" baseline="0" dirty="0">
                <a:latin typeface="+mj-lt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2667000" y="3733800"/>
              <a:ext cx="12192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48"/>
            <p:cNvGrpSpPr/>
            <p:nvPr/>
          </p:nvGrpSpPr>
          <p:grpSpPr>
            <a:xfrm>
              <a:off x="2947916" y="3505200"/>
              <a:ext cx="769441" cy="465192"/>
              <a:chOff x="1752600" y="1981200"/>
              <a:chExt cx="769441" cy="465192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2118360" y="2057400"/>
                <a:ext cx="9144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16200000">
                <a:off x="1904725" y="1829075"/>
                <a:ext cx="46519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/>
                  <a:t>≈</a:t>
                </a:r>
                <a:endParaRPr lang="en-US" sz="4400" dirty="0"/>
              </a:p>
            </p:txBody>
          </p:sp>
        </p:grpSp>
        <p:cxnSp>
          <p:nvCxnSpPr>
            <p:cNvPr id="43" name="Straight Arrow Connector 42"/>
            <p:cNvCxnSpPr/>
            <p:nvPr/>
          </p:nvCxnSpPr>
          <p:spPr>
            <a:xfrm flipV="1">
              <a:off x="2717044" y="2113439"/>
              <a:ext cx="2272" cy="1641143"/>
            </a:xfrm>
            <a:prstGeom prst="straightConnector1">
              <a:avLst/>
            </a:prstGeom>
            <a:ln w="1270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98376" name="Object 6"/>
          <p:cNvGraphicFramePr>
            <a:graphicFrameLocks noChangeAspect="1"/>
          </p:cNvGraphicFramePr>
          <p:nvPr/>
        </p:nvGraphicFramePr>
        <p:xfrm>
          <a:off x="3657600" y="5181600"/>
          <a:ext cx="8493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406" name="Equation" r:id="rId13" imgW="482400" imgH="431640" progId="Equation.DSMT4">
                  <p:embed/>
                </p:oleObj>
              </mc:Choice>
              <mc:Fallback>
                <p:oleObj name="Equation" r:id="rId13" imgW="482400" imgH="4316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181600"/>
                        <a:ext cx="84931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5" name="Group 91"/>
          <p:cNvGrpSpPr/>
          <p:nvPr/>
        </p:nvGrpSpPr>
        <p:grpSpPr>
          <a:xfrm>
            <a:off x="2743200" y="3886200"/>
            <a:ext cx="3048000" cy="552510"/>
            <a:chOff x="2895600" y="2133600"/>
            <a:chExt cx="1981200" cy="552510"/>
          </a:xfrm>
        </p:grpSpPr>
        <p:sp>
          <p:nvSpPr>
            <p:cNvPr id="66" name="Line 5"/>
            <p:cNvSpPr>
              <a:spLocks noChangeShapeType="1"/>
            </p:cNvSpPr>
            <p:nvPr/>
          </p:nvSpPr>
          <p:spPr bwMode="auto">
            <a:xfrm flipV="1">
              <a:off x="2895600" y="21336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5"/>
            <p:cNvSpPr>
              <a:spLocks noChangeShapeType="1"/>
            </p:cNvSpPr>
            <p:nvPr/>
          </p:nvSpPr>
          <p:spPr bwMode="auto">
            <a:xfrm flipV="1">
              <a:off x="4876800" y="21336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>
              <a:off x="4114800" y="2514600"/>
              <a:ext cx="762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>
              <a:off x="2895600" y="2514600"/>
              <a:ext cx="838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3787140" y="2286000"/>
              <a:ext cx="3138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smtClean="0"/>
                <a:t>–</a:t>
              </a:r>
              <a:r>
                <a:rPr lang="en-US" sz="2000" i="1" dirty="0" err="1" smtClean="0"/>
                <a:t>d</a:t>
              </a:r>
              <a:r>
                <a:rPr lang="en-US" sz="2000" i="1" baseline="-25000" dirty="0" err="1" smtClean="0"/>
                <a:t>i</a:t>
              </a:r>
              <a:endParaRPr lang="en-US" sz="2000" dirty="0"/>
            </a:p>
          </p:txBody>
        </p:sp>
      </p:grpSp>
      <p:grpSp>
        <p:nvGrpSpPr>
          <p:cNvPr id="78" name="Group 91"/>
          <p:cNvGrpSpPr/>
          <p:nvPr/>
        </p:nvGrpSpPr>
        <p:grpSpPr>
          <a:xfrm rot="5400000">
            <a:off x="1092946" y="2640854"/>
            <a:ext cx="1600200" cy="585692"/>
            <a:chOff x="2895600" y="2133600"/>
            <a:chExt cx="1981200" cy="585692"/>
          </a:xfrm>
        </p:grpSpPr>
        <p:sp>
          <p:nvSpPr>
            <p:cNvPr id="79" name="Line 5"/>
            <p:cNvSpPr>
              <a:spLocks noChangeShapeType="1"/>
            </p:cNvSpPr>
            <p:nvPr/>
          </p:nvSpPr>
          <p:spPr bwMode="auto">
            <a:xfrm flipV="1">
              <a:off x="2895600" y="21336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5"/>
            <p:cNvSpPr>
              <a:spLocks noChangeShapeType="1"/>
            </p:cNvSpPr>
            <p:nvPr/>
          </p:nvSpPr>
          <p:spPr bwMode="auto">
            <a:xfrm flipV="1">
              <a:off x="4876800" y="21336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4084320" y="2514600"/>
              <a:ext cx="7924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H="1">
              <a:off x="2895600" y="2514600"/>
              <a:ext cx="7924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 rot="16200000">
              <a:off x="3683870" y="2281105"/>
              <a:ext cx="381000" cy="495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smtClean="0"/>
                <a:t>h</a:t>
              </a:r>
              <a:r>
                <a:rPr lang="en-US" sz="2000" i="1" baseline="-25000" dirty="0" smtClean="0"/>
                <a:t>i</a:t>
              </a:r>
              <a:endParaRPr lang="en-US" sz="2000" dirty="0"/>
            </a:p>
          </p:txBody>
        </p:sp>
      </p:grpSp>
      <p:grpSp>
        <p:nvGrpSpPr>
          <p:cNvPr id="84" name="Group 91"/>
          <p:cNvGrpSpPr/>
          <p:nvPr/>
        </p:nvGrpSpPr>
        <p:grpSpPr>
          <a:xfrm>
            <a:off x="4876800" y="3733800"/>
            <a:ext cx="914400" cy="476310"/>
            <a:chOff x="2895600" y="2209800"/>
            <a:chExt cx="1981200" cy="476310"/>
          </a:xfrm>
        </p:grpSpPr>
        <p:sp>
          <p:nvSpPr>
            <p:cNvPr id="85" name="Line 5"/>
            <p:cNvSpPr>
              <a:spLocks noChangeShapeType="1"/>
            </p:cNvSpPr>
            <p:nvPr/>
          </p:nvSpPr>
          <p:spPr bwMode="auto">
            <a:xfrm flipV="1">
              <a:off x="2895600" y="22098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5"/>
            <p:cNvSpPr>
              <a:spLocks noChangeShapeType="1"/>
            </p:cNvSpPr>
            <p:nvPr/>
          </p:nvSpPr>
          <p:spPr bwMode="auto">
            <a:xfrm flipV="1">
              <a:off x="4876800" y="22098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4183380" y="2514600"/>
              <a:ext cx="6934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2895600" y="2514600"/>
              <a:ext cx="6934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3469797" y="2286000"/>
              <a:ext cx="91170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smtClean="0"/>
                <a:t>d</a:t>
              </a:r>
              <a:r>
                <a:rPr lang="en-US" sz="2000" i="1" baseline="-25000" dirty="0" smtClean="0"/>
                <a:t>o</a:t>
              </a:r>
              <a:endParaRPr lang="en-US" sz="2000" dirty="0"/>
            </a:p>
          </p:txBody>
        </p:sp>
      </p:grpSp>
      <p:sp>
        <p:nvSpPr>
          <p:cNvPr id="90" name="Rectangle 89"/>
          <p:cNvSpPr/>
          <p:nvPr/>
        </p:nvSpPr>
        <p:spPr>
          <a:xfrm>
            <a:off x="4419600" y="3257490"/>
            <a:ext cx="4207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h</a:t>
            </a:r>
            <a:r>
              <a:rPr lang="en-US" sz="2000" i="1" baseline="-25000" dirty="0" smtClean="0"/>
              <a:t>o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55134E-6 L 0.08091 -0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6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9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6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9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6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698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6" grpId="0"/>
      <p:bldP spid="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Magnifying glass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20, Slide </a:t>
            </a:r>
            <a:fld id="{1CAC7609-F577-47E8-AE8B-FF3B7C65C01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Picture 23" descr="iclick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1378803"/>
            <a:ext cx="548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/>
              <a:t>A person with normal vision (</a:t>
            </a:r>
            <a:r>
              <a:rPr lang="en-US" altLang="en-US" sz="2400" i="1" dirty="0" err="1" smtClean="0"/>
              <a:t>d</a:t>
            </a:r>
            <a:r>
              <a:rPr lang="en-US" altLang="en-US" sz="2400" i="1" baseline="-25000" dirty="0" err="1" smtClean="0"/>
              <a:t>near</a:t>
            </a:r>
            <a:r>
              <a:rPr lang="en-US" altLang="en-US" sz="2400" dirty="0" smtClean="0"/>
              <a:t> = 25 cm, </a:t>
            </a:r>
            <a:r>
              <a:rPr lang="en-US" altLang="en-US" sz="2400" i="1" dirty="0" err="1" smtClean="0"/>
              <a:t>d</a:t>
            </a:r>
            <a:r>
              <a:rPr lang="en-US" altLang="en-US" sz="2400" i="1" baseline="-25000" dirty="0" err="1" smtClean="0"/>
              <a:t>far</a:t>
            </a:r>
            <a:r>
              <a:rPr lang="en-US" altLang="en-US" sz="2400" dirty="0" smtClean="0"/>
              <a:t> = </a:t>
            </a:r>
            <a:r>
              <a:rPr lang="en-US" altLang="en-US" sz="2400" i="1" dirty="0" smtClean="0"/>
              <a:t>∞</a:t>
            </a:r>
            <a:r>
              <a:rPr lang="en-US" altLang="en-US" sz="2400" dirty="0" smtClean="0"/>
              <a:t>) has a set of lenses with different focal lengths. She wants to use one as a magnifying glass. </a:t>
            </a:r>
            <a:endParaRPr lang="en-US" altLang="en-US" sz="2400" dirty="0">
              <a:cs typeface="Times New Roman" pitchFamily="18" charset="0"/>
            </a:endParaRPr>
          </a:p>
        </p:txBody>
      </p:sp>
      <p:pic>
        <p:nvPicPr>
          <p:cNvPr id="6" name="Picture 5" descr="http://assets.bizjournals.com/buffalo/jobs*304.jpg?v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34042" y="1447800"/>
            <a:ext cx="2176558" cy="2133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0" y="4572000"/>
            <a:ext cx="213360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50 cm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2.5 cm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–6 cm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–40 cm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143000" y="5029200"/>
            <a:ext cx="2514600" cy="4572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38862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/>
              <a:t>Which of the following focal lengths will magnify the image?</a:t>
            </a:r>
            <a:endParaRPr lang="en-US" altLang="en-US" sz="2400" dirty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4572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Magnifying glass is a converging lens (</a:t>
            </a:r>
            <a:r>
              <a:rPr lang="en-US" i="1" dirty="0" smtClean="0">
                <a:solidFill>
                  <a:srgbClr val="C00000"/>
                </a:solidFill>
              </a:rPr>
              <a:t>f</a:t>
            </a:r>
            <a:r>
              <a:rPr lang="en-US" dirty="0" smtClean="0">
                <a:solidFill>
                  <a:srgbClr val="C00000"/>
                </a:solidFill>
              </a:rPr>
              <a:t> &gt; 0)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703489" name="Object 1"/>
          <p:cNvGraphicFramePr>
            <a:graphicFrameLocks noChangeAspect="1"/>
          </p:cNvGraphicFramePr>
          <p:nvPr/>
        </p:nvGraphicFramePr>
        <p:xfrm>
          <a:off x="5105400" y="5486400"/>
          <a:ext cx="11684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495" name="Equation" r:id="rId6" imgW="672840" imgH="419040" progId="Equation.DSMT4">
                  <p:embed/>
                </p:oleObj>
              </mc:Choice>
              <mc:Fallback>
                <p:oleObj name="Equation" r:id="rId6" imgW="672840" imgH="4190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486400"/>
                        <a:ext cx="1168400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343400" y="50408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Want </a:t>
            </a:r>
            <a:r>
              <a:rPr lang="en-US" i="1" dirty="0" smtClean="0">
                <a:solidFill>
                  <a:srgbClr val="C00000"/>
                </a:solidFill>
              </a:rPr>
              <a:t>f</a:t>
            </a:r>
            <a:r>
              <a:rPr lang="en-US" dirty="0" smtClean="0">
                <a:solidFill>
                  <a:srgbClr val="C00000"/>
                </a:solidFill>
              </a:rPr>
              <a:t> &lt; </a:t>
            </a:r>
            <a:r>
              <a:rPr lang="en-US" i="1" dirty="0" err="1" smtClean="0">
                <a:solidFill>
                  <a:srgbClr val="C00000"/>
                </a:solidFill>
              </a:rPr>
              <a:t>d</a:t>
            </a:r>
            <a:r>
              <a:rPr lang="en-US" i="1" baseline="-25000" dirty="0" err="1" smtClean="0">
                <a:solidFill>
                  <a:srgbClr val="C00000"/>
                </a:solidFill>
              </a:rPr>
              <a:t>near</a:t>
            </a:r>
            <a:r>
              <a:rPr lang="en-US" dirty="0" smtClean="0">
                <a:solidFill>
                  <a:srgbClr val="C00000"/>
                </a:solidFill>
              </a:rPr>
              <a:t> to magnify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96200" y="5791200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today’s lecture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20, Slide </a:t>
            </a:r>
            <a:fld id="{1CAC7609-F577-47E8-AE8B-FF3B7C65C01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524000"/>
            <a:ext cx="853440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Accommodation – eye lens changes shape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Near point – closest object (~25 cm, further if farsighted)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Far point – furthest object (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∞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 closer if nearsighted)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Corrective lenses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Nearsighted – diverging lens creates virtual image at far point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Farsighted – converging lens creates virtual image at near point</a:t>
            </a:r>
            <a:endParaRPr lang="en-US" sz="2400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Angular size &amp; angular magnification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Magnifying glass creates virtual image of object placed closer than near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2209800" y="2667000"/>
            <a:ext cx="1295399" cy="130430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Camera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20, Slide </a:t>
            </a:r>
            <a:fld id="{1CAC7609-F577-47E8-AE8B-FF3B7C65C01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2173" y="2221468"/>
            <a:ext cx="3516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Pinhole camera (“</a:t>
            </a:r>
            <a:r>
              <a:rPr lang="en-US" i="1" dirty="0" smtClean="0"/>
              <a:t>camera </a:t>
            </a:r>
            <a:r>
              <a:rPr lang="en-US" i="1" dirty="0" err="1" smtClean="0"/>
              <a:t>obscura</a:t>
            </a:r>
            <a:r>
              <a:rPr lang="en-US" dirty="0" smtClean="0"/>
              <a:t>”)</a:t>
            </a:r>
            <a:endParaRPr lang="en-US" dirty="0"/>
          </a:p>
        </p:txBody>
      </p:sp>
      <p:pic>
        <p:nvPicPr>
          <p:cNvPr id="48" name="Picture 2" descr="http://www.rugzoom.com/images/plants/29_large_leaf_philodendron_silk_pla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 rot="10800000">
            <a:off x="2590800" y="2971800"/>
            <a:ext cx="609600" cy="6096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9" name="Cube 48"/>
          <p:cNvSpPr/>
          <p:nvPr/>
        </p:nvSpPr>
        <p:spPr>
          <a:xfrm>
            <a:off x="1828800" y="2667000"/>
            <a:ext cx="1676400" cy="1676400"/>
          </a:xfrm>
          <a:prstGeom prst="cube">
            <a:avLst>
              <a:gd name="adj" fmla="val 22875"/>
            </a:avLst>
          </a:prstGeom>
          <a:solidFill>
            <a:schemeClr val="tx1">
              <a:alpha val="41176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828800" y="3962400"/>
            <a:ext cx="381000" cy="381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362200" y="35814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1524000" y="3505200"/>
            <a:ext cx="1371600" cy="609600"/>
          </a:xfrm>
          <a:prstGeom prst="line">
            <a:avLst/>
          </a:prstGeom>
          <a:ln w="28575">
            <a:solidFill>
              <a:srgbClr val="0099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447800" y="3124200"/>
            <a:ext cx="1447800" cy="1981200"/>
          </a:xfrm>
          <a:prstGeom prst="line">
            <a:avLst/>
          </a:prstGeom>
          <a:ln w="28575">
            <a:solidFill>
              <a:srgbClr val="0099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 descr="http://www.rugzoom.com/images/plants/29_large_leaf_philodendron_silk_pla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038600"/>
            <a:ext cx="1524000" cy="1524000"/>
          </a:xfrm>
          <a:prstGeom prst="rect">
            <a:avLst/>
          </a:prstGeom>
          <a:noFill/>
        </p:spPr>
      </p:pic>
      <p:sp>
        <p:nvSpPr>
          <p:cNvPr id="55" name="Arc 54"/>
          <p:cNvSpPr/>
          <p:nvPr/>
        </p:nvSpPr>
        <p:spPr>
          <a:xfrm>
            <a:off x="2362200" y="3581400"/>
            <a:ext cx="228600" cy="228600"/>
          </a:xfrm>
          <a:prstGeom prst="arc">
            <a:avLst>
              <a:gd name="adj1" fmla="val 10433051"/>
              <a:gd name="adj2" fmla="val 6768281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381000" y="56388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Not a true imaging system. Each point from object creates a 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circle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of light on screen.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00600" y="56388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True imaging system. Each point from object has a corresponding point on screen.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5800" y="12192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Cameras are one of simplest optical instruments, produce real image onto sensor  </a:t>
            </a:r>
            <a:endParaRPr lang="en-US" sz="2400" dirty="0"/>
          </a:p>
        </p:txBody>
      </p:sp>
      <p:sp>
        <p:nvSpPr>
          <p:cNvPr id="62" name="TextBox 61"/>
          <p:cNvSpPr txBox="1"/>
          <p:nvPr/>
        </p:nvSpPr>
        <p:spPr>
          <a:xfrm>
            <a:off x="2438400" y="44196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Pinhole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5181600" y="2221468"/>
            <a:ext cx="3191674" cy="3341132"/>
            <a:chOff x="5181600" y="2221468"/>
            <a:chExt cx="3191674" cy="3341132"/>
          </a:xfrm>
        </p:grpSpPr>
        <p:sp>
          <p:nvSpPr>
            <p:cNvPr id="22" name="Rectangle 21"/>
            <p:cNvSpPr/>
            <p:nvPr/>
          </p:nvSpPr>
          <p:spPr>
            <a:xfrm>
              <a:off x="6781800" y="2667000"/>
              <a:ext cx="1295399" cy="130430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" descr="http://www.rugzoom.com/images/plants/29_large_leaf_philodendron_silk_plan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 contrast="30000"/>
            </a:blip>
            <a:srcRect/>
            <a:stretch>
              <a:fillRect/>
            </a:stretch>
          </p:blipFill>
          <p:spPr bwMode="auto">
            <a:xfrm rot="10800000">
              <a:off x="7162800" y="2971800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6008174" y="2221468"/>
              <a:ext cx="1688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Modern camera</a:t>
              </a:r>
              <a:endParaRPr lang="en-US" dirty="0"/>
            </a:p>
          </p:txBody>
        </p:sp>
        <p:sp>
          <p:nvSpPr>
            <p:cNvPr id="21" name="Cube 20"/>
            <p:cNvSpPr/>
            <p:nvPr/>
          </p:nvSpPr>
          <p:spPr>
            <a:xfrm>
              <a:off x="6400800" y="2667000"/>
              <a:ext cx="1676400" cy="1676400"/>
            </a:xfrm>
            <a:prstGeom prst="cube">
              <a:avLst>
                <a:gd name="adj" fmla="val 22875"/>
              </a:avLst>
            </a:prstGeom>
            <a:solidFill>
              <a:schemeClr val="tx1">
                <a:alpha val="41176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6400800" y="3962400"/>
              <a:ext cx="381000" cy="3810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6858000" y="3505200"/>
              <a:ext cx="381000" cy="381000"/>
            </a:xfrm>
            <a:prstGeom prst="ellipse">
              <a:avLst/>
            </a:prstGeom>
            <a:solidFill>
              <a:srgbClr val="5B9BD5">
                <a:alpha val="50196"/>
              </a:srgb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6096000" y="3505200"/>
              <a:ext cx="1371600" cy="609600"/>
            </a:xfrm>
            <a:prstGeom prst="line">
              <a:avLst/>
            </a:prstGeom>
            <a:ln w="285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019800" y="3124200"/>
              <a:ext cx="1447800" cy="1981200"/>
            </a:xfrm>
            <a:prstGeom prst="line">
              <a:avLst/>
            </a:prstGeom>
            <a:ln w="285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http://www.rugzoom.com/images/plants/29_large_leaf_philodendron_silk_plan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81600" y="4038600"/>
              <a:ext cx="1524000" cy="1524000"/>
            </a:xfrm>
            <a:prstGeom prst="rect">
              <a:avLst/>
            </a:prstGeom>
            <a:noFill/>
          </p:spPr>
        </p:pic>
        <p:sp>
          <p:nvSpPr>
            <p:cNvPr id="46" name="Arc 45"/>
            <p:cNvSpPr/>
            <p:nvPr/>
          </p:nvSpPr>
          <p:spPr>
            <a:xfrm>
              <a:off x="6858000" y="3505200"/>
              <a:ext cx="381000" cy="381000"/>
            </a:xfrm>
            <a:prstGeom prst="arc">
              <a:avLst>
                <a:gd name="adj1" fmla="val 9664796"/>
                <a:gd name="adj2" fmla="val 7391410"/>
              </a:avLst>
            </a:prstGeom>
            <a:solidFill>
              <a:srgbClr val="5B9BD5">
                <a:alpha val="50196"/>
              </a:srgbClr>
            </a:solidFill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010400" y="4419600"/>
              <a:ext cx="1362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Imaging lens</a:t>
              </a:r>
              <a:endParaRPr lang="en-US" dirty="0"/>
            </a:p>
          </p:txBody>
        </p:sp>
        <p:cxnSp>
          <p:nvCxnSpPr>
            <p:cNvPr id="64" name="Straight Arrow Connector 63"/>
            <p:cNvCxnSpPr>
              <a:stCxn id="61" idx="0"/>
            </p:cNvCxnSpPr>
            <p:nvPr/>
          </p:nvCxnSpPr>
          <p:spPr>
            <a:xfrm flipH="1" flipV="1">
              <a:off x="7162800" y="3810000"/>
              <a:ext cx="529037" cy="60960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Arrow Connector 64"/>
          <p:cNvCxnSpPr>
            <a:stCxn id="62" idx="0"/>
          </p:cNvCxnSpPr>
          <p:nvPr/>
        </p:nvCxnSpPr>
        <p:spPr>
          <a:xfrm flipH="1" flipV="1">
            <a:off x="2590801" y="3810000"/>
            <a:ext cx="292593" cy="6096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0417" name="Object 4"/>
          <p:cNvGraphicFramePr>
            <a:graphicFrameLocks noChangeAspect="1"/>
          </p:cNvGraphicFramePr>
          <p:nvPr/>
        </p:nvGraphicFramePr>
        <p:xfrm>
          <a:off x="6956425" y="4800600"/>
          <a:ext cx="14255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23" name="Equation" r:id="rId5" imgW="952200" imgH="431640" progId="Equation.DSMT4">
                  <p:embed/>
                </p:oleObj>
              </mc:Choice>
              <mc:Fallback>
                <p:oleObj name="Equation" r:id="rId5" imgW="95220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6425" y="4800600"/>
                        <a:ext cx="142557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4114800" y="5029200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eye</a:t>
            </a:r>
            <a:endParaRPr lang="en-US" dirty="0"/>
          </a:p>
        </p:txBody>
      </p:sp>
      <p:pic>
        <p:nvPicPr>
          <p:cNvPr id="661506" name="Picture 2" descr="http://media-3.web.britannica.com/eb-media/43/79543-004-C3F00EE8.jpg"/>
          <p:cNvPicPr>
            <a:picLocks noChangeAspect="1" noChangeArrowheads="1"/>
          </p:cNvPicPr>
          <p:nvPr/>
        </p:nvPicPr>
        <p:blipFill>
          <a:blip r:embed="rId2" cstate="print"/>
          <a:srcRect t="5899"/>
          <a:stretch>
            <a:fillRect/>
          </a:stretch>
        </p:blipFill>
        <p:spPr bwMode="auto">
          <a:xfrm>
            <a:off x="1861458" y="1640774"/>
            <a:ext cx="5648325" cy="277858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20, Slide </a:t>
            </a:r>
            <a:fld id="{1CAC7609-F577-47E8-AE8B-FF3B7C65C01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66951" y="1640774"/>
            <a:ext cx="938150" cy="277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14996" y="1640774"/>
            <a:ext cx="1142012" cy="277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76801" y="1640774"/>
            <a:ext cx="1191490" cy="277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74230" y="1640774"/>
            <a:ext cx="1454725" cy="277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066799" y="3805052"/>
            <a:ext cx="3429000" cy="2670124"/>
            <a:chOff x="1161802" y="3377540"/>
            <a:chExt cx="3429000" cy="2670124"/>
          </a:xfrm>
        </p:grpSpPr>
        <p:pic>
          <p:nvPicPr>
            <p:cNvPr id="661508" name="Picture 4" descr="http://www.planetacurioso.com/wp-content/uploads/2013/03/nautilus-pompilius.jpg"/>
            <p:cNvPicPr>
              <a:picLocks noChangeAspect="1" noChangeArrowheads="1"/>
            </p:cNvPicPr>
            <p:nvPr/>
          </p:nvPicPr>
          <p:blipFill>
            <a:blip r:embed="rId3" cstate="print"/>
            <a:srcRect l="14667" r="4000" b="5941"/>
            <a:stretch>
              <a:fillRect/>
            </a:stretch>
          </p:blipFill>
          <p:spPr bwMode="auto">
            <a:xfrm>
              <a:off x="1161802" y="3377540"/>
              <a:ext cx="3429000" cy="2670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1249878" y="5651665"/>
              <a:ext cx="962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Nautilus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16" idx="2"/>
            </p:cNvCxnSpPr>
            <p:nvPr/>
          </p:nvCxnSpPr>
          <p:spPr>
            <a:xfrm flipH="1">
              <a:off x="3289466" y="4320846"/>
              <a:ext cx="614048" cy="35803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266705" y="3951514"/>
              <a:ext cx="1273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Pinhole eye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76800" y="3810000"/>
            <a:ext cx="3810000" cy="2664454"/>
            <a:chOff x="4876800" y="3810000"/>
            <a:chExt cx="3810000" cy="2664454"/>
          </a:xfrm>
        </p:grpSpPr>
        <p:pic>
          <p:nvPicPr>
            <p:cNvPr id="693252" name="Picture 4" descr="http://www.featurepics.com/FI/Thumb300/20061014/Octopus-Eye-11355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76800" y="3810000"/>
              <a:ext cx="3810000" cy="26644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4953000" y="6019800"/>
              <a:ext cx="951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Octopus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21" idx="3"/>
            </p:cNvCxnSpPr>
            <p:nvPr/>
          </p:nvCxnSpPr>
          <p:spPr>
            <a:xfrm>
              <a:off x="6641769" y="4680466"/>
              <a:ext cx="597231" cy="424934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257800" y="4495800"/>
              <a:ext cx="1383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Complex eye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14400" y="1219200"/>
            <a:ext cx="3122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eye is like a camera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the human eye</a:t>
            </a:r>
            <a:endParaRPr lang="en-US" dirty="0"/>
          </a:p>
        </p:txBody>
      </p:sp>
      <p:pic>
        <p:nvPicPr>
          <p:cNvPr id="4" name="Picture 8" descr="http://www.indatacorp.com/site/images/portfolio/VisibleProductions/B05e_eye_midsa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502" y="2052284"/>
            <a:ext cx="4026090" cy="34217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05200" y="2743200"/>
            <a:ext cx="1008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Vitreous fluid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1922" y="4451445"/>
            <a:ext cx="1275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 nerve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52938" y="3897868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2408830"/>
            <a:ext cx="156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Ciliary</a:t>
            </a:r>
            <a:r>
              <a:rPr lang="en-US" dirty="0" smtClean="0"/>
              <a:t> muscles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4191000"/>
            <a:ext cx="499282" cy="367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Iris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53485" y="35930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Pupil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14800" y="3733800"/>
            <a:ext cx="782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Retina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20, Slide </a:t>
            </a:r>
            <a:fld id="{1CAC7609-F577-47E8-AE8B-FF3B7C65C01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47073" y="28956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Cornea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859171" y="2743200"/>
            <a:ext cx="1980029" cy="1119664"/>
            <a:chOff x="5486400" y="2133600"/>
            <a:chExt cx="1980029" cy="1119664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5486400" y="2509652"/>
              <a:ext cx="19742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486400" y="2145268"/>
              <a:ext cx="1194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Part of eye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58000" y="2133600"/>
              <a:ext cx="365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86400" y="2514600"/>
              <a:ext cx="198002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400" dirty="0" smtClean="0"/>
                <a:t>Cornea		1.351</a:t>
              </a:r>
            </a:p>
            <a:p>
              <a:pPr defTabSz="457200"/>
              <a:r>
                <a:rPr lang="en-US" sz="1400" dirty="0" smtClean="0"/>
                <a:t>Lens			1.437</a:t>
              </a:r>
            </a:p>
            <a:p>
              <a:pPr defTabSz="457200"/>
              <a:r>
                <a:rPr lang="en-US" sz="1400" dirty="0" smtClean="0"/>
                <a:t>Vitreous fluid	1.333</a:t>
              </a:r>
            </a:p>
          </p:txBody>
        </p:sp>
      </p:grpSp>
      <p:cxnSp>
        <p:nvCxnSpPr>
          <p:cNvPr id="24" name="Straight Arrow Connector 23"/>
          <p:cNvCxnSpPr>
            <a:stCxn id="12" idx="3"/>
          </p:cNvCxnSpPr>
          <p:nvPr/>
        </p:nvCxnSpPr>
        <p:spPr>
          <a:xfrm>
            <a:off x="2558209" y="2593496"/>
            <a:ext cx="310097" cy="53070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3"/>
          </p:cNvCxnSpPr>
          <p:nvPr/>
        </p:nvCxnSpPr>
        <p:spPr>
          <a:xfrm>
            <a:off x="1905000" y="3080266"/>
            <a:ext cx="437473" cy="1963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</p:cNvCxnSpPr>
          <p:nvPr/>
        </p:nvCxnSpPr>
        <p:spPr>
          <a:xfrm flipV="1">
            <a:off x="2106228" y="3759115"/>
            <a:ext cx="484572" cy="186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3"/>
          </p:cNvCxnSpPr>
          <p:nvPr/>
        </p:nvCxnSpPr>
        <p:spPr>
          <a:xfrm flipV="1">
            <a:off x="2099482" y="4267201"/>
            <a:ext cx="442490" cy="1073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1"/>
          </p:cNvCxnSpPr>
          <p:nvPr/>
        </p:nvCxnSpPr>
        <p:spPr>
          <a:xfrm flipH="1" flipV="1">
            <a:off x="2971938" y="3897868"/>
            <a:ext cx="381000" cy="18466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5" idx="3"/>
          </p:cNvCxnSpPr>
          <p:nvPr/>
        </p:nvCxnSpPr>
        <p:spPr>
          <a:xfrm flipV="1">
            <a:off x="4896937" y="3810000"/>
            <a:ext cx="422353" cy="10846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14400" y="6019800"/>
            <a:ext cx="5607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Retina has ~125 million photoreceptor cells (rods &amp; cones)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914400" y="5638800"/>
            <a:ext cx="5585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Pupil controls amount of light – diameter typically 2-8 mm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914400" y="1371600"/>
            <a:ext cx="7593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 in a camera, eye lens creates image of object onto retina</a:t>
            </a:r>
            <a:endParaRPr lang="en-US" sz="24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2057400" y="2590800"/>
            <a:ext cx="4648200" cy="2895600"/>
            <a:chOff x="2057400" y="2590800"/>
            <a:chExt cx="4648200" cy="2895600"/>
          </a:xfrm>
        </p:grpSpPr>
        <p:pic>
          <p:nvPicPr>
            <p:cNvPr id="681986" name="Picture 2" descr="http://www.missionforvisionusa.org/anatomy/uploaded_images/GrosASlabMfV-781494.jpg"/>
            <p:cNvPicPr>
              <a:picLocks noChangeAspect="1" noChangeArrowheads="1"/>
            </p:cNvPicPr>
            <p:nvPr/>
          </p:nvPicPr>
          <p:blipFill>
            <a:blip r:embed="rId4" cstate="print"/>
            <a:srcRect r="12722"/>
            <a:stretch>
              <a:fillRect/>
            </a:stretch>
          </p:blipFill>
          <p:spPr bwMode="auto">
            <a:xfrm rot="5400000">
              <a:off x="4187008" y="2967808"/>
              <a:ext cx="2895600" cy="21415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4" name="Rectangle 43"/>
            <p:cNvSpPr/>
            <p:nvPr/>
          </p:nvSpPr>
          <p:spPr>
            <a:xfrm>
              <a:off x="2057400" y="2743200"/>
              <a:ext cx="1219200" cy="1981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3276600" y="2590800"/>
              <a:ext cx="1295400" cy="1524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276600" y="4724400"/>
              <a:ext cx="1295400" cy="762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7239000" y="5486400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ACT: Anatomy of the Eye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901535" y="4273715"/>
            <a:ext cx="78268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A. 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Lens	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B. 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Cornea	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C. 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Retina	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D.  Vitreous fluid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1558" name="Oval 6"/>
          <p:cNvSpPr>
            <a:spLocks noChangeArrowheads="1"/>
          </p:cNvSpPr>
          <p:nvPr/>
        </p:nvSpPr>
        <p:spPr bwMode="auto">
          <a:xfrm>
            <a:off x="2500207" y="4215740"/>
            <a:ext cx="1905000" cy="569872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950938" y="4931297"/>
            <a:ext cx="72549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rgbClr val="C00000"/>
                </a:solidFill>
              </a:rPr>
              <a:t>Shape and index of refraction mismatch determine how much light bends: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rgbClr val="C00000"/>
                </a:solidFill>
              </a:rPr>
              <a:t>Lens </a:t>
            </a:r>
            <a:r>
              <a:rPr lang="en-US" dirty="0">
                <a:solidFill>
                  <a:srgbClr val="C00000"/>
                </a:solidFill>
              </a:rPr>
              <a:t>and cornea have similar </a:t>
            </a:r>
            <a:r>
              <a:rPr lang="en-US" dirty="0" smtClean="0">
                <a:solidFill>
                  <a:srgbClr val="C00000"/>
                </a:solidFill>
              </a:rPr>
              <a:t>shape </a:t>
            </a:r>
            <a:r>
              <a:rPr lang="en-US" dirty="0">
                <a:solidFill>
                  <a:srgbClr val="C00000"/>
                </a:solidFill>
              </a:rPr>
              <a:t>and 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703612" y="3139827"/>
            <a:ext cx="1849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Laser eye surgery changes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cornea!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321" name="Picture 12" descr="iclick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20, Slide </a:t>
            </a:r>
            <a:fld id="{1CAC7609-F577-47E8-AE8B-FF3B7C65C01C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994069" y="2295896"/>
            <a:ext cx="1980029" cy="1119664"/>
            <a:chOff x="5486400" y="2133600"/>
            <a:chExt cx="1980029" cy="1119664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5486400" y="2509652"/>
              <a:ext cx="19742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486400" y="2145268"/>
              <a:ext cx="1194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Part of eye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58000" y="2133600"/>
              <a:ext cx="365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86400" y="2514600"/>
              <a:ext cx="198002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400" dirty="0" smtClean="0"/>
                <a:t>Cornea		1.351</a:t>
              </a:r>
            </a:p>
            <a:p>
              <a:pPr defTabSz="457200"/>
              <a:r>
                <a:rPr lang="en-US" sz="1400" dirty="0" smtClean="0"/>
                <a:t>Lens			1.437</a:t>
              </a:r>
            </a:p>
            <a:p>
              <a:pPr defTabSz="457200"/>
              <a:r>
                <a:rPr lang="en-US" sz="1400" dirty="0" smtClean="0"/>
                <a:t>Vitreous fluid	1.333</a:t>
              </a:r>
            </a:p>
          </p:txBody>
        </p:sp>
      </p:grpSp>
      <p:pic>
        <p:nvPicPr>
          <p:cNvPr id="20" name="Picture 8" descr="http://www.indatacorp.com/site/images/portfolio/VisibleProductions/B05e_eye_midsa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2572" y="1861576"/>
            <a:ext cx="2484674" cy="211171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362309" y="2080486"/>
            <a:ext cx="1008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Vitreous fluid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38985" y="304284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30239" y="2617519"/>
            <a:ext cx="782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Retina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399373" y="2396837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Cornea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>
          <a:xfrm>
            <a:off x="2257300" y="2581503"/>
            <a:ext cx="437473" cy="1963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1"/>
          </p:cNvCxnSpPr>
          <p:nvPr/>
        </p:nvCxnSpPr>
        <p:spPr>
          <a:xfrm flipH="1" flipV="1">
            <a:off x="3157985" y="3042844"/>
            <a:ext cx="381000" cy="18466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1"/>
          </p:cNvCxnSpPr>
          <p:nvPr/>
        </p:nvCxnSpPr>
        <p:spPr>
          <a:xfrm flipH="1">
            <a:off x="4590937" y="2802185"/>
            <a:ext cx="339302" cy="2002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37210" y="1253284"/>
            <a:ext cx="7736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Which part of the eye is responsible for most of the bending of light?</a:t>
            </a:r>
            <a:endParaRPr lang="en-US" sz="2400" dirty="0"/>
          </a:p>
        </p:txBody>
      </p:sp>
      <p:graphicFrame>
        <p:nvGraphicFramePr>
          <p:cNvPr id="680961" name="Object 1"/>
          <p:cNvGraphicFramePr>
            <a:graphicFrameLocks noChangeAspect="1"/>
          </p:cNvGraphicFramePr>
          <p:nvPr/>
        </p:nvGraphicFramePr>
        <p:xfrm>
          <a:off x="3657600" y="5606659"/>
          <a:ext cx="190976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979" name="Equation" r:id="rId6" imgW="1269720" imgH="431640" progId="Equation.DSMT4">
                  <p:embed/>
                </p:oleObj>
              </mc:Choice>
              <mc:Fallback>
                <p:oleObj name="Equation" r:id="rId6" imgW="1269720" imgH="4316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606659"/>
                        <a:ext cx="1909763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0962" name="Object 2"/>
          <p:cNvGraphicFramePr>
            <a:graphicFrameLocks noChangeAspect="1"/>
          </p:cNvGraphicFramePr>
          <p:nvPr/>
        </p:nvGraphicFramePr>
        <p:xfrm>
          <a:off x="6194054" y="5555755"/>
          <a:ext cx="198755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980" name="Equation" r:id="rId8" imgW="1320480" imgH="431640" progId="Equation.DSMT4">
                  <p:embed/>
                </p:oleObj>
              </mc:Choice>
              <mc:Fallback>
                <p:oleObj name="Equation" r:id="rId8" imgW="132048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054" y="5555755"/>
                        <a:ext cx="1987550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0963" name="Object 3"/>
          <p:cNvGraphicFramePr>
            <a:graphicFrameLocks noChangeAspect="1"/>
          </p:cNvGraphicFramePr>
          <p:nvPr/>
        </p:nvGraphicFramePr>
        <p:xfrm>
          <a:off x="1138238" y="5600845"/>
          <a:ext cx="190976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981" name="Equation" r:id="rId10" imgW="1269720" imgH="431640" progId="Equation.DSMT4">
                  <p:embed/>
                </p:oleObj>
              </mc:Choice>
              <mc:Fallback>
                <p:oleObj name="Equation" r:id="rId10" imgW="126972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5600845"/>
                        <a:ext cx="1909762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1687284" y="6318547"/>
            <a:ext cx="4582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C00000"/>
                </a:solidFill>
              </a:rPr>
              <a:t>Most of bending occurs at air-cornea interface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1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8" grpId="0" animBg="1"/>
      <p:bldP spid="151560" grpId="0" autoUpdateAnimBg="0"/>
      <p:bldP spid="3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Accommodation</a:t>
            </a:r>
            <a:endParaRPr lang="en-US" dirty="0"/>
          </a:p>
        </p:txBody>
      </p:sp>
      <p:pic>
        <p:nvPicPr>
          <p:cNvPr id="4" name="Picture 8" descr="http://www.indatacorp.com/site/images/portfolio/VisibleProductions/B05e_eye_midsa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1" y="2536490"/>
            <a:ext cx="2484674" cy="211171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685800" y="3581400"/>
            <a:ext cx="79248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914400" y="3276600"/>
            <a:ext cx="0" cy="3048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88622" y="38862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1000" y="3581400"/>
            <a:ext cx="14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Distant object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622177" y="3200400"/>
            <a:ext cx="75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55972" y="3886200"/>
            <a:ext cx="1040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“Tensed”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886200" y="3581400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 object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6732896" y="3276600"/>
            <a:ext cx="304800" cy="609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4572000" y="2743200"/>
            <a:ext cx="3810000" cy="1676400"/>
            <a:chOff x="4572000" y="4419600"/>
            <a:chExt cx="3810000" cy="1676400"/>
          </a:xfrm>
        </p:grpSpPr>
        <p:sp>
          <p:nvSpPr>
            <p:cNvPr id="38" name="Arc 37"/>
            <p:cNvSpPr/>
            <p:nvPr/>
          </p:nvSpPr>
          <p:spPr>
            <a:xfrm>
              <a:off x="6705600" y="4419600"/>
              <a:ext cx="1676400" cy="1676400"/>
            </a:xfrm>
            <a:prstGeom prst="arc">
              <a:avLst>
                <a:gd name="adj1" fmla="val 21498463"/>
                <a:gd name="adj2" fmla="val 1883462"/>
              </a:avLst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4572000" y="4953000"/>
              <a:ext cx="2286000" cy="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572000" y="4953000"/>
              <a:ext cx="2286000" cy="22860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38" idx="2"/>
            </p:cNvCxnSpPr>
            <p:nvPr/>
          </p:nvCxnSpPr>
          <p:spPr>
            <a:xfrm>
              <a:off x="6906904" y="4953000"/>
              <a:ext cx="1352411" cy="741398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38" idx="2"/>
            </p:cNvCxnSpPr>
            <p:nvPr/>
          </p:nvCxnSpPr>
          <p:spPr>
            <a:xfrm>
              <a:off x="6906904" y="5181600"/>
              <a:ext cx="1352411" cy="512798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838200" y="1290935"/>
            <a:ext cx="7723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Ciliary</a:t>
            </a:r>
            <a:r>
              <a:rPr lang="en-US" sz="2400" dirty="0" smtClean="0"/>
              <a:t> muscles around lens change its shape and focal length</a:t>
            </a:r>
            <a:endParaRPr lang="en-US" sz="24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914400" y="2743200"/>
            <a:ext cx="7418696" cy="1676400"/>
            <a:chOff x="914400" y="1981200"/>
            <a:chExt cx="7418696" cy="1676400"/>
          </a:xfrm>
        </p:grpSpPr>
        <p:sp>
          <p:nvSpPr>
            <p:cNvPr id="14" name="Arc 13"/>
            <p:cNvSpPr/>
            <p:nvPr/>
          </p:nvSpPr>
          <p:spPr>
            <a:xfrm>
              <a:off x="6656696" y="1981200"/>
              <a:ext cx="1676400" cy="1676400"/>
            </a:xfrm>
            <a:prstGeom prst="arc">
              <a:avLst>
                <a:gd name="adj1" fmla="val 21498463"/>
                <a:gd name="adj2" fmla="val 1351677"/>
              </a:avLst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914400" y="2514600"/>
              <a:ext cx="5943600" cy="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914400" y="2514600"/>
              <a:ext cx="5943600" cy="22860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14" idx="2"/>
            </p:cNvCxnSpPr>
            <p:nvPr/>
          </p:nvCxnSpPr>
          <p:spPr>
            <a:xfrm>
              <a:off x="6858000" y="2514600"/>
              <a:ext cx="1411135" cy="625943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14" idx="2"/>
            </p:cNvCxnSpPr>
            <p:nvPr/>
          </p:nvCxnSpPr>
          <p:spPr>
            <a:xfrm>
              <a:off x="6858000" y="2743200"/>
              <a:ext cx="1411135" cy="397343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1752600" y="2286000"/>
              <a:ext cx="769441" cy="465192"/>
              <a:chOff x="1752600" y="1981200"/>
              <a:chExt cx="769441" cy="465192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2118360" y="2057400"/>
                <a:ext cx="9144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16200000">
                <a:off x="1904725" y="1829075"/>
                <a:ext cx="46519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/>
                  <a:t>≈</a:t>
                </a:r>
                <a:endParaRPr lang="en-US" sz="4400" dirty="0"/>
              </a:p>
            </p:txBody>
          </p:sp>
        </p:grpSp>
      </p:grpSp>
      <p:sp>
        <p:nvSpPr>
          <p:cNvPr id="56" name="TextBox 55"/>
          <p:cNvSpPr txBox="1"/>
          <p:nvPr/>
        </p:nvSpPr>
        <p:spPr>
          <a:xfrm>
            <a:off x="856160" y="1676400"/>
            <a:ext cx="614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eye can focus on objects both close and far </a:t>
            </a:r>
            <a:endParaRPr lang="en-US" sz="2400" dirty="0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20, Slide </a:t>
            </a:r>
            <a:fld id="{1CAC7609-F577-47E8-AE8B-FF3B7C65C01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105400" y="2438400"/>
            <a:ext cx="156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Ciliary</a:t>
            </a:r>
            <a:r>
              <a:rPr lang="en-US" dirty="0" smtClean="0"/>
              <a:t> muscles</a:t>
            </a: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6477000" y="2743200"/>
            <a:ext cx="337391" cy="424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828800" y="5715000"/>
            <a:ext cx="2016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Far point: 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o,far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= ∞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28800" y="6084332"/>
            <a:ext cx="2608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Near point: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o,near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= 25 cm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 rot="5400000">
            <a:off x="4876799" y="5257801"/>
            <a:ext cx="761999" cy="1676399"/>
            <a:chOff x="7772396" y="1766782"/>
            <a:chExt cx="761999" cy="1676399"/>
          </a:xfrm>
        </p:grpSpPr>
        <p:sp>
          <p:nvSpPr>
            <p:cNvPr id="61" name="TextBox 60"/>
            <p:cNvSpPr txBox="1"/>
            <p:nvPr/>
          </p:nvSpPr>
          <p:spPr>
            <a:xfrm rot="16200000">
              <a:off x="7347461" y="2344116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9900"/>
                  </a:solidFill>
                </a:rPr>
                <a:t>Normal adult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62" name="AutoShape 148"/>
            <p:cNvSpPr>
              <a:spLocks/>
            </p:cNvSpPr>
            <p:nvPr/>
          </p:nvSpPr>
          <p:spPr bwMode="auto">
            <a:xfrm rot="16200000" flipH="1">
              <a:off x="8077196" y="2985981"/>
              <a:ext cx="152400" cy="761999"/>
            </a:xfrm>
            <a:prstGeom prst="leftBrace">
              <a:avLst>
                <a:gd name="adj1" fmla="val 47569"/>
                <a:gd name="adj2" fmla="val 50000"/>
              </a:avLst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5013934" y="3886200"/>
            <a:ext cx="1158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“Relaxed” 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914401" y="4731603"/>
            <a:ext cx="7772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“far point” and “near point” are the maximum and minimum object distances where the image remains in focus</a:t>
            </a:r>
            <a:endParaRPr lang="en-US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7315200" y="5791200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60315E-7 L 0.4 8.60315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3" grpId="0"/>
      <p:bldP spid="44" grpId="0"/>
      <p:bldP spid="53" grpId="0" animBg="1"/>
      <p:bldP spid="58" grpId="0"/>
      <p:bldP spid="59" grpId="0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93" y="0"/>
            <a:ext cx="8475259" cy="1325563"/>
          </a:xfrm>
        </p:spPr>
        <p:txBody>
          <a:bodyPr/>
          <a:lstStyle/>
          <a:p>
            <a:r>
              <a:rPr lang="en-US" dirty="0" smtClean="0"/>
              <a:t>Calculation: focal length of the eye</a:t>
            </a:r>
            <a:endParaRPr lang="en-US" dirty="0"/>
          </a:p>
        </p:txBody>
      </p:sp>
      <p:pic>
        <p:nvPicPr>
          <p:cNvPr id="4" name="Picture 8" descr="http://www.indatacorp.com/site/images/portfolio/VisibleProductions/B05e_eye_midsa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1" y="1774490"/>
            <a:ext cx="2484674" cy="211171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7467600" y="3048000"/>
            <a:ext cx="75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762000" y="4800600"/>
          <a:ext cx="22352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47" name="Equation" r:id="rId4" imgW="1269720" imgH="457200" progId="Equation.DSMT4">
                  <p:embed/>
                </p:oleObj>
              </mc:Choice>
              <mc:Fallback>
                <p:oleObj name="Equation" r:id="rId4" imgW="126972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800600"/>
                        <a:ext cx="2235200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685800" y="1219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 adult with normal eyesight will see a focused image over a wide range of object distances:  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914400" y="2209800"/>
            <a:ext cx="2219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“Far” point: 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o,far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= ∞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14400" y="2590800"/>
            <a:ext cx="280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“Near” point: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o,near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= 25 cm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48" name="Group 91"/>
          <p:cNvGrpSpPr/>
          <p:nvPr/>
        </p:nvGrpSpPr>
        <p:grpSpPr>
          <a:xfrm>
            <a:off x="4572000" y="2667000"/>
            <a:ext cx="2286000" cy="552510"/>
            <a:chOff x="2895600" y="2133600"/>
            <a:chExt cx="1981200" cy="552510"/>
          </a:xfrm>
        </p:grpSpPr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V="1">
              <a:off x="2895600" y="21336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5"/>
            <p:cNvSpPr>
              <a:spLocks noChangeShapeType="1"/>
            </p:cNvSpPr>
            <p:nvPr/>
          </p:nvSpPr>
          <p:spPr bwMode="auto">
            <a:xfrm flipV="1">
              <a:off x="4876800" y="21336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4114800" y="2514600"/>
              <a:ext cx="762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>
              <a:off x="2895600" y="2514600"/>
              <a:ext cx="838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3733800" y="2286000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smtClean="0"/>
                <a:t>d</a:t>
              </a:r>
              <a:r>
                <a:rPr lang="en-US" sz="2000" i="1" baseline="-25000" dirty="0" smtClean="0"/>
                <a:t>o</a:t>
              </a:r>
              <a:endParaRPr lang="en-US" sz="20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858000" y="2362200"/>
            <a:ext cx="1524000" cy="497916"/>
            <a:chOff x="4869210" y="1505806"/>
            <a:chExt cx="1348850" cy="497916"/>
          </a:xfrm>
        </p:grpSpPr>
        <p:grpSp>
          <p:nvGrpSpPr>
            <p:cNvPr id="58" name="Group 92"/>
            <p:cNvGrpSpPr/>
            <p:nvPr/>
          </p:nvGrpSpPr>
          <p:grpSpPr>
            <a:xfrm>
              <a:off x="4885898" y="1505806"/>
              <a:ext cx="1332162" cy="497916"/>
              <a:chOff x="4890862" y="2188194"/>
              <a:chExt cx="686244" cy="497916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>
                <a:off x="5312909" y="2514600"/>
                <a:ext cx="259072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 flipH="1">
                <a:off x="4890862" y="2514600"/>
                <a:ext cx="259072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ectangle 61"/>
              <p:cNvSpPr/>
              <p:nvPr/>
            </p:nvSpPr>
            <p:spPr>
              <a:xfrm>
                <a:off x="5146473" y="2286000"/>
                <a:ext cx="20136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i="1" dirty="0" err="1" smtClean="0">
                    <a:solidFill>
                      <a:schemeClr val="bg1"/>
                    </a:solidFill>
                  </a:rPr>
                  <a:t>d</a:t>
                </a:r>
                <a:r>
                  <a:rPr lang="en-US" sz="2000" i="1" baseline="-25000" dirty="0" err="1" smtClean="0">
                    <a:solidFill>
                      <a:schemeClr val="bg1"/>
                    </a:solidFill>
                  </a:rPr>
                  <a:t>i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Line 5"/>
              <p:cNvSpPr>
                <a:spLocks noChangeShapeType="1"/>
              </p:cNvSpPr>
              <p:nvPr/>
            </p:nvSpPr>
            <p:spPr bwMode="auto">
              <a:xfrm flipV="1">
                <a:off x="5577106" y="2188194"/>
                <a:ext cx="0" cy="45720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" name="Line 5"/>
            <p:cNvSpPr>
              <a:spLocks noChangeShapeType="1"/>
            </p:cNvSpPr>
            <p:nvPr/>
          </p:nvSpPr>
          <p:spPr bwMode="auto">
            <a:xfrm flipV="1">
              <a:off x="4869210" y="1505806"/>
              <a:ext cx="0" cy="4572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85800" y="4267200"/>
            <a:ext cx="7518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are the focal lengths of the relaxed and tensed eye?  </a:t>
            </a:r>
            <a:endParaRPr lang="en-US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3276600" y="3505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Typical lens-retina distance = 2.0 cm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657412" name="Object 2"/>
          <p:cNvGraphicFramePr>
            <a:graphicFrameLocks noChangeAspect="1"/>
          </p:cNvGraphicFramePr>
          <p:nvPr/>
        </p:nvGraphicFramePr>
        <p:xfrm>
          <a:off x="2960688" y="4800600"/>
          <a:ext cx="1519237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48" name="Equation" r:id="rId6" imgW="863280" imgH="393480" progId="Equation.DSMT4">
                  <p:embed/>
                </p:oleObj>
              </mc:Choice>
              <mc:Fallback>
                <p:oleObj name="Equation" r:id="rId6" imgW="86328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4800600"/>
                        <a:ext cx="1519237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413" name="Object 2"/>
          <p:cNvGraphicFramePr>
            <a:graphicFrameLocks noChangeAspect="1"/>
          </p:cNvGraphicFramePr>
          <p:nvPr/>
        </p:nvGraphicFramePr>
        <p:xfrm>
          <a:off x="762000" y="5791200"/>
          <a:ext cx="19002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49" name="Equation" r:id="rId8" imgW="1079280" imgH="228600" progId="Equation.DSMT4">
                  <p:embed/>
                </p:oleObj>
              </mc:Choice>
              <mc:Fallback>
                <p:oleObj name="Equation" r:id="rId8" imgW="107928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791200"/>
                        <a:ext cx="1900237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414" name="Object 2"/>
          <p:cNvGraphicFramePr>
            <a:graphicFrameLocks noChangeAspect="1"/>
          </p:cNvGraphicFramePr>
          <p:nvPr/>
        </p:nvGraphicFramePr>
        <p:xfrm>
          <a:off x="4953000" y="4800600"/>
          <a:ext cx="22352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50" name="Equation" r:id="rId10" imgW="1269720" imgH="444240" progId="Equation.DSMT4">
                  <p:embed/>
                </p:oleObj>
              </mc:Choice>
              <mc:Fallback>
                <p:oleObj name="Equation" r:id="rId10" imgW="1269720" imgH="444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800600"/>
                        <a:ext cx="2235200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415" name="Object 2"/>
          <p:cNvGraphicFramePr>
            <a:graphicFrameLocks noChangeAspect="1"/>
          </p:cNvGraphicFramePr>
          <p:nvPr/>
        </p:nvGraphicFramePr>
        <p:xfrm>
          <a:off x="7199313" y="4800600"/>
          <a:ext cx="1944687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51" name="Equation" r:id="rId12" imgW="1104840" imgH="393480" progId="Equation.DSMT4">
                  <p:embed/>
                </p:oleObj>
              </mc:Choice>
              <mc:Fallback>
                <p:oleObj name="Equation" r:id="rId12" imgW="1104840" imgH="393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4800600"/>
                        <a:ext cx="1944687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416" name="Object 2"/>
          <p:cNvGraphicFramePr>
            <a:graphicFrameLocks noChangeAspect="1"/>
          </p:cNvGraphicFramePr>
          <p:nvPr/>
        </p:nvGraphicFramePr>
        <p:xfrm>
          <a:off x="4964113" y="5768975"/>
          <a:ext cx="17907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52" name="Equation" r:id="rId14" imgW="1015920" imgH="228600" progId="Equation.DSMT4">
                  <p:embed/>
                </p:oleObj>
              </mc:Choice>
              <mc:Fallback>
                <p:oleObj name="Equation" r:id="rId14" imgW="101592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5768975"/>
                        <a:ext cx="17907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2133600" y="6248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Small change in </a:t>
            </a:r>
            <a:r>
              <a:rPr lang="en-US" i="1" dirty="0" smtClean="0">
                <a:solidFill>
                  <a:srgbClr val="C00000"/>
                </a:solidFill>
              </a:rPr>
              <a:t>f</a:t>
            </a:r>
            <a:r>
              <a:rPr lang="en-US" dirty="0" smtClean="0">
                <a:solidFill>
                  <a:srgbClr val="C00000"/>
                </a:solidFill>
              </a:rPr>
              <a:t> yields large charge in </a:t>
            </a:r>
            <a:r>
              <a:rPr lang="en-US" i="1" dirty="0" smtClean="0">
                <a:solidFill>
                  <a:srgbClr val="C00000"/>
                </a:solidFill>
              </a:rPr>
              <a:t>d</a:t>
            </a:r>
            <a:r>
              <a:rPr lang="en-US" i="1" baseline="-25000" dirty="0" smtClean="0">
                <a:solidFill>
                  <a:srgbClr val="C00000"/>
                </a:solidFill>
              </a:rPr>
              <a:t>o</a:t>
            </a:r>
            <a:r>
              <a:rPr lang="en-US" dirty="0" smtClean="0">
                <a:solidFill>
                  <a:srgbClr val="C00000"/>
                </a:solidFill>
              </a:rPr>
              <a:t>!</a:t>
            </a:r>
            <a:endParaRPr lang="en-US" i="1" baseline="-25000" dirty="0">
              <a:solidFill>
                <a:srgbClr val="C00000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4419600" y="2819400"/>
            <a:ext cx="41910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4572000" y="2514600"/>
            <a:ext cx="0" cy="3048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Arc 69"/>
          <p:cNvSpPr/>
          <p:nvPr/>
        </p:nvSpPr>
        <p:spPr>
          <a:xfrm>
            <a:off x="6656696" y="1981200"/>
            <a:ext cx="1676400" cy="1676400"/>
          </a:xfrm>
          <a:prstGeom prst="arc">
            <a:avLst>
              <a:gd name="adj1" fmla="val 21498463"/>
              <a:gd name="adj2" fmla="val 1883462"/>
            </a:avLst>
          </a:prstGeom>
          <a:ln w="57150"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4149575" y="2133600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20, Slide </a:t>
            </a:r>
            <a:fld id="{1CAC7609-F577-47E8-AE8B-FF3B7C65C01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5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5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5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66" grpId="0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4648200" y="3352800"/>
            <a:ext cx="838200" cy="381000"/>
            <a:chOff x="6629400" y="3048000"/>
            <a:chExt cx="838200" cy="381000"/>
          </a:xfrm>
        </p:grpSpPr>
        <p:sp>
          <p:nvSpPr>
            <p:cNvPr id="38" name="TextBox 37"/>
            <p:cNvSpPr txBox="1"/>
            <p:nvPr/>
          </p:nvSpPr>
          <p:spPr>
            <a:xfrm>
              <a:off x="6713868" y="3048000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13 cm</a:t>
              </a:r>
              <a:endParaRPr lang="en-US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6629400" y="3429000"/>
              <a:ext cx="533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738188" y="1130300"/>
            <a:ext cx="7820025" cy="1841500"/>
            <a:chOff x="465" y="581"/>
            <a:chExt cx="4926" cy="1160"/>
          </a:xfrm>
        </p:grpSpPr>
        <p:sp>
          <p:nvSpPr>
            <p:cNvPr id="10266" name="Text Box 3"/>
            <p:cNvSpPr txBox="1">
              <a:spLocks noChangeArrowheads="1"/>
            </p:cNvSpPr>
            <p:nvPr/>
          </p:nvSpPr>
          <p:spPr bwMode="auto">
            <a:xfrm>
              <a:off x="465" y="581"/>
              <a:ext cx="492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400" dirty="0">
                  <a:latin typeface="+mj-lt"/>
                </a:rPr>
                <a:t>A person with almost normal vision (near point at 26 cm) is standing in front of a plane mirror.</a:t>
              </a:r>
            </a:p>
          </p:txBody>
        </p:sp>
        <p:sp>
          <p:nvSpPr>
            <p:cNvPr id="10267" name="Text Box 4"/>
            <p:cNvSpPr txBox="1">
              <a:spLocks noChangeArrowheads="1"/>
            </p:cNvSpPr>
            <p:nvPr/>
          </p:nvSpPr>
          <p:spPr bwMode="auto">
            <a:xfrm>
              <a:off x="465" y="1218"/>
              <a:ext cx="492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400">
                  <a:latin typeface="+mj-lt"/>
                </a:rPr>
                <a:t>What is the closest distance to the mirror where the person can stand and still see himself in focus?</a:t>
              </a:r>
            </a:p>
          </p:txBody>
        </p:sp>
      </p:grp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1263650" y="3590925"/>
            <a:ext cx="155575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13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cm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26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cm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52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cm</a:t>
            </a:r>
          </a:p>
        </p:txBody>
      </p:sp>
      <p:sp>
        <p:nvSpPr>
          <p:cNvPr id="17417" name="Rectangle 2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ACT: </a:t>
            </a:r>
            <a:r>
              <a:rPr lang="en-US" dirty="0" err="1" smtClean="0"/>
              <a:t>CheckPoint</a:t>
            </a:r>
            <a:r>
              <a:rPr lang="en-US" dirty="0" smtClean="0"/>
              <a:t> 1</a:t>
            </a:r>
          </a:p>
        </p:txBody>
      </p:sp>
      <p:sp>
        <p:nvSpPr>
          <p:cNvPr id="166935" name="Oval 23"/>
          <p:cNvSpPr>
            <a:spLocks noChangeArrowheads="1"/>
          </p:cNvSpPr>
          <p:nvPr/>
        </p:nvSpPr>
        <p:spPr bwMode="auto">
          <a:xfrm>
            <a:off x="1096963" y="3530600"/>
            <a:ext cx="1890712" cy="55245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8" name="Text Box 26"/>
          <p:cNvSpPr txBox="1">
            <a:spLocks noChangeArrowheads="1"/>
          </p:cNvSpPr>
          <p:nvPr/>
        </p:nvSpPr>
        <p:spPr bwMode="auto">
          <a:xfrm>
            <a:off x="5638800" y="4648200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C00000"/>
                </a:solidFill>
                <a:latin typeface="+mj-lt"/>
              </a:rPr>
              <a:t>Image from mirror becomes object for eye!</a:t>
            </a:r>
          </a:p>
        </p:txBody>
      </p:sp>
      <p:pic>
        <p:nvPicPr>
          <p:cNvPr id="26" name="Picture 12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20, Slide </a:t>
            </a:r>
            <a:fld id="{1CAC7609-F577-47E8-AE8B-FF3B7C65C01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1" name="Picture 2" descr="http://www.immediateentourage.com/ie/wp-content/uploads/2010/12/Man+1+by+Klearchos+Kapoutsis4.pn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36273" r="36858"/>
          <a:stretch>
            <a:fillRect/>
          </a:stretch>
        </p:blipFill>
        <p:spPr bwMode="auto">
          <a:xfrm flipH="1">
            <a:off x="4809834" y="3810000"/>
            <a:ext cx="676566" cy="2518012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548750" y="3378526"/>
            <a:ext cx="2743200" cy="2986644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solidFill>
              <a:schemeClr val="tx1"/>
            </a:solidFill>
          </a:ln>
          <a:scene3d>
            <a:camera prst="isometricOffAxis1Left"/>
            <a:lightRig rig="threePt" dir="t"/>
          </a:scene3d>
          <a:sp3d extrusionH="25400" contourW="12700">
            <a:extrusionClr>
              <a:schemeClr val="bg1">
                <a:lumMod val="85000"/>
              </a:schemeClr>
            </a:extrusionClr>
            <a:contourClr>
              <a:schemeClr val="bg1">
                <a:lumMod val="8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" descr="http://www.immediateentourage.com/ie/wp-content/uploads/2010/12/Man+1+by+Klearchos+Kapoutsis4.png"/>
          <p:cNvPicPr>
            <a:picLocks noChangeAspect="1" noChangeArrowheads="1"/>
          </p:cNvPicPr>
          <p:nvPr/>
        </p:nvPicPr>
        <p:blipFill>
          <a:blip r:embed="rId4" cstate="print"/>
          <a:srcRect l="36273" r="36858"/>
          <a:stretch>
            <a:fillRect/>
          </a:stretch>
        </p:blipFill>
        <p:spPr bwMode="auto">
          <a:xfrm>
            <a:off x="3819234" y="3810000"/>
            <a:ext cx="676566" cy="2518012"/>
          </a:xfrm>
          <a:prstGeom prst="rect">
            <a:avLst/>
          </a:prstGeom>
          <a:noFill/>
        </p:spPr>
      </p:pic>
      <p:grpSp>
        <p:nvGrpSpPr>
          <p:cNvPr id="41" name="Group 40"/>
          <p:cNvGrpSpPr/>
          <p:nvPr/>
        </p:nvGrpSpPr>
        <p:grpSpPr>
          <a:xfrm>
            <a:off x="3886200" y="3352800"/>
            <a:ext cx="762000" cy="381000"/>
            <a:chOff x="5867400" y="3048000"/>
            <a:chExt cx="762000" cy="381000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6096000" y="3429000"/>
              <a:ext cx="533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867400" y="3048000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13 cm</a:t>
              </a:r>
              <a:endParaRPr lang="en-US" dirty="0"/>
            </a:p>
          </p:txBody>
        </p:sp>
      </p:grp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81000" y="3581400"/>
            <a:ext cx="8382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marL="457200" indent="-457200">
              <a:spcAft>
                <a:spcPts val="600"/>
              </a:spcAft>
            </a:pPr>
            <a:r>
              <a:rPr lang="en-US" altLang="en-US" dirty="0" smtClean="0">
                <a:solidFill>
                  <a:srgbClr val="009900"/>
                </a:solidFill>
                <a:latin typeface="+mn-lt"/>
              </a:rPr>
              <a:t>47 %</a:t>
            </a:r>
            <a:endParaRPr lang="en-US" altLang="en-US" dirty="0">
              <a:solidFill>
                <a:srgbClr val="009900"/>
              </a:solidFill>
              <a:latin typeface="+mn-lt"/>
            </a:endParaRPr>
          </a:p>
          <a:p>
            <a:pPr marL="457200" indent="-457200">
              <a:spcAft>
                <a:spcPts val="600"/>
              </a:spcAft>
            </a:pPr>
            <a:r>
              <a:rPr lang="en-US" altLang="en-US" dirty="0" smtClean="0">
                <a:solidFill>
                  <a:srgbClr val="009900"/>
                </a:solidFill>
                <a:latin typeface="+mn-lt"/>
              </a:rPr>
              <a:t>44 %</a:t>
            </a:r>
            <a:endParaRPr lang="en-US" altLang="en-US" dirty="0">
              <a:solidFill>
                <a:srgbClr val="009900"/>
              </a:solidFill>
              <a:latin typeface="+mn-lt"/>
            </a:endParaRPr>
          </a:p>
          <a:p>
            <a:pPr marL="457200" indent="-457200">
              <a:spcAft>
                <a:spcPts val="600"/>
              </a:spcAft>
            </a:pPr>
            <a:r>
              <a:rPr lang="en-US" altLang="en-US" dirty="0" smtClean="0">
                <a:solidFill>
                  <a:srgbClr val="009900"/>
                </a:solidFill>
                <a:latin typeface="+mn-lt"/>
              </a:rPr>
              <a:t>8 %</a:t>
            </a:r>
            <a:endParaRPr lang="en-US" altLang="en-US" dirty="0">
              <a:solidFill>
                <a:srgbClr val="0099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6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35" grpId="0" animBg="1"/>
      <p:bldP spid="166938" grpId="0" autoUpdateAnimBg="0"/>
      <p:bldP spid="20" grpId="0"/>
    </p:bldLst>
  </p:timing>
</p:sld>
</file>

<file path=ppt/theme/theme1.xml><?xml version="1.0" encoding="utf-8"?>
<a:theme xmlns:a="http://schemas.openxmlformats.org/drawingml/2006/main" name="Phys10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Phys102</Template>
  <TotalTime>101386</TotalTime>
  <Words>1625</Words>
  <Application>Microsoft Office PowerPoint</Application>
  <PresentationFormat>On-screen Show (4:3)</PresentationFormat>
  <Paragraphs>271</Paragraphs>
  <Slides>22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Symbol</vt:lpstr>
      <vt:lpstr>Times New Roman</vt:lpstr>
      <vt:lpstr>Phys102</vt:lpstr>
      <vt:lpstr>Equation</vt:lpstr>
      <vt:lpstr>Clip</vt:lpstr>
      <vt:lpstr>Phys 102 – Lecture 20</vt:lpstr>
      <vt:lpstr>Today we will...</vt:lpstr>
      <vt:lpstr>The Camera</vt:lpstr>
      <vt:lpstr>Evolution of the eye</vt:lpstr>
      <vt:lpstr>Anatomy of the human eye</vt:lpstr>
      <vt:lpstr>ACT: Anatomy of the Eye</vt:lpstr>
      <vt:lpstr>Accommodation</vt:lpstr>
      <vt:lpstr>Calculation: focal length of the eye</vt:lpstr>
      <vt:lpstr>ACT: CheckPoint 1</vt:lpstr>
      <vt:lpstr>Near Point, Far Point</vt:lpstr>
      <vt:lpstr>Myopia (nearsightedness)</vt:lpstr>
      <vt:lpstr>Hyperopia (farsightedness)</vt:lpstr>
      <vt:lpstr>ACT: Corrective lenses</vt:lpstr>
      <vt:lpstr>Calculation: Refractive Power</vt:lpstr>
      <vt:lpstr>ACT: Refractive power</vt:lpstr>
      <vt:lpstr>ACT: CheckPoint 2</vt:lpstr>
      <vt:lpstr>Astigmatism</vt:lpstr>
      <vt:lpstr>Angular Size: CheckPoint 3.1-3.2</vt:lpstr>
      <vt:lpstr>Calculation: Angular size</vt:lpstr>
      <vt:lpstr>Magnifying glass</vt:lpstr>
      <vt:lpstr>ACT: Magnifying glass</vt:lpstr>
      <vt:lpstr>Summary of today’s lecture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102 – Lecture 2</dc:title>
  <dc:creator>ychemla</dc:creator>
  <cp:lastModifiedBy>ychemla</cp:lastModifiedBy>
  <cp:revision>497</cp:revision>
  <dcterms:created xsi:type="dcterms:W3CDTF">2014-01-20T00:06:45Z</dcterms:created>
  <dcterms:modified xsi:type="dcterms:W3CDTF">2015-10-29T14:20:38Z</dcterms:modified>
</cp:coreProperties>
</file>