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530" r:id="rId2"/>
    <p:sldId id="512" r:id="rId3"/>
    <p:sldId id="493" r:id="rId4"/>
    <p:sldId id="504" r:id="rId5"/>
    <p:sldId id="509" r:id="rId6"/>
    <p:sldId id="521" r:id="rId7"/>
    <p:sldId id="506" r:id="rId8"/>
    <p:sldId id="517" r:id="rId9"/>
    <p:sldId id="510" r:id="rId10"/>
    <p:sldId id="533" r:id="rId11"/>
    <p:sldId id="508" r:id="rId12"/>
    <p:sldId id="514" r:id="rId13"/>
    <p:sldId id="507" r:id="rId14"/>
    <p:sldId id="522" r:id="rId15"/>
    <p:sldId id="526" r:id="rId16"/>
    <p:sldId id="498" r:id="rId17"/>
    <p:sldId id="495" r:id="rId18"/>
    <p:sldId id="515" r:id="rId19"/>
    <p:sldId id="527" r:id="rId20"/>
    <p:sldId id="525" r:id="rId21"/>
    <p:sldId id="529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00000"/>
    <a:srgbClr val="A6A6A6"/>
    <a:srgbClr val="BFBFBF"/>
    <a:srgbClr val="2F5597"/>
    <a:srgbClr val="000000"/>
    <a:srgbClr val="5B9BD5"/>
    <a:srgbClr val="FFFFFF"/>
    <a:srgbClr val="00B0F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1333" autoAdjust="0"/>
  </p:normalViewPr>
  <p:slideViewPr>
    <p:cSldViewPr>
      <p:cViewPr varScale="1">
        <p:scale>
          <a:sx n="74" d="100"/>
          <a:sy n="74" d="100"/>
        </p:scale>
        <p:origin x="14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2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C3371-2591-41C8-8067-D4E0BFB95C50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79270-FA02-4B8A-8247-BBF907916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55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C3281-40CC-4831-8D1D-DE9F80AAF0FF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C9626-B55D-42D8-845E-F2137D790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9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2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21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55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3A8C724-D598-4046-A971-6193BBF8AACC}" type="slidenum">
              <a:rPr lang="en-US" sz="1200" smtClean="0"/>
              <a:pPr/>
              <a:t>19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52834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9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0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1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71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351464"/>
            <a:ext cx="7886700" cy="7445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2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6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>
            <a:lvl1pPr algn="ctr">
              <a:defRPr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050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Phys. 102, Lecture 24, Slide </a:t>
            </a:r>
            <a:fld id="{1CAC7609-F577-47E8-AE8B-FF3B7C65C0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1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9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3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5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27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2.wmf"/><Relationship Id="rId3" Type="http://schemas.openxmlformats.org/officeDocument/2006/relationships/image" Target="../media/image3.png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3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32.wmf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2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51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18.pn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Phys 102 – Lecture 24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classical and Bohr atom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5" descr="quantum_cor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0121" y="624118"/>
            <a:ext cx="4496538" cy="3598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Arrow Connector 58"/>
          <p:cNvCxnSpPr>
            <a:endCxn id="6" idx="7"/>
          </p:cNvCxnSpPr>
          <p:nvPr/>
        </p:nvCxnSpPr>
        <p:spPr>
          <a:xfrm flipV="1">
            <a:off x="2209800" y="3023716"/>
            <a:ext cx="783696" cy="8624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4800600" y="4038600"/>
            <a:ext cx="2936718" cy="2438400"/>
            <a:chOff x="4247997" y="4267200"/>
            <a:chExt cx="2936718" cy="2438400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4702083" y="4648200"/>
              <a:ext cx="0" cy="2057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549683" y="5105400"/>
              <a:ext cx="236220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 flipV="1">
              <a:off x="4778283" y="5181600"/>
              <a:ext cx="2003517" cy="1380506"/>
            </a:xfrm>
            <a:custGeom>
              <a:avLst/>
              <a:gdLst>
                <a:gd name="connsiteX0" fmla="*/ 0 w 6234546"/>
                <a:gd name="connsiteY0" fmla="*/ 0 h 2066306"/>
                <a:gd name="connsiteX1" fmla="*/ 142504 w 6234546"/>
                <a:gd name="connsiteY1" fmla="*/ 463137 h 2066306"/>
                <a:gd name="connsiteX2" fmla="*/ 380010 w 6234546"/>
                <a:gd name="connsiteY2" fmla="*/ 950026 h 2066306"/>
                <a:gd name="connsiteX3" fmla="*/ 653143 w 6234546"/>
                <a:gd name="connsiteY3" fmla="*/ 1258784 h 2066306"/>
                <a:gd name="connsiteX4" fmla="*/ 890649 w 6234546"/>
                <a:gd name="connsiteY4" fmla="*/ 1436914 h 2066306"/>
                <a:gd name="connsiteX5" fmla="*/ 1389413 w 6234546"/>
                <a:gd name="connsiteY5" fmla="*/ 1662545 h 2066306"/>
                <a:gd name="connsiteX6" fmla="*/ 2054431 w 6234546"/>
                <a:gd name="connsiteY6" fmla="*/ 1805049 h 2066306"/>
                <a:gd name="connsiteX7" fmla="*/ 2933205 w 6234546"/>
                <a:gd name="connsiteY7" fmla="*/ 1900052 h 2066306"/>
                <a:gd name="connsiteX8" fmla="*/ 3918857 w 6234546"/>
                <a:gd name="connsiteY8" fmla="*/ 1971304 h 2066306"/>
                <a:gd name="connsiteX9" fmla="*/ 5213268 w 6234546"/>
                <a:gd name="connsiteY9" fmla="*/ 2018805 h 2066306"/>
                <a:gd name="connsiteX10" fmla="*/ 6234546 w 6234546"/>
                <a:gd name="connsiteY10" fmla="*/ 2066306 h 2066306"/>
                <a:gd name="connsiteX0" fmla="*/ 0 w 6830172"/>
                <a:gd name="connsiteY0" fmla="*/ 0 h 2066306"/>
                <a:gd name="connsiteX1" fmla="*/ 142504 w 6830172"/>
                <a:gd name="connsiteY1" fmla="*/ 463137 h 2066306"/>
                <a:gd name="connsiteX2" fmla="*/ 380010 w 6830172"/>
                <a:gd name="connsiteY2" fmla="*/ 950026 h 2066306"/>
                <a:gd name="connsiteX3" fmla="*/ 653143 w 6830172"/>
                <a:gd name="connsiteY3" fmla="*/ 1258784 h 2066306"/>
                <a:gd name="connsiteX4" fmla="*/ 890649 w 6830172"/>
                <a:gd name="connsiteY4" fmla="*/ 1436914 h 2066306"/>
                <a:gd name="connsiteX5" fmla="*/ 1389413 w 6830172"/>
                <a:gd name="connsiteY5" fmla="*/ 1662545 h 2066306"/>
                <a:gd name="connsiteX6" fmla="*/ 2054431 w 6830172"/>
                <a:gd name="connsiteY6" fmla="*/ 1805049 h 2066306"/>
                <a:gd name="connsiteX7" fmla="*/ 2933205 w 6830172"/>
                <a:gd name="connsiteY7" fmla="*/ 1900052 h 2066306"/>
                <a:gd name="connsiteX8" fmla="*/ 3918857 w 6830172"/>
                <a:gd name="connsiteY8" fmla="*/ 1971304 h 2066306"/>
                <a:gd name="connsiteX9" fmla="*/ 5213268 w 6830172"/>
                <a:gd name="connsiteY9" fmla="*/ 2018805 h 2066306"/>
                <a:gd name="connsiteX10" fmla="*/ 6830172 w 6830172"/>
                <a:gd name="connsiteY10" fmla="*/ 2066306 h 206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30172" h="2066306">
                  <a:moveTo>
                    <a:pt x="0" y="0"/>
                  </a:moveTo>
                  <a:cubicBezTo>
                    <a:pt x="39584" y="152399"/>
                    <a:pt x="79169" y="304799"/>
                    <a:pt x="142504" y="463137"/>
                  </a:cubicBezTo>
                  <a:cubicBezTo>
                    <a:pt x="205839" y="621475"/>
                    <a:pt x="294904" y="817418"/>
                    <a:pt x="380010" y="950026"/>
                  </a:cubicBezTo>
                  <a:cubicBezTo>
                    <a:pt x="465116" y="1082634"/>
                    <a:pt x="568037" y="1177636"/>
                    <a:pt x="653143" y="1258784"/>
                  </a:cubicBezTo>
                  <a:cubicBezTo>
                    <a:pt x="738249" y="1339932"/>
                    <a:pt x="767937" y="1369621"/>
                    <a:pt x="890649" y="1436914"/>
                  </a:cubicBezTo>
                  <a:cubicBezTo>
                    <a:pt x="1013361" y="1504208"/>
                    <a:pt x="1195449" y="1601189"/>
                    <a:pt x="1389413" y="1662545"/>
                  </a:cubicBezTo>
                  <a:cubicBezTo>
                    <a:pt x="1583377" y="1723901"/>
                    <a:pt x="1797132" y="1765464"/>
                    <a:pt x="2054431" y="1805049"/>
                  </a:cubicBezTo>
                  <a:cubicBezTo>
                    <a:pt x="2311730" y="1844634"/>
                    <a:pt x="2622467" y="1872343"/>
                    <a:pt x="2933205" y="1900052"/>
                  </a:cubicBezTo>
                  <a:cubicBezTo>
                    <a:pt x="3243943" y="1927761"/>
                    <a:pt x="3538846" y="1951512"/>
                    <a:pt x="3918857" y="1971304"/>
                  </a:cubicBezTo>
                  <a:cubicBezTo>
                    <a:pt x="4298868" y="1991096"/>
                    <a:pt x="5213268" y="2018805"/>
                    <a:pt x="5213268" y="2018805"/>
                  </a:cubicBezTo>
                  <a:lnTo>
                    <a:pt x="6830172" y="2066306"/>
                  </a:ln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97551" y="4267200"/>
              <a:ext cx="5077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err="1" smtClean="0"/>
                <a:t>E</a:t>
              </a:r>
              <a:r>
                <a:rPr lang="en-US" sz="2000" i="1" baseline="-25000" dirty="0" err="1" smtClean="0"/>
                <a:t>tot</a:t>
              </a:r>
              <a:endParaRPr lang="en-US" sz="2000" i="1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11883" y="4876800"/>
              <a:ext cx="2728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r</a:t>
              </a:r>
              <a:endParaRPr lang="en-US" sz="2000" i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47997" y="4876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“classical” atom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14400" y="2667000"/>
            <a:ext cx="2435813" cy="24358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763805" y="3480088"/>
            <a:ext cx="805694" cy="804555"/>
            <a:chOff x="6801265" y="4392849"/>
            <a:chExt cx="805694" cy="804555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265" y="4392849"/>
              <a:ext cx="805694" cy="8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009864" y="4457430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6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3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80907" y="3657600"/>
            <a:ext cx="347727" cy="461665"/>
            <a:chOff x="7303342" y="5618582"/>
            <a:chExt cx="347727" cy="461665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3342" y="5699577"/>
              <a:ext cx="318428" cy="31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312515" y="561858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4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aphicFrame>
        <p:nvGraphicFramePr>
          <p:cNvPr id="612354" name="Object 2"/>
          <p:cNvGraphicFramePr>
            <a:graphicFrameLocks noChangeAspect="1"/>
          </p:cNvGraphicFramePr>
          <p:nvPr/>
        </p:nvGraphicFramePr>
        <p:xfrm>
          <a:off x="4637087" y="2133600"/>
          <a:ext cx="11239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90" name="Equation" r:id="rId5" imgW="634680" imgH="431640" progId="Equation.DSMT4">
                  <p:embed/>
                </p:oleObj>
              </mc:Choice>
              <mc:Fallback>
                <p:oleObj name="Equation" r:id="rId5" imgW="634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087" y="2133600"/>
                        <a:ext cx="112395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2356" name="Object 4"/>
          <p:cNvGraphicFramePr>
            <a:graphicFrameLocks noChangeAspect="1"/>
          </p:cNvGraphicFramePr>
          <p:nvPr/>
        </p:nvGraphicFramePr>
        <p:xfrm>
          <a:off x="6019800" y="3121025"/>
          <a:ext cx="16637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91" name="Equation" r:id="rId7" imgW="939600" imgH="431640" progId="Equation.DSMT4">
                  <p:embed/>
                </p:oleObj>
              </mc:Choice>
              <mc:Fallback>
                <p:oleObj name="Equation" r:id="rId7" imgW="939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121025"/>
                        <a:ext cx="166370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2357" name="Object 5"/>
          <p:cNvGraphicFramePr>
            <a:graphicFrameLocks noChangeAspect="1"/>
          </p:cNvGraphicFramePr>
          <p:nvPr/>
        </p:nvGraphicFramePr>
        <p:xfrm>
          <a:off x="4572000" y="3352800"/>
          <a:ext cx="14160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92" name="Equation" r:id="rId9" imgW="799920" imgH="228600" progId="Equation.DSMT4">
                  <p:embed/>
                </p:oleObj>
              </mc:Choice>
              <mc:Fallback>
                <p:oleObj name="Equation" r:id="rId9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352800"/>
                        <a:ext cx="141605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2358" name="Object 6"/>
          <p:cNvGraphicFramePr>
            <a:graphicFrameLocks noChangeAspect="1"/>
          </p:cNvGraphicFramePr>
          <p:nvPr/>
        </p:nvGraphicFramePr>
        <p:xfrm>
          <a:off x="7696200" y="3124200"/>
          <a:ext cx="11017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93" name="Equation" r:id="rId11" imgW="622080" imgH="431640" progId="Equation.DSMT4">
                  <p:embed/>
                </p:oleObj>
              </mc:Choice>
              <mc:Fallback>
                <p:oleObj name="Equation" r:id="rId11" imgW="622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124200"/>
                        <a:ext cx="1101725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2667000" y="3426413"/>
            <a:ext cx="457200" cy="457200"/>
            <a:chOff x="2667000" y="2362200"/>
            <a:chExt cx="457200" cy="457200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2667000" y="2819400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12361" name="Object 9"/>
            <p:cNvGraphicFramePr>
              <a:graphicFrameLocks noChangeAspect="1"/>
            </p:cNvGraphicFramePr>
            <p:nvPr/>
          </p:nvGraphicFramePr>
          <p:xfrm>
            <a:off x="2667000" y="2362200"/>
            <a:ext cx="381000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794" name="Equation" r:id="rId13" imgW="215640" imgH="253800" progId="Equation.DSMT4">
                    <p:embed/>
                  </p:oleObj>
                </mc:Choice>
                <mc:Fallback>
                  <p:oleObj name="Equation" r:id="rId13" imgW="21564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000" y="2362200"/>
                          <a:ext cx="381000" cy="449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Group 44"/>
          <p:cNvGrpSpPr/>
          <p:nvPr/>
        </p:nvGrpSpPr>
        <p:grpSpPr>
          <a:xfrm>
            <a:off x="3362696" y="4121120"/>
            <a:ext cx="365495" cy="481940"/>
            <a:chOff x="3505200" y="2819400"/>
            <a:chExt cx="365495" cy="481940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3505200" y="2819400"/>
              <a:ext cx="0" cy="4819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12362" name="Object 10"/>
            <p:cNvGraphicFramePr>
              <a:graphicFrameLocks noChangeAspect="1"/>
            </p:cNvGraphicFramePr>
            <p:nvPr/>
          </p:nvGraphicFramePr>
          <p:xfrm>
            <a:off x="3646858" y="2880796"/>
            <a:ext cx="223837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795" name="Equation" r:id="rId15" imgW="126720" imgH="177480" progId="Equation.DSMT4">
                    <p:embed/>
                  </p:oleObj>
                </mc:Choice>
                <mc:Fallback>
                  <p:oleObj name="Equation" r:id="rId15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6858" y="2880796"/>
                          <a:ext cx="223837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TextBox 46"/>
          <p:cNvSpPr txBox="1"/>
          <p:nvPr/>
        </p:nvSpPr>
        <p:spPr>
          <a:xfrm>
            <a:off x="4419600" y="1828800"/>
            <a:ext cx="394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Orbiting e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has centripetal acceleration: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19600" y="2907268"/>
            <a:ext cx="247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Total energy of electron: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4400" y="1219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Negatively charged electron orbits around positively charged nucleus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1371600" y="5181600"/>
            <a:ext cx="163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Hydrogen atom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429000" y="5486400"/>
            <a:ext cx="1401794" cy="369332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Recall Lect. 4</a:t>
            </a:r>
            <a:endParaRPr lang="en-US" dirty="0">
              <a:solidFill>
                <a:srgbClr val="009900"/>
              </a:solidFill>
            </a:endParaRPr>
          </a:p>
        </p:txBody>
      </p:sp>
      <p:graphicFrame>
        <p:nvGraphicFramePr>
          <p:cNvPr id="612363" name="Object 11"/>
          <p:cNvGraphicFramePr>
            <a:graphicFrameLocks noChangeAspect="1"/>
          </p:cNvGraphicFramePr>
          <p:nvPr/>
        </p:nvGraphicFramePr>
        <p:xfrm>
          <a:off x="5791200" y="2133600"/>
          <a:ext cx="787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796" name="Equation" r:id="rId17" imgW="444240" imgH="431640" progId="Equation.DSMT4">
                  <p:embed/>
                </p:oleObj>
              </mc:Choice>
              <mc:Fallback>
                <p:oleObj name="Equation" r:id="rId17" imgW="444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133600"/>
                        <a:ext cx="78740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7086600" y="2133600"/>
            <a:ext cx="1649412" cy="765175"/>
            <a:chOff x="7086600" y="2133600"/>
            <a:chExt cx="1649412" cy="765175"/>
          </a:xfrm>
        </p:grpSpPr>
        <p:sp>
          <p:nvSpPr>
            <p:cNvPr id="51" name="TextBox 50"/>
            <p:cNvSpPr txBox="1"/>
            <p:nvPr/>
          </p:nvSpPr>
          <p:spPr>
            <a:xfrm>
              <a:off x="7086600" y="2362200"/>
              <a:ext cx="465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so,</a:t>
              </a:r>
              <a:endParaRPr lang="en-US" dirty="0"/>
            </a:p>
          </p:txBody>
        </p:sp>
        <p:graphicFrame>
          <p:nvGraphicFramePr>
            <p:cNvPr id="612364" name="Object 12"/>
            <p:cNvGraphicFramePr>
              <a:graphicFrameLocks noChangeAspect="1"/>
            </p:cNvGraphicFramePr>
            <p:nvPr/>
          </p:nvGraphicFramePr>
          <p:xfrm>
            <a:off x="7543800" y="2133600"/>
            <a:ext cx="1192212" cy="765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1797" name="Equation" r:id="rId19" imgW="672840" imgH="431640" progId="Equation.DSMT4">
                    <p:embed/>
                  </p:oleObj>
                </mc:Choice>
                <mc:Fallback>
                  <p:oleObj name="Equation" r:id="rId19" imgW="67284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3800" y="2133600"/>
                          <a:ext cx="1192212" cy="765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TextBox 60"/>
          <p:cNvSpPr txBox="1"/>
          <p:nvPr/>
        </p:nvSpPr>
        <p:spPr>
          <a:xfrm>
            <a:off x="2438400" y="30480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</a:t>
            </a:r>
            <a:endParaRPr lang="en-US" i="1" dirty="0"/>
          </a:p>
        </p:txBody>
      </p:sp>
      <p:grpSp>
        <p:nvGrpSpPr>
          <p:cNvPr id="69" name="Group 68"/>
          <p:cNvGrpSpPr/>
          <p:nvPr/>
        </p:nvGrpSpPr>
        <p:grpSpPr>
          <a:xfrm>
            <a:off x="6857999" y="2133600"/>
            <a:ext cx="1905001" cy="1143000"/>
            <a:chOff x="6633882" y="2133600"/>
            <a:chExt cx="2129119" cy="1251857"/>
          </a:xfrm>
        </p:grpSpPr>
        <p:sp>
          <p:nvSpPr>
            <p:cNvPr id="56" name="Oval 55"/>
            <p:cNvSpPr/>
            <p:nvPr/>
          </p:nvSpPr>
          <p:spPr>
            <a:xfrm>
              <a:off x="7230036" y="2133600"/>
              <a:ext cx="1532965" cy="918028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/>
            <p:cNvCxnSpPr>
              <a:stCxn id="56" idx="3"/>
            </p:cNvCxnSpPr>
            <p:nvPr/>
          </p:nvCxnSpPr>
          <p:spPr>
            <a:xfrm flipH="1">
              <a:off x="6633882" y="2917187"/>
              <a:ext cx="820651" cy="46827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24, Slide </a:t>
            </a:r>
            <a:fld id="{1CAC7609-F577-47E8-AE8B-FF3B7C65C01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Bohr model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265520" y="2386011"/>
            <a:ext cx="2947915" cy="294791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2362079" y="2285084"/>
            <a:ext cx="1559076" cy="363620"/>
            <a:chOff x="6934068" y="1855129"/>
            <a:chExt cx="1559076" cy="363620"/>
          </a:xfrm>
        </p:grpSpPr>
        <p:sp>
          <p:nvSpPr>
            <p:cNvPr id="39" name="Freeform 38"/>
            <p:cNvSpPr>
              <a:spLocks/>
            </p:cNvSpPr>
            <p:nvPr/>
          </p:nvSpPr>
          <p:spPr bwMode="auto">
            <a:xfrm rot="10800000">
              <a:off x="6934068" y="2004414"/>
              <a:ext cx="773018" cy="133143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 rot="1800000">
              <a:off x="7746012" y="1855129"/>
              <a:ext cx="747132" cy="363620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501213" y="2281125"/>
            <a:ext cx="806878" cy="1275543"/>
            <a:chOff x="6073202" y="1851170"/>
            <a:chExt cx="806878" cy="1275543"/>
          </a:xfrm>
        </p:grpSpPr>
        <p:sp>
          <p:nvSpPr>
            <p:cNvPr id="38" name="Freeform 32"/>
            <p:cNvSpPr>
              <a:spLocks/>
            </p:cNvSpPr>
            <p:nvPr/>
          </p:nvSpPr>
          <p:spPr bwMode="auto">
            <a:xfrm rot="19800000">
              <a:off x="6132948" y="1851170"/>
              <a:ext cx="747132" cy="363620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 rot="7202810">
              <a:off x="5753265" y="2673632"/>
              <a:ext cx="773018" cy="133143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 rot="3600000">
            <a:off x="3367270" y="3330808"/>
            <a:ext cx="1559076" cy="363620"/>
            <a:chOff x="6934068" y="1855129"/>
            <a:chExt cx="1559076" cy="363620"/>
          </a:xfrm>
        </p:grpSpPr>
        <p:sp>
          <p:nvSpPr>
            <p:cNvPr id="79" name="Freeform 78"/>
            <p:cNvSpPr>
              <a:spLocks/>
            </p:cNvSpPr>
            <p:nvPr/>
          </p:nvSpPr>
          <p:spPr bwMode="auto">
            <a:xfrm rot="10800000">
              <a:off x="6934068" y="2004414"/>
              <a:ext cx="773018" cy="133143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 rot="1800000">
              <a:off x="7746012" y="1855129"/>
              <a:ext cx="747132" cy="363620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 rot="7200000">
            <a:off x="2965491" y="4724814"/>
            <a:ext cx="1559076" cy="363620"/>
            <a:chOff x="6934068" y="1855129"/>
            <a:chExt cx="1559076" cy="363620"/>
          </a:xfrm>
        </p:grpSpPr>
        <p:sp>
          <p:nvSpPr>
            <p:cNvPr id="83" name="Freeform 82"/>
            <p:cNvSpPr>
              <a:spLocks/>
            </p:cNvSpPr>
            <p:nvPr/>
          </p:nvSpPr>
          <p:spPr bwMode="auto">
            <a:xfrm rot="10800000">
              <a:off x="6934068" y="2004414"/>
              <a:ext cx="773018" cy="133143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32"/>
            <p:cNvSpPr>
              <a:spLocks/>
            </p:cNvSpPr>
            <p:nvPr/>
          </p:nvSpPr>
          <p:spPr bwMode="auto">
            <a:xfrm rot="1800000">
              <a:off x="7746012" y="1855129"/>
              <a:ext cx="747132" cy="363620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 rot="10800000">
            <a:off x="1558698" y="5070654"/>
            <a:ext cx="1559076" cy="363620"/>
            <a:chOff x="6934068" y="1855129"/>
            <a:chExt cx="1559076" cy="363620"/>
          </a:xfrm>
        </p:grpSpPr>
        <p:sp>
          <p:nvSpPr>
            <p:cNvPr id="87" name="Freeform 86"/>
            <p:cNvSpPr>
              <a:spLocks/>
            </p:cNvSpPr>
            <p:nvPr/>
          </p:nvSpPr>
          <p:spPr bwMode="auto">
            <a:xfrm rot="10800000">
              <a:off x="6934068" y="2004414"/>
              <a:ext cx="773018" cy="133143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 rot="1800000">
              <a:off x="7746012" y="1855129"/>
              <a:ext cx="747132" cy="363620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45469" y="3482229"/>
            <a:ext cx="679105" cy="1423396"/>
            <a:chOff x="5517458" y="3052274"/>
            <a:chExt cx="679105" cy="1423396"/>
          </a:xfrm>
        </p:grpSpPr>
        <p:sp>
          <p:nvSpPr>
            <p:cNvPr id="74" name="Freeform 32"/>
            <p:cNvSpPr>
              <a:spLocks/>
            </p:cNvSpPr>
            <p:nvPr/>
          </p:nvSpPr>
          <p:spPr bwMode="auto">
            <a:xfrm rot="16202810">
              <a:off x="5325702" y="3244030"/>
              <a:ext cx="747132" cy="363620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 rot="3600000">
              <a:off x="5743483" y="4022589"/>
              <a:ext cx="773018" cy="133143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333822" y="3472628"/>
            <a:ext cx="805694" cy="804555"/>
            <a:chOff x="6801265" y="4392849"/>
            <a:chExt cx="805694" cy="804555"/>
          </a:xfrm>
        </p:grpSpPr>
        <p:pic>
          <p:nvPicPr>
            <p:cNvPr id="94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265" y="4392849"/>
              <a:ext cx="805694" cy="8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TextBox 94"/>
            <p:cNvSpPr txBox="1"/>
            <p:nvPr/>
          </p:nvSpPr>
          <p:spPr>
            <a:xfrm>
              <a:off x="7009864" y="4457430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6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3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aphicFrame>
        <p:nvGraphicFramePr>
          <p:cNvPr id="90" name="Object 2"/>
          <p:cNvGraphicFramePr>
            <a:graphicFrameLocks noChangeAspect="1"/>
          </p:cNvGraphicFramePr>
          <p:nvPr/>
        </p:nvGraphicFramePr>
        <p:xfrm>
          <a:off x="5146674" y="2829635"/>
          <a:ext cx="47148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015" name="Equation" r:id="rId4" imgW="266400" imgH="177480" progId="Equation.DSMT4">
                  <p:embed/>
                </p:oleObj>
              </mc:Choice>
              <mc:Fallback>
                <p:oleObj name="Equation" r:id="rId4" imgW="266400" imgH="177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674" y="2829635"/>
                        <a:ext cx="471488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4"/>
          <p:cNvGraphicFramePr>
            <a:graphicFrameLocks noChangeAspect="1"/>
          </p:cNvGraphicFramePr>
          <p:nvPr/>
        </p:nvGraphicFramePr>
        <p:xfrm>
          <a:off x="5191639" y="5100021"/>
          <a:ext cx="9001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016" name="Equation" r:id="rId6" imgW="507960" imgH="228600" progId="Equation.DSMT4">
                  <p:embed/>
                </p:oleObj>
              </mc:Choice>
              <mc:Fallback>
                <p:oleObj name="Equation" r:id="rId6" imgW="50796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639" y="5100021"/>
                        <a:ext cx="9001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TextBox 98"/>
          <p:cNvSpPr txBox="1"/>
          <p:nvPr/>
        </p:nvSpPr>
        <p:spPr>
          <a:xfrm>
            <a:off x="4886744" y="4572000"/>
            <a:ext cx="4257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Angular momentum is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quantized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14400" y="1219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behave as waves &amp; only orbits that fit an integer number of wavelengths are allowed</a:t>
            </a:r>
            <a:endParaRPr lang="en-US" sz="2400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6481921" y="4950013"/>
            <a:ext cx="1841784" cy="700088"/>
            <a:chOff x="7302216" y="3162157"/>
            <a:chExt cx="1841784" cy="700088"/>
          </a:xfrm>
        </p:grpSpPr>
        <p:graphicFrame>
          <p:nvGraphicFramePr>
            <p:cNvPr id="636936" name="Object 8"/>
            <p:cNvGraphicFramePr>
              <a:graphicFrameLocks noChangeAspect="1"/>
            </p:cNvGraphicFramePr>
            <p:nvPr/>
          </p:nvGraphicFramePr>
          <p:xfrm>
            <a:off x="7302216" y="3162157"/>
            <a:ext cx="831850" cy="700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017" name="Equation" r:id="rId8" imgW="469800" imgH="393480" progId="Equation.DSMT4">
                    <p:embed/>
                  </p:oleObj>
                </mc:Choice>
                <mc:Fallback>
                  <p:oleObj name="Equation" r:id="rId8" imgW="469800" imgH="3934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2216" y="3162157"/>
                          <a:ext cx="831850" cy="700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" name="TextBox 66"/>
            <p:cNvSpPr txBox="1"/>
            <p:nvPr/>
          </p:nvSpPr>
          <p:spPr>
            <a:xfrm>
              <a:off x="8269402" y="3318681"/>
              <a:ext cx="874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“h bar”</a:t>
              </a:r>
              <a:endParaRPr lang="en-US" dirty="0"/>
            </a:p>
          </p:txBody>
        </p:sp>
      </p:grp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24, Slide </a:t>
            </a:r>
            <a:fld id="{1CAC7609-F577-47E8-AE8B-FF3B7C65C01C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36937" name="Object 9"/>
          <p:cNvGraphicFramePr>
            <a:graphicFrameLocks noChangeAspect="1"/>
          </p:cNvGraphicFramePr>
          <p:nvPr/>
        </p:nvGraphicFramePr>
        <p:xfrm>
          <a:off x="5607854" y="2831460"/>
          <a:ext cx="56197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018" name="Equation" r:id="rId10" imgW="317160" imgH="177480" progId="Equation.DSMT4">
                  <p:embed/>
                </p:oleObj>
              </mc:Choice>
              <mc:Fallback>
                <p:oleObj name="Equation" r:id="rId10" imgW="317160" imgH="177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854" y="2831460"/>
                        <a:ext cx="561975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939" name="Object 11"/>
          <p:cNvGraphicFramePr>
            <a:graphicFrameLocks noChangeAspect="1"/>
          </p:cNvGraphicFramePr>
          <p:nvPr/>
        </p:nvGraphicFramePr>
        <p:xfrm>
          <a:off x="6629635" y="2818925"/>
          <a:ext cx="12827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019" name="Equation" r:id="rId12" imgW="723600" imgH="203040" progId="Equation.DSMT4">
                  <p:embed/>
                </p:oleObj>
              </mc:Choice>
              <mc:Fallback>
                <p:oleObj name="Equation" r:id="rId12" imgW="723600" imgH="2030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635" y="2818925"/>
                        <a:ext cx="128270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TextBox 111"/>
          <p:cNvSpPr txBox="1"/>
          <p:nvPr/>
        </p:nvSpPr>
        <p:spPr>
          <a:xfrm>
            <a:off x="4886744" y="2117678"/>
            <a:ext cx="268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Orbit circumference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Bohr model</a:t>
            </a:r>
            <a:endParaRPr lang="en-US" dirty="0"/>
          </a:p>
        </p:txBody>
      </p:sp>
      <p:pic>
        <p:nvPicPr>
          <p:cNvPr id="6" name="Picture 23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1371600"/>
            <a:ext cx="707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quantum number </a:t>
            </a:r>
            <a:r>
              <a:rPr lang="en-US" sz="2400" i="1" dirty="0" smtClean="0"/>
              <a:t>n</a:t>
            </a:r>
            <a:r>
              <a:rPr lang="en-US" sz="2400" dirty="0" smtClean="0"/>
              <a:t> of this hydrogen atom?</a:t>
            </a:r>
            <a:endParaRPr lang="en-US" sz="2400" dirty="0"/>
          </a:p>
        </p:txBody>
      </p:sp>
      <p:sp>
        <p:nvSpPr>
          <p:cNvPr id="36" name="Oval 35"/>
          <p:cNvSpPr/>
          <p:nvPr/>
        </p:nvSpPr>
        <p:spPr>
          <a:xfrm>
            <a:off x="1265520" y="2386011"/>
            <a:ext cx="2947915" cy="294791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2362079" y="2285084"/>
            <a:ext cx="1559076" cy="363620"/>
            <a:chOff x="6934068" y="1855129"/>
            <a:chExt cx="1559076" cy="363620"/>
          </a:xfrm>
        </p:grpSpPr>
        <p:sp>
          <p:nvSpPr>
            <p:cNvPr id="38" name="Freeform 37"/>
            <p:cNvSpPr>
              <a:spLocks/>
            </p:cNvSpPr>
            <p:nvPr/>
          </p:nvSpPr>
          <p:spPr bwMode="auto">
            <a:xfrm rot="10800000">
              <a:off x="6934068" y="2004414"/>
              <a:ext cx="773018" cy="133143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 rot="1800000">
              <a:off x="7746012" y="1855129"/>
              <a:ext cx="747132" cy="363620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501213" y="2281125"/>
            <a:ext cx="806878" cy="1275543"/>
            <a:chOff x="6073202" y="1851170"/>
            <a:chExt cx="806878" cy="1275543"/>
          </a:xfrm>
        </p:grpSpPr>
        <p:sp>
          <p:nvSpPr>
            <p:cNvPr id="41" name="Freeform 32"/>
            <p:cNvSpPr>
              <a:spLocks/>
            </p:cNvSpPr>
            <p:nvPr/>
          </p:nvSpPr>
          <p:spPr bwMode="auto">
            <a:xfrm rot="19800000">
              <a:off x="6132948" y="1851170"/>
              <a:ext cx="747132" cy="363620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rot="7202810">
              <a:off x="5753265" y="2673632"/>
              <a:ext cx="773018" cy="133143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 rot="3600000">
            <a:off x="3367270" y="3330808"/>
            <a:ext cx="1559076" cy="363620"/>
            <a:chOff x="6934068" y="1855129"/>
            <a:chExt cx="1559076" cy="363620"/>
          </a:xfrm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 rot="10800000">
              <a:off x="6934068" y="2004414"/>
              <a:ext cx="773018" cy="133143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1800000">
              <a:off x="7746012" y="1855129"/>
              <a:ext cx="747132" cy="363620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 rot="7200000">
            <a:off x="2965491" y="4724814"/>
            <a:ext cx="1559076" cy="363620"/>
            <a:chOff x="6934068" y="1855129"/>
            <a:chExt cx="1559076" cy="363620"/>
          </a:xfrm>
        </p:grpSpPr>
        <p:sp>
          <p:nvSpPr>
            <p:cNvPr id="47" name="Freeform 46"/>
            <p:cNvSpPr>
              <a:spLocks/>
            </p:cNvSpPr>
            <p:nvPr/>
          </p:nvSpPr>
          <p:spPr bwMode="auto">
            <a:xfrm rot="10800000">
              <a:off x="6934068" y="2004414"/>
              <a:ext cx="773018" cy="133143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32"/>
            <p:cNvSpPr>
              <a:spLocks/>
            </p:cNvSpPr>
            <p:nvPr/>
          </p:nvSpPr>
          <p:spPr bwMode="auto">
            <a:xfrm rot="1800000">
              <a:off x="7746012" y="1855129"/>
              <a:ext cx="747132" cy="363620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 rot="10800000">
            <a:off x="1558698" y="5070654"/>
            <a:ext cx="1559076" cy="363620"/>
            <a:chOff x="6934068" y="1855129"/>
            <a:chExt cx="1559076" cy="363620"/>
          </a:xfrm>
        </p:grpSpPr>
        <p:sp>
          <p:nvSpPr>
            <p:cNvPr id="50" name="Freeform 49"/>
            <p:cNvSpPr>
              <a:spLocks/>
            </p:cNvSpPr>
            <p:nvPr/>
          </p:nvSpPr>
          <p:spPr bwMode="auto">
            <a:xfrm rot="10800000">
              <a:off x="6934068" y="2004414"/>
              <a:ext cx="773018" cy="133143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32"/>
            <p:cNvSpPr>
              <a:spLocks/>
            </p:cNvSpPr>
            <p:nvPr/>
          </p:nvSpPr>
          <p:spPr bwMode="auto">
            <a:xfrm rot="1800000">
              <a:off x="7746012" y="1855129"/>
              <a:ext cx="747132" cy="363620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45469" y="3482229"/>
            <a:ext cx="679105" cy="1423396"/>
            <a:chOff x="5517458" y="3052274"/>
            <a:chExt cx="679105" cy="1423396"/>
          </a:xfrm>
        </p:grpSpPr>
        <p:sp>
          <p:nvSpPr>
            <p:cNvPr id="53" name="Freeform 32"/>
            <p:cNvSpPr>
              <a:spLocks/>
            </p:cNvSpPr>
            <p:nvPr/>
          </p:nvSpPr>
          <p:spPr bwMode="auto">
            <a:xfrm rot="16202810">
              <a:off x="5325702" y="3244030"/>
              <a:ext cx="747132" cy="363620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rot="3600000">
              <a:off x="5743483" y="4022589"/>
              <a:ext cx="773018" cy="133143"/>
            </a:xfrm>
            <a:custGeom>
              <a:avLst/>
              <a:gdLst>
                <a:gd name="T0" fmla="*/ 0 w 2592"/>
                <a:gd name="T1" fmla="*/ 0 h 2160"/>
                <a:gd name="T2" fmla="*/ 0 w 2592"/>
                <a:gd name="T3" fmla="*/ 0 h 2160"/>
                <a:gd name="T4" fmla="*/ 0 w 2592"/>
                <a:gd name="T5" fmla="*/ 0 h 2160"/>
                <a:gd name="T6" fmla="*/ 0 w 2592"/>
                <a:gd name="T7" fmla="*/ 0 h 2160"/>
                <a:gd name="T8" fmla="*/ 0 w 2592"/>
                <a:gd name="T9" fmla="*/ 0 h 2160"/>
                <a:gd name="T10" fmla="*/ 0 w 2592"/>
                <a:gd name="T11" fmla="*/ 0 h 2160"/>
                <a:gd name="T12" fmla="*/ 0 w 2592"/>
                <a:gd name="T13" fmla="*/ 0 h 2160"/>
                <a:gd name="T14" fmla="*/ 0 w 2592"/>
                <a:gd name="T15" fmla="*/ 0 h 2160"/>
                <a:gd name="T16" fmla="*/ 0 w 2592"/>
                <a:gd name="T17" fmla="*/ 0 h 2160"/>
                <a:gd name="T18" fmla="*/ 0 w 2592"/>
                <a:gd name="T19" fmla="*/ 0 h 2160"/>
                <a:gd name="T20" fmla="*/ 0 w 2592"/>
                <a:gd name="T21" fmla="*/ 0 h 2160"/>
                <a:gd name="T22" fmla="*/ 0 w 2592"/>
                <a:gd name="T23" fmla="*/ 0 h 2160"/>
                <a:gd name="T24" fmla="*/ 1 w 2592"/>
                <a:gd name="T25" fmla="*/ 0 h 2160"/>
                <a:gd name="T26" fmla="*/ 1 w 2592"/>
                <a:gd name="T27" fmla="*/ 0 h 2160"/>
                <a:gd name="T28" fmla="*/ 1 w 2592"/>
                <a:gd name="T29" fmla="*/ 0 h 2160"/>
                <a:gd name="T30" fmla="*/ 1 w 2592"/>
                <a:gd name="T31" fmla="*/ 0 h 2160"/>
                <a:gd name="T32" fmla="*/ 1 w 2592"/>
                <a:gd name="T33" fmla="*/ 0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  <a:gd name="connsiteX0" fmla="*/ 0 w 9167"/>
                <a:gd name="connsiteY0" fmla="*/ 5000 h 10000"/>
                <a:gd name="connsiteX1" fmla="*/ 833 w 9167"/>
                <a:gd name="connsiteY1" fmla="*/ 2486 h 10000"/>
                <a:gd name="connsiteX2" fmla="*/ 1250 w 9167"/>
                <a:gd name="connsiteY2" fmla="*/ 1444 h 10000"/>
                <a:gd name="connsiteX3" fmla="*/ 1667 w 9167"/>
                <a:gd name="connsiteY3" fmla="*/ 667 h 10000"/>
                <a:gd name="connsiteX4" fmla="*/ 2500 w 9167"/>
                <a:gd name="connsiteY4" fmla="*/ 0 h 10000"/>
                <a:gd name="connsiteX5" fmla="*/ 3333 w 9167"/>
                <a:gd name="connsiteY5" fmla="*/ 667 h 10000"/>
                <a:gd name="connsiteX6" fmla="*/ 3750 w 9167"/>
                <a:gd name="connsiteY6" fmla="*/ 1444 h 10000"/>
                <a:gd name="connsiteX7" fmla="*/ 4167 w 9167"/>
                <a:gd name="connsiteY7" fmla="*/ 2500 h 10000"/>
                <a:gd name="connsiteX8" fmla="*/ 5000 w 9167"/>
                <a:gd name="connsiteY8" fmla="*/ 5000 h 10000"/>
                <a:gd name="connsiteX9" fmla="*/ 5845 w 9167"/>
                <a:gd name="connsiteY9" fmla="*/ 7500 h 10000"/>
                <a:gd name="connsiteX10" fmla="*/ 6250 w 9167"/>
                <a:gd name="connsiteY10" fmla="*/ 8556 h 10000"/>
                <a:gd name="connsiteX11" fmla="*/ 6678 w 9167"/>
                <a:gd name="connsiteY11" fmla="*/ 9319 h 10000"/>
                <a:gd name="connsiteX12" fmla="*/ 7500 w 9167"/>
                <a:gd name="connsiteY12" fmla="*/ 10000 h 10000"/>
                <a:gd name="connsiteX13" fmla="*/ 8333 w 9167"/>
                <a:gd name="connsiteY13" fmla="*/ 9333 h 10000"/>
                <a:gd name="connsiteX14" fmla="*/ 8727 w 9167"/>
                <a:gd name="connsiteY14" fmla="*/ 8556 h 10000"/>
                <a:gd name="connsiteX15" fmla="*/ 9167 w 9167"/>
                <a:gd name="connsiteY15" fmla="*/ 7500 h 10000"/>
                <a:gd name="connsiteX0" fmla="*/ 0 w 9520"/>
                <a:gd name="connsiteY0" fmla="*/ 5000 h 10000"/>
                <a:gd name="connsiteX1" fmla="*/ 909 w 9520"/>
                <a:gd name="connsiteY1" fmla="*/ 2486 h 10000"/>
                <a:gd name="connsiteX2" fmla="*/ 1364 w 9520"/>
                <a:gd name="connsiteY2" fmla="*/ 1444 h 10000"/>
                <a:gd name="connsiteX3" fmla="*/ 1818 w 9520"/>
                <a:gd name="connsiteY3" fmla="*/ 667 h 10000"/>
                <a:gd name="connsiteX4" fmla="*/ 2727 w 9520"/>
                <a:gd name="connsiteY4" fmla="*/ 0 h 10000"/>
                <a:gd name="connsiteX5" fmla="*/ 3636 w 9520"/>
                <a:gd name="connsiteY5" fmla="*/ 667 h 10000"/>
                <a:gd name="connsiteX6" fmla="*/ 4091 w 9520"/>
                <a:gd name="connsiteY6" fmla="*/ 1444 h 10000"/>
                <a:gd name="connsiteX7" fmla="*/ 4546 w 9520"/>
                <a:gd name="connsiteY7" fmla="*/ 2500 h 10000"/>
                <a:gd name="connsiteX8" fmla="*/ 5454 w 9520"/>
                <a:gd name="connsiteY8" fmla="*/ 5000 h 10000"/>
                <a:gd name="connsiteX9" fmla="*/ 6376 w 9520"/>
                <a:gd name="connsiteY9" fmla="*/ 7500 h 10000"/>
                <a:gd name="connsiteX10" fmla="*/ 6818 w 9520"/>
                <a:gd name="connsiteY10" fmla="*/ 8556 h 10000"/>
                <a:gd name="connsiteX11" fmla="*/ 7285 w 9520"/>
                <a:gd name="connsiteY11" fmla="*/ 9319 h 10000"/>
                <a:gd name="connsiteX12" fmla="*/ 8182 w 9520"/>
                <a:gd name="connsiteY12" fmla="*/ 10000 h 10000"/>
                <a:gd name="connsiteX13" fmla="*/ 9090 w 9520"/>
                <a:gd name="connsiteY13" fmla="*/ 9333 h 10000"/>
                <a:gd name="connsiteX14" fmla="*/ 9520 w 9520"/>
                <a:gd name="connsiteY14" fmla="*/ 8556 h 10000"/>
                <a:gd name="connsiteX0" fmla="*/ 0 w 9548"/>
                <a:gd name="connsiteY0" fmla="*/ 5000 h 10000"/>
                <a:gd name="connsiteX1" fmla="*/ 955 w 9548"/>
                <a:gd name="connsiteY1" fmla="*/ 2486 h 10000"/>
                <a:gd name="connsiteX2" fmla="*/ 1433 w 9548"/>
                <a:gd name="connsiteY2" fmla="*/ 1444 h 10000"/>
                <a:gd name="connsiteX3" fmla="*/ 1910 w 9548"/>
                <a:gd name="connsiteY3" fmla="*/ 667 h 10000"/>
                <a:gd name="connsiteX4" fmla="*/ 2864 w 9548"/>
                <a:gd name="connsiteY4" fmla="*/ 0 h 10000"/>
                <a:gd name="connsiteX5" fmla="*/ 3819 w 9548"/>
                <a:gd name="connsiteY5" fmla="*/ 667 h 10000"/>
                <a:gd name="connsiteX6" fmla="*/ 4297 w 9548"/>
                <a:gd name="connsiteY6" fmla="*/ 1444 h 10000"/>
                <a:gd name="connsiteX7" fmla="*/ 4775 w 9548"/>
                <a:gd name="connsiteY7" fmla="*/ 2500 h 10000"/>
                <a:gd name="connsiteX8" fmla="*/ 5729 w 9548"/>
                <a:gd name="connsiteY8" fmla="*/ 5000 h 10000"/>
                <a:gd name="connsiteX9" fmla="*/ 6697 w 9548"/>
                <a:gd name="connsiteY9" fmla="*/ 7500 h 10000"/>
                <a:gd name="connsiteX10" fmla="*/ 7162 w 9548"/>
                <a:gd name="connsiteY10" fmla="*/ 8556 h 10000"/>
                <a:gd name="connsiteX11" fmla="*/ 7652 w 9548"/>
                <a:gd name="connsiteY11" fmla="*/ 9319 h 10000"/>
                <a:gd name="connsiteX12" fmla="*/ 8595 w 9548"/>
                <a:gd name="connsiteY12" fmla="*/ 10000 h 10000"/>
                <a:gd name="connsiteX13" fmla="*/ 9548 w 9548"/>
                <a:gd name="connsiteY13" fmla="*/ 9333 h 10000"/>
                <a:gd name="connsiteX0" fmla="*/ 0 w 9002"/>
                <a:gd name="connsiteY0" fmla="*/ 5000 h 10000"/>
                <a:gd name="connsiteX1" fmla="*/ 1000 w 9002"/>
                <a:gd name="connsiteY1" fmla="*/ 2486 h 10000"/>
                <a:gd name="connsiteX2" fmla="*/ 1501 w 9002"/>
                <a:gd name="connsiteY2" fmla="*/ 1444 h 10000"/>
                <a:gd name="connsiteX3" fmla="*/ 2000 w 9002"/>
                <a:gd name="connsiteY3" fmla="*/ 667 h 10000"/>
                <a:gd name="connsiteX4" fmla="*/ 3000 w 9002"/>
                <a:gd name="connsiteY4" fmla="*/ 0 h 10000"/>
                <a:gd name="connsiteX5" fmla="*/ 4000 w 9002"/>
                <a:gd name="connsiteY5" fmla="*/ 667 h 10000"/>
                <a:gd name="connsiteX6" fmla="*/ 4500 w 9002"/>
                <a:gd name="connsiteY6" fmla="*/ 1444 h 10000"/>
                <a:gd name="connsiteX7" fmla="*/ 5001 w 9002"/>
                <a:gd name="connsiteY7" fmla="*/ 2500 h 10000"/>
                <a:gd name="connsiteX8" fmla="*/ 6000 w 9002"/>
                <a:gd name="connsiteY8" fmla="*/ 5000 h 10000"/>
                <a:gd name="connsiteX9" fmla="*/ 7014 w 9002"/>
                <a:gd name="connsiteY9" fmla="*/ 7500 h 10000"/>
                <a:gd name="connsiteX10" fmla="*/ 7501 w 9002"/>
                <a:gd name="connsiteY10" fmla="*/ 8556 h 10000"/>
                <a:gd name="connsiteX11" fmla="*/ 8014 w 9002"/>
                <a:gd name="connsiteY11" fmla="*/ 9319 h 10000"/>
                <a:gd name="connsiteX12" fmla="*/ 9002 w 9002"/>
                <a:gd name="connsiteY12" fmla="*/ 10000 h 10000"/>
                <a:gd name="connsiteX0" fmla="*/ 0 w 8902"/>
                <a:gd name="connsiteY0" fmla="*/ 5000 h 9319"/>
                <a:gd name="connsiteX1" fmla="*/ 1111 w 8902"/>
                <a:gd name="connsiteY1" fmla="*/ 2486 h 9319"/>
                <a:gd name="connsiteX2" fmla="*/ 1667 w 8902"/>
                <a:gd name="connsiteY2" fmla="*/ 1444 h 9319"/>
                <a:gd name="connsiteX3" fmla="*/ 2222 w 8902"/>
                <a:gd name="connsiteY3" fmla="*/ 667 h 9319"/>
                <a:gd name="connsiteX4" fmla="*/ 3333 w 8902"/>
                <a:gd name="connsiteY4" fmla="*/ 0 h 9319"/>
                <a:gd name="connsiteX5" fmla="*/ 4443 w 8902"/>
                <a:gd name="connsiteY5" fmla="*/ 667 h 9319"/>
                <a:gd name="connsiteX6" fmla="*/ 4999 w 8902"/>
                <a:gd name="connsiteY6" fmla="*/ 1444 h 9319"/>
                <a:gd name="connsiteX7" fmla="*/ 5555 w 8902"/>
                <a:gd name="connsiteY7" fmla="*/ 2500 h 9319"/>
                <a:gd name="connsiteX8" fmla="*/ 6665 w 8902"/>
                <a:gd name="connsiteY8" fmla="*/ 5000 h 9319"/>
                <a:gd name="connsiteX9" fmla="*/ 7792 w 8902"/>
                <a:gd name="connsiteY9" fmla="*/ 7500 h 9319"/>
                <a:gd name="connsiteX10" fmla="*/ 8333 w 8902"/>
                <a:gd name="connsiteY10" fmla="*/ 8556 h 9319"/>
                <a:gd name="connsiteX11" fmla="*/ 8902 w 8902"/>
                <a:gd name="connsiteY11" fmla="*/ 9319 h 9319"/>
                <a:gd name="connsiteX0" fmla="*/ 0 w 9361"/>
                <a:gd name="connsiteY0" fmla="*/ 5365 h 9181"/>
                <a:gd name="connsiteX1" fmla="*/ 1248 w 9361"/>
                <a:gd name="connsiteY1" fmla="*/ 2668 h 9181"/>
                <a:gd name="connsiteX2" fmla="*/ 1873 w 9361"/>
                <a:gd name="connsiteY2" fmla="*/ 1550 h 9181"/>
                <a:gd name="connsiteX3" fmla="*/ 2496 w 9361"/>
                <a:gd name="connsiteY3" fmla="*/ 716 h 9181"/>
                <a:gd name="connsiteX4" fmla="*/ 3744 w 9361"/>
                <a:gd name="connsiteY4" fmla="*/ 0 h 9181"/>
                <a:gd name="connsiteX5" fmla="*/ 4991 w 9361"/>
                <a:gd name="connsiteY5" fmla="*/ 716 h 9181"/>
                <a:gd name="connsiteX6" fmla="*/ 5616 w 9361"/>
                <a:gd name="connsiteY6" fmla="*/ 1550 h 9181"/>
                <a:gd name="connsiteX7" fmla="*/ 6240 w 9361"/>
                <a:gd name="connsiteY7" fmla="*/ 2683 h 9181"/>
                <a:gd name="connsiteX8" fmla="*/ 7487 w 9361"/>
                <a:gd name="connsiteY8" fmla="*/ 5365 h 9181"/>
                <a:gd name="connsiteX9" fmla="*/ 8753 w 9361"/>
                <a:gd name="connsiteY9" fmla="*/ 8048 h 9181"/>
                <a:gd name="connsiteX10" fmla="*/ 9361 w 9361"/>
                <a:gd name="connsiteY10" fmla="*/ 9181 h 9181"/>
                <a:gd name="connsiteX0" fmla="*/ 0 w 9350"/>
                <a:gd name="connsiteY0" fmla="*/ 5844 h 8766"/>
                <a:gd name="connsiteX1" fmla="*/ 1333 w 9350"/>
                <a:gd name="connsiteY1" fmla="*/ 2906 h 8766"/>
                <a:gd name="connsiteX2" fmla="*/ 2001 w 9350"/>
                <a:gd name="connsiteY2" fmla="*/ 1688 h 8766"/>
                <a:gd name="connsiteX3" fmla="*/ 2666 w 9350"/>
                <a:gd name="connsiteY3" fmla="*/ 780 h 8766"/>
                <a:gd name="connsiteX4" fmla="*/ 4000 w 9350"/>
                <a:gd name="connsiteY4" fmla="*/ 0 h 8766"/>
                <a:gd name="connsiteX5" fmla="*/ 5332 w 9350"/>
                <a:gd name="connsiteY5" fmla="*/ 780 h 8766"/>
                <a:gd name="connsiteX6" fmla="*/ 5999 w 9350"/>
                <a:gd name="connsiteY6" fmla="*/ 1688 h 8766"/>
                <a:gd name="connsiteX7" fmla="*/ 6666 w 9350"/>
                <a:gd name="connsiteY7" fmla="*/ 2922 h 8766"/>
                <a:gd name="connsiteX8" fmla="*/ 7998 w 9350"/>
                <a:gd name="connsiteY8" fmla="*/ 5844 h 8766"/>
                <a:gd name="connsiteX9" fmla="*/ 9350 w 9350"/>
                <a:gd name="connsiteY9" fmla="*/ 8766 h 8766"/>
                <a:gd name="connsiteX0" fmla="*/ 0 w 8554"/>
                <a:gd name="connsiteY0" fmla="*/ 6667 h 6667"/>
                <a:gd name="connsiteX1" fmla="*/ 1426 w 8554"/>
                <a:gd name="connsiteY1" fmla="*/ 3315 h 6667"/>
                <a:gd name="connsiteX2" fmla="*/ 2140 w 8554"/>
                <a:gd name="connsiteY2" fmla="*/ 1926 h 6667"/>
                <a:gd name="connsiteX3" fmla="*/ 2851 w 8554"/>
                <a:gd name="connsiteY3" fmla="*/ 890 h 6667"/>
                <a:gd name="connsiteX4" fmla="*/ 4278 w 8554"/>
                <a:gd name="connsiteY4" fmla="*/ 0 h 6667"/>
                <a:gd name="connsiteX5" fmla="*/ 5703 w 8554"/>
                <a:gd name="connsiteY5" fmla="*/ 890 h 6667"/>
                <a:gd name="connsiteX6" fmla="*/ 6416 w 8554"/>
                <a:gd name="connsiteY6" fmla="*/ 1926 h 6667"/>
                <a:gd name="connsiteX7" fmla="*/ 7129 w 8554"/>
                <a:gd name="connsiteY7" fmla="*/ 3333 h 6667"/>
                <a:gd name="connsiteX8" fmla="*/ 8554 w 8554"/>
                <a:gd name="connsiteY8" fmla="*/ 6667 h 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54" h="6667">
                  <a:moveTo>
                    <a:pt x="0" y="6667"/>
                  </a:moveTo>
                  <a:cubicBezTo>
                    <a:pt x="355" y="5834"/>
                    <a:pt x="1070" y="4106"/>
                    <a:pt x="1426" y="3315"/>
                  </a:cubicBezTo>
                  <a:cubicBezTo>
                    <a:pt x="1784" y="2525"/>
                    <a:pt x="1902" y="2327"/>
                    <a:pt x="2140" y="1926"/>
                  </a:cubicBezTo>
                  <a:cubicBezTo>
                    <a:pt x="2375" y="1526"/>
                    <a:pt x="2533" y="1278"/>
                    <a:pt x="2851" y="890"/>
                  </a:cubicBezTo>
                  <a:cubicBezTo>
                    <a:pt x="3167" y="500"/>
                    <a:pt x="3664" y="0"/>
                    <a:pt x="4278" y="0"/>
                  </a:cubicBezTo>
                  <a:cubicBezTo>
                    <a:pt x="4891" y="0"/>
                    <a:pt x="5406" y="556"/>
                    <a:pt x="5703" y="890"/>
                  </a:cubicBezTo>
                  <a:cubicBezTo>
                    <a:pt x="6002" y="1223"/>
                    <a:pt x="6172" y="1518"/>
                    <a:pt x="6416" y="1926"/>
                  </a:cubicBezTo>
                  <a:cubicBezTo>
                    <a:pt x="6661" y="2334"/>
                    <a:pt x="6774" y="2543"/>
                    <a:pt x="7129" y="3333"/>
                  </a:cubicBezTo>
                  <a:cubicBezTo>
                    <a:pt x="7486" y="4124"/>
                    <a:pt x="8079" y="5557"/>
                    <a:pt x="8554" y="6667"/>
                  </a:cubicBezTo>
                </a:path>
              </a:pathLst>
            </a:custGeom>
            <a:noFill/>
            <a:ln w="38100" cap="rnd" cmpd="sng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333822" y="3472628"/>
            <a:ext cx="805694" cy="804555"/>
            <a:chOff x="6801265" y="4392849"/>
            <a:chExt cx="805694" cy="804555"/>
          </a:xfrm>
        </p:grpSpPr>
        <p:pic>
          <p:nvPicPr>
            <p:cNvPr id="56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265" y="4392849"/>
              <a:ext cx="805694" cy="8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7009864" y="4457430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6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3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24, Slide </a:t>
            </a:r>
            <a:fld id="{1CAC7609-F577-47E8-AE8B-FF3B7C65C01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943128" y="2919249"/>
            <a:ext cx="145089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1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3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6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orbit quantization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4579058" y="2362200"/>
            <a:ext cx="4564942" cy="4385700"/>
            <a:chOff x="4511540" y="1754194"/>
            <a:chExt cx="6278232" cy="5076569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5316941" y="2209800"/>
              <a:ext cx="0" cy="457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5128915" y="2931227"/>
              <a:ext cx="4985657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5"/>
            <p:cNvSpPr/>
            <p:nvPr/>
          </p:nvSpPr>
          <p:spPr>
            <a:xfrm flipV="1">
              <a:off x="5469334" y="2989046"/>
              <a:ext cx="4104415" cy="3635405"/>
            </a:xfrm>
            <a:custGeom>
              <a:avLst/>
              <a:gdLst>
                <a:gd name="connsiteX0" fmla="*/ 0 w 6234546"/>
                <a:gd name="connsiteY0" fmla="*/ 0 h 2066306"/>
                <a:gd name="connsiteX1" fmla="*/ 142504 w 6234546"/>
                <a:gd name="connsiteY1" fmla="*/ 463137 h 2066306"/>
                <a:gd name="connsiteX2" fmla="*/ 380010 w 6234546"/>
                <a:gd name="connsiteY2" fmla="*/ 950026 h 2066306"/>
                <a:gd name="connsiteX3" fmla="*/ 653143 w 6234546"/>
                <a:gd name="connsiteY3" fmla="*/ 1258784 h 2066306"/>
                <a:gd name="connsiteX4" fmla="*/ 890649 w 6234546"/>
                <a:gd name="connsiteY4" fmla="*/ 1436914 h 2066306"/>
                <a:gd name="connsiteX5" fmla="*/ 1389413 w 6234546"/>
                <a:gd name="connsiteY5" fmla="*/ 1662545 h 2066306"/>
                <a:gd name="connsiteX6" fmla="*/ 2054431 w 6234546"/>
                <a:gd name="connsiteY6" fmla="*/ 1805049 h 2066306"/>
                <a:gd name="connsiteX7" fmla="*/ 2933205 w 6234546"/>
                <a:gd name="connsiteY7" fmla="*/ 1900052 h 2066306"/>
                <a:gd name="connsiteX8" fmla="*/ 3918857 w 6234546"/>
                <a:gd name="connsiteY8" fmla="*/ 1971304 h 2066306"/>
                <a:gd name="connsiteX9" fmla="*/ 5213268 w 6234546"/>
                <a:gd name="connsiteY9" fmla="*/ 2018805 h 2066306"/>
                <a:gd name="connsiteX10" fmla="*/ 6234546 w 6234546"/>
                <a:gd name="connsiteY10" fmla="*/ 2066306 h 2066306"/>
                <a:gd name="connsiteX0" fmla="*/ 0 w 6968022"/>
                <a:gd name="connsiteY0" fmla="*/ 0 h 2066306"/>
                <a:gd name="connsiteX1" fmla="*/ 142504 w 6968022"/>
                <a:gd name="connsiteY1" fmla="*/ 463137 h 2066306"/>
                <a:gd name="connsiteX2" fmla="*/ 380010 w 6968022"/>
                <a:gd name="connsiteY2" fmla="*/ 950026 h 2066306"/>
                <a:gd name="connsiteX3" fmla="*/ 653143 w 6968022"/>
                <a:gd name="connsiteY3" fmla="*/ 1258784 h 2066306"/>
                <a:gd name="connsiteX4" fmla="*/ 890649 w 6968022"/>
                <a:gd name="connsiteY4" fmla="*/ 1436914 h 2066306"/>
                <a:gd name="connsiteX5" fmla="*/ 1389413 w 6968022"/>
                <a:gd name="connsiteY5" fmla="*/ 1662545 h 2066306"/>
                <a:gd name="connsiteX6" fmla="*/ 2054431 w 6968022"/>
                <a:gd name="connsiteY6" fmla="*/ 1805049 h 2066306"/>
                <a:gd name="connsiteX7" fmla="*/ 2933205 w 6968022"/>
                <a:gd name="connsiteY7" fmla="*/ 1900052 h 2066306"/>
                <a:gd name="connsiteX8" fmla="*/ 3918857 w 6968022"/>
                <a:gd name="connsiteY8" fmla="*/ 1971304 h 2066306"/>
                <a:gd name="connsiteX9" fmla="*/ 5213268 w 6968022"/>
                <a:gd name="connsiteY9" fmla="*/ 2018805 h 2066306"/>
                <a:gd name="connsiteX10" fmla="*/ 6968022 w 6968022"/>
                <a:gd name="connsiteY10" fmla="*/ 2066306 h 2066306"/>
                <a:gd name="connsiteX0" fmla="*/ 0 w 6968022"/>
                <a:gd name="connsiteY0" fmla="*/ 0 h 2066306"/>
                <a:gd name="connsiteX1" fmla="*/ 142504 w 6968022"/>
                <a:gd name="connsiteY1" fmla="*/ 463137 h 2066306"/>
                <a:gd name="connsiteX2" fmla="*/ 380010 w 6968022"/>
                <a:gd name="connsiteY2" fmla="*/ 950026 h 2066306"/>
                <a:gd name="connsiteX3" fmla="*/ 653143 w 6968022"/>
                <a:gd name="connsiteY3" fmla="*/ 1258784 h 2066306"/>
                <a:gd name="connsiteX4" fmla="*/ 890649 w 6968022"/>
                <a:gd name="connsiteY4" fmla="*/ 1436914 h 2066306"/>
                <a:gd name="connsiteX5" fmla="*/ 1389413 w 6968022"/>
                <a:gd name="connsiteY5" fmla="*/ 1662545 h 2066306"/>
                <a:gd name="connsiteX6" fmla="*/ 2054431 w 6968022"/>
                <a:gd name="connsiteY6" fmla="*/ 1805049 h 2066306"/>
                <a:gd name="connsiteX7" fmla="*/ 2933205 w 6968022"/>
                <a:gd name="connsiteY7" fmla="*/ 1900052 h 2066306"/>
                <a:gd name="connsiteX8" fmla="*/ 3918857 w 6968022"/>
                <a:gd name="connsiteY8" fmla="*/ 1971304 h 2066306"/>
                <a:gd name="connsiteX9" fmla="*/ 5213268 w 6968022"/>
                <a:gd name="connsiteY9" fmla="*/ 2018805 h 2066306"/>
                <a:gd name="connsiteX10" fmla="*/ 6968022 w 6968022"/>
                <a:gd name="connsiteY10" fmla="*/ 2066306 h 2066306"/>
                <a:gd name="connsiteX0" fmla="*/ 0 w 6968022"/>
                <a:gd name="connsiteY0" fmla="*/ 0 h 2066306"/>
                <a:gd name="connsiteX1" fmla="*/ 142504 w 6968022"/>
                <a:gd name="connsiteY1" fmla="*/ 463137 h 2066306"/>
                <a:gd name="connsiteX2" fmla="*/ 380010 w 6968022"/>
                <a:gd name="connsiteY2" fmla="*/ 950026 h 2066306"/>
                <a:gd name="connsiteX3" fmla="*/ 653143 w 6968022"/>
                <a:gd name="connsiteY3" fmla="*/ 1258784 h 2066306"/>
                <a:gd name="connsiteX4" fmla="*/ 890649 w 6968022"/>
                <a:gd name="connsiteY4" fmla="*/ 1436914 h 2066306"/>
                <a:gd name="connsiteX5" fmla="*/ 1389413 w 6968022"/>
                <a:gd name="connsiteY5" fmla="*/ 1662545 h 2066306"/>
                <a:gd name="connsiteX6" fmla="*/ 2054431 w 6968022"/>
                <a:gd name="connsiteY6" fmla="*/ 1805049 h 2066306"/>
                <a:gd name="connsiteX7" fmla="*/ 2933205 w 6968022"/>
                <a:gd name="connsiteY7" fmla="*/ 1900052 h 2066306"/>
                <a:gd name="connsiteX8" fmla="*/ 3918857 w 6968022"/>
                <a:gd name="connsiteY8" fmla="*/ 1971304 h 2066306"/>
                <a:gd name="connsiteX9" fmla="*/ 5213268 w 6968022"/>
                <a:gd name="connsiteY9" fmla="*/ 2018805 h 2066306"/>
                <a:gd name="connsiteX10" fmla="*/ 6968022 w 6968022"/>
                <a:gd name="connsiteY10" fmla="*/ 2066306 h 2066306"/>
                <a:gd name="connsiteX0" fmla="*/ 0 w 6968022"/>
                <a:gd name="connsiteY0" fmla="*/ 0 h 2066306"/>
                <a:gd name="connsiteX1" fmla="*/ 142504 w 6968022"/>
                <a:gd name="connsiteY1" fmla="*/ 463137 h 2066306"/>
                <a:gd name="connsiteX2" fmla="*/ 380010 w 6968022"/>
                <a:gd name="connsiteY2" fmla="*/ 950026 h 2066306"/>
                <a:gd name="connsiteX3" fmla="*/ 653143 w 6968022"/>
                <a:gd name="connsiteY3" fmla="*/ 1258784 h 2066306"/>
                <a:gd name="connsiteX4" fmla="*/ 890649 w 6968022"/>
                <a:gd name="connsiteY4" fmla="*/ 1436914 h 2066306"/>
                <a:gd name="connsiteX5" fmla="*/ 1389413 w 6968022"/>
                <a:gd name="connsiteY5" fmla="*/ 1662545 h 2066306"/>
                <a:gd name="connsiteX6" fmla="*/ 2054431 w 6968022"/>
                <a:gd name="connsiteY6" fmla="*/ 1805049 h 2066306"/>
                <a:gd name="connsiteX7" fmla="*/ 2933205 w 6968022"/>
                <a:gd name="connsiteY7" fmla="*/ 1900052 h 2066306"/>
                <a:gd name="connsiteX8" fmla="*/ 3918857 w 6968022"/>
                <a:gd name="connsiteY8" fmla="*/ 1971304 h 2066306"/>
                <a:gd name="connsiteX9" fmla="*/ 5213268 w 6968022"/>
                <a:gd name="connsiteY9" fmla="*/ 2018805 h 2066306"/>
                <a:gd name="connsiteX10" fmla="*/ 6968022 w 6968022"/>
                <a:gd name="connsiteY10" fmla="*/ 2066306 h 2066306"/>
                <a:gd name="connsiteX0" fmla="*/ 0 w 6968022"/>
                <a:gd name="connsiteY0" fmla="*/ 0 h 2066306"/>
                <a:gd name="connsiteX1" fmla="*/ 142504 w 6968022"/>
                <a:gd name="connsiteY1" fmla="*/ 463137 h 2066306"/>
                <a:gd name="connsiteX2" fmla="*/ 380010 w 6968022"/>
                <a:gd name="connsiteY2" fmla="*/ 950026 h 2066306"/>
                <a:gd name="connsiteX3" fmla="*/ 653143 w 6968022"/>
                <a:gd name="connsiteY3" fmla="*/ 1258784 h 2066306"/>
                <a:gd name="connsiteX4" fmla="*/ 890649 w 6968022"/>
                <a:gd name="connsiteY4" fmla="*/ 1436914 h 2066306"/>
                <a:gd name="connsiteX5" fmla="*/ 1389413 w 6968022"/>
                <a:gd name="connsiteY5" fmla="*/ 1662545 h 2066306"/>
                <a:gd name="connsiteX6" fmla="*/ 2054431 w 6968022"/>
                <a:gd name="connsiteY6" fmla="*/ 1805049 h 2066306"/>
                <a:gd name="connsiteX7" fmla="*/ 2933205 w 6968022"/>
                <a:gd name="connsiteY7" fmla="*/ 1900052 h 2066306"/>
                <a:gd name="connsiteX8" fmla="*/ 3918857 w 6968022"/>
                <a:gd name="connsiteY8" fmla="*/ 1971304 h 2066306"/>
                <a:gd name="connsiteX9" fmla="*/ 5213268 w 6968022"/>
                <a:gd name="connsiteY9" fmla="*/ 2018805 h 2066306"/>
                <a:gd name="connsiteX10" fmla="*/ 6968022 w 6968022"/>
                <a:gd name="connsiteY10" fmla="*/ 2066306 h 2066306"/>
                <a:gd name="connsiteX0" fmla="*/ 0 w 6968022"/>
                <a:gd name="connsiteY0" fmla="*/ 0 h 2066306"/>
                <a:gd name="connsiteX1" fmla="*/ 142504 w 6968022"/>
                <a:gd name="connsiteY1" fmla="*/ 463137 h 2066306"/>
                <a:gd name="connsiteX2" fmla="*/ 380010 w 6968022"/>
                <a:gd name="connsiteY2" fmla="*/ 950026 h 2066306"/>
                <a:gd name="connsiteX3" fmla="*/ 653143 w 6968022"/>
                <a:gd name="connsiteY3" fmla="*/ 1258784 h 2066306"/>
                <a:gd name="connsiteX4" fmla="*/ 890649 w 6968022"/>
                <a:gd name="connsiteY4" fmla="*/ 1436914 h 2066306"/>
                <a:gd name="connsiteX5" fmla="*/ 1389413 w 6968022"/>
                <a:gd name="connsiteY5" fmla="*/ 1662545 h 2066306"/>
                <a:gd name="connsiteX6" fmla="*/ 2054431 w 6968022"/>
                <a:gd name="connsiteY6" fmla="*/ 1805049 h 2066306"/>
                <a:gd name="connsiteX7" fmla="*/ 2933205 w 6968022"/>
                <a:gd name="connsiteY7" fmla="*/ 1900052 h 2066306"/>
                <a:gd name="connsiteX8" fmla="*/ 3918857 w 6968022"/>
                <a:gd name="connsiteY8" fmla="*/ 1971304 h 2066306"/>
                <a:gd name="connsiteX9" fmla="*/ 5213268 w 6968022"/>
                <a:gd name="connsiteY9" fmla="*/ 2018805 h 2066306"/>
                <a:gd name="connsiteX10" fmla="*/ 6968022 w 6968022"/>
                <a:gd name="connsiteY10" fmla="*/ 2066306 h 2066306"/>
                <a:gd name="connsiteX0" fmla="*/ 0 w 6968022"/>
                <a:gd name="connsiteY0" fmla="*/ 0 h 2066306"/>
                <a:gd name="connsiteX1" fmla="*/ 142504 w 6968022"/>
                <a:gd name="connsiteY1" fmla="*/ 463137 h 2066306"/>
                <a:gd name="connsiteX2" fmla="*/ 380010 w 6968022"/>
                <a:gd name="connsiteY2" fmla="*/ 950026 h 2066306"/>
                <a:gd name="connsiteX3" fmla="*/ 653143 w 6968022"/>
                <a:gd name="connsiteY3" fmla="*/ 1258784 h 2066306"/>
                <a:gd name="connsiteX4" fmla="*/ 890649 w 6968022"/>
                <a:gd name="connsiteY4" fmla="*/ 1436914 h 2066306"/>
                <a:gd name="connsiteX5" fmla="*/ 1389413 w 6968022"/>
                <a:gd name="connsiteY5" fmla="*/ 1662545 h 2066306"/>
                <a:gd name="connsiteX6" fmla="*/ 2054431 w 6968022"/>
                <a:gd name="connsiteY6" fmla="*/ 1805049 h 2066306"/>
                <a:gd name="connsiteX7" fmla="*/ 2933205 w 6968022"/>
                <a:gd name="connsiteY7" fmla="*/ 1900052 h 2066306"/>
                <a:gd name="connsiteX8" fmla="*/ 3918857 w 6968022"/>
                <a:gd name="connsiteY8" fmla="*/ 1971304 h 2066306"/>
                <a:gd name="connsiteX9" fmla="*/ 5213268 w 6968022"/>
                <a:gd name="connsiteY9" fmla="*/ 2018805 h 2066306"/>
                <a:gd name="connsiteX10" fmla="*/ 6968022 w 6968022"/>
                <a:gd name="connsiteY10" fmla="*/ 2066306 h 2066306"/>
                <a:gd name="connsiteX0" fmla="*/ 0 w 7402340"/>
                <a:gd name="connsiteY0" fmla="*/ 0 h 2078054"/>
                <a:gd name="connsiteX1" fmla="*/ 142504 w 7402340"/>
                <a:gd name="connsiteY1" fmla="*/ 463137 h 2078054"/>
                <a:gd name="connsiteX2" fmla="*/ 380010 w 7402340"/>
                <a:gd name="connsiteY2" fmla="*/ 950026 h 2078054"/>
                <a:gd name="connsiteX3" fmla="*/ 653143 w 7402340"/>
                <a:gd name="connsiteY3" fmla="*/ 1258784 h 2078054"/>
                <a:gd name="connsiteX4" fmla="*/ 890649 w 7402340"/>
                <a:gd name="connsiteY4" fmla="*/ 1436914 h 2078054"/>
                <a:gd name="connsiteX5" fmla="*/ 1389413 w 7402340"/>
                <a:gd name="connsiteY5" fmla="*/ 1662545 h 2078054"/>
                <a:gd name="connsiteX6" fmla="*/ 2054431 w 7402340"/>
                <a:gd name="connsiteY6" fmla="*/ 1805049 h 2078054"/>
                <a:gd name="connsiteX7" fmla="*/ 2933205 w 7402340"/>
                <a:gd name="connsiteY7" fmla="*/ 1900052 h 2078054"/>
                <a:gd name="connsiteX8" fmla="*/ 3918857 w 7402340"/>
                <a:gd name="connsiteY8" fmla="*/ 1971304 h 2078054"/>
                <a:gd name="connsiteX9" fmla="*/ 5213268 w 7402340"/>
                <a:gd name="connsiteY9" fmla="*/ 2018805 h 2078054"/>
                <a:gd name="connsiteX10" fmla="*/ 7402340 w 7402340"/>
                <a:gd name="connsiteY10" fmla="*/ 2078054 h 2078054"/>
                <a:gd name="connsiteX0" fmla="*/ 0 w 7648068"/>
                <a:gd name="connsiteY0" fmla="*/ 0 h 2079978"/>
                <a:gd name="connsiteX1" fmla="*/ 142504 w 7648068"/>
                <a:gd name="connsiteY1" fmla="*/ 463137 h 2079978"/>
                <a:gd name="connsiteX2" fmla="*/ 380010 w 7648068"/>
                <a:gd name="connsiteY2" fmla="*/ 950026 h 2079978"/>
                <a:gd name="connsiteX3" fmla="*/ 653143 w 7648068"/>
                <a:gd name="connsiteY3" fmla="*/ 1258784 h 2079978"/>
                <a:gd name="connsiteX4" fmla="*/ 890649 w 7648068"/>
                <a:gd name="connsiteY4" fmla="*/ 1436914 h 2079978"/>
                <a:gd name="connsiteX5" fmla="*/ 1389413 w 7648068"/>
                <a:gd name="connsiteY5" fmla="*/ 1662545 h 2079978"/>
                <a:gd name="connsiteX6" fmla="*/ 2054431 w 7648068"/>
                <a:gd name="connsiteY6" fmla="*/ 1805049 h 2079978"/>
                <a:gd name="connsiteX7" fmla="*/ 2933205 w 7648068"/>
                <a:gd name="connsiteY7" fmla="*/ 1900052 h 2079978"/>
                <a:gd name="connsiteX8" fmla="*/ 3918857 w 7648068"/>
                <a:gd name="connsiteY8" fmla="*/ 1971304 h 2079978"/>
                <a:gd name="connsiteX9" fmla="*/ 5213268 w 7648068"/>
                <a:gd name="connsiteY9" fmla="*/ 2018805 h 2079978"/>
                <a:gd name="connsiteX10" fmla="*/ 7648068 w 7648068"/>
                <a:gd name="connsiteY10" fmla="*/ 2079978 h 2079978"/>
                <a:gd name="connsiteX0" fmla="*/ 0 w 6874436"/>
                <a:gd name="connsiteY0" fmla="*/ 0 h 2050466"/>
                <a:gd name="connsiteX1" fmla="*/ 142504 w 6874436"/>
                <a:gd name="connsiteY1" fmla="*/ 463137 h 2050466"/>
                <a:gd name="connsiteX2" fmla="*/ 380010 w 6874436"/>
                <a:gd name="connsiteY2" fmla="*/ 950026 h 2050466"/>
                <a:gd name="connsiteX3" fmla="*/ 653143 w 6874436"/>
                <a:gd name="connsiteY3" fmla="*/ 1258784 h 2050466"/>
                <a:gd name="connsiteX4" fmla="*/ 890649 w 6874436"/>
                <a:gd name="connsiteY4" fmla="*/ 1436914 h 2050466"/>
                <a:gd name="connsiteX5" fmla="*/ 1389413 w 6874436"/>
                <a:gd name="connsiteY5" fmla="*/ 1662545 h 2050466"/>
                <a:gd name="connsiteX6" fmla="*/ 2054431 w 6874436"/>
                <a:gd name="connsiteY6" fmla="*/ 1805049 h 2050466"/>
                <a:gd name="connsiteX7" fmla="*/ 2933205 w 6874436"/>
                <a:gd name="connsiteY7" fmla="*/ 1900052 h 2050466"/>
                <a:gd name="connsiteX8" fmla="*/ 3918857 w 6874436"/>
                <a:gd name="connsiteY8" fmla="*/ 1971304 h 2050466"/>
                <a:gd name="connsiteX9" fmla="*/ 5213268 w 6874436"/>
                <a:gd name="connsiteY9" fmla="*/ 2018805 h 2050466"/>
                <a:gd name="connsiteX10" fmla="*/ 6874436 w 6874436"/>
                <a:gd name="connsiteY10" fmla="*/ 2050466 h 205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74436" h="2050466">
                  <a:moveTo>
                    <a:pt x="0" y="0"/>
                  </a:moveTo>
                  <a:cubicBezTo>
                    <a:pt x="39584" y="152399"/>
                    <a:pt x="79169" y="304799"/>
                    <a:pt x="142504" y="463137"/>
                  </a:cubicBezTo>
                  <a:cubicBezTo>
                    <a:pt x="205839" y="621475"/>
                    <a:pt x="294904" y="817418"/>
                    <a:pt x="380010" y="950026"/>
                  </a:cubicBezTo>
                  <a:cubicBezTo>
                    <a:pt x="465116" y="1082634"/>
                    <a:pt x="568037" y="1177636"/>
                    <a:pt x="653143" y="1258784"/>
                  </a:cubicBezTo>
                  <a:cubicBezTo>
                    <a:pt x="738249" y="1339932"/>
                    <a:pt x="767937" y="1369620"/>
                    <a:pt x="890649" y="1436914"/>
                  </a:cubicBezTo>
                  <a:cubicBezTo>
                    <a:pt x="1013361" y="1504208"/>
                    <a:pt x="1195449" y="1601189"/>
                    <a:pt x="1389413" y="1662545"/>
                  </a:cubicBezTo>
                  <a:cubicBezTo>
                    <a:pt x="1583377" y="1723901"/>
                    <a:pt x="1797132" y="1765464"/>
                    <a:pt x="2054431" y="1805049"/>
                  </a:cubicBezTo>
                  <a:cubicBezTo>
                    <a:pt x="2311730" y="1844634"/>
                    <a:pt x="2622467" y="1872343"/>
                    <a:pt x="2933205" y="1900052"/>
                  </a:cubicBezTo>
                  <a:cubicBezTo>
                    <a:pt x="3243943" y="1927761"/>
                    <a:pt x="3538846" y="1951512"/>
                    <a:pt x="3918857" y="1971304"/>
                  </a:cubicBezTo>
                  <a:cubicBezTo>
                    <a:pt x="4298868" y="1991096"/>
                    <a:pt x="5213268" y="2018805"/>
                    <a:pt x="5213268" y="2018805"/>
                  </a:cubicBezTo>
                  <a:lnTo>
                    <a:pt x="6874436" y="2050466"/>
                  </a:lnTo>
                </a:path>
              </a:pathLst>
            </a:cu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20122" y="1754194"/>
              <a:ext cx="576064" cy="53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E</a:t>
              </a:r>
              <a:endParaRPr lang="en-US" sz="2400" i="1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202543" y="2640185"/>
              <a:ext cx="587229" cy="534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r</a:t>
              </a:r>
              <a:endParaRPr lang="en-US" sz="2400" i="1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5308981" y="6597733"/>
              <a:ext cx="18288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316941" y="3854533"/>
              <a:ext cx="82296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316941" y="3321133"/>
              <a:ext cx="164592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316941" y="3168733"/>
              <a:ext cx="219456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316941" y="3092533"/>
              <a:ext cx="274320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319213" y="3029981"/>
              <a:ext cx="329184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511540" y="6403251"/>
              <a:ext cx="968762" cy="42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= 1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27462" y="3648679"/>
              <a:ext cx="968762" cy="42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= 2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516090" y="3132338"/>
              <a:ext cx="968762" cy="42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= 3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17827" y="2970840"/>
              <a:ext cx="968762" cy="427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= 4</a:t>
              </a:r>
              <a:endParaRPr lang="en-US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321485" y="3004957"/>
              <a:ext cx="3657600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Object 8"/>
          <p:cNvGraphicFramePr>
            <a:graphicFrameLocks noChangeAspect="1"/>
          </p:cNvGraphicFramePr>
          <p:nvPr/>
        </p:nvGraphicFramePr>
        <p:xfrm>
          <a:off x="963494" y="4876800"/>
          <a:ext cx="116998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30" name="Equation" r:id="rId3" imgW="660240" imgH="444240" progId="Equation.DSMT4">
                  <p:embed/>
                </p:oleObj>
              </mc:Choice>
              <mc:Fallback>
                <p:oleObj name="Equation" r:id="rId3" imgW="66024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494" y="4876800"/>
                        <a:ext cx="1169988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33400" y="4419600"/>
            <a:ext cx="3574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Radius of orbit is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quantized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6" name="Object 9"/>
          <p:cNvGraphicFramePr>
            <a:graphicFrameLocks noChangeAspect="1"/>
          </p:cNvGraphicFramePr>
          <p:nvPr/>
        </p:nvGraphicFramePr>
        <p:xfrm>
          <a:off x="5943600" y="4876800"/>
          <a:ext cx="14620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31" name="Equation" r:id="rId5" imgW="825480" imgH="469800" progId="Equation.DSMT4">
                  <p:embed/>
                </p:oleObj>
              </mc:Choice>
              <mc:Fallback>
                <p:oleObj name="Equation" r:id="rId5" imgW="8254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876800"/>
                        <a:ext cx="1462087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5705023" y="4419600"/>
            <a:ext cx="2600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Energy is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quantized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6" name="Object 7"/>
          <p:cNvGraphicFramePr>
            <a:graphicFrameLocks noChangeAspect="1"/>
          </p:cNvGraphicFramePr>
          <p:nvPr/>
        </p:nvGraphicFramePr>
        <p:xfrm>
          <a:off x="2123411" y="5041587"/>
          <a:ext cx="7651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32" name="Equation" r:id="rId7" imgW="431640" imgH="253800" progId="Equation.DSMT4">
                  <p:embed/>
                </p:oleObj>
              </mc:Choice>
              <mc:Fallback>
                <p:oleObj name="Equation" r:id="rId7" imgW="43164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411" y="5041587"/>
                        <a:ext cx="765175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082422"/>
              </p:ext>
            </p:extLst>
          </p:nvPr>
        </p:nvGraphicFramePr>
        <p:xfrm>
          <a:off x="7489497" y="4953001"/>
          <a:ext cx="7874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33" name="Equation" r:id="rId9" imgW="444240" imgH="406080" progId="Equation.DSMT4">
                  <p:embed/>
                </p:oleObj>
              </mc:Choice>
              <mc:Fallback>
                <p:oleObj name="Equation" r:id="rId9" imgW="444240" imgH="406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497" y="4953001"/>
                        <a:ext cx="787400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71"/>
          <p:cNvGrpSpPr/>
          <p:nvPr/>
        </p:nvGrpSpPr>
        <p:grpSpPr>
          <a:xfrm>
            <a:off x="-3886200" y="-1620696"/>
            <a:ext cx="8229600" cy="8229600"/>
            <a:chOff x="-3886200" y="-1620696"/>
            <a:chExt cx="8229600" cy="8229600"/>
          </a:xfrm>
        </p:grpSpPr>
        <p:grpSp>
          <p:nvGrpSpPr>
            <p:cNvPr id="28" name="Group 27"/>
            <p:cNvGrpSpPr/>
            <p:nvPr/>
          </p:nvGrpSpPr>
          <p:grpSpPr>
            <a:xfrm>
              <a:off x="34176" y="2166221"/>
              <a:ext cx="471930" cy="646331"/>
              <a:chOff x="6801265" y="4159738"/>
              <a:chExt cx="918084" cy="1257360"/>
            </a:xfrm>
          </p:grpSpPr>
          <p:pic>
            <p:nvPicPr>
              <p:cNvPr id="29" name="Picture 9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1265" y="4392849"/>
                <a:ext cx="805694" cy="804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6829920" y="4159738"/>
                <a:ext cx="889429" cy="1257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3600" b="1" dirty="0" smtClean="0">
                    <a:solidFill>
                      <a:schemeClr val="bg1"/>
                    </a:solidFill>
                    <a:latin typeface="+mn-lt"/>
                  </a:rPr>
                  <a:t>+</a:t>
                </a:r>
                <a:endParaRPr lang="en-US" sz="36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31" name="Arc 30"/>
            <p:cNvSpPr/>
            <p:nvPr/>
          </p:nvSpPr>
          <p:spPr>
            <a:xfrm>
              <a:off x="-1676400" y="665304"/>
              <a:ext cx="3657600" cy="3657600"/>
            </a:xfrm>
            <a:prstGeom prst="arc">
              <a:avLst>
                <a:gd name="adj1" fmla="val 21572251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>
              <a:off x="-3886200" y="-1620696"/>
              <a:ext cx="8229600" cy="8229600"/>
            </a:xfrm>
            <a:prstGeom prst="arc">
              <a:avLst>
                <a:gd name="adj1" fmla="val 21586437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c 47"/>
            <p:cNvSpPr/>
            <p:nvPr/>
          </p:nvSpPr>
          <p:spPr>
            <a:xfrm>
              <a:off x="-214936" y="2057400"/>
              <a:ext cx="914400" cy="914400"/>
            </a:xfrm>
            <a:prstGeom prst="arc">
              <a:avLst>
                <a:gd name="adj1" fmla="val 21189023"/>
                <a:gd name="adj2" fmla="val 540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5800" y="2590800"/>
              <a:ext cx="64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= 1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81200" y="2743200"/>
              <a:ext cx="64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= 2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657600" y="2895600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n</a:t>
              </a:r>
              <a:r>
                <a:rPr lang="en-US" dirty="0" smtClean="0"/>
                <a:t> = 3</a:t>
              </a:r>
              <a:endParaRPr lang="en-US" dirty="0"/>
            </a:p>
          </p:txBody>
        </p:sp>
      </p:grpSp>
      <p:graphicFrame>
        <p:nvGraphicFramePr>
          <p:cNvPr id="54" name="Object 6"/>
          <p:cNvGraphicFramePr>
            <a:graphicFrameLocks noChangeAspect="1"/>
          </p:cNvGraphicFramePr>
          <p:nvPr/>
        </p:nvGraphicFramePr>
        <p:xfrm>
          <a:off x="1371314" y="1741440"/>
          <a:ext cx="2159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34" name="Equation" r:id="rId12" imgW="1218960" imgH="228600" progId="Equation.DSMT4">
                  <p:embed/>
                </p:oleObj>
              </mc:Choice>
              <mc:Fallback>
                <p:oleObj name="Equation" r:id="rId12" imgW="121896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314" y="1741440"/>
                        <a:ext cx="21590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875731" y="1295400"/>
            <a:ext cx="4257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Angular momentum is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quantized</a:t>
            </a:r>
            <a:endParaRPr lang="en-US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59" name="Group 39"/>
          <p:cNvGrpSpPr/>
          <p:nvPr/>
        </p:nvGrpSpPr>
        <p:grpSpPr>
          <a:xfrm>
            <a:off x="1905000" y="5486400"/>
            <a:ext cx="1447800" cy="762000"/>
            <a:chOff x="6019800" y="2050110"/>
            <a:chExt cx="1447800" cy="762000"/>
          </a:xfrm>
        </p:grpSpPr>
        <p:sp useBgFill="1">
          <p:nvSpPr>
            <p:cNvPr id="60" name="TextBox 59"/>
            <p:cNvSpPr txBox="1"/>
            <p:nvPr/>
          </p:nvSpPr>
          <p:spPr>
            <a:xfrm>
              <a:off x="6019800" y="2438400"/>
              <a:ext cx="1447800" cy="3737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“Bohr radius”</a:t>
              </a:r>
              <a:endParaRPr lang="en-US" baseline="30000" dirty="0">
                <a:solidFill>
                  <a:srgbClr val="C00000"/>
                </a:solidFill>
              </a:endParaRPr>
            </a:p>
          </p:txBody>
        </p:sp>
        <p:cxnSp>
          <p:nvCxnSpPr>
            <p:cNvPr id="61" name="Straight Arrow Connector 60"/>
            <p:cNvCxnSpPr>
              <a:stCxn id="60" idx="0"/>
            </p:cNvCxnSpPr>
            <p:nvPr/>
          </p:nvCxnSpPr>
          <p:spPr>
            <a:xfrm flipV="1">
              <a:off x="6743700" y="2050110"/>
              <a:ext cx="38100" cy="38829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24, Slide </a:t>
            </a:r>
            <a:fld id="{1CAC7609-F577-47E8-AE8B-FF3B7C65C01C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3352800" y="5029200"/>
            <a:ext cx="1770993" cy="1371600"/>
            <a:chOff x="3352800" y="5029200"/>
            <a:chExt cx="1770993" cy="1371600"/>
          </a:xfrm>
        </p:grpSpPr>
        <p:sp useBgFill="1">
          <p:nvSpPr>
            <p:cNvPr id="70" name="TextBox 69"/>
            <p:cNvSpPr txBox="1"/>
            <p:nvPr/>
          </p:nvSpPr>
          <p:spPr>
            <a:xfrm>
              <a:off x="3352800" y="5029200"/>
              <a:ext cx="1752600" cy="92333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Smallest orbit has </a:t>
              </a:r>
              <a:r>
                <a:rPr lang="en-US" smtClean="0">
                  <a:solidFill>
                    <a:srgbClr val="C00000"/>
                  </a:solidFill>
                </a:rPr>
                <a:t>energy </a:t>
              </a:r>
              <a:r>
                <a:rPr lang="en-US" smtClean="0">
                  <a:solidFill>
                    <a:srgbClr val="C00000"/>
                  </a:solidFill>
                </a:rPr>
                <a:t>–</a:t>
              </a:r>
              <a:r>
                <a:rPr lang="en-US" i="1" smtClean="0">
                  <a:solidFill>
                    <a:srgbClr val="C00000"/>
                  </a:solidFill>
                </a:rPr>
                <a:t>E</a:t>
              </a:r>
              <a:r>
                <a:rPr lang="en-US" baseline="-25000" smtClean="0">
                  <a:solidFill>
                    <a:srgbClr val="C00000"/>
                  </a:solidFill>
                </a:rPr>
                <a:t>1</a:t>
              </a:r>
              <a:endParaRPr lang="en-US" baseline="-25000" dirty="0" smtClean="0">
                <a:solidFill>
                  <a:srgbClr val="C00000"/>
                </a:solidFill>
              </a:endParaRPr>
            </a:p>
            <a:p>
              <a:r>
                <a:rPr lang="en-US" dirty="0" smtClean="0">
                  <a:solidFill>
                    <a:srgbClr val="C00000"/>
                  </a:solidFill>
                </a:rPr>
                <a:t>“</a:t>
              </a:r>
              <a:r>
                <a:rPr lang="en-US" i="1" dirty="0" smtClean="0">
                  <a:solidFill>
                    <a:srgbClr val="C00000"/>
                  </a:solidFill>
                </a:rPr>
                <a:t>ground state</a:t>
              </a:r>
              <a:r>
                <a:rPr lang="en-US" dirty="0" smtClean="0">
                  <a:solidFill>
                    <a:srgbClr val="C00000"/>
                  </a:solidFill>
                </a:rPr>
                <a:t>”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4729655" y="5927834"/>
              <a:ext cx="394138" cy="47296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282559" y="2677510"/>
            <a:ext cx="1429879" cy="664779"/>
            <a:chOff x="6282559" y="2677510"/>
            <a:chExt cx="1429879" cy="664779"/>
          </a:xfrm>
        </p:grpSpPr>
        <p:sp>
          <p:nvSpPr>
            <p:cNvPr id="58" name="TextBox 57"/>
            <p:cNvSpPr txBox="1"/>
            <p:nvPr/>
          </p:nvSpPr>
          <p:spPr>
            <a:xfrm>
              <a:off x="6282559" y="2677510"/>
              <a:ext cx="14298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Free electron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81" name="Straight Arrow Connector 80"/>
            <p:cNvCxnSpPr>
              <a:stCxn id="58" idx="2"/>
            </p:cNvCxnSpPr>
            <p:nvPr/>
          </p:nvCxnSpPr>
          <p:spPr>
            <a:xfrm flipH="1">
              <a:off x="6873766" y="3046842"/>
              <a:ext cx="123733" cy="29544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53323" name="Object 11"/>
          <p:cNvGraphicFramePr>
            <a:graphicFrameLocks noChangeAspect="1"/>
          </p:cNvGraphicFramePr>
          <p:nvPr/>
        </p:nvGraphicFramePr>
        <p:xfrm>
          <a:off x="3899848" y="1754875"/>
          <a:ext cx="12827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35" name="Equation" r:id="rId14" imgW="723600" imgH="203040" progId="Equation.DSMT4">
                  <p:embed/>
                </p:oleObj>
              </mc:Choice>
              <mc:Fallback>
                <p:oleObj name="Equation" r:id="rId14" imgW="723600" imgH="2030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9848" y="1754875"/>
                        <a:ext cx="128270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3.2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24, Slide </a:t>
            </a:r>
            <a:fld id="{1CAC7609-F577-47E8-AE8B-FF3B7C65C01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23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14400" y="1284024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Suppose the charge of the nucleus is doubled (+2e), but the e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charge remains the same (–e). How does </a:t>
            </a:r>
            <a:r>
              <a:rPr lang="en-US" sz="2400" i="1" dirty="0" smtClean="0"/>
              <a:t>r</a:t>
            </a:r>
            <a:r>
              <a:rPr lang="en-US" sz="2400" dirty="0" smtClean="0"/>
              <a:t>  for the ground state (</a:t>
            </a:r>
            <a:r>
              <a:rPr lang="en-US" sz="2400" i="1" dirty="0" smtClean="0"/>
              <a:t>n</a:t>
            </a:r>
            <a:r>
              <a:rPr lang="en-US" sz="2400" dirty="0" smtClean="0"/>
              <a:t> = 1) orbit compare to that in hydrogen?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838200" y="5253335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1/2 as large	B. 1/4 as large		C. the same</a:t>
            </a:r>
            <a:endParaRPr lang="en-US" sz="2400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914400" y="2971800"/>
            <a:ext cx="2676927" cy="787400"/>
            <a:chOff x="914400" y="3007056"/>
            <a:chExt cx="2676927" cy="787400"/>
          </a:xfrm>
        </p:grpSpPr>
        <p:graphicFrame>
          <p:nvGraphicFramePr>
            <p:cNvPr id="665602" name="Object 2"/>
            <p:cNvGraphicFramePr>
              <a:graphicFrameLocks noChangeAspect="1"/>
            </p:cNvGraphicFramePr>
            <p:nvPr/>
          </p:nvGraphicFramePr>
          <p:xfrm>
            <a:off x="2421340" y="3007056"/>
            <a:ext cx="1169987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652" name="Equation" r:id="rId4" imgW="660240" imgH="444240" progId="Equation.DSMT4">
                    <p:embed/>
                  </p:oleObj>
                </mc:Choice>
                <mc:Fallback>
                  <p:oleObj name="Equation" r:id="rId4" imgW="660240" imgH="44424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1340" y="3007056"/>
                          <a:ext cx="1169987" cy="787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914400" y="3214047"/>
              <a:ext cx="14881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 hydrogen:</a:t>
              </a:r>
              <a:endParaRPr lang="en-US" dirty="0"/>
            </a:p>
          </p:txBody>
        </p:sp>
      </p:grpSp>
      <p:sp>
        <p:nvSpPr>
          <p:cNvPr id="23" name="Oval 22"/>
          <p:cNvSpPr/>
          <p:nvPr/>
        </p:nvSpPr>
        <p:spPr>
          <a:xfrm>
            <a:off x="6237027" y="2721591"/>
            <a:ext cx="2435813" cy="24358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086432" y="3534679"/>
            <a:ext cx="805694" cy="804555"/>
            <a:chOff x="6801265" y="4392849"/>
            <a:chExt cx="805694" cy="804555"/>
          </a:xfrm>
        </p:grpSpPr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265" y="4392849"/>
              <a:ext cx="805694" cy="8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7009864" y="4457430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36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3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503534" y="3712191"/>
            <a:ext cx="347727" cy="461665"/>
            <a:chOff x="7303342" y="5618582"/>
            <a:chExt cx="347727" cy="461665"/>
          </a:xfrm>
        </p:grpSpPr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3342" y="5699577"/>
              <a:ext cx="318428" cy="31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7312515" y="561858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b="1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4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618027" y="4016991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+2e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3.3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24, Slide </a:t>
            </a:r>
            <a:fld id="{1CAC7609-F577-47E8-AE8B-FF3B7C65C01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390471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There is a particle in nature called a </a:t>
            </a:r>
            <a:r>
              <a:rPr lang="en-US" sz="2400" i="1" dirty="0" err="1" smtClean="0"/>
              <a:t>muon</a:t>
            </a:r>
            <a:r>
              <a:rPr lang="en-US" sz="2400" dirty="0" smtClean="0"/>
              <a:t>, which has the same charge as the electron but is 207 times heavier. A </a:t>
            </a:r>
            <a:r>
              <a:rPr lang="en-US" sz="2400" dirty="0" err="1" smtClean="0"/>
              <a:t>muon</a:t>
            </a:r>
            <a:r>
              <a:rPr lang="en-US" sz="2400" dirty="0" smtClean="0"/>
              <a:t> can form a hydrogen-like atom by binding to a proton. </a:t>
            </a:r>
            <a:endParaRPr lang="en-US" sz="2400" dirty="0"/>
          </a:p>
        </p:txBody>
      </p:sp>
      <p:pic>
        <p:nvPicPr>
          <p:cNvPr id="5" name="Picture 23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40386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How does the radius of the ground state (</a:t>
            </a:r>
            <a:r>
              <a:rPr lang="en-US" sz="2400" i="1" dirty="0" smtClean="0"/>
              <a:t>n</a:t>
            </a:r>
            <a:r>
              <a:rPr lang="en-US" sz="2400" dirty="0" smtClean="0"/>
              <a:t> = 1) orbit for this hydrogen-like atom compare to that in hydrogen?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38200" y="5253335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207× larger	   B. The same		C. 207× smaller</a:t>
            </a:r>
            <a:endParaRPr lang="en-US" sz="2400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units</a:t>
            </a:r>
            <a:endParaRPr lang="en-US" dirty="0"/>
          </a:p>
        </p:txBody>
      </p:sp>
      <p:graphicFrame>
        <p:nvGraphicFramePr>
          <p:cNvPr id="631810" name="Object 2"/>
          <p:cNvGraphicFramePr>
            <a:graphicFrameLocks noChangeAspect="1"/>
          </p:cNvGraphicFramePr>
          <p:nvPr/>
        </p:nvGraphicFramePr>
        <p:xfrm>
          <a:off x="4887913" y="3200400"/>
          <a:ext cx="34877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82" name="Equation" r:id="rId3" imgW="1968480" imgH="241200" progId="Equation.DSMT4">
                  <p:embed/>
                </p:oleObj>
              </mc:Choice>
              <mc:Fallback>
                <p:oleObj name="Equation" r:id="rId3" imgW="196848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3" y="3200400"/>
                        <a:ext cx="3487737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1811" name="Object 3"/>
          <p:cNvGraphicFramePr>
            <a:graphicFrameLocks noChangeAspect="1"/>
          </p:cNvGraphicFramePr>
          <p:nvPr/>
        </p:nvGraphicFramePr>
        <p:xfrm>
          <a:off x="1781175" y="5791200"/>
          <a:ext cx="21812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83" name="Equation" r:id="rId5" imgW="1231560" imgH="431640" progId="Equation.DSMT4">
                  <p:embed/>
                </p:oleObj>
              </mc:Choice>
              <mc:Fallback>
                <p:oleObj name="Equation" r:id="rId5" imgW="123156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5791200"/>
                        <a:ext cx="2181225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18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23957"/>
              </p:ext>
            </p:extLst>
          </p:nvPr>
        </p:nvGraphicFramePr>
        <p:xfrm>
          <a:off x="4605338" y="4219575"/>
          <a:ext cx="34861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84" name="Equation" r:id="rId7" imgW="1968480" imgH="241200" progId="Equation.DSMT4">
                  <p:embed/>
                </p:oleObj>
              </mc:Choice>
              <mc:Fallback>
                <p:oleObj name="Equation" r:id="rId7" imgW="196848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338" y="4219575"/>
                        <a:ext cx="34861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1905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“Electron Volt” – energy gained by charge +1e when accelerated by 1 Volt: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5943600"/>
            <a:ext cx="4074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“Fine structure constant” (dimensionless)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219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 atomic scales, Joules, meters, kg, etc. are not convenient units </a:t>
            </a:r>
            <a:endParaRPr lang="en-US" sz="2400" dirty="0"/>
          </a:p>
        </p:txBody>
      </p:sp>
      <p:graphicFrame>
        <p:nvGraphicFramePr>
          <p:cNvPr id="631813" name="Object 5"/>
          <p:cNvGraphicFramePr>
            <a:graphicFrameLocks noChangeAspect="1"/>
          </p:cNvGraphicFramePr>
          <p:nvPr/>
        </p:nvGraphicFramePr>
        <p:xfrm>
          <a:off x="1981200" y="2362200"/>
          <a:ext cx="9001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85" name="Equation" r:id="rId9" imgW="507960" imgH="203040" progId="Equation.DSMT4">
                  <p:embed/>
                </p:oleObj>
              </mc:Choice>
              <mc:Fallback>
                <p:oleObj name="Equation" r:id="rId9" imgW="50796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362200"/>
                        <a:ext cx="900113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57600" y="234309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1e = 1.6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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2000" baseline="30000" dirty="0" smtClean="0">
                <a:solidFill>
                  <a:schemeClr val="accent5">
                    <a:lumMod val="75000"/>
                  </a:schemeClr>
                </a:solidFill>
              </a:rPr>
              <a:t>–19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C, so 1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eV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= 1.6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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2000" baseline="30000" dirty="0" smtClean="0">
                <a:solidFill>
                  <a:schemeClr val="accent5">
                    <a:lumMod val="75000"/>
                  </a:schemeClr>
                </a:solidFill>
              </a:rPr>
              <a:t>–19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J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7024" y="3048000"/>
            <a:ext cx="487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Planck constant: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= 6.626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 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2000" baseline="30000" dirty="0" smtClean="0">
                <a:solidFill>
                  <a:schemeClr val="accent5">
                    <a:lumMod val="75000"/>
                  </a:schemeClr>
                </a:solidFill>
              </a:rPr>
              <a:t>–34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J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∙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s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Speed of light: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= 3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 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2000" baseline="30000" dirty="0" smtClean="0">
                <a:solidFill>
                  <a:schemeClr val="accent5">
                    <a:lumMod val="75000"/>
                  </a:schemeClr>
                </a:solidFill>
              </a:rPr>
              <a:t>8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m/s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7024" y="4267200"/>
            <a:ext cx="487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Electron mass: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= 9.1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 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sz="2000" baseline="30000" dirty="0" smtClean="0">
                <a:solidFill>
                  <a:schemeClr val="accent5">
                    <a:lumMod val="75000"/>
                  </a:schemeClr>
                </a:solidFill>
              </a:rPr>
              <a:t>–31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kg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87024" y="4998729"/>
            <a:ext cx="5087203" cy="765175"/>
            <a:chOff x="685800" y="4998729"/>
            <a:chExt cx="5087203" cy="765175"/>
          </a:xfrm>
        </p:grpSpPr>
        <p:sp>
          <p:nvSpPr>
            <p:cNvPr id="15" name="TextBox 14"/>
            <p:cNvSpPr txBox="1"/>
            <p:nvPr/>
          </p:nvSpPr>
          <p:spPr>
            <a:xfrm>
              <a:off x="685800" y="5181600"/>
              <a:ext cx="5087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Since	             , </a:t>
              </a:r>
              <a:r>
                <a:rPr lang="en-US" sz="2000" i="1" dirty="0" smtClean="0">
                  <a:solidFill>
                    <a:schemeClr val="accent5">
                      <a:lumMod val="75000"/>
                    </a:schemeClr>
                  </a:solidFill>
                </a:rPr>
                <a:t>ke</a:t>
              </a:r>
              <a:r>
                <a:rPr lang="en-US" sz="2000" baseline="30000" dirty="0" smtClean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 has units of </a:t>
              </a:r>
              <a:r>
                <a:rPr lang="en-US" sz="2000" dirty="0" err="1" smtClean="0">
                  <a:solidFill>
                    <a:schemeClr val="accent5">
                      <a:lumMod val="75000"/>
                    </a:schemeClr>
                  </a:solidFill>
                </a:rPr>
                <a:t>eV</a:t>
              </a:r>
              <a:r>
                <a:rPr lang="en-US" sz="2000" dirty="0" err="1" smtClean="0">
                  <a:solidFill>
                    <a:schemeClr val="accent5">
                      <a:lumMod val="75000"/>
                    </a:schemeClr>
                  </a:solidFill>
                  <a:latin typeface="Calibri"/>
                </a:rPr>
                <a:t>∙</a:t>
              </a:r>
              <a:r>
                <a:rPr lang="en-US" sz="2000" dirty="0" err="1" smtClean="0">
                  <a:solidFill>
                    <a:schemeClr val="accent5">
                      <a:lumMod val="75000"/>
                    </a:schemeClr>
                  </a:solidFill>
                </a:rPr>
                <a:t>nm</a:t>
              </a:r>
              <a:r>
                <a:rPr lang="en-US" sz="2000" dirty="0" smtClean="0">
                  <a:solidFill>
                    <a:schemeClr val="accent5">
                      <a:lumMod val="75000"/>
                    </a:schemeClr>
                  </a:solidFill>
                </a:rPr>
                <a:t> like </a:t>
              </a:r>
              <a:r>
                <a:rPr lang="en-US" sz="2000" i="1" dirty="0" err="1" smtClean="0">
                  <a:solidFill>
                    <a:schemeClr val="accent5">
                      <a:lumMod val="75000"/>
                    </a:schemeClr>
                  </a:solidFill>
                </a:rPr>
                <a:t>hc</a:t>
              </a:r>
              <a:endParaRPr lang="en-US" sz="2000" i="1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aphicFrame>
          <p:nvGraphicFramePr>
            <p:cNvPr id="631814" name="Object 6"/>
            <p:cNvGraphicFramePr>
              <a:graphicFrameLocks noChangeAspect="1"/>
            </p:cNvGraphicFramePr>
            <p:nvPr/>
          </p:nvGraphicFramePr>
          <p:xfrm>
            <a:off x="1461448" y="4998729"/>
            <a:ext cx="966787" cy="765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1886" name="Equation" r:id="rId11" imgW="545760" imgH="431640" progId="Equation.DSMT4">
                    <p:embed/>
                  </p:oleObj>
                </mc:Choice>
                <mc:Fallback>
                  <p:oleObj name="Equation" r:id="rId11" imgW="545760" imgH="43164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1448" y="4998729"/>
                          <a:ext cx="966787" cy="765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31815" name="Object 7"/>
          <p:cNvGraphicFramePr>
            <a:graphicFrameLocks noChangeAspect="1"/>
          </p:cNvGraphicFramePr>
          <p:nvPr/>
        </p:nvGraphicFramePr>
        <p:xfrm>
          <a:off x="6019800" y="5133975"/>
          <a:ext cx="20002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87" name="Equation" r:id="rId13" imgW="1130040" imgH="241200" progId="Equation.DSMT4">
                  <p:embed/>
                </p:oleObj>
              </mc:Choice>
              <mc:Fallback>
                <p:oleObj name="Equation" r:id="rId13" imgW="113004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33975"/>
                        <a:ext cx="20002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24, Slide </a:t>
            </a:r>
            <a:fld id="{1CAC7609-F577-47E8-AE8B-FF3B7C65C01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325563"/>
          </a:xfrm>
        </p:spPr>
        <p:txBody>
          <a:bodyPr/>
          <a:lstStyle/>
          <a:p>
            <a:r>
              <a:rPr lang="en-US" smtClean="0"/>
              <a:t>Calculation: energy </a:t>
            </a:r>
            <a:r>
              <a:rPr lang="en-US" dirty="0" smtClean="0"/>
              <a:t>&amp; Bohr radius</a:t>
            </a:r>
            <a:endParaRPr lang="en-US" dirty="0"/>
          </a:p>
        </p:txBody>
      </p:sp>
      <p:graphicFrame>
        <p:nvGraphicFramePr>
          <p:cNvPr id="6144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914987"/>
              </p:ext>
            </p:extLst>
          </p:nvPr>
        </p:nvGraphicFramePr>
        <p:xfrm>
          <a:off x="990600" y="2057400"/>
          <a:ext cx="18669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3" name="Equation" r:id="rId3" imgW="1054080" imgH="444240" progId="Equation.DSMT4">
                  <p:embed/>
                </p:oleObj>
              </mc:Choice>
              <mc:Fallback>
                <p:oleObj name="Equation" r:id="rId3" imgW="1054080" imgH="4442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7400"/>
                        <a:ext cx="1866900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08" name="Object 8"/>
          <p:cNvGraphicFramePr>
            <a:graphicFrameLocks noChangeAspect="1"/>
          </p:cNvGraphicFramePr>
          <p:nvPr/>
        </p:nvGraphicFramePr>
        <p:xfrm>
          <a:off x="979488" y="4495800"/>
          <a:ext cx="21812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4" name="Equation" r:id="rId5" imgW="1231560" imgH="444240" progId="Equation.DSMT4">
                  <p:embed/>
                </p:oleObj>
              </mc:Choice>
              <mc:Fallback>
                <p:oleObj name="Equation" r:id="rId5" imgW="1231560" imgH="4442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4495800"/>
                        <a:ext cx="21812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4010" y="1447800"/>
            <a:ext cx="7590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 of electron in H-like atom (1 e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, nuclear charge +</a:t>
            </a:r>
            <a:r>
              <a:rPr lang="en-US" sz="2400" dirty="0" err="1" smtClean="0"/>
              <a:t>Ze</a:t>
            </a:r>
            <a:r>
              <a:rPr lang="en-US" sz="2400" dirty="0" smtClean="0"/>
              <a:t>):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5013" y="3957935"/>
            <a:ext cx="3199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Radius of electron orbit:</a:t>
            </a:r>
            <a:endParaRPr lang="en-US" sz="2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24, Slide </a:t>
            </a:r>
            <a:fld id="{1CAC7609-F577-47E8-AE8B-FF3B7C65C01C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14409" name="Object 9"/>
          <p:cNvGraphicFramePr>
            <a:graphicFrameLocks noChangeAspect="1"/>
          </p:cNvGraphicFramePr>
          <p:nvPr/>
        </p:nvGraphicFramePr>
        <p:xfrm>
          <a:off x="3200400" y="4495800"/>
          <a:ext cx="18478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5" name="Equation" r:id="rId7" imgW="1041120" imgH="457200" progId="Equation.DSMT4">
                  <p:embed/>
                </p:oleObj>
              </mc:Choice>
              <mc:Fallback>
                <p:oleObj name="Equation" r:id="rId7" imgW="1041120" imgH="457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495800"/>
                        <a:ext cx="1847850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217177"/>
              </p:ext>
            </p:extLst>
          </p:nvPr>
        </p:nvGraphicFramePr>
        <p:xfrm>
          <a:off x="1249363" y="5410200"/>
          <a:ext cx="1735137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6" name="Equation" r:id="rId9" imgW="977760" imgH="431640" progId="Equation.DSMT4">
                  <p:embed/>
                </p:oleObj>
              </mc:Choice>
              <mc:Fallback>
                <p:oleObj name="Equation" r:id="rId9" imgW="97776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5410200"/>
                        <a:ext cx="1735137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841902"/>
              </p:ext>
            </p:extLst>
          </p:nvPr>
        </p:nvGraphicFramePr>
        <p:xfrm>
          <a:off x="2846387" y="1981200"/>
          <a:ext cx="22288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7" name="Equation" r:id="rId11" imgW="1257120" imgH="533160" progId="Equation.DSMT4">
                  <p:embed/>
                </p:oleObj>
              </mc:Choice>
              <mc:Fallback>
                <p:oleObj name="Equation" r:id="rId11" imgW="1257120" imgH="5331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7" y="1981200"/>
                        <a:ext cx="2228850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7850"/>
              </p:ext>
            </p:extLst>
          </p:nvPr>
        </p:nvGraphicFramePr>
        <p:xfrm>
          <a:off x="5075237" y="2057400"/>
          <a:ext cx="213836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8" name="Equation" r:id="rId13" imgW="1206360" imgH="444240" progId="Equation.DSMT4">
                  <p:embed/>
                </p:oleObj>
              </mc:Choice>
              <mc:Fallback>
                <p:oleObj name="Equation" r:id="rId13" imgW="1206360" imgH="4442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7" y="2057400"/>
                        <a:ext cx="2138362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971685"/>
              </p:ext>
            </p:extLst>
          </p:nvPr>
        </p:nvGraphicFramePr>
        <p:xfrm>
          <a:off x="1382712" y="2895600"/>
          <a:ext cx="166528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9" name="Equation" r:id="rId15" imgW="939600" imgH="444240" progId="Equation.DSMT4">
                  <p:embed/>
                </p:oleObj>
              </mc:Choice>
              <mc:Fallback>
                <p:oleObj name="Equation" r:id="rId15" imgW="939600" imgH="4442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712" y="2895600"/>
                        <a:ext cx="1665288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623884"/>
              </p:ext>
            </p:extLst>
          </p:nvPr>
        </p:nvGraphicFramePr>
        <p:xfrm>
          <a:off x="5105400" y="4495800"/>
          <a:ext cx="27463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0" name="Equation" r:id="rId17" imgW="1549080" imgH="469800" progId="Equation.DSMT4">
                  <p:embed/>
                </p:oleObj>
              </mc:Choice>
              <mc:Fallback>
                <p:oleObj name="Equation" r:id="rId17" imgW="1549080" imgH="469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495800"/>
                        <a:ext cx="2746375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524000" y="2841625"/>
            <a:ext cx="1143000" cy="663575"/>
            <a:chOff x="1524000" y="2841625"/>
            <a:chExt cx="1143000" cy="663575"/>
          </a:xfrm>
        </p:grpSpPr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1524000" y="3048000"/>
              <a:ext cx="1143000" cy="4572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" name="Straight Arrow Connector 17"/>
            <p:cNvCxnSpPr>
              <a:endCxn id="15" idx="0"/>
            </p:cNvCxnSpPr>
            <p:nvPr/>
          </p:nvCxnSpPr>
          <p:spPr>
            <a:xfrm flipH="1">
              <a:off x="2095500" y="2841625"/>
              <a:ext cx="114300" cy="20637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371600" y="5117910"/>
            <a:ext cx="1295400" cy="901890"/>
            <a:chOff x="1371600" y="5117910"/>
            <a:chExt cx="1295400" cy="901890"/>
          </a:xfrm>
        </p:grpSpPr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1371600" y="5562600"/>
              <a:ext cx="1295400" cy="4572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1" name="Straight Arrow Connector 20"/>
            <p:cNvCxnSpPr>
              <a:endCxn id="16" idx="0"/>
            </p:cNvCxnSpPr>
            <p:nvPr/>
          </p:nvCxnSpPr>
          <p:spPr>
            <a:xfrm>
              <a:off x="1951630" y="5117910"/>
              <a:ext cx="67670" cy="44469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Hydrogen-like atoms</a:t>
            </a:r>
            <a:endParaRPr lang="en-US" dirty="0"/>
          </a:p>
        </p:txBody>
      </p:sp>
      <p:pic>
        <p:nvPicPr>
          <p:cNvPr id="6" name="Picture 23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3457" y="1533183"/>
            <a:ext cx="742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an atom with a nuclear charge of +2e with a single electron orbiting, in its ground state (</a:t>
            </a:r>
            <a:r>
              <a:rPr lang="en-US" sz="2400" i="1" dirty="0" smtClean="0"/>
              <a:t>n</a:t>
            </a:r>
            <a:r>
              <a:rPr lang="en-US" sz="2400" dirty="0" smtClean="0"/>
              <a:t> = 1), i.e. He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24, Slide </a:t>
            </a:r>
            <a:fld id="{1CAC7609-F577-47E8-AE8B-FF3B7C65C01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53403" y="3766780"/>
            <a:ext cx="203453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13.6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eV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Tx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2 × 13.6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eV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4 × 13.6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eV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575" y="3187724"/>
            <a:ext cx="7322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How much energy is required to ionize the atom totally?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914400" y="1219200"/>
            <a:ext cx="75608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 smtClean="0">
                <a:latin typeface="+mj-lt"/>
              </a:rPr>
              <a:t>e</a:t>
            </a:r>
            <a:r>
              <a:rPr lang="en-US" altLang="en-US" sz="2400" baseline="30000" dirty="0" smtClean="0">
                <a:latin typeface="+mj-lt"/>
              </a:rPr>
              <a:t>–</a:t>
            </a:r>
            <a:r>
              <a:rPr lang="en-US" altLang="en-US" sz="2400" dirty="0" smtClean="0">
                <a:latin typeface="+mj-lt"/>
              </a:rPr>
              <a:t> beam with momentum </a:t>
            </a:r>
            <a:r>
              <a:rPr lang="en-US" altLang="en-US" sz="2400" i="1" dirty="0" smtClean="0">
                <a:latin typeface="+mj-lt"/>
              </a:rPr>
              <a:t>p</a:t>
            </a:r>
            <a:r>
              <a:rPr lang="en-US" altLang="en-US" sz="2400" baseline="-25000" dirty="0" smtClean="0">
                <a:latin typeface="+mj-lt"/>
              </a:rPr>
              <a:t>0</a:t>
            </a:r>
            <a:r>
              <a:rPr lang="en-US" altLang="en-US" sz="2400" dirty="0" smtClean="0">
                <a:latin typeface="+mj-lt"/>
              </a:rPr>
              <a:t> passes through slit will diffract</a:t>
            </a:r>
            <a:endParaRPr lang="en-US" altLang="en-US" sz="2400" dirty="0">
              <a:latin typeface="+mj-lt"/>
            </a:endParaRPr>
          </a:p>
        </p:txBody>
      </p:sp>
      <p:sp>
        <p:nvSpPr>
          <p:cNvPr id="38915" name="Rectangle 12"/>
          <p:cNvSpPr>
            <a:spLocks noGrp="1" noChangeArrowheads="1"/>
          </p:cNvSpPr>
          <p:nvPr>
            <p:ph type="title"/>
          </p:nvPr>
        </p:nvSpPr>
        <p:spPr>
          <a:xfrm>
            <a:off x="530224" y="0"/>
            <a:ext cx="808037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Heisenberg Uncertainty Principle</a:t>
            </a:r>
          </a:p>
        </p:txBody>
      </p:sp>
      <p:grpSp>
        <p:nvGrpSpPr>
          <p:cNvPr id="3" name="Group 63"/>
          <p:cNvGrpSpPr/>
          <p:nvPr/>
        </p:nvGrpSpPr>
        <p:grpSpPr>
          <a:xfrm>
            <a:off x="6553200" y="1752600"/>
            <a:ext cx="1066800" cy="3352800"/>
            <a:chOff x="6553200" y="2057400"/>
            <a:chExt cx="1066800" cy="2743200"/>
          </a:xfrm>
        </p:grpSpPr>
        <p:sp>
          <p:nvSpPr>
            <p:cNvPr id="18" name="Freeform 36"/>
            <p:cNvSpPr>
              <a:spLocks/>
            </p:cNvSpPr>
            <p:nvPr/>
          </p:nvSpPr>
          <p:spPr bwMode="auto">
            <a:xfrm rot="5400000">
              <a:off x="6629400" y="2895600"/>
              <a:ext cx="914400" cy="10668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37"/>
            <p:cNvSpPr>
              <a:spLocks/>
            </p:cNvSpPr>
            <p:nvPr/>
          </p:nvSpPr>
          <p:spPr bwMode="auto">
            <a:xfrm rot="5400000">
              <a:off x="7315200" y="4038600"/>
              <a:ext cx="457200" cy="152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 rot="5400000">
              <a:off x="7315200" y="2667000"/>
              <a:ext cx="457200" cy="152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37"/>
            <p:cNvSpPr>
              <a:spLocks/>
            </p:cNvSpPr>
            <p:nvPr/>
          </p:nvSpPr>
          <p:spPr bwMode="auto">
            <a:xfrm rot="5400000">
              <a:off x="7353300" y="2247900"/>
              <a:ext cx="457200" cy="762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 rot="5400000">
              <a:off x="7353300" y="4533900"/>
              <a:ext cx="457200" cy="762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47" name="Straight Connector 169"/>
          <p:cNvCxnSpPr>
            <a:cxnSpLocks noChangeShapeType="1"/>
          </p:cNvCxnSpPr>
          <p:nvPr/>
        </p:nvCxnSpPr>
        <p:spPr bwMode="auto">
          <a:xfrm>
            <a:off x="2286000" y="1905000"/>
            <a:ext cx="0" cy="12954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169"/>
          <p:cNvCxnSpPr>
            <a:cxnSpLocks noChangeShapeType="1"/>
          </p:cNvCxnSpPr>
          <p:nvPr/>
        </p:nvCxnSpPr>
        <p:spPr bwMode="auto">
          <a:xfrm>
            <a:off x="2286000" y="3657600"/>
            <a:ext cx="0" cy="12954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91"/>
          <p:cNvGrpSpPr/>
          <p:nvPr/>
        </p:nvGrpSpPr>
        <p:grpSpPr>
          <a:xfrm rot="5400000">
            <a:off x="1406280" y="3128389"/>
            <a:ext cx="1157414" cy="539437"/>
            <a:chOff x="1963829" y="2137309"/>
            <a:chExt cx="2507721" cy="1325508"/>
          </a:xfrm>
        </p:grpSpPr>
        <p:sp>
          <p:nvSpPr>
            <p:cNvPr id="50" name="Line 5"/>
            <p:cNvSpPr>
              <a:spLocks noChangeShapeType="1"/>
            </p:cNvSpPr>
            <p:nvPr/>
          </p:nvSpPr>
          <p:spPr bwMode="auto">
            <a:xfrm flipV="1">
              <a:off x="2869840" y="2137309"/>
              <a:ext cx="0" cy="914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"/>
            <p:cNvSpPr>
              <a:spLocks noChangeShapeType="1"/>
            </p:cNvSpPr>
            <p:nvPr/>
          </p:nvSpPr>
          <p:spPr bwMode="auto">
            <a:xfrm flipV="1">
              <a:off x="3667501" y="2166489"/>
              <a:ext cx="0" cy="9143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2032800" y="2611494"/>
              <a:ext cx="80405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3667490" y="2611504"/>
              <a:ext cx="8040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 rot="16200000">
              <a:off x="1976936" y="2609023"/>
              <a:ext cx="840687" cy="8669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a</a:t>
              </a:r>
              <a:endParaRPr lang="en-US" sz="2000" dirty="0"/>
            </a:p>
          </p:txBody>
        </p:sp>
      </p:grpSp>
      <p:cxnSp>
        <p:nvCxnSpPr>
          <p:cNvPr id="55" name="Straight Connector 169"/>
          <p:cNvCxnSpPr>
            <a:cxnSpLocks noChangeShapeType="1"/>
          </p:cNvCxnSpPr>
          <p:nvPr/>
        </p:nvCxnSpPr>
        <p:spPr bwMode="auto">
          <a:xfrm>
            <a:off x="7696200" y="1752600"/>
            <a:ext cx="0" cy="33528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Connector 55"/>
          <p:cNvCxnSpPr/>
          <p:nvPr/>
        </p:nvCxnSpPr>
        <p:spPr>
          <a:xfrm>
            <a:off x="2286000" y="3429000"/>
            <a:ext cx="54102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23, Slide </a:t>
            </a:r>
            <a:fld id="{1CAC7609-F577-47E8-AE8B-FF3B7C65C01C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6" name="Group 64"/>
          <p:cNvGrpSpPr/>
          <p:nvPr/>
        </p:nvGrpSpPr>
        <p:grpSpPr>
          <a:xfrm>
            <a:off x="2286000" y="2971800"/>
            <a:ext cx="0" cy="914400"/>
            <a:chOff x="2286000" y="2971800"/>
            <a:chExt cx="0" cy="914400"/>
          </a:xfrm>
        </p:grpSpPr>
        <p:cxnSp>
          <p:nvCxnSpPr>
            <p:cNvPr id="49" name="Straight Connector 169"/>
            <p:cNvCxnSpPr>
              <a:cxnSpLocks noChangeShapeType="1"/>
            </p:cNvCxnSpPr>
            <p:nvPr/>
          </p:nvCxnSpPr>
          <p:spPr bwMode="auto">
            <a:xfrm>
              <a:off x="2286000" y="2971800"/>
              <a:ext cx="0" cy="38100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169"/>
            <p:cNvCxnSpPr>
              <a:cxnSpLocks noChangeShapeType="1"/>
            </p:cNvCxnSpPr>
            <p:nvPr/>
          </p:nvCxnSpPr>
          <p:spPr bwMode="auto">
            <a:xfrm>
              <a:off x="2286000" y="3505200"/>
              <a:ext cx="0" cy="38100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1" name="Group 120"/>
          <p:cNvGrpSpPr/>
          <p:nvPr/>
        </p:nvGrpSpPr>
        <p:grpSpPr>
          <a:xfrm>
            <a:off x="3810000" y="5725248"/>
            <a:ext cx="1524000" cy="688975"/>
            <a:chOff x="3810000" y="5725248"/>
            <a:chExt cx="1524000" cy="688975"/>
          </a:xfrm>
        </p:grpSpPr>
        <p:graphicFrame>
          <p:nvGraphicFramePr>
            <p:cNvPr id="58" name="Object 7"/>
            <p:cNvGraphicFramePr>
              <a:graphicFrameLocks noChangeAspect="1"/>
            </p:cNvGraphicFramePr>
            <p:nvPr/>
          </p:nvGraphicFramePr>
          <p:xfrm>
            <a:off x="3886200" y="5725248"/>
            <a:ext cx="1358900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674" name="Equation" r:id="rId4" imgW="774360" imgH="393480" progId="Equation.DSMT4">
                    <p:embed/>
                  </p:oleObj>
                </mc:Choice>
                <mc:Fallback>
                  <p:oleObj name="Equation" r:id="rId4" imgW="774360" imgH="3934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200" y="5725248"/>
                          <a:ext cx="1358900" cy="688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Rectangle 64"/>
            <p:cNvSpPr/>
            <p:nvPr/>
          </p:nvSpPr>
          <p:spPr>
            <a:xfrm>
              <a:off x="3810000" y="5725248"/>
              <a:ext cx="1524000" cy="685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39"/>
          <p:cNvGrpSpPr/>
          <p:nvPr/>
        </p:nvGrpSpPr>
        <p:grpSpPr>
          <a:xfrm>
            <a:off x="1608161" y="5629705"/>
            <a:ext cx="2322394" cy="402605"/>
            <a:chOff x="5867400" y="2438400"/>
            <a:chExt cx="2322394" cy="402605"/>
          </a:xfrm>
        </p:grpSpPr>
        <p:sp>
          <p:nvSpPr>
            <p:cNvPr id="68" name="TextBox 67"/>
            <p:cNvSpPr txBox="1"/>
            <p:nvPr/>
          </p:nvSpPr>
          <p:spPr>
            <a:xfrm>
              <a:off x="5867400" y="24384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C00000"/>
                  </a:solidFill>
                </a:rPr>
                <a:t>Uncertainty in </a:t>
              </a:r>
              <a:r>
                <a:rPr lang="en-US" i="1" dirty="0" smtClean="0">
                  <a:solidFill>
                    <a:srgbClr val="C00000"/>
                  </a:solidFill>
                </a:rPr>
                <a:t>y</a:t>
              </a:r>
              <a:endParaRPr lang="en-US" i="1" baseline="30000" dirty="0">
                <a:solidFill>
                  <a:srgbClr val="C00000"/>
                </a:solidFill>
              </a:endParaRPr>
            </a:p>
          </p:txBody>
        </p:sp>
        <p:cxnSp>
          <p:nvCxnSpPr>
            <p:cNvPr id="69" name="Straight Arrow Connector 68"/>
            <p:cNvCxnSpPr>
              <a:stCxn id="68" idx="3"/>
            </p:cNvCxnSpPr>
            <p:nvPr/>
          </p:nvCxnSpPr>
          <p:spPr>
            <a:xfrm>
              <a:off x="7620000" y="2623066"/>
              <a:ext cx="569794" cy="21793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39"/>
          <p:cNvGrpSpPr/>
          <p:nvPr/>
        </p:nvGrpSpPr>
        <p:grpSpPr>
          <a:xfrm>
            <a:off x="1704833" y="6211669"/>
            <a:ext cx="2757985" cy="646331"/>
            <a:chOff x="6019800" y="2438400"/>
            <a:chExt cx="2757985" cy="646331"/>
          </a:xfrm>
        </p:grpSpPr>
        <p:sp>
          <p:nvSpPr>
            <p:cNvPr id="71" name="TextBox 70"/>
            <p:cNvSpPr txBox="1"/>
            <p:nvPr/>
          </p:nvSpPr>
          <p:spPr>
            <a:xfrm>
              <a:off x="6019800" y="24384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Uncertainty in </a:t>
              </a:r>
              <a:r>
                <a:rPr lang="en-US" i="1" dirty="0" smtClean="0">
                  <a:solidFill>
                    <a:srgbClr val="C00000"/>
                  </a:solidFill>
                </a:rPr>
                <a:t>y</a:t>
              </a:r>
              <a:r>
                <a:rPr lang="en-US" dirty="0" smtClean="0">
                  <a:solidFill>
                    <a:srgbClr val="C00000"/>
                  </a:solidFill>
                </a:rPr>
                <a:t>-momentum</a:t>
              </a:r>
              <a:endParaRPr lang="en-US" baseline="30000" dirty="0">
                <a:solidFill>
                  <a:srgbClr val="C00000"/>
                </a:solidFill>
              </a:endParaRPr>
            </a:p>
          </p:txBody>
        </p:sp>
        <p:cxnSp>
          <p:nvCxnSpPr>
            <p:cNvPr id="72" name="Straight Arrow Connector 71"/>
            <p:cNvCxnSpPr>
              <a:stCxn id="71" idx="3"/>
            </p:cNvCxnSpPr>
            <p:nvPr/>
          </p:nvCxnSpPr>
          <p:spPr>
            <a:xfrm flipV="1">
              <a:off x="7543800" y="2450110"/>
              <a:ext cx="1233985" cy="31145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114"/>
          <p:cNvGrpSpPr/>
          <p:nvPr/>
        </p:nvGrpSpPr>
        <p:grpSpPr>
          <a:xfrm>
            <a:off x="2156989" y="3200400"/>
            <a:ext cx="357611" cy="461665"/>
            <a:chOff x="4186517" y="3168078"/>
            <a:chExt cx="388824" cy="501959"/>
          </a:xfrm>
        </p:grpSpPr>
        <p:pic>
          <p:nvPicPr>
            <p:cNvPr id="74" name="Picture 73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3316932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TextBox 74"/>
            <p:cNvSpPr txBox="1"/>
            <p:nvPr/>
          </p:nvSpPr>
          <p:spPr>
            <a:xfrm>
              <a:off x="4186517" y="3168078"/>
              <a:ext cx="388824" cy="501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76" name="Group 23"/>
          <p:cNvGrpSpPr/>
          <p:nvPr/>
        </p:nvGrpSpPr>
        <p:grpSpPr>
          <a:xfrm>
            <a:off x="2438400" y="3429000"/>
            <a:ext cx="685800" cy="400110"/>
            <a:chOff x="881807" y="2576024"/>
            <a:chExt cx="685800" cy="400110"/>
          </a:xfrm>
        </p:grpSpPr>
        <p:sp>
          <p:nvSpPr>
            <p:cNvPr id="77" name="TextBox 76"/>
            <p:cNvSpPr txBox="1"/>
            <p:nvPr/>
          </p:nvSpPr>
          <p:spPr>
            <a:xfrm>
              <a:off x="1168139" y="2576024"/>
              <a:ext cx="399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2000" baseline="-25000" dirty="0" smtClean="0"/>
                <a:t>0</a:t>
              </a:r>
              <a:endParaRPr lang="en-US" sz="2000" baseline="-25000" dirty="0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>
              <a:off x="881807" y="2576024"/>
              <a:ext cx="682106" cy="0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/>
          <p:cNvCxnSpPr/>
          <p:nvPr/>
        </p:nvCxnSpPr>
        <p:spPr>
          <a:xfrm flipV="1">
            <a:off x="2286000" y="3048000"/>
            <a:ext cx="5418624" cy="36409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153"/>
          <p:cNvGrpSpPr/>
          <p:nvPr/>
        </p:nvGrpSpPr>
        <p:grpSpPr>
          <a:xfrm>
            <a:off x="1828800" y="1925489"/>
            <a:ext cx="2971800" cy="2646511"/>
            <a:chOff x="1371600" y="2319794"/>
            <a:chExt cx="2971800" cy="2646511"/>
          </a:xfrm>
        </p:grpSpPr>
        <p:sp>
          <p:nvSpPr>
            <p:cNvPr id="81" name="Oval 80"/>
            <p:cNvSpPr/>
            <p:nvPr/>
          </p:nvSpPr>
          <p:spPr>
            <a:xfrm>
              <a:off x="1371600" y="3352800"/>
              <a:ext cx="9144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1667852" y="2319794"/>
              <a:ext cx="2316469" cy="106536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582127" y="4185256"/>
              <a:ext cx="2761273" cy="781049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85" name="Oval 84"/>
          <p:cNvSpPr/>
          <p:nvPr/>
        </p:nvSpPr>
        <p:spPr>
          <a:xfrm>
            <a:off x="3581400" y="1828800"/>
            <a:ext cx="2743200" cy="2743200"/>
          </a:xfrm>
          <a:prstGeom prst="ellips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7" name="Straight Connector 169"/>
          <p:cNvCxnSpPr>
            <a:cxnSpLocks noChangeShapeType="1"/>
          </p:cNvCxnSpPr>
          <p:nvPr/>
        </p:nvCxnSpPr>
        <p:spPr bwMode="auto">
          <a:xfrm>
            <a:off x="4343400" y="3962400"/>
            <a:ext cx="0" cy="4572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Straight Connector 169"/>
          <p:cNvCxnSpPr>
            <a:cxnSpLocks noChangeShapeType="1"/>
          </p:cNvCxnSpPr>
          <p:nvPr/>
        </p:nvCxnSpPr>
        <p:spPr bwMode="auto">
          <a:xfrm>
            <a:off x="4343400" y="1981200"/>
            <a:ext cx="0" cy="4572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" name="TextBox 88"/>
          <p:cNvSpPr txBox="1"/>
          <p:nvPr/>
        </p:nvSpPr>
        <p:spPr>
          <a:xfrm>
            <a:off x="4891994" y="2438400"/>
            <a:ext cx="365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741958" y="2724090"/>
            <a:ext cx="55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3581400" y="3200400"/>
            <a:ext cx="2743200" cy="79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4343400" y="2470245"/>
            <a:ext cx="1770797" cy="7301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362450" y="2590800"/>
            <a:ext cx="1428750" cy="61668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4343400" y="3214048"/>
            <a:ext cx="1441001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5791200" y="2590800"/>
            <a:ext cx="0" cy="6096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953000" y="3200400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smtClean="0"/>
              <a:t>0</a:t>
            </a:r>
            <a:endParaRPr lang="en-US" sz="2000" baseline="-25000" dirty="0"/>
          </a:p>
        </p:txBody>
      </p:sp>
      <p:sp>
        <p:nvSpPr>
          <p:cNvPr id="108" name="Rectangle 107"/>
          <p:cNvSpPr/>
          <p:nvPr/>
        </p:nvSpPr>
        <p:spPr>
          <a:xfrm>
            <a:off x="1214631" y="2819400"/>
            <a:ext cx="690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 smtClean="0"/>
              <a:t>Δ</a:t>
            </a:r>
            <a:r>
              <a:rPr lang="en-US" sz="2000" i="1" dirty="0" smtClean="0"/>
              <a:t>y =</a:t>
            </a:r>
            <a:endParaRPr lang="en-US" sz="2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0" y="4024952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–</a:t>
            </a:r>
            <a:r>
              <a:rPr lang="en-US" dirty="0" smtClean="0"/>
              <a:t> passed somewhere inside slit.</a:t>
            </a:r>
          </a:p>
          <a:p>
            <a:r>
              <a:rPr lang="en-US" dirty="0" smtClean="0"/>
              <a:t>Uncertainty in </a:t>
            </a:r>
            <a:r>
              <a:rPr lang="en-US" i="1" dirty="0" smtClean="0"/>
              <a:t>y</a:t>
            </a:r>
            <a:endParaRPr lang="en-US" i="1" dirty="0"/>
          </a:p>
        </p:txBody>
      </p:sp>
      <p:sp useBgFill="1">
        <p:nvSpPr>
          <p:cNvPr id="110" name="TextBox 109"/>
          <p:cNvSpPr txBox="1"/>
          <p:nvPr/>
        </p:nvSpPr>
        <p:spPr>
          <a:xfrm>
            <a:off x="6172200" y="4029667"/>
            <a:ext cx="2971800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Momentum </a:t>
            </a:r>
            <a:r>
              <a:rPr lang="en-US" i="1" dirty="0" smtClean="0"/>
              <a:t>was</a:t>
            </a:r>
            <a:r>
              <a:rPr lang="en-US" dirty="0" smtClean="0"/>
              <a:t> along </a:t>
            </a:r>
            <a:r>
              <a:rPr lang="en-US" i="1" dirty="0" smtClean="0"/>
              <a:t>x</a:t>
            </a:r>
            <a:r>
              <a:rPr lang="en-US" dirty="0" smtClean="0"/>
              <a:t>, but e</a:t>
            </a:r>
            <a:r>
              <a:rPr lang="en-US" baseline="30000" dirty="0" smtClean="0"/>
              <a:t>–</a:t>
            </a:r>
            <a:r>
              <a:rPr lang="en-US" dirty="0" smtClean="0"/>
              <a:t> diffracts along </a:t>
            </a:r>
            <a:r>
              <a:rPr lang="en-US" i="1" dirty="0" smtClean="0"/>
              <a:t>y</a:t>
            </a:r>
            <a:r>
              <a:rPr lang="en-US" dirty="0" smtClean="0"/>
              <a:t>.</a:t>
            </a:r>
          </a:p>
          <a:p>
            <a:r>
              <a:rPr lang="en-US" dirty="0" smtClean="0"/>
              <a:t>Uncertainty in </a:t>
            </a:r>
            <a:r>
              <a:rPr lang="en-US" i="1" dirty="0" smtClean="0"/>
              <a:t>y</a:t>
            </a:r>
            <a:r>
              <a:rPr lang="en-US" dirty="0" smtClean="0"/>
              <a:t>-momentum</a:t>
            </a:r>
            <a:endParaRPr lang="en-US" dirty="0"/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533400" y="3200400"/>
            <a:ext cx="91440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533400" y="3429000"/>
            <a:ext cx="91440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533400" y="3657600"/>
            <a:ext cx="91440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Box 3"/>
          <p:cNvSpPr txBox="1">
            <a:spLocks noChangeArrowheads="1"/>
          </p:cNvSpPr>
          <p:nvPr/>
        </p:nvSpPr>
        <p:spPr bwMode="auto">
          <a:xfrm>
            <a:off x="903027" y="5083791"/>
            <a:ext cx="6111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 smtClean="0">
                <a:latin typeface="+mj-lt"/>
              </a:rPr>
              <a:t>If slit narrows, diffraction pattern spreads out</a:t>
            </a:r>
            <a:endParaRPr lang="en-US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3459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late 19</a:t>
            </a:r>
            <a:r>
              <a:rPr lang="en-US" baseline="30000" dirty="0" smtClean="0"/>
              <a:t>th</a:t>
            </a:r>
            <a:r>
              <a:rPr lang="en-US" dirty="0" smtClean="0"/>
              <a:t> Century Physics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600200"/>
            <a:ext cx="75438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Two great theories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Newton’s laws of mechanics &amp; gravity</a:t>
            </a:r>
            <a:endParaRPr lang="en-US" sz="24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Maxwell’s theory of electricity &amp; magnetism, including EM waves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But... some unsettling problems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Stability of atom &amp; atomic spectra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Photoelectric effect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...and others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New theory required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1671935"/>
            <a:ext cx="244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“</a:t>
            </a:r>
            <a:r>
              <a:rPr lang="en-US" sz="2400" i="1" dirty="0" smtClean="0">
                <a:solidFill>
                  <a:srgbClr val="009900"/>
                </a:solidFill>
              </a:rPr>
              <a:t>Classical physics</a:t>
            </a:r>
            <a:r>
              <a:rPr lang="en-US" sz="2400" dirty="0" smtClean="0">
                <a:solidFill>
                  <a:srgbClr val="009900"/>
                </a:solidFill>
              </a:rPr>
              <a:t>”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5253335"/>
            <a:ext cx="2759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9900"/>
                </a:solidFill>
              </a:rPr>
              <a:t>Quantum mechanics</a:t>
            </a:r>
            <a:endParaRPr lang="en-US" sz="2400" i="1" dirty="0">
              <a:solidFill>
                <a:srgbClr val="0099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24, Slide </a:t>
            </a:r>
            <a:fld id="{1CAC7609-F577-47E8-AE8B-FF3B7C65C01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24, Slide </a:t>
            </a:r>
            <a:fld id="{1CAC7609-F577-47E8-AE8B-FF3B7C65C01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1" y="1395481"/>
            <a:ext cx="7301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Bohr model cannot be correct! To be consistent with the Heisenberg Uncertainty Principle, which of the following properties </a:t>
            </a:r>
            <a:r>
              <a:rPr lang="en-US" sz="2400" i="1" dirty="0" smtClean="0"/>
              <a:t>cannot</a:t>
            </a:r>
            <a:r>
              <a:rPr lang="en-US" sz="2400" dirty="0" smtClean="0"/>
              <a:t> be quantized?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78432" y="2931990"/>
            <a:ext cx="6051144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Energy is quantized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Angular momentum is quantized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Radius is quantized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Linear momentum &amp; velocity are quantized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23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69698" name="Object 2"/>
          <p:cNvGraphicFramePr>
            <a:graphicFrameLocks noChangeAspect="1"/>
          </p:cNvGraphicFramePr>
          <p:nvPr/>
        </p:nvGraphicFramePr>
        <p:xfrm>
          <a:off x="4619325" y="3830705"/>
          <a:ext cx="10350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46" name="Equation" r:id="rId4" imgW="583920" imgH="253800" progId="Equation.DSMT4">
                  <p:embed/>
                </p:oleObj>
              </mc:Choice>
              <mc:Fallback>
                <p:oleObj name="Equation" r:id="rId4" imgW="58392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325" y="3830705"/>
                        <a:ext cx="10350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574266"/>
              </p:ext>
            </p:extLst>
          </p:nvPr>
        </p:nvGraphicFramePr>
        <p:xfrm>
          <a:off x="4546916" y="2802336"/>
          <a:ext cx="11461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47" name="Equation" r:id="rId6" imgW="647640" imgH="406080" progId="Equation.DSMT4">
                  <p:embed/>
                </p:oleObj>
              </mc:Choice>
              <mc:Fallback>
                <p:oleObj name="Equation" r:id="rId6" imgW="647640" imgH="406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916" y="2802336"/>
                        <a:ext cx="114617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00" name="Object 4"/>
          <p:cNvGraphicFramePr>
            <a:graphicFrameLocks noChangeAspect="1"/>
          </p:cNvGraphicFramePr>
          <p:nvPr/>
        </p:nvGraphicFramePr>
        <p:xfrm>
          <a:off x="7354920" y="4128515"/>
          <a:ext cx="10795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48" name="Equation" r:id="rId8" imgW="609480" imgH="431640" progId="Equation.DSMT4">
                  <p:embed/>
                </p:oleObj>
              </mc:Choice>
              <mc:Fallback>
                <p:oleObj name="Equation" r:id="rId8" imgW="60948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920" y="4128515"/>
                        <a:ext cx="10795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506860"/>
              </p:ext>
            </p:extLst>
          </p:nvPr>
        </p:nvGraphicFramePr>
        <p:xfrm>
          <a:off x="6130925" y="3433763"/>
          <a:ext cx="16414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749" name="Equation" r:id="rId10" imgW="927000" imgH="228600" progId="Equation.DSMT4">
                  <p:embed/>
                </p:oleObj>
              </mc:Choice>
              <mc:Fallback>
                <p:oleObj name="Equation" r:id="rId10" imgW="92700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3433763"/>
                        <a:ext cx="164147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16674" y="5076962"/>
            <a:ext cx="260725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All of the above</a:t>
            </a:r>
          </a:p>
          <a:p>
            <a:pPr marL="457200" indent="-457200">
              <a:spcAft>
                <a:spcPts val="600"/>
              </a:spcAft>
              <a:buFontTx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#1 &amp; 2</a:t>
            </a:r>
          </a:p>
          <a:p>
            <a:pPr marL="457200" indent="-457200">
              <a:spcAft>
                <a:spcPts val="600"/>
              </a:spcAft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#3 &amp; 4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today’s lecture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563737"/>
            <a:ext cx="853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Classical model of atom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Predicts unstable atom &amp; cannot explain atomic spectra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Quantum mechanics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Matter behaves as waves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Heisenberg Uncertainty Principle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Bohr model</a:t>
            </a:r>
          </a:p>
          <a:p>
            <a:pPr marL="685800" lvl="1" indent="-228600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Only orbits that fit </a:t>
            </a: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electron wavelengths are allowed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23, Slide </a:t>
            </a:r>
            <a:fld id="{1CAC7609-F577-47E8-AE8B-FF3B7C65C01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8504" y="4872249"/>
            <a:ext cx="5762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Explains the stability of the atom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Energy quantization correct for single e</a:t>
            </a:r>
            <a:r>
              <a:rPr lang="en-US" baseline="30000" dirty="0" smtClean="0">
                <a:solidFill>
                  <a:srgbClr val="C00000"/>
                </a:solidFill>
              </a:rPr>
              <a:t>–</a:t>
            </a:r>
            <a:r>
              <a:rPr lang="en-US" dirty="0" smtClean="0">
                <a:solidFill>
                  <a:srgbClr val="C00000"/>
                </a:solidFill>
              </a:rPr>
              <a:t> atoms (H, He</a:t>
            </a:r>
            <a:r>
              <a:rPr lang="en-US" baseline="30000" dirty="0" smtClean="0">
                <a:solidFill>
                  <a:srgbClr val="C00000"/>
                </a:solidFill>
              </a:rPr>
              <a:t>+</a:t>
            </a:r>
            <a:r>
              <a:rPr lang="en-US" dirty="0" smtClean="0">
                <a:solidFill>
                  <a:srgbClr val="C00000"/>
                </a:solidFill>
              </a:rPr>
              <a:t>, Li</a:t>
            </a:r>
            <a:r>
              <a:rPr lang="en-US" baseline="30000" dirty="0" smtClean="0">
                <a:solidFill>
                  <a:srgbClr val="C00000"/>
                </a:solidFill>
              </a:rPr>
              <a:t>++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However, it is </a:t>
            </a:r>
            <a:r>
              <a:rPr lang="en-US" i="1" dirty="0" smtClean="0">
                <a:solidFill>
                  <a:srgbClr val="C00000"/>
                </a:solidFill>
              </a:rPr>
              <a:t>fundamentally</a:t>
            </a:r>
            <a:r>
              <a:rPr lang="en-US" dirty="0" smtClean="0">
                <a:solidFill>
                  <a:srgbClr val="C00000"/>
                </a:solidFill>
              </a:rPr>
              <a:t> incorrect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9672" y="5766177"/>
            <a:ext cx="5559929" cy="654251"/>
            <a:chOff x="6510373" y="3091745"/>
            <a:chExt cx="5559929" cy="654251"/>
          </a:xfrm>
        </p:grpSpPr>
        <p:sp>
          <p:nvSpPr>
            <p:cNvPr id="10" name="TextBox 9"/>
            <p:cNvSpPr txBox="1"/>
            <p:nvPr/>
          </p:nvSpPr>
          <p:spPr>
            <a:xfrm>
              <a:off x="6510373" y="3284331"/>
              <a:ext cx="5559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9900"/>
                  </a:solidFill>
                </a:rPr>
                <a:t>Need complete quantum theory (Lect. 26)</a:t>
              </a:r>
              <a:endParaRPr lang="en-US" sz="2400" dirty="0">
                <a:solidFill>
                  <a:srgbClr val="009900"/>
                </a:solidFill>
              </a:endParaRPr>
            </a:p>
          </p:txBody>
        </p:sp>
        <p:sp>
          <p:nvSpPr>
            <p:cNvPr id="11" name="AutoShape 148"/>
            <p:cNvSpPr>
              <a:spLocks/>
            </p:cNvSpPr>
            <p:nvPr/>
          </p:nvSpPr>
          <p:spPr bwMode="auto">
            <a:xfrm rot="5400000" flipH="1">
              <a:off x="9179255" y="1408522"/>
              <a:ext cx="184245" cy="3550692"/>
            </a:xfrm>
            <a:prstGeom prst="leftBrace">
              <a:avLst>
                <a:gd name="adj1" fmla="val 47569"/>
                <a:gd name="adj2" fmla="val 50000"/>
              </a:avLst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classical atom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2157" y="1363506"/>
            <a:ext cx="7728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Prediction</a:t>
            </a:r>
            <a:r>
              <a:rPr lang="en-US" sz="2400" dirty="0" smtClean="0"/>
              <a:t> – orbiting e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is an oscillating charge &amp; should emit EM waves in every direction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1600200" y="2438400"/>
            <a:ext cx="1371600" cy="1371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79050" y="2782669"/>
            <a:ext cx="437658" cy="646331"/>
            <a:chOff x="6775399" y="4057617"/>
            <a:chExt cx="953550" cy="1421722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265" y="4392849"/>
              <a:ext cx="805694" cy="8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775399" y="4057617"/>
              <a:ext cx="953550" cy="142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3600" b="1" dirty="0" smtClean="0">
                  <a:solidFill>
                    <a:schemeClr val="bg1"/>
                  </a:solidFill>
                  <a:latin typeface="+mn-lt"/>
                </a:rPr>
                <a:t>+</a:t>
              </a:r>
              <a:endParaRPr lang="en-US" sz="3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23421" y="2881745"/>
            <a:ext cx="296759" cy="461665"/>
            <a:chOff x="4195021" y="3200400"/>
            <a:chExt cx="296759" cy="461665"/>
          </a:xfrm>
        </p:grpSpPr>
        <p:pic>
          <p:nvPicPr>
            <p:cNvPr id="10" name="Picture 9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3316932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195021" y="3200400"/>
              <a:ext cx="296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505200" y="4800600"/>
            <a:ext cx="3735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Classical atom is NOT stable!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41910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 waves carry energy, so e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should lose energy &amp; fall into nucleus! 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657600" y="5257800"/>
            <a:ext cx="3369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Lifetime of classical atom = 10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–11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50241" name="Object 1"/>
          <p:cNvGraphicFramePr>
            <a:graphicFrameLocks noChangeAspect="1"/>
          </p:cNvGraphicFramePr>
          <p:nvPr/>
        </p:nvGraphicFramePr>
        <p:xfrm>
          <a:off x="6019800" y="2743200"/>
          <a:ext cx="27813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54" name="Equation" r:id="rId6" imgW="1574640" imgH="431640" progId="Equation.DSMT4">
                  <p:embed/>
                </p:oleObj>
              </mc:Choice>
              <mc:Fallback>
                <p:oleObj name="Equation" r:id="rId6" imgW="1574640" imgH="4316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743200"/>
                        <a:ext cx="278130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 flipV="1">
            <a:off x="3200409" y="2590800"/>
            <a:ext cx="2666991" cy="1066800"/>
            <a:chOff x="2971800" y="3962400"/>
            <a:chExt cx="3048000" cy="533598"/>
          </a:xfrm>
        </p:grpSpPr>
        <p:sp>
          <p:nvSpPr>
            <p:cNvPr id="27" name="Freeform 11"/>
            <p:cNvSpPr>
              <a:spLocks/>
            </p:cNvSpPr>
            <p:nvPr/>
          </p:nvSpPr>
          <p:spPr bwMode="auto">
            <a:xfrm flipV="1">
              <a:off x="3733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 flipV="1">
              <a:off x="4495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 flipV="1">
              <a:off x="5257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 flipV="1">
              <a:off x="2971800" y="3962400"/>
              <a:ext cx="762000" cy="533598"/>
            </a:xfrm>
            <a:custGeom>
              <a:avLst/>
              <a:gdLst>
                <a:gd name="T0" fmla="*/ 0 w 2592"/>
                <a:gd name="T1" fmla="*/ 2147483647 h 2160"/>
                <a:gd name="T2" fmla="*/ 2147483647 w 2592"/>
                <a:gd name="T3" fmla="*/ 2147483647 h 2160"/>
                <a:gd name="T4" fmla="*/ 2147483647 w 2592"/>
                <a:gd name="T5" fmla="*/ 2147483647 h 2160"/>
                <a:gd name="T6" fmla="*/ 2147483647 w 2592"/>
                <a:gd name="T7" fmla="*/ 2147483647 h 2160"/>
                <a:gd name="T8" fmla="*/ 2147483647 w 2592"/>
                <a:gd name="T9" fmla="*/ 0 h 2160"/>
                <a:gd name="T10" fmla="*/ 2147483647 w 2592"/>
                <a:gd name="T11" fmla="*/ 2147483647 h 2160"/>
                <a:gd name="T12" fmla="*/ 2147483647 w 2592"/>
                <a:gd name="T13" fmla="*/ 2147483647 h 2160"/>
                <a:gd name="T14" fmla="*/ 2147483647 w 2592"/>
                <a:gd name="T15" fmla="*/ 2147483647 h 2160"/>
                <a:gd name="T16" fmla="*/ 2147483647 w 2592"/>
                <a:gd name="T17" fmla="*/ 2147483647 h 2160"/>
                <a:gd name="T18" fmla="*/ 2147483647 w 2592"/>
                <a:gd name="T19" fmla="*/ 2147483647 h 2160"/>
                <a:gd name="T20" fmla="*/ 2147483647 w 2592"/>
                <a:gd name="T21" fmla="*/ 2147483647 h 2160"/>
                <a:gd name="T22" fmla="*/ 2147483647 w 2592"/>
                <a:gd name="T23" fmla="*/ 2147483647 h 2160"/>
                <a:gd name="T24" fmla="*/ 2147483647 w 2592"/>
                <a:gd name="T25" fmla="*/ 2147483647 h 2160"/>
                <a:gd name="T26" fmla="*/ 2147483647 w 2592"/>
                <a:gd name="T27" fmla="*/ 2147483647 h 2160"/>
                <a:gd name="T28" fmla="*/ 2147483647 w 2592"/>
                <a:gd name="T29" fmla="*/ 2147483647 h 2160"/>
                <a:gd name="T30" fmla="*/ 2147483647 w 2592"/>
                <a:gd name="T31" fmla="*/ 2147483647 h 2160"/>
                <a:gd name="T32" fmla="*/ 2147483647 w 2592"/>
                <a:gd name="T33" fmla="*/ 2147483647 h 21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0"/>
                <a:gd name="T53" fmla="*/ 2592 w 2592"/>
                <a:gd name="T54" fmla="*/ 2160 h 21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0">
                  <a:moveTo>
                    <a:pt x="0" y="1080"/>
                  </a:moveTo>
                  <a:cubicBezTo>
                    <a:pt x="54" y="945"/>
                    <a:pt x="162" y="665"/>
                    <a:pt x="216" y="537"/>
                  </a:cubicBezTo>
                  <a:cubicBezTo>
                    <a:pt x="270" y="409"/>
                    <a:pt x="288" y="377"/>
                    <a:pt x="324" y="312"/>
                  </a:cubicBezTo>
                  <a:cubicBezTo>
                    <a:pt x="360" y="247"/>
                    <a:pt x="384" y="207"/>
                    <a:pt x="432" y="144"/>
                  </a:cubicBezTo>
                  <a:cubicBezTo>
                    <a:pt x="480" y="81"/>
                    <a:pt x="555" y="0"/>
                    <a:pt x="648" y="0"/>
                  </a:cubicBezTo>
                  <a:cubicBezTo>
                    <a:pt x="741" y="0"/>
                    <a:pt x="819" y="90"/>
                    <a:pt x="864" y="144"/>
                  </a:cubicBezTo>
                  <a:cubicBezTo>
                    <a:pt x="909" y="198"/>
                    <a:pt x="935" y="246"/>
                    <a:pt x="972" y="312"/>
                  </a:cubicBezTo>
                  <a:cubicBezTo>
                    <a:pt x="1009" y="378"/>
                    <a:pt x="1026" y="412"/>
                    <a:pt x="1080" y="540"/>
                  </a:cubicBezTo>
                  <a:cubicBezTo>
                    <a:pt x="1134" y="668"/>
                    <a:pt x="1224" y="900"/>
                    <a:pt x="1296" y="1080"/>
                  </a:cubicBezTo>
                  <a:cubicBezTo>
                    <a:pt x="1368" y="1260"/>
                    <a:pt x="1461" y="1492"/>
                    <a:pt x="1515" y="1620"/>
                  </a:cubicBezTo>
                  <a:cubicBezTo>
                    <a:pt x="1569" y="1748"/>
                    <a:pt x="1585" y="1782"/>
                    <a:pt x="1620" y="1848"/>
                  </a:cubicBezTo>
                  <a:cubicBezTo>
                    <a:pt x="1655" y="1914"/>
                    <a:pt x="1677" y="1950"/>
                    <a:pt x="1731" y="2013"/>
                  </a:cubicBezTo>
                  <a:cubicBezTo>
                    <a:pt x="1785" y="2076"/>
                    <a:pt x="1848" y="2160"/>
                    <a:pt x="1944" y="2160"/>
                  </a:cubicBezTo>
                  <a:cubicBezTo>
                    <a:pt x="2040" y="2160"/>
                    <a:pt x="2109" y="2076"/>
                    <a:pt x="2160" y="2016"/>
                  </a:cubicBezTo>
                  <a:cubicBezTo>
                    <a:pt x="2211" y="1956"/>
                    <a:pt x="2226" y="1914"/>
                    <a:pt x="2262" y="1848"/>
                  </a:cubicBezTo>
                  <a:cubicBezTo>
                    <a:pt x="2298" y="1782"/>
                    <a:pt x="2321" y="1748"/>
                    <a:pt x="2376" y="1620"/>
                  </a:cubicBezTo>
                  <a:cubicBezTo>
                    <a:pt x="2431" y="1492"/>
                    <a:pt x="2511" y="1286"/>
                    <a:pt x="2592" y="108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24, Slide </a:t>
            </a:r>
            <a:fld id="{1CAC7609-F577-47E8-AE8B-FF3B7C65C01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14400" y="57867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Reality</a:t>
            </a:r>
            <a:r>
              <a:rPr lang="en-US" sz="2400" dirty="0" smtClean="0"/>
              <a:t> – Atoms are stable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094170" y="1895011"/>
            <a:ext cx="2015745" cy="369332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Recall Lect. 15 &amp; 16</a:t>
            </a:r>
            <a:endParaRPr lang="en-US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spectrum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44186" y="2842146"/>
            <a:ext cx="1775486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Recall Lecture 22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1" y="4682328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Reality</a:t>
            </a:r>
            <a:r>
              <a:rPr lang="en-US" sz="2400" dirty="0" smtClean="0"/>
              <a:t> – Only </a:t>
            </a:r>
            <a:r>
              <a:rPr lang="en-US" sz="2400" i="1" u="sng" dirty="0" smtClean="0"/>
              <a:t>certain</a:t>
            </a:r>
            <a:r>
              <a:rPr lang="en-US" sz="2400" dirty="0" smtClean="0"/>
              <a:t> frequencies of light are emitted &amp; are different for different elements</a:t>
            </a:r>
            <a:endParaRPr lang="en-US" sz="2400" dirty="0"/>
          </a:p>
        </p:txBody>
      </p:sp>
      <p:pic>
        <p:nvPicPr>
          <p:cNvPr id="637958" name="Picture 6" descr="http://cnx.org/resources/5a0ddbcae00d925a659c66188ad6d169/Figure_31_03_02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972" r="16716" b="46934"/>
          <a:stretch>
            <a:fillRect/>
          </a:stretch>
        </p:blipFill>
        <p:spPr bwMode="auto">
          <a:xfrm>
            <a:off x="2057400" y="2193880"/>
            <a:ext cx="4495800" cy="2009633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914400" y="1240808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Prediction</a:t>
            </a:r>
            <a:r>
              <a:rPr lang="en-US" sz="2400" dirty="0" smtClean="0"/>
              <a:t> – e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should emit light at whatever frequency </a:t>
            </a:r>
            <a:r>
              <a:rPr lang="en-US" sz="2400" i="1" dirty="0" smtClean="0"/>
              <a:t>f</a:t>
            </a:r>
            <a:r>
              <a:rPr lang="en-US" sz="2400" dirty="0" smtClean="0"/>
              <a:t> it orbits nucleus</a:t>
            </a:r>
            <a:endParaRPr lang="en-US" sz="2400" dirty="0"/>
          </a:p>
        </p:txBody>
      </p:sp>
      <p:graphicFrame>
        <p:nvGraphicFramePr>
          <p:cNvPr id="649217" name="Object 1"/>
          <p:cNvGraphicFramePr>
            <a:graphicFrameLocks noChangeAspect="1"/>
          </p:cNvGraphicFramePr>
          <p:nvPr/>
        </p:nvGraphicFramePr>
        <p:xfrm>
          <a:off x="4192588" y="1951038"/>
          <a:ext cx="13684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29" name="Equation" r:id="rId5" imgW="774360" imgH="177480" progId="Equation.DSMT4">
                  <p:embed/>
                </p:oleObj>
              </mc:Choice>
              <mc:Fallback>
                <p:oleObj name="Equation" r:id="rId5" imgW="774360" imgH="177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88" y="1951038"/>
                        <a:ext cx="1368425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23" name="TextBox 22"/>
          <p:cNvSpPr txBox="1"/>
          <p:nvPr/>
        </p:nvSpPr>
        <p:spPr>
          <a:xfrm>
            <a:off x="3505200" y="3870280"/>
            <a:ext cx="1882823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 smtClean="0"/>
              <a:t>Diffraction grating</a:t>
            </a:r>
            <a:endParaRPr lang="en-US" dirty="0"/>
          </a:p>
        </p:txBody>
      </p:sp>
      <p:sp useBgFill="1">
        <p:nvSpPr>
          <p:cNvPr id="17" name="TextBox 16"/>
          <p:cNvSpPr txBox="1"/>
          <p:nvPr/>
        </p:nvSpPr>
        <p:spPr>
          <a:xfrm>
            <a:off x="2068960" y="2193880"/>
            <a:ext cx="158864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 smtClean="0"/>
              <a:t>Discharge tube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24, Slide </a:t>
            </a:r>
            <a:fld id="{1CAC7609-F577-47E8-AE8B-FF3B7C65C01C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4599297" y="4435524"/>
            <a:ext cx="4080680" cy="2309884"/>
            <a:chOff x="4343400" y="3886200"/>
            <a:chExt cx="4572000" cy="2593777"/>
          </a:xfrm>
        </p:grpSpPr>
        <p:pic>
          <p:nvPicPr>
            <p:cNvPr id="637954" name="Picture 2" descr="http://spiff.rit.edu/classes/phys230/lectures/spectrographs/spectra_photos/photo_mosaic.gif"/>
            <p:cNvPicPr>
              <a:picLocks noChangeAspect="1" noChangeArrowheads="1"/>
            </p:cNvPicPr>
            <p:nvPr/>
          </p:nvPicPr>
          <p:blipFill>
            <a:blip r:embed="rId7" cstate="print">
              <a:lum contrast="10000"/>
            </a:blip>
            <a:srcRect b="43587"/>
            <a:stretch>
              <a:fillRect/>
            </a:stretch>
          </p:blipFill>
          <p:spPr bwMode="auto">
            <a:xfrm>
              <a:off x="4343400" y="3886200"/>
              <a:ext cx="4572000" cy="2590800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4343400" y="3886200"/>
              <a:ext cx="893130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Hydrogen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43400" y="4343400"/>
              <a:ext cx="707245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Helium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43400" y="4953000"/>
              <a:ext cx="824713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Nitrogen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43400" y="5562600"/>
              <a:ext cx="728084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Oxygen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43400" y="6172200"/>
              <a:ext cx="4572000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			Frequency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6096000" y="6324600"/>
              <a:ext cx="9144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0" name="TextBox 19"/>
          <p:cNvSpPr txBox="1"/>
          <p:nvPr/>
        </p:nvSpPr>
        <p:spPr>
          <a:xfrm>
            <a:off x="5964072" y="3927146"/>
            <a:ext cx="81804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 smtClean="0"/>
              <a:t>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4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mechanics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545095"/>
            <a:ext cx="6361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Wave-particle </a:t>
            </a:r>
            <a:r>
              <a:rPr lang="en-US" sz="2400" dirty="0" smtClean="0"/>
              <a:t>duality – matter behaves as a wave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3195" y="4006760"/>
            <a:ext cx="5233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Particles can be in many places at the same time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Processes are probabilistic not deterministic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Measurement changes behavior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2570628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QM is one of most successful and accurate scientific theories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63543" y="3027828"/>
            <a:ext cx="6092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Predicts measurements to &lt;10</a:t>
            </a:r>
            <a:r>
              <a:rPr lang="en-US" sz="2000" baseline="30000" dirty="0" smtClean="0">
                <a:solidFill>
                  <a:schemeClr val="accent5">
                    <a:lumMod val="75000"/>
                  </a:schemeClr>
                </a:solidFill>
              </a:rPr>
              <a:t>–8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(ten parts per billion!) </a:t>
            </a:r>
            <a:endParaRPr lang="en-US" sz="2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24, Slide </a:t>
            </a:r>
            <a:fld id="{1CAC7609-F577-47E8-AE8B-FF3B7C65C01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1295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Quantum mechanics explains stability of atom &amp; atomic spectra (and many other phenomena...)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4400" y="5069095"/>
            <a:ext cx="5723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Certain quantities (ex: energy) are </a:t>
            </a:r>
            <a:r>
              <a:rPr lang="en-US" sz="2400" i="1" dirty="0" smtClean="0"/>
              <a:t>quantized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 waves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95400"/>
            <a:ext cx="694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Matter behaves as a wave with </a:t>
            </a:r>
            <a:r>
              <a:rPr lang="en-US" sz="2400" i="1" dirty="0" smtClean="0"/>
              <a:t>de Broglie </a:t>
            </a:r>
            <a:r>
              <a:rPr lang="en-US" sz="2400" dirty="0" smtClean="0"/>
              <a:t>wavelength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979862" y="2057400"/>
            <a:ext cx="1219200" cy="990600"/>
            <a:chOff x="3979862" y="2057400"/>
            <a:chExt cx="1219200" cy="990600"/>
          </a:xfrm>
        </p:grpSpPr>
        <p:graphicFrame>
          <p:nvGraphicFramePr>
            <p:cNvPr id="648194" name="Object 2"/>
            <p:cNvGraphicFramePr>
              <a:graphicFrameLocks noChangeAspect="1"/>
            </p:cNvGraphicFramePr>
            <p:nvPr/>
          </p:nvGraphicFramePr>
          <p:xfrm>
            <a:off x="4132262" y="2057400"/>
            <a:ext cx="914400" cy="946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2602" name="Equation" r:id="rId3" imgW="406080" imgH="419040" progId="Equation.DSMT4">
                    <p:embed/>
                  </p:oleObj>
                </mc:Choice>
                <mc:Fallback>
                  <p:oleObj name="Equation" r:id="rId3" imgW="406080" imgH="41904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2262" y="2057400"/>
                          <a:ext cx="914400" cy="946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3979862" y="2057400"/>
              <a:ext cx="1219200" cy="990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9"/>
          <p:cNvGrpSpPr/>
          <p:nvPr/>
        </p:nvGrpSpPr>
        <p:grpSpPr>
          <a:xfrm>
            <a:off x="1998662" y="2438400"/>
            <a:ext cx="2133600" cy="646331"/>
            <a:chOff x="6019800" y="2438400"/>
            <a:chExt cx="2133600" cy="646331"/>
          </a:xfrm>
        </p:grpSpPr>
        <p:sp>
          <p:nvSpPr>
            <p:cNvPr id="15" name="TextBox 14"/>
            <p:cNvSpPr txBox="1"/>
            <p:nvPr/>
          </p:nvSpPr>
          <p:spPr>
            <a:xfrm>
              <a:off x="6019800" y="24384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C00000"/>
                  </a:solidFill>
                </a:rPr>
                <a:t>Wavelength of matter wave</a:t>
              </a:r>
              <a:endParaRPr lang="en-US" baseline="30000" dirty="0">
                <a:solidFill>
                  <a:srgbClr val="C00000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V="1">
              <a:off x="7620000" y="2514600"/>
              <a:ext cx="533400" cy="24696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9"/>
          <p:cNvGrpSpPr/>
          <p:nvPr/>
        </p:nvGrpSpPr>
        <p:grpSpPr>
          <a:xfrm>
            <a:off x="5046662" y="2819400"/>
            <a:ext cx="2039938" cy="646331"/>
            <a:chOff x="5486400" y="2438400"/>
            <a:chExt cx="2039938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6019800" y="2438400"/>
              <a:ext cx="15065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rgbClr val="C00000"/>
                  </a:solidFill>
                </a:rPr>
                <a:t>Momentum </a:t>
              </a:r>
              <a:r>
                <a:rPr lang="en-US" i="1" smtClean="0">
                  <a:solidFill>
                    <a:srgbClr val="C00000"/>
                  </a:solidFill>
                </a:rPr>
                <a:t>mv</a:t>
              </a:r>
              <a:r>
                <a:rPr lang="en-US" smtClean="0">
                  <a:solidFill>
                    <a:srgbClr val="C00000"/>
                  </a:solidFill>
                </a:rPr>
                <a:t> of </a:t>
              </a:r>
              <a:r>
                <a:rPr lang="en-US" dirty="0" smtClean="0">
                  <a:solidFill>
                    <a:srgbClr val="C00000"/>
                  </a:solidFill>
                </a:rPr>
                <a:t>particle</a:t>
              </a:r>
              <a:endParaRPr lang="en-US" baseline="30000" dirty="0">
                <a:solidFill>
                  <a:srgbClr val="C00000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21" idx="1"/>
            </p:cNvCxnSpPr>
            <p:nvPr/>
          </p:nvCxnSpPr>
          <p:spPr>
            <a:xfrm flipH="1" flipV="1">
              <a:off x="5486400" y="2438401"/>
              <a:ext cx="533400" cy="32316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046662" y="1828800"/>
            <a:ext cx="2997201" cy="687388"/>
            <a:chOff x="5046662" y="2401669"/>
            <a:chExt cx="2997201" cy="687388"/>
          </a:xfrm>
        </p:grpSpPr>
        <p:graphicFrame>
          <p:nvGraphicFramePr>
            <p:cNvPr id="64819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2953065"/>
                </p:ext>
              </p:extLst>
            </p:nvPr>
          </p:nvGraphicFramePr>
          <p:xfrm>
            <a:off x="5842000" y="2706469"/>
            <a:ext cx="2201863" cy="382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2603" name="Equation" r:id="rId5" imgW="1244520" imgH="215640" progId="Equation.DSMT4">
                    <p:embed/>
                  </p:oleObj>
                </mc:Choice>
                <mc:Fallback>
                  <p:oleObj name="Equation" r:id="rId5" imgW="1244520" imgH="21564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2000" y="2706469"/>
                          <a:ext cx="2201863" cy="382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oup 39"/>
            <p:cNvGrpSpPr/>
            <p:nvPr/>
          </p:nvGrpSpPr>
          <p:grpSpPr>
            <a:xfrm>
              <a:off x="5046662" y="2401669"/>
              <a:ext cx="2667000" cy="457200"/>
              <a:chOff x="5410200" y="2438400"/>
              <a:chExt cx="2667000" cy="45720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6019800" y="2438400"/>
                <a:ext cx="2057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Planck’s constant</a:t>
                </a:r>
                <a:endParaRPr lang="en-US" baseline="300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8" name="Straight Arrow Connector 27"/>
              <p:cNvCxnSpPr>
                <a:stCxn id="27" idx="1"/>
              </p:cNvCxnSpPr>
              <p:nvPr/>
            </p:nvCxnSpPr>
            <p:spPr>
              <a:xfrm flipH="1">
                <a:off x="5410200" y="2623066"/>
                <a:ext cx="609600" cy="272534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24, Slide </a:t>
            </a:r>
            <a:fld id="{1CAC7609-F577-47E8-AE8B-FF3B7C65C01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14400" y="3657600"/>
            <a:ext cx="513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Ex: a fastball (</a:t>
            </a:r>
            <a:r>
              <a:rPr lang="en-US" sz="2000" i="1" dirty="0" smtClean="0"/>
              <a:t>m</a:t>
            </a:r>
            <a:r>
              <a:rPr lang="en-US" sz="2000" dirty="0" smtClean="0"/>
              <a:t> = 0.5 kg, </a:t>
            </a:r>
            <a:r>
              <a:rPr lang="en-US" sz="2000" i="1" dirty="0" smtClean="0"/>
              <a:t>v</a:t>
            </a:r>
            <a:r>
              <a:rPr lang="en-US" sz="2000" dirty="0" smtClean="0"/>
              <a:t> = 100 mph ≈ 45 m/s)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4400" y="5010090"/>
            <a:ext cx="5200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Ex: an electron (</a:t>
            </a:r>
            <a:r>
              <a:rPr lang="en-US" sz="2000" i="1" dirty="0" smtClean="0"/>
              <a:t>m</a:t>
            </a:r>
            <a:r>
              <a:rPr lang="en-US" sz="2000" dirty="0" smtClean="0"/>
              <a:t> = 9.1×10</a:t>
            </a:r>
            <a:r>
              <a:rPr lang="en-US" sz="2000" baseline="30000" dirty="0" smtClean="0"/>
              <a:t>–31</a:t>
            </a:r>
            <a:r>
              <a:rPr lang="en-US" sz="2000" dirty="0" smtClean="0"/>
              <a:t> kg, </a:t>
            </a:r>
            <a:r>
              <a:rPr lang="en-US" sz="2000" i="1" dirty="0" smtClean="0"/>
              <a:t>v</a:t>
            </a:r>
            <a:r>
              <a:rPr lang="en-US" sz="2000" dirty="0" smtClean="0"/>
              <a:t> = 6×10</a:t>
            </a:r>
            <a:r>
              <a:rPr lang="en-US" sz="2000" baseline="30000" dirty="0" smtClean="0"/>
              <a:t>5</a:t>
            </a:r>
            <a:r>
              <a:rPr lang="en-US" sz="2000" dirty="0" smtClean="0"/>
              <a:t> m/s)</a:t>
            </a:r>
          </a:p>
        </p:txBody>
      </p:sp>
      <p:graphicFrame>
        <p:nvGraphicFramePr>
          <p:cNvPr id="662532" name="Object 2"/>
          <p:cNvGraphicFramePr>
            <a:graphicFrameLocks noChangeAspect="1"/>
          </p:cNvGraphicFramePr>
          <p:nvPr/>
        </p:nvGraphicFramePr>
        <p:xfrm>
          <a:off x="1619250" y="4114800"/>
          <a:ext cx="127476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04" name="Equation" r:id="rId7" imgW="736560" imgH="419040" progId="Equation.DSMT4">
                  <p:embed/>
                </p:oleObj>
              </mc:Choice>
              <mc:Fallback>
                <p:oleObj name="Equation" r:id="rId7" imgW="73656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114800"/>
                        <a:ext cx="1274763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25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47930"/>
              </p:ext>
            </p:extLst>
          </p:nvPr>
        </p:nvGraphicFramePr>
        <p:xfrm>
          <a:off x="2965450" y="4114800"/>
          <a:ext cx="260667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05" name="Equation" r:id="rId9" imgW="1739880" imgH="431640" progId="Equation.DSMT4">
                  <p:embed/>
                </p:oleObj>
              </mc:Choice>
              <mc:Fallback>
                <p:oleObj name="Equation" r:id="rId9" imgW="173988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4114800"/>
                        <a:ext cx="2606675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867400" y="41542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20 orders of magnitude smaller than the proton!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662534" name="Object 2"/>
          <p:cNvGraphicFramePr>
            <a:graphicFrameLocks noChangeAspect="1"/>
          </p:cNvGraphicFramePr>
          <p:nvPr/>
        </p:nvGraphicFramePr>
        <p:xfrm>
          <a:off x="1546225" y="5410200"/>
          <a:ext cx="127476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06" name="Equation" r:id="rId11" imgW="736560" imgH="419040" progId="Equation.DSMT4">
                  <p:embed/>
                </p:oleObj>
              </mc:Choice>
              <mc:Fallback>
                <p:oleObj name="Equation" r:id="rId11" imgW="736560" imgH="419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5410200"/>
                        <a:ext cx="1274763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25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04741"/>
              </p:ext>
            </p:extLst>
          </p:nvPr>
        </p:nvGraphicFramePr>
        <p:xfrm>
          <a:off x="2832100" y="5400675"/>
          <a:ext cx="28162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07" name="Equation" r:id="rId13" imgW="1879560" imgH="444240" progId="Equation.DSMT4">
                  <p:embed/>
                </p:oleObj>
              </mc:Choice>
              <mc:Fallback>
                <p:oleObj name="Equation" r:id="rId13" imgW="1879560" imgH="4442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5400675"/>
                        <a:ext cx="2816225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943600" y="5562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X-ray wavelength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400" y="6324600"/>
            <a:ext cx="3925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How could we detect matter wave? 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29200" y="6324600"/>
            <a:ext cx="1553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Interference!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_vs_photon_diffraction.jpg"/>
          <p:cNvPicPr>
            <a:picLocks noChangeAspect="1"/>
          </p:cNvPicPr>
          <p:nvPr/>
        </p:nvPicPr>
        <p:blipFill>
          <a:blip r:embed="rId3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" t="15046" r="4194" b="6724"/>
          <a:stretch>
            <a:fillRect/>
          </a:stretch>
        </p:blipFill>
        <p:spPr bwMode="auto">
          <a:xfrm>
            <a:off x="1600200" y="1600200"/>
            <a:ext cx="5867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930035" y="1676400"/>
            <a:ext cx="2184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X-ray diffraction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5105400" y="1676400"/>
            <a:ext cx="1804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</a:t>
            </a:r>
            <a:r>
              <a:rPr lang="en-US" baseline="30000" dirty="0">
                <a:solidFill>
                  <a:schemeClr val="bg1"/>
                </a:solidFill>
                <a:latin typeface="+mn-lt"/>
              </a:rPr>
              <a:t>–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diffraction</a:t>
            </a:r>
          </a:p>
        </p:txBody>
      </p:sp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533400" y="53340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dirty="0">
                <a:latin typeface="+mn-lt"/>
              </a:rPr>
              <a:t>Identical pattern emerges if de Broglie </a:t>
            </a:r>
            <a:r>
              <a:rPr lang="en-US" dirty="0" smtClean="0">
                <a:latin typeface="+mn-lt"/>
              </a:rPr>
              <a:t>wavelength </a:t>
            </a:r>
            <a:r>
              <a:rPr lang="en-US" dirty="0">
                <a:latin typeface="+mn-lt"/>
              </a:rPr>
              <a:t>of e</a:t>
            </a:r>
            <a:r>
              <a:rPr lang="en-US" baseline="30000" dirty="0">
                <a:latin typeface="+mn-lt"/>
              </a:rPr>
              <a:t>–</a:t>
            </a:r>
            <a:r>
              <a:rPr lang="en-US" dirty="0">
                <a:latin typeface="+mn-lt"/>
              </a:rPr>
              <a:t> equals the X-ray wavelength!</a:t>
            </a:r>
          </a:p>
        </p:txBody>
      </p:sp>
      <p:sp>
        <p:nvSpPr>
          <p:cNvPr id="25607" name="Rectangle 23"/>
          <p:cNvSpPr>
            <a:spLocks noGrp="1" noChangeArrowheads="1"/>
          </p:cNvSpPr>
          <p:nvPr>
            <p:ph type="title"/>
          </p:nvPr>
        </p:nvSpPr>
        <p:spPr>
          <a:xfrm>
            <a:off x="392113" y="23813"/>
            <a:ext cx="8383587" cy="1143000"/>
          </a:xfrm>
        </p:spPr>
        <p:txBody>
          <a:bodyPr/>
          <a:lstStyle/>
          <a:p>
            <a:pPr eaLnBrk="1" hangingPunct="1"/>
            <a:r>
              <a:rPr lang="en-US" smtClean="0"/>
              <a:t>X-ray vs. electron diffraction</a:t>
            </a:r>
            <a:endParaRPr lang="en-US" sz="3600" smtClean="0"/>
          </a:p>
        </p:txBody>
      </p:sp>
      <p:sp>
        <p:nvSpPr>
          <p:cNvPr id="9" name="TextBox 8"/>
          <p:cNvSpPr txBox="1"/>
          <p:nvPr/>
        </p:nvSpPr>
        <p:spPr>
          <a:xfrm>
            <a:off x="7772400" y="48006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24, Slide </a:t>
            </a:r>
            <a:fld id="{1CAC7609-F577-47E8-AE8B-FF3B7C65C01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Straight Connector 94"/>
          <p:cNvCxnSpPr/>
          <p:nvPr/>
        </p:nvCxnSpPr>
        <p:spPr>
          <a:xfrm>
            <a:off x="1828800" y="3886200"/>
            <a:ext cx="670560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1814818" y="3736033"/>
            <a:ext cx="0" cy="304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1814818" y="1734017"/>
            <a:ext cx="0" cy="1600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1814818" y="4419600"/>
            <a:ext cx="0" cy="1524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169"/>
          <p:cNvCxnSpPr>
            <a:cxnSpLocks noChangeShapeType="1"/>
          </p:cNvCxnSpPr>
          <p:nvPr/>
        </p:nvCxnSpPr>
        <p:spPr bwMode="auto">
          <a:xfrm>
            <a:off x="6703328" y="1600200"/>
            <a:ext cx="2272" cy="457200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114"/>
          <p:cNvGrpSpPr/>
          <p:nvPr/>
        </p:nvGrpSpPr>
        <p:grpSpPr>
          <a:xfrm>
            <a:off x="328189" y="3272135"/>
            <a:ext cx="357611" cy="461665"/>
            <a:chOff x="4186517" y="3168078"/>
            <a:chExt cx="388824" cy="501959"/>
          </a:xfrm>
        </p:grpSpPr>
        <p:pic>
          <p:nvPicPr>
            <p:cNvPr id="116" name="Picture 11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3316932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TextBox 116"/>
            <p:cNvSpPr txBox="1"/>
            <p:nvPr/>
          </p:nvSpPr>
          <p:spPr>
            <a:xfrm>
              <a:off x="4186517" y="3168078"/>
              <a:ext cx="388824" cy="501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pic>
        <p:nvPicPr>
          <p:cNvPr id="249" name="Picture 248" descr="Double-slit_experiment_results_Tanamura_2.jpg"/>
          <p:cNvPicPr>
            <a:picLocks noChangeAspect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700" r="2724" b="82989"/>
          <a:stretch>
            <a:fillRect/>
          </a:stretch>
        </p:blipFill>
        <p:spPr bwMode="auto">
          <a:xfrm rot="5400000">
            <a:off x="5762014" y="2788037"/>
            <a:ext cx="3894037" cy="169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" name="Picture 249" descr="Double-slit_experiment_results_Tanamura_2.jpg"/>
          <p:cNvPicPr>
            <a:picLocks noChangeAspect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20749" r="2724" b="63148"/>
          <a:stretch>
            <a:fillRect/>
          </a:stretch>
        </p:blipFill>
        <p:spPr bwMode="auto">
          <a:xfrm rot="5400000">
            <a:off x="5751177" y="2785495"/>
            <a:ext cx="3894035" cy="167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" name="Picture 250" descr="Double-slit_experiment_results_Tanamura_2.jpg"/>
          <p:cNvPicPr>
            <a:picLocks noChangeAspect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40478" r="2724" b="43327"/>
          <a:stretch>
            <a:fillRect/>
          </a:stretch>
        </p:blipFill>
        <p:spPr bwMode="auto">
          <a:xfrm rot="5400000">
            <a:off x="5755985" y="2786623"/>
            <a:ext cx="3894037" cy="168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" name="Picture 251" descr="Double-slit_experiment_results_Tanamura_2.jpg"/>
          <p:cNvPicPr>
            <a:picLocks noChangeAspect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t="60326" r="1945" b="23373"/>
          <a:stretch>
            <a:fillRect/>
          </a:stretch>
        </p:blipFill>
        <p:spPr bwMode="auto">
          <a:xfrm rot="5400000">
            <a:off x="5759770" y="2788178"/>
            <a:ext cx="3897575" cy="169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" name="Picture 252" descr="Double-slit_experiment_results_Tanamura_2.jpg"/>
          <p:cNvPicPr>
            <a:picLocks noChangeAspect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t="80293" r="1945" b="3406"/>
          <a:stretch>
            <a:fillRect/>
          </a:stretch>
        </p:blipFill>
        <p:spPr bwMode="auto">
          <a:xfrm rot="5400000">
            <a:off x="5759770" y="2788179"/>
            <a:ext cx="3897576" cy="169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diffraction</a:t>
            </a:r>
            <a:endParaRPr lang="en-US" dirty="0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24, Slide </a:t>
            </a:r>
            <a:fld id="{1CAC7609-F577-47E8-AE8B-FF3B7C65C01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781800" y="5562600"/>
            <a:ext cx="188057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/>
              <a:t>Merli</a:t>
            </a:r>
            <a:r>
              <a:rPr lang="en-US" dirty="0"/>
              <a:t> – 1974</a:t>
            </a:r>
          </a:p>
          <a:p>
            <a:pPr>
              <a:defRPr/>
            </a:pPr>
            <a:r>
              <a:rPr lang="en-US" dirty="0" err="1"/>
              <a:t>Tonomura</a:t>
            </a:r>
            <a:r>
              <a:rPr lang="en-US" dirty="0"/>
              <a:t> – 1989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14400" y="1219200"/>
            <a:ext cx="6945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Beam </a:t>
            </a:r>
            <a:r>
              <a:rPr lang="en-US" sz="2400" smtClean="0"/>
              <a:t>of </a:t>
            </a:r>
            <a:r>
              <a:rPr lang="en-US" sz="2400" smtClean="0"/>
              <a:t>mono-energetic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passes through double slit</a:t>
            </a:r>
            <a:endParaRPr lang="en-US" sz="2400" dirty="0"/>
          </a:p>
        </p:txBody>
      </p:sp>
      <p:graphicFrame>
        <p:nvGraphicFramePr>
          <p:cNvPr id="660484" name="Object 2"/>
          <p:cNvGraphicFramePr>
            <a:graphicFrameLocks noChangeAspect="1"/>
          </p:cNvGraphicFramePr>
          <p:nvPr/>
        </p:nvGraphicFramePr>
        <p:xfrm>
          <a:off x="4648200" y="2486973"/>
          <a:ext cx="7032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12" name="Equation" r:id="rId6" imgW="406080" imgH="419040" progId="Equation.DSMT4">
                  <p:embed/>
                </p:oleObj>
              </mc:Choice>
              <mc:Fallback>
                <p:oleObj name="Equation" r:id="rId6" imgW="40608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486973"/>
                        <a:ext cx="703262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5" name="Object 2"/>
          <p:cNvGraphicFramePr>
            <a:graphicFrameLocks noChangeAspect="1"/>
          </p:cNvGraphicFramePr>
          <p:nvPr/>
        </p:nvGraphicFramePr>
        <p:xfrm>
          <a:off x="3124200" y="2667000"/>
          <a:ext cx="1352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13" name="Equation" r:id="rId8" imgW="774360" imgH="177480" progId="Equation.DSMT4">
                  <p:embed/>
                </p:oleObj>
              </mc:Choice>
              <mc:Fallback>
                <p:oleObj name="Equation" r:id="rId8" imgW="77436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667000"/>
                        <a:ext cx="13525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Arrow Connector 56"/>
          <p:cNvCxnSpPr/>
          <p:nvPr/>
        </p:nvCxnSpPr>
        <p:spPr>
          <a:xfrm>
            <a:off x="533400" y="3276600"/>
            <a:ext cx="91440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33400" y="3505200"/>
            <a:ext cx="91440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33400" y="3733800"/>
            <a:ext cx="91440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33400" y="3962400"/>
            <a:ext cx="91440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33400" y="4191000"/>
            <a:ext cx="91440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33400" y="4419600"/>
            <a:ext cx="914400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438400" y="411592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Wait! Does this mean e</a:t>
            </a:r>
            <a:r>
              <a:rPr lang="en-US" baseline="30000" dirty="0" smtClean="0">
                <a:solidFill>
                  <a:srgbClr val="C00000"/>
                </a:solidFill>
              </a:rPr>
              <a:t>–</a:t>
            </a:r>
            <a:r>
              <a:rPr lang="en-US" dirty="0" smtClean="0">
                <a:solidFill>
                  <a:srgbClr val="C00000"/>
                </a:solidFill>
              </a:rPr>
              <a:t> passes through both slits?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64" name="Group 114"/>
          <p:cNvGrpSpPr/>
          <p:nvPr/>
        </p:nvGrpSpPr>
        <p:grpSpPr>
          <a:xfrm>
            <a:off x="-228600" y="3957935"/>
            <a:ext cx="357611" cy="461665"/>
            <a:chOff x="4186517" y="3168078"/>
            <a:chExt cx="388824" cy="501959"/>
          </a:xfrm>
        </p:grpSpPr>
        <p:pic>
          <p:nvPicPr>
            <p:cNvPr id="65" name="Picture 64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3316932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Box 65"/>
            <p:cNvSpPr txBox="1"/>
            <p:nvPr/>
          </p:nvSpPr>
          <p:spPr>
            <a:xfrm>
              <a:off x="4186517" y="3168078"/>
              <a:ext cx="388824" cy="501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048000" y="1981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Interference pattern = probability</a:t>
            </a:r>
          </a:p>
        </p:txBody>
      </p:sp>
      <p:grpSp>
        <p:nvGrpSpPr>
          <p:cNvPr id="68" name="Group 114"/>
          <p:cNvGrpSpPr/>
          <p:nvPr/>
        </p:nvGrpSpPr>
        <p:grpSpPr>
          <a:xfrm>
            <a:off x="99589" y="3429000"/>
            <a:ext cx="357611" cy="461665"/>
            <a:chOff x="4186517" y="3168078"/>
            <a:chExt cx="388824" cy="501959"/>
          </a:xfrm>
        </p:grpSpPr>
        <p:pic>
          <p:nvPicPr>
            <p:cNvPr id="69" name="Picture 6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3316932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4186517" y="3168078"/>
              <a:ext cx="388824" cy="501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71" name="Group 114"/>
          <p:cNvGrpSpPr/>
          <p:nvPr/>
        </p:nvGrpSpPr>
        <p:grpSpPr>
          <a:xfrm>
            <a:off x="0" y="4038600"/>
            <a:ext cx="357611" cy="461665"/>
            <a:chOff x="4186517" y="3168078"/>
            <a:chExt cx="388824" cy="501959"/>
          </a:xfrm>
        </p:grpSpPr>
        <p:pic>
          <p:nvPicPr>
            <p:cNvPr id="72" name="Picture 71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3316932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4186517" y="3168078"/>
              <a:ext cx="388824" cy="501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74" name="Group 114"/>
          <p:cNvGrpSpPr/>
          <p:nvPr/>
        </p:nvGrpSpPr>
        <p:grpSpPr>
          <a:xfrm>
            <a:off x="76200" y="3957935"/>
            <a:ext cx="357611" cy="461665"/>
            <a:chOff x="4186517" y="3168078"/>
            <a:chExt cx="388824" cy="501959"/>
          </a:xfrm>
        </p:grpSpPr>
        <p:pic>
          <p:nvPicPr>
            <p:cNvPr id="75" name="Picture 74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3316932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4186517" y="3168078"/>
              <a:ext cx="388824" cy="501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77" name="Group 114"/>
          <p:cNvGrpSpPr/>
          <p:nvPr/>
        </p:nvGrpSpPr>
        <p:grpSpPr>
          <a:xfrm>
            <a:off x="-76200" y="3200400"/>
            <a:ext cx="357611" cy="461665"/>
            <a:chOff x="4186517" y="3168078"/>
            <a:chExt cx="388824" cy="501959"/>
          </a:xfrm>
        </p:grpSpPr>
        <p:pic>
          <p:nvPicPr>
            <p:cNvPr id="78" name="Picture 77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3316932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Box 78"/>
            <p:cNvSpPr txBox="1"/>
            <p:nvPr/>
          </p:nvSpPr>
          <p:spPr>
            <a:xfrm>
              <a:off x="4186517" y="3168078"/>
              <a:ext cx="388824" cy="501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86" name="Group 114"/>
          <p:cNvGrpSpPr/>
          <p:nvPr/>
        </p:nvGrpSpPr>
        <p:grpSpPr>
          <a:xfrm>
            <a:off x="76200" y="3957935"/>
            <a:ext cx="357611" cy="461665"/>
            <a:chOff x="4186517" y="3168078"/>
            <a:chExt cx="388824" cy="501959"/>
          </a:xfrm>
        </p:grpSpPr>
        <p:pic>
          <p:nvPicPr>
            <p:cNvPr id="87" name="Picture 86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100" y="3316932"/>
              <a:ext cx="228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4186517" y="3168078"/>
              <a:ext cx="388824" cy="501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–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638800" y="1676400"/>
            <a:ext cx="914400" cy="4445000"/>
            <a:chOff x="5638800" y="1701800"/>
            <a:chExt cx="914400" cy="4445000"/>
          </a:xfrm>
        </p:grpSpPr>
        <p:grpSp>
          <p:nvGrpSpPr>
            <p:cNvPr id="93" name="Group 92"/>
            <p:cNvGrpSpPr/>
            <p:nvPr/>
          </p:nvGrpSpPr>
          <p:grpSpPr>
            <a:xfrm>
              <a:off x="5638800" y="2590800"/>
              <a:ext cx="914400" cy="2667000"/>
              <a:chOff x="5638800" y="2667000"/>
              <a:chExt cx="914400" cy="2743200"/>
            </a:xfrm>
          </p:grpSpPr>
          <p:sp>
            <p:nvSpPr>
              <p:cNvPr id="90" name="Freeform 36"/>
              <p:cNvSpPr>
                <a:spLocks/>
              </p:cNvSpPr>
              <p:nvPr/>
            </p:nvSpPr>
            <p:spPr bwMode="auto">
              <a:xfrm rot="5400000">
                <a:off x="5638800" y="3581400"/>
                <a:ext cx="914400" cy="914400"/>
              </a:xfrm>
              <a:custGeom>
                <a:avLst/>
                <a:gdLst>
                  <a:gd name="T0" fmla="*/ 0 w 2592"/>
                  <a:gd name="T1" fmla="*/ 0 h 2163"/>
                  <a:gd name="T2" fmla="*/ 0 w 2592"/>
                  <a:gd name="T3" fmla="*/ 0 h 2163"/>
                  <a:gd name="T4" fmla="*/ 0 w 2592"/>
                  <a:gd name="T5" fmla="*/ 0 h 2163"/>
                  <a:gd name="T6" fmla="*/ 0 w 2592"/>
                  <a:gd name="T7" fmla="*/ 0 h 2163"/>
                  <a:gd name="T8" fmla="*/ 0 w 2592"/>
                  <a:gd name="T9" fmla="*/ 0 h 2163"/>
                  <a:gd name="T10" fmla="*/ 0 w 2592"/>
                  <a:gd name="T11" fmla="*/ 0 h 2163"/>
                  <a:gd name="T12" fmla="*/ 0 w 2592"/>
                  <a:gd name="T13" fmla="*/ 0 h 2163"/>
                  <a:gd name="T14" fmla="*/ 0 w 2592"/>
                  <a:gd name="T15" fmla="*/ 0 h 2163"/>
                  <a:gd name="T16" fmla="*/ 0 w 2592"/>
                  <a:gd name="T17" fmla="*/ 0 h 2163"/>
                  <a:gd name="T18" fmla="*/ 0 w 2592"/>
                  <a:gd name="T19" fmla="*/ 0 h 2163"/>
                  <a:gd name="T20" fmla="*/ 0 w 2592"/>
                  <a:gd name="T21" fmla="*/ 0 h 2163"/>
                  <a:gd name="T22" fmla="*/ 0 w 2592"/>
                  <a:gd name="T23" fmla="*/ 0 h 2163"/>
                  <a:gd name="T24" fmla="*/ 0 w 2592"/>
                  <a:gd name="T25" fmla="*/ 0 h 2163"/>
                  <a:gd name="T26" fmla="*/ 0 w 2592"/>
                  <a:gd name="T27" fmla="*/ 0 h 2163"/>
                  <a:gd name="T28" fmla="*/ 0 w 2592"/>
                  <a:gd name="T29" fmla="*/ 0 h 2163"/>
                  <a:gd name="T30" fmla="*/ 0 w 2592"/>
                  <a:gd name="T31" fmla="*/ 0 h 2163"/>
                  <a:gd name="T32" fmla="*/ 0 w 2592"/>
                  <a:gd name="T33" fmla="*/ 0 h 21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3"/>
                  <a:gd name="T53" fmla="*/ 2592 w 2592"/>
                  <a:gd name="T54" fmla="*/ 2163 h 21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3">
                    <a:moveTo>
                      <a:pt x="0" y="3"/>
                    </a:moveTo>
                    <a:cubicBezTo>
                      <a:pt x="72" y="0"/>
                      <a:pt x="171" y="93"/>
                      <a:pt x="216" y="147"/>
                    </a:cubicBezTo>
                    <a:cubicBezTo>
                      <a:pt x="261" y="201"/>
                      <a:pt x="287" y="249"/>
                      <a:pt x="324" y="315"/>
                    </a:cubicBezTo>
                    <a:cubicBezTo>
                      <a:pt x="361" y="381"/>
                      <a:pt x="378" y="415"/>
                      <a:pt x="432" y="543"/>
                    </a:cubicBezTo>
                    <a:cubicBezTo>
                      <a:pt x="486" y="671"/>
                      <a:pt x="576" y="903"/>
                      <a:pt x="648" y="1083"/>
                    </a:cubicBezTo>
                    <a:cubicBezTo>
                      <a:pt x="720" y="1263"/>
                      <a:pt x="813" y="1495"/>
                      <a:pt x="867" y="1623"/>
                    </a:cubicBezTo>
                    <a:cubicBezTo>
                      <a:pt x="921" y="1751"/>
                      <a:pt x="937" y="1785"/>
                      <a:pt x="972" y="1851"/>
                    </a:cubicBezTo>
                    <a:cubicBezTo>
                      <a:pt x="1007" y="1917"/>
                      <a:pt x="1029" y="1953"/>
                      <a:pt x="1083" y="2016"/>
                    </a:cubicBezTo>
                    <a:cubicBezTo>
                      <a:pt x="1137" y="2079"/>
                      <a:pt x="1200" y="2163"/>
                      <a:pt x="1296" y="2163"/>
                    </a:cubicBezTo>
                    <a:cubicBezTo>
                      <a:pt x="1392" y="2163"/>
                      <a:pt x="1461" y="2079"/>
                      <a:pt x="1512" y="2019"/>
                    </a:cubicBezTo>
                    <a:cubicBezTo>
                      <a:pt x="1563" y="1959"/>
                      <a:pt x="1578" y="1917"/>
                      <a:pt x="1614" y="1851"/>
                    </a:cubicBezTo>
                    <a:cubicBezTo>
                      <a:pt x="1650" y="1785"/>
                      <a:pt x="1673" y="1751"/>
                      <a:pt x="1728" y="1623"/>
                    </a:cubicBezTo>
                    <a:cubicBezTo>
                      <a:pt x="1783" y="1494"/>
                      <a:pt x="1873" y="1260"/>
                      <a:pt x="1944" y="1080"/>
                    </a:cubicBezTo>
                    <a:cubicBezTo>
                      <a:pt x="2015" y="900"/>
                      <a:pt x="2103" y="668"/>
                      <a:pt x="2157" y="540"/>
                    </a:cubicBezTo>
                    <a:cubicBezTo>
                      <a:pt x="2211" y="412"/>
                      <a:pt x="2232" y="378"/>
                      <a:pt x="2268" y="312"/>
                    </a:cubicBezTo>
                    <a:cubicBezTo>
                      <a:pt x="2304" y="246"/>
                      <a:pt x="2322" y="201"/>
                      <a:pt x="2376" y="144"/>
                    </a:cubicBezTo>
                    <a:cubicBezTo>
                      <a:pt x="2430" y="87"/>
                      <a:pt x="2511" y="0"/>
                      <a:pt x="2592" y="0"/>
                    </a:cubicBezTo>
                  </a:path>
                </a:pathLst>
              </a:custGeom>
              <a:noFill/>
              <a:ln w="28575" cmpd="sng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Freeform 37"/>
              <p:cNvSpPr>
                <a:spLocks/>
              </p:cNvSpPr>
              <p:nvPr/>
            </p:nvSpPr>
            <p:spPr bwMode="auto">
              <a:xfrm rot="5400000">
                <a:off x="5638800" y="4495800"/>
                <a:ext cx="914400" cy="914400"/>
              </a:xfrm>
              <a:custGeom>
                <a:avLst/>
                <a:gdLst>
                  <a:gd name="T0" fmla="*/ 0 w 2592"/>
                  <a:gd name="T1" fmla="*/ 0 h 2163"/>
                  <a:gd name="T2" fmla="*/ 0 w 2592"/>
                  <a:gd name="T3" fmla="*/ 0 h 2163"/>
                  <a:gd name="T4" fmla="*/ 0 w 2592"/>
                  <a:gd name="T5" fmla="*/ 0 h 2163"/>
                  <a:gd name="T6" fmla="*/ 0 w 2592"/>
                  <a:gd name="T7" fmla="*/ 0 h 2163"/>
                  <a:gd name="T8" fmla="*/ 0 w 2592"/>
                  <a:gd name="T9" fmla="*/ 0 h 2163"/>
                  <a:gd name="T10" fmla="*/ 0 w 2592"/>
                  <a:gd name="T11" fmla="*/ 0 h 2163"/>
                  <a:gd name="T12" fmla="*/ 0 w 2592"/>
                  <a:gd name="T13" fmla="*/ 0 h 2163"/>
                  <a:gd name="T14" fmla="*/ 0 w 2592"/>
                  <a:gd name="T15" fmla="*/ 0 h 2163"/>
                  <a:gd name="T16" fmla="*/ 0 w 2592"/>
                  <a:gd name="T17" fmla="*/ 0 h 2163"/>
                  <a:gd name="T18" fmla="*/ 0 w 2592"/>
                  <a:gd name="T19" fmla="*/ 0 h 2163"/>
                  <a:gd name="T20" fmla="*/ 0 w 2592"/>
                  <a:gd name="T21" fmla="*/ 0 h 2163"/>
                  <a:gd name="T22" fmla="*/ 0 w 2592"/>
                  <a:gd name="T23" fmla="*/ 0 h 2163"/>
                  <a:gd name="T24" fmla="*/ 0 w 2592"/>
                  <a:gd name="T25" fmla="*/ 0 h 2163"/>
                  <a:gd name="T26" fmla="*/ 0 w 2592"/>
                  <a:gd name="T27" fmla="*/ 0 h 2163"/>
                  <a:gd name="T28" fmla="*/ 0 w 2592"/>
                  <a:gd name="T29" fmla="*/ 0 h 2163"/>
                  <a:gd name="T30" fmla="*/ 0 w 2592"/>
                  <a:gd name="T31" fmla="*/ 0 h 2163"/>
                  <a:gd name="T32" fmla="*/ 0 w 2592"/>
                  <a:gd name="T33" fmla="*/ 0 h 21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3"/>
                  <a:gd name="T53" fmla="*/ 2592 w 2592"/>
                  <a:gd name="T54" fmla="*/ 2163 h 21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3">
                    <a:moveTo>
                      <a:pt x="0" y="3"/>
                    </a:moveTo>
                    <a:cubicBezTo>
                      <a:pt x="72" y="0"/>
                      <a:pt x="171" y="93"/>
                      <a:pt x="216" y="147"/>
                    </a:cubicBezTo>
                    <a:cubicBezTo>
                      <a:pt x="261" y="201"/>
                      <a:pt x="287" y="249"/>
                      <a:pt x="324" y="315"/>
                    </a:cubicBezTo>
                    <a:cubicBezTo>
                      <a:pt x="361" y="381"/>
                      <a:pt x="378" y="415"/>
                      <a:pt x="432" y="543"/>
                    </a:cubicBezTo>
                    <a:cubicBezTo>
                      <a:pt x="486" y="671"/>
                      <a:pt x="576" y="903"/>
                      <a:pt x="648" y="1083"/>
                    </a:cubicBezTo>
                    <a:cubicBezTo>
                      <a:pt x="720" y="1263"/>
                      <a:pt x="813" y="1495"/>
                      <a:pt x="867" y="1623"/>
                    </a:cubicBezTo>
                    <a:cubicBezTo>
                      <a:pt x="921" y="1751"/>
                      <a:pt x="937" y="1785"/>
                      <a:pt x="972" y="1851"/>
                    </a:cubicBezTo>
                    <a:cubicBezTo>
                      <a:pt x="1007" y="1917"/>
                      <a:pt x="1029" y="1953"/>
                      <a:pt x="1083" y="2016"/>
                    </a:cubicBezTo>
                    <a:cubicBezTo>
                      <a:pt x="1137" y="2079"/>
                      <a:pt x="1200" y="2163"/>
                      <a:pt x="1296" y="2163"/>
                    </a:cubicBezTo>
                    <a:cubicBezTo>
                      <a:pt x="1392" y="2163"/>
                      <a:pt x="1461" y="2079"/>
                      <a:pt x="1512" y="2019"/>
                    </a:cubicBezTo>
                    <a:cubicBezTo>
                      <a:pt x="1563" y="1959"/>
                      <a:pt x="1578" y="1917"/>
                      <a:pt x="1614" y="1851"/>
                    </a:cubicBezTo>
                    <a:cubicBezTo>
                      <a:pt x="1650" y="1785"/>
                      <a:pt x="1673" y="1751"/>
                      <a:pt x="1728" y="1623"/>
                    </a:cubicBezTo>
                    <a:cubicBezTo>
                      <a:pt x="1783" y="1494"/>
                      <a:pt x="1873" y="1260"/>
                      <a:pt x="1944" y="1080"/>
                    </a:cubicBezTo>
                    <a:cubicBezTo>
                      <a:pt x="2015" y="900"/>
                      <a:pt x="2103" y="668"/>
                      <a:pt x="2157" y="540"/>
                    </a:cubicBezTo>
                    <a:cubicBezTo>
                      <a:pt x="2211" y="412"/>
                      <a:pt x="2232" y="378"/>
                      <a:pt x="2268" y="312"/>
                    </a:cubicBezTo>
                    <a:cubicBezTo>
                      <a:pt x="2304" y="246"/>
                      <a:pt x="2322" y="201"/>
                      <a:pt x="2376" y="144"/>
                    </a:cubicBezTo>
                    <a:cubicBezTo>
                      <a:pt x="2430" y="87"/>
                      <a:pt x="2511" y="0"/>
                      <a:pt x="2592" y="0"/>
                    </a:cubicBezTo>
                  </a:path>
                </a:pathLst>
              </a:custGeom>
              <a:noFill/>
              <a:ln w="28575" cmpd="sng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Freeform 36"/>
              <p:cNvSpPr>
                <a:spLocks/>
              </p:cNvSpPr>
              <p:nvPr/>
            </p:nvSpPr>
            <p:spPr bwMode="auto">
              <a:xfrm rot="5400000">
                <a:off x="5638800" y="2667000"/>
                <a:ext cx="914400" cy="914400"/>
              </a:xfrm>
              <a:custGeom>
                <a:avLst/>
                <a:gdLst>
                  <a:gd name="T0" fmla="*/ 0 w 2592"/>
                  <a:gd name="T1" fmla="*/ 0 h 2163"/>
                  <a:gd name="T2" fmla="*/ 0 w 2592"/>
                  <a:gd name="T3" fmla="*/ 0 h 2163"/>
                  <a:gd name="T4" fmla="*/ 0 w 2592"/>
                  <a:gd name="T5" fmla="*/ 0 h 2163"/>
                  <a:gd name="T6" fmla="*/ 0 w 2592"/>
                  <a:gd name="T7" fmla="*/ 0 h 2163"/>
                  <a:gd name="T8" fmla="*/ 0 w 2592"/>
                  <a:gd name="T9" fmla="*/ 0 h 2163"/>
                  <a:gd name="T10" fmla="*/ 0 w 2592"/>
                  <a:gd name="T11" fmla="*/ 0 h 2163"/>
                  <a:gd name="T12" fmla="*/ 0 w 2592"/>
                  <a:gd name="T13" fmla="*/ 0 h 2163"/>
                  <a:gd name="T14" fmla="*/ 0 w 2592"/>
                  <a:gd name="T15" fmla="*/ 0 h 2163"/>
                  <a:gd name="T16" fmla="*/ 0 w 2592"/>
                  <a:gd name="T17" fmla="*/ 0 h 2163"/>
                  <a:gd name="T18" fmla="*/ 0 w 2592"/>
                  <a:gd name="T19" fmla="*/ 0 h 2163"/>
                  <a:gd name="T20" fmla="*/ 0 w 2592"/>
                  <a:gd name="T21" fmla="*/ 0 h 2163"/>
                  <a:gd name="T22" fmla="*/ 0 w 2592"/>
                  <a:gd name="T23" fmla="*/ 0 h 2163"/>
                  <a:gd name="T24" fmla="*/ 0 w 2592"/>
                  <a:gd name="T25" fmla="*/ 0 h 2163"/>
                  <a:gd name="T26" fmla="*/ 0 w 2592"/>
                  <a:gd name="T27" fmla="*/ 0 h 2163"/>
                  <a:gd name="T28" fmla="*/ 0 w 2592"/>
                  <a:gd name="T29" fmla="*/ 0 h 2163"/>
                  <a:gd name="T30" fmla="*/ 0 w 2592"/>
                  <a:gd name="T31" fmla="*/ 0 h 2163"/>
                  <a:gd name="T32" fmla="*/ 0 w 2592"/>
                  <a:gd name="T33" fmla="*/ 0 h 21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3"/>
                  <a:gd name="T53" fmla="*/ 2592 w 2592"/>
                  <a:gd name="T54" fmla="*/ 2163 h 21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3">
                    <a:moveTo>
                      <a:pt x="0" y="3"/>
                    </a:moveTo>
                    <a:cubicBezTo>
                      <a:pt x="72" y="0"/>
                      <a:pt x="171" y="93"/>
                      <a:pt x="216" y="147"/>
                    </a:cubicBezTo>
                    <a:cubicBezTo>
                      <a:pt x="261" y="201"/>
                      <a:pt x="287" y="249"/>
                      <a:pt x="324" y="315"/>
                    </a:cubicBezTo>
                    <a:cubicBezTo>
                      <a:pt x="361" y="381"/>
                      <a:pt x="378" y="415"/>
                      <a:pt x="432" y="543"/>
                    </a:cubicBezTo>
                    <a:cubicBezTo>
                      <a:pt x="486" y="671"/>
                      <a:pt x="576" y="903"/>
                      <a:pt x="648" y="1083"/>
                    </a:cubicBezTo>
                    <a:cubicBezTo>
                      <a:pt x="720" y="1263"/>
                      <a:pt x="813" y="1495"/>
                      <a:pt x="867" y="1623"/>
                    </a:cubicBezTo>
                    <a:cubicBezTo>
                      <a:pt x="921" y="1751"/>
                      <a:pt x="937" y="1785"/>
                      <a:pt x="972" y="1851"/>
                    </a:cubicBezTo>
                    <a:cubicBezTo>
                      <a:pt x="1007" y="1917"/>
                      <a:pt x="1029" y="1953"/>
                      <a:pt x="1083" y="2016"/>
                    </a:cubicBezTo>
                    <a:cubicBezTo>
                      <a:pt x="1137" y="2079"/>
                      <a:pt x="1200" y="2163"/>
                      <a:pt x="1296" y="2163"/>
                    </a:cubicBezTo>
                    <a:cubicBezTo>
                      <a:pt x="1392" y="2163"/>
                      <a:pt x="1461" y="2079"/>
                      <a:pt x="1512" y="2019"/>
                    </a:cubicBezTo>
                    <a:cubicBezTo>
                      <a:pt x="1563" y="1959"/>
                      <a:pt x="1578" y="1917"/>
                      <a:pt x="1614" y="1851"/>
                    </a:cubicBezTo>
                    <a:cubicBezTo>
                      <a:pt x="1650" y="1785"/>
                      <a:pt x="1673" y="1751"/>
                      <a:pt x="1728" y="1623"/>
                    </a:cubicBezTo>
                    <a:cubicBezTo>
                      <a:pt x="1783" y="1494"/>
                      <a:pt x="1873" y="1260"/>
                      <a:pt x="1944" y="1080"/>
                    </a:cubicBezTo>
                    <a:cubicBezTo>
                      <a:pt x="2015" y="900"/>
                      <a:pt x="2103" y="668"/>
                      <a:pt x="2157" y="540"/>
                    </a:cubicBezTo>
                    <a:cubicBezTo>
                      <a:pt x="2211" y="412"/>
                      <a:pt x="2232" y="378"/>
                      <a:pt x="2268" y="312"/>
                    </a:cubicBezTo>
                    <a:cubicBezTo>
                      <a:pt x="2304" y="246"/>
                      <a:pt x="2322" y="201"/>
                      <a:pt x="2376" y="144"/>
                    </a:cubicBezTo>
                    <a:cubicBezTo>
                      <a:pt x="2430" y="87"/>
                      <a:pt x="2511" y="0"/>
                      <a:pt x="2592" y="0"/>
                    </a:cubicBezTo>
                  </a:path>
                </a:pathLst>
              </a:custGeom>
              <a:noFill/>
              <a:ln w="28575" cmpd="sng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" name="Freeform 36"/>
            <p:cNvSpPr>
              <a:spLocks/>
            </p:cNvSpPr>
            <p:nvPr/>
          </p:nvSpPr>
          <p:spPr bwMode="auto">
            <a:xfrm rot="5400000">
              <a:off x="5651500" y="1689100"/>
              <a:ext cx="889000" cy="914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 rot="5400000">
              <a:off x="5651500" y="5245100"/>
              <a:ext cx="889000" cy="914400"/>
            </a:xfrm>
            <a:custGeom>
              <a:avLst/>
              <a:gdLst>
                <a:gd name="T0" fmla="*/ 0 w 2592"/>
                <a:gd name="T1" fmla="*/ 0 h 2163"/>
                <a:gd name="T2" fmla="*/ 0 w 2592"/>
                <a:gd name="T3" fmla="*/ 0 h 2163"/>
                <a:gd name="T4" fmla="*/ 0 w 2592"/>
                <a:gd name="T5" fmla="*/ 0 h 2163"/>
                <a:gd name="T6" fmla="*/ 0 w 2592"/>
                <a:gd name="T7" fmla="*/ 0 h 2163"/>
                <a:gd name="T8" fmla="*/ 0 w 2592"/>
                <a:gd name="T9" fmla="*/ 0 h 2163"/>
                <a:gd name="T10" fmla="*/ 0 w 2592"/>
                <a:gd name="T11" fmla="*/ 0 h 2163"/>
                <a:gd name="T12" fmla="*/ 0 w 2592"/>
                <a:gd name="T13" fmla="*/ 0 h 2163"/>
                <a:gd name="T14" fmla="*/ 0 w 2592"/>
                <a:gd name="T15" fmla="*/ 0 h 2163"/>
                <a:gd name="T16" fmla="*/ 0 w 2592"/>
                <a:gd name="T17" fmla="*/ 0 h 2163"/>
                <a:gd name="T18" fmla="*/ 0 w 2592"/>
                <a:gd name="T19" fmla="*/ 0 h 2163"/>
                <a:gd name="T20" fmla="*/ 0 w 2592"/>
                <a:gd name="T21" fmla="*/ 0 h 2163"/>
                <a:gd name="T22" fmla="*/ 0 w 2592"/>
                <a:gd name="T23" fmla="*/ 0 h 2163"/>
                <a:gd name="T24" fmla="*/ 0 w 2592"/>
                <a:gd name="T25" fmla="*/ 0 h 2163"/>
                <a:gd name="T26" fmla="*/ 0 w 2592"/>
                <a:gd name="T27" fmla="*/ 0 h 2163"/>
                <a:gd name="T28" fmla="*/ 0 w 2592"/>
                <a:gd name="T29" fmla="*/ 0 h 2163"/>
                <a:gd name="T30" fmla="*/ 0 w 2592"/>
                <a:gd name="T31" fmla="*/ 0 h 2163"/>
                <a:gd name="T32" fmla="*/ 0 w 2592"/>
                <a:gd name="T33" fmla="*/ 0 h 2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2"/>
                <a:gd name="T52" fmla="*/ 0 h 2163"/>
                <a:gd name="T53" fmla="*/ 2592 w 2592"/>
                <a:gd name="T54" fmla="*/ 2163 h 21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2" h="2163">
                  <a:moveTo>
                    <a:pt x="0" y="3"/>
                  </a:moveTo>
                  <a:cubicBezTo>
                    <a:pt x="72" y="0"/>
                    <a:pt x="171" y="93"/>
                    <a:pt x="216" y="147"/>
                  </a:cubicBezTo>
                  <a:cubicBezTo>
                    <a:pt x="261" y="201"/>
                    <a:pt x="287" y="249"/>
                    <a:pt x="324" y="315"/>
                  </a:cubicBezTo>
                  <a:cubicBezTo>
                    <a:pt x="361" y="381"/>
                    <a:pt x="378" y="415"/>
                    <a:pt x="432" y="543"/>
                  </a:cubicBezTo>
                  <a:cubicBezTo>
                    <a:pt x="486" y="671"/>
                    <a:pt x="576" y="903"/>
                    <a:pt x="648" y="1083"/>
                  </a:cubicBezTo>
                  <a:cubicBezTo>
                    <a:pt x="720" y="1263"/>
                    <a:pt x="813" y="1495"/>
                    <a:pt x="867" y="1623"/>
                  </a:cubicBezTo>
                  <a:cubicBezTo>
                    <a:pt x="921" y="1751"/>
                    <a:pt x="937" y="1785"/>
                    <a:pt x="972" y="1851"/>
                  </a:cubicBezTo>
                  <a:cubicBezTo>
                    <a:pt x="1007" y="1917"/>
                    <a:pt x="1029" y="1953"/>
                    <a:pt x="1083" y="2016"/>
                  </a:cubicBezTo>
                  <a:cubicBezTo>
                    <a:pt x="1137" y="2079"/>
                    <a:pt x="1200" y="2163"/>
                    <a:pt x="1296" y="2163"/>
                  </a:cubicBezTo>
                  <a:cubicBezTo>
                    <a:pt x="1392" y="2163"/>
                    <a:pt x="1461" y="2079"/>
                    <a:pt x="1512" y="2019"/>
                  </a:cubicBezTo>
                  <a:cubicBezTo>
                    <a:pt x="1563" y="1959"/>
                    <a:pt x="1578" y="1917"/>
                    <a:pt x="1614" y="1851"/>
                  </a:cubicBezTo>
                  <a:cubicBezTo>
                    <a:pt x="1650" y="1785"/>
                    <a:pt x="1673" y="1751"/>
                    <a:pt x="1728" y="1623"/>
                  </a:cubicBezTo>
                  <a:cubicBezTo>
                    <a:pt x="1783" y="1494"/>
                    <a:pt x="1873" y="1260"/>
                    <a:pt x="1944" y="1080"/>
                  </a:cubicBezTo>
                  <a:cubicBezTo>
                    <a:pt x="2015" y="900"/>
                    <a:pt x="2103" y="668"/>
                    <a:pt x="2157" y="540"/>
                  </a:cubicBezTo>
                  <a:cubicBezTo>
                    <a:pt x="2211" y="412"/>
                    <a:pt x="2232" y="378"/>
                    <a:pt x="2268" y="312"/>
                  </a:cubicBezTo>
                  <a:cubicBezTo>
                    <a:pt x="2304" y="246"/>
                    <a:pt x="2322" y="201"/>
                    <a:pt x="2376" y="144"/>
                  </a:cubicBezTo>
                  <a:cubicBezTo>
                    <a:pt x="2430" y="87"/>
                    <a:pt x="2511" y="0"/>
                    <a:pt x="2592" y="0"/>
                  </a:cubicBezTo>
                </a:path>
              </a:pathLst>
            </a:custGeom>
            <a:noFill/>
            <a:ln w="28575" cmpd="sng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2438400" y="563311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What if we measure which slit the e</a:t>
            </a:r>
            <a:r>
              <a:rPr lang="en-US" baseline="30000" dirty="0" smtClean="0">
                <a:solidFill>
                  <a:srgbClr val="C00000"/>
                </a:solidFill>
              </a:rPr>
              <a:t>–</a:t>
            </a:r>
            <a:r>
              <a:rPr lang="en-US" dirty="0" smtClean="0">
                <a:solidFill>
                  <a:srgbClr val="C00000"/>
                </a:solidFill>
              </a:rPr>
              <a:t> passes through?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Double slit interference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7106" y="1346576"/>
            <a:ext cx="7383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the interference pattern from a beam of mono-energetic electrons </a:t>
            </a:r>
            <a:r>
              <a:rPr lang="en-US" sz="2400" i="1" dirty="0" smtClean="0"/>
              <a:t>A</a:t>
            </a:r>
            <a:r>
              <a:rPr lang="en-US" sz="2400" dirty="0" smtClean="0"/>
              <a:t> passing through a double slit.</a:t>
            </a:r>
            <a:endParaRPr lang="en-US" sz="2400" dirty="0"/>
          </a:p>
        </p:txBody>
      </p:sp>
      <p:pic>
        <p:nvPicPr>
          <p:cNvPr id="6" name="Picture 23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24, Slide </a:t>
            </a:r>
            <a:fld id="{1CAC7609-F577-47E8-AE8B-FF3B7C65C01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7106" y="2392876"/>
            <a:ext cx="4503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 a beam of electrons </a:t>
            </a:r>
            <a:r>
              <a:rPr lang="en-US" sz="2400" i="1" dirty="0" smtClean="0"/>
              <a:t>B</a:t>
            </a:r>
            <a:r>
              <a:rPr lang="en-US" sz="2400" dirty="0" smtClean="0"/>
              <a:t> with 4x the energy of </a:t>
            </a:r>
            <a:r>
              <a:rPr lang="en-US" sz="2400" i="1" dirty="0" smtClean="0"/>
              <a:t>A</a:t>
            </a:r>
            <a:r>
              <a:rPr lang="en-US" sz="2400" dirty="0" smtClean="0"/>
              <a:t> enters the slits. What happens to the </a:t>
            </a:r>
            <a:r>
              <a:rPr lang="en-US" sz="2400" smtClean="0"/>
              <a:t>spacing </a:t>
            </a:r>
            <a:r>
              <a:rPr lang="el-GR" sz="2400" smtClean="0"/>
              <a:t>Δ</a:t>
            </a:r>
            <a:r>
              <a:rPr lang="en-US" sz="2400" i="1" smtClean="0"/>
              <a:t>y</a:t>
            </a:r>
            <a:r>
              <a:rPr lang="en-US" sz="240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between interference maxima?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914400" y="4177839"/>
            <a:ext cx="26526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l-GR" sz="2400">
                <a:solidFill>
                  <a:schemeClr val="accent5">
                    <a:lumMod val="75000"/>
                  </a:schemeClr>
                </a:solidFill>
              </a:rPr>
              <a:t>Δ</a:t>
            </a:r>
            <a:r>
              <a:rPr lang="en-US" sz="2400" i="1" smtClean="0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sz="2400" i="1" baseline="-2500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= </a:t>
            </a:r>
            <a:r>
              <a:rPr lang="en-US" sz="2400" smtClean="0">
                <a:solidFill>
                  <a:schemeClr val="accent5">
                    <a:lumMod val="75000"/>
                  </a:schemeClr>
                </a:solidFill>
              </a:rPr>
              <a:t>4 </a:t>
            </a:r>
            <a:r>
              <a:rPr lang="el-GR" sz="2400">
                <a:solidFill>
                  <a:schemeClr val="accent5">
                    <a:lumMod val="75000"/>
                  </a:schemeClr>
                </a:solidFill>
              </a:rPr>
              <a:t>Δ</a:t>
            </a:r>
            <a:r>
              <a:rPr lang="en-US" sz="2400" i="1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sz="2400" i="1" baseline="-2500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40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	   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l-GR" sz="2400">
                <a:solidFill>
                  <a:schemeClr val="accent5">
                    <a:lumMod val="75000"/>
                  </a:schemeClr>
                </a:solidFill>
              </a:rPr>
              <a:t>Δ</a:t>
            </a:r>
            <a:r>
              <a:rPr lang="en-US" sz="2400" i="1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sz="2400" i="1" baseline="-2500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= </a:t>
            </a:r>
            <a:r>
              <a:rPr lang="en-US" sz="2400" smtClean="0">
                <a:solidFill>
                  <a:schemeClr val="accent5">
                    <a:lumMod val="75000"/>
                  </a:schemeClr>
                </a:solidFill>
              </a:rPr>
              <a:t>2 </a:t>
            </a:r>
            <a:r>
              <a:rPr lang="el-GR" sz="2400">
                <a:solidFill>
                  <a:schemeClr val="accent5">
                    <a:lumMod val="75000"/>
                  </a:schemeClr>
                </a:solidFill>
              </a:rPr>
              <a:t>Δ</a:t>
            </a:r>
            <a:r>
              <a:rPr lang="en-US" sz="2400" i="1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sz="2400" i="1" baseline="-2500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40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l-GR" sz="2400">
                <a:solidFill>
                  <a:schemeClr val="accent5">
                    <a:lumMod val="75000"/>
                  </a:schemeClr>
                </a:solidFill>
              </a:rPr>
              <a:t>Δ</a:t>
            </a:r>
            <a:r>
              <a:rPr lang="en-US" sz="2400" i="1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sz="2400" i="1" baseline="-2500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smtClean="0">
                <a:solidFill>
                  <a:schemeClr val="accent5">
                    <a:lumMod val="75000"/>
                  </a:schemeClr>
                </a:solidFill>
              </a:rPr>
              <a:t>= </a:t>
            </a:r>
            <a:r>
              <a:rPr lang="el-GR" sz="2400">
                <a:solidFill>
                  <a:schemeClr val="accent5">
                    <a:lumMod val="75000"/>
                  </a:schemeClr>
                </a:solidFill>
              </a:rPr>
              <a:t>Δ</a:t>
            </a:r>
            <a:r>
              <a:rPr lang="en-US" sz="2400" i="1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sz="2400" i="1" baseline="-2500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endParaRPr lang="en-US" sz="24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l-GR" sz="2400">
                <a:solidFill>
                  <a:schemeClr val="accent5">
                    <a:lumMod val="75000"/>
                  </a:schemeClr>
                </a:solidFill>
              </a:rPr>
              <a:t>Δ</a:t>
            </a:r>
            <a:r>
              <a:rPr lang="en-US" sz="2400" i="1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sz="2400" i="1" baseline="-2500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smtClean="0">
                <a:solidFill>
                  <a:schemeClr val="accent5">
                    <a:lumMod val="75000"/>
                  </a:schemeClr>
                </a:solidFill>
              </a:rPr>
              <a:t>= </a:t>
            </a:r>
            <a:r>
              <a:rPr lang="el-GR" sz="2400">
                <a:solidFill>
                  <a:schemeClr val="accent5">
                    <a:lumMod val="75000"/>
                  </a:schemeClr>
                </a:solidFill>
              </a:rPr>
              <a:t>Δ</a:t>
            </a:r>
            <a:r>
              <a:rPr lang="en-US" sz="2400" i="1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sz="2400" i="1" baseline="-2500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40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/ 2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l-GR" sz="2400">
                <a:solidFill>
                  <a:schemeClr val="accent5">
                    <a:lumMod val="75000"/>
                  </a:schemeClr>
                </a:solidFill>
              </a:rPr>
              <a:t>Δ</a:t>
            </a:r>
            <a:r>
              <a:rPr lang="en-US" sz="2400" i="1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sz="2400" i="1" baseline="-25000" smtClean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sz="240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smtClean="0">
                <a:solidFill>
                  <a:schemeClr val="accent5">
                    <a:lumMod val="75000"/>
                  </a:schemeClr>
                </a:solidFill>
              </a:rPr>
              <a:t>= </a:t>
            </a:r>
            <a:r>
              <a:rPr lang="el-GR" sz="2400">
                <a:solidFill>
                  <a:schemeClr val="accent5">
                    <a:lumMod val="75000"/>
                  </a:schemeClr>
                </a:solidFill>
              </a:rPr>
              <a:t>Δ</a:t>
            </a:r>
            <a:r>
              <a:rPr lang="en-US" sz="2400" i="1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en-US" sz="2400" i="1" baseline="-2500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40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/ 4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334000" y="2374343"/>
            <a:ext cx="3795215" cy="2351194"/>
            <a:chOff x="533400" y="1600200"/>
            <a:chExt cx="7379963" cy="4572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828800" y="3886200"/>
              <a:ext cx="4885899" cy="341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814818" y="3736033"/>
              <a:ext cx="0" cy="3048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814818" y="1734017"/>
              <a:ext cx="0" cy="16002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814818" y="4419600"/>
              <a:ext cx="0" cy="1524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9"/>
            <p:cNvCxnSpPr>
              <a:cxnSpLocks noChangeShapeType="1"/>
            </p:cNvCxnSpPr>
            <p:nvPr/>
          </p:nvCxnSpPr>
          <p:spPr bwMode="auto">
            <a:xfrm>
              <a:off x="6703328" y="1600200"/>
              <a:ext cx="2272" cy="457200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Arrow Connector 20"/>
            <p:cNvCxnSpPr/>
            <p:nvPr/>
          </p:nvCxnSpPr>
          <p:spPr>
            <a:xfrm>
              <a:off x="533400" y="3788392"/>
              <a:ext cx="914400" cy="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33400" y="4016992"/>
              <a:ext cx="914400" cy="0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5720688" y="1676400"/>
              <a:ext cx="914400" cy="4445000"/>
              <a:chOff x="5638800" y="1701800"/>
              <a:chExt cx="914400" cy="4445000"/>
            </a:xfrm>
          </p:grpSpPr>
          <p:grpSp>
            <p:nvGrpSpPr>
              <p:cNvPr id="27" name="Group 92"/>
              <p:cNvGrpSpPr/>
              <p:nvPr/>
            </p:nvGrpSpPr>
            <p:grpSpPr>
              <a:xfrm>
                <a:off x="5638800" y="2590800"/>
                <a:ext cx="914400" cy="2667000"/>
                <a:chOff x="5638800" y="2667000"/>
                <a:chExt cx="914400" cy="2743200"/>
              </a:xfrm>
            </p:grpSpPr>
            <p:sp>
              <p:nvSpPr>
                <p:cNvPr id="30" name="Freeform 36"/>
                <p:cNvSpPr>
                  <a:spLocks/>
                </p:cNvSpPr>
                <p:nvPr/>
              </p:nvSpPr>
              <p:spPr bwMode="auto">
                <a:xfrm rot="5400000">
                  <a:off x="5638800" y="3581400"/>
                  <a:ext cx="914400" cy="914400"/>
                </a:xfrm>
                <a:custGeom>
                  <a:avLst/>
                  <a:gdLst>
                    <a:gd name="T0" fmla="*/ 0 w 2592"/>
                    <a:gd name="T1" fmla="*/ 0 h 2163"/>
                    <a:gd name="T2" fmla="*/ 0 w 2592"/>
                    <a:gd name="T3" fmla="*/ 0 h 2163"/>
                    <a:gd name="T4" fmla="*/ 0 w 2592"/>
                    <a:gd name="T5" fmla="*/ 0 h 2163"/>
                    <a:gd name="T6" fmla="*/ 0 w 2592"/>
                    <a:gd name="T7" fmla="*/ 0 h 2163"/>
                    <a:gd name="T8" fmla="*/ 0 w 2592"/>
                    <a:gd name="T9" fmla="*/ 0 h 2163"/>
                    <a:gd name="T10" fmla="*/ 0 w 2592"/>
                    <a:gd name="T11" fmla="*/ 0 h 2163"/>
                    <a:gd name="T12" fmla="*/ 0 w 2592"/>
                    <a:gd name="T13" fmla="*/ 0 h 2163"/>
                    <a:gd name="T14" fmla="*/ 0 w 2592"/>
                    <a:gd name="T15" fmla="*/ 0 h 2163"/>
                    <a:gd name="T16" fmla="*/ 0 w 2592"/>
                    <a:gd name="T17" fmla="*/ 0 h 2163"/>
                    <a:gd name="T18" fmla="*/ 0 w 2592"/>
                    <a:gd name="T19" fmla="*/ 0 h 2163"/>
                    <a:gd name="T20" fmla="*/ 0 w 2592"/>
                    <a:gd name="T21" fmla="*/ 0 h 2163"/>
                    <a:gd name="T22" fmla="*/ 0 w 2592"/>
                    <a:gd name="T23" fmla="*/ 0 h 2163"/>
                    <a:gd name="T24" fmla="*/ 0 w 2592"/>
                    <a:gd name="T25" fmla="*/ 0 h 2163"/>
                    <a:gd name="T26" fmla="*/ 0 w 2592"/>
                    <a:gd name="T27" fmla="*/ 0 h 2163"/>
                    <a:gd name="T28" fmla="*/ 0 w 2592"/>
                    <a:gd name="T29" fmla="*/ 0 h 2163"/>
                    <a:gd name="T30" fmla="*/ 0 w 2592"/>
                    <a:gd name="T31" fmla="*/ 0 h 2163"/>
                    <a:gd name="T32" fmla="*/ 0 w 2592"/>
                    <a:gd name="T33" fmla="*/ 0 h 21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92"/>
                    <a:gd name="T52" fmla="*/ 0 h 2163"/>
                    <a:gd name="T53" fmla="*/ 2592 w 2592"/>
                    <a:gd name="T54" fmla="*/ 2163 h 21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92" h="2163">
                      <a:moveTo>
                        <a:pt x="0" y="3"/>
                      </a:moveTo>
                      <a:cubicBezTo>
                        <a:pt x="72" y="0"/>
                        <a:pt x="171" y="93"/>
                        <a:pt x="216" y="147"/>
                      </a:cubicBezTo>
                      <a:cubicBezTo>
                        <a:pt x="261" y="201"/>
                        <a:pt x="287" y="249"/>
                        <a:pt x="324" y="315"/>
                      </a:cubicBezTo>
                      <a:cubicBezTo>
                        <a:pt x="361" y="381"/>
                        <a:pt x="378" y="415"/>
                        <a:pt x="432" y="543"/>
                      </a:cubicBezTo>
                      <a:cubicBezTo>
                        <a:pt x="486" y="671"/>
                        <a:pt x="576" y="903"/>
                        <a:pt x="648" y="1083"/>
                      </a:cubicBezTo>
                      <a:cubicBezTo>
                        <a:pt x="720" y="1263"/>
                        <a:pt x="813" y="1495"/>
                        <a:pt x="867" y="1623"/>
                      </a:cubicBezTo>
                      <a:cubicBezTo>
                        <a:pt x="921" y="1751"/>
                        <a:pt x="937" y="1785"/>
                        <a:pt x="972" y="1851"/>
                      </a:cubicBezTo>
                      <a:cubicBezTo>
                        <a:pt x="1007" y="1917"/>
                        <a:pt x="1029" y="1953"/>
                        <a:pt x="1083" y="2016"/>
                      </a:cubicBezTo>
                      <a:cubicBezTo>
                        <a:pt x="1137" y="2079"/>
                        <a:pt x="1200" y="2163"/>
                        <a:pt x="1296" y="2163"/>
                      </a:cubicBezTo>
                      <a:cubicBezTo>
                        <a:pt x="1392" y="2163"/>
                        <a:pt x="1461" y="2079"/>
                        <a:pt x="1512" y="2019"/>
                      </a:cubicBezTo>
                      <a:cubicBezTo>
                        <a:pt x="1563" y="1959"/>
                        <a:pt x="1578" y="1917"/>
                        <a:pt x="1614" y="1851"/>
                      </a:cubicBezTo>
                      <a:cubicBezTo>
                        <a:pt x="1650" y="1785"/>
                        <a:pt x="1673" y="1751"/>
                        <a:pt x="1728" y="1623"/>
                      </a:cubicBezTo>
                      <a:cubicBezTo>
                        <a:pt x="1783" y="1494"/>
                        <a:pt x="1873" y="1260"/>
                        <a:pt x="1944" y="1080"/>
                      </a:cubicBezTo>
                      <a:cubicBezTo>
                        <a:pt x="2015" y="900"/>
                        <a:pt x="2103" y="668"/>
                        <a:pt x="2157" y="540"/>
                      </a:cubicBezTo>
                      <a:cubicBezTo>
                        <a:pt x="2211" y="412"/>
                        <a:pt x="2232" y="378"/>
                        <a:pt x="2268" y="312"/>
                      </a:cubicBezTo>
                      <a:cubicBezTo>
                        <a:pt x="2304" y="246"/>
                        <a:pt x="2322" y="201"/>
                        <a:pt x="2376" y="144"/>
                      </a:cubicBezTo>
                      <a:cubicBezTo>
                        <a:pt x="2430" y="87"/>
                        <a:pt x="2511" y="0"/>
                        <a:pt x="2592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5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Freeform 37"/>
                <p:cNvSpPr>
                  <a:spLocks/>
                </p:cNvSpPr>
                <p:nvPr/>
              </p:nvSpPr>
              <p:spPr bwMode="auto">
                <a:xfrm rot="5400000">
                  <a:off x="5638800" y="4495800"/>
                  <a:ext cx="914400" cy="914400"/>
                </a:xfrm>
                <a:custGeom>
                  <a:avLst/>
                  <a:gdLst>
                    <a:gd name="T0" fmla="*/ 0 w 2592"/>
                    <a:gd name="T1" fmla="*/ 0 h 2163"/>
                    <a:gd name="T2" fmla="*/ 0 w 2592"/>
                    <a:gd name="T3" fmla="*/ 0 h 2163"/>
                    <a:gd name="T4" fmla="*/ 0 w 2592"/>
                    <a:gd name="T5" fmla="*/ 0 h 2163"/>
                    <a:gd name="T6" fmla="*/ 0 w 2592"/>
                    <a:gd name="T7" fmla="*/ 0 h 2163"/>
                    <a:gd name="T8" fmla="*/ 0 w 2592"/>
                    <a:gd name="T9" fmla="*/ 0 h 2163"/>
                    <a:gd name="T10" fmla="*/ 0 w 2592"/>
                    <a:gd name="T11" fmla="*/ 0 h 2163"/>
                    <a:gd name="T12" fmla="*/ 0 w 2592"/>
                    <a:gd name="T13" fmla="*/ 0 h 2163"/>
                    <a:gd name="T14" fmla="*/ 0 w 2592"/>
                    <a:gd name="T15" fmla="*/ 0 h 2163"/>
                    <a:gd name="T16" fmla="*/ 0 w 2592"/>
                    <a:gd name="T17" fmla="*/ 0 h 2163"/>
                    <a:gd name="T18" fmla="*/ 0 w 2592"/>
                    <a:gd name="T19" fmla="*/ 0 h 2163"/>
                    <a:gd name="T20" fmla="*/ 0 w 2592"/>
                    <a:gd name="T21" fmla="*/ 0 h 2163"/>
                    <a:gd name="T22" fmla="*/ 0 w 2592"/>
                    <a:gd name="T23" fmla="*/ 0 h 2163"/>
                    <a:gd name="T24" fmla="*/ 0 w 2592"/>
                    <a:gd name="T25" fmla="*/ 0 h 2163"/>
                    <a:gd name="T26" fmla="*/ 0 w 2592"/>
                    <a:gd name="T27" fmla="*/ 0 h 2163"/>
                    <a:gd name="T28" fmla="*/ 0 w 2592"/>
                    <a:gd name="T29" fmla="*/ 0 h 2163"/>
                    <a:gd name="T30" fmla="*/ 0 w 2592"/>
                    <a:gd name="T31" fmla="*/ 0 h 2163"/>
                    <a:gd name="T32" fmla="*/ 0 w 2592"/>
                    <a:gd name="T33" fmla="*/ 0 h 21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92"/>
                    <a:gd name="T52" fmla="*/ 0 h 2163"/>
                    <a:gd name="T53" fmla="*/ 2592 w 2592"/>
                    <a:gd name="T54" fmla="*/ 2163 h 21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92" h="2163">
                      <a:moveTo>
                        <a:pt x="0" y="3"/>
                      </a:moveTo>
                      <a:cubicBezTo>
                        <a:pt x="72" y="0"/>
                        <a:pt x="171" y="93"/>
                        <a:pt x="216" y="147"/>
                      </a:cubicBezTo>
                      <a:cubicBezTo>
                        <a:pt x="261" y="201"/>
                        <a:pt x="287" y="249"/>
                        <a:pt x="324" y="315"/>
                      </a:cubicBezTo>
                      <a:cubicBezTo>
                        <a:pt x="361" y="381"/>
                        <a:pt x="378" y="415"/>
                        <a:pt x="432" y="543"/>
                      </a:cubicBezTo>
                      <a:cubicBezTo>
                        <a:pt x="486" y="671"/>
                        <a:pt x="576" y="903"/>
                        <a:pt x="648" y="1083"/>
                      </a:cubicBezTo>
                      <a:cubicBezTo>
                        <a:pt x="720" y="1263"/>
                        <a:pt x="813" y="1495"/>
                        <a:pt x="867" y="1623"/>
                      </a:cubicBezTo>
                      <a:cubicBezTo>
                        <a:pt x="921" y="1751"/>
                        <a:pt x="937" y="1785"/>
                        <a:pt x="972" y="1851"/>
                      </a:cubicBezTo>
                      <a:cubicBezTo>
                        <a:pt x="1007" y="1917"/>
                        <a:pt x="1029" y="1953"/>
                        <a:pt x="1083" y="2016"/>
                      </a:cubicBezTo>
                      <a:cubicBezTo>
                        <a:pt x="1137" y="2079"/>
                        <a:pt x="1200" y="2163"/>
                        <a:pt x="1296" y="2163"/>
                      </a:cubicBezTo>
                      <a:cubicBezTo>
                        <a:pt x="1392" y="2163"/>
                        <a:pt x="1461" y="2079"/>
                        <a:pt x="1512" y="2019"/>
                      </a:cubicBezTo>
                      <a:cubicBezTo>
                        <a:pt x="1563" y="1959"/>
                        <a:pt x="1578" y="1917"/>
                        <a:pt x="1614" y="1851"/>
                      </a:cubicBezTo>
                      <a:cubicBezTo>
                        <a:pt x="1650" y="1785"/>
                        <a:pt x="1673" y="1751"/>
                        <a:pt x="1728" y="1623"/>
                      </a:cubicBezTo>
                      <a:cubicBezTo>
                        <a:pt x="1783" y="1494"/>
                        <a:pt x="1873" y="1260"/>
                        <a:pt x="1944" y="1080"/>
                      </a:cubicBezTo>
                      <a:cubicBezTo>
                        <a:pt x="2015" y="900"/>
                        <a:pt x="2103" y="668"/>
                        <a:pt x="2157" y="540"/>
                      </a:cubicBezTo>
                      <a:cubicBezTo>
                        <a:pt x="2211" y="412"/>
                        <a:pt x="2232" y="378"/>
                        <a:pt x="2268" y="312"/>
                      </a:cubicBezTo>
                      <a:cubicBezTo>
                        <a:pt x="2304" y="246"/>
                        <a:pt x="2322" y="201"/>
                        <a:pt x="2376" y="144"/>
                      </a:cubicBezTo>
                      <a:cubicBezTo>
                        <a:pt x="2430" y="87"/>
                        <a:pt x="2511" y="0"/>
                        <a:pt x="2592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5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Freeform 36"/>
                <p:cNvSpPr>
                  <a:spLocks/>
                </p:cNvSpPr>
                <p:nvPr/>
              </p:nvSpPr>
              <p:spPr bwMode="auto">
                <a:xfrm rot="5400000">
                  <a:off x="5638800" y="2667000"/>
                  <a:ext cx="914400" cy="914400"/>
                </a:xfrm>
                <a:custGeom>
                  <a:avLst/>
                  <a:gdLst>
                    <a:gd name="T0" fmla="*/ 0 w 2592"/>
                    <a:gd name="T1" fmla="*/ 0 h 2163"/>
                    <a:gd name="T2" fmla="*/ 0 w 2592"/>
                    <a:gd name="T3" fmla="*/ 0 h 2163"/>
                    <a:gd name="T4" fmla="*/ 0 w 2592"/>
                    <a:gd name="T5" fmla="*/ 0 h 2163"/>
                    <a:gd name="T6" fmla="*/ 0 w 2592"/>
                    <a:gd name="T7" fmla="*/ 0 h 2163"/>
                    <a:gd name="T8" fmla="*/ 0 w 2592"/>
                    <a:gd name="T9" fmla="*/ 0 h 2163"/>
                    <a:gd name="T10" fmla="*/ 0 w 2592"/>
                    <a:gd name="T11" fmla="*/ 0 h 2163"/>
                    <a:gd name="T12" fmla="*/ 0 w 2592"/>
                    <a:gd name="T13" fmla="*/ 0 h 2163"/>
                    <a:gd name="T14" fmla="*/ 0 w 2592"/>
                    <a:gd name="T15" fmla="*/ 0 h 2163"/>
                    <a:gd name="T16" fmla="*/ 0 w 2592"/>
                    <a:gd name="T17" fmla="*/ 0 h 2163"/>
                    <a:gd name="T18" fmla="*/ 0 w 2592"/>
                    <a:gd name="T19" fmla="*/ 0 h 2163"/>
                    <a:gd name="T20" fmla="*/ 0 w 2592"/>
                    <a:gd name="T21" fmla="*/ 0 h 2163"/>
                    <a:gd name="T22" fmla="*/ 0 w 2592"/>
                    <a:gd name="T23" fmla="*/ 0 h 2163"/>
                    <a:gd name="T24" fmla="*/ 0 w 2592"/>
                    <a:gd name="T25" fmla="*/ 0 h 2163"/>
                    <a:gd name="T26" fmla="*/ 0 w 2592"/>
                    <a:gd name="T27" fmla="*/ 0 h 2163"/>
                    <a:gd name="T28" fmla="*/ 0 w 2592"/>
                    <a:gd name="T29" fmla="*/ 0 h 2163"/>
                    <a:gd name="T30" fmla="*/ 0 w 2592"/>
                    <a:gd name="T31" fmla="*/ 0 h 2163"/>
                    <a:gd name="T32" fmla="*/ 0 w 2592"/>
                    <a:gd name="T33" fmla="*/ 0 h 21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92"/>
                    <a:gd name="T52" fmla="*/ 0 h 2163"/>
                    <a:gd name="T53" fmla="*/ 2592 w 2592"/>
                    <a:gd name="T54" fmla="*/ 2163 h 21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92" h="2163">
                      <a:moveTo>
                        <a:pt x="0" y="3"/>
                      </a:moveTo>
                      <a:cubicBezTo>
                        <a:pt x="72" y="0"/>
                        <a:pt x="171" y="93"/>
                        <a:pt x="216" y="147"/>
                      </a:cubicBezTo>
                      <a:cubicBezTo>
                        <a:pt x="261" y="201"/>
                        <a:pt x="287" y="249"/>
                        <a:pt x="324" y="315"/>
                      </a:cubicBezTo>
                      <a:cubicBezTo>
                        <a:pt x="361" y="381"/>
                        <a:pt x="378" y="415"/>
                        <a:pt x="432" y="543"/>
                      </a:cubicBezTo>
                      <a:cubicBezTo>
                        <a:pt x="486" y="671"/>
                        <a:pt x="576" y="903"/>
                        <a:pt x="648" y="1083"/>
                      </a:cubicBezTo>
                      <a:cubicBezTo>
                        <a:pt x="720" y="1263"/>
                        <a:pt x="813" y="1495"/>
                        <a:pt x="867" y="1623"/>
                      </a:cubicBezTo>
                      <a:cubicBezTo>
                        <a:pt x="921" y="1751"/>
                        <a:pt x="937" y="1785"/>
                        <a:pt x="972" y="1851"/>
                      </a:cubicBezTo>
                      <a:cubicBezTo>
                        <a:pt x="1007" y="1917"/>
                        <a:pt x="1029" y="1953"/>
                        <a:pt x="1083" y="2016"/>
                      </a:cubicBezTo>
                      <a:cubicBezTo>
                        <a:pt x="1137" y="2079"/>
                        <a:pt x="1200" y="2163"/>
                        <a:pt x="1296" y="2163"/>
                      </a:cubicBezTo>
                      <a:cubicBezTo>
                        <a:pt x="1392" y="2163"/>
                        <a:pt x="1461" y="2079"/>
                        <a:pt x="1512" y="2019"/>
                      </a:cubicBezTo>
                      <a:cubicBezTo>
                        <a:pt x="1563" y="1959"/>
                        <a:pt x="1578" y="1917"/>
                        <a:pt x="1614" y="1851"/>
                      </a:cubicBezTo>
                      <a:cubicBezTo>
                        <a:pt x="1650" y="1785"/>
                        <a:pt x="1673" y="1751"/>
                        <a:pt x="1728" y="1623"/>
                      </a:cubicBezTo>
                      <a:cubicBezTo>
                        <a:pt x="1783" y="1494"/>
                        <a:pt x="1873" y="1260"/>
                        <a:pt x="1944" y="1080"/>
                      </a:cubicBezTo>
                      <a:cubicBezTo>
                        <a:pt x="2015" y="900"/>
                        <a:pt x="2103" y="668"/>
                        <a:pt x="2157" y="540"/>
                      </a:cubicBezTo>
                      <a:cubicBezTo>
                        <a:pt x="2211" y="412"/>
                        <a:pt x="2232" y="378"/>
                        <a:pt x="2268" y="312"/>
                      </a:cubicBezTo>
                      <a:cubicBezTo>
                        <a:pt x="2304" y="246"/>
                        <a:pt x="2322" y="201"/>
                        <a:pt x="2376" y="144"/>
                      </a:cubicBezTo>
                      <a:cubicBezTo>
                        <a:pt x="2430" y="87"/>
                        <a:pt x="2511" y="0"/>
                        <a:pt x="2592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accent5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Freeform 36"/>
              <p:cNvSpPr>
                <a:spLocks/>
              </p:cNvSpPr>
              <p:nvPr/>
            </p:nvSpPr>
            <p:spPr bwMode="auto">
              <a:xfrm rot="5400000">
                <a:off x="5651500" y="1689100"/>
                <a:ext cx="889000" cy="914400"/>
              </a:xfrm>
              <a:custGeom>
                <a:avLst/>
                <a:gdLst>
                  <a:gd name="T0" fmla="*/ 0 w 2592"/>
                  <a:gd name="T1" fmla="*/ 0 h 2163"/>
                  <a:gd name="T2" fmla="*/ 0 w 2592"/>
                  <a:gd name="T3" fmla="*/ 0 h 2163"/>
                  <a:gd name="T4" fmla="*/ 0 w 2592"/>
                  <a:gd name="T5" fmla="*/ 0 h 2163"/>
                  <a:gd name="T6" fmla="*/ 0 w 2592"/>
                  <a:gd name="T7" fmla="*/ 0 h 2163"/>
                  <a:gd name="T8" fmla="*/ 0 w 2592"/>
                  <a:gd name="T9" fmla="*/ 0 h 2163"/>
                  <a:gd name="T10" fmla="*/ 0 w 2592"/>
                  <a:gd name="T11" fmla="*/ 0 h 2163"/>
                  <a:gd name="T12" fmla="*/ 0 w 2592"/>
                  <a:gd name="T13" fmla="*/ 0 h 2163"/>
                  <a:gd name="T14" fmla="*/ 0 w 2592"/>
                  <a:gd name="T15" fmla="*/ 0 h 2163"/>
                  <a:gd name="T16" fmla="*/ 0 w 2592"/>
                  <a:gd name="T17" fmla="*/ 0 h 2163"/>
                  <a:gd name="T18" fmla="*/ 0 w 2592"/>
                  <a:gd name="T19" fmla="*/ 0 h 2163"/>
                  <a:gd name="T20" fmla="*/ 0 w 2592"/>
                  <a:gd name="T21" fmla="*/ 0 h 2163"/>
                  <a:gd name="T22" fmla="*/ 0 w 2592"/>
                  <a:gd name="T23" fmla="*/ 0 h 2163"/>
                  <a:gd name="T24" fmla="*/ 0 w 2592"/>
                  <a:gd name="T25" fmla="*/ 0 h 2163"/>
                  <a:gd name="T26" fmla="*/ 0 w 2592"/>
                  <a:gd name="T27" fmla="*/ 0 h 2163"/>
                  <a:gd name="T28" fmla="*/ 0 w 2592"/>
                  <a:gd name="T29" fmla="*/ 0 h 2163"/>
                  <a:gd name="T30" fmla="*/ 0 w 2592"/>
                  <a:gd name="T31" fmla="*/ 0 h 2163"/>
                  <a:gd name="T32" fmla="*/ 0 w 2592"/>
                  <a:gd name="T33" fmla="*/ 0 h 21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3"/>
                  <a:gd name="T53" fmla="*/ 2592 w 2592"/>
                  <a:gd name="T54" fmla="*/ 2163 h 21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3">
                    <a:moveTo>
                      <a:pt x="0" y="3"/>
                    </a:moveTo>
                    <a:cubicBezTo>
                      <a:pt x="72" y="0"/>
                      <a:pt x="171" y="93"/>
                      <a:pt x="216" y="147"/>
                    </a:cubicBezTo>
                    <a:cubicBezTo>
                      <a:pt x="261" y="201"/>
                      <a:pt x="287" y="249"/>
                      <a:pt x="324" y="315"/>
                    </a:cubicBezTo>
                    <a:cubicBezTo>
                      <a:pt x="361" y="381"/>
                      <a:pt x="378" y="415"/>
                      <a:pt x="432" y="543"/>
                    </a:cubicBezTo>
                    <a:cubicBezTo>
                      <a:pt x="486" y="671"/>
                      <a:pt x="576" y="903"/>
                      <a:pt x="648" y="1083"/>
                    </a:cubicBezTo>
                    <a:cubicBezTo>
                      <a:pt x="720" y="1263"/>
                      <a:pt x="813" y="1495"/>
                      <a:pt x="867" y="1623"/>
                    </a:cubicBezTo>
                    <a:cubicBezTo>
                      <a:pt x="921" y="1751"/>
                      <a:pt x="937" y="1785"/>
                      <a:pt x="972" y="1851"/>
                    </a:cubicBezTo>
                    <a:cubicBezTo>
                      <a:pt x="1007" y="1917"/>
                      <a:pt x="1029" y="1953"/>
                      <a:pt x="1083" y="2016"/>
                    </a:cubicBezTo>
                    <a:cubicBezTo>
                      <a:pt x="1137" y="2079"/>
                      <a:pt x="1200" y="2163"/>
                      <a:pt x="1296" y="2163"/>
                    </a:cubicBezTo>
                    <a:cubicBezTo>
                      <a:pt x="1392" y="2163"/>
                      <a:pt x="1461" y="2079"/>
                      <a:pt x="1512" y="2019"/>
                    </a:cubicBezTo>
                    <a:cubicBezTo>
                      <a:pt x="1563" y="1959"/>
                      <a:pt x="1578" y="1917"/>
                      <a:pt x="1614" y="1851"/>
                    </a:cubicBezTo>
                    <a:cubicBezTo>
                      <a:pt x="1650" y="1785"/>
                      <a:pt x="1673" y="1751"/>
                      <a:pt x="1728" y="1623"/>
                    </a:cubicBezTo>
                    <a:cubicBezTo>
                      <a:pt x="1783" y="1494"/>
                      <a:pt x="1873" y="1260"/>
                      <a:pt x="1944" y="1080"/>
                    </a:cubicBezTo>
                    <a:cubicBezTo>
                      <a:pt x="2015" y="900"/>
                      <a:pt x="2103" y="668"/>
                      <a:pt x="2157" y="540"/>
                    </a:cubicBezTo>
                    <a:cubicBezTo>
                      <a:pt x="2211" y="412"/>
                      <a:pt x="2232" y="378"/>
                      <a:pt x="2268" y="312"/>
                    </a:cubicBezTo>
                    <a:cubicBezTo>
                      <a:pt x="2304" y="246"/>
                      <a:pt x="2322" y="201"/>
                      <a:pt x="2376" y="144"/>
                    </a:cubicBezTo>
                    <a:cubicBezTo>
                      <a:pt x="2430" y="87"/>
                      <a:pt x="2511" y="0"/>
                      <a:pt x="2592" y="0"/>
                    </a:cubicBezTo>
                  </a:path>
                </a:pathLst>
              </a:custGeom>
              <a:noFill/>
              <a:ln w="28575" cmpd="sng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36"/>
              <p:cNvSpPr>
                <a:spLocks/>
              </p:cNvSpPr>
              <p:nvPr/>
            </p:nvSpPr>
            <p:spPr bwMode="auto">
              <a:xfrm rot="5400000">
                <a:off x="5651500" y="5245100"/>
                <a:ext cx="889000" cy="914400"/>
              </a:xfrm>
              <a:custGeom>
                <a:avLst/>
                <a:gdLst>
                  <a:gd name="T0" fmla="*/ 0 w 2592"/>
                  <a:gd name="T1" fmla="*/ 0 h 2163"/>
                  <a:gd name="T2" fmla="*/ 0 w 2592"/>
                  <a:gd name="T3" fmla="*/ 0 h 2163"/>
                  <a:gd name="T4" fmla="*/ 0 w 2592"/>
                  <a:gd name="T5" fmla="*/ 0 h 2163"/>
                  <a:gd name="T6" fmla="*/ 0 w 2592"/>
                  <a:gd name="T7" fmla="*/ 0 h 2163"/>
                  <a:gd name="T8" fmla="*/ 0 w 2592"/>
                  <a:gd name="T9" fmla="*/ 0 h 2163"/>
                  <a:gd name="T10" fmla="*/ 0 w 2592"/>
                  <a:gd name="T11" fmla="*/ 0 h 2163"/>
                  <a:gd name="T12" fmla="*/ 0 w 2592"/>
                  <a:gd name="T13" fmla="*/ 0 h 2163"/>
                  <a:gd name="T14" fmla="*/ 0 w 2592"/>
                  <a:gd name="T15" fmla="*/ 0 h 2163"/>
                  <a:gd name="T16" fmla="*/ 0 w 2592"/>
                  <a:gd name="T17" fmla="*/ 0 h 2163"/>
                  <a:gd name="T18" fmla="*/ 0 w 2592"/>
                  <a:gd name="T19" fmla="*/ 0 h 2163"/>
                  <a:gd name="T20" fmla="*/ 0 w 2592"/>
                  <a:gd name="T21" fmla="*/ 0 h 2163"/>
                  <a:gd name="T22" fmla="*/ 0 w 2592"/>
                  <a:gd name="T23" fmla="*/ 0 h 2163"/>
                  <a:gd name="T24" fmla="*/ 0 w 2592"/>
                  <a:gd name="T25" fmla="*/ 0 h 2163"/>
                  <a:gd name="T26" fmla="*/ 0 w 2592"/>
                  <a:gd name="T27" fmla="*/ 0 h 2163"/>
                  <a:gd name="T28" fmla="*/ 0 w 2592"/>
                  <a:gd name="T29" fmla="*/ 0 h 2163"/>
                  <a:gd name="T30" fmla="*/ 0 w 2592"/>
                  <a:gd name="T31" fmla="*/ 0 h 2163"/>
                  <a:gd name="T32" fmla="*/ 0 w 2592"/>
                  <a:gd name="T33" fmla="*/ 0 h 21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92"/>
                  <a:gd name="T52" fmla="*/ 0 h 2163"/>
                  <a:gd name="T53" fmla="*/ 2592 w 2592"/>
                  <a:gd name="T54" fmla="*/ 2163 h 21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92" h="2163">
                    <a:moveTo>
                      <a:pt x="0" y="3"/>
                    </a:moveTo>
                    <a:cubicBezTo>
                      <a:pt x="72" y="0"/>
                      <a:pt x="171" y="93"/>
                      <a:pt x="216" y="147"/>
                    </a:cubicBezTo>
                    <a:cubicBezTo>
                      <a:pt x="261" y="201"/>
                      <a:pt x="287" y="249"/>
                      <a:pt x="324" y="315"/>
                    </a:cubicBezTo>
                    <a:cubicBezTo>
                      <a:pt x="361" y="381"/>
                      <a:pt x="378" y="415"/>
                      <a:pt x="432" y="543"/>
                    </a:cubicBezTo>
                    <a:cubicBezTo>
                      <a:pt x="486" y="671"/>
                      <a:pt x="576" y="903"/>
                      <a:pt x="648" y="1083"/>
                    </a:cubicBezTo>
                    <a:cubicBezTo>
                      <a:pt x="720" y="1263"/>
                      <a:pt x="813" y="1495"/>
                      <a:pt x="867" y="1623"/>
                    </a:cubicBezTo>
                    <a:cubicBezTo>
                      <a:pt x="921" y="1751"/>
                      <a:pt x="937" y="1785"/>
                      <a:pt x="972" y="1851"/>
                    </a:cubicBezTo>
                    <a:cubicBezTo>
                      <a:pt x="1007" y="1917"/>
                      <a:pt x="1029" y="1953"/>
                      <a:pt x="1083" y="2016"/>
                    </a:cubicBezTo>
                    <a:cubicBezTo>
                      <a:pt x="1137" y="2079"/>
                      <a:pt x="1200" y="2163"/>
                      <a:pt x="1296" y="2163"/>
                    </a:cubicBezTo>
                    <a:cubicBezTo>
                      <a:pt x="1392" y="2163"/>
                      <a:pt x="1461" y="2079"/>
                      <a:pt x="1512" y="2019"/>
                    </a:cubicBezTo>
                    <a:cubicBezTo>
                      <a:pt x="1563" y="1959"/>
                      <a:pt x="1578" y="1917"/>
                      <a:pt x="1614" y="1851"/>
                    </a:cubicBezTo>
                    <a:cubicBezTo>
                      <a:pt x="1650" y="1785"/>
                      <a:pt x="1673" y="1751"/>
                      <a:pt x="1728" y="1623"/>
                    </a:cubicBezTo>
                    <a:cubicBezTo>
                      <a:pt x="1783" y="1494"/>
                      <a:pt x="1873" y="1260"/>
                      <a:pt x="1944" y="1080"/>
                    </a:cubicBezTo>
                    <a:cubicBezTo>
                      <a:pt x="2015" y="900"/>
                      <a:pt x="2103" y="668"/>
                      <a:pt x="2157" y="540"/>
                    </a:cubicBezTo>
                    <a:cubicBezTo>
                      <a:pt x="2211" y="412"/>
                      <a:pt x="2232" y="378"/>
                      <a:pt x="2268" y="312"/>
                    </a:cubicBezTo>
                    <a:cubicBezTo>
                      <a:pt x="2304" y="246"/>
                      <a:pt x="2322" y="201"/>
                      <a:pt x="2376" y="144"/>
                    </a:cubicBezTo>
                    <a:cubicBezTo>
                      <a:pt x="2430" y="87"/>
                      <a:pt x="2511" y="0"/>
                      <a:pt x="2592" y="0"/>
                    </a:cubicBezTo>
                  </a:path>
                </a:pathLst>
              </a:custGeom>
              <a:noFill/>
              <a:ln w="28575" cmpd="sng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 flipV="1">
              <a:off x="1817426" y="2961564"/>
              <a:ext cx="4829034" cy="9269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 24"/>
            <p:cNvSpPr/>
            <p:nvPr/>
          </p:nvSpPr>
          <p:spPr>
            <a:xfrm>
              <a:off x="661897" y="2763654"/>
              <a:ext cx="2257765" cy="2257765"/>
            </a:xfrm>
            <a:prstGeom prst="arc">
              <a:avLst>
                <a:gd name="adj1" fmla="val 20820329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83991" y="3058330"/>
              <a:ext cx="1129372" cy="897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smtClean="0"/>
                <a:t>Δ</a:t>
              </a:r>
              <a:r>
                <a:rPr lang="en-US" sz="2400" i="1" smtClean="0"/>
                <a:t>y</a:t>
              </a:r>
              <a:endParaRPr lang="en-US" sz="2400" i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162800" y="3581400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/>
              <a:t>L</a:t>
            </a:r>
            <a:endParaRPr lang="en-US" sz="2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0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Phys102</Template>
  <TotalTime>125343</TotalTime>
  <Words>1198</Words>
  <Application>Microsoft Office PowerPoint</Application>
  <PresentationFormat>On-screen Show (4:3)</PresentationFormat>
  <Paragraphs>219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Phys102</vt:lpstr>
      <vt:lpstr>Equation</vt:lpstr>
      <vt:lpstr>MathType 6.0 Equation</vt:lpstr>
      <vt:lpstr>Phys 102 – Lecture 24</vt:lpstr>
      <vt:lpstr>State of late 19th Century Physics</vt:lpstr>
      <vt:lpstr>Stability of classical atom</vt:lpstr>
      <vt:lpstr>Atomic spectrum</vt:lpstr>
      <vt:lpstr>Quantum mechanics</vt:lpstr>
      <vt:lpstr>Matter waves</vt:lpstr>
      <vt:lpstr>X-ray vs. electron diffraction</vt:lpstr>
      <vt:lpstr>Electron diffraction</vt:lpstr>
      <vt:lpstr>ACT: Double slit interference</vt:lpstr>
      <vt:lpstr>The “classical” atom</vt:lpstr>
      <vt:lpstr>The Bohr model</vt:lpstr>
      <vt:lpstr>ACT: Bohr model</vt:lpstr>
      <vt:lpstr>Energy and orbit quantization</vt:lpstr>
      <vt:lpstr>ACT: CheckPoint 3.2</vt:lpstr>
      <vt:lpstr>ACT: CheckPoint 3.3</vt:lpstr>
      <vt:lpstr>Atomic units</vt:lpstr>
      <vt:lpstr>Calculation: energy &amp; Bohr radius</vt:lpstr>
      <vt:lpstr>ACT: Hydrogen-like atoms</vt:lpstr>
      <vt:lpstr>Heisenberg Uncertainty Principle</vt:lpstr>
      <vt:lpstr>ACT: CheckPoint 4</vt:lpstr>
      <vt:lpstr>Summary of today’s lecture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102 – Lecture 2</dc:title>
  <dc:creator>ychemla</dc:creator>
  <cp:lastModifiedBy>Yann Chemla</cp:lastModifiedBy>
  <cp:revision>534</cp:revision>
  <dcterms:created xsi:type="dcterms:W3CDTF">2014-01-20T00:06:45Z</dcterms:created>
  <dcterms:modified xsi:type="dcterms:W3CDTF">2015-04-19T02:36:40Z</dcterms:modified>
</cp:coreProperties>
</file>