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22" r:id="rId2"/>
    <p:sldId id="333" r:id="rId3"/>
    <p:sldId id="349" r:id="rId4"/>
    <p:sldId id="344" r:id="rId5"/>
    <p:sldId id="334" r:id="rId6"/>
    <p:sldId id="335" r:id="rId7"/>
    <p:sldId id="347" r:id="rId8"/>
    <p:sldId id="354" r:id="rId9"/>
    <p:sldId id="355" r:id="rId10"/>
    <p:sldId id="363" r:id="rId11"/>
    <p:sldId id="368" r:id="rId12"/>
    <p:sldId id="357" r:id="rId13"/>
    <p:sldId id="359" r:id="rId14"/>
    <p:sldId id="366" r:id="rId15"/>
    <p:sldId id="367" r:id="rId16"/>
    <p:sldId id="328" r:id="rId17"/>
    <p:sldId id="330" r:id="rId18"/>
    <p:sldId id="337" r:id="rId19"/>
    <p:sldId id="332" r:id="rId20"/>
    <p:sldId id="356" r:id="rId21"/>
    <p:sldId id="339" r:id="rId2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5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996633"/>
    <a:srgbClr val="008000"/>
    <a:srgbClr val="FFFFFF"/>
    <a:srgbClr val="000000"/>
    <a:srgbClr val="FF0000"/>
    <a:srgbClr val="00A076"/>
    <a:srgbClr val="00B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6" autoAdjust="0"/>
    <p:restoredTop sz="95563" autoAdjust="0"/>
  </p:normalViewPr>
  <p:slideViewPr>
    <p:cSldViewPr>
      <p:cViewPr varScale="1">
        <p:scale>
          <a:sx n="87" d="100"/>
          <a:sy n="87" d="100"/>
        </p:scale>
        <p:origin x="1122" y="90"/>
      </p:cViewPr>
      <p:guideLst>
        <p:guide orient="horz" pos="960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04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01F41342-76C2-461D-A12E-017323966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22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E5E514F7-D211-406F-9D45-2E5C36155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3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8F8E6E-6C24-4101-B7A3-955ED37B9B58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095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545693-EEC3-4431-B1F4-F5DC294E507E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1413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EA1C43-AF34-454F-A097-2636FD9FA10D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181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A69AE2-FBEA-4366-B760-B6982FCDA667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5964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A19F0-F69B-410D-B84B-B78FB9EE40EE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3592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4B0C5F-028B-4930-AD53-71ADB0DB2FCE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541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533D26-7DF5-46CE-AED4-7B867735F354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078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693E-B8C2-47F1-8523-D619FDA3CB4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553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99A4FB-207A-4C6E-867E-005AC59AB6E1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517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3B2011-ECE7-4D7D-A816-4D3B838DD528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78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991588-9F0F-4B1B-A051-8DF9A05D1D8C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95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514F7-D211-406F-9D45-2E5C36155F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4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514F7-D211-406F-9D45-2E5C36155F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5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79E96B-62C1-42C3-88F0-F0D63A24C962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55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102: Lecture 1, Slide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290F-A5FE-4EF2-91BA-6BB6FD711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102: Lecture 1, Slide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290F-A5FE-4EF2-91BA-6BB6FD711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01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102: Lecture 1, Slide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290F-A5FE-4EF2-91BA-6BB6FD711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19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102: Lecture 1, Slide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290F-A5FE-4EF2-91BA-6BB6FD711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42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102: Lecture 1, Slide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227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102: Lecture 1, Slide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290F-A5FE-4EF2-91BA-6BB6FD711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1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102: Lecture 1, Slide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290F-A5FE-4EF2-91BA-6BB6FD711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63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r>
              <a:rPr lang="en-US" smtClean="0"/>
              <a:t>Physics 102: Lecture 1, Slide 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buFontTx/>
              <a:buNone/>
            </a:pPr>
            <a:r>
              <a:rPr lang="en-US" dirty="0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102: Lecture 1, Slide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buFontTx/>
              <a:buNone/>
            </a:pPr>
            <a:r>
              <a:rPr lang="en-US" dirty="0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28145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102: Lecture 1, Slide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290F-A5FE-4EF2-91BA-6BB6FD711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51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102: Lecture 1, Slide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290F-A5FE-4EF2-91BA-6BB6FD711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8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Physics 102: Lecture 1, Slide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290F-A5FE-4EF2-91BA-6BB6FD711F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s.uiuc.edu/~dvorkin/induction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physics.illinois.edu/phys10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Welcome to Physics 102!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74800"/>
            <a:ext cx="4343400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Electricity &amp; Magnetism</a:t>
            </a:r>
          </a:p>
          <a:p>
            <a:pPr marL="182563" indent="49213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600" dirty="0" smtClean="0"/>
              <a:t>(forces that hold atoms &amp; molecules together,</a:t>
            </a:r>
          </a:p>
          <a:p>
            <a:pPr marL="182563" indent="49213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600" dirty="0" smtClean="0"/>
              <a:t>living cells)</a:t>
            </a:r>
          </a:p>
          <a:p>
            <a:pPr eaLnBrk="1" hangingPunct="1"/>
            <a:r>
              <a:rPr lang="en-US" dirty="0" smtClean="0"/>
              <a:t>Light</a:t>
            </a:r>
            <a:endParaRPr lang="en-US" dirty="0" smtClean="0"/>
          </a:p>
          <a:p>
            <a:pPr eaLnBrk="1" hangingPunct="1"/>
            <a:r>
              <a:rPr lang="en-US" dirty="0" smtClean="0"/>
              <a:t>Atomic &amp; Nuclear Physics</a:t>
            </a:r>
          </a:p>
        </p:txBody>
      </p:sp>
      <p:pic>
        <p:nvPicPr>
          <p:cNvPr id="2054" name="Picture 7" descr="neur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254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t0.gstatic.com/images?q=tbn:ANd9GcR12JAg3P0MxRVxrthjOcgCLWywD-ob8-Yl-RWSYNR3Ozqn7pDWYqeTjodA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2065867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-for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657600"/>
            <a:ext cx="1600200" cy="161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http://www.whoi.edu/cms/images/carbon_dating_103253.jpg?127869539188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11" y="3733800"/>
            <a:ext cx="2953489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124200" y="4038600"/>
            <a:ext cx="2895600" cy="1752600"/>
          </a:xfrm>
          <a:prstGeom prst="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electric charge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3526030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Symbol: </a:t>
            </a:r>
            <a:r>
              <a:rPr lang="en-US" sz="2400" i="1" dirty="0" smtClean="0">
                <a:latin typeface="+mn-lt"/>
              </a:rPr>
              <a:t>q</a:t>
            </a:r>
            <a:r>
              <a:rPr lang="en-US" sz="2400" dirty="0" smtClean="0">
                <a:latin typeface="+mn-lt"/>
              </a:rPr>
              <a:t> or </a:t>
            </a:r>
            <a:r>
              <a:rPr lang="en-US" sz="2400" i="1" dirty="0" smtClean="0">
                <a:latin typeface="+mn-lt"/>
              </a:rPr>
              <a:t>Q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Unit: [Coulomb] = [C]</a:t>
            </a:r>
            <a:endParaRPr lang="en-US" sz="2400" i="1" dirty="0" smtClean="0">
              <a:latin typeface="+mn-lt"/>
            </a:endParaRPr>
          </a:p>
          <a:p>
            <a:pPr lvl="1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Electron: –e = –1.6 x 10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–19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C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Proton: +e = +1.6 x 10</a:t>
            </a:r>
            <a:r>
              <a:rPr lang="en-US" sz="2000" baseline="30000" dirty="0" smtClean="0">
                <a:solidFill>
                  <a:srgbClr val="FF0000"/>
                </a:solidFill>
                <a:latin typeface="+mn-lt"/>
              </a:rPr>
              <a:t>–19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C 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10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94784" y="3124200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How much charge is 1 C?</a:t>
            </a:r>
            <a:endParaRPr lang="en-US" sz="2000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3581400"/>
            <a:ext cx="7252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+mn-lt"/>
              </a:rPr>
              <a:t>Imagine you could separate H</a:t>
            </a:r>
            <a:r>
              <a:rPr lang="en-US" sz="2000" baseline="30000" dirty="0" smtClean="0">
                <a:latin typeface="+mn-lt"/>
              </a:rPr>
              <a:t>+</a:t>
            </a:r>
            <a:r>
              <a:rPr lang="en-US" sz="2000" dirty="0" smtClean="0">
                <a:latin typeface="+mn-lt"/>
              </a:rPr>
              <a:t> and OH</a:t>
            </a:r>
            <a:r>
              <a:rPr lang="en-US" sz="2000" baseline="30000" dirty="0" smtClean="0">
                <a:latin typeface="+mn-lt"/>
              </a:rPr>
              <a:t>–</a:t>
            </a:r>
            <a:r>
              <a:rPr lang="en-US" sz="2000" dirty="0" smtClean="0">
                <a:latin typeface="+mn-lt"/>
              </a:rPr>
              <a:t> ions in pure water (pH 7.0) </a:t>
            </a:r>
            <a:endParaRPr lang="en-US" sz="2000" dirty="0"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200400" y="4800600"/>
            <a:ext cx="356188" cy="307777"/>
            <a:chOff x="3200400" y="4800600"/>
            <a:chExt cx="356188" cy="307777"/>
          </a:xfrm>
        </p:grpSpPr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829" y="4825425"/>
              <a:ext cx="280371" cy="27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200400" y="4800600"/>
              <a:ext cx="356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H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+mj-lt"/>
                </a:rPr>
                <a:t>+</a:t>
              </a:r>
              <a:endParaRPr lang="en-US" sz="1400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38600" y="4114800"/>
            <a:ext cx="474810" cy="307777"/>
            <a:chOff x="3886200" y="4800600"/>
            <a:chExt cx="474810" cy="307777"/>
          </a:xfrm>
        </p:grpSpPr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968" y="4800600"/>
              <a:ext cx="30523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886200" y="4800600"/>
              <a:ext cx="474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OH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400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62400" y="5105400"/>
            <a:ext cx="356188" cy="307777"/>
            <a:chOff x="3200400" y="4800600"/>
            <a:chExt cx="356188" cy="307777"/>
          </a:xfrm>
        </p:grpSpPr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829" y="4825425"/>
              <a:ext cx="280371" cy="27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3200400" y="4800600"/>
              <a:ext cx="356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H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+mj-lt"/>
                </a:rPr>
                <a:t>+</a:t>
              </a:r>
              <a:endParaRPr lang="en-US" sz="1400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67200" y="4495800"/>
            <a:ext cx="356188" cy="307777"/>
            <a:chOff x="3200400" y="4800600"/>
            <a:chExt cx="356188" cy="307777"/>
          </a:xfrm>
        </p:grpSpPr>
        <p:pic>
          <p:nvPicPr>
            <p:cNvPr id="5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829" y="4825425"/>
              <a:ext cx="280371" cy="27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200400" y="4800600"/>
              <a:ext cx="356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H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+mj-lt"/>
                </a:rPr>
                <a:t>+</a:t>
              </a:r>
              <a:endParaRPr lang="en-US" sz="1400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81400" y="4191000"/>
            <a:ext cx="356188" cy="307777"/>
            <a:chOff x="3200400" y="4800600"/>
            <a:chExt cx="356188" cy="307777"/>
          </a:xfrm>
        </p:grpSpPr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829" y="4825425"/>
              <a:ext cx="280371" cy="27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3200400" y="4800600"/>
              <a:ext cx="356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H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+mj-lt"/>
                </a:rPr>
                <a:t>+</a:t>
              </a:r>
              <a:endParaRPr lang="en-US" sz="1400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76800" y="5181600"/>
            <a:ext cx="356188" cy="307777"/>
            <a:chOff x="3200400" y="4800600"/>
            <a:chExt cx="356188" cy="307777"/>
          </a:xfrm>
        </p:grpSpPr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829" y="4825425"/>
              <a:ext cx="280371" cy="27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200400" y="4800600"/>
              <a:ext cx="356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H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+mj-lt"/>
                </a:rPr>
                <a:t>+</a:t>
              </a:r>
              <a:endParaRPr lang="en-US" sz="1400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953000" y="4267200"/>
            <a:ext cx="356188" cy="307777"/>
            <a:chOff x="3200400" y="4800600"/>
            <a:chExt cx="356188" cy="307777"/>
          </a:xfrm>
        </p:grpSpPr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829" y="4825425"/>
              <a:ext cx="280371" cy="27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3200400" y="4800600"/>
              <a:ext cx="356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H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+mj-lt"/>
                </a:rPr>
                <a:t>+</a:t>
              </a:r>
              <a:endParaRPr lang="en-US" sz="1400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343400" y="5105400"/>
            <a:ext cx="474810" cy="307777"/>
            <a:chOff x="3886200" y="4800600"/>
            <a:chExt cx="474810" cy="307777"/>
          </a:xfrm>
        </p:grpSpPr>
        <p:pic>
          <p:nvPicPr>
            <p:cNvPr id="63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968" y="4800600"/>
              <a:ext cx="30523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3886200" y="4800600"/>
              <a:ext cx="474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OH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400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52800" y="5334000"/>
            <a:ext cx="474810" cy="307777"/>
            <a:chOff x="3886200" y="4800600"/>
            <a:chExt cx="474810" cy="307777"/>
          </a:xfrm>
        </p:grpSpPr>
        <p:pic>
          <p:nvPicPr>
            <p:cNvPr id="6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968" y="4800600"/>
              <a:ext cx="30523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3886200" y="4800600"/>
              <a:ext cx="474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OH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400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429000" y="4572000"/>
            <a:ext cx="474810" cy="307777"/>
            <a:chOff x="3886200" y="4800600"/>
            <a:chExt cx="474810" cy="307777"/>
          </a:xfrm>
        </p:grpSpPr>
        <p:pic>
          <p:nvPicPr>
            <p:cNvPr id="6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968" y="4800600"/>
              <a:ext cx="30523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3886200" y="4800600"/>
              <a:ext cx="474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OH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400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410200" y="5257800"/>
            <a:ext cx="474810" cy="307777"/>
            <a:chOff x="3886200" y="4800600"/>
            <a:chExt cx="474810" cy="307777"/>
          </a:xfrm>
        </p:grpSpPr>
        <p:pic>
          <p:nvPicPr>
            <p:cNvPr id="7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968" y="4800600"/>
              <a:ext cx="30523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3886200" y="4800600"/>
              <a:ext cx="474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OH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400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57800" y="4648200"/>
            <a:ext cx="474810" cy="307777"/>
            <a:chOff x="3886200" y="4800600"/>
            <a:chExt cx="474810" cy="307777"/>
          </a:xfrm>
        </p:grpSpPr>
        <p:pic>
          <p:nvPicPr>
            <p:cNvPr id="7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968" y="4800600"/>
              <a:ext cx="30523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3886200" y="4800600"/>
              <a:ext cx="474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OH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400" baseline="30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5449955" y="1258955"/>
            <a:ext cx="1902413" cy="190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5994560" y="1843443"/>
            <a:ext cx="805694" cy="804555"/>
            <a:chOff x="6801265" y="4392849"/>
            <a:chExt cx="805694" cy="804555"/>
          </a:xfrm>
        </p:grpSpPr>
        <p:pic>
          <p:nvPicPr>
            <p:cNvPr id="7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7009864" y="445743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202555" y="2020955"/>
            <a:ext cx="347727" cy="461665"/>
            <a:chOff x="7303342" y="5618582"/>
            <a:chExt cx="347727" cy="461665"/>
          </a:xfrm>
        </p:grpSpPr>
        <p:pic>
          <p:nvPicPr>
            <p:cNvPr id="82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3342" y="5699577"/>
              <a:ext cx="318428" cy="31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7312515" y="561858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88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Conductors &amp; insulators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latin typeface="+mn-lt"/>
              </a:rPr>
              <a:t>Phys. 102, Lecture 1, Slide </a:t>
            </a:r>
            <a:fld id="{39DD290F-A5FE-4EF2-91BA-6BB6FD711F2D}" type="slidenum">
              <a:rPr lang="en-US" smtClean="0">
                <a:latin typeface="+mn-lt"/>
              </a:rPr>
              <a:pPr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 dirty="0">
              <a:latin typeface="+mn-lt"/>
            </a:endParaRPr>
          </a:p>
        </p:txBody>
      </p:sp>
      <p:pic>
        <p:nvPicPr>
          <p:cNvPr id="4" name="Picture 26" descr="http://www.teachersource.com/Images/Product/md/den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918349"/>
            <a:ext cx="2615184" cy="18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 Box 1034"/>
          <p:cNvSpPr txBox="1">
            <a:spLocks noChangeArrowheads="1"/>
          </p:cNvSpPr>
          <p:nvPr/>
        </p:nvSpPr>
        <p:spPr bwMode="auto">
          <a:xfrm>
            <a:off x="399553" y="1150203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96875" indent="-396875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Q: How do electrons behave in a perfect conductor?</a:t>
            </a: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95" y="4700417"/>
            <a:ext cx="2615184" cy="189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" name="Rectangle 186"/>
          <p:cNvSpPr/>
          <p:nvPr/>
        </p:nvSpPr>
        <p:spPr>
          <a:xfrm>
            <a:off x="4419600" y="3275269"/>
            <a:ext cx="4038600" cy="1981200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  <a:ln w="222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None/>
            </a:pPr>
            <a:endParaRPr lang="en-US" b="1"/>
          </a:p>
        </p:txBody>
      </p:sp>
      <p:grpSp>
        <p:nvGrpSpPr>
          <p:cNvPr id="188" name="Group 187"/>
          <p:cNvGrpSpPr/>
          <p:nvPr/>
        </p:nvGrpSpPr>
        <p:grpSpPr>
          <a:xfrm>
            <a:off x="4699162" y="3395063"/>
            <a:ext cx="389850" cy="584775"/>
            <a:chOff x="4811886" y="917386"/>
            <a:chExt cx="389850" cy="584775"/>
          </a:xfrm>
        </p:grpSpPr>
        <p:pic>
          <p:nvPicPr>
            <p:cNvPr id="18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892" y="1066800"/>
              <a:ext cx="314828" cy="3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TextBox 189"/>
            <p:cNvSpPr txBox="1"/>
            <p:nvPr/>
          </p:nvSpPr>
          <p:spPr>
            <a:xfrm>
              <a:off x="4811886" y="91738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5169406" y="3707662"/>
            <a:ext cx="235962" cy="215444"/>
            <a:chOff x="5257800" y="3531056"/>
            <a:chExt cx="235962" cy="215444"/>
          </a:xfrm>
        </p:grpSpPr>
        <p:pic>
          <p:nvPicPr>
            <p:cNvPr id="192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3" name="TextBox 192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5104250" y="4329333"/>
            <a:ext cx="235962" cy="215444"/>
            <a:chOff x="5257800" y="3531056"/>
            <a:chExt cx="235962" cy="215444"/>
          </a:xfrm>
        </p:grpSpPr>
        <p:pic>
          <p:nvPicPr>
            <p:cNvPr id="195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6" name="TextBox 195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5499607" y="4887443"/>
            <a:ext cx="235962" cy="215444"/>
            <a:chOff x="5257800" y="3531056"/>
            <a:chExt cx="235962" cy="215444"/>
          </a:xfrm>
        </p:grpSpPr>
        <p:pic>
          <p:nvPicPr>
            <p:cNvPr id="198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TextBox 198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6201787" y="3936494"/>
            <a:ext cx="235962" cy="215444"/>
            <a:chOff x="5257800" y="3531056"/>
            <a:chExt cx="235962" cy="215444"/>
          </a:xfrm>
        </p:grpSpPr>
        <p:pic>
          <p:nvPicPr>
            <p:cNvPr id="201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TextBox 201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7408635" y="4793227"/>
            <a:ext cx="235962" cy="215444"/>
            <a:chOff x="5257800" y="3531056"/>
            <a:chExt cx="235962" cy="215444"/>
          </a:xfrm>
        </p:grpSpPr>
        <p:pic>
          <p:nvPicPr>
            <p:cNvPr id="20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TextBox 204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6491131" y="3378241"/>
            <a:ext cx="235962" cy="215444"/>
            <a:chOff x="5257800" y="3531056"/>
            <a:chExt cx="235962" cy="215444"/>
          </a:xfrm>
        </p:grpSpPr>
        <p:pic>
          <p:nvPicPr>
            <p:cNvPr id="207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TextBox 207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6306425" y="4660422"/>
            <a:ext cx="235962" cy="215444"/>
            <a:chOff x="5257800" y="3531056"/>
            <a:chExt cx="235962" cy="215444"/>
          </a:xfrm>
        </p:grpSpPr>
        <p:pic>
          <p:nvPicPr>
            <p:cNvPr id="21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TextBox 210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624238" y="4030881"/>
            <a:ext cx="235962" cy="215444"/>
            <a:chOff x="5257800" y="3531056"/>
            <a:chExt cx="235962" cy="215444"/>
          </a:xfrm>
        </p:grpSpPr>
        <p:pic>
          <p:nvPicPr>
            <p:cNvPr id="213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TextBox 213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831901" y="3395063"/>
            <a:ext cx="389850" cy="584775"/>
            <a:chOff x="4811886" y="917386"/>
            <a:chExt cx="389850" cy="584775"/>
          </a:xfrm>
        </p:grpSpPr>
        <p:pic>
          <p:nvPicPr>
            <p:cNvPr id="216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892" y="1066800"/>
              <a:ext cx="314828" cy="3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TextBox 216"/>
            <p:cNvSpPr txBox="1"/>
            <p:nvPr/>
          </p:nvSpPr>
          <p:spPr>
            <a:xfrm>
              <a:off x="4811886" y="91738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5700568" y="3395063"/>
            <a:ext cx="389850" cy="584775"/>
            <a:chOff x="4819837" y="917386"/>
            <a:chExt cx="389850" cy="584775"/>
          </a:xfrm>
        </p:grpSpPr>
        <p:pic>
          <p:nvPicPr>
            <p:cNvPr id="21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892" y="1066800"/>
              <a:ext cx="314828" cy="3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" name="TextBox 219"/>
            <p:cNvSpPr txBox="1"/>
            <p:nvPr/>
          </p:nvSpPr>
          <p:spPr>
            <a:xfrm>
              <a:off x="4819837" y="91738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7857395" y="3395063"/>
            <a:ext cx="389850" cy="584775"/>
            <a:chOff x="4819837" y="917386"/>
            <a:chExt cx="389850" cy="584775"/>
          </a:xfrm>
        </p:grpSpPr>
        <p:pic>
          <p:nvPicPr>
            <p:cNvPr id="22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892" y="1066800"/>
              <a:ext cx="314828" cy="3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TextBox 222"/>
            <p:cNvSpPr txBox="1"/>
            <p:nvPr/>
          </p:nvSpPr>
          <p:spPr>
            <a:xfrm>
              <a:off x="4819837" y="91738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4719813" y="4357134"/>
            <a:ext cx="389850" cy="584775"/>
            <a:chOff x="4819837" y="925337"/>
            <a:chExt cx="389850" cy="584775"/>
          </a:xfrm>
        </p:grpSpPr>
        <p:pic>
          <p:nvPicPr>
            <p:cNvPr id="225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892" y="1066800"/>
              <a:ext cx="314828" cy="3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" name="TextBox 225"/>
            <p:cNvSpPr txBox="1"/>
            <p:nvPr/>
          </p:nvSpPr>
          <p:spPr>
            <a:xfrm>
              <a:off x="4819837" y="92533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852552" y="4357134"/>
            <a:ext cx="389850" cy="584775"/>
            <a:chOff x="4819837" y="925337"/>
            <a:chExt cx="389850" cy="584775"/>
          </a:xfrm>
        </p:grpSpPr>
        <p:pic>
          <p:nvPicPr>
            <p:cNvPr id="228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892" y="1066800"/>
              <a:ext cx="314828" cy="3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" name="TextBox 228"/>
            <p:cNvSpPr txBox="1"/>
            <p:nvPr/>
          </p:nvSpPr>
          <p:spPr>
            <a:xfrm>
              <a:off x="4819837" y="92533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5713268" y="4349183"/>
            <a:ext cx="389850" cy="584775"/>
            <a:chOff x="4819837" y="917386"/>
            <a:chExt cx="389850" cy="584775"/>
          </a:xfrm>
        </p:grpSpPr>
        <p:pic>
          <p:nvPicPr>
            <p:cNvPr id="23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892" y="1066800"/>
              <a:ext cx="314828" cy="3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TextBox 231"/>
            <p:cNvSpPr txBox="1"/>
            <p:nvPr/>
          </p:nvSpPr>
          <p:spPr>
            <a:xfrm>
              <a:off x="4819837" y="91738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7870095" y="4349183"/>
            <a:ext cx="389850" cy="584775"/>
            <a:chOff x="4819837" y="917386"/>
            <a:chExt cx="389850" cy="584775"/>
          </a:xfrm>
        </p:grpSpPr>
        <p:pic>
          <p:nvPicPr>
            <p:cNvPr id="23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892" y="1066800"/>
              <a:ext cx="314828" cy="31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" name="TextBox 234"/>
            <p:cNvSpPr txBox="1"/>
            <p:nvPr/>
          </p:nvSpPr>
          <p:spPr>
            <a:xfrm>
              <a:off x="4819837" y="91738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419600" y="2498029"/>
            <a:ext cx="4038600" cy="457200"/>
            <a:chOff x="4405106" y="4724400"/>
            <a:chExt cx="4038600" cy="457200"/>
          </a:xfrm>
        </p:grpSpPr>
        <p:sp>
          <p:nvSpPr>
            <p:cNvPr id="237" name="Rectangle 236"/>
            <p:cNvSpPr/>
            <p:nvPr/>
          </p:nvSpPr>
          <p:spPr>
            <a:xfrm>
              <a:off x="4405106" y="4724400"/>
              <a:ext cx="4038600" cy="457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6000">
                  <a:schemeClr val="accent1">
                    <a:tint val="44500"/>
                    <a:satMod val="160000"/>
                    <a:lumMod val="7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buNone/>
              </a:pPr>
              <a:endParaRPr lang="en-US" b="1"/>
            </a:p>
          </p:txBody>
        </p:sp>
        <p:grpSp>
          <p:nvGrpSpPr>
            <p:cNvPr id="238" name="Group 230"/>
            <p:cNvGrpSpPr/>
            <p:nvPr/>
          </p:nvGrpSpPr>
          <p:grpSpPr>
            <a:xfrm>
              <a:off x="4565387" y="4763273"/>
              <a:ext cx="235962" cy="215444"/>
              <a:chOff x="5257800" y="3531056"/>
              <a:chExt cx="235962" cy="215444"/>
            </a:xfrm>
          </p:grpSpPr>
          <p:pic>
            <p:nvPicPr>
              <p:cNvPr id="275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" name="TextBox 275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39" name="Group 231"/>
            <p:cNvGrpSpPr/>
            <p:nvPr/>
          </p:nvGrpSpPr>
          <p:grpSpPr>
            <a:xfrm>
              <a:off x="4844038" y="4941073"/>
              <a:ext cx="235962" cy="215444"/>
              <a:chOff x="5257800" y="3531056"/>
              <a:chExt cx="235962" cy="215444"/>
            </a:xfrm>
          </p:grpSpPr>
          <p:pic>
            <p:nvPicPr>
              <p:cNvPr id="273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4" name="TextBox 273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40" name="Group 232"/>
            <p:cNvGrpSpPr/>
            <p:nvPr/>
          </p:nvGrpSpPr>
          <p:grpSpPr>
            <a:xfrm>
              <a:off x="5121644" y="4765384"/>
              <a:ext cx="235962" cy="215444"/>
              <a:chOff x="5257800" y="3531056"/>
              <a:chExt cx="235962" cy="215444"/>
            </a:xfrm>
          </p:grpSpPr>
          <p:pic>
            <p:nvPicPr>
              <p:cNvPr id="271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2" name="TextBox 271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41" name="Group 233"/>
            <p:cNvGrpSpPr/>
            <p:nvPr/>
          </p:nvGrpSpPr>
          <p:grpSpPr>
            <a:xfrm>
              <a:off x="5412995" y="4943184"/>
              <a:ext cx="235962" cy="215444"/>
              <a:chOff x="5257800" y="3531056"/>
              <a:chExt cx="235962" cy="215444"/>
            </a:xfrm>
          </p:grpSpPr>
          <p:pic>
            <p:nvPicPr>
              <p:cNvPr id="269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0" name="TextBox 269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42" name="Group 234"/>
            <p:cNvGrpSpPr/>
            <p:nvPr/>
          </p:nvGrpSpPr>
          <p:grpSpPr>
            <a:xfrm>
              <a:off x="5698230" y="4760389"/>
              <a:ext cx="235962" cy="215444"/>
              <a:chOff x="5257800" y="3531056"/>
              <a:chExt cx="235962" cy="215444"/>
            </a:xfrm>
          </p:grpSpPr>
          <p:pic>
            <p:nvPicPr>
              <p:cNvPr id="267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8" name="TextBox 267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43" name="Group 235"/>
            <p:cNvGrpSpPr/>
            <p:nvPr/>
          </p:nvGrpSpPr>
          <p:grpSpPr>
            <a:xfrm>
              <a:off x="5989581" y="4938189"/>
              <a:ext cx="235962" cy="215444"/>
              <a:chOff x="5257800" y="3531056"/>
              <a:chExt cx="235962" cy="215444"/>
            </a:xfrm>
          </p:grpSpPr>
          <p:pic>
            <p:nvPicPr>
              <p:cNvPr id="265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" name="TextBox 265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44" name="Group 236"/>
            <p:cNvGrpSpPr/>
            <p:nvPr/>
          </p:nvGrpSpPr>
          <p:grpSpPr>
            <a:xfrm>
              <a:off x="6241787" y="4749800"/>
              <a:ext cx="235962" cy="215444"/>
              <a:chOff x="5257800" y="3531056"/>
              <a:chExt cx="235962" cy="215444"/>
            </a:xfrm>
          </p:grpSpPr>
          <p:pic>
            <p:nvPicPr>
              <p:cNvPr id="263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4" name="TextBox 263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45" name="Group 237"/>
            <p:cNvGrpSpPr/>
            <p:nvPr/>
          </p:nvGrpSpPr>
          <p:grpSpPr>
            <a:xfrm>
              <a:off x="6533138" y="4940300"/>
              <a:ext cx="235962" cy="215444"/>
              <a:chOff x="5257800" y="3531056"/>
              <a:chExt cx="235962" cy="215444"/>
            </a:xfrm>
          </p:grpSpPr>
          <p:pic>
            <p:nvPicPr>
              <p:cNvPr id="261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2" name="TextBox 261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46" name="Group 238"/>
            <p:cNvGrpSpPr/>
            <p:nvPr/>
          </p:nvGrpSpPr>
          <p:grpSpPr>
            <a:xfrm>
              <a:off x="6858000" y="4750256"/>
              <a:ext cx="235962" cy="215444"/>
              <a:chOff x="5257800" y="3531056"/>
              <a:chExt cx="235962" cy="215444"/>
            </a:xfrm>
          </p:grpSpPr>
          <p:pic>
            <p:nvPicPr>
              <p:cNvPr id="259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" name="TextBox 259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47" name="Group 239"/>
            <p:cNvGrpSpPr/>
            <p:nvPr/>
          </p:nvGrpSpPr>
          <p:grpSpPr>
            <a:xfrm>
              <a:off x="7149351" y="4940756"/>
              <a:ext cx="235962" cy="215444"/>
              <a:chOff x="5257800" y="3531056"/>
              <a:chExt cx="235962" cy="215444"/>
            </a:xfrm>
          </p:grpSpPr>
          <p:pic>
            <p:nvPicPr>
              <p:cNvPr id="257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8" name="TextBox 257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48" name="Group 240"/>
            <p:cNvGrpSpPr/>
            <p:nvPr/>
          </p:nvGrpSpPr>
          <p:grpSpPr>
            <a:xfrm>
              <a:off x="7439657" y="4752367"/>
              <a:ext cx="235962" cy="215444"/>
              <a:chOff x="5257800" y="3531056"/>
              <a:chExt cx="235962" cy="215444"/>
            </a:xfrm>
          </p:grpSpPr>
          <p:pic>
            <p:nvPicPr>
              <p:cNvPr id="255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" name="TextBox 255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49" name="Group 241"/>
            <p:cNvGrpSpPr/>
            <p:nvPr/>
          </p:nvGrpSpPr>
          <p:grpSpPr>
            <a:xfrm>
              <a:off x="7731008" y="4942867"/>
              <a:ext cx="235962" cy="215444"/>
              <a:chOff x="5257800" y="3531056"/>
              <a:chExt cx="235962" cy="215444"/>
            </a:xfrm>
          </p:grpSpPr>
          <p:pic>
            <p:nvPicPr>
              <p:cNvPr id="253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4" name="TextBox 253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50" name="Group 242"/>
            <p:cNvGrpSpPr/>
            <p:nvPr/>
          </p:nvGrpSpPr>
          <p:grpSpPr>
            <a:xfrm>
              <a:off x="8035753" y="4763273"/>
              <a:ext cx="235962" cy="215444"/>
              <a:chOff x="5257800" y="3531056"/>
              <a:chExt cx="235962" cy="215444"/>
            </a:xfrm>
          </p:grpSpPr>
          <p:pic>
            <p:nvPicPr>
              <p:cNvPr id="251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2" name="TextBox 251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8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277" name="Text Box 1035"/>
          <p:cNvSpPr txBox="1">
            <a:spLocks noChangeArrowheads="1"/>
          </p:cNvSpPr>
          <p:nvPr/>
        </p:nvSpPr>
        <p:spPr bwMode="auto">
          <a:xfrm>
            <a:off x="304137" y="3886200"/>
            <a:ext cx="396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96875" indent="-396875" eaLnBrk="1" hangingPunct="1">
              <a:spcBef>
                <a:spcPts val="0"/>
              </a:spcBef>
              <a:buFontTx/>
              <a:buNone/>
            </a:pPr>
            <a:r>
              <a:rPr lang="en-US" sz="2400" dirty="0">
                <a:latin typeface="+mn-lt"/>
              </a:rPr>
              <a:t>Q: How do electrons behave in a perfect insulator?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sz="500" dirty="0">
              <a:latin typeface="+mn-lt"/>
            </a:endParaRPr>
          </a:p>
        </p:txBody>
      </p:sp>
      <p:sp>
        <p:nvSpPr>
          <p:cNvPr id="377" name="Text Box 1029"/>
          <p:cNvSpPr txBox="1">
            <a:spLocks noChangeArrowheads="1"/>
          </p:cNvSpPr>
          <p:nvPr/>
        </p:nvSpPr>
        <p:spPr bwMode="auto">
          <a:xfrm>
            <a:off x="4648200" y="5562600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>
                <a:latin typeface="+mn-lt"/>
              </a:rPr>
              <a:t>Most things are in between perfect conductor / insulator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Conductors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12</a:t>
            </a:fld>
            <a:endParaRPr lang="en-US" dirty="0"/>
          </a:p>
        </p:txBody>
      </p:sp>
      <p:pic>
        <p:nvPicPr>
          <p:cNvPr id="4" name="Picture 1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810000" y="3352800"/>
            <a:ext cx="1447800" cy="1447800"/>
          </a:xfrm>
          <a:prstGeom prst="ellipse">
            <a:avLst/>
          </a:prstGeom>
          <a:gradFill flip="none" rotWithShape="1">
            <a:gsLst>
              <a:gs pos="89999">
                <a:schemeClr val="bg1">
                  <a:lumMod val="50000"/>
                </a:schemeClr>
              </a:gs>
              <a:gs pos="25000">
                <a:schemeClr val="bg1">
                  <a:lumMod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43000" y="3352800"/>
            <a:ext cx="1447800" cy="1447800"/>
          </a:xfrm>
          <a:prstGeom prst="ellipse">
            <a:avLst/>
          </a:prstGeom>
          <a:gradFill flip="none" rotWithShape="1">
            <a:gsLst>
              <a:gs pos="89999">
                <a:schemeClr val="bg1">
                  <a:lumMod val="50000"/>
                </a:schemeClr>
              </a:gs>
              <a:gs pos="25000">
                <a:schemeClr val="bg1">
                  <a:lumMod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53200" y="3352800"/>
            <a:ext cx="1447800" cy="1447800"/>
          </a:xfrm>
          <a:prstGeom prst="ellipse">
            <a:avLst/>
          </a:prstGeom>
          <a:gradFill flip="none" rotWithShape="1">
            <a:gsLst>
              <a:gs pos="89999">
                <a:schemeClr val="bg1">
                  <a:lumMod val="50000"/>
                </a:schemeClr>
              </a:gs>
              <a:gs pos="25000">
                <a:schemeClr val="bg1">
                  <a:lumMod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7913" y="1295400"/>
            <a:ext cx="8886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+mn-lt"/>
              </a:rPr>
              <a:t>Electrons are placed on a neutral conducting sphere. Which of the following diagrams correctly depicts how the charges are distributed?</a:t>
            </a:r>
            <a:endParaRPr lang="en-US" sz="24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24200" y="2814935"/>
            <a:ext cx="2655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B. Spread uniformly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56940" y="2814935"/>
            <a:ext cx="2325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C. On the surface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3807" y="2814935"/>
            <a:ext cx="2267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At the bottom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7" name="Group 237"/>
          <p:cNvGrpSpPr/>
          <p:nvPr/>
        </p:nvGrpSpPr>
        <p:grpSpPr>
          <a:xfrm>
            <a:off x="1397562" y="4414270"/>
            <a:ext cx="261610" cy="276999"/>
            <a:chOff x="5282690" y="3545083"/>
            <a:chExt cx="184915" cy="195793"/>
          </a:xfrm>
        </p:grpSpPr>
        <p:pic>
          <p:nvPicPr>
            <p:cNvPr id="4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0" name="Group 237"/>
          <p:cNvGrpSpPr/>
          <p:nvPr/>
        </p:nvGrpSpPr>
        <p:grpSpPr>
          <a:xfrm>
            <a:off x="1693086" y="4526914"/>
            <a:ext cx="261610" cy="276999"/>
            <a:chOff x="5282690" y="3545083"/>
            <a:chExt cx="184915" cy="195793"/>
          </a:xfrm>
        </p:grpSpPr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3" name="Group 237"/>
          <p:cNvGrpSpPr/>
          <p:nvPr/>
        </p:nvGrpSpPr>
        <p:grpSpPr>
          <a:xfrm>
            <a:off x="2012463" y="4464628"/>
            <a:ext cx="261610" cy="276999"/>
            <a:chOff x="5282690" y="3545083"/>
            <a:chExt cx="184915" cy="195793"/>
          </a:xfrm>
        </p:grpSpPr>
        <p:pic>
          <p:nvPicPr>
            <p:cNvPr id="5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6" name="Group 237"/>
          <p:cNvGrpSpPr/>
          <p:nvPr/>
        </p:nvGrpSpPr>
        <p:grpSpPr>
          <a:xfrm>
            <a:off x="1608273" y="4306927"/>
            <a:ext cx="261610" cy="276999"/>
            <a:chOff x="5282690" y="3545083"/>
            <a:chExt cx="184915" cy="195793"/>
          </a:xfrm>
        </p:grpSpPr>
        <p:pic>
          <p:nvPicPr>
            <p:cNvPr id="57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9" name="Group 237"/>
          <p:cNvGrpSpPr/>
          <p:nvPr/>
        </p:nvGrpSpPr>
        <p:grpSpPr>
          <a:xfrm>
            <a:off x="1840184" y="4316205"/>
            <a:ext cx="261610" cy="276999"/>
            <a:chOff x="5282690" y="3545083"/>
            <a:chExt cx="184915" cy="195793"/>
          </a:xfrm>
        </p:grpSpPr>
        <p:pic>
          <p:nvPicPr>
            <p:cNvPr id="60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2" name="Group 237"/>
          <p:cNvGrpSpPr/>
          <p:nvPr/>
        </p:nvGrpSpPr>
        <p:grpSpPr>
          <a:xfrm>
            <a:off x="4213649" y="4391742"/>
            <a:ext cx="261610" cy="276999"/>
            <a:chOff x="5282690" y="3545083"/>
            <a:chExt cx="184915" cy="195793"/>
          </a:xfrm>
        </p:grpSpPr>
        <p:pic>
          <p:nvPicPr>
            <p:cNvPr id="63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5" name="Group 237"/>
          <p:cNvGrpSpPr/>
          <p:nvPr/>
        </p:nvGrpSpPr>
        <p:grpSpPr>
          <a:xfrm>
            <a:off x="4692053" y="4369213"/>
            <a:ext cx="261610" cy="276999"/>
            <a:chOff x="5282690" y="3545083"/>
            <a:chExt cx="184915" cy="195793"/>
          </a:xfrm>
        </p:grpSpPr>
        <p:pic>
          <p:nvPicPr>
            <p:cNvPr id="6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8" name="Group 237"/>
          <p:cNvGrpSpPr/>
          <p:nvPr/>
        </p:nvGrpSpPr>
        <p:grpSpPr>
          <a:xfrm>
            <a:off x="4796744" y="3782141"/>
            <a:ext cx="261610" cy="276999"/>
            <a:chOff x="5282690" y="3545083"/>
            <a:chExt cx="184915" cy="195793"/>
          </a:xfrm>
        </p:grpSpPr>
        <p:pic>
          <p:nvPicPr>
            <p:cNvPr id="69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1" name="Group 237"/>
          <p:cNvGrpSpPr/>
          <p:nvPr/>
        </p:nvGrpSpPr>
        <p:grpSpPr>
          <a:xfrm>
            <a:off x="4328943" y="3855028"/>
            <a:ext cx="261610" cy="276999"/>
            <a:chOff x="5282690" y="3545083"/>
            <a:chExt cx="184915" cy="195793"/>
          </a:xfrm>
        </p:grpSpPr>
        <p:pic>
          <p:nvPicPr>
            <p:cNvPr id="7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4" name="Group 237"/>
          <p:cNvGrpSpPr/>
          <p:nvPr/>
        </p:nvGrpSpPr>
        <p:grpSpPr>
          <a:xfrm>
            <a:off x="4473390" y="3474692"/>
            <a:ext cx="261610" cy="276999"/>
            <a:chOff x="5282690" y="3545083"/>
            <a:chExt cx="184915" cy="195793"/>
          </a:xfrm>
        </p:grpSpPr>
        <p:pic>
          <p:nvPicPr>
            <p:cNvPr id="75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7" name="Group 237"/>
          <p:cNvGrpSpPr/>
          <p:nvPr/>
        </p:nvGrpSpPr>
        <p:grpSpPr>
          <a:xfrm>
            <a:off x="7203339" y="4526912"/>
            <a:ext cx="261610" cy="276999"/>
            <a:chOff x="5282690" y="3545083"/>
            <a:chExt cx="184915" cy="195793"/>
          </a:xfrm>
        </p:grpSpPr>
        <p:pic>
          <p:nvPicPr>
            <p:cNvPr id="7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0" name="Group 237"/>
          <p:cNvGrpSpPr/>
          <p:nvPr/>
        </p:nvGrpSpPr>
        <p:grpSpPr>
          <a:xfrm>
            <a:off x="4548930" y="4059111"/>
            <a:ext cx="261610" cy="276999"/>
            <a:chOff x="5282690" y="3545083"/>
            <a:chExt cx="184915" cy="195793"/>
          </a:xfrm>
        </p:grpSpPr>
        <p:pic>
          <p:nvPicPr>
            <p:cNvPr id="8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3" name="Group 237"/>
          <p:cNvGrpSpPr/>
          <p:nvPr/>
        </p:nvGrpSpPr>
        <p:grpSpPr>
          <a:xfrm>
            <a:off x="4049322" y="3686725"/>
            <a:ext cx="261610" cy="276999"/>
            <a:chOff x="5282690" y="3545083"/>
            <a:chExt cx="184915" cy="195793"/>
          </a:xfrm>
        </p:grpSpPr>
        <p:pic>
          <p:nvPicPr>
            <p:cNvPr id="8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6" name="Group 237"/>
          <p:cNvGrpSpPr/>
          <p:nvPr/>
        </p:nvGrpSpPr>
        <p:grpSpPr>
          <a:xfrm>
            <a:off x="7596930" y="4348008"/>
            <a:ext cx="261610" cy="276999"/>
            <a:chOff x="5282690" y="3545083"/>
            <a:chExt cx="184915" cy="195793"/>
          </a:xfrm>
        </p:grpSpPr>
        <p:pic>
          <p:nvPicPr>
            <p:cNvPr id="87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9" name="Group 237"/>
          <p:cNvGrpSpPr/>
          <p:nvPr/>
        </p:nvGrpSpPr>
        <p:grpSpPr>
          <a:xfrm>
            <a:off x="3940654" y="4110796"/>
            <a:ext cx="261610" cy="276999"/>
            <a:chOff x="5282690" y="3545083"/>
            <a:chExt cx="184915" cy="195793"/>
          </a:xfrm>
        </p:grpSpPr>
        <p:pic>
          <p:nvPicPr>
            <p:cNvPr id="90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2" name="Group 237"/>
          <p:cNvGrpSpPr/>
          <p:nvPr/>
        </p:nvGrpSpPr>
        <p:grpSpPr>
          <a:xfrm>
            <a:off x="6845530" y="3429637"/>
            <a:ext cx="261610" cy="276999"/>
            <a:chOff x="5282690" y="3545083"/>
            <a:chExt cx="184915" cy="195793"/>
          </a:xfrm>
        </p:grpSpPr>
        <p:pic>
          <p:nvPicPr>
            <p:cNvPr id="93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5" name="Group 237"/>
          <p:cNvGrpSpPr/>
          <p:nvPr/>
        </p:nvGrpSpPr>
        <p:grpSpPr>
          <a:xfrm>
            <a:off x="6584462" y="3749012"/>
            <a:ext cx="261610" cy="276999"/>
            <a:chOff x="5282690" y="3545083"/>
            <a:chExt cx="184915" cy="195793"/>
          </a:xfrm>
        </p:grpSpPr>
        <p:pic>
          <p:nvPicPr>
            <p:cNvPr id="9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8" name="Group 237"/>
          <p:cNvGrpSpPr/>
          <p:nvPr/>
        </p:nvGrpSpPr>
        <p:grpSpPr>
          <a:xfrm>
            <a:off x="7651262" y="3599261"/>
            <a:ext cx="261610" cy="276999"/>
            <a:chOff x="5282690" y="3545083"/>
            <a:chExt cx="184915" cy="195793"/>
          </a:xfrm>
        </p:grpSpPr>
        <p:pic>
          <p:nvPicPr>
            <p:cNvPr id="99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1" name="Group 237"/>
          <p:cNvGrpSpPr/>
          <p:nvPr/>
        </p:nvGrpSpPr>
        <p:grpSpPr>
          <a:xfrm>
            <a:off x="6603018" y="4149227"/>
            <a:ext cx="261610" cy="276999"/>
            <a:chOff x="5282690" y="3545083"/>
            <a:chExt cx="184915" cy="195793"/>
          </a:xfrm>
        </p:grpSpPr>
        <p:pic>
          <p:nvPicPr>
            <p:cNvPr id="10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4" name="Group 237"/>
          <p:cNvGrpSpPr/>
          <p:nvPr/>
        </p:nvGrpSpPr>
        <p:grpSpPr>
          <a:xfrm>
            <a:off x="7327907" y="3371327"/>
            <a:ext cx="261610" cy="276999"/>
            <a:chOff x="5282690" y="3545083"/>
            <a:chExt cx="184915" cy="195793"/>
          </a:xfrm>
        </p:grpSpPr>
        <p:pic>
          <p:nvPicPr>
            <p:cNvPr id="105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7" name="Group 237"/>
          <p:cNvGrpSpPr/>
          <p:nvPr/>
        </p:nvGrpSpPr>
        <p:grpSpPr>
          <a:xfrm>
            <a:off x="6834931" y="4436799"/>
            <a:ext cx="261610" cy="276999"/>
            <a:chOff x="5282690" y="3545083"/>
            <a:chExt cx="184915" cy="195793"/>
          </a:xfrm>
        </p:grpSpPr>
        <p:pic>
          <p:nvPicPr>
            <p:cNvPr id="10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0" name="Group 237"/>
          <p:cNvGrpSpPr/>
          <p:nvPr/>
        </p:nvGrpSpPr>
        <p:grpSpPr>
          <a:xfrm>
            <a:off x="7749330" y="3983575"/>
            <a:ext cx="261610" cy="276999"/>
            <a:chOff x="5282690" y="3545083"/>
            <a:chExt cx="184915" cy="195793"/>
          </a:xfrm>
        </p:grpSpPr>
        <p:pic>
          <p:nvPicPr>
            <p:cNvPr id="11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5282690" y="3545083"/>
              <a:ext cx="184915" cy="195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782937" y="5540991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DEMO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charge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485" y="1371600"/>
            <a:ext cx="7757508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+mn-lt"/>
              </a:rPr>
              <a:t>Charges are physical entities (ex: electrons, protons)</a:t>
            </a:r>
          </a:p>
          <a:p>
            <a:pPr>
              <a:buNone/>
            </a:pPr>
            <a:r>
              <a:rPr lang="en-US" sz="2800" dirty="0" smtClean="0">
                <a:latin typeface="+mn-lt"/>
              </a:rPr>
              <a:t>Cannot be created or destroyed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418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+mn-lt"/>
              </a:rPr>
              <a:t>However, charges (often electrons) can be transferred from one object to another </a:t>
            </a:r>
            <a:endParaRPr lang="en-US" sz="28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352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u="sng" dirty="0" smtClean="0">
                <a:latin typeface="+mn-lt"/>
              </a:rPr>
              <a:t>The net charge in a closed system is conserved</a:t>
            </a:r>
            <a:endParaRPr lang="en-US" sz="2800" u="sng" dirty="0"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19566" y="2590800"/>
            <a:ext cx="2435813" cy="24358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68971" y="3403888"/>
            <a:ext cx="805694" cy="804555"/>
            <a:chOff x="6801265" y="4392849"/>
            <a:chExt cx="805694" cy="804555"/>
          </a:xfrm>
        </p:grpSpPr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009864" y="445743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86073" y="3581400"/>
            <a:ext cx="347727" cy="461665"/>
            <a:chOff x="7303342" y="5618582"/>
            <a:chExt cx="347727" cy="461665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3342" y="5699577"/>
              <a:ext cx="318428" cy="31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312515" y="561858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>
          <a:xfrm>
            <a:off x="2743201" y="6311735"/>
            <a:ext cx="3657600" cy="5462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Straight Connector 187"/>
          <p:cNvCxnSpPr/>
          <p:nvPr/>
        </p:nvCxnSpPr>
        <p:spPr>
          <a:xfrm>
            <a:off x="2819400" y="6400800"/>
            <a:ext cx="35052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505200" y="4267200"/>
            <a:ext cx="2133600" cy="2133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3657709"/>
            <a:ext cx="304800" cy="1143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3048000"/>
            <a:ext cx="914401" cy="91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114800" y="3048109"/>
            <a:ext cx="914400" cy="914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94129" y="3295963"/>
            <a:ext cx="4038600" cy="457200"/>
            <a:chOff x="4405106" y="4724400"/>
            <a:chExt cx="4038600" cy="457200"/>
          </a:xfrm>
        </p:grpSpPr>
        <p:sp>
          <p:nvSpPr>
            <p:cNvPr id="58" name="Rectangle 57"/>
            <p:cNvSpPr/>
            <p:nvPr/>
          </p:nvSpPr>
          <p:spPr>
            <a:xfrm>
              <a:off x="4405106" y="4724400"/>
              <a:ext cx="4038600" cy="457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6000">
                  <a:schemeClr val="accent1">
                    <a:tint val="44500"/>
                    <a:satMod val="160000"/>
                    <a:lumMod val="7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>
                <a:latin typeface="+mj-lt"/>
              </a:endParaRPr>
            </a:p>
          </p:txBody>
        </p:sp>
        <p:grpSp>
          <p:nvGrpSpPr>
            <p:cNvPr id="59" name="Group 230"/>
            <p:cNvGrpSpPr/>
            <p:nvPr/>
          </p:nvGrpSpPr>
          <p:grpSpPr>
            <a:xfrm>
              <a:off x="4565387" y="4763273"/>
              <a:ext cx="235962" cy="215444"/>
              <a:chOff x="5257800" y="3531056"/>
              <a:chExt cx="235962" cy="215444"/>
            </a:xfrm>
          </p:grpSpPr>
          <p:pic>
            <p:nvPicPr>
              <p:cNvPr id="96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60" name="Group 231"/>
            <p:cNvGrpSpPr/>
            <p:nvPr/>
          </p:nvGrpSpPr>
          <p:grpSpPr>
            <a:xfrm>
              <a:off x="4844038" y="4941073"/>
              <a:ext cx="235962" cy="215444"/>
              <a:chOff x="5257800" y="3531056"/>
              <a:chExt cx="235962" cy="215444"/>
            </a:xfrm>
          </p:grpSpPr>
          <p:pic>
            <p:nvPicPr>
              <p:cNvPr id="94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TextBox 94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61" name="Group 232"/>
            <p:cNvGrpSpPr/>
            <p:nvPr/>
          </p:nvGrpSpPr>
          <p:grpSpPr>
            <a:xfrm>
              <a:off x="5121644" y="4765384"/>
              <a:ext cx="235962" cy="215444"/>
              <a:chOff x="5257800" y="3531056"/>
              <a:chExt cx="235962" cy="215444"/>
            </a:xfrm>
          </p:grpSpPr>
          <p:pic>
            <p:nvPicPr>
              <p:cNvPr id="92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62" name="Group 233"/>
            <p:cNvGrpSpPr/>
            <p:nvPr/>
          </p:nvGrpSpPr>
          <p:grpSpPr>
            <a:xfrm>
              <a:off x="5412995" y="4943184"/>
              <a:ext cx="235962" cy="215444"/>
              <a:chOff x="5257800" y="3531056"/>
              <a:chExt cx="235962" cy="215444"/>
            </a:xfrm>
          </p:grpSpPr>
          <p:pic>
            <p:nvPicPr>
              <p:cNvPr id="90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63" name="Group 234"/>
            <p:cNvGrpSpPr/>
            <p:nvPr/>
          </p:nvGrpSpPr>
          <p:grpSpPr>
            <a:xfrm>
              <a:off x="5698230" y="4760389"/>
              <a:ext cx="235962" cy="215444"/>
              <a:chOff x="5257800" y="3531056"/>
              <a:chExt cx="235962" cy="215444"/>
            </a:xfrm>
          </p:grpSpPr>
          <p:pic>
            <p:nvPicPr>
              <p:cNvPr id="88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64" name="Group 235"/>
            <p:cNvGrpSpPr/>
            <p:nvPr/>
          </p:nvGrpSpPr>
          <p:grpSpPr>
            <a:xfrm>
              <a:off x="5989581" y="4938189"/>
              <a:ext cx="235962" cy="215444"/>
              <a:chOff x="5257800" y="3531056"/>
              <a:chExt cx="235962" cy="215444"/>
            </a:xfrm>
          </p:grpSpPr>
          <p:pic>
            <p:nvPicPr>
              <p:cNvPr id="86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65" name="Group 236"/>
            <p:cNvGrpSpPr/>
            <p:nvPr/>
          </p:nvGrpSpPr>
          <p:grpSpPr>
            <a:xfrm>
              <a:off x="6241787" y="4749800"/>
              <a:ext cx="235962" cy="215444"/>
              <a:chOff x="5257800" y="3531056"/>
              <a:chExt cx="235962" cy="215444"/>
            </a:xfrm>
          </p:grpSpPr>
          <p:pic>
            <p:nvPicPr>
              <p:cNvPr id="84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66" name="Group 237"/>
            <p:cNvGrpSpPr/>
            <p:nvPr/>
          </p:nvGrpSpPr>
          <p:grpSpPr>
            <a:xfrm>
              <a:off x="6533138" y="4940300"/>
              <a:ext cx="235962" cy="215444"/>
              <a:chOff x="5257800" y="3531056"/>
              <a:chExt cx="235962" cy="215444"/>
            </a:xfrm>
          </p:grpSpPr>
          <p:pic>
            <p:nvPicPr>
              <p:cNvPr id="82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67" name="Group 238"/>
            <p:cNvGrpSpPr/>
            <p:nvPr/>
          </p:nvGrpSpPr>
          <p:grpSpPr>
            <a:xfrm>
              <a:off x="6858000" y="4750256"/>
              <a:ext cx="235962" cy="215444"/>
              <a:chOff x="5257800" y="3531056"/>
              <a:chExt cx="235962" cy="215444"/>
            </a:xfrm>
          </p:grpSpPr>
          <p:pic>
            <p:nvPicPr>
              <p:cNvPr id="80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68" name="Group 239"/>
            <p:cNvGrpSpPr/>
            <p:nvPr/>
          </p:nvGrpSpPr>
          <p:grpSpPr>
            <a:xfrm>
              <a:off x="7149351" y="4940756"/>
              <a:ext cx="235962" cy="215444"/>
              <a:chOff x="5257800" y="3531056"/>
              <a:chExt cx="235962" cy="215444"/>
            </a:xfrm>
          </p:grpSpPr>
          <p:pic>
            <p:nvPicPr>
              <p:cNvPr id="78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69" name="Group 240"/>
            <p:cNvGrpSpPr/>
            <p:nvPr/>
          </p:nvGrpSpPr>
          <p:grpSpPr>
            <a:xfrm>
              <a:off x="7439657" y="4752367"/>
              <a:ext cx="235962" cy="215444"/>
              <a:chOff x="5257800" y="3531056"/>
              <a:chExt cx="235962" cy="215444"/>
            </a:xfrm>
          </p:grpSpPr>
          <p:pic>
            <p:nvPicPr>
              <p:cNvPr id="76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70" name="Group 241"/>
            <p:cNvGrpSpPr/>
            <p:nvPr/>
          </p:nvGrpSpPr>
          <p:grpSpPr>
            <a:xfrm>
              <a:off x="7731008" y="4942867"/>
              <a:ext cx="235962" cy="215444"/>
              <a:chOff x="5257800" y="3531056"/>
              <a:chExt cx="235962" cy="215444"/>
            </a:xfrm>
          </p:grpSpPr>
          <p:pic>
            <p:nvPicPr>
              <p:cNvPr id="74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71" name="Group 242"/>
            <p:cNvGrpSpPr/>
            <p:nvPr/>
          </p:nvGrpSpPr>
          <p:grpSpPr>
            <a:xfrm>
              <a:off x="8035753" y="4763273"/>
              <a:ext cx="235962" cy="215444"/>
              <a:chOff x="5257800" y="3531056"/>
              <a:chExt cx="235962" cy="215444"/>
            </a:xfrm>
          </p:grpSpPr>
          <p:pic>
            <p:nvPicPr>
              <p:cNvPr id="72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85" name="Group 184"/>
          <p:cNvGrpSpPr/>
          <p:nvPr/>
        </p:nvGrpSpPr>
        <p:grpSpPr>
          <a:xfrm>
            <a:off x="91989" y="3295936"/>
            <a:ext cx="4038600" cy="457200"/>
            <a:chOff x="91989" y="3295936"/>
            <a:chExt cx="4038600" cy="457200"/>
          </a:xfrm>
        </p:grpSpPr>
        <p:sp>
          <p:nvSpPr>
            <p:cNvPr id="99" name="Rectangle 98"/>
            <p:cNvSpPr/>
            <p:nvPr/>
          </p:nvSpPr>
          <p:spPr>
            <a:xfrm>
              <a:off x="91989" y="3295936"/>
              <a:ext cx="4038600" cy="457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6000">
                  <a:schemeClr val="accent1">
                    <a:tint val="44500"/>
                    <a:satMod val="160000"/>
                    <a:lumMod val="7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>
                <a:latin typeface="+mj-lt"/>
              </a:endParaRPr>
            </a:p>
          </p:txBody>
        </p:sp>
        <p:grpSp>
          <p:nvGrpSpPr>
            <p:cNvPr id="100" name="Group 230"/>
            <p:cNvGrpSpPr/>
            <p:nvPr/>
          </p:nvGrpSpPr>
          <p:grpSpPr>
            <a:xfrm>
              <a:off x="245446" y="3325872"/>
              <a:ext cx="235962" cy="215444"/>
              <a:chOff x="5257800" y="3531056"/>
              <a:chExt cx="235962" cy="215444"/>
            </a:xfrm>
          </p:grpSpPr>
          <p:pic>
            <p:nvPicPr>
              <p:cNvPr id="137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8" name="TextBox 137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02" name="Group 232"/>
            <p:cNvGrpSpPr/>
            <p:nvPr/>
          </p:nvGrpSpPr>
          <p:grpSpPr>
            <a:xfrm>
              <a:off x="801703" y="3327983"/>
              <a:ext cx="235962" cy="215444"/>
              <a:chOff x="5257800" y="3531056"/>
              <a:chExt cx="235962" cy="215444"/>
            </a:xfrm>
          </p:grpSpPr>
          <p:pic>
            <p:nvPicPr>
              <p:cNvPr id="133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" name="TextBox 133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03" name="Group 233"/>
            <p:cNvGrpSpPr/>
            <p:nvPr/>
          </p:nvGrpSpPr>
          <p:grpSpPr>
            <a:xfrm>
              <a:off x="1093054" y="3505783"/>
              <a:ext cx="235962" cy="215444"/>
              <a:chOff x="5257800" y="3531056"/>
              <a:chExt cx="235962" cy="215444"/>
            </a:xfrm>
          </p:grpSpPr>
          <p:pic>
            <p:nvPicPr>
              <p:cNvPr id="131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" name="TextBox 131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05" name="Group 235"/>
            <p:cNvGrpSpPr/>
            <p:nvPr/>
          </p:nvGrpSpPr>
          <p:grpSpPr>
            <a:xfrm>
              <a:off x="1669640" y="3500788"/>
              <a:ext cx="235962" cy="215444"/>
              <a:chOff x="5257800" y="3531056"/>
              <a:chExt cx="235962" cy="215444"/>
            </a:xfrm>
          </p:grpSpPr>
          <p:pic>
            <p:nvPicPr>
              <p:cNvPr id="127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TextBox 127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06" name="Group 236"/>
            <p:cNvGrpSpPr/>
            <p:nvPr/>
          </p:nvGrpSpPr>
          <p:grpSpPr>
            <a:xfrm>
              <a:off x="1921846" y="3312399"/>
              <a:ext cx="235962" cy="215444"/>
              <a:chOff x="5257800" y="3531056"/>
              <a:chExt cx="235962" cy="215444"/>
            </a:xfrm>
          </p:grpSpPr>
          <p:pic>
            <p:nvPicPr>
              <p:cNvPr id="125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" name="TextBox 125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10" name="Group 240"/>
            <p:cNvGrpSpPr/>
            <p:nvPr/>
          </p:nvGrpSpPr>
          <p:grpSpPr>
            <a:xfrm>
              <a:off x="3119716" y="3314966"/>
              <a:ext cx="235962" cy="215444"/>
              <a:chOff x="5257800" y="3531056"/>
              <a:chExt cx="235962" cy="215444"/>
            </a:xfrm>
          </p:grpSpPr>
          <p:pic>
            <p:nvPicPr>
              <p:cNvPr id="117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" name="TextBox 117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11" name="Group 241"/>
            <p:cNvGrpSpPr/>
            <p:nvPr/>
          </p:nvGrpSpPr>
          <p:grpSpPr>
            <a:xfrm>
              <a:off x="3411067" y="3505466"/>
              <a:ext cx="235962" cy="215444"/>
              <a:chOff x="5257800" y="3531056"/>
              <a:chExt cx="235962" cy="215444"/>
            </a:xfrm>
          </p:grpSpPr>
          <p:pic>
            <p:nvPicPr>
              <p:cNvPr id="115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" name="TextBox 115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electroscope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14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24400" y="4800709"/>
            <a:ext cx="0" cy="10668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4800709"/>
            <a:ext cx="0" cy="10668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05200" y="4267200"/>
            <a:ext cx="2133600" cy="213360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0" y="5181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+mn-lt"/>
              </a:rPr>
              <a:t>Gold leaves</a:t>
            </a:r>
            <a:endParaRPr lang="en-US" sz="1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31242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+mn-lt"/>
              </a:rPr>
              <a:t>Conducting sphere</a:t>
            </a:r>
            <a:endParaRPr lang="en-US" sz="1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114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+mn-lt"/>
              </a:rPr>
              <a:t>Insulating cage</a:t>
            </a:r>
            <a:endParaRPr lang="en-US" sz="1400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5334000" y="4268689"/>
            <a:ext cx="304800" cy="22711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4419600" y="5257800"/>
            <a:ext cx="1371600" cy="7768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>
            <a:off x="4800600" y="5335489"/>
            <a:ext cx="990600" cy="15091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>
            <a:off x="4953000" y="3278089"/>
            <a:ext cx="685800" cy="22413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191000" y="5421868"/>
            <a:ext cx="300082" cy="369332"/>
            <a:chOff x="1145359" y="4202668"/>
            <a:chExt cx="300082" cy="369332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2918" y="5040868"/>
            <a:ext cx="300082" cy="369332"/>
            <a:chOff x="1145359" y="4202668"/>
            <a:chExt cx="300082" cy="369332"/>
          </a:xfrm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24318" y="4355068"/>
            <a:ext cx="300082" cy="369332"/>
            <a:chOff x="1145359" y="4202668"/>
            <a:chExt cx="300082" cy="369332"/>
          </a:xfrm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43400" y="3593068"/>
            <a:ext cx="300082" cy="369332"/>
            <a:chOff x="1145359" y="4202668"/>
            <a:chExt cx="300082" cy="369332"/>
          </a:xfrm>
        </p:grpSpPr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135868"/>
            <a:ext cx="300082" cy="369332"/>
            <a:chOff x="1145359" y="4202668"/>
            <a:chExt cx="300082" cy="369332"/>
          </a:xfrm>
        </p:grpSpPr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48200" y="3364468"/>
            <a:ext cx="300082" cy="369332"/>
            <a:chOff x="1145359" y="4202668"/>
            <a:chExt cx="300082" cy="369332"/>
          </a:xfrm>
        </p:grpSpPr>
        <p:pic>
          <p:nvPicPr>
            <p:cNvPr id="4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1" name="Group 231"/>
          <p:cNvGrpSpPr/>
          <p:nvPr/>
        </p:nvGrpSpPr>
        <p:grpSpPr>
          <a:xfrm>
            <a:off x="524097" y="3503672"/>
            <a:ext cx="235962" cy="215444"/>
            <a:chOff x="5257800" y="3531056"/>
            <a:chExt cx="235962" cy="215444"/>
          </a:xfrm>
        </p:grpSpPr>
        <p:pic>
          <p:nvPicPr>
            <p:cNvPr id="13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TextBox 135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4" name="Group 234"/>
          <p:cNvGrpSpPr/>
          <p:nvPr/>
        </p:nvGrpSpPr>
        <p:grpSpPr>
          <a:xfrm>
            <a:off x="1378289" y="3322988"/>
            <a:ext cx="235962" cy="215444"/>
            <a:chOff x="5257800" y="3531056"/>
            <a:chExt cx="235962" cy="215444"/>
          </a:xfrm>
        </p:grpSpPr>
        <p:pic>
          <p:nvPicPr>
            <p:cNvPr id="12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TextBox 129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7" name="Group 237"/>
          <p:cNvGrpSpPr/>
          <p:nvPr/>
        </p:nvGrpSpPr>
        <p:grpSpPr>
          <a:xfrm>
            <a:off x="2213197" y="3502899"/>
            <a:ext cx="235962" cy="215444"/>
            <a:chOff x="5257800" y="3531056"/>
            <a:chExt cx="235962" cy="215444"/>
          </a:xfrm>
        </p:grpSpPr>
        <p:pic>
          <p:nvPicPr>
            <p:cNvPr id="123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TextBox 123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8" name="Group 238"/>
          <p:cNvGrpSpPr/>
          <p:nvPr/>
        </p:nvGrpSpPr>
        <p:grpSpPr>
          <a:xfrm>
            <a:off x="2538059" y="3312855"/>
            <a:ext cx="235962" cy="215444"/>
            <a:chOff x="5257800" y="3531056"/>
            <a:chExt cx="235962" cy="215444"/>
          </a:xfrm>
        </p:grpSpPr>
        <p:pic>
          <p:nvPicPr>
            <p:cNvPr id="12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TextBox 121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9" name="Group 239"/>
          <p:cNvGrpSpPr/>
          <p:nvPr/>
        </p:nvGrpSpPr>
        <p:grpSpPr>
          <a:xfrm>
            <a:off x="2829410" y="3503355"/>
            <a:ext cx="235962" cy="215444"/>
            <a:chOff x="5257800" y="3531056"/>
            <a:chExt cx="235962" cy="215444"/>
          </a:xfrm>
        </p:grpSpPr>
        <p:pic>
          <p:nvPicPr>
            <p:cNvPr id="11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TextBox 119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2" name="Group 242"/>
          <p:cNvGrpSpPr/>
          <p:nvPr/>
        </p:nvGrpSpPr>
        <p:grpSpPr>
          <a:xfrm>
            <a:off x="3715812" y="3325872"/>
            <a:ext cx="235962" cy="215444"/>
            <a:chOff x="5257800" y="3531056"/>
            <a:chExt cx="235962" cy="215444"/>
          </a:xfrm>
        </p:grpSpPr>
        <p:pic>
          <p:nvPicPr>
            <p:cNvPr id="113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9" name="Group 230"/>
          <p:cNvGrpSpPr/>
          <p:nvPr/>
        </p:nvGrpSpPr>
        <p:grpSpPr>
          <a:xfrm>
            <a:off x="4687458" y="3679978"/>
            <a:ext cx="235962" cy="215444"/>
            <a:chOff x="5257800" y="3531056"/>
            <a:chExt cx="235962" cy="215444"/>
          </a:xfrm>
        </p:grpSpPr>
        <p:pic>
          <p:nvPicPr>
            <p:cNvPr id="140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TextBox 140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2" name="Group 230"/>
          <p:cNvGrpSpPr/>
          <p:nvPr/>
        </p:nvGrpSpPr>
        <p:grpSpPr>
          <a:xfrm>
            <a:off x="4275082" y="4800566"/>
            <a:ext cx="235962" cy="215444"/>
            <a:chOff x="5257800" y="3531056"/>
            <a:chExt cx="235962" cy="215444"/>
          </a:xfrm>
        </p:grpSpPr>
        <p:pic>
          <p:nvPicPr>
            <p:cNvPr id="143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TextBox 143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5" name="Group 230"/>
          <p:cNvGrpSpPr/>
          <p:nvPr/>
        </p:nvGrpSpPr>
        <p:grpSpPr>
          <a:xfrm>
            <a:off x="4530577" y="4034084"/>
            <a:ext cx="235962" cy="215444"/>
            <a:chOff x="5257800" y="3531056"/>
            <a:chExt cx="235962" cy="215444"/>
          </a:xfrm>
        </p:grpSpPr>
        <p:pic>
          <p:nvPicPr>
            <p:cNvPr id="14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TextBox 146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8" name="Group 230"/>
          <p:cNvGrpSpPr/>
          <p:nvPr/>
        </p:nvGrpSpPr>
        <p:grpSpPr>
          <a:xfrm>
            <a:off x="4180953" y="3496201"/>
            <a:ext cx="235962" cy="215444"/>
            <a:chOff x="5257800" y="3531056"/>
            <a:chExt cx="235962" cy="215444"/>
          </a:xfrm>
        </p:grpSpPr>
        <p:pic>
          <p:nvPicPr>
            <p:cNvPr id="14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TextBox 149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1" name="Group 230"/>
          <p:cNvGrpSpPr/>
          <p:nvPr/>
        </p:nvGrpSpPr>
        <p:grpSpPr>
          <a:xfrm>
            <a:off x="4691941" y="5634284"/>
            <a:ext cx="235962" cy="215444"/>
            <a:chOff x="5257800" y="3531056"/>
            <a:chExt cx="235962" cy="215444"/>
          </a:xfrm>
        </p:grpSpPr>
        <p:pic>
          <p:nvPicPr>
            <p:cNvPr id="15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TextBox 152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4" name="Group 230"/>
          <p:cNvGrpSpPr/>
          <p:nvPr/>
        </p:nvGrpSpPr>
        <p:grpSpPr>
          <a:xfrm>
            <a:off x="4419600" y="3365956"/>
            <a:ext cx="235962" cy="215444"/>
            <a:chOff x="5257800" y="3531056"/>
            <a:chExt cx="235962" cy="215444"/>
          </a:xfrm>
        </p:grpSpPr>
        <p:pic>
          <p:nvPicPr>
            <p:cNvPr id="15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TextBox 155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4" name="Rectangle 3"/>
          <p:cNvSpPr txBox="1">
            <a:spLocks noChangeArrowheads="1"/>
          </p:cNvSpPr>
          <p:nvPr/>
        </p:nvSpPr>
        <p:spPr>
          <a:xfrm>
            <a:off x="685800" y="11430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Charging by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conduction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Charged rod is brought near scope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Charged rod touches scope transferring some charge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 is left with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charge as rod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05"/>
          <p:cNvSpPr/>
          <p:nvPr/>
        </p:nvSpPr>
        <p:spPr>
          <a:xfrm>
            <a:off x="2743201" y="6311735"/>
            <a:ext cx="3657600" cy="5462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Connector 208"/>
          <p:cNvCxnSpPr/>
          <p:nvPr/>
        </p:nvCxnSpPr>
        <p:spPr>
          <a:xfrm>
            <a:off x="2819400" y="6400800"/>
            <a:ext cx="35052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505200" y="4267200"/>
            <a:ext cx="2133600" cy="2133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3657709"/>
            <a:ext cx="304800" cy="1143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3048000"/>
            <a:ext cx="914401" cy="91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114800" y="3048109"/>
            <a:ext cx="914400" cy="914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56"/>
          <p:cNvGrpSpPr/>
          <p:nvPr/>
        </p:nvGrpSpPr>
        <p:grpSpPr>
          <a:xfrm>
            <a:off x="-192479" y="3295963"/>
            <a:ext cx="4038600" cy="457200"/>
            <a:chOff x="4405106" y="4724400"/>
            <a:chExt cx="4038600" cy="457200"/>
          </a:xfrm>
        </p:grpSpPr>
        <p:sp>
          <p:nvSpPr>
            <p:cNvPr id="58" name="Rectangle 57"/>
            <p:cNvSpPr/>
            <p:nvPr/>
          </p:nvSpPr>
          <p:spPr>
            <a:xfrm>
              <a:off x="4405106" y="4724400"/>
              <a:ext cx="4038600" cy="457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6000">
                  <a:schemeClr val="accent1">
                    <a:tint val="44500"/>
                    <a:satMod val="160000"/>
                    <a:lumMod val="77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>
                <a:latin typeface="+mj-lt"/>
              </a:endParaRPr>
            </a:p>
          </p:txBody>
        </p:sp>
        <p:grpSp>
          <p:nvGrpSpPr>
            <p:cNvPr id="19" name="Group 230"/>
            <p:cNvGrpSpPr/>
            <p:nvPr/>
          </p:nvGrpSpPr>
          <p:grpSpPr>
            <a:xfrm>
              <a:off x="4565387" y="4763273"/>
              <a:ext cx="235962" cy="215444"/>
              <a:chOff x="5257800" y="3531056"/>
              <a:chExt cx="235962" cy="215444"/>
            </a:xfrm>
          </p:grpSpPr>
          <p:pic>
            <p:nvPicPr>
              <p:cNvPr id="96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0" name="Group 231"/>
            <p:cNvGrpSpPr/>
            <p:nvPr/>
          </p:nvGrpSpPr>
          <p:grpSpPr>
            <a:xfrm>
              <a:off x="4844038" y="4941073"/>
              <a:ext cx="235962" cy="215444"/>
              <a:chOff x="5257800" y="3531056"/>
              <a:chExt cx="235962" cy="215444"/>
            </a:xfrm>
          </p:grpSpPr>
          <p:pic>
            <p:nvPicPr>
              <p:cNvPr id="94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TextBox 94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1" name="Group 232"/>
            <p:cNvGrpSpPr/>
            <p:nvPr/>
          </p:nvGrpSpPr>
          <p:grpSpPr>
            <a:xfrm>
              <a:off x="5121644" y="4765384"/>
              <a:ext cx="235962" cy="215444"/>
              <a:chOff x="5257800" y="3531056"/>
              <a:chExt cx="235962" cy="215444"/>
            </a:xfrm>
          </p:grpSpPr>
          <p:pic>
            <p:nvPicPr>
              <p:cNvPr id="92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 233"/>
            <p:cNvGrpSpPr/>
            <p:nvPr/>
          </p:nvGrpSpPr>
          <p:grpSpPr>
            <a:xfrm>
              <a:off x="5412995" y="4943184"/>
              <a:ext cx="235962" cy="215444"/>
              <a:chOff x="5257800" y="3531056"/>
              <a:chExt cx="235962" cy="215444"/>
            </a:xfrm>
          </p:grpSpPr>
          <p:pic>
            <p:nvPicPr>
              <p:cNvPr id="90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7" name="Group 234"/>
            <p:cNvGrpSpPr/>
            <p:nvPr/>
          </p:nvGrpSpPr>
          <p:grpSpPr>
            <a:xfrm>
              <a:off x="5698230" y="4760389"/>
              <a:ext cx="235962" cy="215444"/>
              <a:chOff x="5257800" y="3531056"/>
              <a:chExt cx="235962" cy="215444"/>
            </a:xfrm>
          </p:grpSpPr>
          <p:pic>
            <p:nvPicPr>
              <p:cNvPr id="88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8" name="Group 235"/>
            <p:cNvGrpSpPr/>
            <p:nvPr/>
          </p:nvGrpSpPr>
          <p:grpSpPr>
            <a:xfrm>
              <a:off x="5989581" y="4938189"/>
              <a:ext cx="235962" cy="215444"/>
              <a:chOff x="5257800" y="3531056"/>
              <a:chExt cx="235962" cy="215444"/>
            </a:xfrm>
          </p:grpSpPr>
          <p:pic>
            <p:nvPicPr>
              <p:cNvPr id="86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9" name="Group 236"/>
            <p:cNvGrpSpPr/>
            <p:nvPr/>
          </p:nvGrpSpPr>
          <p:grpSpPr>
            <a:xfrm>
              <a:off x="6241787" y="4749800"/>
              <a:ext cx="235962" cy="215444"/>
              <a:chOff x="5257800" y="3531056"/>
              <a:chExt cx="235962" cy="215444"/>
            </a:xfrm>
          </p:grpSpPr>
          <p:pic>
            <p:nvPicPr>
              <p:cNvPr id="84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30" name="Group 237"/>
            <p:cNvGrpSpPr/>
            <p:nvPr/>
          </p:nvGrpSpPr>
          <p:grpSpPr>
            <a:xfrm>
              <a:off x="6533138" y="4940300"/>
              <a:ext cx="235962" cy="215444"/>
              <a:chOff x="5257800" y="3531056"/>
              <a:chExt cx="235962" cy="215444"/>
            </a:xfrm>
          </p:grpSpPr>
          <p:pic>
            <p:nvPicPr>
              <p:cNvPr id="82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33" name="Group 238"/>
            <p:cNvGrpSpPr/>
            <p:nvPr/>
          </p:nvGrpSpPr>
          <p:grpSpPr>
            <a:xfrm>
              <a:off x="6858000" y="4750256"/>
              <a:ext cx="235962" cy="215444"/>
              <a:chOff x="5257800" y="3531056"/>
              <a:chExt cx="235962" cy="215444"/>
            </a:xfrm>
          </p:grpSpPr>
          <p:pic>
            <p:nvPicPr>
              <p:cNvPr id="80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36" name="Group 239"/>
            <p:cNvGrpSpPr/>
            <p:nvPr/>
          </p:nvGrpSpPr>
          <p:grpSpPr>
            <a:xfrm>
              <a:off x="7149351" y="4940756"/>
              <a:ext cx="235962" cy="215444"/>
              <a:chOff x="5257800" y="3531056"/>
              <a:chExt cx="235962" cy="215444"/>
            </a:xfrm>
          </p:grpSpPr>
          <p:pic>
            <p:nvPicPr>
              <p:cNvPr id="78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39" name="Group 240"/>
            <p:cNvGrpSpPr/>
            <p:nvPr/>
          </p:nvGrpSpPr>
          <p:grpSpPr>
            <a:xfrm>
              <a:off x="7439657" y="4752367"/>
              <a:ext cx="235962" cy="215444"/>
              <a:chOff x="5257800" y="3531056"/>
              <a:chExt cx="235962" cy="215444"/>
            </a:xfrm>
          </p:grpSpPr>
          <p:pic>
            <p:nvPicPr>
              <p:cNvPr id="76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2" name="Group 241"/>
            <p:cNvGrpSpPr/>
            <p:nvPr/>
          </p:nvGrpSpPr>
          <p:grpSpPr>
            <a:xfrm>
              <a:off x="7731008" y="4942867"/>
              <a:ext cx="235962" cy="215444"/>
              <a:chOff x="5257800" y="3531056"/>
              <a:chExt cx="235962" cy="215444"/>
            </a:xfrm>
          </p:grpSpPr>
          <p:pic>
            <p:nvPicPr>
              <p:cNvPr id="74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3" name="Group 242"/>
            <p:cNvGrpSpPr/>
            <p:nvPr/>
          </p:nvGrpSpPr>
          <p:grpSpPr>
            <a:xfrm>
              <a:off x="8035753" y="4763273"/>
              <a:ext cx="235962" cy="215444"/>
              <a:chOff x="5257800" y="3531056"/>
              <a:chExt cx="235962" cy="215444"/>
            </a:xfrm>
          </p:grpSpPr>
          <p:pic>
            <p:nvPicPr>
              <p:cNvPr id="72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388" y="3568204"/>
                <a:ext cx="158750" cy="1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5257800" y="3531056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800" b="1" dirty="0" smtClean="0">
                    <a:solidFill>
                      <a:schemeClr val="bg1"/>
                    </a:solidFill>
                    <a:latin typeface="+mj-lt"/>
                  </a:rPr>
                  <a:t>–</a:t>
                </a:r>
                <a:endParaRPr lang="en-US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electroscope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15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24400" y="4800709"/>
            <a:ext cx="0" cy="10668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4800709"/>
            <a:ext cx="0" cy="10668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05200" y="4267200"/>
            <a:ext cx="2133600" cy="213360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20"/>
          <p:cNvGrpSpPr/>
          <p:nvPr/>
        </p:nvGrpSpPr>
        <p:grpSpPr>
          <a:xfrm>
            <a:off x="4191000" y="5421868"/>
            <a:ext cx="300082" cy="369332"/>
            <a:chOff x="1145359" y="4202668"/>
            <a:chExt cx="300082" cy="369332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3" name="Group 23"/>
          <p:cNvGrpSpPr/>
          <p:nvPr/>
        </p:nvGrpSpPr>
        <p:grpSpPr>
          <a:xfrm>
            <a:off x="4652918" y="5040868"/>
            <a:ext cx="300082" cy="369332"/>
            <a:chOff x="1145359" y="4202668"/>
            <a:chExt cx="300082" cy="369332"/>
          </a:xfrm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4" name="Group 29"/>
          <p:cNvGrpSpPr/>
          <p:nvPr/>
        </p:nvGrpSpPr>
        <p:grpSpPr>
          <a:xfrm>
            <a:off x="4424318" y="4355068"/>
            <a:ext cx="300082" cy="369332"/>
            <a:chOff x="1145359" y="4202668"/>
            <a:chExt cx="300082" cy="369332"/>
          </a:xfrm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4343400" y="3593068"/>
            <a:ext cx="300082" cy="369332"/>
            <a:chOff x="1145359" y="4202668"/>
            <a:chExt cx="300082" cy="369332"/>
          </a:xfrm>
        </p:grpSpPr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6" name="Group 35"/>
          <p:cNvGrpSpPr/>
          <p:nvPr/>
        </p:nvGrpSpPr>
        <p:grpSpPr>
          <a:xfrm>
            <a:off x="4267200" y="3135868"/>
            <a:ext cx="300082" cy="369332"/>
            <a:chOff x="1145359" y="4202668"/>
            <a:chExt cx="300082" cy="369332"/>
          </a:xfrm>
        </p:grpSpPr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" name="Group 38"/>
          <p:cNvGrpSpPr/>
          <p:nvPr/>
        </p:nvGrpSpPr>
        <p:grpSpPr>
          <a:xfrm>
            <a:off x="4648200" y="3364468"/>
            <a:ext cx="300082" cy="369332"/>
            <a:chOff x="1145359" y="4202668"/>
            <a:chExt cx="300082" cy="369332"/>
          </a:xfrm>
        </p:grpSpPr>
        <p:pic>
          <p:nvPicPr>
            <p:cNvPr id="4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5" name="Group 230"/>
          <p:cNvGrpSpPr/>
          <p:nvPr/>
        </p:nvGrpSpPr>
        <p:grpSpPr>
          <a:xfrm>
            <a:off x="4687458" y="3679978"/>
            <a:ext cx="235962" cy="215444"/>
            <a:chOff x="5257800" y="3531056"/>
            <a:chExt cx="235962" cy="215444"/>
          </a:xfrm>
        </p:grpSpPr>
        <p:pic>
          <p:nvPicPr>
            <p:cNvPr id="140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TextBox 140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6" name="Group 230"/>
          <p:cNvGrpSpPr/>
          <p:nvPr/>
        </p:nvGrpSpPr>
        <p:grpSpPr>
          <a:xfrm>
            <a:off x="4275082" y="4800566"/>
            <a:ext cx="235962" cy="215444"/>
            <a:chOff x="5257800" y="3531056"/>
            <a:chExt cx="235962" cy="215444"/>
          </a:xfrm>
        </p:grpSpPr>
        <p:pic>
          <p:nvPicPr>
            <p:cNvPr id="143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TextBox 143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7" name="Group 230"/>
          <p:cNvGrpSpPr/>
          <p:nvPr/>
        </p:nvGrpSpPr>
        <p:grpSpPr>
          <a:xfrm>
            <a:off x="4530577" y="4034084"/>
            <a:ext cx="235962" cy="215444"/>
            <a:chOff x="5257800" y="3531056"/>
            <a:chExt cx="235962" cy="215444"/>
          </a:xfrm>
        </p:grpSpPr>
        <p:pic>
          <p:nvPicPr>
            <p:cNvPr id="14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TextBox 146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8" name="Group 230"/>
          <p:cNvGrpSpPr/>
          <p:nvPr/>
        </p:nvGrpSpPr>
        <p:grpSpPr>
          <a:xfrm>
            <a:off x="4180953" y="3496201"/>
            <a:ext cx="235962" cy="215444"/>
            <a:chOff x="5257800" y="3531056"/>
            <a:chExt cx="235962" cy="215444"/>
          </a:xfrm>
        </p:grpSpPr>
        <p:pic>
          <p:nvPicPr>
            <p:cNvPr id="14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TextBox 149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9" name="Group 230"/>
          <p:cNvGrpSpPr/>
          <p:nvPr/>
        </p:nvGrpSpPr>
        <p:grpSpPr>
          <a:xfrm>
            <a:off x="4691941" y="5634284"/>
            <a:ext cx="235962" cy="215444"/>
            <a:chOff x="5257800" y="3531056"/>
            <a:chExt cx="235962" cy="215444"/>
          </a:xfrm>
        </p:grpSpPr>
        <p:pic>
          <p:nvPicPr>
            <p:cNvPr id="15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TextBox 152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0" name="Group 230"/>
          <p:cNvGrpSpPr/>
          <p:nvPr/>
        </p:nvGrpSpPr>
        <p:grpSpPr>
          <a:xfrm>
            <a:off x="4419600" y="3365956"/>
            <a:ext cx="235962" cy="215444"/>
            <a:chOff x="5257800" y="3531056"/>
            <a:chExt cx="235962" cy="215444"/>
          </a:xfrm>
        </p:grpSpPr>
        <p:pic>
          <p:nvPicPr>
            <p:cNvPr id="15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TextBox 155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5" name="Rectangle 3"/>
          <p:cNvSpPr txBox="1">
            <a:spLocks noChangeArrowheads="1"/>
          </p:cNvSpPr>
          <p:nvPr/>
        </p:nvSpPr>
        <p:spPr>
          <a:xfrm>
            <a:off x="685800" y="1143000"/>
            <a:ext cx="8382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Charging by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induction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Charged rod is brought near scope (but does NOT touch)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 is briefly grounded allowing charge to flow on (or off)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 is left with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opposite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charge as rod</a:t>
            </a:r>
          </a:p>
        </p:txBody>
      </p:sp>
      <p:grpSp>
        <p:nvGrpSpPr>
          <p:cNvPr id="168" name="Group 35"/>
          <p:cNvGrpSpPr/>
          <p:nvPr/>
        </p:nvGrpSpPr>
        <p:grpSpPr>
          <a:xfrm>
            <a:off x="4296772" y="5007886"/>
            <a:ext cx="300082" cy="369332"/>
            <a:chOff x="1145359" y="4202668"/>
            <a:chExt cx="300082" cy="369332"/>
          </a:xfrm>
        </p:grpSpPr>
        <p:pic>
          <p:nvPicPr>
            <p:cNvPr id="17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TextBox 173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77" name="Group 35"/>
          <p:cNvGrpSpPr/>
          <p:nvPr/>
        </p:nvGrpSpPr>
        <p:grpSpPr>
          <a:xfrm>
            <a:off x="4556080" y="5390060"/>
            <a:ext cx="300082" cy="369332"/>
            <a:chOff x="1145359" y="4202668"/>
            <a:chExt cx="300082" cy="369332"/>
          </a:xfrm>
        </p:grpSpPr>
        <p:pic>
          <p:nvPicPr>
            <p:cNvPr id="18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69" y="4261580"/>
              <a:ext cx="251862" cy="25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" name="TextBox 181"/>
            <p:cNvSpPr txBox="1"/>
            <p:nvPr/>
          </p:nvSpPr>
          <p:spPr>
            <a:xfrm>
              <a:off x="1145359" y="4202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1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83" name="Group 230"/>
          <p:cNvGrpSpPr/>
          <p:nvPr/>
        </p:nvGrpSpPr>
        <p:grpSpPr>
          <a:xfrm>
            <a:off x="4604906" y="4912022"/>
            <a:ext cx="235962" cy="215444"/>
            <a:chOff x="5257800" y="3531056"/>
            <a:chExt cx="235962" cy="215444"/>
          </a:xfrm>
        </p:grpSpPr>
        <p:pic>
          <p:nvPicPr>
            <p:cNvPr id="18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TextBox 186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8" name="Group 230"/>
          <p:cNvGrpSpPr/>
          <p:nvPr/>
        </p:nvGrpSpPr>
        <p:grpSpPr>
          <a:xfrm>
            <a:off x="4304650" y="5676310"/>
            <a:ext cx="235962" cy="215444"/>
            <a:chOff x="5257800" y="3531056"/>
            <a:chExt cx="235962" cy="215444"/>
          </a:xfrm>
        </p:grpSpPr>
        <p:pic>
          <p:nvPicPr>
            <p:cNvPr id="18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388" y="3568204"/>
              <a:ext cx="158750" cy="15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TextBox 189"/>
            <p:cNvSpPr txBox="1"/>
            <p:nvPr/>
          </p:nvSpPr>
          <p:spPr>
            <a:xfrm>
              <a:off x="5257800" y="35310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sz="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4734331" y="3672705"/>
            <a:ext cx="2984775" cy="2900356"/>
            <a:chOff x="4734331" y="3672705"/>
            <a:chExt cx="2984775" cy="2900356"/>
          </a:xfrm>
        </p:grpSpPr>
        <p:cxnSp>
          <p:nvCxnSpPr>
            <p:cNvPr id="16" name="Straight Arrow Connector 15"/>
            <p:cNvCxnSpPr>
              <a:stCxn id="11" idx="1"/>
            </p:cNvCxnSpPr>
            <p:nvPr/>
          </p:nvCxnSpPr>
          <p:spPr>
            <a:xfrm flipH="1">
              <a:off x="6120309" y="3826594"/>
              <a:ext cx="439945" cy="20125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560254" y="3672705"/>
              <a:ext cx="1158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latin typeface="+mn-lt"/>
                </a:rPr>
                <a:t>Ground wire</a:t>
              </a:r>
              <a:endParaRPr lang="en-US" sz="1400" dirty="0">
                <a:latin typeface="+mn-lt"/>
              </a:endParaRPr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4734331" y="4015410"/>
              <a:ext cx="1510691" cy="2557651"/>
              <a:chOff x="4726380" y="4001983"/>
              <a:chExt cx="1510691" cy="2081077"/>
            </a:xfrm>
          </p:grpSpPr>
          <p:cxnSp>
            <p:nvCxnSpPr>
              <p:cNvPr id="192" name="Elbow Connector 66"/>
              <p:cNvCxnSpPr>
                <a:cxnSpLocks noChangeShapeType="1"/>
              </p:cNvCxnSpPr>
              <p:nvPr/>
            </p:nvCxnSpPr>
            <p:spPr bwMode="auto">
              <a:xfrm rot="16200000" flipH="1">
                <a:off x="4434719" y="4293644"/>
                <a:ext cx="1941605" cy="1358284"/>
              </a:xfrm>
              <a:prstGeom prst="bentConnector3">
                <a:avLst>
                  <a:gd name="adj1" fmla="val 458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3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5932256" y="5943590"/>
                <a:ext cx="304815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6008460" y="6013326"/>
                <a:ext cx="15240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6040959" y="6083060"/>
                <a:ext cx="8754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ACTs: Electroscope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143000"/>
            <a:ext cx="8534400" cy="1371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A </a:t>
            </a:r>
            <a:r>
              <a:rPr lang="en-US" sz="2400" i="1" dirty="0" smtClean="0"/>
              <a:t>positively</a:t>
            </a:r>
            <a:r>
              <a:rPr lang="en-US" sz="2400" dirty="0" smtClean="0"/>
              <a:t> charged rod is used to charge an electroscope by </a:t>
            </a:r>
            <a:r>
              <a:rPr lang="en-US" sz="2400" i="1" dirty="0" smtClean="0"/>
              <a:t>induction</a:t>
            </a:r>
            <a:r>
              <a:rPr lang="en-US" sz="2400" dirty="0" smtClean="0"/>
              <a:t>. What is the resulting net charge on the electroscope?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>
              <a:hlinkClick r:id="rId3"/>
            </a:endParaRPr>
          </a:p>
          <a:p>
            <a:pPr eaLnBrk="1" hangingPunct="1"/>
            <a:endParaRPr lang="en-US" sz="2400" dirty="0" smtClean="0">
              <a:hlinkClick r:id="rId3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89543" y="2163762"/>
            <a:ext cx="7323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A.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positive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	B.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zero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C.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negative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381000" y="3657600"/>
            <a:ext cx="8153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If the conducting electroscope were replaced by an </a:t>
            </a:r>
            <a:r>
              <a:rPr lang="en-US" sz="2400" i="1" dirty="0">
                <a:latin typeface="+mn-lt"/>
              </a:rPr>
              <a:t>insulating</a:t>
            </a:r>
            <a:r>
              <a:rPr lang="en-US" sz="2400" dirty="0">
                <a:latin typeface="+mn-lt"/>
              </a:rPr>
              <a:t> ball and then charged by induction as above, what would be the net charge on the </a:t>
            </a:r>
            <a:r>
              <a:rPr lang="en-US" sz="2400" dirty="0" smtClean="0">
                <a:latin typeface="+mn-lt"/>
              </a:rPr>
              <a:t>ball?</a:t>
            </a:r>
            <a:endParaRPr lang="en-US" sz="2400" dirty="0">
              <a:latin typeface="+mn-lt"/>
            </a:endParaRPr>
          </a:p>
          <a:p>
            <a:pPr marL="342900" indent="-342900"/>
            <a:endParaRPr lang="en-US" sz="2400" dirty="0">
              <a:latin typeface="+mn-lt"/>
              <a:hlinkClick r:id="rId3"/>
            </a:endParaRP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289543" y="4953000"/>
            <a:ext cx="7323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A.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positive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	B.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zero	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C.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negative</a:t>
            </a:r>
          </a:p>
        </p:txBody>
      </p:sp>
      <p:pic>
        <p:nvPicPr>
          <p:cNvPr id="16394" name="Picture 10" descr="iclick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Coulomb’s Law</a:t>
            </a:r>
          </a:p>
        </p:txBody>
      </p:sp>
      <p:sp>
        <p:nvSpPr>
          <p:cNvPr id="17413" name="Text Box 50"/>
          <p:cNvSpPr txBox="1">
            <a:spLocks noChangeArrowheads="1"/>
          </p:cNvSpPr>
          <p:nvPr/>
        </p:nvSpPr>
        <p:spPr bwMode="auto">
          <a:xfrm rot="18960509">
            <a:off x="-45468" y="2599215"/>
            <a:ext cx="102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dirty="0">
                <a:latin typeface="+mn-lt"/>
              </a:rPr>
              <a:t>Magnitude </a:t>
            </a:r>
          </a:p>
        </p:txBody>
      </p:sp>
      <p:sp>
        <p:nvSpPr>
          <p:cNvPr id="4106" name="TextBox 21"/>
          <p:cNvSpPr txBox="1">
            <a:spLocks noChangeArrowheads="1"/>
          </p:cNvSpPr>
          <p:nvPr/>
        </p:nvSpPr>
        <p:spPr bwMode="auto">
          <a:xfrm>
            <a:off x="715963" y="3911600"/>
            <a:ext cx="73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latin typeface="+mn-lt"/>
              </a:rPr>
              <a:t>Or:</a:t>
            </a:r>
          </a:p>
        </p:txBody>
      </p:sp>
      <p:sp>
        <p:nvSpPr>
          <p:cNvPr id="17419" name="TextBox 24"/>
          <p:cNvSpPr txBox="1">
            <a:spLocks noChangeArrowheads="1"/>
          </p:cNvSpPr>
          <p:nvPr/>
        </p:nvSpPr>
        <p:spPr bwMode="auto">
          <a:xfrm>
            <a:off x="4724400" y="2286000"/>
            <a:ext cx="2703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“Coulomb constant”</a:t>
            </a:r>
          </a:p>
        </p:txBody>
      </p:sp>
      <p:sp>
        <p:nvSpPr>
          <p:cNvPr id="4108" name="TextBox 25"/>
          <p:cNvSpPr txBox="1">
            <a:spLocks noChangeArrowheads="1"/>
          </p:cNvSpPr>
          <p:nvPr/>
        </p:nvSpPr>
        <p:spPr bwMode="auto">
          <a:xfrm>
            <a:off x="4726122" y="3657600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“Permittivity of free space”</a:t>
            </a:r>
          </a:p>
        </p:txBody>
      </p:sp>
      <p:sp>
        <p:nvSpPr>
          <p:cNvPr id="17421" name="Text Box 50"/>
          <p:cNvSpPr txBox="1">
            <a:spLocks noChangeArrowheads="1"/>
          </p:cNvSpPr>
          <p:nvPr/>
        </p:nvSpPr>
        <p:spPr bwMode="auto">
          <a:xfrm rot="18960509">
            <a:off x="55759" y="5145187"/>
            <a:ext cx="8539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dirty="0">
                <a:latin typeface="+mn-lt"/>
              </a:rPr>
              <a:t>Direction</a:t>
            </a:r>
          </a:p>
        </p:txBody>
      </p:sp>
      <p:sp>
        <p:nvSpPr>
          <p:cNvPr id="17422" name="TextBox 27"/>
          <p:cNvSpPr txBox="1">
            <a:spLocks noChangeArrowheads="1"/>
          </p:cNvSpPr>
          <p:nvPr/>
        </p:nvSpPr>
        <p:spPr bwMode="auto">
          <a:xfrm>
            <a:off x="685800" y="5257800"/>
            <a:ext cx="738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latin typeface="+mn-lt"/>
              </a:rPr>
              <a:t>Opposite charges attract, like charges repel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17</a:t>
            </a:fld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828800" y="2133600"/>
          <a:ext cx="1905000" cy="1135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6" name="Equation" r:id="rId4" imgW="660113" imgH="393529" progId="Equation.DSMT4">
                  <p:embed/>
                </p:oleObj>
              </mc:Choice>
              <mc:Fallback>
                <p:oleObj name="Equation" r:id="rId4" imgW="660113" imgH="393529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133600"/>
                        <a:ext cx="1905000" cy="11356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1417638" y="3581400"/>
          <a:ext cx="3005137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7" name="Equation" r:id="rId6" imgW="1041400" imgH="457200" progId="Equation.DSMT4">
                  <p:embed/>
                </p:oleObj>
              </mc:Choice>
              <mc:Fallback>
                <p:oleObj name="Equation" r:id="rId6" imgW="1041400" imgH="4572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3581400"/>
                        <a:ext cx="3005137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992329"/>
              </p:ext>
            </p:extLst>
          </p:nvPr>
        </p:nvGraphicFramePr>
        <p:xfrm>
          <a:off x="4784725" y="2667000"/>
          <a:ext cx="27527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8" name="Equation" r:id="rId8" imgW="1320480" imgH="241200" progId="Equation.DSMT4">
                  <p:embed/>
                </p:oleObj>
              </mc:Choice>
              <mc:Fallback>
                <p:oleObj name="Equation" r:id="rId8" imgW="1320480" imgH="2412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2667000"/>
                        <a:ext cx="27527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991403"/>
              </p:ext>
            </p:extLst>
          </p:nvPr>
        </p:nvGraphicFramePr>
        <p:xfrm>
          <a:off x="4776788" y="4059143"/>
          <a:ext cx="3470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9" name="Equation" r:id="rId10" imgW="1663560" imgH="253800" progId="Equation.DSMT4">
                  <p:embed/>
                </p:oleObj>
              </mc:Choice>
              <mc:Fallback>
                <p:oleObj name="Equation" r:id="rId10" imgW="1663560" imgH="2538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788" y="4059143"/>
                        <a:ext cx="3470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962400" y="8382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+mn-lt"/>
              </a:rPr>
              <a:t>(1785)</a:t>
            </a:r>
            <a:endParaRPr lang="en-US" dirty="0">
              <a:latin typeface="+mn-lt"/>
            </a:endParaRPr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59766"/>
              </p:ext>
            </p:extLst>
          </p:nvPr>
        </p:nvGraphicFramePr>
        <p:xfrm>
          <a:off x="1809750" y="2057400"/>
          <a:ext cx="238125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0" name="Equation" r:id="rId12" imgW="825500" imgH="419100" progId="Equation.DSMT4">
                  <p:embed/>
                </p:oleObj>
              </mc:Choice>
              <mc:Fallback>
                <p:oleObj name="Equation" r:id="rId12" imgW="825500" imgH="4191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57400"/>
                        <a:ext cx="2381250" cy="1208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12"/>
          <p:cNvSpPr>
            <a:spLocks noGrp="1" noChangeArrowheads="1"/>
          </p:cNvSpPr>
          <p:nvPr>
            <p:ph idx="4294967295"/>
          </p:nvPr>
        </p:nvSpPr>
        <p:spPr>
          <a:xfrm>
            <a:off x="381000" y="1447800"/>
            <a:ext cx="7772400" cy="1185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Force between charges </a:t>
            </a:r>
            <a:r>
              <a:rPr lang="en-US" i="1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 separated a distance </a:t>
            </a:r>
            <a:r>
              <a:rPr lang="en-US" i="1" dirty="0" smtClean="0"/>
              <a:t>r</a:t>
            </a:r>
            <a:r>
              <a:rPr lang="en-US" dirty="0" smtClean="0"/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Coulomb’s Law</a:t>
            </a:r>
          </a:p>
        </p:txBody>
      </p:sp>
      <p:sp>
        <p:nvSpPr>
          <p:cNvPr id="18441" name="Rectangle 18"/>
          <p:cNvSpPr>
            <a:spLocks noChangeArrowheads="1"/>
          </p:cNvSpPr>
          <p:nvPr/>
        </p:nvSpPr>
        <p:spPr bwMode="auto">
          <a:xfrm>
            <a:off x="533400" y="1255693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+mn-lt"/>
              </a:rPr>
              <a:t>What </a:t>
            </a:r>
            <a:r>
              <a:rPr lang="en-US" sz="2800" dirty="0">
                <a:latin typeface="+mn-lt"/>
              </a:rPr>
              <a:t>is the magnitude of the force on the proton due to the electron in hydrogen?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18</a:t>
            </a:fld>
            <a:endParaRPr lang="en-US" dirty="0"/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19294"/>
            <a:ext cx="472301" cy="4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603825" y="254309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–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170829" y="2631219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1800" dirty="0" smtClean="0">
                <a:latin typeface="+mn-lt"/>
              </a:rPr>
              <a:t>Proton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1800" i="1" dirty="0" err="1" smtClean="0">
                <a:latin typeface="+mn-lt"/>
              </a:rPr>
              <a:t>q</a:t>
            </a:r>
            <a:r>
              <a:rPr lang="en-US" sz="1800" i="1" baseline="-25000" dirty="0" err="1" smtClean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 = 1.6 x 10</a:t>
            </a:r>
            <a:r>
              <a:rPr lang="en-US" sz="1800" baseline="30000" dirty="0" smtClean="0">
                <a:latin typeface="+mn-lt"/>
              </a:rPr>
              <a:t>–19 </a:t>
            </a:r>
            <a:r>
              <a:rPr lang="en-US" sz="1800" dirty="0">
                <a:latin typeface="+mn-lt"/>
              </a:rPr>
              <a:t>C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041004" y="2631219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1800" dirty="0" smtClean="0">
                <a:latin typeface="+mn-lt"/>
              </a:rPr>
              <a:t>Electron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1800" i="1" dirty="0" err="1" smtClean="0">
                <a:latin typeface="+mn-lt"/>
              </a:rPr>
              <a:t>q</a:t>
            </a:r>
            <a:r>
              <a:rPr lang="en-US" sz="1800" i="1" baseline="-25000" dirty="0" err="1" smtClean="0">
                <a:latin typeface="+mn-lt"/>
              </a:rPr>
              <a:t>e</a:t>
            </a:r>
            <a:r>
              <a:rPr lang="en-US" sz="1800" dirty="0" smtClean="0">
                <a:latin typeface="+mn-lt"/>
              </a:rPr>
              <a:t> = –1.6 x 10</a:t>
            </a:r>
            <a:r>
              <a:rPr lang="en-US" sz="1800" baseline="30000" dirty="0" smtClean="0">
                <a:latin typeface="+mn-lt"/>
              </a:rPr>
              <a:t>–19 </a:t>
            </a:r>
            <a:r>
              <a:rPr lang="en-US" sz="1800" dirty="0" smtClean="0">
                <a:latin typeface="+mn-lt"/>
              </a:rPr>
              <a:t>C</a:t>
            </a:r>
            <a:endParaRPr lang="en-US" sz="1800" dirty="0">
              <a:latin typeface="+mn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352800" y="3352800"/>
            <a:ext cx="24384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61977" y="333369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i="1" dirty="0" smtClean="0">
                <a:latin typeface="+mn-lt"/>
              </a:rPr>
              <a:t>r </a:t>
            </a:r>
            <a:r>
              <a:rPr lang="en-US" sz="2000" dirty="0" smtClean="0">
                <a:latin typeface="+mn-lt"/>
              </a:rPr>
              <a:t>= </a:t>
            </a:r>
            <a:r>
              <a:rPr lang="en-US" sz="2000" dirty="0" smtClean="0">
                <a:latin typeface="+mn-lt"/>
              </a:rPr>
              <a:t>0.53 </a:t>
            </a:r>
            <a:r>
              <a:rPr lang="en-US" sz="2000" dirty="0" smtClean="0">
                <a:latin typeface="+mn-lt"/>
              </a:rPr>
              <a:t>x 10</a:t>
            </a:r>
            <a:r>
              <a:rPr lang="en-US" sz="2000" baseline="30000" dirty="0" smtClean="0">
                <a:latin typeface="+mn-lt"/>
              </a:rPr>
              <a:t>–10</a:t>
            </a:r>
            <a:r>
              <a:rPr lang="en-US" sz="2000" dirty="0" smtClean="0">
                <a:latin typeface="+mn-lt"/>
              </a:rPr>
              <a:t> m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381000" y="49631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+mn-lt"/>
              </a:rPr>
              <a:t>Compare to gravitational force between them (Phys. 101)</a:t>
            </a:r>
            <a:endParaRPr lang="en-US" sz="2800" dirty="0"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004306" y="2466894"/>
            <a:ext cx="805694" cy="804555"/>
            <a:chOff x="6801265" y="4392849"/>
            <a:chExt cx="805694" cy="804555"/>
          </a:xfrm>
        </p:grpSpPr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009864" y="445743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ACT: Coulomb’s Law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8763000" cy="9906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What is the direction of the force on the proton due to the electron in the hydrogen atom?</a:t>
            </a:r>
          </a:p>
        </p:txBody>
      </p:sp>
      <p:pic>
        <p:nvPicPr>
          <p:cNvPr id="19464" name="Picture 21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19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7200" y="43434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US" sz="2800" dirty="0" smtClean="0">
                <a:latin typeface="+mn-lt"/>
              </a:rPr>
              <a:t>What is the direction of the force on the </a:t>
            </a:r>
            <a:r>
              <a:rPr lang="en-US" sz="2800" i="1" dirty="0" smtClean="0">
                <a:latin typeface="+mn-lt"/>
              </a:rPr>
              <a:t>electron due to the proton</a:t>
            </a:r>
            <a:r>
              <a:rPr lang="en-US" sz="2800" dirty="0" smtClean="0">
                <a:latin typeface="+mn-lt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43000" y="35052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  Left		B. Right		C. Zero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472301" cy="4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905000" y="2724090"/>
            <a:ext cx="89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+mj-lt"/>
              </a:rPr>
              <a:t>proton</a:t>
            </a:r>
            <a:endParaRPr lang="en-US" sz="20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0" y="2724090"/>
            <a:ext cx="1050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+mj-lt"/>
              </a:rPr>
              <a:t>electron</a:t>
            </a:r>
            <a:endParaRPr lang="en-US" sz="20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03825" y="2590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–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19400" y="2514600"/>
            <a:ext cx="805694" cy="804555"/>
            <a:chOff x="6801265" y="4392849"/>
            <a:chExt cx="805694" cy="804555"/>
          </a:xfrm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009864" y="445743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content</a:t>
            </a:r>
          </a:p>
        </p:txBody>
      </p:sp>
      <p:sp>
        <p:nvSpPr>
          <p:cNvPr id="160775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533400" y="2590800"/>
            <a:ext cx="3352800" cy="2590800"/>
          </a:xfrm>
        </p:spPr>
        <p:txBody>
          <a:bodyPr>
            <a:normAutofit lnSpcReduction="10000"/>
          </a:bodyPr>
          <a:lstStyle/>
          <a:p>
            <a:pPr marL="274320" indent="-274320" eaLnBrk="1" hangingPunct="1">
              <a:lnSpc>
                <a:spcPct val="100000"/>
              </a:lnSpc>
            </a:pPr>
            <a:r>
              <a:rPr lang="en-US" dirty="0" smtClean="0">
                <a:latin typeface="+mj-lt"/>
              </a:rPr>
              <a:t>Kinematics	</a:t>
            </a:r>
          </a:p>
          <a:p>
            <a:pPr marL="274320" indent="-274320" eaLnBrk="1" hangingPunct="1">
              <a:lnSpc>
                <a:spcPct val="100000"/>
              </a:lnSpc>
            </a:pPr>
            <a:r>
              <a:rPr lang="en-US" dirty="0" smtClean="0">
                <a:latin typeface="+mj-lt"/>
              </a:rPr>
              <a:t>Forces  	</a:t>
            </a:r>
          </a:p>
          <a:p>
            <a:pPr marL="274320" indent="-274320" eaLnBrk="1" hangingPunct="1">
              <a:lnSpc>
                <a:spcPct val="100000"/>
              </a:lnSpc>
            </a:pPr>
            <a:r>
              <a:rPr lang="en-US" dirty="0" smtClean="0">
                <a:latin typeface="+mj-lt"/>
              </a:rPr>
              <a:t>Energy</a:t>
            </a:r>
          </a:p>
          <a:p>
            <a:pPr marL="274320" indent="-274320" eaLnBrk="1" hangingPunct="1">
              <a:lnSpc>
                <a:spcPct val="100000"/>
              </a:lnSpc>
            </a:pPr>
            <a:r>
              <a:rPr lang="en-US" dirty="0" smtClean="0">
                <a:latin typeface="+mj-lt"/>
              </a:rPr>
              <a:t>Fluids</a:t>
            </a:r>
          </a:p>
          <a:p>
            <a:pPr marL="274320" indent="-274320" eaLnBrk="1" hangingPunct="1">
              <a:lnSpc>
                <a:spcPct val="100000"/>
              </a:lnSpc>
            </a:pPr>
            <a:r>
              <a:rPr lang="en-US" dirty="0" smtClean="0">
                <a:latin typeface="+mj-lt"/>
              </a:rPr>
              <a:t>Waves  (Sound)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4724400" y="2590800"/>
            <a:ext cx="441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Electricity &amp; circuits</a:t>
            </a:r>
            <a:endParaRPr lang="en-US" sz="2800" dirty="0">
              <a:latin typeface="+mj-lt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Magnetism &amp; induction</a:t>
            </a:r>
            <a:endParaRPr lang="en-US" sz="2800" dirty="0">
              <a:latin typeface="+mj-lt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Optics  	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Modern Physics</a:t>
            </a:r>
            <a:endParaRPr lang="en-US" sz="2800" dirty="0">
              <a:latin typeface="+mj-lt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800600" y="99060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Physics 102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143000" y="99060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Physics 101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762000" y="19812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+mj-lt"/>
              </a:rPr>
              <a:t>Macroscopic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4953000" y="19812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+mj-lt"/>
              </a:rPr>
              <a:t>Microscopic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 rot="-2625517">
            <a:off x="112357" y="683568"/>
            <a:ext cx="1866024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>
                <a:latin typeface="+mn-lt"/>
              </a:rPr>
              <a:t>Prerequisite!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219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+mn-lt"/>
              </a:rPr>
              <a:t>Two charges </a:t>
            </a:r>
            <a:r>
              <a:rPr lang="en-US" sz="2400" i="1" dirty="0" smtClean="0">
                <a:latin typeface="+mn-lt"/>
              </a:rPr>
              <a:t>q</a:t>
            </a:r>
            <a:r>
              <a:rPr lang="en-US" sz="2400" baseline="-250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 = +1 </a:t>
            </a:r>
            <a:r>
              <a:rPr lang="el-GR" sz="2400" dirty="0" smtClean="0">
                <a:latin typeface="+mn-lt"/>
              </a:rPr>
              <a:t>μ</a:t>
            </a:r>
            <a:r>
              <a:rPr lang="en-US" sz="2400" dirty="0" smtClean="0">
                <a:latin typeface="+mn-lt"/>
              </a:rPr>
              <a:t>C and </a:t>
            </a:r>
            <a:r>
              <a:rPr lang="en-US" sz="2400" i="1" dirty="0" smtClean="0">
                <a:latin typeface="+mn-lt"/>
              </a:rPr>
              <a:t>q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 = +10 </a:t>
            </a:r>
            <a:r>
              <a:rPr lang="el-GR" sz="2400" dirty="0" smtClean="0">
                <a:latin typeface="+mn-lt"/>
              </a:rPr>
              <a:t>μ</a:t>
            </a:r>
            <a:r>
              <a:rPr lang="en-US" sz="2400" dirty="0" smtClean="0">
                <a:latin typeface="+mn-lt"/>
              </a:rPr>
              <a:t>C are placed near each other. Which of the following diagrams correctly depicts the forces acting on the charges?  </a:t>
            </a:r>
            <a:endParaRPr lang="en-US" sz="2400" dirty="0">
              <a:latin typeface="+mn-lt"/>
            </a:endParaRPr>
          </a:p>
        </p:txBody>
      </p:sp>
      <p:pic>
        <p:nvPicPr>
          <p:cNvPr id="16" name="Picture 21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/>
          <a:p>
            <a:r>
              <a:rPr lang="en-US" dirty="0" smtClean="0"/>
              <a:t>ACT: Coulomb’s Law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2766298"/>
            <a:ext cx="797013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lphaU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lphaU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lphaU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2" name="Line 47"/>
          <p:cNvSpPr>
            <a:spLocks noChangeShapeType="1"/>
          </p:cNvSpPr>
          <p:nvPr/>
        </p:nvSpPr>
        <p:spPr bwMode="auto">
          <a:xfrm flipV="1">
            <a:off x="3276600" y="3009900"/>
            <a:ext cx="7683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3" name="Line 47"/>
          <p:cNvSpPr>
            <a:spLocks noChangeShapeType="1"/>
          </p:cNvSpPr>
          <p:nvPr/>
        </p:nvSpPr>
        <p:spPr bwMode="auto">
          <a:xfrm flipH="1" flipV="1">
            <a:off x="6400800" y="30099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3276600" y="3924300"/>
            <a:ext cx="7683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 flipH="1" flipV="1">
            <a:off x="6400800" y="39243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 flipH="1" flipV="1">
            <a:off x="1676400" y="47625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 flipH="1" flipV="1">
            <a:off x="6400800" y="47625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81497" y="2419290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i="1" dirty="0" smtClean="0">
                <a:latin typeface="+mn-lt"/>
              </a:rPr>
              <a:t>q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 = +1 </a:t>
            </a:r>
            <a:r>
              <a:rPr lang="el-GR" sz="2000" dirty="0" smtClean="0">
                <a:latin typeface="+mn-lt"/>
              </a:rPr>
              <a:t>μ</a:t>
            </a:r>
            <a:r>
              <a:rPr lang="en-US" sz="2000" dirty="0" smtClean="0">
                <a:latin typeface="+mn-lt"/>
              </a:rPr>
              <a:t>C </a:t>
            </a:r>
            <a:endParaRPr lang="en-US" sz="2000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78606" y="2266890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i="1" dirty="0" smtClean="0">
                <a:latin typeface="+mn-lt"/>
              </a:rPr>
              <a:t>q</a:t>
            </a:r>
            <a:r>
              <a:rPr lang="en-US" sz="2000" baseline="-25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 = +10 </a:t>
            </a:r>
            <a:r>
              <a:rPr lang="el-GR" sz="2000" dirty="0" smtClean="0">
                <a:latin typeface="+mn-lt"/>
              </a:rPr>
              <a:t>μ</a:t>
            </a:r>
            <a:r>
              <a:rPr lang="en-US" sz="2000" dirty="0" smtClean="0">
                <a:latin typeface="+mn-lt"/>
              </a:rPr>
              <a:t>C </a:t>
            </a:r>
            <a:endParaRPr lang="en-US" sz="2000" dirty="0">
              <a:latin typeface="+mn-lt"/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685800" cy="6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685800" cy="6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685800" cy="6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380568" cy="38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380568" cy="38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380568" cy="38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of Today’s Lecture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981200"/>
            <a:ext cx="8229600" cy="3505200"/>
          </a:xfrm>
        </p:spPr>
        <p:txBody>
          <a:bodyPr/>
          <a:lstStyle/>
          <a:p>
            <a:pPr eaLnBrk="1" hangingPunct="1"/>
            <a:r>
              <a:rPr lang="en-US" dirty="0" smtClean="0"/>
              <a:t>Electric charge</a:t>
            </a:r>
          </a:p>
          <a:p>
            <a:pPr eaLnBrk="1" hangingPunct="1"/>
            <a:r>
              <a:rPr lang="en-US" dirty="0" smtClean="0"/>
              <a:t>Conservation of charge</a:t>
            </a:r>
          </a:p>
          <a:p>
            <a:pPr eaLnBrk="1" hangingPunct="1"/>
            <a:r>
              <a:rPr lang="en-US" dirty="0" smtClean="0"/>
              <a:t>Conductors and insulators</a:t>
            </a:r>
          </a:p>
          <a:p>
            <a:pPr eaLnBrk="1" hangingPunct="1"/>
            <a:r>
              <a:rPr lang="en-US" dirty="0" smtClean="0"/>
              <a:t>Coulomb’s Law for the force between charges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Much more on Coulomb’s Law in next lecture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21</a:t>
            </a:fld>
            <a:endParaRPr lang="en-US" dirty="0"/>
          </a:p>
        </p:txBody>
      </p:sp>
      <p:graphicFrame>
        <p:nvGraphicFramePr>
          <p:cNvPr id="109569" name="Object 1"/>
          <p:cNvGraphicFramePr>
            <a:graphicFrameLocks noChangeAspect="1"/>
          </p:cNvGraphicFramePr>
          <p:nvPr/>
        </p:nvGraphicFramePr>
        <p:xfrm>
          <a:off x="3505200" y="3886200"/>
          <a:ext cx="1828800" cy="1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8" name="Equation" r:id="rId4" imgW="660113" imgH="393529" progId="Equation.DSMT4">
                  <p:embed/>
                </p:oleObj>
              </mc:Choice>
              <mc:Fallback>
                <p:oleObj name="Equation" r:id="rId4" imgW="660113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1828800" cy="1089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Meet the course directors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1500" y="1828800"/>
            <a:ext cx="7886700" cy="1603375"/>
          </a:xfrm>
        </p:spPr>
        <p:txBody>
          <a:bodyPr/>
          <a:lstStyle/>
          <a:p>
            <a:pPr eaLnBrk="1" hangingPunct="1"/>
            <a:r>
              <a:rPr lang="en-US" dirty="0" smtClean="0"/>
              <a:t>Lecturer: 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Research: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Office Hours: 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3886201"/>
            <a:ext cx="78867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 coordinator: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 &amp; exam coordinator: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emailing me: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15913" y="1603375"/>
            <a:ext cx="8599487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Email must be sent from </a:t>
            </a:r>
            <a:r>
              <a:rPr lang="en-US" sz="2400" u="sng" dirty="0" smtClean="0">
                <a:latin typeface="+mj-lt"/>
              </a:rPr>
              <a:t>@illinois.edu</a:t>
            </a:r>
            <a:endParaRPr lang="en-US" sz="24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 Subject line should begin with “</a:t>
            </a:r>
            <a:r>
              <a:rPr lang="en-US" sz="2400" u="sng" dirty="0" smtClean="0">
                <a:latin typeface="+mj-lt"/>
              </a:rPr>
              <a:t>PHYS102 question</a:t>
            </a:r>
            <a:r>
              <a:rPr lang="en-US" sz="2400" dirty="0" smtClean="0">
                <a:latin typeface="+mj-lt"/>
              </a:rPr>
              <a:t>:”</a:t>
            </a:r>
          </a:p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 Message should contain:</a:t>
            </a:r>
          </a:p>
          <a:p>
            <a:pPr marL="457200" lvl="1" indent="0" eaLnBrk="1" hangingPunct="1">
              <a:buNone/>
              <a:defRPr/>
            </a:pP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your full name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400" u="sng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NetID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discussion section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TA name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 Questions about physics: </a:t>
            </a:r>
          </a:p>
          <a:p>
            <a:pPr marL="457200" lvl="1" indent="0" eaLnBrk="1" hangingPunct="1">
              <a:buNone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Do not use email, use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office hours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(see course website)  </a:t>
            </a:r>
          </a:p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 Before emailing: </a:t>
            </a:r>
          </a:p>
          <a:p>
            <a:pPr marL="457200" lvl="1" indent="0" eaLnBrk="1" hangingPunct="1">
              <a:buNone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Verify information is not already on the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course website</a:t>
            </a:r>
          </a:p>
          <a:p>
            <a:pPr marL="457200" lvl="1" indent="0" eaLnBrk="1" hangingPunct="1">
              <a:buNone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The course directors reserve the right to penalize your HW score if you ask questions via email that are answered on the website</a:t>
            </a:r>
          </a:p>
        </p:txBody>
      </p:sp>
      <p:pic>
        <p:nvPicPr>
          <p:cNvPr id="4102" name="Picture 6" descr="http://saleskick.me/wp-content/uploads/2011/09/email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5" b="89970" l="9863" r="89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981200" cy="17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Website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363639"/>
            <a:ext cx="8382000" cy="442756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hlinkClick r:id="rId3"/>
              </a:rPr>
              <a:t>http://courses.physics.illinois.edu/phys102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Course Description / Excused Absences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First </a:t>
            </a:r>
            <a:r>
              <a:rPr lang="en-US" dirty="0" smtClean="0"/>
              <a:t>Discussion: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First </a:t>
            </a:r>
            <a:r>
              <a:rPr lang="en-US" dirty="0" smtClean="0"/>
              <a:t>Lab: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Exam dates: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Required Materials:</a:t>
            </a:r>
            <a:endParaRPr lang="en-US" sz="2800" dirty="0" smtClean="0"/>
          </a:p>
          <a:p>
            <a:pPr marL="45720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Be sure to register your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&gt;clicker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prior to lecture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Philosophy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524000"/>
            <a:ext cx="7886700" cy="2667000"/>
          </a:xfrm>
        </p:spPr>
        <p:txBody>
          <a:bodyPr/>
          <a:lstStyle/>
          <a:p>
            <a:pPr eaLnBrk="1" hangingPunct="1"/>
            <a:r>
              <a:rPr lang="en-US" dirty="0" smtClean="0"/>
              <a:t>Think about it (pre-lecture &amp; checkpoint) </a:t>
            </a:r>
          </a:p>
          <a:p>
            <a:pPr eaLnBrk="1" hangingPunct="1"/>
            <a:r>
              <a:rPr lang="en-US" dirty="0" smtClean="0"/>
              <a:t>Untangle it (lectures) </a:t>
            </a:r>
          </a:p>
          <a:p>
            <a:pPr eaLnBrk="1" hangingPunct="1"/>
            <a:r>
              <a:rPr lang="en-US" dirty="0" smtClean="0"/>
              <a:t>Play with it (labs) </a:t>
            </a:r>
          </a:p>
          <a:p>
            <a:pPr eaLnBrk="1" hangingPunct="1"/>
            <a:r>
              <a:rPr lang="en-US" dirty="0" smtClean="0"/>
              <a:t>Challenge yourself (homework) </a:t>
            </a:r>
          </a:p>
          <a:p>
            <a:pPr eaLnBrk="1" hangingPunct="1"/>
            <a:r>
              <a:rPr lang="en-US" dirty="0" smtClean="0"/>
              <a:t>Close the loop (discussion/quiz)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667000" y="4419600"/>
            <a:ext cx="40671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+mj-lt"/>
              </a:rPr>
              <a:t>The order is important!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7" descr="famousshot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205162" cy="367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1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Electric charge &amp; Coulomb’s law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Fundamental forces of Nature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1524000"/>
            <a:ext cx="5558509" cy="179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+mj-lt"/>
              </a:rPr>
              <a:t>Gravitational force (solar system, galaxies)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Electromagnetic force (atoms, molecules)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Strong force (atomic nuclei)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Weak force (radioactive decay)</a:t>
            </a:r>
            <a:endParaRPr lang="en-US" sz="2400" dirty="0">
              <a:latin typeface="+mj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1524000"/>
            <a:ext cx="136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Phys. 101</a:t>
            </a:r>
            <a:endParaRPr lang="en-US" sz="2400" dirty="0">
              <a:solidFill>
                <a:srgbClr val="008000"/>
              </a:solidFill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200" y="2057400"/>
            <a:ext cx="1524000" cy="1219200"/>
            <a:chOff x="0" y="2057400"/>
            <a:chExt cx="1524000" cy="121920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2433935"/>
              <a:ext cx="1368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rgbClr val="008000"/>
                  </a:solidFill>
                  <a:latin typeface="+mj-lt"/>
                </a:rPr>
                <a:t>Phys. 102</a:t>
              </a:r>
              <a:endParaRPr lang="en-US" sz="240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5" name="AutoShape 148"/>
            <p:cNvSpPr>
              <a:spLocks/>
            </p:cNvSpPr>
            <p:nvPr/>
          </p:nvSpPr>
          <p:spPr bwMode="auto">
            <a:xfrm>
              <a:off x="1371600" y="2057400"/>
              <a:ext cx="152400" cy="1219200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80730" y="3900785"/>
            <a:ext cx="2210670" cy="1985665"/>
            <a:chOff x="5180730" y="4186535"/>
            <a:chExt cx="2210670" cy="1985665"/>
          </a:xfrm>
        </p:grpSpPr>
        <p:pic>
          <p:nvPicPr>
            <p:cNvPr id="16" name="Picture 37" descr="http://hadron.physics.fsu.edu/~crede/IMAGES/panels-5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3" r="6666" b="6667"/>
            <a:stretch/>
          </p:blipFill>
          <p:spPr bwMode="auto">
            <a:xfrm>
              <a:off x="5188712" y="4186535"/>
              <a:ext cx="2133600" cy="137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188712" y="471993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+mn-lt"/>
                </a:rPr>
                <a:t>&lt;</a:t>
              </a:r>
              <a:endParaRPr lang="en-US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0730" y="5710535"/>
              <a:ext cx="2210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+mn-lt"/>
                </a:rPr>
                <a:t>Electromagnetic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474712" y="3976985"/>
            <a:ext cx="1524000" cy="1909465"/>
            <a:chOff x="7474712" y="4262735"/>
            <a:chExt cx="1524000" cy="1909465"/>
          </a:xfrm>
        </p:grpSpPr>
        <p:pic>
          <p:nvPicPr>
            <p:cNvPr id="17" name="Picture 5" descr="http://hadron.physics.fsu.edu/~crede/IMAGES/panels-6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52" t="25420" r="27481" b="11246"/>
            <a:stretch/>
          </p:blipFill>
          <p:spPr bwMode="auto">
            <a:xfrm>
              <a:off x="7931912" y="4262735"/>
              <a:ext cx="1066800" cy="144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474712" y="471993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+mn-lt"/>
                </a:rPr>
                <a:t>&lt;</a:t>
              </a:r>
              <a:endParaRPr lang="en-US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31912" y="5710535"/>
              <a:ext cx="998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+mn-lt"/>
                </a:rPr>
                <a:t>Strong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00" y="3900785"/>
            <a:ext cx="2154063" cy="1985665"/>
            <a:chOff x="152400" y="4186535"/>
            <a:chExt cx="2154063" cy="1985665"/>
          </a:xfrm>
        </p:grpSpPr>
        <p:sp>
          <p:nvSpPr>
            <p:cNvPr id="24" name="TextBox 23"/>
            <p:cNvSpPr txBox="1"/>
            <p:nvPr/>
          </p:nvSpPr>
          <p:spPr>
            <a:xfrm>
              <a:off x="230822" y="5710535"/>
              <a:ext cx="1790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+mn-lt"/>
                </a:rPr>
                <a:t>Gravitational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113666" name="Picture 2" descr="http://images.tutorvista.com/cms/images/83/objects-attracted-towards-the-eart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4186535"/>
              <a:ext cx="2154063" cy="15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2" name="Group 31"/>
          <p:cNvGrpSpPr/>
          <p:nvPr/>
        </p:nvGrpSpPr>
        <p:grpSpPr>
          <a:xfrm>
            <a:off x="2362200" y="3900785"/>
            <a:ext cx="2819400" cy="1985665"/>
            <a:chOff x="2362200" y="4186535"/>
            <a:chExt cx="2819400" cy="1985665"/>
          </a:xfrm>
        </p:grpSpPr>
        <p:pic>
          <p:nvPicPr>
            <p:cNvPr id="14" name="Picture 44" descr="http://outreach.atnf.csiro.au/education/senior/cosmicengine/images/sun/betadecay.g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56" r="42818" b="14836"/>
            <a:stretch/>
          </p:blipFill>
          <p:spPr bwMode="auto">
            <a:xfrm>
              <a:off x="2743200" y="4186535"/>
              <a:ext cx="2438400" cy="1600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276600" y="5710535"/>
              <a:ext cx="888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+mn-lt"/>
                </a:rPr>
                <a:t>Weak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62200" y="471993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+mn-lt"/>
                </a:rPr>
                <a:t>&lt;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6087130"/>
            <a:ext cx="9144000" cy="523220"/>
            <a:chOff x="0" y="3591580"/>
            <a:chExt cx="9144000" cy="523220"/>
          </a:xfrm>
        </p:grpSpPr>
        <p:sp>
          <p:nvSpPr>
            <p:cNvPr id="29" name="Rectangle 28"/>
            <p:cNvSpPr/>
            <p:nvPr/>
          </p:nvSpPr>
          <p:spPr>
            <a:xfrm>
              <a:off x="0" y="3657600"/>
              <a:ext cx="9144000" cy="457200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3800" y="3591580"/>
              <a:ext cx="1540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  <a:latin typeface="+mn-lt"/>
                </a:rPr>
                <a:t>strongest</a:t>
              </a:r>
              <a:endParaRPr lang="en-US" sz="2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7654" y="3591580"/>
              <a:ext cx="13746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  <a:latin typeface="+mn-lt"/>
                </a:rPr>
                <a:t>weakest</a:t>
              </a:r>
              <a:endParaRPr 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988586" y="5206425"/>
            <a:ext cx="2749550" cy="584775"/>
            <a:chOff x="1285943" y="4267200"/>
            <a:chExt cx="2749550" cy="584775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300" y="43434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3267143" y="45720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67525" y="42672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143" y="43434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165368" y="42672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–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Line 47"/>
            <p:cNvSpPr>
              <a:spLocks noChangeShapeType="1"/>
            </p:cNvSpPr>
            <p:nvPr/>
          </p:nvSpPr>
          <p:spPr bwMode="auto">
            <a:xfrm flipV="1">
              <a:off x="1285943" y="45720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4879" y="4444425"/>
            <a:ext cx="2733257" cy="584775"/>
            <a:chOff x="1302236" y="5029200"/>
            <a:chExt cx="2733257" cy="584775"/>
          </a:xfrm>
        </p:grpSpPr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993" y="5105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Line 47"/>
            <p:cNvSpPr>
              <a:spLocks noChangeShapeType="1"/>
            </p:cNvSpPr>
            <p:nvPr/>
          </p:nvSpPr>
          <p:spPr bwMode="auto">
            <a:xfrm flipV="1">
              <a:off x="1302236" y="53340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0950" y="50292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+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593" y="5105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809943" y="50292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+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3267143" y="53340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charge</a:t>
            </a:r>
            <a:endParaRPr lang="en-US" dirty="0"/>
          </a:p>
        </p:txBody>
      </p:sp>
      <p:sp>
        <p:nvSpPr>
          <p:cNvPr id="5" name="Rectangle 1029"/>
          <p:cNvSpPr txBox="1">
            <a:spLocks noChangeArrowheads="1"/>
          </p:cNvSpPr>
          <p:nvPr/>
        </p:nvSpPr>
        <p:spPr>
          <a:xfrm>
            <a:off x="0" y="1752600"/>
            <a:ext cx="4572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</a:rPr>
              <a:t>EM force -&gt; </a:t>
            </a:r>
            <a:r>
              <a:rPr lang="en-US" sz="2400" i="1" u="sng" dirty="0" smtClean="0">
                <a:latin typeface="+mn-lt"/>
              </a:rPr>
              <a:t>electric charge</a:t>
            </a: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Positive &amp; negative charge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Opposite charges attract, like charges repel</a:t>
            </a:r>
          </a:p>
        </p:txBody>
      </p:sp>
      <p:sp>
        <p:nvSpPr>
          <p:cNvPr id="27" name="Rectangle 1029"/>
          <p:cNvSpPr txBox="1">
            <a:spLocks noChangeArrowheads="1"/>
          </p:cNvSpPr>
          <p:nvPr/>
        </p:nvSpPr>
        <p:spPr>
          <a:xfrm>
            <a:off x="4724400" y="1752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Gravity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-&gt; </a:t>
            </a: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always positive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Gravity always attractive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00" y="1066800"/>
            <a:ext cx="7448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+mn-lt"/>
              </a:rPr>
              <a:t>Charge is an intrinsic property of matter, like mass</a:t>
            </a:r>
            <a:endParaRPr lang="en-US" sz="2800" dirty="0">
              <a:latin typeface="+mn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455243" y="3962400"/>
            <a:ext cx="1848943" cy="0"/>
            <a:chOff x="1455243" y="3962400"/>
            <a:chExt cx="1848943" cy="0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1455243" y="39624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auto">
            <a:xfrm flipV="1">
              <a:off x="2535836" y="39624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4400" y="3657600"/>
            <a:ext cx="2929538" cy="584775"/>
            <a:chOff x="914400" y="3657600"/>
            <a:chExt cx="2929538" cy="584775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593" y="37338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7338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55625" y="36576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33943" y="36576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+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29200" y="3733800"/>
            <a:ext cx="2929538" cy="476670"/>
            <a:chOff x="5029200" y="3733800"/>
            <a:chExt cx="2929538" cy="476670"/>
          </a:xfrm>
        </p:grpSpPr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393" y="37338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7338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570043" y="3962400"/>
            <a:ext cx="1848943" cy="0"/>
            <a:chOff x="5570043" y="3962400"/>
            <a:chExt cx="1848943" cy="0"/>
          </a:xfrm>
        </p:grpSpPr>
        <p:sp>
          <p:nvSpPr>
            <p:cNvPr id="72" name="Line 10"/>
            <p:cNvSpPr>
              <a:spLocks noChangeShapeType="1"/>
            </p:cNvSpPr>
            <p:nvPr/>
          </p:nvSpPr>
          <p:spPr bwMode="auto">
            <a:xfrm flipV="1">
              <a:off x="5570043" y="39624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73" name="Line 47"/>
            <p:cNvSpPr>
              <a:spLocks noChangeShapeType="1"/>
            </p:cNvSpPr>
            <p:nvPr/>
          </p:nvSpPr>
          <p:spPr bwMode="auto">
            <a:xfrm flipV="1">
              <a:off x="6650636" y="3962400"/>
              <a:ext cx="768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977719" y="5540992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DEMO</a:t>
            </a:r>
            <a:endParaRPr lang="en-US" sz="1800" dirty="0">
              <a:latin typeface="+mn-lt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Phys. 102, Lecture 1, Slide </a:t>
            </a:r>
            <a:fld id="{39DD290F-A5FE-4EF2-91BA-6BB6FD711F2D}" type="slidenum">
              <a:rPr lang="en-US" smtClean="0"/>
              <a:pPr>
                <a:buFontTx/>
                <a:buNone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elcome to Physics 102!&amp;quot;&quot;/&gt;&lt;property id=&quot;20307&quot; value=&quot;322&quot;/&gt;&lt;/object&gt;&lt;object type=&quot;3&quot; unique_id=&quot;10005&quot;&gt;&lt;property id=&quot;20148&quot; value=&quot;5&quot;/&gt;&lt;property id=&quot;20300&quot; value=&quot;Slide 2 - &amp;quot;Meet the Lecturer&amp;quot;&quot;/&gt;&lt;property id=&quot;20307&quot; value=&quot;323&quot;/&gt;&lt;/object&gt;&lt;object type=&quot;3&quot; unique_id=&quot;10006&quot;&gt;&lt;property id=&quot;20148&quot; value=&quot;5&quot;/&gt;&lt;property id=&quot;20300&quot; value=&quot;Slide 3 - &amp;quot;Course Format&amp;#x0D;&amp;#x0A;(Spiral Learning)&amp;quot;&quot;/&gt;&lt;property id=&quot;20307&quot; value=&quot;324&quot;/&gt;&lt;/object&gt;&lt;object type=&quot;3&quot; unique_id=&quot;10007&quot;&gt;&lt;property id=&quot;20148&quot; value=&quot;5&quot;/&gt;&lt;property id=&quot;20300&quot; value=&quot;Slide 4 - &amp;quot;Grading Scale&amp;quot;&quot;/&gt;&lt;property id=&quot;20307&quot; value=&quot;325&quot;/&gt;&lt;/object&gt;&lt;object type=&quot;3&quot; unique_id=&quot;10009&quot;&gt;&lt;property id=&quot;20148&quot; value=&quot;5&quot;/&gt;&lt;property id=&quot;20300&quot; value=&quot;Slide 6 - &amp;quot;P102 Lectures&amp;quot;&quot;/&gt;&lt;property id=&quot;20307&quot; value=&quot;313&quot;/&gt;&lt;/object&gt;&lt;object type=&quot;3&quot; unique_id=&quot;10010&quot;&gt;&lt;property id=&quot;20148&quot; value=&quot;5&quot;/&gt;&lt;property id=&quot;20300&quot; value=&quot;Slide 8 - &amp;quot;Origin of Charge&amp;quot;&quot;/&gt;&lt;property id=&quot;20307&quot; value=&quot;286&quot;/&gt;&lt;/object&gt;&lt;object type=&quot;3&quot; unique_id=&quot;10011&quot;&gt;&lt;property id=&quot;20148&quot; value=&quot;5&quot;/&gt;&lt;property id=&quot;20300&quot; value=&quot;Slide 9 - &amp;quot;Conductors and Insulators&amp;#x0D;&amp;#x0A;&amp;quot;&quot;/&gt;&lt;property id=&quot;20307&quot; value=&quot;287&quot;/&gt;&lt;/object&gt;&lt;object type=&quot;3&quot; unique_id=&quot;10012&quot;&gt;&lt;property id=&quot;20148&quot; value=&quot;5&quot;/&gt;&lt;property id=&quot;20300&quot; value=&quot;Slide 11 - &amp;quot;Electroscope&amp;quot;&quot;/&gt;&lt;property id=&quot;20307&quot; value=&quot;297&quot;/&gt;&lt;/object&gt;&lt;object type=&quot;3&quot; unique_id=&quot;10019&quot;&gt;&lt;property id=&quot;20148&quot; value=&quot;5&quot;/&gt;&lt;property id=&quot;20300&quot; value=&quot;Slide 16 - &amp;quot;ACT&amp;quot;&quot;/&gt;&lt;property id=&quot;20307&quot; value=&quot;317&quot;/&gt;&lt;/object&gt;&lt;object type=&quot;3&quot; unique_id=&quot;10020&quot;&gt;&lt;property id=&quot;20148&quot; value=&quot;5&quot;/&gt;&lt;property id=&quot;20300&quot; value=&quot;Slide 17 - &amp;quot;ACT: Induced Dipole&amp;quot;&quot;/&gt;&lt;property id=&quot;20307&quot; value=&quot;294&quot;/&gt;&lt;/object&gt;&lt;object type=&quot;3&quot; unique_id=&quot;10021&quot;&gt;&lt;property id=&quot;20148&quot; value=&quot;5&quot;/&gt;&lt;property id=&quot;20300&quot; value=&quot;Slide 18 - &amp;quot;ACT: Induced Dipole&amp;quot;&quot;/&gt;&lt;property id=&quot;20307&quot; value=&quot;318&quot;/&gt;&lt;/object&gt;&lt;object type=&quot;3&quot; unique_id=&quot;10022&quot;&gt;&lt;property id=&quot;20148&quot; value=&quot;5&quot;/&gt;&lt;property id=&quot;20300&quot; value=&quot;Slide 19 - &amp;quot;ACT: Induced Dipole&amp;quot;&quot;/&gt;&lt;property id=&quot;20307&quot; value=&quot;319&quot;/&gt;&lt;/object&gt;&lt;object type=&quot;3&quot; unique_id=&quot;10023&quot;&gt;&lt;property id=&quot;20148&quot; value=&quot;5&quot;/&gt;&lt;property id=&quot;20300&quot; value=&quot;Slide 20 - &amp;quot;ACT: Induced Dipole&amp;quot;&quot;/&gt;&lt;property id=&quot;20307&quot; value=&quot;320&quot;/&gt;&lt;/object&gt;&lt;object type=&quot;3&quot; unique_id=&quot;10024&quot;&gt;&lt;property id=&quot;20148&quot; value=&quot;5&quot;/&gt;&lt;property id=&quot;20300&quot; value=&quot;Slide 21 - &amp;quot;ACT: Induced Dipole&amp;quot;&quot;/&gt;&lt;property id=&quot;20307&quot; value=&quot;321&quot;/&gt;&lt;/object&gt;&lt;object type=&quot;3&quot; unique_id=&quot;10025&quot;&gt;&lt;property id=&quot;20148&quot; value=&quot;5&quot;/&gt;&lt;property id=&quot;20300&quot; value=&quot;Slide 22 - &amp;quot;To Do&amp;quot;&quot;/&gt;&lt;property id=&quot;20307&quot; value=&quot;326&quot;/&gt;&lt;/object&gt;&lt;object type=&quot;3&quot; unique_id=&quot;10194&quot;&gt;&lt;property id=&quot;20148&quot; value=&quot;5&quot;/&gt;&lt;property id=&quot;20300&quot; value=&quot;Slide 5 - &amp;quot;Prelectures &amp;amp; Lecture&amp;quot;&quot;/&gt;&lt;property id=&quot;20307&quot; value=&quot;327&quot;/&gt;&lt;/object&gt;&lt;object type=&quot;3&quot; unique_id=&quot;10387&quot;&gt;&lt;property id=&quot;20148&quot; value=&quot;5&quot;/&gt;&lt;property id=&quot;20300&quot; value=&quot;Slide 10 - &amp;quot;Separating Charge&amp;quot;&quot;/&gt;&lt;property id=&quot;20307&quot; value=&quot;329&quot;/&gt;&lt;/object&gt;&lt;object type=&quot;3&quot; unique_id=&quot;10388&quot;&gt;&lt;property id=&quot;20148&quot; value=&quot;5&quot;/&gt;&lt;property id=&quot;20300&quot; value=&quot;Slide 12 - &amp;quot;ACTS&amp;quot;&quot;/&gt;&lt;property id=&quot;20307&quot; value=&quot;328&quot;/&gt;&lt;/object&gt;&lt;object type=&quot;3&quot; unique_id=&quot;10389&quot;&gt;&lt;property id=&quot;20148&quot; value=&quot;5&quot;/&gt;&lt;property id=&quot;20300&quot; value=&quot;Slide 13 - &amp;quot;Coulomb’s Law&amp;quot;&quot;/&gt;&lt;property id=&quot;20307&quot; value=&quot;330&quot;/&gt;&lt;/object&gt;&lt;object type=&quot;3&quot; unique_id=&quot;10390&quot;&gt;&lt;property id=&quot;20148&quot; value=&quot;5&quot;/&gt;&lt;property id=&quot;20300&quot; value=&quot;Slide 14 - &amp;quot;Coulomb’s Law&amp;quot;&quot;/&gt;&lt;property id=&quot;20307&quot; value=&quot;331&quot;/&gt;&lt;/object&gt;&lt;object type=&quot;3&quot; unique_id=&quot;10391&quot;&gt;&lt;property id=&quot;20148&quot; value=&quot;5&quot;/&gt;&lt;property id=&quot;20300&quot; value=&quot;Slide 15 - &amp;quot;ACT: Coulomb’s Law&amp;quot;&quot;/&gt;&lt;property id=&quot;20307&quot; value=&quot;332&quot;/&gt;&lt;/object&gt;&lt;object type=&quot;3&quot; unique_id=&quot;11015&quot;&gt;&lt;property id=&quot;20148&quot; value=&quot;5&quot;/&gt;&lt;property id=&quot;20300&quot; value=&quot;Slide 7 - &amp;quot;Physics 101&amp;quot;&quot;/&gt;&lt;property id=&quot;20307&quot; value=&quot;333&quot;/&gt;&lt;/object&gt;&lt;/object&gt;&lt;/object&gt;&lt;/database&gt;"/>
</p:tagLst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44738</TotalTime>
  <Words>1199</Words>
  <Application>Microsoft Office PowerPoint</Application>
  <PresentationFormat>On-screen Show (4:3)</PresentationFormat>
  <Paragraphs>340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Arial</vt:lpstr>
      <vt:lpstr>Calibri</vt:lpstr>
      <vt:lpstr>Phys102</vt:lpstr>
      <vt:lpstr>Equation</vt:lpstr>
      <vt:lpstr>MathType 6.0 Equation</vt:lpstr>
      <vt:lpstr>Welcome to Physics 102!</vt:lpstr>
      <vt:lpstr>Course content</vt:lpstr>
      <vt:lpstr>Meet the course directors</vt:lpstr>
      <vt:lpstr>When emailing me:</vt:lpstr>
      <vt:lpstr>Course Website</vt:lpstr>
      <vt:lpstr>Course Philosophy</vt:lpstr>
      <vt:lpstr>Phys 102 – Lecture 1</vt:lpstr>
      <vt:lpstr>4 Fundamental forces of Nature</vt:lpstr>
      <vt:lpstr>Electric charge</vt:lpstr>
      <vt:lpstr>Units of electric charge</vt:lpstr>
      <vt:lpstr>Conductors &amp; insulators</vt:lpstr>
      <vt:lpstr>ACT: Conductors</vt:lpstr>
      <vt:lpstr>Conservation of charge</vt:lpstr>
      <vt:lpstr>Demo: electroscope</vt:lpstr>
      <vt:lpstr>Demo: electroscope</vt:lpstr>
      <vt:lpstr>ACTs: Electroscope</vt:lpstr>
      <vt:lpstr>Coulomb’s Law</vt:lpstr>
      <vt:lpstr>Coulomb’s Law</vt:lpstr>
      <vt:lpstr>ACT: Coulomb’s Law</vt:lpstr>
      <vt:lpstr>ACT: Coulomb’s Law</vt:lpstr>
      <vt:lpstr>Summary of Today’s Lecture</vt:lpstr>
    </vt:vector>
  </TitlesOfParts>
  <Company>UIUC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Tim Stelzer</dc:creator>
  <cp:lastModifiedBy>ychemla</cp:lastModifiedBy>
  <cp:revision>488</cp:revision>
  <dcterms:created xsi:type="dcterms:W3CDTF">2000-05-30T17:27:08Z</dcterms:created>
  <dcterms:modified xsi:type="dcterms:W3CDTF">2015-08-21T20:13:43Z</dcterms:modified>
</cp:coreProperties>
</file>