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9" r:id="rId2"/>
    <p:sldId id="276" r:id="rId3"/>
    <p:sldId id="291" r:id="rId4"/>
    <p:sldId id="292" r:id="rId5"/>
    <p:sldId id="285" r:id="rId6"/>
    <p:sldId id="263" r:id="rId7"/>
    <p:sldId id="293" r:id="rId8"/>
    <p:sldId id="299" r:id="rId9"/>
    <p:sldId id="294" r:id="rId10"/>
    <p:sldId id="288" r:id="rId11"/>
    <p:sldId id="300" r:id="rId12"/>
    <p:sldId id="301" r:id="rId13"/>
    <p:sldId id="306" r:id="rId14"/>
    <p:sldId id="295" r:id="rId15"/>
    <p:sldId id="284" r:id="rId16"/>
    <p:sldId id="297" r:id="rId17"/>
    <p:sldId id="302" r:id="rId18"/>
    <p:sldId id="305" r:id="rId19"/>
    <p:sldId id="298" r:id="rId20"/>
    <p:sldId id="296" r:id="rId21"/>
    <p:sldId id="281" r:id="rId22"/>
    <p:sldId id="304" r:id="rId23"/>
  </p:sldIdLst>
  <p:sldSz cx="9144000" cy="6858000" type="screen4x3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00"/>
    <a:srgbClr val="FFFFFF"/>
    <a:srgbClr val="00CC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01" autoAdjust="0"/>
  </p:normalViewPr>
  <p:slideViewPr>
    <p:cSldViewPr snapToGrid="0">
      <p:cViewPr varScale="1">
        <p:scale>
          <a:sx n="83" d="100"/>
          <a:sy n="83" d="100"/>
        </p:scale>
        <p:origin x="1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6.wmf"/><Relationship Id="rId1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8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2900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700" y="0"/>
            <a:ext cx="4036007" cy="342900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3FD6F74C-9229-45BA-A36F-B857651A2AF7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1"/>
            <a:ext cx="4036007" cy="342900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700" y="6513911"/>
            <a:ext cx="4036007" cy="342900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384B7280-05F5-4763-B195-C49DA646A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9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2900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0" y="0"/>
            <a:ext cx="4036007" cy="342900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CC3C3281-40CC-4831-8D1D-DE9F80AAF0FF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514350"/>
            <a:ext cx="3430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1"/>
            <a:ext cx="4036007" cy="342900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00" y="6513911"/>
            <a:ext cx="4036007" cy="342900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41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6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71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399" indent="-285537" defTabSz="931171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2152" indent="-228430" defTabSz="931171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99012" indent="-228430" defTabSz="931171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5873" indent="-228430" defTabSz="931171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2734" indent="-228430" defTabSz="93117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69594" indent="-228430" defTabSz="93117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6455" indent="-228430" defTabSz="93117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3316" indent="-228430" defTabSz="93117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545693-EEC3-4431-B1F4-F5DC294E507E}" type="slidenum">
              <a:rPr lang="en-US" sz="1200" smtClean="0"/>
              <a:pPr eaLnBrk="1" hangingPunct="1"/>
              <a:t>6</a:t>
            </a:fld>
            <a:endParaRPr lang="en-US" sz="1200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358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1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56546" indent="-290979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63917" indent="-232783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29484" indent="-232783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95050" indent="-232783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0B5034FC-1981-41C5-BAAA-68D93910DE25}" type="slidenum">
              <a:rPr lang="en-US" altLang="en-US" sz="1200" smtClean="0">
                <a:latin typeface="Times New Roman" pitchFamily="18" charset="0"/>
              </a:rPr>
              <a:pPr/>
              <a:t>9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1396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56546" indent="-290979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63917" indent="-232783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29484" indent="-232783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95050" indent="-232783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4016222A-D1DB-4FFF-BF0A-1A0C24145E5C}" type="slidenum">
              <a:rPr lang="en-US" altLang="en-US" sz="1200" smtClean="0">
                <a:latin typeface="Times New Roman" pitchFamily="18" charset="0"/>
              </a:rPr>
              <a:pPr/>
              <a:t>10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3686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56546" indent="-290979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63917" indent="-232783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29484" indent="-232783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95050" indent="-232783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4016222A-D1DB-4FFF-BF0A-1A0C24145E5C}" type="slidenum">
              <a:rPr lang="en-US" altLang="en-US" sz="1200" smtClean="0">
                <a:latin typeface="Times New Roman" pitchFamily="18" charset="0"/>
              </a:rPr>
              <a:pPr/>
              <a:t>11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990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56546" indent="-290979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63917" indent="-232783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29484" indent="-232783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95050" indent="-232783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4016222A-D1DB-4FFF-BF0A-1A0C24145E5C}" type="slidenum">
              <a:rPr lang="en-US" altLang="en-US" sz="1200" smtClean="0">
                <a:latin typeface="Times New Roman" pitchFamily="18" charset="0"/>
              </a:rPr>
              <a:pPr/>
              <a:t>12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3589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56546" indent="-290979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63917" indent="-232783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29484" indent="-232783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95050" indent="-232783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4016222A-D1DB-4FFF-BF0A-1A0C24145E5C}" type="slidenum">
              <a:rPr lang="en-US" altLang="en-US" sz="1200" smtClean="0">
                <a:latin typeface="Times New Roman" pitchFamily="18" charset="0"/>
              </a:rPr>
              <a:pPr/>
              <a:t>13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371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2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10,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6.wmf"/><Relationship Id="rId3" Type="http://schemas.openxmlformats.org/officeDocument/2006/relationships/image" Target="../media/image27.gi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5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6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7.gif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3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6.png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10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Magnetic fields &amp; forces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http://www.lovethesepics.com/wp-content/uploads/2011/02/Colorful-Aurora-Borealis-in-Fin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4953000" cy="371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90600" y="3581400"/>
            <a:ext cx="7772400" cy="236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/>
              <a:t>What is the direction of the </a:t>
            </a:r>
            <a:r>
              <a:rPr lang="en-US" sz="2400" i="1" dirty="0"/>
              <a:t>force</a:t>
            </a:r>
            <a:r>
              <a:rPr lang="en-US" sz="2400" dirty="0"/>
              <a:t> on the particle just as it enters region 1?</a:t>
            </a: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up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down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left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right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0" y="1273830"/>
            <a:ext cx="17526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086600" y="1273830"/>
            <a:ext cx="17526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977063" y="2264430"/>
            <a:ext cx="228600" cy="304800"/>
            <a:chOff x="4224" y="2784"/>
            <a:chExt cx="144" cy="192"/>
          </a:xfrm>
        </p:grpSpPr>
        <p:sp>
          <p:nvSpPr>
            <p:cNvPr id="12315" name="Rectangle 7"/>
            <p:cNvSpPr>
              <a:spLocks noChangeArrowheads="1"/>
            </p:cNvSpPr>
            <p:nvPr/>
          </p:nvSpPr>
          <p:spPr bwMode="auto">
            <a:xfrm>
              <a:off x="4272" y="2784"/>
              <a:ext cx="4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8"/>
            <p:cNvSpPr>
              <a:spLocks noChangeShapeType="1"/>
            </p:cNvSpPr>
            <p:nvPr/>
          </p:nvSpPr>
          <p:spPr bwMode="auto">
            <a:xfrm>
              <a:off x="4224" y="27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9"/>
            <p:cNvSpPr>
              <a:spLocks noChangeShapeType="1"/>
            </p:cNvSpPr>
            <p:nvPr/>
          </p:nvSpPr>
          <p:spPr bwMode="auto">
            <a:xfrm>
              <a:off x="4224" y="297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5" name="Arc 10"/>
          <p:cNvSpPr>
            <a:spLocks/>
          </p:cNvSpPr>
          <p:nvPr/>
        </p:nvSpPr>
        <p:spPr bwMode="auto">
          <a:xfrm flipV="1">
            <a:off x="7086600" y="1197630"/>
            <a:ext cx="1295400" cy="1219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5400000">
            <a:off x="8262938" y="1110318"/>
            <a:ext cx="228600" cy="304800"/>
            <a:chOff x="4224" y="2784"/>
            <a:chExt cx="144" cy="192"/>
          </a:xfrm>
        </p:grpSpPr>
        <p:sp>
          <p:nvSpPr>
            <p:cNvPr id="12312" name="Rectangle 12"/>
            <p:cNvSpPr>
              <a:spLocks noChangeArrowheads="1"/>
            </p:cNvSpPr>
            <p:nvPr/>
          </p:nvSpPr>
          <p:spPr bwMode="auto">
            <a:xfrm>
              <a:off x="4272" y="2784"/>
              <a:ext cx="4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13"/>
            <p:cNvSpPr>
              <a:spLocks noChangeShapeType="1"/>
            </p:cNvSpPr>
            <p:nvPr/>
          </p:nvSpPr>
          <p:spPr bwMode="auto">
            <a:xfrm>
              <a:off x="4224" y="27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14"/>
            <p:cNvSpPr>
              <a:spLocks noChangeShapeType="1"/>
            </p:cNvSpPr>
            <p:nvPr/>
          </p:nvSpPr>
          <p:spPr bwMode="auto">
            <a:xfrm>
              <a:off x="4224" y="297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 rot="-5400000">
            <a:off x="6286500" y="2867680"/>
            <a:ext cx="228600" cy="304800"/>
            <a:chOff x="4224" y="2784"/>
            <a:chExt cx="144" cy="192"/>
          </a:xfrm>
        </p:grpSpPr>
        <p:sp>
          <p:nvSpPr>
            <p:cNvPr id="12309" name="Rectangle 16"/>
            <p:cNvSpPr>
              <a:spLocks noChangeArrowheads="1"/>
            </p:cNvSpPr>
            <p:nvPr/>
          </p:nvSpPr>
          <p:spPr bwMode="auto">
            <a:xfrm>
              <a:off x="4272" y="2784"/>
              <a:ext cx="4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17"/>
            <p:cNvSpPr>
              <a:spLocks noChangeShapeType="1"/>
            </p:cNvSpPr>
            <p:nvPr/>
          </p:nvSpPr>
          <p:spPr bwMode="auto">
            <a:xfrm>
              <a:off x="4224" y="27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18"/>
            <p:cNvSpPr>
              <a:spLocks noChangeShapeType="1"/>
            </p:cNvSpPr>
            <p:nvPr/>
          </p:nvSpPr>
          <p:spPr bwMode="auto">
            <a:xfrm>
              <a:off x="4224" y="297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8" name="Arc 19"/>
          <p:cNvSpPr>
            <a:spLocks/>
          </p:cNvSpPr>
          <p:nvPr/>
        </p:nvSpPr>
        <p:spPr bwMode="auto">
          <a:xfrm flipV="1">
            <a:off x="6400800" y="2429530"/>
            <a:ext cx="685800" cy="673100"/>
          </a:xfrm>
          <a:custGeom>
            <a:avLst/>
            <a:gdLst>
              <a:gd name="T0" fmla="*/ 2147483647 w 21600"/>
              <a:gd name="T1" fmla="*/ 2147483647 h 22050"/>
              <a:gd name="T2" fmla="*/ 2147483647 w 21600"/>
              <a:gd name="T3" fmla="*/ 0 h 22050"/>
              <a:gd name="T4" fmla="*/ 2147483647 w 21600"/>
              <a:gd name="T5" fmla="*/ 2147483647 h 22050"/>
              <a:gd name="T6" fmla="*/ 0 60000 65536"/>
              <a:gd name="T7" fmla="*/ 0 60000 65536"/>
              <a:gd name="T8" fmla="*/ 0 60000 65536"/>
              <a:gd name="T9" fmla="*/ 0 w 21600"/>
              <a:gd name="T10" fmla="*/ 0 h 22050"/>
              <a:gd name="T11" fmla="*/ 21600 w 21600"/>
              <a:gd name="T12" fmla="*/ 22050 h 220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050" fill="none" extrusionOk="0">
                <a:moveTo>
                  <a:pt x="21548" y="22049"/>
                </a:moveTo>
                <a:cubicBezTo>
                  <a:pt x="9638" y="22021"/>
                  <a:pt x="0" y="12359"/>
                  <a:pt x="0" y="450"/>
                </a:cubicBezTo>
                <a:cubicBezTo>
                  <a:pt x="-1" y="299"/>
                  <a:pt x="1" y="149"/>
                  <a:pt x="4" y="-1"/>
                </a:cubicBezTo>
              </a:path>
              <a:path w="21600" h="22050" stroke="0" extrusionOk="0">
                <a:moveTo>
                  <a:pt x="21548" y="22049"/>
                </a:moveTo>
                <a:cubicBezTo>
                  <a:pt x="9638" y="22021"/>
                  <a:pt x="0" y="12359"/>
                  <a:pt x="0" y="450"/>
                </a:cubicBezTo>
                <a:cubicBezTo>
                  <a:pt x="-1" y="299"/>
                  <a:pt x="1" y="149"/>
                  <a:pt x="4" y="-1"/>
                </a:cubicBezTo>
                <a:lnTo>
                  <a:pt x="21600" y="450"/>
                </a:lnTo>
                <a:lnTo>
                  <a:pt x="21548" y="22049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20"/>
          <p:cNvSpPr>
            <a:spLocks noChangeShapeType="1"/>
          </p:cNvSpPr>
          <p:nvPr/>
        </p:nvSpPr>
        <p:spPr bwMode="auto">
          <a:xfrm>
            <a:off x="6400800" y="2514600"/>
            <a:ext cx="0" cy="4673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21"/>
          <p:cNvSpPr>
            <a:spLocks noChangeShapeType="1"/>
          </p:cNvSpPr>
          <p:nvPr/>
        </p:nvSpPr>
        <p:spPr bwMode="auto">
          <a:xfrm>
            <a:off x="8382000" y="1196043"/>
            <a:ext cx="0" cy="152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Text Box 22"/>
          <p:cNvSpPr txBox="1">
            <a:spLocks noChangeArrowheads="1"/>
          </p:cNvSpPr>
          <p:nvPr/>
        </p:nvSpPr>
        <p:spPr bwMode="auto">
          <a:xfrm>
            <a:off x="5354607" y="2654440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12302" name="Text Box 23"/>
          <p:cNvSpPr txBox="1">
            <a:spLocks noChangeArrowheads="1"/>
          </p:cNvSpPr>
          <p:nvPr/>
        </p:nvSpPr>
        <p:spPr bwMode="auto">
          <a:xfrm>
            <a:off x="8520082" y="2649678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2304" name="Text Box 25"/>
          <p:cNvSpPr txBox="1">
            <a:spLocks noChangeArrowheads="1"/>
          </p:cNvSpPr>
          <p:nvPr/>
        </p:nvSpPr>
        <p:spPr bwMode="auto">
          <a:xfrm>
            <a:off x="6705600" y="3090446"/>
            <a:ext cx="21547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 dirty="0">
                <a:latin typeface="+mn-lt"/>
              </a:rPr>
              <a:t>v</a:t>
            </a:r>
            <a:r>
              <a:rPr lang="en-US" sz="1600" dirty="0">
                <a:latin typeface="+mn-lt"/>
              </a:rPr>
              <a:t> = 75 </a:t>
            </a:r>
            <a:r>
              <a:rPr lang="en-US" sz="1600" dirty="0" smtClean="0">
                <a:latin typeface="+mn-lt"/>
              </a:rPr>
              <a:t>m/s   </a:t>
            </a:r>
            <a:r>
              <a:rPr lang="en-US" sz="1600" i="1" dirty="0" smtClean="0">
                <a:latin typeface="+mn-lt"/>
              </a:rPr>
              <a:t>q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= +25 </a:t>
            </a:r>
            <a:r>
              <a:rPr lang="en-US" sz="1600" dirty="0" err="1">
                <a:latin typeface="+mn-lt"/>
              </a:rPr>
              <a:t>mC</a:t>
            </a:r>
            <a:endParaRPr lang="en-US" sz="1600" dirty="0">
              <a:latin typeface="+mn-lt"/>
            </a:endParaRPr>
          </a:p>
        </p:txBody>
      </p:sp>
      <p:sp>
        <p:nvSpPr>
          <p:cNvPr id="12305" name="Text Box 26"/>
          <p:cNvSpPr txBox="1">
            <a:spLocks noChangeArrowheads="1"/>
          </p:cNvSpPr>
          <p:nvPr/>
        </p:nvSpPr>
        <p:spPr bwMode="auto">
          <a:xfrm>
            <a:off x="304800" y="1295400"/>
            <a:ext cx="495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Each chamber has a unique magnetic field. A </a:t>
            </a:r>
            <a:r>
              <a:rPr lang="en-US" i="1" dirty="0">
                <a:latin typeface="+mj-lt"/>
              </a:rPr>
              <a:t>positively</a:t>
            </a:r>
            <a:r>
              <a:rPr lang="en-US" dirty="0">
                <a:latin typeface="+mj-lt"/>
              </a:rPr>
              <a:t> charged particle enters chamber 1 with velocity 75 m/s up, and follows the dashed trajectory.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1.1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223000" y="2819400"/>
            <a:ext cx="330200" cy="523220"/>
            <a:chOff x="4253671" y="4205498"/>
            <a:chExt cx="506805" cy="803061"/>
          </a:xfrm>
        </p:grpSpPr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705" y="4445287"/>
              <a:ext cx="38154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253671" y="4205498"/>
              <a:ext cx="506805" cy="80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800" dirty="0" smtClean="0">
                  <a:solidFill>
                    <a:schemeClr val="bg1"/>
                  </a:solidFill>
                </a:rPr>
                <a:t>+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248400" y="2057400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v</a:t>
            </a:r>
            <a:endParaRPr lang="en-US" sz="2400" i="1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90600" y="3581400"/>
            <a:ext cx="701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What is the direction of the </a:t>
            </a:r>
            <a:r>
              <a:rPr lang="en-US" sz="2400" i="1" dirty="0" smtClean="0"/>
              <a:t>magnetic field</a:t>
            </a:r>
            <a:r>
              <a:rPr lang="en-US" sz="2400" dirty="0" smtClean="0"/>
              <a:t> in </a:t>
            </a:r>
            <a:r>
              <a:rPr lang="en-US" sz="2400" dirty="0"/>
              <a:t>region 1?</a:t>
            </a: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up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down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into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page</a:t>
            </a: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out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of page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0" y="1273830"/>
            <a:ext cx="17526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086600" y="1273830"/>
            <a:ext cx="17526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977063" y="2264430"/>
            <a:ext cx="228600" cy="304800"/>
            <a:chOff x="4224" y="2784"/>
            <a:chExt cx="144" cy="192"/>
          </a:xfrm>
        </p:grpSpPr>
        <p:sp>
          <p:nvSpPr>
            <p:cNvPr id="12315" name="Rectangle 7"/>
            <p:cNvSpPr>
              <a:spLocks noChangeArrowheads="1"/>
            </p:cNvSpPr>
            <p:nvPr/>
          </p:nvSpPr>
          <p:spPr bwMode="auto">
            <a:xfrm>
              <a:off x="4272" y="2784"/>
              <a:ext cx="4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8"/>
            <p:cNvSpPr>
              <a:spLocks noChangeShapeType="1"/>
            </p:cNvSpPr>
            <p:nvPr/>
          </p:nvSpPr>
          <p:spPr bwMode="auto">
            <a:xfrm>
              <a:off x="4224" y="27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9"/>
            <p:cNvSpPr>
              <a:spLocks noChangeShapeType="1"/>
            </p:cNvSpPr>
            <p:nvPr/>
          </p:nvSpPr>
          <p:spPr bwMode="auto">
            <a:xfrm>
              <a:off x="4224" y="297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5" name="Arc 10"/>
          <p:cNvSpPr>
            <a:spLocks/>
          </p:cNvSpPr>
          <p:nvPr/>
        </p:nvSpPr>
        <p:spPr bwMode="auto">
          <a:xfrm flipV="1">
            <a:off x="7086600" y="1197630"/>
            <a:ext cx="1295400" cy="1219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5400000">
            <a:off x="8262938" y="1110318"/>
            <a:ext cx="228600" cy="304800"/>
            <a:chOff x="4224" y="2784"/>
            <a:chExt cx="144" cy="192"/>
          </a:xfrm>
        </p:grpSpPr>
        <p:sp>
          <p:nvSpPr>
            <p:cNvPr id="12312" name="Rectangle 12"/>
            <p:cNvSpPr>
              <a:spLocks noChangeArrowheads="1"/>
            </p:cNvSpPr>
            <p:nvPr/>
          </p:nvSpPr>
          <p:spPr bwMode="auto">
            <a:xfrm>
              <a:off x="4272" y="2784"/>
              <a:ext cx="4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13"/>
            <p:cNvSpPr>
              <a:spLocks noChangeShapeType="1"/>
            </p:cNvSpPr>
            <p:nvPr/>
          </p:nvSpPr>
          <p:spPr bwMode="auto">
            <a:xfrm>
              <a:off x="4224" y="27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14"/>
            <p:cNvSpPr>
              <a:spLocks noChangeShapeType="1"/>
            </p:cNvSpPr>
            <p:nvPr/>
          </p:nvSpPr>
          <p:spPr bwMode="auto">
            <a:xfrm>
              <a:off x="4224" y="297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 rot="-5400000">
            <a:off x="6286500" y="2867680"/>
            <a:ext cx="228600" cy="304800"/>
            <a:chOff x="4224" y="2784"/>
            <a:chExt cx="144" cy="192"/>
          </a:xfrm>
        </p:grpSpPr>
        <p:sp>
          <p:nvSpPr>
            <p:cNvPr id="12309" name="Rectangle 16"/>
            <p:cNvSpPr>
              <a:spLocks noChangeArrowheads="1"/>
            </p:cNvSpPr>
            <p:nvPr/>
          </p:nvSpPr>
          <p:spPr bwMode="auto">
            <a:xfrm>
              <a:off x="4272" y="2784"/>
              <a:ext cx="4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17"/>
            <p:cNvSpPr>
              <a:spLocks noChangeShapeType="1"/>
            </p:cNvSpPr>
            <p:nvPr/>
          </p:nvSpPr>
          <p:spPr bwMode="auto">
            <a:xfrm>
              <a:off x="4224" y="27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18"/>
            <p:cNvSpPr>
              <a:spLocks noChangeShapeType="1"/>
            </p:cNvSpPr>
            <p:nvPr/>
          </p:nvSpPr>
          <p:spPr bwMode="auto">
            <a:xfrm>
              <a:off x="4224" y="297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8" name="Arc 19"/>
          <p:cNvSpPr>
            <a:spLocks/>
          </p:cNvSpPr>
          <p:nvPr/>
        </p:nvSpPr>
        <p:spPr bwMode="auto">
          <a:xfrm flipV="1">
            <a:off x="6400800" y="2429530"/>
            <a:ext cx="685800" cy="673100"/>
          </a:xfrm>
          <a:custGeom>
            <a:avLst/>
            <a:gdLst>
              <a:gd name="T0" fmla="*/ 2147483647 w 21600"/>
              <a:gd name="T1" fmla="*/ 2147483647 h 22050"/>
              <a:gd name="T2" fmla="*/ 2147483647 w 21600"/>
              <a:gd name="T3" fmla="*/ 0 h 22050"/>
              <a:gd name="T4" fmla="*/ 2147483647 w 21600"/>
              <a:gd name="T5" fmla="*/ 2147483647 h 22050"/>
              <a:gd name="T6" fmla="*/ 0 60000 65536"/>
              <a:gd name="T7" fmla="*/ 0 60000 65536"/>
              <a:gd name="T8" fmla="*/ 0 60000 65536"/>
              <a:gd name="T9" fmla="*/ 0 w 21600"/>
              <a:gd name="T10" fmla="*/ 0 h 22050"/>
              <a:gd name="T11" fmla="*/ 21600 w 21600"/>
              <a:gd name="T12" fmla="*/ 22050 h 220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050" fill="none" extrusionOk="0">
                <a:moveTo>
                  <a:pt x="21548" y="22049"/>
                </a:moveTo>
                <a:cubicBezTo>
                  <a:pt x="9638" y="22021"/>
                  <a:pt x="0" y="12359"/>
                  <a:pt x="0" y="450"/>
                </a:cubicBezTo>
                <a:cubicBezTo>
                  <a:pt x="-1" y="299"/>
                  <a:pt x="1" y="149"/>
                  <a:pt x="4" y="-1"/>
                </a:cubicBezTo>
              </a:path>
              <a:path w="21600" h="22050" stroke="0" extrusionOk="0">
                <a:moveTo>
                  <a:pt x="21548" y="22049"/>
                </a:moveTo>
                <a:cubicBezTo>
                  <a:pt x="9638" y="22021"/>
                  <a:pt x="0" y="12359"/>
                  <a:pt x="0" y="450"/>
                </a:cubicBezTo>
                <a:cubicBezTo>
                  <a:pt x="-1" y="299"/>
                  <a:pt x="1" y="149"/>
                  <a:pt x="4" y="-1"/>
                </a:cubicBezTo>
                <a:lnTo>
                  <a:pt x="21600" y="450"/>
                </a:lnTo>
                <a:lnTo>
                  <a:pt x="21548" y="22049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20"/>
          <p:cNvSpPr>
            <a:spLocks noChangeShapeType="1"/>
          </p:cNvSpPr>
          <p:nvPr/>
        </p:nvSpPr>
        <p:spPr bwMode="auto">
          <a:xfrm>
            <a:off x="6400800" y="2504420"/>
            <a:ext cx="0" cy="4673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21"/>
          <p:cNvSpPr>
            <a:spLocks noChangeShapeType="1"/>
          </p:cNvSpPr>
          <p:nvPr/>
        </p:nvSpPr>
        <p:spPr bwMode="auto">
          <a:xfrm>
            <a:off x="8382000" y="1196043"/>
            <a:ext cx="0" cy="152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Text Box 22"/>
          <p:cNvSpPr txBox="1">
            <a:spLocks noChangeArrowheads="1"/>
          </p:cNvSpPr>
          <p:nvPr/>
        </p:nvSpPr>
        <p:spPr bwMode="auto">
          <a:xfrm>
            <a:off x="5354607" y="2654440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12302" name="Text Box 23"/>
          <p:cNvSpPr txBox="1">
            <a:spLocks noChangeArrowheads="1"/>
          </p:cNvSpPr>
          <p:nvPr/>
        </p:nvSpPr>
        <p:spPr bwMode="auto">
          <a:xfrm>
            <a:off x="8520082" y="2649678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2304" name="Text Box 25"/>
          <p:cNvSpPr txBox="1">
            <a:spLocks noChangeArrowheads="1"/>
          </p:cNvSpPr>
          <p:nvPr/>
        </p:nvSpPr>
        <p:spPr bwMode="auto">
          <a:xfrm>
            <a:off x="6705600" y="3090446"/>
            <a:ext cx="21547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 dirty="0">
                <a:latin typeface="+mn-lt"/>
              </a:rPr>
              <a:t>v</a:t>
            </a:r>
            <a:r>
              <a:rPr lang="en-US" sz="1600" dirty="0">
                <a:latin typeface="+mn-lt"/>
              </a:rPr>
              <a:t> = 75 </a:t>
            </a:r>
            <a:r>
              <a:rPr lang="en-US" sz="1600" dirty="0" smtClean="0">
                <a:latin typeface="+mn-lt"/>
              </a:rPr>
              <a:t>m/s   </a:t>
            </a:r>
            <a:r>
              <a:rPr lang="en-US" sz="1600" i="1" dirty="0" smtClean="0">
                <a:latin typeface="+mn-lt"/>
              </a:rPr>
              <a:t>q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= +25 </a:t>
            </a:r>
            <a:r>
              <a:rPr lang="en-US" sz="1600" dirty="0" err="1">
                <a:latin typeface="+mn-lt"/>
              </a:rPr>
              <a:t>mC</a:t>
            </a:r>
            <a:endParaRPr lang="en-US" sz="1600" dirty="0">
              <a:latin typeface="+mn-lt"/>
            </a:endParaRPr>
          </a:p>
        </p:txBody>
      </p:sp>
      <p:sp>
        <p:nvSpPr>
          <p:cNvPr id="12305" name="Text Box 26"/>
          <p:cNvSpPr txBox="1">
            <a:spLocks noChangeArrowheads="1"/>
          </p:cNvSpPr>
          <p:nvPr/>
        </p:nvSpPr>
        <p:spPr bwMode="auto">
          <a:xfrm>
            <a:off x="304800" y="1295400"/>
            <a:ext cx="495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Each chamber has a unique magnetic field. A </a:t>
            </a:r>
            <a:r>
              <a:rPr lang="en-US" i="1" dirty="0">
                <a:latin typeface="+mj-lt"/>
              </a:rPr>
              <a:t>positively</a:t>
            </a:r>
            <a:r>
              <a:rPr lang="en-US" dirty="0">
                <a:latin typeface="+mj-lt"/>
              </a:rPr>
              <a:t> charged particle enters chamber 1 with velocity 75 m/s up, and follows the dashed trajectory.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Checkpoint 1.2</a:t>
            </a:r>
            <a:endParaRPr lang="en-US" dirty="0"/>
          </a:p>
        </p:txBody>
      </p:sp>
      <p:grpSp>
        <p:nvGrpSpPr>
          <p:cNvPr id="5" name="Group 32"/>
          <p:cNvGrpSpPr/>
          <p:nvPr/>
        </p:nvGrpSpPr>
        <p:grpSpPr>
          <a:xfrm>
            <a:off x="6223000" y="2819400"/>
            <a:ext cx="330200" cy="523220"/>
            <a:chOff x="4253671" y="4205498"/>
            <a:chExt cx="506805" cy="803061"/>
          </a:xfrm>
        </p:grpSpPr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705" y="4445287"/>
              <a:ext cx="38154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253671" y="4205498"/>
              <a:ext cx="506805" cy="80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800" dirty="0" smtClean="0">
                  <a:solidFill>
                    <a:schemeClr val="bg1"/>
                  </a:solidFill>
                </a:rPr>
                <a:t>+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248400" y="2057400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v</a:t>
            </a:r>
            <a:endParaRPr lang="en-US" sz="2400" i="1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8" name="Picture 29" descr="iclick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90600" y="3581400"/>
            <a:ext cx="701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What is the direction of the </a:t>
            </a:r>
            <a:r>
              <a:rPr lang="en-US" sz="2400" i="1" dirty="0" smtClean="0"/>
              <a:t>magnetic field</a:t>
            </a:r>
            <a:r>
              <a:rPr lang="en-US" sz="2400" dirty="0" smtClean="0"/>
              <a:t> in </a:t>
            </a:r>
            <a:r>
              <a:rPr lang="en-US" sz="2400" u="sng" dirty="0"/>
              <a:t>region </a:t>
            </a:r>
            <a:r>
              <a:rPr lang="en-US" sz="2400" u="sng" dirty="0" smtClean="0"/>
              <a:t>2</a:t>
            </a:r>
            <a:r>
              <a:rPr lang="en-US" sz="2400" dirty="0" smtClean="0"/>
              <a:t>?</a:t>
            </a:r>
            <a:endParaRPr lang="en-US" sz="2400" dirty="0"/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up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down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into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page</a:t>
            </a: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out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of page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0" y="1273830"/>
            <a:ext cx="17526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086600" y="1273830"/>
            <a:ext cx="17526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977063" y="2264430"/>
            <a:ext cx="228600" cy="304800"/>
            <a:chOff x="4224" y="2784"/>
            <a:chExt cx="144" cy="192"/>
          </a:xfrm>
        </p:grpSpPr>
        <p:sp>
          <p:nvSpPr>
            <p:cNvPr id="12315" name="Rectangle 7"/>
            <p:cNvSpPr>
              <a:spLocks noChangeArrowheads="1"/>
            </p:cNvSpPr>
            <p:nvPr/>
          </p:nvSpPr>
          <p:spPr bwMode="auto">
            <a:xfrm>
              <a:off x="4272" y="2784"/>
              <a:ext cx="4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8"/>
            <p:cNvSpPr>
              <a:spLocks noChangeShapeType="1"/>
            </p:cNvSpPr>
            <p:nvPr/>
          </p:nvSpPr>
          <p:spPr bwMode="auto">
            <a:xfrm>
              <a:off x="4224" y="27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9"/>
            <p:cNvSpPr>
              <a:spLocks noChangeShapeType="1"/>
            </p:cNvSpPr>
            <p:nvPr/>
          </p:nvSpPr>
          <p:spPr bwMode="auto">
            <a:xfrm>
              <a:off x="4224" y="297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5" name="Arc 10"/>
          <p:cNvSpPr>
            <a:spLocks/>
          </p:cNvSpPr>
          <p:nvPr/>
        </p:nvSpPr>
        <p:spPr bwMode="auto">
          <a:xfrm flipV="1">
            <a:off x="7086600" y="1197630"/>
            <a:ext cx="1295400" cy="1219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5400000">
            <a:off x="8262938" y="1110318"/>
            <a:ext cx="228600" cy="304800"/>
            <a:chOff x="4224" y="2784"/>
            <a:chExt cx="144" cy="192"/>
          </a:xfrm>
        </p:grpSpPr>
        <p:sp>
          <p:nvSpPr>
            <p:cNvPr id="12312" name="Rectangle 12"/>
            <p:cNvSpPr>
              <a:spLocks noChangeArrowheads="1"/>
            </p:cNvSpPr>
            <p:nvPr/>
          </p:nvSpPr>
          <p:spPr bwMode="auto">
            <a:xfrm>
              <a:off x="4272" y="2784"/>
              <a:ext cx="4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13"/>
            <p:cNvSpPr>
              <a:spLocks noChangeShapeType="1"/>
            </p:cNvSpPr>
            <p:nvPr/>
          </p:nvSpPr>
          <p:spPr bwMode="auto">
            <a:xfrm>
              <a:off x="4224" y="27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14"/>
            <p:cNvSpPr>
              <a:spLocks noChangeShapeType="1"/>
            </p:cNvSpPr>
            <p:nvPr/>
          </p:nvSpPr>
          <p:spPr bwMode="auto">
            <a:xfrm>
              <a:off x="4224" y="297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 rot="-5400000">
            <a:off x="6286500" y="2867680"/>
            <a:ext cx="228600" cy="304800"/>
            <a:chOff x="4224" y="2784"/>
            <a:chExt cx="144" cy="192"/>
          </a:xfrm>
        </p:grpSpPr>
        <p:sp>
          <p:nvSpPr>
            <p:cNvPr id="12309" name="Rectangle 16"/>
            <p:cNvSpPr>
              <a:spLocks noChangeArrowheads="1"/>
            </p:cNvSpPr>
            <p:nvPr/>
          </p:nvSpPr>
          <p:spPr bwMode="auto">
            <a:xfrm>
              <a:off x="4272" y="2784"/>
              <a:ext cx="4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17"/>
            <p:cNvSpPr>
              <a:spLocks noChangeShapeType="1"/>
            </p:cNvSpPr>
            <p:nvPr/>
          </p:nvSpPr>
          <p:spPr bwMode="auto">
            <a:xfrm>
              <a:off x="4224" y="27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18"/>
            <p:cNvSpPr>
              <a:spLocks noChangeShapeType="1"/>
            </p:cNvSpPr>
            <p:nvPr/>
          </p:nvSpPr>
          <p:spPr bwMode="auto">
            <a:xfrm>
              <a:off x="4224" y="297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8" name="Arc 19"/>
          <p:cNvSpPr>
            <a:spLocks/>
          </p:cNvSpPr>
          <p:nvPr/>
        </p:nvSpPr>
        <p:spPr bwMode="auto">
          <a:xfrm flipV="1">
            <a:off x="6400800" y="2429530"/>
            <a:ext cx="685800" cy="673100"/>
          </a:xfrm>
          <a:custGeom>
            <a:avLst/>
            <a:gdLst>
              <a:gd name="T0" fmla="*/ 2147483647 w 21600"/>
              <a:gd name="T1" fmla="*/ 2147483647 h 22050"/>
              <a:gd name="T2" fmla="*/ 2147483647 w 21600"/>
              <a:gd name="T3" fmla="*/ 0 h 22050"/>
              <a:gd name="T4" fmla="*/ 2147483647 w 21600"/>
              <a:gd name="T5" fmla="*/ 2147483647 h 22050"/>
              <a:gd name="T6" fmla="*/ 0 60000 65536"/>
              <a:gd name="T7" fmla="*/ 0 60000 65536"/>
              <a:gd name="T8" fmla="*/ 0 60000 65536"/>
              <a:gd name="T9" fmla="*/ 0 w 21600"/>
              <a:gd name="T10" fmla="*/ 0 h 22050"/>
              <a:gd name="T11" fmla="*/ 21600 w 21600"/>
              <a:gd name="T12" fmla="*/ 22050 h 220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050" fill="none" extrusionOk="0">
                <a:moveTo>
                  <a:pt x="21548" y="22049"/>
                </a:moveTo>
                <a:cubicBezTo>
                  <a:pt x="9638" y="22021"/>
                  <a:pt x="0" y="12359"/>
                  <a:pt x="0" y="450"/>
                </a:cubicBezTo>
                <a:cubicBezTo>
                  <a:pt x="-1" y="299"/>
                  <a:pt x="1" y="149"/>
                  <a:pt x="4" y="-1"/>
                </a:cubicBezTo>
              </a:path>
              <a:path w="21600" h="22050" stroke="0" extrusionOk="0">
                <a:moveTo>
                  <a:pt x="21548" y="22049"/>
                </a:moveTo>
                <a:cubicBezTo>
                  <a:pt x="9638" y="22021"/>
                  <a:pt x="0" y="12359"/>
                  <a:pt x="0" y="450"/>
                </a:cubicBezTo>
                <a:cubicBezTo>
                  <a:pt x="-1" y="299"/>
                  <a:pt x="1" y="149"/>
                  <a:pt x="4" y="-1"/>
                </a:cubicBezTo>
                <a:lnTo>
                  <a:pt x="21600" y="450"/>
                </a:lnTo>
                <a:lnTo>
                  <a:pt x="21548" y="22049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21"/>
          <p:cNvSpPr>
            <a:spLocks noChangeShapeType="1"/>
          </p:cNvSpPr>
          <p:nvPr/>
        </p:nvSpPr>
        <p:spPr bwMode="auto">
          <a:xfrm>
            <a:off x="8382000" y="1196043"/>
            <a:ext cx="0" cy="152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Text Box 22"/>
          <p:cNvSpPr txBox="1">
            <a:spLocks noChangeArrowheads="1"/>
          </p:cNvSpPr>
          <p:nvPr/>
        </p:nvSpPr>
        <p:spPr bwMode="auto">
          <a:xfrm>
            <a:off x="5354607" y="2654440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12302" name="Text Box 23"/>
          <p:cNvSpPr txBox="1">
            <a:spLocks noChangeArrowheads="1"/>
          </p:cNvSpPr>
          <p:nvPr/>
        </p:nvSpPr>
        <p:spPr bwMode="auto">
          <a:xfrm>
            <a:off x="8520082" y="2649678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2304" name="Text Box 25"/>
          <p:cNvSpPr txBox="1">
            <a:spLocks noChangeArrowheads="1"/>
          </p:cNvSpPr>
          <p:nvPr/>
        </p:nvSpPr>
        <p:spPr bwMode="auto">
          <a:xfrm>
            <a:off x="6705600" y="3090446"/>
            <a:ext cx="21547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 dirty="0">
                <a:latin typeface="+mn-lt"/>
              </a:rPr>
              <a:t>v</a:t>
            </a:r>
            <a:r>
              <a:rPr lang="en-US" sz="1600" dirty="0">
                <a:latin typeface="+mn-lt"/>
              </a:rPr>
              <a:t> = 75 </a:t>
            </a:r>
            <a:r>
              <a:rPr lang="en-US" sz="1600" dirty="0" smtClean="0">
                <a:latin typeface="+mn-lt"/>
              </a:rPr>
              <a:t>m/s   </a:t>
            </a:r>
            <a:r>
              <a:rPr lang="en-US" sz="1600" i="1" dirty="0" smtClean="0">
                <a:latin typeface="+mn-lt"/>
              </a:rPr>
              <a:t>q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= +25 </a:t>
            </a:r>
            <a:r>
              <a:rPr lang="en-US" sz="1600" dirty="0" err="1">
                <a:latin typeface="+mn-lt"/>
              </a:rPr>
              <a:t>mC</a:t>
            </a:r>
            <a:endParaRPr lang="en-US" sz="1600" dirty="0">
              <a:latin typeface="+mn-lt"/>
            </a:endParaRPr>
          </a:p>
        </p:txBody>
      </p:sp>
      <p:sp>
        <p:nvSpPr>
          <p:cNvPr id="12305" name="Text Box 26"/>
          <p:cNvSpPr txBox="1">
            <a:spLocks noChangeArrowheads="1"/>
          </p:cNvSpPr>
          <p:nvPr/>
        </p:nvSpPr>
        <p:spPr bwMode="auto">
          <a:xfrm>
            <a:off x="304800" y="1295400"/>
            <a:ext cx="495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Each chamber has a unique magnetic field. A </a:t>
            </a:r>
            <a:r>
              <a:rPr lang="en-US" i="1" dirty="0">
                <a:latin typeface="+mj-lt"/>
              </a:rPr>
              <a:t>positively</a:t>
            </a:r>
            <a:r>
              <a:rPr lang="en-US" dirty="0">
                <a:latin typeface="+mj-lt"/>
              </a:rPr>
              <a:t> charged particle enters chamber 1 with velocity 75 m/s up, and follows the dashed trajectory.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1.4</a:t>
            </a:r>
            <a:endParaRPr lang="en-US" dirty="0"/>
          </a:p>
        </p:txBody>
      </p:sp>
      <p:grpSp>
        <p:nvGrpSpPr>
          <p:cNvPr id="5" name="Group 32"/>
          <p:cNvGrpSpPr/>
          <p:nvPr/>
        </p:nvGrpSpPr>
        <p:grpSpPr>
          <a:xfrm>
            <a:off x="6905906" y="2136492"/>
            <a:ext cx="330200" cy="523220"/>
            <a:chOff x="4253671" y="4205498"/>
            <a:chExt cx="506805" cy="803061"/>
          </a:xfrm>
        </p:grpSpPr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705" y="4445287"/>
              <a:ext cx="38154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253671" y="4205498"/>
              <a:ext cx="506805" cy="80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800" dirty="0" smtClean="0">
                  <a:solidFill>
                    <a:schemeClr val="bg1"/>
                  </a:solidFill>
                </a:rPr>
                <a:t>+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221276" y="2209800"/>
            <a:ext cx="779724" cy="461665"/>
            <a:chOff x="7086600" y="2209800"/>
            <a:chExt cx="779724" cy="461665"/>
          </a:xfrm>
        </p:grpSpPr>
        <p:sp>
          <p:nvSpPr>
            <p:cNvPr id="12299" name="Line 20"/>
            <p:cNvSpPr>
              <a:spLocks noChangeShapeType="1"/>
            </p:cNvSpPr>
            <p:nvPr/>
          </p:nvSpPr>
          <p:spPr bwMode="auto">
            <a:xfrm flipH="1">
              <a:off x="7086600" y="243840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543800" y="2209800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v</a:t>
              </a:r>
              <a:endParaRPr lang="en-US" sz="2400" i="1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086600" y="1371600"/>
            <a:ext cx="325730" cy="1062335"/>
            <a:chOff x="6934200" y="1376065"/>
            <a:chExt cx="325730" cy="1062335"/>
          </a:xfrm>
        </p:grpSpPr>
        <p:sp>
          <p:nvSpPr>
            <p:cNvPr id="77" name="Line 20"/>
            <p:cNvSpPr>
              <a:spLocks noChangeShapeType="1"/>
            </p:cNvSpPr>
            <p:nvPr/>
          </p:nvSpPr>
          <p:spPr bwMode="auto">
            <a:xfrm flipH="1">
              <a:off x="7086600" y="1833265"/>
              <a:ext cx="0" cy="6051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34200" y="137606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F</a:t>
              </a:r>
              <a:endParaRPr lang="en-US" sz="2400" i="1" dirty="0"/>
            </a:p>
          </p:txBody>
        </p:sp>
      </p:grp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004248" y="3854355"/>
            <a:ext cx="7010400" cy="209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How do the </a:t>
            </a:r>
            <a:r>
              <a:rPr lang="en-US" sz="2400" i="1" dirty="0" smtClean="0"/>
              <a:t>magnitudes</a:t>
            </a:r>
            <a:r>
              <a:rPr lang="en-US" sz="2400" dirty="0" smtClean="0"/>
              <a:t> </a:t>
            </a:r>
            <a:r>
              <a:rPr lang="en-US" sz="2400" dirty="0"/>
              <a:t>of the </a:t>
            </a:r>
            <a:r>
              <a:rPr lang="en-US" sz="2400" i="1" dirty="0" smtClean="0"/>
              <a:t>B </a:t>
            </a:r>
            <a:r>
              <a:rPr lang="en-US" sz="2400" dirty="0" smtClean="0"/>
              <a:t>fields in </a:t>
            </a:r>
            <a:r>
              <a:rPr lang="en-US" sz="2400" dirty="0"/>
              <a:t>region </a:t>
            </a:r>
            <a:r>
              <a:rPr lang="en-US" sz="2400" dirty="0" smtClean="0"/>
              <a:t>1 and 2 compare?</a:t>
            </a:r>
            <a:endParaRPr lang="en-US" sz="2400" dirty="0"/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|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| &gt; |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|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|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| = |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|</a:t>
            </a: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|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| &lt; |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|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0" y="1273830"/>
            <a:ext cx="17526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086600" y="1273830"/>
            <a:ext cx="17526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977063" y="2264430"/>
            <a:ext cx="228600" cy="304800"/>
            <a:chOff x="4224" y="2784"/>
            <a:chExt cx="144" cy="192"/>
          </a:xfrm>
        </p:grpSpPr>
        <p:sp>
          <p:nvSpPr>
            <p:cNvPr id="12315" name="Rectangle 7"/>
            <p:cNvSpPr>
              <a:spLocks noChangeArrowheads="1"/>
            </p:cNvSpPr>
            <p:nvPr/>
          </p:nvSpPr>
          <p:spPr bwMode="auto">
            <a:xfrm>
              <a:off x="4272" y="2784"/>
              <a:ext cx="4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8"/>
            <p:cNvSpPr>
              <a:spLocks noChangeShapeType="1"/>
            </p:cNvSpPr>
            <p:nvPr/>
          </p:nvSpPr>
          <p:spPr bwMode="auto">
            <a:xfrm>
              <a:off x="4224" y="27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9"/>
            <p:cNvSpPr>
              <a:spLocks noChangeShapeType="1"/>
            </p:cNvSpPr>
            <p:nvPr/>
          </p:nvSpPr>
          <p:spPr bwMode="auto">
            <a:xfrm>
              <a:off x="4224" y="297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5" name="Arc 10"/>
          <p:cNvSpPr>
            <a:spLocks/>
          </p:cNvSpPr>
          <p:nvPr/>
        </p:nvSpPr>
        <p:spPr bwMode="auto">
          <a:xfrm flipV="1">
            <a:off x="7086600" y="1197630"/>
            <a:ext cx="1295400" cy="1219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5400000">
            <a:off x="8262938" y="1110318"/>
            <a:ext cx="228600" cy="304800"/>
            <a:chOff x="4224" y="2784"/>
            <a:chExt cx="144" cy="192"/>
          </a:xfrm>
        </p:grpSpPr>
        <p:sp>
          <p:nvSpPr>
            <p:cNvPr id="12312" name="Rectangle 12"/>
            <p:cNvSpPr>
              <a:spLocks noChangeArrowheads="1"/>
            </p:cNvSpPr>
            <p:nvPr/>
          </p:nvSpPr>
          <p:spPr bwMode="auto">
            <a:xfrm>
              <a:off x="4272" y="2784"/>
              <a:ext cx="4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13"/>
            <p:cNvSpPr>
              <a:spLocks noChangeShapeType="1"/>
            </p:cNvSpPr>
            <p:nvPr/>
          </p:nvSpPr>
          <p:spPr bwMode="auto">
            <a:xfrm>
              <a:off x="4224" y="27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14"/>
            <p:cNvSpPr>
              <a:spLocks noChangeShapeType="1"/>
            </p:cNvSpPr>
            <p:nvPr/>
          </p:nvSpPr>
          <p:spPr bwMode="auto">
            <a:xfrm>
              <a:off x="4224" y="297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 rot="-5400000">
            <a:off x="6286500" y="2867680"/>
            <a:ext cx="228600" cy="304800"/>
            <a:chOff x="4224" y="2784"/>
            <a:chExt cx="144" cy="192"/>
          </a:xfrm>
        </p:grpSpPr>
        <p:sp>
          <p:nvSpPr>
            <p:cNvPr id="12309" name="Rectangle 16"/>
            <p:cNvSpPr>
              <a:spLocks noChangeArrowheads="1"/>
            </p:cNvSpPr>
            <p:nvPr/>
          </p:nvSpPr>
          <p:spPr bwMode="auto">
            <a:xfrm>
              <a:off x="4272" y="2784"/>
              <a:ext cx="4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17"/>
            <p:cNvSpPr>
              <a:spLocks noChangeShapeType="1"/>
            </p:cNvSpPr>
            <p:nvPr/>
          </p:nvSpPr>
          <p:spPr bwMode="auto">
            <a:xfrm>
              <a:off x="4224" y="27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18"/>
            <p:cNvSpPr>
              <a:spLocks noChangeShapeType="1"/>
            </p:cNvSpPr>
            <p:nvPr/>
          </p:nvSpPr>
          <p:spPr bwMode="auto">
            <a:xfrm>
              <a:off x="4224" y="297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8" name="Arc 19"/>
          <p:cNvSpPr>
            <a:spLocks/>
          </p:cNvSpPr>
          <p:nvPr/>
        </p:nvSpPr>
        <p:spPr bwMode="auto">
          <a:xfrm flipV="1">
            <a:off x="6400800" y="2429530"/>
            <a:ext cx="685800" cy="673100"/>
          </a:xfrm>
          <a:custGeom>
            <a:avLst/>
            <a:gdLst>
              <a:gd name="T0" fmla="*/ 2147483647 w 21600"/>
              <a:gd name="T1" fmla="*/ 2147483647 h 22050"/>
              <a:gd name="T2" fmla="*/ 2147483647 w 21600"/>
              <a:gd name="T3" fmla="*/ 0 h 22050"/>
              <a:gd name="T4" fmla="*/ 2147483647 w 21600"/>
              <a:gd name="T5" fmla="*/ 2147483647 h 22050"/>
              <a:gd name="T6" fmla="*/ 0 60000 65536"/>
              <a:gd name="T7" fmla="*/ 0 60000 65536"/>
              <a:gd name="T8" fmla="*/ 0 60000 65536"/>
              <a:gd name="T9" fmla="*/ 0 w 21600"/>
              <a:gd name="T10" fmla="*/ 0 h 22050"/>
              <a:gd name="T11" fmla="*/ 21600 w 21600"/>
              <a:gd name="T12" fmla="*/ 22050 h 220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050" fill="none" extrusionOk="0">
                <a:moveTo>
                  <a:pt x="21548" y="22049"/>
                </a:moveTo>
                <a:cubicBezTo>
                  <a:pt x="9638" y="22021"/>
                  <a:pt x="0" y="12359"/>
                  <a:pt x="0" y="450"/>
                </a:cubicBezTo>
                <a:cubicBezTo>
                  <a:pt x="-1" y="299"/>
                  <a:pt x="1" y="149"/>
                  <a:pt x="4" y="-1"/>
                </a:cubicBezTo>
              </a:path>
              <a:path w="21600" h="22050" stroke="0" extrusionOk="0">
                <a:moveTo>
                  <a:pt x="21548" y="22049"/>
                </a:moveTo>
                <a:cubicBezTo>
                  <a:pt x="9638" y="22021"/>
                  <a:pt x="0" y="12359"/>
                  <a:pt x="0" y="450"/>
                </a:cubicBezTo>
                <a:cubicBezTo>
                  <a:pt x="-1" y="299"/>
                  <a:pt x="1" y="149"/>
                  <a:pt x="4" y="-1"/>
                </a:cubicBezTo>
                <a:lnTo>
                  <a:pt x="21600" y="450"/>
                </a:lnTo>
                <a:lnTo>
                  <a:pt x="21548" y="22049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21"/>
          <p:cNvSpPr>
            <a:spLocks noChangeShapeType="1"/>
          </p:cNvSpPr>
          <p:nvPr/>
        </p:nvSpPr>
        <p:spPr bwMode="auto">
          <a:xfrm>
            <a:off x="8382000" y="1196043"/>
            <a:ext cx="0" cy="152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Text Box 22"/>
          <p:cNvSpPr txBox="1">
            <a:spLocks noChangeArrowheads="1"/>
          </p:cNvSpPr>
          <p:nvPr/>
        </p:nvSpPr>
        <p:spPr bwMode="auto">
          <a:xfrm>
            <a:off x="5354607" y="2654440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12302" name="Text Box 23"/>
          <p:cNvSpPr txBox="1">
            <a:spLocks noChangeArrowheads="1"/>
          </p:cNvSpPr>
          <p:nvPr/>
        </p:nvSpPr>
        <p:spPr bwMode="auto">
          <a:xfrm>
            <a:off x="8520082" y="2649678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2304" name="Text Box 25"/>
          <p:cNvSpPr txBox="1">
            <a:spLocks noChangeArrowheads="1"/>
          </p:cNvSpPr>
          <p:nvPr/>
        </p:nvSpPr>
        <p:spPr bwMode="auto">
          <a:xfrm>
            <a:off x="6705600" y="3090446"/>
            <a:ext cx="21547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 dirty="0">
                <a:latin typeface="+mn-lt"/>
              </a:rPr>
              <a:t>v</a:t>
            </a:r>
            <a:r>
              <a:rPr lang="en-US" sz="1600" dirty="0">
                <a:latin typeface="+mn-lt"/>
              </a:rPr>
              <a:t> = 75 </a:t>
            </a:r>
            <a:r>
              <a:rPr lang="en-US" sz="1600" dirty="0" smtClean="0">
                <a:latin typeface="+mn-lt"/>
              </a:rPr>
              <a:t>m/s   </a:t>
            </a:r>
            <a:r>
              <a:rPr lang="en-US" sz="1600" i="1" dirty="0" smtClean="0">
                <a:latin typeface="+mn-lt"/>
              </a:rPr>
              <a:t>q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= +25 </a:t>
            </a:r>
            <a:r>
              <a:rPr lang="en-US" sz="1600" dirty="0" err="1">
                <a:latin typeface="+mn-lt"/>
              </a:rPr>
              <a:t>mC</a:t>
            </a:r>
            <a:endParaRPr lang="en-US" sz="1600" dirty="0">
              <a:latin typeface="+mn-lt"/>
            </a:endParaRPr>
          </a:p>
        </p:txBody>
      </p:sp>
      <p:sp>
        <p:nvSpPr>
          <p:cNvPr id="12305" name="Text Box 26"/>
          <p:cNvSpPr txBox="1">
            <a:spLocks noChangeArrowheads="1"/>
          </p:cNvSpPr>
          <p:nvPr/>
        </p:nvSpPr>
        <p:spPr bwMode="auto">
          <a:xfrm>
            <a:off x="304800" y="1295400"/>
            <a:ext cx="495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Each chamber has a unique magnetic field. A </a:t>
            </a:r>
            <a:r>
              <a:rPr lang="en-US" i="1" dirty="0">
                <a:latin typeface="+mj-lt"/>
              </a:rPr>
              <a:t>positively</a:t>
            </a:r>
            <a:r>
              <a:rPr lang="en-US" dirty="0">
                <a:latin typeface="+mj-lt"/>
              </a:rPr>
              <a:t> charged particle enters chamber 1 with velocity 75 m/s up, and follows the dashed trajectory.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Checkpoint 1.5</a:t>
            </a:r>
            <a:endParaRPr lang="en-US" dirty="0"/>
          </a:p>
        </p:txBody>
      </p:sp>
      <p:grpSp>
        <p:nvGrpSpPr>
          <p:cNvPr id="5" name="Group 32"/>
          <p:cNvGrpSpPr/>
          <p:nvPr/>
        </p:nvGrpSpPr>
        <p:grpSpPr>
          <a:xfrm>
            <a:off x="6223000" y="2819400"/>
            <a:ext cx="330200" cy="523220"/>
            <a:chOff x="4253671" y="4205498"/>
            <a:chExt cx="506805" cy="803061"/>
          </a:xfrm>
        </p:grpSpPr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705" y="4445287"/>
              <a:ext cx="38154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253671" y="4205498"/>
              <a:ext cx="506805" cy="80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800" dirty="0" smtClean="0">
                  <a:solidFill>
                    <a:schemeClr val="bg1"/>
                  </a:solidFill>
                </a:rPr>
                <a:t>+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8" name="Picture 29" descr="iclick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5791200" y="1905000"/>
            <a:ext cx="3048000" cy="3048000"/>
            <a:chOff x="5791200" y="1905000"/>
            <a:chExt cx="3048000" cy="3048000"/>
          </a:xfrm>
        </p:grpSpPr>
        <p:grpSp>
          <p:nvGrpSpPr>
            <p:cNvPr id="28" name="Group 40"/>
            <p:cNvGrpSpPr>
              <a:grpSpLocks/>
            </p:cNvGrpSpPr>
            <p:nvPr/>
          </p:nvGrpSpPr>
          <p:grpSpPr bwMode="auto">
            <a:xfrm>
              <a:off x="5791200" y="1905000"/>
              <a:ext cx="304603" cy="304918"/>
              <a:chOff x="3657600" y="4800600"/>
              <a:chExt cx="457200" cy="4572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2" name="Group 40"/>
            <p:cNvGrpSpPr>
              <a:grpSpLocks/>
            </p:cNvGrpSpPr>
            <p:nvPr/>
          </p:nvGrpSpPr>
          <p:grpSpPr bwMode="auto">
            <a:xfrm>
              <a:off x="6705600" y="1905000"/>
              <a:ext cx="304603" cy="304918"/>
              <a:chOff x="3657600" y="4800600"/>
              <a:chExt cx="457200" cy="4572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5" name="Group 40"/>
            <p:cNvGrpSpPr>
              <a:grpSpLocks/>
            </p:cNvGrpSpPr>
            <p:nvPr/>
          </p:nvGrpSpPr>
          <p:grpSpPr bwMode="auto">
            <a:xfrm>
              <a:off x="6705600" y="2819282"/>
              <a:ext cx="304603" cy="304918"/>
              <a:chOff x="3657600" y="4800600"/>
              <a:chExt cx="457200" cy="457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8" name="Group 40"/>
            <p:cNvGrpSpPr>
              <a:grpSpLocks/>
            </p:cNvGrpSpPr>
            <p:nvPr/>
          </p:nvGrpSpPr>
          <p:grpSpPr bwMode="auto">
            <a:xfrm>
              <a:off x="5791200" y="2819282"/>
              <a:ext cx="304603" cy="304918"/>
              <a:chOff x="3657600" y="4800600"/>
              <a:chExt cx="457200" cy="457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1" name="Group 40"/>
            <p:cNvGrpSpPr>
              <a:grpSpLocks/>
            </p:cNvGrpSpPr>
            <p:nvPr/>
          </p:nvGrpSpPr>
          <p:grpSpPr bwMode="auto">
            <a:xfrm>
              <a:off x="7620197" y="1905000"/>
              <a:ext cx="304603" cy="304918"/>
              <a:chOff x="3657600" y="4800600"/>
              <a:chExt cx="457200" cy="4572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4" name="Group 40"/>
            <p:cNvGrpSpPr>
              <a:grpSpLocks/>
            </p:cNvGrpSpPr>
            <p:nvPr/>
          </p:nvGrpSpPr>
          <p:grpSpPr bwMode="auto">
            <a:xfrm>
              <a:off x="7620197" y="2819282"/>
              <a:ext cx="304603" cy="304918"/>
              <a:chOff x="3657600" y="4800600"/>
              <a:chExt cx="457200" cy="4572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7" name="Group 40"/>
            <p:cNvGrpSpPr>
              <a:grpSpLocks/>
            </p:cNvGrpSpPr>
            <p:nvPr/>
          </p:nvGrpSpPr>
          <p:grpSpPr bwMode="auto">
            <a:xfrm>
              <a:off x="8534597" y="1905000"/>
              <a:ext cx="304603" cy="304918"/>
              <a:chOff x="3657600" y="4800600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0" name="Group 40"/>
            <p:cNvGrpSpPr>
              <a:grpSpLocks/>
            </p:cNvGrpSpPr>
            <p:nvPr/>
          </p:nvGrpSpPr>
          <p:grpSpPr bwMode="auto">
            <a:xfrm>
              <a:off x="8534400" y="2819282"/>
              <a:ext cx="304603" cy="304918"/>
              <a:chOff x="3657600" y="4800600"/>
              <a:chExt cx="457200" cy="457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3" name="Group 40"/>
            <p:cNvGrpSpPr>
              <a:grpSpLocks/>
            </p:cNvGrpSpPr>
            <p:nvPr/>
          </p:nvGrpSpPr>
          <p:grpSpPr bwMode="auto">
            <a:xfrm>
              <a:off x="6705600" y="3733682"/>
              <a:ext cx="304603" cy="304918"/>
              <a:chOff x="3657600" y="4800600"/>
              <a:chExt cx="457200" cy="4572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6" name="Group 40"/>
            <p:cNvGrpSpPr>
              <a:grpSpLocks/>
            </p:cNvGrpSpPr>
            <p:nvPr/>
          </p:nvGrpSpPr>
          <p:grpSpPr bwMode="auto">
            <a:xfrm>
              <a:off x="5791397" y="3733800"/>
              <a:ext cx="304603" cy="304918"/>
              <a:chOff x="3657600" y="4800600"/>
              <a:chExt cx="457200" cy="4572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9" name="Group 40"/>
            <p:cNvGrpSpPr>
              <a:grpSpLocks/>
            </p:cNvGrpSpPr>
            <p:nvPr/>
          </p:nvGrpSpPr>
          <p:grpSpPr bwMode="auto">
            <a:xfrm>
              <a:off x="7620000" y="3733682"/>
              <a:ext cx="304603" cy="304918"/>
              <a:chOff x="3657600" y="4800600"/>
              <a:chExt cx="457200" cy="4572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62" name="Group 40"/>
            <p:cNvGrpSpPr>
              <a:grpSpLocks/>
            </p:cNvGrpSpPr>
            <p:nvPr/>
          </p:nvGrpSpPr>
          <p:grpSpPr bwMode="auto">
            <a:xfrm>
              <a:off x="8534597" y="3733682"/>
              <a:ext cx="304603" cy="304918"/>
              <a:chOff x="3657600" y="4800600"/>
              <a:chExt cx="457200" cy="4572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65" name="Group 40"/>
            <p:cNvGrpSpPr>
              <a:grpSpLocks/>
            </p:cNvGrpSpPr>
            <p:nvPr/>
          </p:nvGrpSpPr>
          <p:grpSpPr bwMode="auto">
            <a:xfrm>
              <a:off x="5791200" y="4648082"/>
              <a:ext cx="304603" cy="304918"/>
              <a:chOff x="3657600" y="4800600"/>
              <a:chExt cx="457200" cy="4572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68" name="Group 40"/>
            <p:cNvGrpSpPr>
              <a:grpSpLocks/>
            </p:cNvGrpSpPr>
            <p:nvPr/>
          </p:nvGrpSpPr>
          <p:grpSpPr bwMode="auto">
            <a:xfrm>
              <a:off x="6705797" y="4648082"/>
              <a:ext cx="304603" cy="304918"/>
              <a:chOff x="3657600" y="4800600"/>
              <a:chExt cx="457200" cy="4572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1" name="Group 40"/>
            <p:cNvGrpSpPr>
              <a:grpSpLocks/>
            </p:cNvGrpSpPr>
            <p:nvPr/>
          </p:nvGrpSpPr>
          <p:grpSpPr bwMode="auto">
            <a:xfrm>
              <a:off x="7620197" y="4648082"/>
              <a:ext cx="304603" cy="304918"/>
              <a:chOff x="3657600" y="4800600"/>
              <a:chExt cx="457200" cy="4572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4" name="Group 40"/>
            <p:cNvGrpSpPr>
              <a:grpSpLocks/>
            </p:cNvGrpSpPr>
            <p:nvPr/>
          </p:nvGrpSpPr>
          <p:grpSpPr bwMode="auto">
            <a:xfrm>
              <a:off x="8534597" y="4648082"/>
              <a:ext cx="304603" cy="304918"/>
              <a:chOff x="3657600" y="4800600"/>
              <a:chExt cx="457200" cy="457200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in uniform B field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56388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3276600" y="2309812"/>
          <a:ext cx="8985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1" name="Equation" r:id="rId4" imgW="507960" imgH="419040" progId="Equation.DSMT4">
                  <p:embed/>
                </p:oleObj>
              </mc:Choice>
              <mc:Fallback>
                <p:oleObj name="Equation" r:id="rId4" imgW="507960" imgH="419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09812"/>
                        <a:ext cx="898525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835150" y="2284413"/>
          <a:ext cx="7874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2" name="Equation" r:id="rId6" imgW="444240" imgH="431640" progId="Equation.DSMT4">
                  <p:embed/>
                </p:oleObj>
              </mc:Choice>
              <mc:Fallback>
                <p:oleObj name="Equation" r:id="rId6" imgW="44424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284413"/>
                        <a:ext cx="787400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25"/>
          <p:cNvSpPr/>
          <p:nvPr/>
        </p:nvSpPr>
        <p:spPr>
          <a:xfrm>
            <a:off x="6172200" y="2245056"/>
            <a:ext cx="2286000" cy="228600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 bwMode="auto">
          <a:xfrm>
            <a:off x="6172200" y="4191000"/>
            <a:ext cx="3513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</a:t>
            </a:r>
            <a:endParaRPr lang="en-US" sz="2400" baseline="-25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48400" y="1143000"/>
            <a:ext cx="2133600" cy="2214265"/>
            <a:chOff x="5334000" y="1981200"/>
            <a:chExt cx="2133600" cy="2214265"/>
          </a:xfrm>
        </p:grpSpPr>
        <p:grpSp>
          <p:nvGrpSpPr>
            <p:cNvPr id="10" name="Group 32"/>
            <p:cNvGrpSpPr/>
            <p:nvPr/>
          </p:nvGrpSpPr>
          <p:grpSpPr>
            <a:xfrm>
              <a:off x="6223000" y="2819400"/>
              <a:ext cx="330200" cy="523220"/>
              <a:chOff x="4253671" y="4205498"/>
              <a:chExt cx="506805" cy="803061"/>
            </a:xfrm>
          </p:grpSpPr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8705" y="4445287"/>
                <a:ext cx="38154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253671" y="4205498"/>
                <a:ext cx="506805" cy="80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+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6553200" y="3110552"/>
              <a:ext cx="609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400800" y="3276600"/>
              <a:ext cx="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145076" y="2863839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v</a:t>
              </a:r>
              <a:endParaRPr lang="en-US" sz="2400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48400" y="37338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F</a:t>
              </a:r>
              <a:endParaRPr lang="en-US" sz="2400" i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34000" y="1981200"/>
              <a:ext cx="3048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838200" y="2514600"/>
          <a:ext cx="9874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3" name="Equation" r:id="rId9" imgW="558720" imgH="203040" progId="Equation.DSMT4">
                  <p:embed/>
                </p:oleObj>
              </mc:Choice>
              <mc:Fallback>
                <p:oleObj name="Equation" r:id="rId9" imgW="55872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14600"/>
                        <a:ext cx="9874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Group 86"/>
          <p:cNvGrpSpPr/>
          <p:nvPr/>
        </p:nvGrpSpPr>
        <p:grpSpPr>
          <a:xfrm>
            <a:off x="7315200" y="2579833"/>
            <a:ext cx="960978" cy="849167"/>
            <a:chOff x="7315200" y="2579833"/>
            <a:chExt cx="960978" cy="849167"/>
          </a:xfrm>
        </p:grpSpPr>
        <p:cxnSp>
          <p:nvCxnSpPr>
            <p:cNvPr id="80" name="Straight Arrow Connector 79"/>
            <p:cNvCxnSpPr>
              <a:endCxn id="26" idx="7"/>
            </p:cNvCxnSpPr>
            <p:nvPr/>
          </p:nvCxnSpPr>
          <p:spPr>
            <a:xfrm flipV="1">
              <a:off x="7315200" y="2579833"/>
              <a:ext cx="808223" cy="84916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924800" y="28194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</a:rPr>
                <a:t>R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69075" y="1671935"/>
            <a:ext cx="3248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Particle moves in a circle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469075" y="4250829"/>
            <a:ext cx="432874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</a:t>
            </a:r>
            <a:r>
              <a:rPr lang="en-US" sz="2400" dirty="0" smtClean="0"/>
              <a:t> field does </a:t>
            </a:r>
            <a:r>
              <a:rPr lang="en-US" sz="2400" i="1" u="sng" dirty="0" smtClean="0"/>
              <a:t>no</a:t>
            </a:r>
            <a:r>
              <a:rPr lang="en-US" sz="2400" dirty="0" smtClean="0"/>
              <a:t> work (since </a:t>
            </a:r>
            <a:r>
              <a:rPr lang="en-US" sz="2400" i="1" dirty="0" smtClean="0"/>
              <a:t>F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 </a:t>
            </a:r>
            <a:r>
              <a:rPr lang="en-US" sz="2400" i="1" dirty="0" smtClean="0">
                <a:sym typeface="Symbol"/>
              </a:rPr>
              <a:t>d</a:t>
            </a:r>
            <a:r>
              <a:rPr lang="en-US" sz="2400" dirty="0" smtClean="0">
                <a:sym typeface="Symbol"/>
              </a:rPr>
              <a:t>)</a:t>
            </a:r>
          </a:p>
          <a:p>
            <a:endParaRPr lang="en-US" sz="2000" dirty="0" smtClean="0">
              <a:solidFill>
                <a:schemeClr val="accent5">
                  <a:lumMod val="75000"/>
                </a:schemeClr>
              </a:solidFill>
              <a:sym typeface="Symbol"/>
            </a:endParaRPr>
          </a:p>
          <a:p>
            <a:endParaRPr lang="en-US" sz="2000" dirty="0" smtClean="0">
              <a:solidFill>
                <a:schemeClr val="accent5">
                  <a:lumMod val="75000"/>
                </a:schemeClr>
              </a:solidFill>
              <a:sym typeface="Symbol"/>
            </a:endParaRP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Kinetic energy is constant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Speed is constant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838200" y="4784229"/>
          <a:ext cx="8302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4" name="Equation" r:id="rId11" imgW="469800" imgH="228600" progId="Equation.DSMT4">
                  <p:embed/>
                </p:oleObj>
              </mc:Choice>
              <mc:Fallback>
                <p:oleObj name="Equation" r:id="rId11" imgW="4698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84229"/>
                        <a:ext cx="83026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0" name="Straight Arrow Connector 89"/>
          <p:cNvCxnSpPr/>
          <p:nvPr/>
        </p:nvCxnSpPr>
        <p:spPr>
          <a:xfrm>
            <a:off x="5638800" y="5105400"/>
            <a:ext cx="8382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5638800" y="4343400"/>
            <a:ext cx="0" cy="7620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421548" y="49530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486400" y="39624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2133600" y="2286000"/>
            <a:ext cx="3422540" cy="1676400"/>
            <a:chOff x="2133600" y="2057400"/>
            <a:chExt cx="3422540" cy="1676400"/>
          </a:xfrm>
        </p:grpSpPr>
        <p:sp>
          <p:nvSpPr>
            <p:cNvPr id="88" name="TextBox 87"/>
            <p:cNvSpPr txBox="1"/>
            <p:nvPr/>
          </p:nvSpPr>
          <p:spPr>
            <a:xfrm>
              <a:off x="2133600" y="3333690"/>
              <a:ext cx="3422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Principle of mass spectrometer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89" name="Oval 28"/>
            <p:cNvSpPr>
              <a:spLocks noChangeArrowheads="1"/>
            </p:cNvSpPr>
            <p:nvPr/>
          </p:nvSpPr>
          <p:spPr bwMode="auto">
            <a:xfrm>
              <a:off x="3733800" y="2057400"/>
              <a:ext cx="304800" cy="8382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V="1">
              <a:off x="3886200" y="2971800"/>
              <a:ext cx="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469075" y="1219200"/>
            <a:ext cx="559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Charged particle moves along 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 to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 field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spectrometer</a:t>
            </a:r>
            <a:endParaRPr lang="en-US" dirty="0"/>
          </a:p>
        </p:txBody>
      </p:sp>
      <p:pic>
        <p:nvPicPr>
          <p:cNvPr id="6" name="Picture 11" descr="schematic of an electron impact mass spectrome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057400"/>
            <a:ext cx="6724650" cy="393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1902" y="1143000"/>
            <a:ext cx="861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Mass spectrometry uses a </a:t>
            </a:r>
            <a:r>
              <a:rPr lang="en-US" sz="2400" i="1" dirty="0" smtClean="0"/>
              <a:t>B</a:t>
            </a:r>
            <a:r>
              <a:rPr lang="en-US" sz="2400" dirty="0" smtClean="0"/>
              <a:t> field to analyze chemical compounds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1665767"/>
            <a:ext cx="8422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Compound is vaporized into fragments &amp; ionized, accelerated with a </a:t>
            </a:r>
            <a:r>
              <a:rPr lang="en-US" sz="2400" i="1" dirty="0" smtClean="0"/>
              <a:t>E</a:t>
            </a:r>
            <a:r>
              <a:rPr lang="en-US" sz="2400" dirty="0" smtClean="0"/>
              <a:t> field into a </a:t>
            </a:r>
            <a:r>
              <a:rPr lang="en-US" sz="2400" i="1" dirty="0" smtClean="0"/>
              <a:t>B</a:t>
            </a:r>
            <a:r>
              <a:rPr lang="en-US" sz="2400" dirty="0" smtClean="0"/>
              <a:t> field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4302" y="5943600"/>
            <a:ext cx="861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Fragments separate according to mass to charge ratio (</a:t>
            </a:r>
            <a:r>
              <a:rPr lang="en-US" sz="2400" i="1" dirty="0" smtClean="0"/>
              <a:t>m</a:t>
            </a:r>
            <a:r>
              <a:rPr lang="en-US" sz="2400" dirty="0" smtClean="0"/>
              <a:t>/</a:t>
            </a:r>
            <a:r>
              <a:rPr lang="en-US" sz="2400" i="1" dirty="0" smtClean="0"/>
              <a:t>q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Mass spectrometer</a:t>
            </a:r>
          </a:p>
        </p:txBody>
      </p:sp>
      <p:pic>
        <p:nvPicPr>
          <p:cNvPr id="70658" name="Picture 2" descr="http://www.chemguide.co.uk/analysis/masspec/masspe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064174"/>
            <a:ext cx="4067175" cy="33147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3" name="TextBox 12"/>
          <p:cNvSpPr txBox="1"/>
          <p:nvPr/>
        </p:nvSpPr>
        <p:spPr>
          <a:xfrm>
            <a:off x="5935639" y="3532495"/>
            <a:ext cx="97302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i="1" dirty="0" smtClean="0">
                <a:solidFill>
                  <a:srgbClr val="009900"/>
                </a:solidFill>
              </a:rPr>
              <a:t>R</a:t>
            </a:r>
            <a:r>
              <a:rPr lang="en-US" dirty="0" smtClean="0">
                <a:solidFill>
                  <a:srgbClr val="009900"/>
                </a:solidFill>
              </a:rPr>
              <a:t> = 6.8 cm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34313" y="1725707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dirty="0" smtClean="0"/>
              <a:t> = 0.2 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068065" y="2008496"/>
            <a:ext cx="4572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81800" y="4980296"/>
            <a:ext cx="81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13</a:t>
            </a:r>
            <a:r>
              <a:rPr lang="en-US" sz="3200" dirty="0" smtClean="0"/>
              <a:t>C</a:t>
            </a:r>
            <a:r>
              <a:rPr lang="en-US" sz="3200" baseline="30000" dirty="0" smtClean="0"/>
              <a:t>+</a:t>
            </a:r>
            <a:endParaRPr lang="en-US" sz="3200" baseline="30000" dirty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838200" y="4191000"/>
          <a:ext cx="8985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6" name="Equation" r:id="rId4" imgW="507960" imgH="419040" progId="Equation.DSMT4">
                  <p:embed/>
                </p:oleObj>
              </mc:Choice>
              <mc:Fallback>
                <p:oleObj name="Equation" r:id="rId4" imgW="50796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91000"/>
                        <a:ext cx="898525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762000" y="4953000"/>
          <a:ext cx="107791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7" name="Equation" r:id="rId6" imgW="609480" imgH="393480" progId="Equation.DSMT4">
                  <p:embed/>
                </p:oleObj>
              </mc:Choice>
              <mc:Fallback>
                <p:oleObj name="Equation" r:id="rId6" imgW="6094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53000"/>
                        <a:ext cx="1077913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1828800" y="4953000"/>
          <a:ext cx="37703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8" name="Equation" r:id="rId8" imgW="2501640" imgH="444240" progId="Equation.DSMT4">
                  <p:embed/>
                </p:oleObj>
              </mc:Choice>
              <mc:Fallback>
                <p:oleObj name="Equation" r:id="rId8" imgW="250164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953000"/>
                        <a:ext cx="377031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3993108" y="5625153"/>
          <a:ext cx="24701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9" name="Equation" r:id="rId10" imgW="1396800" imgH="241200" progId="Equation.DSMT4">
                  <p:embed/>
                </p:oleObj>
              </mc:Choice>
              <mc:Fallback>
                <p:oleObj name="Equation" r:id="rId10" imgW="139680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108" y="5625153"/>
                        <a:ext cx="24701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5597525" y="5146344"/>
          <a:ext cx="10318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0" name="Equation" r:id="rId12" imgW="583920" imgH="177480" progId="Equation.DSMT4">
                  <p:embed/>
                </p:oleObj>
              </mc:Choice>
              <mc:Fallback>
                <p:oleObj name="Equation" r:id="rId12" imgW="58392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525" y="5146344"/>
                        <a:ext cx="10318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28600" y="1219200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mass spectrometer is used to separate different isotopes of carbon. Carbon ions are accelerated to a speed </a:t>
            </a:r>
            <a:r>
              <a:rPr lang="en-US" sz="2000" i="1" dirty="0" smtClean="0"/>
              <a:t>v</a:t>
            </a:r>
            <a:r>
              <a:rPr lang="en-US" sz="2000" dirty="0" smtClean="0"/>
              <a:t> = 10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m/s; assume all have charge +1</a:t>
            </a:r>
            <a:r>
              <a:rPr lang="en-US" sz="2000" i="1" dirty="0" smtClean="0"/>
              <a:t>e</a:t>
            </a:r>
            <a:r>
              <a:rPr lang="en-US" sz="2000" dirty="0" smtClean="0"/>
              <a:t> = 1.6×10</a:t>
            </a:r>
            <a:r>
              <a:rPr lang="en-US" sz="2000" baseline="30000" dirty="0" smtClean="0"/>
              <a:t>–19</a:t>
            </a:r>
            <a:r>
              <a:rPr lang="en-US" sz="2000" dirty="0" smtClean="0"/>
              <a:t> C. </a:t>
            </a:r>
          </a:p>
          <a:p>
            <a:endParaRPr lang="en-US" sz="2000" dirty="0" smtClean="0"/>
          </a:p>
          <a:p>
            <a:r>
              <a:rPr lang="en-US" sz="2000" dirty="0" smtClean="0"/>
              <a:t>Find which C isotope travels along the green dotted path to the detector.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51611" y="3617026"/>
            <a:ext cx="1046953" cy="369332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FA13 EX2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" y="6172200"/>
            <a:ext cx="372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Which way does the B field point?</a:t>
            </a:r>
            <a:endParaRPr lang="en-US" sz="20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7904329" y="2147248"/>
            <a:ext cx="1239671" cy="584775"/>
            <a:chOff x="7904329" y="2147248"/>
            <a:chExt cx="1239671" cy="584775"/>
          </a:xfrm>
        </p:grpSpPr>
        <p:sp>
          <p:nvSpPr>
            <p:cNvPr id="54" name="TextBox 53"/>
            <p:cNvSpPr txBox="1"/>
            <p:nvPr/>
          </p:nvSpPr>
          <p:spPr>
            <a:xfrm>
              <a:off x="8082887" y="2147248"/>
              <a:ext cx="106111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aseline="30000" dirty="0" smtClean="0">
                  <a:solidFill>
                    <a:srgbClr val="009900"/>
                  </a:solidFill>
                </a:rPr>
                <a:t>13</a:t>
              </a:r>
              <a:r>
                <a:rPr lang="en-US" sz="3200" dirty="0" smtClean="0">
                  <a:solidFill>
                    <a:srgbClr val="009900"/>
                  </a:solidFill>
                </a:rPr>
                <a:t>C</a:t>
              </a:r>
              <a:r>
                <a:rPr lang="en-US" sz="3200" baseline="30000" dirty="0" smtClean="0">
                  <a:solidFill>
                    <a:srgbClr val="009900"/>
                  </a:solidFill>
                </a:rPr>
                <a:t>+</a:t>
              </a:r>
              <a:endParaRPr lang="en-US" sz="3200" baseline="30000" dirty="0">
                <a:solidFill>
                  <a:srgbClr val="009900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 flipV="1">
              <a:off x="7904329" y="2524836"/>
              <a:ext cx="352567" cy="156949"/>
            </a:xfrm>
            <a:prstGeom prst="line">
              <a:avLst/>
            </a:prstGeom>
            <a:ln w="28575">
              <a:solidFill>
                <a:srgbClr val="009900"/>
              </a:solidFill>
              <a:headEnd type="arrow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0" name="Rectangle 69"/>
          <p:cNvSpPr/>
          <p:nvPr/>
        </p:nvSpPr>
        <p:spPr>
          <a:xfrm>
            <a:off x="5063319" y="1009934"/>
            <a:ext cx="1405720" cy="846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6596" y="1023582"/>
            <a:ext cx="1405720" cy="575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5841241" y="2483891"/>
            <a:ext cx="1460311" cy="859810"/>
          </a:xfrm>
          <a:prstGeom prst="roundRect">
            <a:avLst>
              <a:gd name="adj" fmla="val 455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553200" y="2279176"/>
            <a:ext cx="884830" cy="1226024"/>
          </a:xfrm>
          <a:prstGeom prst="line">
            <a:avLst/>
          </a:prstGeom>
          <a:ln w="28575">
            <a:solidFill>
              <a:srgbClr val="009900"/>
            </a:solidFill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10213" y="2286000"/>
            <a:ext cx="12192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dirty="0" smtClean="0"/>
              <a:t> = 10</a:t>
            </a:r>
            <a:r>
              <a:rPr lang="en-US" baseline="30000" dirty="0" smtClean="0"/>
              <a:t>5</a:t>
            </a:r>
            <a:r>
              <a:rPr lang="en-US" dirty="0" smtClean="0"/>
              <a:t> m/s</a:t>
            </a:r>
            <a:endParaRPr lang="en-US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Mass spectrometer I </a:t>
            </a:r>
            <a:endParaRPr lang="en-US" dirty="0"/>
          </a:p>
        </p:txBody>
      </p:sp>
      <p:pic>
        <p:nvPicPr>
          <p:cNvPr id="4" name="Picture 29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2954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mass spectrometer isolates three C isotopes 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. They move at a speed </a:t>
            </a:r>
            <a:r>
              <a:rPr lang="en-US" sz="2400" i="1" dirty="0" smtClean="0"/>
              <a:t>v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m/s entering the </a:t>
            </a:r>
            <a:r>
              <a:rPr lang="en-US" sz="2400" i="1" dirty="0" smtClean="0"/>
              <a:t>B</a:t>
            </a:r>
            <a:r>
              <a:rPr lang="en-US" sz="2400" dirty="0" smtClean="0"/>
              <a:t> field and follow the dashed paths.</a:t>
            </a:r>
            <a:endParaRPr lang="en-US" sz="2400" dirty="0"/>
          </a:p>
        </p:txBody>
      </p:sp>
      <p:sp>
        <p:nvSpPr>
          <p:cNvPr id="6" name="Block Arc 5"/>
          <p:cNvSpPr/>
          <p:nvPr/>
        </p:nvSpPr>
        <p:spPr>
          <a:xfrm>
            <a:off x="4251947" y="1371600"/>
            <a:ext cx="3657600" cy="3657600"/>
          </a:xfrm>
          <a:prstGeom prst="blockArc">
            <a:avLst>
              <a:gd name="adj1" fmla="val 16202666"/>
              <a:gd name="adj2" fmla="val 18939481"/>
              <a:gd name="adj3" fmla="val 35129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61547" y="2057400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4937747" y="2057400"/>
            <a:ext cx="2286000" cy="2286000"/>
          </a:xfrm>
          <a:prstGeom prst="arc">
            <a:avLst>
              <a:gd name="adj1" fmla="val 16200000"/>
              <a:gd name="adj2" fmla="val 18964315"/>
            </a:avLst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5318747" y="2057400"/>
            <a:ext cx="1524000" cy="1600200"/>
          </a:xfrm>
          <a:prstGeom prst="arc">
            <a:avLst>
              <a:gd name="adj1" fmla="val 16200000"/>
              <a:gd name="adj2" fmla="val 246416"/>
            </a:avLst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32199" y="2425148"/>
            <a:ext cx="914400" cy="914400"/>
          </a:xfrm>
          <a:prstGeom prst="line">
            <a:avLst/>
          </a:prstGeom>
          <a:ln w="28575">
            <a:solidFill>
              <a:srgbClr val="0099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80747" y="2209800"/>
            <a:ext cx="533400" cy="9906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2147" y="26670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07401" y="223340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80947" y="2819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88897" y="28194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 rot="2700000">
            <a:off x="7884520" y="3327773"/>
            <a:ext cx="228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38147" y="35052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160020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ion beam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18947" y="1219200"/>
            <a:ext cx="91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</a:t>
            </a:r>
            <a:endParaRPr lang="en-US" dirty="0"/>
          </a:p>
        </p:txBody>
      </p:sp>
      <p:sp>
        <p:nvSpPr>
          <p:cNvPr id="21" name="Arc 20"/>
          <p:cNvSpPr/>
          <p:nvPr/>
        </p:nvSpPr>
        <p:spPr>
          <a:xfrm>
            <a:off x="3810000" y="2057400"/>
            <a:ext cx="4572000" cy="4267200"/>
          </a:xfrm>
          <a:prstGeom prst="arc">
            <a:avLst>
              <a:gd name="adj1" fmla="val 16200000"/>
              <a:gd name="adj2" fmla="val 18284692"/>
            </a:avLst>
          </a:prstGeom>
          <a:ln w="28575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76800" y="2209800"/>
            <a:ext cx="12192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dirty="0" smtClean="0"/>
              <a:t> = 10</a:t>
            </a:r>
            <a:r>
              <a:rPr lang="en-US" baseline="30000" dirty="0" smtClean="0"/>
              <a:t>5</a:t>
            </a:r>
            <a:r>
              <a:rPr lang="en-US" dirty="0" smtClean="0"/>
              <a:t> m/s</a:t>
            </a:r>
            <a:endParaRPr lang="en-US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57200" y="3962399"/>
            <a:ext cx="7924800" cy="217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How do the speeds of the different isotopes 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 leaving the </a:t>
            </a:r>
            <a:r>
              <a:rPr lang="en-US" sz="2400" i="1" dirty="0" smtClean="0"/>
              <a:t>B</a:t>
            </a:r>
            <a:r>
              <a:rPr lang="en-US" sz="2400" dirty="0" smtClean="0"/>
              <a:t> field compare?</a:t>
            </a:r>
            <a:endParaRPr lang="en-US" sz="2400" dirty="0"/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&gt;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&gt;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en-US" sz="2400" i="1" baseline="-25000" dirty="0">
              <a:solidFill>
                <a:schemeClr val="accent5">
                  <a:lumMod val="75000"/>
                </a:schemeClr>
              </a:solidFill>
            </a:endParaRP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en-US" sz="2400" i="1" baseline="-25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&lt;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&lt;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en-US" sz="2400" i="1" baseline="-25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Mass spectrometer II </a:t>
            </a:r>
            <a:endParaRPr lang="en-US" dirty="0"/>
          </a:p>
        </p:txBody>
      </p:sp>
      <p:pic>
        <p:nvPicPr>
          <p:cNvPr id="4" name="Picture 29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2954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mass spectrometer isolates three C isotopes 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. They move at a speed </a:t>
            </a:r>
            <a:r>
              <a:rPr lang="en-US" sz="2400" i="1" dirty="0" smtClean="0"/>
              <a:t>v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m/s entering the </a:t>
            </a:r>
            <a:r>
              <a:rPr lang="en-US" sz="2400" i="1" dirty="0" smtClean="0"/>
              <a:t>B</a:t>
            </a:r>
            <a:r>
              <a:rPr lang="en-US" sz="2400" dirty="0" smtClean="0"/>
              <a:t> field and follow the dashed paths.</a:t>
            </a:r>
            <a:endParaRPr lang="en-US" sz="2400" dirty="0"/>
          </a:p>
        </p:txBody>
      </p:sp>
      <p:sp>
        <p:nvSpPr>
          <p:cNvPr id="6" name="Block Arc 5"/>
          <p:cNvSpPr/>
          <p:nvPr/>
        </p:nvSpPr>
        <p:spPr>
          <a:xfrm>
            <a:off x="4251947" y="1371600"/>
            <a:ext cx="3657600" cy="3657600"/>
          </a:xfrm>
          <a:prstGeom prst="blockArc">
            <a:avLst>
              <a:gd name="adj1" fmla="val 16202666"/>
              <a:gd name="adj2" fmla="val 18939481"/>
              <a:gd name="adj3" fmla="val 35129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61547" y="2057400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4937747" y="2057400"/>
            <a:ext cx="2286000" cy="2286000"/>
          </a:xfrm>
          <a:prstGeom prst="arc">
            <a:avLst>
              <a:gd name="adj1" fmla="val 16200000"/>
              <a:gd name="adj2" fmla="val 18964315"/>
            </a:avLst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5318747" y="2057400"/>
            <a:ext cx="1524000" cy="1600200"/>
          </a:xfrm>
          <a:prstGeom prst="arc">
            <a:avLst>
              <a:gd name="adj1" fmla="val 16200000"/>
              <a:gd name="adj2" fmla="val 246416"/>
            </a:avLst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32199" y="2425148"/>
            <a:ext cx="914400" cy="914400"/>
          </a:xfrm>
          <a:prstGeom prst="line">
            <a:avLst/>
          </a:prstGeom>
          <a:ln w="28575">
            <a:solidFill>
              <a:srgbClr val="0099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80747" y="2209800"/>
            <a:ext cx="533400" cy="9906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2147" y="26670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07401" y="223340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80947" y="2819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88897" y="28194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 rot="2700000">
            <a:off x="7884520" y="3327773"/>
            <a:ext cx="228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38147" y="35052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160020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ion beam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18947" y="1219200"/>
            <a:ext cx="91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</a:t>
            </a:r>
            <a:endParaRPr lang="en-US" dirty="0"/>
          </a:p>
        </p:txBody>
      </p:sp>
      <p:sp>
        <p:nvSpPr>
          <p:cNvPr id="21" name="Arc 20"/>
          <p:cNvSpPr/>
          <p:nvPr/>
        </p:nvSpPr>
        <p:spPr>
          <a:xfrm>
            <a:off x="3810000" y="2057400"/>
            <a:ext cx="4572000" cy="4267200"/>
          </a:xfrm>
          <a:prstGeom prst="arc">
            <a:avLst>
              <a:gd name="adj1" fmla="val 16200000"/>
              <a:gd name="adj2" fmla="val 18284692"/>
            </a:avLst>
          </a:prstGeom>
          <a:ln w="28575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76800" y="2209800"/>
            <a:ext cx="12192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dirty="0" smtClean="0"/>
              <a:t> = 10</a:t>
            </a:r>
            <a:r>
              <a:rPr lang="en-US" baseline="30000" dirty="0" smtClean="0"/>
              <a:t>5</a:t>
            </a:r>
            <a:r>
              <a:rPr lang="en-US" dirty="0" smtClean="0"/>
              <a:t> m/s</a:t>
            </a:r>
            <a:endParaRPr lang="en-US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57200" y="3962400"/>
            <a:ext cx="7924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How do the masses of the different isotopes 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 compare?</a:t>
            </a:r>
            <a:endParaRPr lang="en-US" sz="2400" dirty="0"/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&gt;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&gt;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en-US" sz="2400" i="1" baseline="-25000" dirty="0">
              <a:solidFill>
                <a:schemeClr val="accent5">
                  <a:lumMod val="75000"/>
                </a:schemeClr>
              </a:solidFill>
            </a:endParaRP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</a:p>
          <a:p>
            <a:pPr indent="-45720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&lt;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&lt;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traight Connector 140"/>
          <p:cNvCxnSpPr/>
          <p:nvPr/>
        </p:nvCxnSpPr>
        <p:spPr>
          <a:xfrm flipV="1">
            <a:off x="1371600" y="1286470"/>
            <a:ext cx="0" cy="32766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motion in uniform B field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86470"/>
            <a:ext cx="5676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if particle </a:t>
            </a:r>
            <a:r>
              <a:rPr lang="en-US" sz="2400" i="1" dirty="0" smtClean="0"/>
              <a:t>v</a:t>
            </a:r>
            <a:r>
              <a:rPr lang="en-US" sz="2400" dirty="0" smtClean="0"/>
              <a:t> has a component along </a:t>
            </a:r>
            <a:r>
              <a:rPr lang="en-US" sz="2400" i="1" dirty="0" smtClean="0"/>
              <a:t>B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67400" y="4639270"/>
            <a:ext cx="1447800" cy="2286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315200" y="4639270"/>
            <a:ext cx="762000" cy="4572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229600" y="2505670"/>
            <a:ext cx="0" cy="8382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6629400" y="3877270"/>
            <a:ext cx="2133600" cy="914400"/>
          </a:xfrm>
          <a:prstGeom prst="arc">
            <a:avLst>
              <a:gd name="adj1" fmla="val 5951454"/>
              <a:gd name="adj2" fmla="val 15345943"/>
            </a:avLst>
          </a:prstGeom>
          <a:ln w="28575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/>
          <p:cNvGrpSpPr/>
          <p:nvPr/>
        </p:nvGrpSpPr>
        <p:grpSpPr>
          <a:xfrm>
            <a:off x="6618767" y="1743670"/>
            <a:ext cx="1382233" cy="3581400"/>
            <a:chOff x="6618767" y="1447800"/>
            <a:chExt cx="1382233" cy="3581400"/>
          </a:xfrm>
        </p:grpSpPr>
        <p:sp>
          <p:nvSpPr>
            <p:cNvPr id="5" name="Oval 4"/>
            <p:cNvSpPr/>
            <p:nvPr/>
          </p:nvSpPr>
          <p:spPr>
            <a:xfrm>
              <a:off x="6629400" y="3657600"/>
              <a:ext cx="1371600" cy="13716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dash"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6618767" y="2133600"/>
              <a:ext cx="0" cy="2209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6"/>
              <a:endCxn id="12" idx="6"/>
            </p:cNvCxnSpPr>
            <p:nvPr/>
          </p:nvCxnSpPr>
          <p:spPr>
            <a:xfrm flipV="1">
              <a:off x="8001000" y="2133600"/>
              <a:ext cx="0" cy="2209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6629400" y="1447800"/>
              <a:ext cx="1371600" cy="13716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dash"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Arc 12"/>
          <p:cNvSpPr/>
          <p:nvPr/>
        </p:nvSpPr>
        <p:spPr>
          <a:xfrm>
            <a:off x="7239000" y="3877270"/>
            <a:ext cx="762000" cy="228600"/>
          </a:xfrm>
          <a:prstGeom prst="arc">
            <a:avLst>
              <a:gd name="adj1" fmla="val 14229403"/>
              <a:gd name="adj2" fmla="val 7784626"/>
            </a:avLst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7239000" y="3191470"/>
            <a:ext cx="762000" cy="228600"/>
          </a:xfrm>
          <a:prstGeom prst="arc">
            <a:avLst>
              <a:gd name="adj1" fmla="val 13765240"/>
              <a:gd name="adj2" fmla="val 7448437"/>
            </a:avLst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6629400" y="3191470"/>
            <a:ext cx="2133600" cy="914400"/>
            <a:chOff x="6629400" y="2895600"/>
            <a:chExt cx="2133600" cy="914400"/>
          </a:xfrm>
        </p:grpSpPr>
        <p:sp useBgFill="1">
          <p:nvSpPr>
            <p:cNvPr id="15" name="Rectangle 14"/>
            <p:cNvSpPr/>
            <p:nvPr/>
          </p:nvSpPr>
          <p:spPr>
            <a:xfrm rot="1080000">
              <a:off x="6875953" y="3626008"/>
              <a:ext cx="2286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6629400" y="2895600"/>
              <a:ext cx="2133600" cy="914400"/>
            </a:xfrm>
            <a:prstGeom prst="arc">
              <a:avLst>
                <a:gd name="adj1" fmla="val 5728134"/>
                <a:gd name="adj2" fmla="val 15345943"/>
              </a:avLst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629400" y="2505670"/>
            <a:ext cx="2133600" cy="914400"/>
            <a:chOff x="6629400" y="2209800"/>
            <a:chExt cx="2133600" cy="914400"/>
          </a:xfrm>
        </p:grpSpPr>
        <p:sp useBgFill="1">
          <p:nvSpPr>
            <p:cNvPr id="17" name="Rectangle 16"/>
            <p:cNvSpPr/>
            <p:nvPr/>
          </p:nvSpPr>
          <p:spPr>
            <a:xfrm rot="1080000">
              <a:off x="6875953" y="2927192"/>
              <a:ext cx="2286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6629400" y="2209800"/>
              <a:ext cx="2133600" cy="914400"/>
            </a:xfrm>
            <a:prstGeom prst="arc">
              <a:avLst>
                <a:gd name="adj1" fmla="val 5728134"/>
                <a:gd name="adj2" fmla="val 15345943"/>
              </a:avLst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62600" y="471547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7200" y="494407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1562" y="159127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z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8077200" y="2048470"/>
            <a:ext cx="3513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</a:t>
            </a:r>
            <a:endParaRPr lang="en-US" sz="2400" baseline="-25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315200" y="1972270"/>
            <a:ext cx="0" cy="13716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315200" y="342007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315200" y="4105870"/>
            <a:ext cx="0" cy="5334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816436" y="4677865"/>
            <a:ext cx="803564" cy="1375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816436" y="4815421"/>
            <a:ext cx="815439" cy="1712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620000" y="4491820"/>
            <a:ext cx="0" cy="32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380014" y="4762974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latin typeface="+mn-lt"/>
              </a:rPr>
              <a:t>v</a:t>
            </a:r>
            <a:r>
              <a:rPr lang="en-US" baseline="-25000" dirty="0">
                <a:latin typeface="+mn-lt"/>
                <a:ea typeface="Cambria Math" pitchFamily="18" charset="0"/>
                <a:cs typeface="Cambria Math" pitchFamily="18" charset="0"/>
              </a:rPr>
              <a:t>⊥</a:t>
            </a:r>
            <a:endParaRPr lang="en-US" baseline="-25000" dirty="0">
              <a:latin typeface="+mn-lt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7364681" y="402373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+mn-lt"/>
              </a:rPr>
              <a:t>v</a:t>
            </a:r>
            <a:r>
              <a:rPr lang="en-US" sz="2000" baseline="-25000" dirty="0" smtClean="0">
                <a:latin typeface="+mn-lt"/>
                <a:ea typeface="Cambria Math" pitchFamily="18" charset="0"/>
                <a:cs typeface="Cambria Math" pitchFamily="18" charset="0"/>
              </a:rPr>
              <a:t>||</a:t>
            </a:r>
            <a:endParaRPr lang="en-US" sz="2000" baseline="-25000" dirty="0">
              <a:latin typeface="+mn-lt"/>
            </a:endParaRPr>
          </a:p>
        </p:txBody>
      </p:sp>
      <p:grpSp>
        <p:nvGrpSpPr>
          <p:cNvPr id="35" name="Group 32"/>
          <p:cNvGrpSpPr/>
          <p:nvPr/>
        </p:nvGrpSpPr>
        <p:grpSpPr>
          <a:xfrm>
            <a:off x="7428552" y="4582180"/>
            <a:ext cx="330200" cy="523220"/>
            <a:chOff x="4253671" y="4205498"/>
            <a:chExt cx="506805" cy="803061"/>
          </a:xfrm>
        </p:grpSpPr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705" y="4445287"/>
              <a:ext cx="38154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4253671" y="4205498"/>
              <a:ext cx="506805" cy="80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800" dirty="0" smtClean="0">
                  <a:solidFill>
                    <a:schemeClr val="bg1"/>
                  </a:solidFill>
                </a:rPr>
                <a:t>+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85800" y="5248870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Component </a:t>
            </a:r>
            <a:r>
              <a:rPr lang="en-US" sz="1400" dirty="0" smtClean="0"/>
              <a:t>||</a:t>
            </a:r>
            <a:r>
              <a:rPr lang="en-US" dirty="0" smtClean="0"/>
              <a:t> to </a:t>
            </a:r>
            <a:r>
              <a:rPr lang="en-US" i="1" dirty="0" smtClean="0"/>
              <a:t>B</a:t>
            </a:r>
            <a:r>
              <a:rPr lang="en-US" dirty="0" smtClean="0"/>
              <a:t> remains constant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200400" y="52488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 = </a:t>
            </a:r>
            <a:r>
              <a:rPr lang="en-US" i="1" dirty="0" err="1" smtClean="0"/>
              <a:t>qBv</a:t>
            </a:r>
            <a:r>
              <a:rPr lang="en-US" baseline="-25000" dirty="0" smtClean="0">
                <a:sym typeface="Symbol"/>
              </a:rPr>
              <a:t></a:t>
            </a:r>
            <a:endParaRPr lang="en-US" baseline="-25000" dirty="0" smtClean="0"/>
          </a:p>
          <a:p>
            <a:r>
              <a:rPr lang="en-US" dirty="0" smtClean="0"/>
              <a:t>Component </a:t>
            </a:r>
            <a:r>
              <a:rPr lang="en-US" dirty="0" smtClean="0">
                <a:sym typeface="Symbol"/>
              </a:rPr>
              <a:t></a:t>
            </a:r>
            <a:r>
              <a:rPr lang="en-US" dirty="0" smtClean="0"/>
              <a:t> to </a:t>
            </a:r>
            <a:r>
              <a:rPr lang="en-US" i="1" dirty="0" smtClean="0"/>
              <a:t>B</a:t>
            </a:r>
            <a:r>
              <a:rPr lang="en-US" dirty="0" smtClean="0"/>
              <a:t> rotates in a circle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6243935"/>
            <a:ext cx="4617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Charge moves in a </a:t>
            </a:r>
            <a:r>
              <a:rPr lang="en-US" sz="2400" i="1" dirty="0" smtClean="0"/>
              <a:t>helical </a:t>
            </a:r>
            <a:r>
              <a:rPr lang="en-US" sz="2400" dirty="0" smtClean="0"/>
              <a:t>trajectory</a:t>
            </a:r>
            <a:endParaRPr lang="en-US" sz="2400" dirty="0"/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8110537" y="4269393"/>
          <a:ext cx="103346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name="Equation" r:id="rId4" imgW="583920" imgH="419040" progId="Equation.DSMT4">
                  <p:embed/>
                </p:oleObj>
              </mc:Choice>
              <mc:Fallback>
                <p:oleObj name="Equation" r:id="rId4" imgW="583920" imgH="419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0537" y="4269393"/>
                        <a:ext cx="1033463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41"/>
          <p:cNvSpPr/>
          <p:nvPr/>
        </p:nvSpPr>
        <p:spPr>
          <a:xfrm>
            <a:off x="3048000" y="2505670"/>
            <a:ext cx="2286000" cy="228600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124200" y="1407109"/>
            <a:ext cx="2133576" cy="2214265"/>
            <a:chOff x="5334000" y="1981200"/>
            <a:chExt cx="2133576" cy="2214265"/>
          </a:xfrm>
        </p:grpSpPr>
        <p:grpSp>
          <p:nvGrpSpPr>
            <p:cNvPr id="48" name="Group 32"/>
            <p:cNvGrpSpPr/>
            <p:nvPr/>
          </p:nvGrpSpPr>
          <p:grpSpPr>
            <a:xfrm>
              <a:off x="6223000" y="2819400"/>
              <a:ext cx="330200" cy="523220"/>
              <a:chOff x="4253671" y="4205498"/>
              <a:chExt cx="506805" cy="803061"/>
            </a:xfrm>
          </p:grpSpPr>
          <p:pic>
            <p:nvPicPr>
              <p:cNvPr id="5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8705" y="4445287"/>
                <a:ext cx="38154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4253671" y="4205498"/>
                <a:ext cx="506805" cy="80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+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9" name="Straight Arrow Connector 48"/>
            <p:cNvCxnSpPr>
              <a:stCxn id="55" idx="3"/>
              <a:endCxn id="51" idx="1"/>
            </p:cNvCxnSpPr>
            <p:nvPr/>
          </p:nvCxnSpPr>
          <p:spPr>
            <a:xfrm>
              <a:off x="6553200" y="3081010"/>
              <a:ext cx="457200" cy="9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6400800" y="3276600"/>
              <a:ext cx="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10400" y="2851139"/>
              <a:ext cx="457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v</a:t>
              </a:r>
              <a:r>
                <a:rPr lang="en-US" sz="2400" baseline="-25000" dirty="0" smtClean="0">
                  <a:sym typeface="Symbol"/>
                </a:rPr>
                <a:t></a:t>
              </a:r>
              <a:endParaRPr lang="en-US" sz="2400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48400" y="37338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F</a:t>
              </a:r>
              <a:endParaRPr lang="en-US" sz="2400" i="1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334000" y="1981200"/>
              <a:ext cx="3048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495800" y="2895600"/>
            <a:ext cx="579978" cy="690265"/>
            <a:chOff x="4495800" y="2895600"/>
            <a:chExt cx="579978" cy="690265"/>
          </a:xfrm>
        </p:grpSpPr>
        <p:sp>
          <p:nvSpPr>
            <p:cNvPr id="43" name="TextBox 42"/>
            <p:cNvSpPr txBox="1"/>
            <p:nvPr/>
          </p:nvSpPr>
          <p:spPr bwMode="auto">
            <a:xfrm>
              <a:off x="4724400" y="3124200"/>
              <a:ext cx="35137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B</a:t>
              </a:r>
              <a:endParaRPr lang="en-US" sz="2400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65" name="Group 40"/>
            <p:cNvGrpSpPr>
              <a:grpSpLocks/>
            </p:cNvGrpSpPr>
            <p:nvPr/>
          </p:nvGrpSpPr>
          <p:grpSpPr bwMode="auto">
            <a:xfrm>
              <a:off x="4495800" y="2895600"/>
              <a:ext cx="304603" cy="304918"/>
              <a:chOff x="3657600" y="4800600"/>
              <a:chExt cx="457200" cy="45720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2743200" y="3801070"/>
            <a:ext cx="1219200" cy="1359932"/>
            <a:chOff x="2743200" y="3801070"/>
            <a:chExt cx="1219200" cy="1359932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2895600" y="4944070"/>
              <a:ext cx="838200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2895600" y="4182070"/>
              <a:ext cx="0" cy="76200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3678348" y="479167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x</a:t>
              </a:r>
              <a:endParaRPr lang="en-US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743200" y="380107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y</a:t>
              </a:r>
              <a:endParaRPr lang="en-US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629822" y="2429470"/>
            <a:ext cx="351378" cy="1295400"/>
            <a:chOff x="1629822" y="2429470"/>
            <a:chExt cx="351378" cy="1295400"/>
          </a:xfrm>
        </p:grpSpPr>
        <p:cxnSp>
          <p:nvCxnSpPr>
            <p:cNvPr id="116" name="Straight Arrow Connector 115"/>
            <p:cNvCxnSpPr/>
            <p:nvPr/>
          </p:nvCxnSpPr>
          <p:spPr>
            <a:xfrm flipV="1">
              <a:off x="1782222" y="2886670"/>
              <a:ext cx="0" cy="83820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 bwMode="auto">
            <a:xfrm>
              <a:off x="1629822" y="2429470"/>
              <a:ext cx="35137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B</a:t>
              </a:r>
              <a:endParaRPr lang="en-US" sz="2400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62000" y="3801070"/>
            <a:ext cx="1219200" cy="1359932"/>
            <a:chOff x="762000" y="3801070"/>
            <a:chExt cx="1219200" cy="1359932"/>
          </a:xfrm>
        </p:grpSpPr>
        <p:cxnSp>
          <p:nvCxnSpPr>
            <p:cNvPr id="121" name="Straight Arrow Connector 120"/>
            <p:cNvCxnSpPr/>
            <p:nvPr/>
          </p:nvCxnSpPr>
          <p:spPr>
            <a:xfrm>
              <a:off x="914400" y="4944070"/>
              <a:ext cx="838200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V="1">
              <a:off x="914400" y="4182070"/>
              <a:ext cx="0" cy="76200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697148" y="479167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x</a:t>
              </a:r>
              <a:endParaRPr lang="en-US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62000" y="3801070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  <a:endParaRPr lang="en-US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193800" y="3801070"/>
            <a:ext cx="711200" cy="980420"/>
            <a:chOff x="1193800" y="3505200"/>
            <a:chExt cx="711200" cy="980420"/>
          </a:xfrm>
        </p:grpSpPr>
        <p:grpSp>
          <p:nvGrpSpPr>
            <p:cNvPr id="118" name="Group 32"/>
            <p:cNvGrpSpPr/>
            <p:nvPr/>
          </p:nvGrpSpPr>
          <p:grpSpPr>
            <a:xfrm>
              <a:off x="1193800" y="3962400"/>
              <a:ext cx="330200" cy="523220"/>
              <a:chOff x="4253671" y="4205498"/>
              <a:chExt cx="506805" cy="803061"/>
            </a:xfrm>
          </p:grpSpPr>
          <p:pic>
            <p:nvPicPr>
              <p:cNvPr id="119" name="Picture 11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8705" y="4445287"/>
                <a:ext cx="38154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" name="TextBox 119"/>
              <p:cNvSpPr txBox="1"/>
              <p:nvPr/>
            </p:nvSpPr>
            <p:spPr>
              <a:xfrm>
                <a:off x="4253671" y="4205498"/>
                <a:ext cx="506805" cy="80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+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25" name="Straight Arrow Connector 124"/>
            <p:cNvCxnSpPr/>
            <p:nvPr/>
          </p:nvCxnSpPr>
          <p:spPr>
            <a:xfrm flipV="1">
              <a:off x="1371600" y="3505200"/>
              <a:ext cx="0" cy="5346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 Box 10"/>
            <p:cNvSpPr txBox="1">
              <a:spLocks noChangeArrowheads="1"/>
            </p:cNvSpPr>
            <p:nvPr/>
          </p:nvSpPr>
          <p:spPr bwMode="auto">
            <a:xfrm>
              <a:off x="1371600" y="35814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 dirty="0" smtClean="0">
                  <a:latin typeface="+mn-lt"/>
                </a:rPr>
                <a:t>v</a:t>
              </a:r>
              <a:r>
                <a:rPr lang="en-US" sz="2000" baseline="-25000" dirty="0" smtClean="0">
                  <a:latin typeface="+mn-lt"/>
                  <a:ea typeface="Cambria Math" pitchFamily="18" charset="0"/>
                  <a:cs typeface="Cambria Math" pitchFamily="18" charset="0"/>
                </a:rPr>
                <a:t>||</a:t>
              </a:r>
              <a:endParaRPr lang="en-US" sz="2000" baseline="-25000" dirty="0">
                <a:latin typeface="+mn-lt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09600" y="1743670"/>
            <a:ext cx="654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Charged particle moves in </a:t>
            </a:r>
            <a:r>
              <a:rPr lang="en-US" sz="2400" i="1" dirty="0" smtClean="0"/>
              <a:t>x</a:t>
            </a:r>
            <a:r>
              <a:rPr lang="en-US" sz="2400" dirty="0" smtClean="0"/>
              <a:t>-</a:t>
            </a:r>
            <a:r>
              <a:rPr lang="en-US" sz="2400" i="1" dirty="0" smtClean="0"/>
              <a:t>z</a:t>
            </a:r>
            <a:r>
              <a:rPr lang="en-US" sz="2400" dirty="0" smtClean="0"/>
              <a:t> plane,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 field along </a:t>
            </a:r>
            <a:r>
              <a:rPr lang="en-US" sz="2400" i="1" dirty="0" smtClean="0">
                <a:sym typeface="Symbol"/>
              </a:rPr>
              <a:t>z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43" name="Slide Number Placeholder 1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6324600" y="4343400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v</a:t>
            </a:r>
            <a:endParaRPr lang="en-US" sz="2400" i="1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2374710" y="3073016"/>
            <a:ext cx="3721290" cy="671353"/>
            <a:chOff x="2374710" y="3073016"/>
            <a:chExt cx="3721290" cy="671353"/>
          </a:xfrm>
        </p:grpSpPr>
        <p:sp>
          <p:nvSpPr>
            <p:cNvPr id="149" name="TextBox 148"/>
            <p:cNvSpPr txBox="1"/>
            <p:nvPr/>
          </p:nvSpPr>
          <p:spPr>
            <a:xfrm>
              <a:off x="2374710" y="3098038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682104" y="3073016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=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800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Learn about the magnetism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Magnetic field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Magnetic force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on moving charge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Apply these concepts!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Charged particle motion in a magnetic field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Mass spectrometry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Earth’s magnetic field &amp; northern/southern lights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borealis &amp; </a:t>
            </a:r>
            <a:r>
              <a:rPr lang="en-US" dirty="0" err="1" smtClean="0"/>
              <a:t>australis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1000" y="4343400"/>
            <a:ext cx="1447800" cy="2286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28800" y="4343400"/>
            <a:ext cx="762000" cy="4572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743200" y="2209800"/>
            <a:ext cx="0" cy="8382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1143000" y="3581400"/>
            <a:ext cx="2133600" cy="914400"/>
          </a:xfrm>
          <a:prstGeom prst="arc">
            <a:avLst>
              <a:gd name="adj1" fmla="val 6163182"/>
              <a:gd name="adj2" fmla="val 15345943"/>
            </a:avLst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52600" y="3581400"/>
            <a:ext cx="762000" cy="228600"/>
          </a:xfrm>
          <a:prstGeom prst="arc">
            <a:avLst>
              <a:gd name="adj1" fmla="val 14229403"/>
              <a:gd name="adj2" fmla="val 778462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1752600" y="2895600"/>
            <a:ext cx="762000" cy="228600"/>
          </a:xfrm>
          <a:prstGeom prst="arc">
            <a:avLst>
              <a:gd name="adj1" fmla="val 13765240"/>
              <a:gd name="adj2" fmla="val 744843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8600" y="1143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Earth’s </a:t>
            </a:r>
            <a:r>
              <a:rPr lang="en-US" sz="2400" i="1" dirty="0" smtClean="0"/>
              <a:t>B</a:t>
            </a:r>
            <a:r>
              <a:rPr lang="en-US" sz="2400" dirty="0" smtClean="0"/>
              <a:t> field protects against stream of ions from sun (“solar wind”)</a:t>
            </a:r>
            <a:endParaRPr lang="en-US" sz="2400" dirty="0"/>
          </a:p>
        </p:txBody>
      </p:sp>
      <p:sp useBgFill="1">
        <p:nvSpPr>
          <p:cNvPr id="38" name="Rectangle 37"/>
          <p:cNvSpPr/>
          <p:nvPr/>
        </p:nvSpPr>
        <p:spPr>
          <a:xfrm rot="1080000">
            <a:off x="1389553" y="3626008"/>
            <a:ext cx="2286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1143000" y="2895600"/>
            <a:ext cx="2133600" cy="914400"/>
          </a:xfrm>
          <a:prstGeom prst="arc">
            <a:avLst>
              <a:gd name="adj1" fmla="val 5728134"/>
              <a:gd name="adj2" fmla="val 15345943"/>
            </a:avLst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/>
          <p:cNvSpPr/>
          <p:nvPr/>
        </p:nvSpPr>
        <p:spPr>
          <a:xfrm rot="1080000">
            <a:off x="1389553" y="2927192"/>
            <a:ext cx="2286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1143000" y="2209800"/>
            <a:ext cx="2133600" cy="914400"/>
          </a:xfrm>
          <a:prstGeom prst="arc">
            <a:avLst>
              <a:gd name="adj1" fmla="val 5728134"/>
              <a:gd name="adj2" fmla="val 15345943"/>
            </a:avLst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6200" y="44196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90800" y="46482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4000" y="17526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z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2590800" y="1752600"/>
            <a:ext cx="3513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</a:t>
            </a:r>
            <a:endParaRPr lang="en-US" sz="2400" baseline="-25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28800" y="1676400"/>
            <a:ext cx="0" cy="13716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828800" y="3124200"/>
            <a:ext cx="0" cy="6096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828800" y="3810000"/>
            <a:ext cx="0" cy="5334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1000" y="5410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</a:t>
            </a:r>
            <a:r>
              <a:rPr lang="en-US" sz="2400" dirty="0" smtClean="0"/>
              <a:t> field directs ions to atmosphere in north and south hemispheres. Ions collide with particles in atmosphere and emit light: “</a:t>
            </a:r>
            <a:r>
              <a:rPr lang="en-US" sz="2400" i="1" dirty="0" smtClean="0"/>
              <a:t>aurora”</a:t>
            </a:r>
            <a:endParaRPr lang="en-US" sz="2400" i="1" dirty="0"/>
          </a:p>
        </p:txBody>
      </p:sp>
      <p:grpSp>
        <p:nvGrpSpPr>
          <p:cNvPr id="56" name="Group 55"/>
          <p:cNvGrpSpPr/>
          <p:nvPr/>
        </p:nvGrpSpPr>
        <p:grpSpPr>
          <a:xfrm>
            <a:off x="5390408" y="1714499"/>
            <a:ext cx="3543300" cy="3543301"/>
            <a:chOff x="5390408" y="1714499"/>
            <a:chExt cx="3543300" cy="3543301"/>
          </a:xfrm>
        </p:grpSpPr>
        <p:pic>
          <p:nvPicPr>
            <p:cNvPr id="71682" name="Picture 2" descr="http://upload.wikimedia.org/wikipedia/commons/9/9a/Aurora_australis_2005091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0408" y="1714499"/>
              <a:ext cx="3543300" cy="35433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6248400" y="4535269"/>
              <a:ext cx="17935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Aurora </a:t>
              </a:r>
              <a:r>
                <a:rPr lang="en-US" i="1" dirty="0" err="1" smtClean="0">
                  <a:solidFill>
                    <a:schemeClr val="bg1"/>
                  </a:solidFill>
                </a:rPr>
                <a:t>australis</a:t>
              </a:r>
              <a:endParaRPr lang="en-US" i="1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“Southern lights”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1686" name="Picture 6" descr="http://www.tethers.com/WebImages/RadiationTrapp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874" y="1694382"/>
            <a:ext cx="3936252" cy="1963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685800" y="2209800"/>
            <a:ext cx="7772400" cy="304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Force: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Electric		Magnetic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	   Charge		Moving charge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 on:	   Charge 		Moving charge</a:t>
            </a:r>
          </a:p>
          <a:p>
            <a:pPr marL="228600" lvl="0" indent="-228600">
              <a:lnSpc>
                <a:spcPct val="90000"/>
              </a:lnSpc>
              <a:spcAft>
                <a:spcPts val="900"/>
              </a:spcAft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Magnitude:    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lang="en-US" sz="2800" i="1" baseline="-25000" dirty="0" smtClean="0"/>
              <a:t>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lang="en-US" sz="2800" i="1" baseline="-25000" dirty="0" smtClean="0"/>
              <a:t>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v B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sin(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Direction: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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</a:p>
          <a:p>
            <a:pPr marL="228600" lvl="0" indent="-228600">
              <a:lnSpc>
                <a:spcPct val="90000"/>
              </a:lnSpc>
              <a:spcAft>
                <a:spcPts val="1100"/>
              </a:spcAft>
            </a:pPr>
            <a:r>
              <a:rPr lang="en-US" sz="2800" dirty="0" smtClean="0"/>
              <a:t>Work: 	   </a:t>
            </a:r>
            <a:r>
              <a:rPr lang="en-US" sz="2800" i="1" dirty="0" smtClean="0"/>
              <a:t>W</a:t>
            </a:r>
            <a:r>
              <a:rPr lang="en-US" sz="2800" i="1" baseline="-25000" dirty="0" smtClean="0"/>
              <a:t>E</a:t>
            </a:r>
            <a:r>
              <a:rPr lang="en-US" sz="2800" dirty="0" smtClean="0"/>
              <a:t> = </a:t>
            </a:r>
            <a:r>
              <a:rPr lang="en-US" sz="2800" i="1" dirty="0" err="1" smtClean="0"/>
              <a:t>qEd</a:t>
            </a:r>
            <a:r>
              <a:rPr lang="en-US" sz="2800" i="1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/>
              <a:t>(</a:t>
            </a:r>
            <a:r>
              <a:rPr lang="el-GR" sz="2800" dirty="0" smtClean="0"/>
              <a:t>θ</a:t>
            </a:r>
            <a:r>
              <a:rPr lang="en-US" sz="2800" dirty="0" smtClean="0"/>
              <a:t>) 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2800" i="1" dirty="0" smtClean="0"/>
              <a:t>W</a:t>
            </a:r>
            <a:r>
              <a:rPr lang="en-US" sz="2800" i="1" baseline="-25000" dirty="0" smtClean="0"/>
              <a:t>B</a:t>
            </a:r>
            <a:r>
              <a:rPr lang="en-US" sz="2800" dirty="0" smtClean="0"/>
              <a:t> = 0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56"/>
          <p:cNvSpPr>
            <a:spLocks noChangeArrowheads="1"/>
          </p:cNvSpPr>
          <p:nvPr/>
        </p:nvSpPr>
        <p:spPr bwMode="auto">
          <a:xfrm>
            <a:off x="609600" y="2209800"/>
            <a:ext cx="7848600" cy="304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57"/>
          <p:cNvSpPr>
            <a:spLocks noChangeShapeType="1"/>
          </p:cNvSpPr>
          <p:nvPr/>
        </p:nvSpPr>
        <p:spPr bwMode="auto">
          <a:xfrm>
            <a:off x="2667000" y="2209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8"/>
          <p:cNvSpPr>
            <a:spLocks noChangeShapeType="1"/>
          </p:cNvSpPr>
          <p:nvPr/>
        </p:nvSpPr>
        <p:spPr bwMode="auto">
          <a:xfrm>
            <a:off x="5181600" y="2209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59"/>
          <p:cNvSpPr>
            <a:spLocks noChangeShapeType="1"/>
          </p:cNvSpPr>
          <p:nvPr/>
        </p:nvSpPr>
        <p:spPr bwMode="auto">
          <a:xfrm>
            <a:off x="609600" y="27432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60"/>
          <p:cNvSpPr>
            <a:spLocks noChangeShapeType="1"/>
          </p:cNvSpPr>
          <p:nvPr/>
        </p:nvSpPr>
        <p:spPr bwMode="auto">
          <a:xfrm>
            <a:off x="609600" y="32004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61"/>
          <p:cNvSpPr>
            <a:spLocks noChangeShapeType="1"/>
          </p:cNvSpPr>
          <p:nvPr/>
        </p:nvSpPr>
        <p:spPr bwMode="auto">
          <a:xfrm>
            <a:off x="609600" y="3657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2"/>
          <p:cNvSpPr>
            <a:spLocks noChangeShapeType="1"/>
          </p:cNvSpPr>
          <p:nvPr/>
        </p:nvSpPr>
        <p:spPr bwMode="auto">
          <a:xfrm>
            <a:off x="609600" y="41910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62"/>
          <p:cNvSpPr>
            <a:spLocks noChangeShapeType="1"/>
          </p:cNvSpPr>
          <p:nvPr/>
        </p:nvSpPr>
        <p:spPr bwMode="auto">
          <a:xfrm>
            <a:off x="609600" y="47244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14600" y="1381780"/>
            <a:ext cx="411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Electric</a:t>
            </a:r>
            <a:r>
              <a:rPr lang="en-US" sz="2800" dirty="0" smtClean="0"/>
              <a:t> vs. </a:t>
            </a:r>
            <a:r>
              <a:rPr lang="en-US" sz="2800" i="1" dirty="0" smtClean="0"/>
              <a:t>magnetic forces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ttp://sd.keepcalm-o-matic.co.uk/i/keep-calm-and-use-the-right-hand-rule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4953000" cy="57785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6800" y="4311194"/>
            <a:ext cx="3745579" cy="2546806"/>
            <a:chOff x="4800211" y="4082594"/>
            <a:chExt cx="3745579" cy="2546806"/>
          </a:xfrm>
        </p:grpSpPr>
        <p:pic>
          <p:nvPicPr>
            <p:cNvPr id="5" name="Picture 41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1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913" b="68533" l="31434" r="84559">
                          <a14:foregroundMark x1="72978" y1="32989" x2="72978" y2="32989"/>
                          <a14:foregroundMark x1="75276" y1="42391" x2="75276" y2="42391"/>
                          <a14:foregroundMark x1="68260" y1="44076" x2="68260" y2="44076"/>
                          <a14:foregroundMark x1="76409" y1="48315" x2="76409" y2="48315"/>
                          <a14:foregroundMark x1="81158" y1="37337" x2="81158" y2="37337"/>
                          <a14:foregroundMark x1="77727" y1="26739" x2="77727" y2="26739"/>
                          <a14:foregroundMark x1="70129" y1="23913" x2="70129" y2="23913"/>
                          <a14:foregroundMark x1="81893" y1="41250" x2="81893" y2="41250"/>
                          <a14:foregroundMark x1="83241" y1="46630" x2="83241" y2="46630"/>
                          <a14:foregroundMark x1="82200" y1="29783" x2="82200" y2="29783"/>
                          <a14:foregroundMark x1="81710" y1="22880" x2="81710" y2="22880"/>
                          <a14:foregroundMark x1="83425" y1="33152" x2="83425" y2="33152"/>
                          <a14:foregroundMark x1="79442" y1="23370" x2="79442" y2="23370"/>
                          <a14:backgroundMark x1="48131" y1="30109" x2="48131" y2="30109"/>
                          <a14:backgroundMark x1="40839" y1="33804" x2="40839" y2="33804"/>
                          <a14:backgroundMark x1="41789" y1="37174" x2="41789" y2="37174"/>
                          <a14:backgroundMark x1="45864" y1="35870" x2="45864" y2="35870"/>
                          <a14:backgroundMark x1="51440" y1="30109" x2="51440" y2="301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0800000">
              <a:off x="4800211" y="4704365"/>
              <a:ext cx="3039253" cy="1925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7772400" y="5505699"/>
              <a:ext cx="43021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5791200" y="4544259"/>
              <a:ext cx="0" cy="6783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5605091" y="4082594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F</a:t>
              </a:r>
              <a:endParaRPr lang="en-US" sz="2400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21662" y="5253335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v</a:t>
              </a:r>
              <a:endParaRPr lang="en-US" sz="2400" i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172200" y="4957465"/>
              <a:ext cx="304800" cy="304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1"/>
              <a:endCxn id="10" idx="5"/>
            </p:cNvCxnSpPr>
            <p:nvPr/>
          </p:nvCxnSpPr>
          <p:spPr>
            <a:xfrm>
              <a:off x="6216837" y="5002102"/>
              <a:ext cx="215526" cy="2155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3"/>
              <a:endCxn id="10" idx="7"/>
            </p:cNvCxnSpPr>
            <p:nvPr/>
          </p:nvCxnSpPr>
          <p:spPr>
            <a:xfrm flipV="1">
              <a:off x="6216837" y="5002102"/>
              <a:ext cx="215526" cy="2155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30422" y="46482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B</a:t>
              </a:r>
              <a:endParaRPr lang="en-US" sz="2400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43600" y="3733800"/>
            <a:ext cx="2245078" cy="2936781"/>
            <a:chOff x="4800600" y="4114800"/>
            <a:chExt cx="2245078" cy="2936781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1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674" b="70326" l="22396" r="68627">
                          <a14:foregroundMark x1="58609" y1="67174" x2="58609" y2="67174"/>
                          <a14:foregroundMark x1="61949" y1="61685" x2="61183" y2="616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6335414">
              <a:off x="4246010" y="5055565"/>
              <a:ext cx="2550606" cy="1441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 bwMode="auto">
            <a:xfrm flipV="1">
              <a:off x="5715000" y="4114800"/>
              <a:ext cx="0" cy="5334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969771" y="6123966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B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5922942" y="5899274"/>
              <a:ext cx="79700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719948" y="5656144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F</a:t>
              </a:r>
              <a:endParaRPr lang="en-US" sz="2400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91200" y="4191000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v</a:t>
              </a:r>
              <a:endParaRPr lang="en-US" sz="2400" i="1" dirty="0"/>
            </a:p>
          </p:txBody>
        </p:sp>
        <p:grpSp>
          <p:nvGrpSpPr>
            <p:cNvPr id="21" name="Group 40"/>
            <p:cNvGrpSpPr>
              <a:grpSpLocks/>
            </p:cNvGrpSpPr>
            <p:nvPr/>
          </p:nvGrpSpPr>
          <p:grpSpPr bwMode="auto">
            <a:xfrm>
              <a:off x="5638800" y="5943600"/>
              <a:ext cx="304603" cy="304918"/>
              <a:chOff x="3657600" y="4800600"/>
              <a:chExt cx="457200" cy="4572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 rot="16200000">
            <a:off x="5165088" y="1007114"/>
            <a:ext cx="3026943" cy="2231916"/>
            <a:chOff x="5867400" y="2440633"/>
            <a:chExt cx="3026943" cy="2231916"/>
          </a:xfrm>
        </p:grpSpPr>
        <p:pic>
          <p:nvPicPr>
            <p:cNvPr id="25" name="Picture 34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3" b="77826" l="32690" r="81955">
                          <a14:foregroundMark x1="37898" y1="55489" x2="37898" y2="55489"/>
                          <a14:foregroundMark x1="40931" y1="55489" x2="40931" y2="55489"/>
                          <a14:foregroundMark x1="44271" y1="55054" x2="44271" y2="55054"/>
                          <a14:foregroundMark x1="44026" y1="61033" x2="44026" y2="61033"/>
                          <a14:foregroundMark x1="40196" y1="61902" x2="40196" y2="61902"/>
                          <a14:foregroundMark x1="39216" y1="57989" x2="39216" y2="57989"/>
                          <a14:foregroundMark x1="43229" y1="56685" x2="43229" y2="56685"/>
                          <a14:foregroundMark x1="45435" y1="56957" x2="45435" y2="56957"/>
                          <a14:foregroundMark x1="46569" y1="60163" x2="46569" y2="60163"/>
                          <a14:foregroundMark x1="46569" y1="63478" x2="46569" y2="63478"/>
                          <a14:foregroundMark x1="46170" y1="66793" x2="46170" y2="66793"/>
                          <a14:foregroundMark x1="46324" y1="68098" x2="46324" y2="68098"/>
                          <a14:foregroundMark x1="47304" y1="68533" x2="47304" y2="68533"/>
                          <a14:backgroundMark x1="35692" y1="36685" x2="35692" y2="36685"/>
                          <a14:backgroundMark x1="45343" y1="22337" x2="45343" y2="22337"/>
                          <a14:backgroundMark x1="33578" y1="50598" x2="33578" y2="50598"/>
                          <a14:backgroundMark x1="64951" y1="36250" x2="64951" y2="3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67400" y="3132674"/>
              <a:ext cx="1861969" cy="153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 bwMode="auto">
            <a:xfrm flipV="1">
              <a:off x="6712333" y="2720316"/>
              <a:ext cx="0" cy="41539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 rot="5400000">
              <a:off x="8487822" y="3830544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B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7746376" y="4087340"/>
              <a:ext cx="711824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 rot="5400000">
              <a:off x="6400800" y="378122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F</a:t>
              </a:r>
              <a:endParaRPr lang="en-US" sz="2400" i="1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705600" y="3962400"/>
              <a:ext cx="304800" cy="304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30" idx="1"/>
              <a:endCxn id="30" idx="5"/>
            </p:cNvCxnSpPr>
            <p:nvPr/>
          </p:nvCxnSpPr>
          <p:spPr>
            <a:xfrm>
              <a:off x="6750237" y="4007037"/>
              <a:ext cx="215526" cy="2155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0" idx="3"/>
              <a:endCxn id="30" idx="7"/>
            </p:cNvCxnSpPr>
            <p:nvPr/>
          </p:nvCxnSpPr>
          <p:spPr>
            <a:xfrm flipV="1">
              <a:off x="6750237" y="4007037"/>
              <a:ext cx="215526" cy="2155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 rot="5400000">
              <a:off x="6610575" y="2362201"/>
              <a:ext cx="3048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 dirty="0" smtClean="0">
                  <a:latin typeface="+mn-lt"/>
                </a:rPr>
                <a:t>v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7200" y="1524000"/>
            <a:ext cx="3104211" cy="2757085"/>
            <a:chOff x="-914400" y="1676400"/>
            <a:chExt cx="3104211" cy="2757085"/>
          </a:xfrm>
        </p:grpSpPr>
        <p:pic>
          <p:nvPicPr>
            <p:cNvPr id="35" name="Picture 77"/>
            <p:cNvPicPr>
              <a:picLocks noChangeAspect="1" noChangeArrowheads="1"/>
            </p:cNvPicPr>
            <p:nvPr/>
          </p:nvPicPr>
          <p:blipFill rotWithShape="1">
            <a:blip r:embed="rId9" cstate="print">
              <a:lum bright="1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37" b="93859" l="25276" r="86244">
                          <a14:foregroundMark x1="44577" y1="72935" x2="44577" y2="72935"/>
                          <a14:backgroundMark x1="36183" y1="61848" x2="36183" y2="61848"/>
                          <a14:backgroundMark x1="36366" y1="72337" x2="36366" y2="72337"/>
                          <a14:backgroundMark x1="38358" y1="72663" x2="38358" y2="72663"/>
                          <a14:backgroundMark x1="40012" y1="72989" x2="40012" y2="72989"/>
                          <a14:backgroundMark x1="41268" y1="72500" x2="41268" y2="72500"/>
                          <a14:backgroundMark x1="46293" y1="82391" x2="46293" y2="82391"/>
                          <a14:backgroundMark x1="47304" y1="81739" x2="47304" y2="81739"/>
                          <a14:backgroundMark x1="34069" y1="62337" x2="34069" y2="62337"/>
                          <a14:backgroundMark x1="38725" y1="81957" x2="38725" y2="81957"/>
                          <a14:backgroundMark x1="45404" y1="82174" x2="45404" y2="82174"/>
                          <a14:backgroundMark x1="48100" y1="81685" x2="48100" y2="81685"/>
                          <a14:backgroundMark x1="50460" y1="81576" x2="50460" y2="81576"/>
                          <a14:backgroundMark x1="46477" y1="72228" x2="46477" y2="722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0800000" flipH="1" flipV="1">
              <a:off x="0" y="2590800"/>
              <a:ext cx="2189811" cy="1842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6" name="Straight Arrow Connector 35"/>
            <p:cNvCxnSpPr/>
            <p:nvPr/>
          </p:nvCxnSpPr>
          <p:spPr>
            <a:xfrm flipV="1">
              <a:off x="1066800" y="2133600"/>
              <a:ext cx="0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-532334" y="3810000"/>
              <a:ext cx="53233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14400" y="1676400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v</a:t>
              </a:r>
              <a:endParaRPr lang="en-US" sz="2400" i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914400" y="35814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B</a:t>
              </a:r>
              <a:endParaRPr lang="en-US" sz="2400" i="1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066800" y="3733800"/>
              <a:ext cx="554330" cy="690265"/>
              <a:chOff x="4495800" y="2895600"/>
              <a:chExt cx="554330" cy="690265"/>
            </a:xfrm>
          </p:grpSpPr>
          <p:sp>
            <p:nvSpPr>
              <p:cNvPr id="50" name="TextBox 49"/>
              <p:cNvSpPr txBox="1"/>
              <p:nvPr/>
            </p:nvSpPr>
            <p:spPr bwMode="auto">
              <a:xfrm>
                <a:off x="4724400" y="3124200"/>
                <a:ext cx="32573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i="1" dirty="0" smtClean="0">
                    <a:latin typeface="+mj-lt"/>
                  </a:rPr>
                  <a:t>F</a:t>
                </a:r>
                <a:endParaRPr lang="en-US" sz="2400" baseline="-25000" dirty="0">
                  <a:latin typeface="+mj-lt"/>
                </a:endParaRPr>
              </a:p>
            </p:txBody>
          </p:sp>
          <p:grpSp>
            <p:nvGrpSpPr>
              <p:cNvPr id="51" name="Group 40"/>
              <p:cNvGrpSpPr>
                <a:grpSpLocks/>
              </p:cNvGrpSpPr>
              <p:nvPr/>
            </p:nvGrpSpPr>
            <p:grpSpPr bwMode="auto">
              <a:xfrm>
                <a:off x="4495800" y="2895600"/>
                <a:ext cx="304603" cy="304918"/>
                <a:chOff x="3657600" y="4800600"/>
                <a:chExt cx="457200" cy="4572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3657231" y="4800777"/>
                  <a:ext cx="457496" cy="45702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3847854" y="4991203"/>
                  <a:ext cx="76249" cy="761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vs. magnetism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88586" y="5029200"/>
            <a:ext cx="2749550" cy="584775"/>
            <a:chOff x="1285943" y="4267200"/>
            <a:chExt cx="2749550" cy="584775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300" y="4343400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V="1">
              <a:off x="3267143" y="45720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67525" y="42672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–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143" y="4343400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165368" y="42672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–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0" name="Line 47"/>
            <p:cNvSpPr>
              <a:spLocks noChangeShapeType="1"/>
            </p:cNvSpPr>
            <p:nvPr/>
          </p:nvSpPr>
          <p:spPr bwMode="auto">
            <a:xfrm flipV="1">
              <a:off x="1285943" y="45720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04879" y="4267200"/>
            <a:ext cx="2733257" cy="584775"/>
            <a:chOff x="1302236" y="5029200"/>
            <a:chExt cx="2733257" cy="584775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993" y="5105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47"/>
            <p:cNvSpPr>
              <a:spLocks noChangeShapeType="1"/>
            </p:cNvSpPr>
            <p:nvPr/>
          </p:nvSpPr>
          <p:spPr bwMode="auto">
            <a:xfrm flipV="1">
              <a:off x="1302236" y="53340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00950" y="50292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+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593" y="5105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809943" y="50292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+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V="1">
              <a:off x="3267143" y="53340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18" name="Rectangle 1029"/>
          <p:cNvSpPr txBox="1">
            <a:spLocks noChangeArrowheads="1"/>
          </p:cNvSpPr>
          <p:nvPr/>
        </p:nvSpPr>
        <p:spPr>
          <a:xfrm>
            <a:off x="228600" y="1600200"/>
            <a:ext cx="39624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</a:rPr>
              <a:t>Electricity</a:t>
            </a:r>
            <a:endParaRPr kumimoji="0" lang="en-US" sz="24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Positive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Opposite charges attract, like charges repel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55243" y="3810000"/>
            <a:ext cx="1848943" cy="0"/>
            <a:chOff x="1455243" y="3962400"/>
            <a:chExt cx="1848943" cy="0"/>
          </a:xfrm>
        </p:grpSpPr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V="1">
              <a:off x="1455243" y="39624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1" name="Line 47"/>
            <p:cNvSpPr>
              <a:spLocks noChangeShapeType="1"/>
            </p:cNvSpPr>
            <p:nvPr/>
          </p:nvSpPr>
          <p:spPr bwMode="auto">
            <a:xfrm flipV="1">
              <a:off x="2535836" y="39624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400" y="3505200"/>
            <a:ext cx="2929538" cy="584775"/>
            <a:chOff x="914400" y="3657600"/>
            <a:chExt cx="2929538" cy="584775"/>
          </a:xfrm>
        </p:grpSpPr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593" y="37338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733800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55625" y="36576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–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33943" y="36576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+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1029"/>
          <p:cNvSpPr txBox="1">
            <a:spLocks noChangeArrowheads="1"/>
          </p:cNvSpPr>
          <p:nvPr/>
        </p:nvSpPr>
        <p:spPr>
          <a:xfrm>
            <a:off x="4495800" y="1600199"/>
            <a:ext cx="4648200" cy="1775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</a:rPr>
              <a:t>Magnetism</a:t>
            </a:r>
            <a:endParaRPr kumimoji="0" lang="en-US" sz="24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N &amp; S poles 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N &amp; S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always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together as dipole (NO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“magnetic charge”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Opposite poles attract, like poles repel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05400" y="61722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096000" y="3810000"/>
            <a:ext cx="1848943" cy="0"/>
            <a:chOff x="1455243" y="3962400"/>
            <a:chExt cx="1848943" cy="0"/>
          </a:xfrm>
        </p:grpSpPr>
        <p:sp>
          <p:nvSpPr>
            <p:cNvPr id="35" name="Line 10"/>
            <p:cNvSpPr>
              <a:spLocks noChangeShapeType="1"/>
            </p:cNvSpPr>
            <p:nvPr/>
          </p:nvSpPr>
          <p:spPr bwMode="auto">
            <a:xfrm flipV="1">
              <a:off x="1455243" y="39624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6" name="Line 47"/>
            <p:cNvSpPr>
              <a:spLocks noChangeShapeType="1"/>
            </p:cNvSpPr>
            <p:nvPr/>
          </p:nvSpPr>
          <p:spPr bwMode="auto">
            <a:xfrm flipV="1">
              <a:off x="2535836" y="39624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53000" y="3384706"/>
            <a:ext cx="1176337" cy="882494"/>
            <a:chOff x="5334000" y="3124200"/>
            <a:chExt cx="1176337" cy="882494"/>
          </a:xfrm>
        </p:grpSpPr>
        <p:pic>
          <p:nvPicPr>
            <p:cNvPr id="31" name="Picture 30" descr="http://www.universetoday.com/wp-content/uploads/2009/12/Bar_magne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80922" y="2977278"/>
              <a:ext cx="882494" cy="117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5410200" y="3388425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43500" y="3388425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891463" y="3384706"/>
            <a:ext cx="1176337" cy="882494"/>
            <a:chOff x="7422272" y="3116635"/>
            <a:chExt cx="1176337" cy="882494"/>
          </a:xfrm>
        </p:grpSpPr>
        <p:pic>
          <p:nvPicPr>
            <p:cNvPr id="30" name="Picture 8" descr="http://www.universetoday.com/wp-content/uploads/2009/12/Bar_magne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569194" y="2969713"/>
              <a:ext cx="882494" cy="117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7498225" y="3386450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231525" y="3386450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953000" y="4908706"/>
            <a:ext cx="3892550" cy="882494"/>
            <a:chOff x="4953000" y="4680106"/>
            <a:chExt cx="3892550" cy="882494"/>
          </a:xfrm>
        </p:grpSpPr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V="1">
              <a:off x="4953000" y="51054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 flipV="1">
              <a:off x="8077200" y="51054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934200" y="4680106"/>
              <a:ext cx="1176337" cy="882494"/>
              <a:chOff x="7010399" y="4419601"/>
              <a:chExt cx="1176337" cy="882494"/>
            </a:xfrm>
          </p:grpSpPr>
          <p:pic>
            <p:nvPicPr>
              <p:cNvPr id="45" name="Picture 44" descr="http://www.universetoday.com/wp-content/uploads/2009/12/Bar_magnet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157321" y="4272679"/>
                <a:ext cx="882494" cy="117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7092538" y="4690751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N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825838" y="4690751"/>
                <a:ext cx="293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791199" y="4680106"/>
              <a:ext cx="1176337" cy="882494"/>
              <a:chOff x="5791199" y="4419601"/>
              <a:chExt cx="1176337" cy="882494"/>
            </a:xfrm>
          </p:grpSpPr>
          <p:pic>
            <p:nvPicPr>
              <p:cNvPr id="49" name="Picture 8" descr="http://www.universetoday.com/wp-content/uploads/2009/12/Bar_magnet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5938121" y="4272679"/>
                <a:ext cx="882494" cy="117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5857504" y="4690749"/>
                <a:ext cx="293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567054" y="4690749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N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4953000" y="4114800"/>
            <a:ext cx="3892550" cy="882494"/>
            <a:chOff x="4953000" y="3886200"/>
            <a:chExt cx="3892550" cy="882494"/>
          </a:xfrm>
        </p:grpSpPr>
        <p:sp>
          <p:nvSpPr>
            <p:cNvPr id="43" name="Line 47"/>
            <p:cNvSpPr>
              <a:spLocks noChangeShapeType="1"/>
            </p:cNvSpPr>
            <p:nvPr/>
          </p:nvSpPr>
          <p:spPr bwMode="auto">
            <a:xfrm flipV="1">
              <a:off x="4953000" y="4311494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 flipV="1">
              <a:off x="8077200" y="4311494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714999" y="3886200"/>
              <a:ext cx="1176337" cy="882494"/>
              <a:chOff x="5714999" y="3810001"/>
              <a:chExt cx="1176337" cy="882494"/>
            </a:xfrm>
          </p:grpSpPr>
          <p:pic>
            <p:nvPicPr>
              <p:cNvPr id="37" name="Picture 36" descr="http://www.universetoday.com/wp-content/uploads/2009/12/Bar_magnet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861921" y="3663079"/>
                <a:ext cx="882494" cy="117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5788231" y="4087089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N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521531" y="4087089"/>
                <a:ext cx="293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934200" y="3886200"/>
              <a:ext cx="1176337" cy="882494"/>
              <a:chOff x="6934200" y="3810002"/>
              <a:chExt cx="1176337" cy="882494"/>
            </a:xfrm>
          </p:grpSpPr>
          <p:pic>
            <p:nvPicPr>
              <p:cNvPr id="38" name="Picture 8" descr="http://www.universetoday.com/wp-content/uploads/2009/12/Bar_magnet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7081122" y="3663080"/>
                <a:ext cx="882494" cy="117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7007431" y="4083128"/>
                <a:ext cx="293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716981" y="4083128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N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6" descr="C:\Users\Tom\SkyDrive\Documents\PHYS 102 Prelectures\dipol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vs. magnetism</a:t>
            </a:r>
            <a:endParaRPr lang="en-US" dirty="0"/>
          </a:p>
        </p:txBody>
      </p:sp>
      <p:sp>
        <p:nvSpPr>
          <p:cNvPr id="4" name="Rectangle 1029"/>
          <p:cNvSpPr txBox="1">
            <a:spLocks noChangeArrowheads="1"/>
          </p:cNvSpPr>
          <p:nvPr/>
        </p:nvSpPr>
        <p:spPr>
          <a:xfrm>
            <a:off x="228600" y="1600200"/>
            <a:ext cx="4572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</a:rPr>
              <a:t>Electric field</a:t>
            </a:r>
            <a:endParaRPr kumimoji="0" lang="en-US" sz="24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Vector at location in space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Points from positive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Units: N/C = V/m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1029"/>
          <p:cNvSpPr txBox="1">
            <a:spLocks noChangeArrowheads="1"/>
          </p:cNvSpPr>
          <p:nvPr/>
        </p:nvSpPr>
        <p:spPr>
          <a:xfrm>
            <a:off x="4572000" y="1600200"/>
            <a:ext cx="45720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</a:rPr>
              <a:t>Magnetic field</a:t>
            </a:r>
            <a:endParaRPr kumimoji="0" lang="en-US" sz="24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Vector at location in space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Points from 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pole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</a:rPr>
              <a:t>Units: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T (“Tesla”)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8" descr="http://www.universetoday.com/wp-content/uploads/2009/12/Bar_magn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0774" y="4283253"/>
            <a:ext cx="1276679" cy="17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C:\Users\Tom\SkyDrive\Documents\PHYS 102 Prelectures\dipol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656255" y="4800600"/>
            <a:ext cx="1544145" cy="584775"/>
            <a:chOff x="1656255" y="4800600"/>
            <a:chExt cx="1544145" cy="584775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255" y="48768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099" y="4876800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769324" y="48006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–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23605" y="48006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+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133600" y="1433512"/>
          <a:ext cx="4524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33512"/>
                        <a:ext cx="452438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6786563" y="1433513"/>
          <a:ext cx="45243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3" name="Equation" r:id="rId10" imgW="164880" imgH="203040" progId="Equation.DSMT4">
                  <p:embed/>
                </p:oleObj>
              </mc:Choice>
              <mc:Fallback>
                <p:oleObj name="Equation" r:id="rId10" imgW="1648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433513"/>
                        <a:ext cx="452437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22" name="TextBox 21"/>
          <p:cNvSpPr txBox="1"/>
          <p:nvPr/>
        </p:nvSpPr>
        <p:spPr>
          <a:xfrm>
            <a:off x="1363267" y="5798128"/>
            <a:ext cx="214193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Electric dipole </a:t>
            </a:r>
            <a:r>
              <a:rPr lang="en-US" i="1" dirty="0" smtClean="0"/>
              <a:t>E</a:t>
            </a:r>
            <a:r>
              <a:rPr lang="en-US" dirty="0" smtClean="0"/>
              <a:t> field</a:t>
            </a:r>
            <a:endParaRPr lang="en-US" dirty="0"/>
          </a:p>
        </p:txBody>
      </p:sp>
      <p:sp useBgFill="1">
        <p:nvSpPr>
          <p:cNvPr id="23" name="TextBox 22"/>
          <p:cNvSpPr txBox="1"/>
          <p:nvPr/>
        </p:nvSpPr>
        <p:spPr>
          <a:xfrm>
            <a:off x="5638800" y="5786254"/>
            <a:ext cx="234910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Magnetic dipole </a:t>
            </a:r>
            <a:r>
              <a:rPr lang="en-US" i="1" dirty="0" smtClean="0"/>
              <a:t>B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76214" y="6045959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914400" y="2819400"/>
            <a:ext cx="1828800" cy="2438400"/>
            <a:chOff x="914400" y="2819400"/>
            <a:chExt cx="1828800" cy="2438400"/>
          </a:xfrm>
        </p:grpSpPr>
        <p:grpSp>
          <p:nvGrpSpPr>
            <p:cNvPr id="26" name="Group 25"/>
            <p:cNvGrpSpPr/>
            <p:nvPr/>
          </p:nvGrpSpPr>
          <p:grpSpPr>
            <a:xfrm>
              <a:off x="1600200" y="4038600"/>
              <a:ext cx="477345" cy="584775"/>
              <a:chOff x="2447250" y="5791200"/>
              <a:chExt cx="477345" cy="584775"/>
            </a:xfrm>
          </p:grpSpPr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250" y="5867400"/>
                <a:ext cx="477345" cy="476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514600" y="5791200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200" dirty="0" smtClean="0">
                    <a:solidFill>
                      <a:schemeClr val="bg1"/>
                    </a:solidFill>
                  </a:rPr>
                  <a:t>+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914400" y="3429000"/>
              <a:ext cx="1828800" cy="1828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990600" y="2819400"/>
              <a:ext cx="762000" cy="1066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905000" y="2819400"/>
              <a:ext cx="762000" cy="1066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magnetic fields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4400" y="1901456"/>
            <a:ext cx="4038600" cy="4118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universetoday.com/wp-content/uploads/2009/12/Bar_magn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2630119"/>
            <a:ext cx="14541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00" y="49162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Intrinsic magnetic dipole (“spin”)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6805" y="5221069"/>
            <a:ext cx="1740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Moving electric charge (current)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4702" y="5791200"/>
            <a:ext cx="1282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Lecture 12</a:t>
            </a:r>
            <a:endParaRPr lang="en-US" sz="2000" dirty="0">
              <a:solidFill>
                <a:srgbClr val="0099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858000" y="3425456"/>
            <a:ext cx="1889976" cy="1256498"/>
            <a:chOff x="6858000" y="3425456"/>
            <a:chExt cx="1889976" cy="1256498"/>
          </a:xfrm>
        </p:grpSpPr>
        <p:sp>
          <p:nvSpPr>
            <p:cNvPr id="9" name="TextBox 8"/>
            <p:cNvSpPr txBox="1"/>
            <p:nvPr/>
          </p:nvSpPr>
          <p:spPr>
            <a:xfrm>
              <a:off x="7543800" y="4343400"/>
              <a:ext cx="1204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bg1"/>
                  </a:solidFill>
                </a:rPr>
                <a:t>Geodynamo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Arc 12"/>
            <p:cNvSpPr/>
            <p:nvPr/>
          </p:nvSpPr>
          <p:spPr>
            <a:xfrm>
              <a:off x="6858000" y="3425456"/>
              <a:ext cx="1143000" cy="381000"/>
            </a:xfrm>
            <a:prstGeom prst="arc">
              <a:avLst>
                <a:gd name="adj1" fmla="val 20212404"/>
                <a:gd name="adj2" fmla="val 12983819"/>
              </a:avLst>
            </a:prstGeom>
            <a:ln w="762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8" descr="http://www.universetoday.com/wp-content/uploads/2009/12/Bar_magn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0294" y="1586707"/>
            <a:ext cx="14541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1295400"/>
            <a:ext cx="8909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is no magnetic charge, so where do magnetic fields come from?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418907" y="4196317"/>
            <a:ext cx="287258" cy="338554"/>
            <a:chOff x="1959610" y="3959356"/>
            <a:chExt cx="744657" cy="877631"/>
          </a:xfrm>
        </p:grpSpPr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75" y="4191000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959610" y="3959356"/>
              <a:ext cx="744657" cy="877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b="1" dirty="0" smtClean="0">
                  <a:solidFill>
                    <a:schemeClr val="bg1"/>
                  </a:solidFill>
                </a:rPr>
                <a:t>–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919702" y="5486400"/>
            <a:ext cx="1282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Lecture 25</a:t>
            </a:r>
            <a:endParaRPr lang="en-US" sz="2000" dirty="0">
              <a:solidFill>
                <a:srgbClr val="0099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621609" y="3797593"/>
            <a:ext cx="1515847" cy="1052626"/>
            <a:chOff x="2621609" y="3797593"/>
            <a:chExt cx="1515847" cy="1052626"/>
          </a:xfrm>
        </p:grpSpPr>
        <p:grpSp>
          <p:nvGrpSpPr>
            <p:cNvPr id="33" name="Group 32"/>
            <p:cNvGrpSpPr/>
            <p:nvPr/>
          </p:nvGrpSpPr>
          <p:grpSpPr>
            <a:xfrm>
              <a:off x="3406837" y="4010751"/>
              <a:ext cx="561642" cy="590008"/>
              <a:chOff x="2092375" y="4166479"/>
              <a:chExt cx="472301" cy="496154"/>
            </a:xfrm>
          </p:grpSpPr>
          <p:pic>
            <p:nvPicPr>
              <p:cNvPr id="34" name="Picture 3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2375" y="4191000"/>
                <a:ext cx="472301" cy="471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2177163" y="4166479"/>
                <a:ext cx="327836" cy="491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200" dirty="0" smtClean="0">
                    <a:solidFill>
                      <a:schemeClr val="bg1"/>
                    </a:solidFill>
                  </a:rPr>
                  <a:t>–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7" name="Straight Connector 36"/>
            <p:cNvCxnSpPr>
              <a:stCxn id="36" idx="2"/>
            </p:cNvCxnSpPr>
            <p:nvPr/>
          </p:nvCxnSpPr>
          <p:spPr>
            <a:xfrm flipH="1">
              <a:off x="2642875" y="3797593"/>
              <a:ext cx="1028568" cy="5192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36" idx="0"/>
            </p:cNvCxnSpPr>
            <p:nvPr/>
          </p:nvCxnSpPr>
          <p:spPr>
            <a:xfrm>
              <a:off x="2621609" y="4419612"/>
              <a:ext cx="1049834" cy="43060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rc 50"/>
            <p:cNvSpPr/>
            <p:nvPr/>
          </p:nvSpPr>
          <p:spPr>
            <a:xfrm>
              <a:off x="3164775" y="4216581"/>
              <a:ext cx="972681" cy="235623"/>
            </a:xfrm>
            <a:prstGeom prst="arc">
              <a:avLst>
                <a:gd name="adj1" fmla="val 20529931"/>
                <a:gd name="adj2" fmla="val 12037778"/>
              </a:avLst>
            </a:prstGeom>
            <a:ln w="38100"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8" descr="http://www.universetoday.com/wp-content/uploads/2009/12/Bar_magn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76601" y="3797593"/>
            <a:ext cx="789685" cy="105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Magnetic force</a:t>
            </a:r>
          </a:p>
        </p:txBody>
      </p:sp>
      <p:sp>
        <p:nvSpPr>
          <p:cNvPr id="17412" name="Rectangle 12"/>
          <p:cNvSpPr>
            <a:spLocks noGrp="1" noChangeArrowheads="1"/>
          </p:cNvSpPr>
          <p:nvPr>
            <p:ph idx="4294967295"/>
          </p:nvPr>
        </p:nvSpPr>
        <p:spPr>
          <a:xfrm>
            <a:off x="381000" y="1371600"/>
            <a:ext cx="8458200" cy="533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Magnetic field </a:t>
            </a:r>
            <a:r>
              <a:rPr lang="en-US" i="1" dirty="0" smtClean="0"/>
              <a:t>B</a:t>
            </a:r>
            <a:r>
              <a:rPr lang="en-US" dirty="0" smtClean="0"/>
              <a:t> exerts a force on a </a:t>
            </a:r>
            <a:r>
              <a:rPr lang="en-US" i="1" u="sng" dirty="0" smtClean="0"/>
              <a:t>moving</a:t>
            </a:r>
            <a:r>
              <a:rPr lang="en-US" dirty="0" smtClean="0"/>
              <a:t> charge </a:t>
            </a:r>
            <a:r>
              <a:rPr lang="en-US" i="1" dirty="0" smtClean="0"/>
              <a:t>q</a:t>
            </a:r>
            <a:r>
              <a:rPr lang="en-US" dirty="0" smtClean="0"/>
              <a:t>:</a:t>
            </a:r>
          </a:p>
        </p:txBody>
      </p:sp>
      <p:sp>
        <p:nvSpPr>
          <p:cNvPr id="17413" name="Text Box 50"/>
          <p:cNvSpPr txBox="1">
            <a:spLocks noChangeArrowheads="1"/>
          </p:cNvSpPr>
          <p:nvPr/>
        </p:nvSpPr>
        <p:spPr bwMode="auto">
          <a:xfrm rot="18960509">
            <a:off x="153833" y="2294415"/>
            <a:ext cx="102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dirty="0">
                <a:latin typeface="+mn-lt"/>
              </a:rPr>
              <a:t>Magnitude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91892" y="3810000"/>
            <a:ext cx="4356308" cy="574637"/>
            <a:chOff x="119051" y="3493570"/>
            <a:chExt cx="4356308" cy="574637"/>
          </a:xfrm>
        </p:grpSpPr>
        <p:sp>
          <p:nvSpPr>
            <p:cNvPr id="17421" name="Text Box 50"/>
            <p:cNvSpPr txBox="1">
              <a:spLocks noChangeArrowheads="1"/>
            </p:cNvSpPr>
            <p:nvPr/>
          </p:nvSpPr>
          <p:spPr bwMode="auto">
            <a:xfrm rot="18960509">
              <a:off x="119051" y="3493570"/>
              <a:ext cx="8539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400" dirty="0">
                  <a:latin typeface="+mn-lt"/>
                </a:rPr>
                <a:t>Direction</a:t>
              </a:r>
            </a:p>
          </p:txBody>
        </p:sp>
        <p:sp>
          <p:nvSpPr>
            <p:cNvPr id="17422" name="TextBox 27"/>
            <p:cNvSpPr txBox="1">
              <a:spLocks noChangeArrowheads="1"/>
            </p:cNvSpPr>
            <p:nvPr/>
          </p:nvSpPr>
          <p:spPr bwMode="auto">
            <a:xfrm>
              <a:off x="817113" y="3544987"/>
              <a:ext cx="365824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800" dirty="0" smtClean="0">
                  <a:latin typeface="+mn-lt"/>
                </a:rPr>
                <a:t>“Right-hand rule” (RHR)</a:t>
              </a:r>
            </a:p>
          </p:txBody>
        </p:sp>
      </p:grpSp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2938463" y="2060575"/>
          <a:ext cx="26685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Equation" r:id="rId4" imgW="927000" imgH="253800" progId="Equation.DSMT4">
                  <p:embed/>
                </p:oleObj>
              </mc:Choice>
              <mc:Fallback>
                <p:oleObj name="Equation" r:id="rId4" imgW="927000" imgH="2538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2060575"/>
                        <a:ext cx="2668587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895600" y="2057400"/>
            <a:ext cx="2819400" cy="685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31"/>
          <p:cNvGrpSpPr/>
          <p:nvPr/>
        </p:nvGrpSpPr>
        <p:grpSpPr>
          <a:xfrm>
            <a:off x="3276600" y="2590800"/>
            <a:ext cx="1143000" cy="951131"/>
            <a:chOff x="2286000" y="1609130"/>
            <a:chExt cx="1143000" cy="951131"/>
          </a:xfrm>
        </p:grpSpPr>
        <p:sp>
          <p:nvSpPr>
            <p:cNvPr id="25" name="TextBox 24"/>
            <p:cNvSpPr txBox="1"/>
            <p:nvPr/>
          </p:nvSpPr>
          <p:spPr>
            <a:xfrm>
              <a:off x="2286000" y="191393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Speed of charge </a:t>
              </a:r>
              <a:r>
                <a:rPr lang="en-US" i="1" dirty="0" smtClean="0">
                  <a:solidFill>
                    <a:srgbClr val="C00000"/>
                  </a:solidFill>
                </a:rPr>
                <a:t>q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5" idx="0"/>
            </p:cNvCxnSpPr>
            <p:nvPr/>
          </p:nvCxnSpPr>
          <p:spPr>
            <a:xfrm flipV="1">
              <a:off x="2857500" y="1609130"/>
              <a:ext cx="4191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32"/>
          <p:cNvGrpSpPr/>
          <p:nvPr/>
        </p:nvGrpSpPr>
        <p:grpSpPr>
          <a:xfrm>
            <a:off x="4572000" y="2590800"/>
            <a:ext cx="1447800" cy="951131"/>
            <a:chOff x="5257800" y="1524000"/>
            <a:chExt cx="1447800" cy="951131"/>
          </a:xfrm>
        </p:grpSpPr>
        <p:sp>
          <p:nvSpPr>
            <p:cNvPr id="29" name="TextBox 28"/>
            <p:cNvSpPr txBox="1"/>
            <p:nvPr/>
          </p:nvSpPr>
          <p:spPr>
            <a:xfrm>
              <a:off x="5257800" y="18288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Magnetic field strength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33" name="Straight Arrow Connector 32"/>
            <p:cNvCxnSpPr>
              <a:stCxn id="29" idx="0"/>
            </p:cNvCxnSpPr>
            <p:nvPr/>
          </p:nvCxnSpPr>
          <p:spPr>
            <a:xfrm flipH="1" flipV="1">
              <a:off x="5295900" y="1524000"/>
              <a:ext cx="6858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2"/>
          <p:cNvGrpSpPr/>
          <p:nvPr/>
        </p:nvGrpSpPr>
        <p:grpSpPr>
          <a:xfrm>
            <a:off x="5562600" y="2096869"/>
            <a:ext cx="2133600" cy="646331"/>
            <a:chOff x="5105400" y="1676400"/>
            <a:chExt cx="2133600" cy="646331"/>
          </a:xfrm>
        </p:grpSpPr>
        <p:sp>
          <p:nvSpPr>
            <p:cNvPr id="39" name="TextBox 38"/>
            <p:cNvSpPr txBox="1"/>
            <p:nvPr/>
          </p:nvSpPr>
          <p:spPr>
            <a:xfrm>
              <a:off x="5638800" y="16764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Angle between </a:t>
              </a:r>
              <a:r>
                <a:rPr lang="en-US" i="1" dirty="0" smtClean="0">
                  <a:solidFill>
                    <a:srgbClr val="C00000"/>
                  </a:solidFill>
                </a:rPr>
                <a:t>v</a:t>
              </a:r>
              <a:r>
                <a:rPr lang="en-US" dirty="0" smtClean="0">
                  <a:solidFill>
                    <a:srgbClr val="C00000"/>
                  </a:solidFill>
                </a:rPr>
                <a:t> and </a:t>
              </a:r>
              <a:r>
                <a:rPr lang="en-US" i="1" dirty="0" smtClean="0">
                  <a:solidFill>
                    <a:srgbClr val="C00000"/>
                  </a:solidFill>
                </a:rPr>
                <a:t>B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39" idx="1"/>
            </p:cNvCxnSpPr>
            <p:nvPr/>
          </p:nvCxnSpPr>
          <p:spPr>
            <a:xfrm flipH="1" flipV="1">
              <a:off x="5105400" y="1981200"/>
              <a:ext cx="533400" cy="183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77"/>
          <p:cNvPicPr>
            <a:picLocks noChangeAspect="1" noChangeArrowheads="1"/>
          </p:cNvPicPr>
          <p:nvPr/>
        </p:nvPicPr>
        <p:blipFill rotWithShape="1">
          <a:blip r:embed="rId6" cstate="print">
            <a:lum bright="1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37" b="93859" l="25276" r="86244">
                        <a14:foregroundMark x1="44577" y1="72935" x2="44577" y2="72935"/>
                        <a14:backgroundMark x1="36183" y1="61848" x2="36183" y2="61848"/>
                        <a14:backgroundMark x1="36366" y1="72337" x2="36366" y2="72337"/>
                        <a14:backgroundMark x1="38358" y1="72663" x2="38358" y2="72663"/>
                        <a14:backgroundMark x1="40012" y1="72989" x2="40012" y2="72989"/>
                        <a14:backgroundMark x1="41268" y1="72500" x2="41268" y2="72500"/>
                        <a14:backgroundMark x1="46293" y1="82391" x2="46293" y2="82391"/>
                        <a14:backgroundMark x1="47304" y1="81739" x2="47304" y2="81739"/>
                        <a14:backgroundMark x1="34069" y1="62337" x2="34069" y2="62337"/>
                        <a14:backgroundMark x1="38725" y1="81957" x2="38725" y2="81957"/>
                        <a14:backgroundMark x1="45404" y1="82174" x2="45404" y2="82174"/>
                        <a14:backgroundMark x1="48100" y1="81685" x2="48100" y2="81685"/>
                        <a14:backgroundMark x1="50460" y1="81576" x2="50460" y2="81576"/>
                        <a14:backgroundMark x1="46477" y1="72228" x2="46477" y2="7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H="1" flipV="1">
            <a:off x="2667000" y="4757815"/>
            <a:ext cx="2133599" cy="179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" name="Group 62"/>
          <p:cNvGrpSpPr/>
          <p:nvPr/>
        </p:nvGrpSpPr>
        <p:grpSpPr>
          <a:xfrm rot="16200000" flipH="1">
            <a:off x="3200400" y="3995815"/>
            <a:ext cx="1371600" cy="3200400"/>
            <a:chOff x="4114800" y="2362200"/>
            <a:chExt cx="1371600" cy="3200400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5486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ine 7"/>
          <p:cNvSpPr>
            <a:spLocks noChangeShapeType="1"/>
          </p:cNvSpPr>
          <p:nvPr/>
        </p:nvSpPr>
        <p:spPr bwMode="auto">
          <a:xfrm flipH="1" flipV="1">
            <a:off x="3581400" y="4648200"/>
            <a:ext cx="609600" cy="117641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4029750" y="5519815"/>
            <a:ext cx="389850" cy="584775"/>
            <a:chOff x="4334550" y="4343400"/>
            <a:chExt cx="389850" cy="584775"/>
          </a:xfrm>
        </p:grpSpPr>
        <p:pic>
          <p:nvPicPr>
            <p:cNvPr id="75" name="Picture 7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705" y="4445287"/>
              <a:ext cx="38154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4334550" y="43434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+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236386" y="5943600"/>
            <a:ext cx="2450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F is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</a:t>
            </a:r>
            <a:r>
              <a:rPr lang="en-US" sz="2000" dirty="0" smtClean="0">
                <a:solidFill>
                  <a:srgbClr val="C00000"/>
                </a:solidFill>
              </a:rPr>
              <a:t> to both v and B 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3276600" y="5291215"/>
            <a:ext cx="1447800" cy="1066800"/>
            <a:chOff x="3581400" y="5291215"/>
            <a:chExt cx="1447800" cy="1066800"/>
          </a:xfrm>
        </p:grpSpPr>
        <p:sp>
          <p:nvSpPr>
            <p:cNvPr id="79" name="Arc 78"/>
            <p:cNvSpPr/>
            <p:nvPr/>
          </p:nvSpPr>
          <p:spPr>
            <a:xfrm>
              <a:off x="3962400" y="5291215"/>
              <a:ext cx="1066800" cy="1066800"/>
            </a:xfrm>
            <a:prstGeom prst="arc">
              <a:avLst>
                <a:gd name="adj1" fmla="val 10895468"/>
                <a:gd name="adj2" fmla="val 14652237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581400" y="5291215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θ</a:t>
              </a:r>
              <a:endParaRPr lang="en-US" sz="2400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267200" y="5257800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q</a:t>
            </a:r>
            <a:endParaRPr lang="en-US" sz="2400" i="1" dirty="0"/>
          </a:p>
        </p:txBody>
      </p:sp>
      <p:graphicFrame>
        <p:nvGraphicFramePr>
          <p:cNvPr id="20505" name="Object 25"/>
          <p:cNvGraphicFramePr>
            <a:graphicFrameLocks noChangeAspect="1"/>
          </p:cNvGraphicFramePr>
          <p:nvPr/>
        </p:nvGraphicFramePr>
        <p:xfrm>
          <a:off x="1905000" y="5334000"/>
          <a:ext cx="328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Equation" r:id="rId9" imgW="164880" imgH="203040" progId="Equation.DSMT4">
                  <p:embed/>
                </p:oleObj>
              </mc:Choice>
              <mc:Fallback>
                <p:oleObj name="Equation" r:id="rId9" imgW="164880" imgH="20304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334000"/>
                        <a:ext cx="3286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6" name="Object 26"/>
          <p:cNvGraphicFramePr>
            <a:graphicFrameLocks noChangeAspect="1"/>
          </p:cNvGraphicFramePr>
          <p:nvPr/>
        </p:nvGraphicFramePr>
        <p:xfrm>
          <a:off x="3429000" y="4343400"/>
          <a:ext cx="2555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343400"/>
                        <a:ext cx="25558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" name="Group 101"/>
          <p:cNvGrpSpPr/>
          <p:nvPr/>
        </p:nvGrpSpPr>
        <p:grpSpPr>
          <a:xfrm>
            <a:off x="6248400" y="4343400"/>
            <a:ext cx="1702131" cy="400110"/>
            <a:chOff x="6172200" y="3886200"/>
            <a:chExt cx="1702131" cy="400110"/>
          </a:xfrm>
        </p:grpSpPr>
        <p:graphicFrame>
          <p:nvGraphicFramePr>
            <p:cNvPr id="20508" name="Object 28"/>
            <p:cNvGraphicFramePr>
              <a:graphicFrameLocks noChangeAspect="1"/>
            </p:cNvGraphicFramePr>
            <p:nvPr/>
          </p:nvGraphicFramePr>
          <p:xfrm>
            <a:off x="7655256" y="3927144"/>
            <a:ext cx="2190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0" name="Equation" r:id="rId13" imgW="126720" imgH="177480" progId="Equation.DSMT4">
                    <p:embed/>
                  </p:oleObj>
                </mc:Choice>
                <mc:Fallback>
                  <p:oleObj name="Equation" r:id="rId13" imgW="126720" imgH="17748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5256" y="3927144"/>
                          <a:ext cx="219075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" name="Rectangle 100"/>
            <p:cNvSpPr/>
            <p:nvPr/>
          </p:nvSpPr>
          <p:spPr>
            <a:xfrm>
              <a:off x="6172200" y="3886200"/>
              <a:ext cx="15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Thumb along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243321" y="4664771"/>
            <a:ext cx="1767721" cy="440629"/>
            <a:chOff x="6167123" y="4418465"/>
            <a:chExt cx="1767721" cy="440629"/>
          </a:xfrm>
        </p:grpSpPr>
        <p:graphicFrame>
          <p:nvGraphicFramePr>
            <p:cNvPr id="20509" name="Object 29"/>
            <p:cNvGraphicFramePr>
              <a:graphicFrameLocks noChangeAspect="1"/>
            </p:cNvGraphicFramePr>
            <p:nvPr/>
          </p:nvGraphicFramePr>
          <p:xfrm>
            <a:off x="7642744" y="4418465"/>
            <a:ext cx="292100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1" name="Equation" r:id="rId14" imgW="164880" imgH="203040" progId="Equation.DSMT4">
                    <p:embed/>
                  </p:oleObj>
                </mc:Choice>
                <mc:Fallback>
                  <p:oleObj name="Equation" r:id="rId14" imgW="164880" imgH="20304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2744" y="4418465"/>
                          <a:ext cx="292100" cy="354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Rectangle 102"/>
            <p:cNvSpPr/>
            <p:nvPr/>
          </p:nvSpPr>
          <p:spPr>
            <a:xfrm>
              <a:off x="6167123" y="4458984"/>
              <a:ext cx="15599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Fingers along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266598" y="5050317"/>
            <a:ext cx="2496402" cy="436083"/>
            <a:chOff x="6238164" y="4777853"/>
            <a:chExt cx="2496402" cy="436083"/>
          </a:xfrm>
        </p:grpSpPr>
        <p:graphicFrame>
          <p:nvGraphicFramePr>
            <p:cNvPr id="20511" name="Object 31"/>
            <p:cNvGraphicFramePr>
              <a:graphicFrameLocks noChangeAspect="1"/>
            </p:cNvGraphicFramePr>
            <p:nvPr/>
          </p:nvGraphicFramePr>
          <p:xfrm>
            <a:off x="6238164" y="4777853"/>
            <a:ext cx="292100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2" name="Equation" r:id="rId15" imgW="164880" imgH="203040" progId="Equation.DSMT4">
                    <p:embed/>
                  </p:oleObj>
                </mc:Choice>
                <mc:Fallback>
                  <p:oleObj name="Equation" r:id="rId15" imgW="164880" imgH="20304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8164" y="4777853"/>
                          <a:ext cx="292100" cy="354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" name="Rectangle 104"/>
            <p:cNvSpPr/>
            <p:nvPr/>
          </p:nvSpPr>
          <p:spPr>
            <a:xfrm>
              <a:off x="6425921" y="4813826"/>
              <a:ext cx="23086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on + </a:t>
              </a:r>
              <a:r>
                <a:rPr lang="en-US" sz="2000" i="1" dirty="0" smtClean="0">
                  <a:solidFill>
                    <a:schemeClr val="accent5">
                      <a:lumMod val="75000"/>
                    </a:schemeClr>
                  </a:solidFill>
                </a:rPr>
                <a:t>q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 is </a:t>
              </a:r>
              <a:r>
                <a:rPr lang="en-US" sz="2000" i="1" dirty="0" smtClean="0">
                  <a:solidFill>
                    <a:schemeClr val="accent5">
                      <a:lumMod val="75000"/>
                    </a:schemeClr>
                  </a:solidFill>
                </a:rPr>
                <a:t>out of palm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248400" y="5431317"/>
            <a:ext cx="2279163" cy="436083"/>
            <a:chOff x="6238164" y="4777853"/>
            <a:chExt cx="2279163" cy="436083"/>
          </a:xfrm>
        </p:grpSpPr>
        <p:graphicFrame>
          <p:nvGraphicFramePr>
            <p:cNvPr id="108" name="Object 31"/>
            <p:cNvGraphicFramePr>
              <a:graphicFrameLocks noChangeAspect="1"/>
            </p:cNvGraphicFramePr>
            <p:nvPr/>
          </p:nvGraphicFramePr>
          <p:xfrm>
            <a:off x="6238164" y="4777853"/>
            <a:ext cx="292100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3" name="Equation" r:id="rId17" imgW="164880" imgH="203040" progId="Equation.DSMT4">
                    <p:embed/>
                  </p:oleObj>
                </mc:Choice>
                <mc:Fallback>
                  <p:oleObj name="Equation" r:id="rId17" imgW="164880" imgH="203040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8164" y="4777853"/>
                          <a:ext cx="292100" cy="354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" name="Rectangle 108"/>
            <p:cNvSpPr/>
            <p:nvPr/>
          </p:nvSpPr>
          <p:spPr>
            <a:xfrm>
              <a:off x="6425921" y="4813826"/>
              <a:ext cx="20914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on – </a:t>
              </a:r>
              <a:r>
                <a:rPr lang="en-US" sz="2000" i="1" dirty="0" smtClean="0">
                  <a:solidFill>
                    <a:schemeClr val="accent5">
                      <a:lumMod val="75000"/>
                    </a:schemeClr>
                  </a:solidFill>
                </a:rPr>
                <a:t>q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 is </a:t>
              </a:r>
              <a:r>
                <a:rPr lang="en-US" sz="2000" i="1" dirty="0" smtClean="0">
                  <a:solidFill>
                    <a:schemeClr val="accent5">
                      <a:lumMod val="75000"/>
                    </a:schemeClr>
                  </a:solidFill>
                </a:rPr>
                <a:t>into palm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352800" y="5791200"/>
            <a:ext cx="685603" cy="398463"/>
            <a:chOff x="3352800" y="5791200"/>
            <a:chExt cx="685603" cy="398463"/>
          </a:xfrm>
        </p:grpSpPr>
        <p:graphicFrame>
          <p:nvGraphicFramePr>
            <p:cNvPr id="20507" name="Object 27"/>
            <p:cNvGraphicFramePr>
              <a:graphicFrameLocks noChangeAspect="1"/>
            </p:cNvGraphicFramePr>
            <p:nvPr/>
          </p:nvGraphicFramePr>
          <p:xfrm>
            <a:off x="3352800" y="5791200"/>
            <a:ext cx="328613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4" name="Equation" r:id="rId18" imgW="164880" imgH="203040" progId="Equation.DSMT4">
                    <p:embed/>
                  </p:oleObj>
                </mc:Choice>
                <mc:Fallback>
                  <p:oleObj name="Equation" r:id="rId18" imgW="164880" imgH="20304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5791200"/>
                          <a:ext cx="328613" cy="398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" name="Group 40"/>
            <p:cNvGrpSpPr>
              <a:grpSpLocks/>
            </p:cNvGrpSpPr>
            <p:nvPr/>
          </p:nvGrpSpPr>
          <p:grpSpPr bwMode="auto">
            <a:xfrm>
              <a:off x="3733800" y="5867400"/>
              <a:ext cx="304603" cy="304918"/>
              <a:chOff x="3657600" y="4800600"/>
              <a:chExt cx="457200" cy="45720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914400" y="6005015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right hand rule practice</a:t>
            </a:r>
            <a:endParaRPr lang="en-US" dirty="0"/>
          </a:p>
        </p:txBody>
      </p:sp>
      <p:pic>
        <p:nvPicPr>
          <p:cNvPr id="4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3026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+ charge moving to the right in a uniform </a:t>
            </a:r>
            <a:r>
              <a:rPr lang="en-US" sz="2400" i="1" dirty="0" smtClean="0"/>
              <a:t>B</a:t>
            </a:r>
            <a:r>
              <a:rPr lang="en-US" sz="2400" dirty="0" smtClean="0"/>
              <a:t> field experiences a force </a:t>
            </a:r>
            <a:r>
              <a:rPr lang="en-US" sz="2400" i="1" dirty="0" smtClean="0"/>
              <a:t>F</a:t>
            </a:r>
            <a:r>
              <a:rPr lang="en-US" sz="2400" dirty="0" smtClean="0"/>
              <a:t> up. Which way does the </a:t>
            </a:r>
            <a:r>
              <a:rPr lang="en-US" sz="2400" i="1" dirty="0" smtClean="0"/>
              <a:t>B</a:t>
            </a:r>
            <a:r>
              <a:rPr lang="en-US" sz="2400" dirty="0" smtClean="0"/>
              <a:t> field point?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600200" y="3352800"/>
            <a:ext cx="389850" cy="584775"/>
            <a:chOff x="4334550" y="4343400"/>
            <a:chExt cx="389850" cy="584775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705" y="4445287"/>
              <a:ext cx="38154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334550" y="43434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+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56836" y="3429000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q</a:t>
            </a:r>
            <a:endParaRPr lang="en-US" sz="2400" i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33600" y="3657600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28800" y="2514600"/>
            <a:ext cx="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00400" y="3048000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v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21336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76800" y="2438400"/>
            <a:ext cx="260103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Up</a:t>
            </a:r>
          </a:p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Down</a:t>
            </a:r>
          </a:p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Into the page</a:t>
            </a:r>
          </a:p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Out of the page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right hand rule practice</a:t>
            </a:r>
            <a:endParaRPr lang="en-US" dirty="0"/>
          </a:p>
        </p:txBody>
      </p:sp>
      <p:pic>
        <p:nvPicPr>
          <p:cNvPr id="4" name="Picture 1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3026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– charge moving out of the page in a uniform </a:t>
            </a:r>
            <a:r>
              <a:rPr lang="en-US" sz="2400" i="1" dirty="0" smtClean="0"/>
              <a:t>B</a:t>
            </a:r>
            <a:r>
              <a:rPr lang="en-US" sz="2400" dirty="0" smtClean="0"/>
              <a:t> field to the left experiences a force </a:t>
            </a:r>
            <a:r>
              <a:rPr lang="en-US" sz="2400" i="1" dirty="0" smtClean="0"/>
              <a:t>F </a:t>
            </a:r>
            <a:r>
              <a:rPr lang="en-US" sz="2400" dirty="0" smtClean="0"/>
              <a:t>in which direction?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5075" y="3258743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q</a:t>
            </a:r>
            <a:endParaRPr lang="en-US" sz="2400" i="1" dirty="0"/>
          </a:p>
        </p:txBody>
      </p:sp>
      <p:grpSp>
        <p:nvGrpSpPr>
          <p:cNvPr id="8" name="Group 11"/>
          <p:cNvGrpSpPr/>
          <p:nvPr/>
        </p:nvGrpSpPr>
        <p:grpSpPr>
          <a:xfrm>
            <a:off x="2998888" y="3464597"/>
            <a:ext cx="395993" cy="584775"/>
            <a:chOff x="487804" y="4825425"/>
            <a:chExt cx="395993" cy="584775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04" y="4953000"/>
              <a:ext cx="395993" cy="39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90875" y="482542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–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1614986" y="3796693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71165" y="3960131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v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41945" y="354168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76800" y="2438400"/>
            <a:ext cx="260103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Up</a:t>
            </a:r>
          </a:p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Down</a:t>
            </a:r>
          </a:p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Into the page</a:t>
            </a:r>
          </a:p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Out of the page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6" name="Group 49"/>
          <p:cNvGrpSpPr>
            <a:grpSpLocks/>
          </p:cNvGrpSpPr>
          <p:nvPr/>
        </p:nvGrpSpPr>
        <p:grpSpPr bwMode="auto">
          <a:xfrm>
            <a:off x="3253854" y="3922602"/>
            <a:ext cx="304800" cy="304800"/>
            <a:chOff x="3657600" y="4800601"/>
            <a:chExt cx="457200" cy="457200"/>
          </a:xfrm>
        </p:grpSpPr>
        <p:sp>
          <p:nvSpPr>
            <p:cNvPr id="37" name="Oval 36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609230" y="5322627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Moving charges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43000"/>
            <a:ext cx="8001000" cy="762000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three charges below have </a:t>
            </a:r>
            <a:r>
              <a:rPr lang="en-US" sz="2400" dirty="0" smtClean="0"/>
              <a:t>equal charge and speed</a:t>
            </a:r>
            <a:r>
              <a:rPr lang="en-US" sz="2400" dirty="0" smtClean="0">
                <a:solidFill>
                  <a:schemeClr val="tx1"/>
                </a:solidFill>
              </a:rPr>
              <a:t>, but are traveling in different directions in a uniform magnetic field.</a:t>
            </a:r>
            <a:r>
              <a:rPr lang="en-US" sz="2400" dirty="0" smtClean="0"/>
              <a:t> </a:t>
            </a:r>
          </a:p>
        </p:txBody>
      </p:sp>
      <p:pic>
        <p:nvPicPr>
          <p:cNvPr id="16407" name="Picture 28" descr="iclick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1676400" y="2514600"/>
            <a:ext cx="3657600" cy="1828800"/>
            <a:chOff x="2286000" y="2514600"/>
            <a:chExt cx="3200400" cy="1828800"/>
          </a:xfrm>
        </p:grpSpPr>
        <p:cxnSp>
          <p:nvCxnSpPr>
            <p:cNvPr id="46" name="Straight Arrow Connector 45"/>
            <p:cNvCxnSpPr/>
            <p:nvPr/>
          </p:nvCxnSpPr>
          <p:spPr>
            <a:xfrm rot="5400000" flipV="1">
              <a:off x="3886200" y="13716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 flipV="1">
              <a:off x="3886200" y="18288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 flipV="1">
              <a:off x="3886200" y="2743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 flipV="1">
              <a:off x="3886200" y="22860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 flipV="1">
              <a:off x="3886200" y="9144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 flipV="1">
            <a:off x="3962400" y="3439180"/>
            <a:ext cx="11430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-1800000" flipV="1">
            <a:off x="3314334" y="2693524"/>
            <a:ext cx="11430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2900000" flipV="1">
            <a:off x="1780365" y="2609142"/>
            <a:ext cx="11430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2747355" y="2701008"/>
            <a:ext cx="381540" cy="523220"/>
            <a:chOff x="4338705" y="4357048"/>
            <a:chExt cx="381540" cy="523220"/>
          </a:xfrm>
        </p:grpSpPr>
        <p:pic>
          <p:nvPicPr>
            <p:cNvPr id="60" name="Picture 5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705" y="4445287"/>
              <a:ext cx="38154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4348198" y="435704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dirty="0" smtClean="0">
                  <a:solidFill>
                    <a:schemeClr val="bg1"/>
                  </a:solidFill>
                </a:rPr>
                <a:t>3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80755" y="3148028"/>
            <a:ext cx="381540" cy="523220"/>
            <a:chOff x="4338705" y="4357048"/>
            <a:chExt cx="381540" cy="523220"/>
          </a:xfrm>
        </p:grpSpPr>
        <p:pic>
          <p:nvPicPr>
            <p:cNvPr id="57" name="Picture 5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705" y="4445287"/>
              <a:ext cx="38154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348198" y="435704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dirty="0" smtClean="0">
                  <a:solidFill>
                    <a:schemeClr val="bg1"/>
                  </a:solidFill>
                </a:rPr>
                <a:t>2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737955" y="3605228"/>
            <a:ext cx="381540" cy="523220"/>
            <a:chOff x="4338705" y="4357048"/>
            <a:chExt cx="381540" cy="523220"/>
          </a:xfrm>
        </p:grpSpPr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705" y="4445287"/>
              <a:ext cx="38154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348198" y="435704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dirty="0" smtClean="0">
                  <a:solidFill>
                    <a:schemeClr val="bg1"/>
                  </a:solidFill>
                </a:rPr>
                <a:t>1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3400" y="4826675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en-US" sz="2400" dirty="0" smtClean="0"/>
              <a:t>Which particle experiences the greatest magnetic force?</a:t>
            </a:r>
          </a:p>
          <a:p>
            <a:pPr marL="609600" indent="-609600">
              <a:buFontTx/>
              <a:buNone/>
            </a:pP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  1	B.  2	C.  3	D.  All same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33400" y="5874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en-US" sz="2400" dirty="0" smtClean="0"/>
              <a:t>The force on charge 3 is in the same direction as the force on 1</a:t>
            </a:r>
          </a:p>
          <a:p>
            <a:pPr marL="609600" indent="-609600"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  True		B.  False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362200" y="1981200"/>
            <a:ext cx="1066800" cy="1524000"/>
            <a:chOff x="3810000" y="4834015"/>
            <a:chExt cx="1066800" cy="1524000"/>
          </a:xfrm>
        </p:grpSpPr>
        <p:sp>
          <p:nvSpPr>
            <p:cNvPr id="72" name="Arc 71"/>
            <p:cNvSpPr/>
            <p:nvPr/>
          </p:nvSpPr>
          <p:spPr>
            <a:xfrm>
              <a:off x="3810000" y="5291215"/>
              <a:ext cx="1066800" cy="1066800"/>
            </a:xfrm>
            <a:prstGeom prst="arc">
              <a:avLst>
                <a:gd name="adj1" fmla="val 11807049"/>
                <a:gd name="adj2" fmla="val 21562532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267200" y="4834015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θ</a:t>
              </a:r>
              <a:endParaRPr lang="en-US" sz="2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971800" y="2891135"/>
            <a:ext cx="1338772" cy="1075730"/>
            <a:chOff x="3810000" y="5282285"/>
            <a:chExt cx="1338772" cy="1075730"/>
          </a:xfrm>
        </p:grpSpPr>
        <p:sp>
          <p:nvSpPr>
            <p:cNvPr id="75" name="Arc 74"/>
            <p:cNvSpPr/>
            <p:nvPr/>
          </p:nvSpPr>
          <p:spPr>
            <a:xfrm>
              <a:off x="3810000" y="5291215"/>
              <a:ext cx="1066800" cy="1066800"/>
            </a:xfrm>
            <a:prstGeom prst="arc">
              <a:avLst>
                <a:gd name="adj1" fmla="val 18379090"/>
                <a:gd name="adj2" fmla="val 2156811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00600" y="5282285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θ</a:t>
              </a:r>
              <a:endParaRPr lang="en-US" sz="24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385628" y="3352800"/>
            <a:ext cx="1686944" cy="1066800"/>
            <a:chOff x="3810000" y="5291215"/>
            <a:chExt cx="1686944" cy="1066800"/>
          </a:xfrm>
        </p:grpSpPr>
        <p:sp>
          <p:nvSpPr>
            <p:cNvPr id="78" name="Arc 77"/>
            <p:cNvSpPr/>
            <p:nvPr/>
          </p:nvSpPr>
          <p:spPr>
            <a:xfrm>
              <a:off x="3810000" y="5291215"/>
              <a:ext cx="1066800" cy="1066800"/>
            </a:xfrm>
            <a:prstGeom prst="arc">
              <a:avLst>
                <a:gd name="adj1" fmla="val 20368114"/>
                <a:gd name="adj2" fmla="val 2156811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148772" y="5443615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θ</a:t>
              </a:r>
              <a:endParaRPr lang="en-US" sz="2400" dirty="0"/>
            </a:p>
          </p:txBody>
        </p:sp>
      </p:grp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1347787" y="3200400"/>
          <a:ext cx="328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2" name="Equation" r:id="rId6" imgW="164880" imgH="203040" progId="Equation.DSMT4">
                  <p:embed/>
                </p:oleObj>
              </mc:Choice>
              <mc:Fallback>
                <p:oleObj name="Equation" r:id="rId6" imgW="1648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7" y="3200400"/>
                        <a:ext cx="3286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4191000" y="2133600"/>
          <a:ext cx="2555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3"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33600"/>
                        <a:ext cx="25558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5078412" y="3048000"/>
          <a:ext cx="2555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4"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2" y="3048000"/>
                        <a:ext cx="25558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1752600" y="2209800"/>
          <a:ext cx="2555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5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09800"/>
                        <a:ext cx="25558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10,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28646</TotalTime>
  <Words>1364</Words>
  <Application>Microsoft Office PowerPoint</Application>
  <PresentationFormat>On-screen Show (4:3)</PresentationFormat>
  <Paragraphs>308</Paragraphs>
  <Slides>22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Times New Roman</vt:lpstr>
      <vt:lpstr>Phys102</vt:lpstr>
      <vt:lpstr>Equation</vt:lpstr>
      <vt:lpstr>Phys 102 – Lecture 10</vt:lpstr>
      <vt:lpstr>Today we will...</vt:lpstr>
      <vt:lpstr>Electricity vs. magnetism</vt:lpstr>
      <vt:lpstr>Electricity vs. magnetism</vt:lpstr>
      <vt:lpstr>Sources of magnetic fields</vt:lpstr>
      <vt:lpstr>Magnetic force</vt:lpstr>
      <vt:lpstr>ACT: right hand rule practice</vt:lpstr>
      <vt:lpstr>ACT: right hand rule practice</vt:lpstr>
      <vt:lpstr>ACT: Moving charges</vt:lpstr>
      <vt:lpstr>Checkpoint 1.1</vt:lpstr>
      <vt:lpstr>ACT: Checkpoint 1.2</vt:lpstr>
      <vt:lpstr>Checkpoint 1.4</vt:lpstr>
      <vt:lpstr>ACT: Checkpoint 1.5</vt:lpstr>
      <vt:lpstr>Motion in uniform B field</vt:lpstr>
      <vt:lpstr>Mass spectrometer</vt:lpstr>
      <vt:lpstr>Calculation: Mass spectrometer</vt:lpstr>
      <vt:lpstr>ACT: Mass spectrometer I </vt:lpstr>
      <vt:lpstr>ACT: Mass spectrometer II </vt:lpstr>
      <vt:lpstr>3-D motion in uniform B field</vt:lpstr>
      <vt:lpstr>Aurora borealis &amp; australis</vt:lpstr>
      <vt:lpstr>Summary of today’s lecture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ychemla</cp:lastModifiedBy>
  <cp:revision>274</cp:revision>
  <dcterms:created xsi:type="dcterms:W3CDTF">2014-01-20T00:06:45Z</dcterms:created>
  <dcterms:modified xsi:type="dcterms:W3CDTF">2015-02-19T21:57:24Z</dcterms:modified>
</cp:coreProperties>
</file>