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9" r:id="rId2"/>
    <p:sldId id="276" r:id="rId3"/>
    <p:sldId id="314" r:id="rId4"/>
    <p:sldId id="306" r:id="rId5"/>
    <p:sldId id="326" r:id="rId6"/>
    <p:sldId id="307" r:id="rId7"/>
    <p:sldId id="316" r:id="rId8"/>
    <p:sldId id="263" r:id="rId9"/>
    <p:sldId id="317" r:id="rId10"/>
    <p:sldId id="318" r:id="rId11"/>
    <p:sldId id="322" r:id="rId12"/>
    <p:sldId id="324" r:id="rId13"/>
    <p:sldId id="330" r:id="rId14"/>
    <p:sldId id="320" r:id="rId15"/>
    <p:sldId id="331" r:id="rId16"/>
    <p:sldId id="328" r:id="rId17"/>
    <p:sldId id="321" r:id="rId18"/>
    <p:sldId id="334" r:id="rId19"/>
    <p:sldId id="325" r:id="rId20"/>
    <p:sldId id="329" r:id="rId21"/>
    <p:sldId id="33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  <a:srgbClr val="000000"/>
    <a:srgbClr val="00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8" autoAdjust="0"/>
  </p:normalViewPr>
  <p:slideViewPr>
    <p:cSldViewPr>
      <p:cViewPr varScale="1">
        <p:scale>
          <a:sx n="84" d="100"/>
          <a:sy n="84" d="100"/>
        </p:scale>
        <p:origin x="5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9.wmf"/><Relationship Id="rId4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wmf"/><Relationship Id="rId1" Type="http://schemas.openxmlformats.org/officeDocument/2006/relationships/image" Target="../media/image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9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E4784C-1D8B-46DE-BD79-5195DCA39AA1}" type="slidenum">
              <a:rPr lang="en-US" sz="1200" smtClean="0"/>
              <a:pPr eaLnBrk="1" hangingPunct="1"/>
              <a:t>3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419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45693-EEC3-4431-B1F4-F5DC294E507E}" type="slidenum">
              <a:rPr lang="en-US" sz="1200" smtClean="0"/>
              <a:pPr eaLnBrk="1" hangingPunct="1"/>
              <a:t>8</a:t>
            </a:fld>
            <a:endParaRPr lang="en-US" sz="12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358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 sz="31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E4784C-1D8B-46DE-BD79-5195DCA39AA1}" type="slidenum">
              <a:rPr lang="en-US" sz="1200" smtClean="0"/>
              <a:pPr eaLnBrk="1" hangingPunct="1"/>
              <a:t>16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2419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11,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9.wmf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0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9.wmf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11" Type="http://schemas.microsoft.com/office/2007/relationships/hdphoto" Target="../media/hdphoto2.wdp"/><Relationship Id="rId5" Type="http://schemas.openxmlformats.org/officeDocument/2006/relationships/image" Target="../media/image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0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png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6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9.wmf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11" Type="http://schemas.openxmlformats.org/officeDocument/2006/relationships/image" Target="../media/image9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11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Magnetic dipoles &amp; current loops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MagnetotacticBacter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038600" cy="390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2.2</a:t>
            </a:r>
            <a:endParaRPr lang="en-US" dirty="0"/>
          </a:p>
        </p:txBody>
      </p:sp>
      <p:grpSp>
        <p:nvGrpSpPr>
          <p:cNvPr id="3" name="Group 58"/>
          <p:cNvGrpSpPr/>
          <p:nvPr/>
        </p:nvGrpSpPr>
        <p:grpSpPr>
          <a:xfrm rot="5400000">
            <a:off x="1752600" y="1828800"/>
            <a:ext cx="2743200" cy="3200400"/>
            <a:chOff x="3200400" y="2362200"/>
            <a:chExt cx="2743200" cy="32004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800600" y="3182937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9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82937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81200" y="2743200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8"/>
          <p:cNvSpPr txBox="1">
            <a:spLocks noChangeArrowheads="1"/>
          </p:cNvSpPr>
          <p:nvPr/>
        </p:nvSpPr>
        <p:spPr bwMode="auto">
          <a:xfrm>
            <a:off x="457200" y="10668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A rectangular loop of wire is carrying current </a:t>
            </a:r>
            <a:r>
              <a:rPr lang="en-US" altLang="en-US" sz="2400" i="1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 as </a:t>
            </a:r>
            <a:r>
              <a:rPr lang="en-US" altLang="en-US" sz="2400" dirty="0">
                <a:latin typeface="+mn-lt"/>
              </a:rPr>
              <a:t>shown. There is a uniform magnetic field parallel to the sides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dirty="0" smtClean="0">
                <a:latin typeface="+mn-lt"/>
              </a:rPr>
              <a:t>–</a:t>
            </a:r>
            <a:r>
              <a:rPr lang="en-US" altLang="en-US" sz="2400" i="1" dirty="0" smtClean="0">
                <a:latin typeface="+mn-lt"/>
              </a:rPr>
              <a:t>b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i="1" dirty="0" smtClean="0">
                <a:latin typeface="+mn-lt"/>
              </a:rPr>
              <a:t>c</a:t>
            </a:r>
            <a:r>
              <a:rPr lang="en-US" altLang="en-US" sz="2400" dirty="0" smtClean="0">
                <a:latin typeface="+mn-lt"/>
              </a:rPr>
              <a:t>–</a:t>
            </a:r>
            <a:r>
              <a:rPr lang="en-US" altLang="en-US" sz="2400" i="1" dirty="0" smtClean="0">
                <a:latin typeface="+mn-lt"/>
              </a:rPr>
              <a:t>d</a:t>
            </a:r>
            <a:r>
              <a:rPr lang="en-US" altLang="en-US" sz="2400" dirty="0" smtClean="0">
                <a:latin typeface="+mn-lt"/>
              </a:rPr>
              <a:t>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457200" y="5029200"/>
            <a:ext cx="783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+mn-lt"/>
              </a:rPr>
              <a:t>What is the direction of the force on section </a:t>
            </a:r>
            <a:r>
              <a:rPr lang="en-US" altLang="en-US" sz="2400" i="1" dirty="0" smtClean="0"/>
              <a:t>b</a:t>
            </a:r>
            <a:r>
              <a:rPr lang="en-US" altLang="en-US" sz="2400" dirty="0" smtClean="0"/>
              <a:t>–</a:t>
            </a:r>
            <a:r>
              <a:rPr lang="en-US" altLang="en-US" sz="2400" i="1" dirty="0" smtClean="0"/>
              <a:t>c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of the wire?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67200" y="32766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1200" y="3429000"/>
            <a:ext cx="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048000" y="27432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41148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34290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37836" y="3957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67200" y="3957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2438400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37836" y="2438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4267200" y="2743200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16013" y="5486400"/>
            <a:ext cx="3074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force is zero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out of the page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into the page 	</a:t>
            </a:r>
          </a:p>
        </p:txBody>
      </p:sp>
      <p:pic>
        <p:nvPicPr>
          <p:cNvPr id="59" name="Picture 10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Force on loop</a:t>
            </a:r>
            <a:endParaRPr lang="en-US" dirty="0"/>
          </a:p>
        </p:txBody>
      </p:sp>
      <p:grpSp>
        <p:nvGrpSpPr>
          <p:cNvPr id="3" name="Group 58"/>
          <p:cNvGrpSpPr/>
          <p:nvPr/>
        </p:nvGrpSpPr>
        <p:grpSpPr>
          <a:xfrm rot="5400000">
            <a:off x="1752600" y="1828800"/>
            <a:ext cx="2743200" cy="3200400"/>
            <a:chOff x="3200400" y="2362200"/>
            <a:chExt cx="2743200" cy="32004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800600" y="3182937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1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82937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81200" y="2743200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8"/>
          <p:cNvSpPr txBox="1">
            <a:spLocks noChangeArrowheads="1"/>
          </p:cNvSpPr>
          <p:nvPr/>
        </p:nvSpPr>
        <p:spPr bwMode="auto">
          <a:xfrm>
            <a:off x="457200" y="10668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A rectangular loop of wire is carrying current </a:t>
            </a:r>
            <a:r>
              <a:rPr lang="en-US" altLang="en-US" sz="2400" i="1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 as </a:t>
            </a:r>
            <a:r>
              <a:rPr lang="en-US" altLang="en-US" sz="2400" dirty="0">
                <a:latin typeface="+mn-lt"/>
              </a:rPr>
              <a:t>shown. There is a uniform magnetic field parallel to the sides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dirty="0" smtClean="0">
                <a:latin typeface="+mn-lt"/>
              </a:rPr>
              <a:t>–</a:t>
            </a:r>
            <a:r>
              <a:rPr lang="en-US" altLang="en-US" sz="2400" i="1" dirty="0" smtClean="0">
                <a:latin typeface="+mn-lt"/>
              </a:rPr>
              <a:t>b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i="1" dirty="0" smtClean="0">
                <a:latin typeface="+mn-lt"/>
              </a:rPr>
              <a:t>c</a:t>
            </a:r>
            <a:r>
              <a:rPr lang="en-US" altLang="en-US" sz="2400" dirty="0" smtClean="0">
                <a:latin typeface="+mn-lt"/>
              </a:rPr>
              <a:t>–</a:t>
            </a:r>
            <a:r>
              <a:rPr lang="en-US" altLang="en-US" sz="2400" i="1" dirty="0" smtClean="0">
                <a:latin typeface="+mn-lt"/>
              </a:rPr>
              <a:t>d</a:t>
            </a:r>
            <a:r>
              <a:rPr lang="en-US" altLang="en-US" sz="2400" dirty="0" smtClean="0">
                <a:latin typeface="+mn-lt"/>
              </a:rPr>
              <a:t>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457200" y="5029200"/>
            <a:ext cx="783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+mn-lt"/>
              </a:rPr>
              <a:t>What is the direction of the force on section </a:t>
            </a:r>
            <a:r>
              <a:rPr lang="en-US" altLang="en-US" sz="2400" i="1" dirty="0" smtClean="0"/>
              <a:t>d</a:t>
            </a:r>
            <a:r>
              <a:rPr lang="en-US" altLang="en-US" sz="2400" dirty="0" smtClean="0"/>
              <a:t>–</a:t>
            </a:r>
            <a:r>
              <a:rPr lang="en-US" altLang="en-US" sz="2400" i="1" dirty="0" smtClean="0"/>
              <a:t>a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of the wire?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67200" y="32766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1200" y="3429000"/>
            <a:ext cx="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048000" y="27432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41148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34290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37836" y="3962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28636" y="3957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59094" y="24339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37836" y="2433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1981200" y="2743200"/>
            <a:ext cx="0" cy="1371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16013" y="5486400"/>
            <a:ext cx="3074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force is zero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out of the page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into the page 	</a:t>
            </a:r>
          </a:p>
        </p:txBody>
      </p:sp>
      <p:pic>
        <p:nvPicPr>
          <p:cNvPr id="67" name="Picture 10" descr="iclick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CheckPoints</a:t>
            </a:r>
            <a:r>
              <a:rPr lang="en-US" dirty="0" smtClean="0"/>
              <a:t> 2.3 &amp; 2.4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58"/>
          <p:cNvGrpSpPr/>
          <p:nvPr/>
        </p:nvGrpSpPr>
        <p:grpSpPr>
          <a:xfrm rot="5400000">
            <a:off x="1752600" y="1828800"/>
            <a:ext cx="2743200" cy="3200400"/>
            <a:chOff x="3200400" y="2362200"/>
            <a:chExt cx="2743200" cy="3200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800600" y="3182937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0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82937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981200" y="2743200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267200" y="32766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81200" y="3429000"/>
            <a:ext cx="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048000" y="27432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41148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0" y="34290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637836" y="3962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28636" y="3957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59094" y="24339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37836" y="2433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14204" y="2743200"/>
            <a:ext cx="404278" cy="1371600"/>
            <a:chOff x="1314204" y="2177540"/>
            <a:chExt cx="404278" cy="137160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1676400" y="2177540"/>
              <a:ext cx="0" cy="13716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314204" y="2782675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w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14400" y="1295400"/>
            <a:ext cx="324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 does the loop move?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562600" y="1733490"/>
            <a:ext cx="3448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Compare magnitudes of forces: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9000" y="56388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58"/>
          <p:cNvGrpSpPr/>
          <p:nvPr/>
        </p:nvGrpSpPr>
        <p:grpSpPr>
          <a:xfrm rot="5400000">
            <a:off x="5486400" y="1295400"/>
            <a:ext cx="1828800" cy="3200400"/>
            <a:chOff x="3200400" y="2362200"/>
            <a:chExt cx="1828800" cy="3200400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58"/>
          <p:cNvGrpSpPr/>
          <p:nvPr/>
        </p:nvGrpSpPr>
        <p:grpSpPr>
          <a:xfrm rot="5400000">
            <a:off x="1600200" y="1295400"/>
            <a:ext cx="1828800" cy="3200400"/>
            <a:chOff x="3200400" y="2362200"/>
            <a:chExt cx="1828800" cy="3200400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3" name="Object 5"/>
          <p:cNvGraphicFramePr>
            <a:graphicFrameLocks noChangeAspect="1"/>
          </p:cNvGraphicFramePr>
          <p:nvPr/>
        </p:nvGraphicFramePr>
        <p:xfrm>
          <a:off x="4191000" y="26670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1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on current loop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57400" y="403860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57800" y="39624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graphicFrame>
        <p:nvGraphicFramePr>
          <p:cNvPr id="100" name="Object 5"/>
          <p:cNvGraphicFramePr>
            <a:graphicFrameLocks noChangeAspect="1"/>
          </p:cNvGraphicFramePr>
          <p:nvPr/>
        </p:nvGraphicFramePr>
        <p:xfrm>
          <a:off x="8077200" y="26670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2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6670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1447800" y="1907272"/>
            <a:ext cx="2286000" cy="1990130"/>
            <a:chOff x="1447800" y="1907272"/>
            <a:chExt cx="2286000" cy="1990130"/>
          </a:xfrm>
        </p:grpSpPr>
        <p:sp>
          <p:nvSpPr>
            <p:cNvPr id="137" name="TextBox 136"/>
            <p:cNvSpPr txBox="1"/>
            <p:nvPr/>
          </p:nvSpPr>
          <p:spPr>
            <a:xfrm>
              <a:off x="1644668" y="343573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447800" y="2209801"/>
              <a:ext cx="2286000" cy="1371600"/>
              <a:chOff x="5334000" y="1828800"/>
              <a:chExt cx="2286000" cy="1371600"/>
            </a:xfrm>
            <a:scene3d>
              <a:camera prst="perspectiveRight">
                <a:rot lat="0" lon="18000000" rev="0"/>
              </a:camera>
              <a:lightRig rig="threePt" dir="t"/>
            </a:scene3d>
          </p:grpSpPr>
          <p:sp>
            <p:nvSpPr>
              <p:cNvPr id="34" name="Rectangle 33"/>
              <p:cNvSpPr/>
              <p:nvPr/>
            </p:nvSpPr>
            <p:spPr>
              <a:xfrm>
                <a:off x="5334000" y="1828800"/>
                <a:ext cx="2286000" cy="13716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7620000" y="23622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6400800" y="1828800"/>
                <a:ext cx="152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477000" y="3200400"/>
                <a:ext cx="152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334000" y="24384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49"/>
            <p:cNvGrpSpPr>
              <a:grpSpLocks/>
            </p:cNvGrpSpPr>
            <p:nvPr/>
          </p:nvGrpSpPr>
          <p:grpSpPr bwMode="auto">
            <a:xfrm>
              <a:off x="1779896" y="2438400"/>
              <a:ext cx="304800" cy="304800"/>
              <a:chOff x="3657600" y="4800600"/>
              <a:chExt cx="457200" cy="457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657600" y="48006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1" name="Group 42"/>
            <p:cNvGrpSpPr>
              <a:grpSpLocks/>
            </p:cNvGrpSpPr>
            <p:nvPr/>
          </p:nvGrpSpPr>
          <p:grpSpPr bwMode="auto">
            <a:xfrm>
              <a:off x="2958152" y="3048000"/>
              <a:ext cx="304800" cy="285750"/>
              <a:chOff x="2743200" y="1600200"/>
              <a:chExt cx="457200" cy="457200"/>
            </a:xfrm>
            <a:noFill/>
          </p:grpSpPr>
          <p:sp>
            <p:nvSpPr>
              <p:cNvPr id="122" name="Oval 12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3" name="Straight Connector 122"/>
              <p:cNvCxnSpPr>
                <a:stCxn id="122" idx="1"/>
                <a:endCxn id="12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2" idx="7"/>
                <a:endCxn id="12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/>
            <p:cNvSpPr txBox="1"/>
            <p:nvPr/>
          </p:nvSpPr>
          <p:spPr>
            <a:xfrm>
              <a:off x="3034444" y="3431272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064902" y="1907272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c</a:t>
              </a:r>
              <a:endParaRPr lang="en-US" sz="2400" i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44668" y="1907272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d</a:t>
              </a:r>
              <a:endParaRPr lang="en-US" sz="2400" i="1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358444" y="1510352"/>
            <a:ext cx="1995320" cy="2881952"/>
            <a:chOff x="5358444" y="1510352"/>
            <a:chExt cx="1995320" cy="2881952"/>
          </a:xfrm>
        </p:grpSpPr>
        <p:cxnSp>
          <p:nvCxnSpPr>
            <p:cNvPr id="60" name="Straight Connector 59"/>
            <p:cNvCxnSpPr/>
            <p:nvPr/>
          </p:nvCxnSpPr>
          <p:spPr>
            <a:xfrm rot="3540000">
              <a:off x="5244097" y="2960943"/>
              <a:ext cx="228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04848" y="1510352"/>
              <a:ext cx="0" cy="4572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6975144" y="3935104"/>
              <a:ext cx="0" cy="4572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3540000">
              <a:off x="6227998" y="2825069"/>
              <a:ext cx="152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358444" y="1524000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010400" y="3733800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03522" y="3555522"/>
            <a:ext cx="762000" cy="1234181"/>
            <a:chOff x="6603522" y="3555522"/>
            <a:chExt cx="762000" cy="1234181"/>
          </a:xfrm>
        </p:grpSpPr>
        <p:cxnSp>
          <p:nvCxnSpPr>
            <p:cNvPr id="130" name="Straight Connector 129"/>
            <p:cNvCxnSpPr/>
            <p:nvPr/>
          </p:nvCxnSpPr>
          <p:spPr>
            <a:xfrm rot="3540000">
              <a:off x="6774924" y="4332503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Arc 167"/>
            <p:cNvSpPr/>
            <p:nvPr/>
          </p:nvSpPr>
          <p:spPr>
            <a:xfrm>
              <a:off x="6603522" y="3555522"/>
              <a:ext cx="762000" cy="762000"/>
            </a:xfrm>
            <a:prstGeom prst="arc">
              <a:avLst>
                <a:gd name="adj1" fmla="val 3388883"/>
                <a:gd name="adj2" fmla="val 528895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952893" y="4287332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libri"/>
                </a:rPr>
                <a:t>φ</a:t>
              </a:r>
              <a:endParaRPr lang="en-US" sz="2400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384322" y="1153897"/>
            <a:ext cx="762000" cy="1202551"/>
            <a:chOff x="5384322" y="1153897"/>
            <a:chExt cx="762000" cy="1202551"/>
          </a:xfrm>
        </p:grpSpPr>
        <p:cxnSp>
          <p:nvCxnSpPr>
            <p:cNvPr id="167" name="Straight Connector 166"/>
            <p:cNvCxnSpPr/>
            <p:nvPr/>
          </p:nvCxnSpPr>
          <p:spPr>
            <a:xfrm rot="3540000">
              <a:off x="5112275" y="1611097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Arc 168"/>
            <p:cNvSpPr/>
            <p:nvPr/>
          </p:nvSpPr>
          <p:spPr>
            <a:xfrm>
              <a:off x="5384322" y="1594448"/>
              <a:ext cx="762000" cy="762000"/>
            </a:xfrm>
            <a:prstGeom prst="arc">
              <a:avLst>
                <a:gd name="adj1" fmla="val 14530634"/>
                <a:gd name="adj2" fmla="val 1648079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74900" y="1178944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Calibri"/>
                </a:rPr>
                <a:t>φ</a:t>
              </a:r>
              <a:endParaRPr lang="en-US" sz="2400" dirty="0"/>
            </a:p>
          </p:txBody>
        </p:sp>
      </p:grpSp>
      <p:graphicFrame>
        <p:nvGraphicFramePr>
          <p:cNvPr id="17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45224"/>
              </p:ext>
            </p:extLst>
          </p:nvPr>
        </p:nvGraphicFramePr>
        <p:xfrm>
          <a:off x="1142690" y="5347256"/>
          <a:ext cx="1660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3" name="Equation" r:id="rId6" imgW="952200" imgH="241200" progId="Equation.DSMT4">
                  <p:embed/>
                </p:oleObj>
              </mc:Choice>
              <mc:Fallback>
                <p:oleObj name="Equation" r:id="rId6" imgW="95220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690" y="5347256"/>
                        <a:ext cx="166052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96075"/>
              </p:ext>
            </p:extLst>
          </p:nvPr>
        </p:nvGraphicFramePr>
        <p:xfrm>
          <a:off x="2854325" y="5354638"/>
          <a:ext cx="1393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74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5354638"/>
                        <a:ext cx="1393825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7" name="Group 196"/>
          <p:cNvGrpSpPr/>
          <p:nvPr/>
        </p:nvGrpSpPr>
        <p:grpSpPr>
          <a:xfrm>
            <a:off x="5664530" y="2054431"/>
            <a:ext cx="1175657" cy="1995055"/>
            <a:chOff x="5664530" y="2054431"/>
            <a:chExt cx="1175657" cy="1995055"/>
          </a:xfrm>
        </p:grpSpPr>
        <p:cxnSp>
          <p:nvCxnSpPr>
            <p:cNvPr id="182" name="Straight Arrow Connector 181"/>
            <p:cNvCxnSpPr/>
            <p:nvPr/>
          </p:nvCxnSpPr>
          <p:spPr>
            <a:xfrm>
              <a:off x="5664530" y="2054431"/>
              <a:ext cx="1175657" cy="199505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5878286" y="2873828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L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1905000" y="3669475"/>
            <a:ext cx="1253836" cy="495311"/>
            <a:chOff x="1905000" y="3669475"/>
            <a:chExt cx="1253836" cy="495311"/>
          </a:xfrm>
        </p:grpSpPr>
        <p:cxnSp>
          <p:nvCxnSpPr>
            <p:cNvPr id="179" name="Straight Arrow Connector 178"/>
            <p:cNvCxnSpPr/>
            <p:nvPr/>
          </p:nvCxnSpPr>
          <p:spPr>
            <a:xfrm flipH="1">
              <a:off x="1905000" y="3669475"/>
              <a:ext cx="1253836" cy="140525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/>
            <p:cNvSpPr txBox="1"/>
            <p:nvPr/>
          </p:nvSpPr>
          <p:spPr>
            <a:xfrm>
              <a:off x="2444338" y="3703121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L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1314204" y="2162300"/>
            <a:ext cx="404278" cy="1463040"/>
            <a:chOff x="1314204" y="2162300"/>
            <a:chExt cx="404278" cy="1463040"/>
          </a:xfrm>
        </p:grpSpPr>
        <p:cxnSp>
          <p:nvCxnSpPr>
            <p:cNvPr id="176" name="Straight Arrow Connector 175"/>
            <p:cNvCxnSpPr/>
            <p:nvPr/>
          </p:nvCxnSpPr>
          <p:spPr>
            <a:xfrm>
              <a:off x="1693225" y="2162300"/>
              <a:ext cx="0" cy="146304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1314204" y="2814935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w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5735781" y="1068778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31329" y="439189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2971800" y="5305713"/>
            <a:ext cx="1114601" cy="1095087"/>
            <a:chOff x="2971800" y="4913045"/>
            <a:chExt cx="1114601" cy="1095087"/>
          </a:xfrm>
        </p:grpSpPr>
        <p:sp>
          <p:nvSpPr>
            <p:cNvPr id="198" name="Oval 17"/>
            <p:cNvSpPr>
              <a:spLocks noChangeArrowheads="1"/>
            </p:cNvSpPr>
            <p:nvPr/>
          </p:nvSpPr>
          <p:spPr bwMode="auto">
            <a:xfrm>
              <a:off x="3266539" y="4913045"/>
              <a:ext cx="486064" cy="4572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971800" y="5638800"/>
              <a:ext cx="1114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Loop area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01" name="Straight Arrow Connector 200"/>
            <p:cNvCxnSpPr/>
            <p:nvPr/>
          </p:nvCxnSpPr>
          <p:spPr>
            <a:xfrm flipV="1">
              <a:off x="3505200" y="5410200"/>
              <a:ext cx="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>
            <a:off x="4572000" y="5264150"/>
            <a:ext cx="2590800" cy="603250"/>
            <a:chOff x="4572000" y="5091113"/>
            <a:chExt cx="2590800" cy="603250"/>
          </a:xfrm>
        </p:grpSpPr>
        <p:graphicFrame>
          <p:nvGraphicFramePr>
            <p:cNvPr id="17920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6508836"/>
                </p:ext>
              </p:extLst>
            </p:nvPr>
          </p:nvGraphicFramePr>
          <p:xfrm>
            <a:off x="4603750" y="5091113"/>
            <a:ext cx="25146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275" name="Equation" r:id="rId10" imgW="1002960" imgH="241200" progId="Equation.DSMT4">
                    <p:embed/>
                  </p:oleObj>
                </mc:Choice>
                <mc:Fallback>
                  <p:oleObj name="Equation" r:id="rId10" imgW="1002960" imgH="2412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750" y="5091113"/>
                          <a:ext cx="2514600" cy="603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" name="Rectangle 204"/>
            <p:cNvSpPr/>
            <p:nvPr/>
          </p:nvSpPr>
          <p:spPr>
            <a:xfrm>
              <a:off x="4572000" y="5105400"/>
              <a:ext cx="2590800" cy="533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1143000" y="1219200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Loop spins in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133851" y="4648200"/>
            <a:ext cx="490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dirty="0" smtClean="0"/>
              <a:t> field generates a torque on the loop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98" y="0"/>
            <a:ext cx="7772400" cy="1143000"/>
          </a:xfrm>
        </p:spPr>
        <p:txBody>
          <a:bodyPr/>
          <a:lstStyle/>
          <a:p>
            <a:r>
              <a:rPr lang="en-US" dirty="0" smtClean="0"/>
              <a:t>Electric motors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7798" y="1074003"/>
            <a:ext cx="7732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DC motors use a clever arrangement of current carrying coils and permanent magnets to turn a shaft: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3276600" cy="20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53340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11,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9758" name="ShockwaveFlash1" r:id="rId2" imgW="5029200" imgH="3143160"/>
        </mc:Choice>
        <mc:Fallback>
          <p:control name="ShockwaveFlash1" r:id="rId2" imgW="5029200" imgH="3143160">
            <p:pic>
              <p:nvPicPr>
                <p:cNvPr id="3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81000" y="2114550"/>
                  <a:ext cx="5029200" cy="3143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621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/>
          <p:nvPr/>
        </p:nvGrpSpPr>
        <p:grpSpPr>
          <a:xfrm rot="5400000">
            <a:off x="5486400" y="1295400"/>
            <a:ext cx="1828800" cy="3200400"/>
            <a:chOff x="3200400" y="2362200"/>
            <a:chExt cx="1828800" cy="3200400"/>
          </a:xfrm>
        </p:grpSpPr>
        <p:cxnSp>
          <p:nvCxnSpPr>
            <p:cNvPr id="95" name="Straight Arrow Connector 9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Group 221"/>
          <p:cNvGrpSpPr/>
          <p:nvPr/>
        </p:nvGrpSpPr>
        <p:grpSpPr>
          <a:xfrm rot="3562412">
            <a:off x="6209877" y="2209800"/>
            <a:ext cx="357175" cy="1371600"/>
            <a:chOff x="7499373" y="2290465"/>
            <a:chExt cx="604522" cy="1371600"/>
          </a:xfrm>
        </p:grpSpPr>
        <p:sp>
          <p:nvSpPr>
            <p:cNvPr id="223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24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499373" y="2290465"/>
              <a:ext cx="604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58"/>
          <p:cNvGrpSpPr/>
          <p:nvPr/>
        </p:nvGrpSpPr>
        <p:grpSpPr>
          <a:xfrm rot="5400000">
            <a:off x="1600200" y="1295400"/>
            <a:ext cx="1828800" cy="3200400"/>
            <a:chOff x="3200400" y="2362200"/>
            <a:chExt cx="1828800" cy="3200400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3" name="Object 5"/>
          <p:cNvGraphicFramePr>
            <a:graphicFrameLocks noChangeAspect="1"/>
          </p:cNvGraphicFramePr>
          <p:nvPr/>
        </p:nvGraphicFramePr>
        <p:xfrm>
          <a:off x="4191000" y="26670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1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6670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loop &amp; magnetic dipole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57400" y="4038600"/>
            <a:ext cx="10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57800" y="3962400"/>
            <a:ext cx="106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graphicFrame>
        <p:nvGraphicFramePr>
          <p:cNvPr id="100" name="Object 5"/>
          <p:cNvGraphicFramePr>
            <a:graphicFrameLocks noChangeAspect="1"/>
          </p:cNvGraphicFramePr>
          <p:nvPr/>
        </p:nvGraphicFramePr>
        <p:xfrm>
          <a:off x="8077200" y="26670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2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6670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41"/>
          <p:cNvGrpSpPr/>
          <p:nvPr/>
        </p:nvGrpSpPr>
        <p:grpSpPr>
          <a:xfrm>
            <a:off x="1447800" y="1907272"/>
            <a:ext cx="2286000" cy="1990130"/>
            <a:chOff x="1447800" y="1907272"/>
            <a:chExt cx="2286000" cy="1990130"/>
          </a:xfrm>
        </p:grpSpPr>
        <p:sp>
          <p:nvSpPr>
            <p:cNvPr id="137" name="TextBox 136"/>
            <p:cNvSpPr txBox="1"/>
            <p:nvPr/>
          </p:nvSpPr>
          <p:spPr>
            <a:xfrm>
              <a:off x="1644668" y="343573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grpSp>
          <p:nvGrpSpPr>
            <p:cNvPr id="21" name="Group 32"/>
            <p:cNvGrpSpPr/>
            <p:nvPr/>
          </p:nvGrpSpPr>
          <p:grpSpPr>
            <a:xfrm>
              <a:off x="1447800" y="2209801"/>
              <a:ext cx="2286000" cy="1371600"/>
              <a:chOff x="5334000" y="1828800"/>
              <a:chExt cx="2286000" cy="1371600"/>
            </a:xfrm>
            <a:scene3d>
              <a:camera prst="perspectiveRight">
                <a:rot lat="0" lon="18000000" rev="0"/>
              </a:camera>
              <a:lightRig rig="threePt" dir="t"/>
            </a:scene3d>
          </p:grpSpPr>
          <p:sp>
            <p:nvSpPr>
              <p:cNvPr id="34" name="Rectangle 33"/>
              <p:cNvSpPr/>
              <p:nvPr/>
            </p:nvSpPr>
            <p:spPr>
              <a:xfrm>
                <a:off x="5334000" y="1828800"/>
                <a:ext cx="2286000" cy="13716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7620000" y="23622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6400800" y="1828800"/>
                <a:ext cx="152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477000" y="3200400"/>
                <a:ext cx="152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5334000" y="2438400"/>
                <a:ext cx="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  <a:sp3d extrusionH="50800">
                <a:extrusionClr>
                  <a:schemeClr val="bg1">
                    <a:lumMod val="65000"/>
                  </a:schemeClr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49"/>
            <p:cNvGrpSpPr>
              <a:grpSpLocks/>
            </p:cNvGrpSpPr>
            <p:nvPr/>
          </p:nvGrpSpPr>
          <p:grpSpPr bwMode="auto">
            <a:xfrm>
              <a:off x="1779896" y="2438400"/>
              <a:ext cx="304800" cy="304800"/>
              <a:chOff x="3657600" y="4800600"/>
              <a:chExt cx="457200" cy="457200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657600" y="48006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848100" y="4991100"/>
                <a:ext cx="76200" cy="762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3" name="Group 42"/>
            <p:cNvGrpSpPr>
              <a:grpSpLocks/>
            </p:cNvGrpSpPr>
            <p:nvPr/>
          </p:nvGrpSpPr>
          <p:grpSpPr bwMode="auto">
            <a:xfrm>
              <a:off x="2958152" y="3048000"/>
              <a:ext cx="304800" cy="285750"/>
              <a:chOff x="2743200" y="1600200"/>
              <a:chExt cx="457200" cy="457200"/>
            </a:xfrm>
            <a:noFill/>
          </p:grpSpPr>
          <p:sp>
            <p:nvSpPr>
              <p:cNvPr id="122" name="Oval 121"/>
              <p:cNvSpPr/>
              <p:nvPr/>
            </p:nvSpPr>
            <p:spPr>
              <a:xfrm>
                <a:off x="2743200" y="16002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3" name="Straight Connector 122"/>
              <p:cNvCxnSpPr>
                <a:stCxn id="122" idx="1"/>
                <a:endCxn id="122" idx="5"/>
              </p:cNvCxnSpPr>
              <p:nvPr/>
            </p:nvCxnSpPr>
            <p:spPr>
              <a:xfrm rot="16200000" flipH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2" idx="7"/>
                <a:endCxn id="122" idx="3"/>
              </p:cNvCxnSpPr>
              <p:nvPr/>
            </p:nvCxnSpPr>
            <p:spPr>
              <a:xfrm rot="16200000" flipH="1" flipV="1">
                <a:off x="2809240" y="1666875"/>
                <a:ext cx="325120" cy="323850"/>
              </a:xfrm>
              <a:prstGeom prst="line">
                <a:avLst/>
              </a:prstGeom>
              <a:grp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137"/>
            <p:cNvSpPr txBox="1"/>
            <p:nvPr/>
          </p:nvSpPr>
          <p:spPr>
            <a:xfrm>
              <a:off x="3034444" y="3431272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064902" y="1907272"/>
              <a:ext cx="312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c</a:t>
              </a:r>
              <a:endParaRPr lang="en-US" sz="2400" i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44668" y="1907272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d</a:t>
              </a:r>
              <a:endParaRPr lang="en-US" sz="2400" i="1" dirty="0"/>
            </a:p>
          </p:txBody>
        </p:sp>
      </p:grpSp>
      <p:grpSp>
        <p:nvGrpSpPr>
          <p:cNvPr id="26" name="Group 153"/>
          <p:cNvGrpSpPr/>
          <p:nvPr/>
        </p:nvGrpSpPr>
        <p:grpSpPr>
          <a:xfrm>
            <a:off x="5358444" y="1510352"/>
            <a:ext cx="1995320" cy="2881952"/>
            <a:chOff x="5358444" y="1510352"/>
            <a:chExt cx="1995320" cy="2881952"/>
          </a:xfrm>
        </p:grpSpPr>
        <p:cxnSp>
          <p:nvCxnSpPr>
            <p:cNvPr id="60" name="Straight Connector 59"/>
            <p:cNvCxnSpPr/>
            <p:nvPr/>
          </p:nvCxnSpPr>
          <p:spPr>
            <a:xfrm rot="3540000">
              <a:off x="5244097" y="2960943"/>
              <a:ext cx="2286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04848" y="1510352"/>
              <a:ext cx="0" cy="4572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6975144" y="3935104"/>
              <a:ext cx="0" cy="45720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3540000">
              <a:off x="6227998" y="2825069"/>
              <a:ext cx="152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358444" y="1524000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a</a:t>
              </a:r>
              <a:endParaRPr lang="en-US" sz="2400" i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010400" y="3733800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b</a:t>
              </a:r>
              <a:endParaRPr lang="en-US" sz="2400" i="1" dirty="0"/>
            </a:p>
          </p:txBody>
        </p:sp>
      </p:grpSp>
      <p:grpSp>
        <p:nvGrpSpPr>
          <p:cNvPr id="179208" name="Group 171"/>
          <p:cNvGrpSpPr/>
          <p:nvPr/>
        </p:nvGrpSpPr>
        <p:grpSpPr>
          <a:xfrm>
            <a:off x="6603522" y="3555522"/>
            <a:ext cx="762000" cy="1234181"/>
            <a:chOff x="6603522" y="3555522"/>
            <a:chExt cx="762000" cy="1234181"/>
          </a:xfrm>
        </p:grpSpPr>
        <p:cxnSp>
          <p:nvCxnSpPr>
            <p:cNvPr id="130" name="Straight Connector 129"/>
            <p:cNvCxnSpPr/>
            <p:nvPr/>
          </p:nvCxnSpPr>
          <p:spPr>
            <a:xfrm rot="3540000">
              <a:off x="6774924" y="4332503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Arc 167"/>
            <p:cNvSpPr/>
            <p:nvPr/>
          </p:nvSpPr>
          <p:spPr>
            <a:xfrm>
              <a:off x="6603522" y="3555522"/>
              <a:ext cx="762000" cy="762000"/>
            </a:xfrm>
            <a:prstGeom prst="arc">
              <a:avLst>
                <a:gd name="adj1" fmla="val 3388883"/>
                <a:gd name="adj2" fmla="val 528895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952893" y="4287332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libri"/>
                </a:rPr>
                <a:t>φ</a:t>
              </a:r>
              <a:endParaRPr lang="en-US" sz="2400" dirty="0"/>
            </a:p>
          </p:txBody>
        </p:sp>
      </p:grpSp>
      <p:grpSp>
        <p:nvGrpSpPr>
          <p:cNvPr id="179209" name="Group 172"/>
          <p:cNvGrpSpPr/>
          <p:nvPr/>
        </p:nvGrpSpPr>
        <p:grpSpPr>
          <a:xfrm>
            <a:off x="5384322" y="1153897"/>
            <a:ext cx="762000" cy="1202551"/>
            <a:chOff x="5384322" y="1153897"/>
            <a:chExt cx="762000" cy="1202551"/>
          </a:xfrm>
        </p:grpSpPr>
        <p:cxnSp>
          <p:nvCxnSpPr>
            <p:cNvPr id="167" name="Straight Connector 166"/>
            <p:cNvCxnSpPr/>
            <p:nvPr/>
          </p:nvCxnSpPr>
          <p:spPr>
            <a:xfrm rot="3540000">
              <a:off x="5112275" y="1611097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Arc 168"/>
            <p:cNvSpPr/>
            <p:nvPr/>
          </p:nvSpPr>
          <p:spPr>
            <a:xfrm>
              <a:off x="5384322" y="1594448"/>
              <a:ext cx="762000" cy="762000"/>
            </a:xfrm>
            <a:prstGeom prst="arc">
              <a:avLst>
                <a:gd name="adj1" fmla="val 14530634"/>
                <a:gd name="adj2" fmla="val 1648079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474900" y="1178944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Calibri"/>
                </a:rPr>
                <a:t>φ</a:t>
              </a:r>
              <a:endParaRPr lang="en-US" sz="2400" dirty="0"/>
            </a:p>
          </p:txBody>
        </p:sp>
      </p:grpSp>
      <p:graphicFrame>
        <p:nvGraphicFramePr>
          <p:cNvPr id="179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242694"/>
              </p:ext>
            </p:extLst>
          </p:nvPr>
        </p:nvGraphicFramePr>
        <p:xfrm>
          <a:off x="1524000" y="4572000"/>
          <a:ext cx="2514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3" name="Equation" r:id="rId6" imgW="1002960" imgH="241200" progId="Equation.DSMT4">
                  <p:embed/>
                </p:oleObj>
              </mc:Choice>
              <mc:Fallback>
                <p:oleObj name="Equation" r:id="rId6" imgW="100296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25146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" name="Group 186"/>
          <p:cNvGrpSpPr/>
          <p:nvPr/>
        </p:nvGrpSpPr>
        <p:grpSpPr>
          <a:xfrm rot="5400000">
            <a:off x="2362199" y="2221676"/>
            <a:ext cx="383438" cy="1371600"/>
            <a:chOff x="7620000" y="2290465"/>
            <a:chExt cx="383438" cy="1371600"/>
          </a:xfrm>
          <a:scene3d>
            <a:camera prst="perspectiveRight">
              <a:rot lat="2099991" lon="21599992" rev="0"/>
            </a:camera>
            <a:lightRig rig="threePt" dir="t"/>
          </a:scene3d>
        </p:grpSpPr>
        <p:sp>
          <p:nvSpPr>
            <p:cNvPr id="188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sp3d extrusionH="50800"/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94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  <a:sp3d extrusionH="50800"/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  <a:sp3d extrusionH="50800"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  <a:sp3d extrusionH="50800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Group 171"/>
          <p:cNvGrpSpPr/>
          <p:nvPr/>
        </p:nvGrpSpPr>
        <p:grpSpPr>
          <a:xfrm rot="16200000">
            <a:off x="6237267" y="2286741"/>
            <a:ext cx="778039" cy="1234181"/>
            <a:chOff x="6603522" y="3555522"/>
            <a:chExt cx="778039" cy="1234181"/>
          </a:xfrm>
        </p:grpSpPr>
        <p:cxnSp>
          <p:nvCxnSpPr>
            <p:cNvPr id="213" name="Straight Connector 212"/>
            <p:cNvCxnSpPr/>
            <p:nvPr/>
          </p:nvCxnSpPr>
          <p:spPr>
            <a:xfrm rot="3540000">
              <a:off x="6774924" y="4332503"/>
              <a:ext cx="9144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Arc 213"/>
            <p:cNvSpPr/>
            <p:nvPr/>
          </p:nvSpPr>
          <p:spPr>
            <a:xfrm>
              <a:off x="6603522" y="3555522"/>
              <a:ext cx="762000" cy="762000"/>
            </a:xfrm>
            <a:prstGeom prst="arc">
              <a:avLst>
                <a:gd name="adj1" fmla="val 3388883"/>
                <a:gd name="adj2" fmla="val 528895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 rot="5400000">
              <a:off x="6958208" y="4305768"/>
              <a:ext cx="385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latin typeface="Calibri"/>
                </a:rPr>
                <a:t>φ</a:t>
              </a:r>
              <a:endParaRPr lang="en-US" sz="2400" dirty="0"/>
            </a:p>
          </p:txBody>
        </p:sp>
      </p:grpSp>
      <p:graphicFrame>
        <p:nvGraphicFramePr>
          <p:cNvPr id="2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78354"/>
              </p:ext>
            </p:extLst>
          </p:nvPr>
        </p:nvGraphicFramePr>
        <p:xfrm>
          <a:off x="4115685" y="4582786"/>
          <a:ext cx="16240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4" name="Equation" r:id="rId8" imgW="647640" imgH="203040" progId="Equation.DSMT4">
                  <p:embed/>
                </p:oleObj>
              </mc:Choice>
              <mc:Fallback>
                <p:oleObj name="Equation" r:id="rId8" imgW="64764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685" y="4582786"/>
                        <a:ext cx="162401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TextBox 226"/>
          <p:cNvSpPr txBox="1"/>
          <p:nvPr/>
        </p:nvSpPr>
        <p:spPr>
          <a:xfrm>
            <a:off x="914400" y="5410200"/>
            <a:ext cx="711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 loop behaves the same as magnetic dipole </a:t>
            </a:r>
            <a:r>
              <a:rPr lang="en-US" sz="2000" dirty="0" smtClean="0">
                <a:sym typeface="Symbol"/>
              </a:rPr>
              <a:t> </a:t>
            </a:r>
            <a:r>
              <a:rPr lang="en-US" sz="2000" dirty="0" smtClean="0"/>
              <a:t>to loop plane</a:t>
            </a:r>
            <a:endParaRPr lang="en-US" sz="2000" dirty="0"/>
          </a:p>
        </p:txBody>
      </p:sp>
      <p:sp>
        <p:nvSpPr>
          <p:cNvPr id="246" name="TextBox 245"/>
          <p:cNvSpPr txBox="1"/>
          <p:nvPr/>
        </p:nvSpPr>
        <p:spPr>
          <a:xfrm>
            <a:off x="1143000" y="1219200"/>
            <a:ext cx="372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dirty="0" smtClean="0"/>
              <a:t> field exerts torque on loop</a:t>
            </a:r>
            <a:endParaRPr lang="en-US" sz="2400" dirty="0"/>
          </a:p>
        </p:txBody>
      </p:sp>
      <p:sp>
        <p:nvSpPr>
          <p:cNvPr id="253" name="TextBox 252"/>
          <p:cNvSpPr txBox="1"/>
          <p:nvPr/>
        </p:nvSpPr>
        <p:spPr>
          <a:xfrm>
            <a:off x="914400" y="5867400"/>
            <a:ext cx="8073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Convenient to define a </a:t>
            </a:r>
            <a:r>
              <a:rPr lang="en-US" sz="2000" i="1" u="sng" dirty="0" smtClean="0"/>
              <a:t>normal vector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 to loop plane, </a:t>
            </a:r>
            <a:r>
              <a:rPr lang="en-US" dirty="0" smtClean="0">
                <a:sym typeface="Symbol"/>
              </a:rPr>
              <a:t>||</a:t>
            </a:r>
            <a:r>
              <a:rPr lang="en-US" sz="2000" dirty="0" smtClean="0">
                <a:sym typeface="Symbol"/>
              </a:rPr>
              <a:t> to dipole moment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pSp>
        <p:nvGrpSpPr>
          <p:cNvPr id="256" name="Group 255"/>
          <p:cNvGrpSpPr/>
          <p:nvPr/>
        </p:nvGrpSpPr>
        <p:grpSpPr>
          <a:xfrm>
            <a:off x="6477000" y="2069068"/>
            <a:ext cx="1752600" cy="750332"/>
            <a:chOff x="6477000" y="2069068"/>
            <a:chExt cx="1752600" cy="750332"/>
          </a:xfrm>
        </p:grpSpPr>
        <p:cxnSp>
          <p:nvCxnSpPr>
            <p:cNvPr id="249" name="Straight Arrow Connector 248"/>
            <p:cNvCxnSpPr/>
            <p:nvPr/>
          </p:nvCxnSpPr>
          <p:spPr>
            <a:xfrm flipV="1">
              <a:off x="6477000" y="2286000"/>
              <a:ext cx="914400" cy="533400"/>
            </a:xfrm>
            <a:prstGeom prst="straightConnector1">
              <a:avLst/>
            </a:prstGeom>
            <a:ln w="571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/>
            <p:cNvSpPr txBox="1"/>
            <p:nvPr/>
          </p:nvSpPr>
          <p:spPr>
            <a:xfrm>
              <a:off x="7373275" y="2069068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normal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514600" y="2438400"/>
            <a:ext cx="1618325" cy="457200"/>
            <a:chOff x="2514600" y="2438400"/>
            <a:chExt cx="1618325" cy="457200"/>
          </a:xfrm>
        </p:grpSpPr>
        <p:cxnSp>
          <p:nvCxnSpPr>
            <p:cNvPr id="229" name="Straight Arrow Connector 228"/>
            <p:cNvCxnSpPr/>
            <p:nvPr/>
          </p:nvCxnSpPr>
          <p:spPr>
            <a:xfrm>
              <a:off x="2514600" y="2895600"/>
              <a:ext cx="1219200" cy="0"/>
            </a:xfrm>
            <a:prstGeom prst="straightConnector1">
              <a:avLst/>
            </a:prstGeom>
            <a:ln w="57150">
              <a:solidFill>
                <a:srgbClr val="009900"/>
              </a:solidFill>
              <a:tailEnd type="arrow"/>
            </a:ln>
            <a:scene3d>
              <a:camera prst="perspectiveRight">
                <a:rot lat="0" lon="1800000" rev="0"/>
              </a:camera>
              <a:lightRig rig="threePt" dir="t"/>
            </a:scene3d>
            <a:sp3d extrusionH="76200">
              <a:extrusionClr>
                <a:schemeClr val="bg1">
                  <a:lumMod val="65000"/>
                </a:schemeClr>
              </a:extrusion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Box 254"/>
            <p:cNvSpPr txBox="1"/>
            <p:nvPr/>
          </p:nvSpPr>
          <p:spPr>
            <a:xfrm>
              <a:off x="3276600" y="2438400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9900"/>
                  </a:solidFill>
                </a:rPr>
                <a:t>normal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  <p:sp>
        <p:nvSpPr>
          <p:cNvPr id="258" name="TextBox 257"/>
          <p:cNvSpPr txBox="1"/>
          <p:nvPr/>
        </p:nvSpPr>
        <p:spPr>
          <a:xfrm>
            <a:off x="914400" y="6324600"/>
            <a:ext cx="432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Torque aligns </a:t>
            </a:r>
            <a:r>
              <a:rPr lang="en-US" sz="2000" i="1" u="sng" dirty="0" smtClean="0"/>
              <a:t>normal vector</a:t>
            </a:r>
            <a:r>
              <a:rPr lang="en-US" sz="2000" dirty="0" smtClean="0"/>
              <a:t> </a:t>
            </a:r>
            <a:r>
              <a:rPr lang="en-US" dirty="0" smtClean="0">
                <a:sym typeface="Symbol"/>
              </a:rPr>
              <a:t>||</a:t>
            </a:r>
            <a:r>
              <a:rPr lang="en-US" sz="2000" dirty="0" smtClean="0">
                <a:sym typeface="Symbol"/>
              </a:rPr>
              <a:t> to </a:t>
            </a:r>
            <a:r>
              <a:rPr lang="en-US" sz="2000" i="1" dirty="0" smtClean="0">
                <a:sym typeface="Symbol"/>
              </a:rPr>
              <a:t>B</a:t>
            </a:r>
            <a:r>
              <a:rPr lang="en-US" sz="2000" dirty="0" smtClean="0">
                <a:sym typeface="Symbol"/>
              </a:rPr>
              <a:t> field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1828800" y="2819400"/>
            <a:ext cx="1828800" cy="914400"/>
            <a:chOff x="1828800" y="2819400"/>
            <a:chExt cx="1828800" cy="914400"/>
          </a:xfrm>
        </p:grpSpPr>
        <p:sp>
          <p:nvSpPr>
            <p:cNvPr id="60" name="Donut 59"/>
            <p:cNvSpPr/>
            <p:nvPr/>
          </p:nvSpPr>
          <p:spPr>
            <a:xfrm>
              <a:off x="1828800" y="2971800"/>
              <a:ext cx="1828800" cy="762000"/>
            </a:xfrm>
            <a:prstGeom prst="donut">
              <a:avLst>
                <a:gd name="adj" fmla="val 1602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Donut 56"/>
            <p:cNvSpPr/>
            <p:nvPr/>
          </p:nvSpPr>
          <p:spPr>
            <a:xfrm>
              <a:off x="1828800" y="2819400"/>
              <a:ext cx="1828800" cy="762000"/>
            </a:xfrm>
            <a:prstGeom prst="donut">
              <a:avLst>
                <a:gd name="adj" fmla="val 1602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25563"/>
          </a:xfrm>
        </p:spPr>
        <p:txBody>
          <a:bodyPr/>
          <a:lstStyle/>
          <a:p>
            <a:r>
              <a:rPr lang="en-US" b="1" i="1" dirty="0" smtClean="0"/>
              <a:t>Magnetic dipole &amp; current loop</a:t>
            </a:r>
            <a:endParaRPr lang="en-US" b="1" i="1" dirty="0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685800" y="1226403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current loop behaves the same as a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magnetic dipole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39579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Equivalent </a:t>
            </a:r>
            <a:r>
              <a:rPr lang="en-US" sz="2400" i="1" u="sng" dirty="0" smtClean="0"/>
              <a:t>magnetic dipole moment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908675" y="26670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=</a:t>
            </a:r>
          </a:p>
        </p:txBody>
      </p:sp>
      <p:grpSp>
        <p:nvGrpSpPr>
          <p:cNvPr id="2" name="Group 62"/>
          <p:cNvGrpSpPr/>
          <p:nvPr/>
        </p:nvGrpSpPr>
        <p:grpSpPr>
          <a:xfrm>
            <a:off x="6705600" y="2514600"/>
            <a:ext cx="381000" cy="838200"/>
            <a:chOff x="6172200" y="2514600"/>
            <a:chExt cx="381000" cy="838200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6172200" y="25146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4"/>
            <p:cNvGraphicFramePr>
              <a:graphicFrameLocks noChangeAspect="1"/>
            </p:cNvGraphicFramePr>
            <p:nvPr/>
          </p:nvGraphicFramePr>
          <p:xfrm>
            <a:off x="6248400" y="2743200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34" name="Equation" r:id="rId4" imgW="152280" imgH="203040" progId="Equation.DSMT4">
                    <p:embed/>
                  </p:oleObj>
                </mc:Choice>
                <mc:Fallback>
                  <p:oleObj name="Equation" r:id="rId4" imgW="15228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743200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2"/>
          <p:cNvGrpSpPr/>
          <p:nvPr/>
        </p:nvGrpSpPr>
        <p:grpSpPr>
          <a:xfrm>
            <a:off x="650174" y="5634335"/>
            <a:ext cx="4242845" cy="461665"/>
            <a:chOff x="3644692" y="4572000"/>
            <a:chExt cx="4242845" cy="461665"/>
          </a:xfrm>
        </p:grpSpPr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 rot="18960509">
              <a:off x="3644692" y="4596782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59" name="TextBox 27"/>
            <p:cNvSpPr txBox="1">
              <a:spLocks noChangeArrowheads="1"/>
            </p:cNvSpPr>
            <p:nvPr/>
          </p:nvSpPr>
          <p:spPr bwMode="auto">
            <a:xfrm>
              <a:off x="4419600" y="4572000"/>
              <a:ext cx="34679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 smtClean="0">
                  <a:latin typeface="+mn-lt"/>
                </a:rPr>
                <a:t>Another “right hand rule”: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" name="Group 48"/>
          <p:cNvGrpSpPr/>
          <p:nvPr/>
        </p:nvGrpSpPr>
        <p:grpSpPr>
          <a:xfrm>
            <a:off x="5105400" y="2209800"/>
            <a:ext cx="383438" cy="1371600"/>
            <a:chOff x="7620000" y="2290465"/>
            <a:chExt cx="383438" cy="1371600"/>
          </a:xfrm>
        </p:grpSpPr>
        <p:sp>
          <p:nvSpPr>
            <p:cNvPr id="43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11,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" name="Donut 31"/>
          <p:cNvSpPr/>
          <p:nvPr/>
        </p:nvSpPr>
        <p:spPr>
          <a:xfrm>
            <a:off x="1828800" y="2667000"/>
            <a:ext cx="1828800" cy="762000"/>
          </a:xfrm>
          <a:prstGeom prst="donut">
            <a:avLst>
              <a:gd name="adj" fmla="val 1602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1600200" y="2514600"/>
            <a:ext cx="2286000" cy="1066800"/>
          </a:xfrm>
          <a:prstGeom prst="arc">
            <a:avLst>
              <a:gd name="adj1" fmla="val 2109984"/>
              <a:gd name="adj2" fmla="val 8792192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c 34"/>
          <p:cNvSpPr/>
          <p:nvPr/>
        </p:nvSpPr>
        <p:spPr>
          <a:xfrm>
            <a:off x="1600200" y="2514600"/>
            <a:ext cx="2286000" cy="1066800"/>
          </a:xfrm>
          <a:prstGeom prst="arc">
            <a:avLst>
              <a:gd name="adj1" fmla="val 13053543"/>
              <a:gd name="adj2" fmla="val 18882906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14800" y="26670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=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90800" y="35814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 rot="18960509">
            <a:off x="578146" y="4718898"/>
            <a:ext cx="9861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 smtClean="0">
                <a:latin typeface="+mn-lt"/>
              </a:rPr>
              <a:t>Magnitude</a:t>
            </a:r>
            <a:endParaRPr lang="en-US" sz="1400" dirty="0">
              <a:latin typeface="+mn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53000" y="5638800"/>
            <a:ext cx="2119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Curl fingers along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029200" y="6019800"/>
            <a:ext cx="1724025" cy="400110"/>
            <a:chOff x="6248541" y="4813826"/>
            <a:chExt cx="1724025" cy="400110"/>
          </a:xfrm>
        </p:grpSpPr>
        <p:graphicFrame>
          <p:nvGraphicFramePr>
            <p:cNvPr id="74" name="Object 31"/>
            <p:cNvGraphicFramePr>
              <a:graphicFrameLocks noChangeAspect="1"/>
            </p:cNvGraphicFramePr>
            <p:nvPr/>
          </p:nvGraphicFramePr>
          <p:xfrm>
            <a:off x="6248541" y="4859924"/>
            <a:ext cx="269875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35" name="Equation" r:id="rId6" imgW="152280" imgH="203040" progId="Equation.DSMT4">
                    <p:embed/>
                  </p:oleObj>
                </mc:Choice>
                <mc:Fallback>
                  <p:oleObj name="Equation" r:id="rId6" imgW="152280" imgH="2030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541" y="4859924"/>
                          <a:ext cx="269875" cy="354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Rectangle 76"/>
            <p:cNvSpPr/>
            <p:nvPr/>
          </p:nvSpPr>
          <p:spPr>
            <a:xfrm>
              <a:off x="6462216" y="4813826"/>
              <a:ext cx="15103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along thumb</a:t>
              </a:r>
              <a:endParaRPr lang="en-US" sz="2000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1928750" y="2766950"/>
            <a:ext cx="1600200" cy="533400"/>
          </a:xfrm>
          <a:prstGeom prst="ellipse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A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57800" y="4648200"/>
            <a:ext cx="307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True for </a:t>
            </a:r>
            <a:r>
              <a:rPr lang="en-US" i="1" dirty="0" smtClean="0">
                <a:solidFill>
                  <a:srgbClr val="C00000"/>
                </a:solidFill>
              </a:rPr>
              <a:t>flat</a:t>
            </a:r>
            <a:r>
              <a:rPr lang="en-US" dirty="0" smtClean="0">
                <a:solidFill>
                  <a:srgbClr val="C00000"/>
                </a:solidFill>
              </a:rPr>
              <a:t> loop of </a:t>
            </a:r>
            <a:r>
              <a:rPr lang="en-US" i="1" dirty="0" smtClean="0">
                <a:solidFill>
                  <a:srgbClr val="C00000"/>
                </a:solidFill>
              </a:rPr>
              <a:t>any</a:t>
            </a:r>
            <a:r>
              <a:rPr lang="en-US" dirty="0" smtClean="0">
                <a:solidFill>
                  <a:srgbClr val="C00000"/>
                </a:solidFill>
              </a:rPr>
              <a:t> shape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3276600" y="4572000"/>
          <a:ext cx="15716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6" name="Equation" r:id="rId8" imgW="545760" imgH="203040" progId="Equation.DSMT4">
                  <p:embed/>
                </p:oleObj>
              </mc:Choice>
              <mc:Fallback>
                <p:oleObj name="Equation" r:id="rId8" imgW="54576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15716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828800" y="1219200"/>
            <a:ext cx="1873611" cy="2111236"/>
            <a:chOff x="5281638" y="849673"/>
            <a:chExt cx="1873611" cy="2111236"/>
          </a:xfrm>
        </p:grpSpPr>
        <p:pic>
          <p:nvPicPr>
            <p:cNvPr id="45" name="Picture 58"/>
            <p:cNvPicPr>
              <a:picLocks noChangeAspect="1" noChangeArrowheads="1"/>
            </p:cNvPicPr>
            <p:nvPr/>
          </p:nvPicPr>
          <p:blipFill rotWithShape="1">
            <a:blip r:embed="rId10" cstate="print">
              <a:lum bright="1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6379" b="71538" l="30435" r="966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7" t="25177" b="27294"/>
            <a:stretch/>
          </p:blipFill>
          <p:spPr bwMode="auto">
            <a:xfrm rot="341377">
              <a:off x="5281638" y="849673"/>
              <a:ext cx="1873611" cy="211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Arc 48"/>
            <p:cNvSpPr/>
            <p:nvPr/>
          </p:nvSpPr>
          <p:spPr>
            <a:xfrm>
              <a:off x="5638800" y="1981200"/>
              <a:ext cx="1066800" cy="304800"/>
            </a:xfrm>
            <a:prstGeom prst="arc">
              <a:avLst>
                <a:gd name="adj1" fmla="val 2109984"/>
                <a:gd name="adj2" fmla="val 21061534"/>
              </a:avLst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62638" y="1230673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i="1" dirty="0" smtClean="0"/>
                <a:t>μ</a:t>
              </a:r>
              <a:endParaRPr lang="en-US" sz="2400" i="1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6172200" y="1143000"/>
              <a:ext cx="0" cy="678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6019800" y="2286000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590800" y="5105400"/>
            <a:ext cx="304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a loop with </a:t>
            </a:r>
            <a:r>
              <a:rPr lang="en-US" i="1" dirty="0" smtClean="0">
                <a:solidFill>
                  <a:srgbClr val="C00000"/>
                </a:solidFill>
              </a:rPr>
              <a:t>N</a:t>
            </a:r>
            <a:r>
              <a:rPr lang="en-US" dirty="0" smtClean="0">
                <a:solidFill>
                  <a:srgbClr val="C00000"/>
                </a:solidFill>
              </a:rPr>
              <a:t> turns of wire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770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ACT: Current </a:t>
            </a:r>
            <a:r>
              <a:rPr lang="en-US" sz="4400" b="1" i="1" dirty="0" smtClean="0">
                <a:latin typeface="+mj-lt"/>
                <a:ea typeface="+mj-ea"/>
                <a:cs typeface="+mj-cs"/>
              </a:rPr>
              <a:t>loop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practice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219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loop is placed in a uniform </a:t>
            </a:r>
            <a:r>
              <a:rPr lang="en-US" sz="2400" i="1" dirty="0" smtClean="0"/>
              <a:t>B</a:t>
            </a:r>
            <a:r>
              <a:rPr lang="en-US" sz="2400" dirty="0" smtClean="0"/>
              <a:t> field. A current </a:t>
            </a:r>
            <a:r>
              <a:rPr lang="en-US" sz="2400" i="1" dirty="0" smtClean="0"/>
              <a:t>I</a:t>
            </a:r>
            <a:r>
              <a:rPr lang="en-US" sz="2400" dirty="0" smtClean="0"/>
              <a:t> flows around the loop as shown. 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11,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58"/>
          <p:cNvGrpSpPr/>
          <p:nvPr/>
        </p:nvGrpSpPr>
        <p:grpSpPr>
          <a:xfrm rot="5400000">
            <a:off x="3405187" y="1752600"/>
            <a:ext cx="2286000" cy="3200400"/>
            <a:chOff x="3657600" y="2362200"/>
            <a:chExt cx="2286000" cy="32004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6224587" y="3106737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8" name="Equation" r:id="rId4" imgW="164880" imgH="203040" progId="Equation.DSMT4">
                  <p:embed/>
                </p:oleObj>
              </mc:Choice>
              <mc:Fallback>
                <p:oleObj name="Equation" r:id="rId4" imgW="1648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7" y="3106737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16013" y="5486400"/>
            <a:ext cx="4065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Clockwise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Counterclockwise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loop does not rotate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62387" y="3200400"/>
            <a:ext cx="1447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42"/>
          <p:cNvGrpSpPr>
            <a:grpSpLocks/>
          </p:cNvGrpSpPr>
          <p:nvPr/>
        </p:nvGrpSpPr>
        <p:grpSpPr bwMode="auto">
          <a:xfrm>
            <a:off x="3719467" y="3209925"/>
            <a:ext cx="304800" cy="285750"/>
            <a:chOff x="2743200" y="1600200"/>
            <a:chExt cx="457200" cy="457200"/>
          </a:xfrm>
          <a:solidFill>
            <a:schemeClr val="bg1">
              <a:lumMod val="85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2743200" y="1600200"/>
              <a:ext cx="457200" cy="4572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" name="Straight Connector 21"/>
            <p:cNvCxnSpPr>
              <a:stCxn id="21" idx="1"/>
              <a:endCxn id="21" idx="5"/>
            </p:cNvCxnSpPr>
            <p:nvPr/>
          </p:nvCxnSpPr>
          <p:spPr>
            <a:xfrm rot="16200000" flipH="1">
              <a:off x="2809240" y="1666875"/>
              <a:ext cx="325120" cy="3238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7"/>
              <a:endCxn id="21" idx="3"/>
            </p:cNvCxnSpPr>
            <p:nvPr/>
          </p:nvCxnSpPr>
          <p:spPr>
            <a:xfrm rot="16200000" flipH="1" flipV="1">
              <a:off x="2809240" y="1666875"/>
              <a:ext cx="325120" cy="32385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49"/>
          <p:cNvGrpSpPr>
            <a:grpSpLocks/>
          </p:cNvGrpSpPr>
          <p:nvPr/>
        </p:nvGrpSpPr>
        <p:grpSpPr bwMode="auto">
          <a:xfrm>
            <a:off x="5157787" y="3200400"/>
            <a:ext cx="304800" cy="304800"/>
            <a:chOff x="3657600" y="48006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3657600" y="4800600"/>
              <a:ext cx="457200" cy="457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48100" y="4991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4167187" y="33528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5800" y="4953000"/>
            <a:ext cx="381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Which way does loop rotate?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0" y="27432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Torque on a loop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11,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oup 58"/>
          <p:cNvGrpSpPr/>
          <p:nvPr/>
        </p:nvGrpSpPr>
        <p:grpSpPr>
          <a:xfrm rot="5400000">
            <a:off x="1600200" y="1905000"/>
            <a:ext cx="1828800" cy="3200400"/>
            <a:chOff x="3657600" y="2362200"/>
            <a:chExt cx="1828800" cy="32004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191000" y="32766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3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766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58"/>
          <p:cNvGrpSpPr/>
          <p:nvPr/>
        </p:nvGrpSpPr>
        <p:grpSpPr>
          <a:xfrm rot="5400000">
            <a:off x="5715000" y="1905000"/>
            <a:ext cx="1828800" cy="3200400"/>
            <a:chOff x="3657600" y="2362200"/>
            <a:chExt cx="1828800" cy="320040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8305800" y="32766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4" name="Equation" r:id="rId5" imgW="164880" imgH="203040" progId="Equation.DSMT4">
                  <p:embed/>
                </p:oleObj>
              </mc:Choice>
              <mc:Fallback>
                <p:oleObj name="Equation" r:id="rId5" imgW="1648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2766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219200" y="2819400"/>
            <a:ext cx="2286000" cy="1371600"/>
            <a:chOff x="1219200" y="3204865"/>
            <a:chExt cx="2286000" cy="1371600"/>
          </a:xfrm>
        </p:grpSpPr>
        <p:sp>
          <p:nvSpPr>
            <p:cNvPr id="20" name="Rectangle 19"/>
            <p:cNvSpPr/>
            <p:nvPr/>
          </p:nvSpPr>
          <p:spPr>
            <a:xfrm>
              <a:off x="1219200" y="3204865"/>
              <a:ext cx="2286000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505200" y="3738265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219200" y="3890665"/>
              <a:ext cx="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286000" y="3204865"/>
              <a:ext cx="152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362200" y="4576465"/>
              <a:ext cx="152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420555">
            <a:off x="5520295" y="2835952"/>
            <a:ext cx="2286000" cy="1371600"/>
            <a:chOff x="1219200" y="3204865"/>
            <a:chExt cx="2286000" cy="1371600"/>
          </a:xfrm>
        </p:grpSpPr>
        <p:sp>
          <p:nvSpPr>
            <p:cNvPr id="38" name="Rectangle 37"/>
            <p:cNvSpPr/>
            <p:nvPr/>
          </p:nvSpPr>
          <p:spPr>
            <a:xfrm>
              <a:off x="1219200" y="3204865"/>
              <a:ext cx="2286000" cy="1371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3505200" y="3738265"/>
              <a:ext cx="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219200" y="3890665"/>
              <a:ext cx="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286000" y="3204865"/>
              <a:ext cx="152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362200" y="4576465"/>
              <a:ext cx="152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14387" y="1524000"/>
            <a:ext cx="7491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+mj-lt"/>
              </a:rPr>
              <a:t>Compare the torque on loop 1 and </a:t>
            </a:r>
            <a:r>
              <a:rPr lang="en-US" altLang="en-US" sz="2400" dirty="0" smtClean="0">
                <a:latin typeface="+mj-lt"/>
              </a:rPr>
              <a:t>2, </a:t>
            </a:r>
            <a:r>
              <a:rPr lang="en-US" altLang="en-US" sz="2400" dirty="0">
                <a:latin typeface="+mj-lt"/>
              </a:rPr>
              <a:t>which have identical </a:t>
            </a:r>
            <a:r>
              <a:rPr lang="en-US" altLang="en-US" sz="2400" dirty="0" smtClean="0">
                <a:latin typeface="+mj-lt"/>
              </a:rPr>
              <a:t>area </a:t>
            </a:r>
            <a:r>
              <a:rPr lang="en-US" altLang="en-US" sz="2400" i="1" dirty="0" smtClean="0">
                <a:latin typeface="+mj-lt"/>
              </a:rPr>
              <a:t>A</a:t>
            </a:r>
            <a:r>
              <a:rPr lang="en-US" altLang="en-US" sz="2400" dirty="0" smtClean="0">
                <a:latin typeface="+mj-lt"/>
              </a:rPr>
              <a:t>, </a:t>
            </a:r>
            <a:r>
              <a:rPr lang="en-US" altLang="en-US" sz="2400" dirty="0">
                <a:latin typeface="+mj-lt"/>
              </a:rPr>
              <a:t>and </a:t>
            </a:r>
            <a:r>
              <a:rPr lang="en-US" altLang="en-US" sz="2400" dirty="0" smtClean="0">
                <a:latin typeface="+mj-lt"/>
              </a:rPr>
              <a:t>current </a:t>
            </a:r>
            <a:r>
              <a:rPr lang="en-US" altLang="en-US" sz="2400" i="1" dirty="0" smtClean="0">
                <a:latin typeface="+mj-lt"/>
              </a:rPr>
              <a:t>I</a:t>
            </a:r>
            <a:r>
              <a:rPr lang="en-US" altLang="en-US" sz="2400" dirty="0" smtClean="0">
                <a:latin typeface="+mj-lt"/>
              </a:rPr>
              <a:t>.</a:t>
            </a:r>
            <a:endParaRPr lang="en-US" altLang="en-US" sz="2400" dirty="0">
              <a:latin typeface="+mj-lt"/>
            </a:endParaRP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1676400" y="4953000"/>
            <a:ext cx="18288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τ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&gt;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τ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τ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=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τ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τ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&lt; </a:t>
            </a:r>
            <a:r>
              <a:rPr lang="el-GR" altLang="en-US" sz="2400" i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τ</a:t>
            </a:r>
            <a:r>
              <a:rPr lang="en-US" altLang="en-US" sz="2400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2" name="Picture 10" descr="iclick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14400" y="2743200"/>
            <a:ext cx="2743200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Para- &amp; ferromagnetism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340475"/>
            <a:ext cx="2305050" cy="365125"/>
          </a:xfrm>
        </p:spPr>
        <p:txBody>
          <a:bodyPr/>
          <a:lstStyle/>
          <a:p>
            <a:r>
              <a:rPr lang="en-US" dirty="0" smtClean="0"/>
              <a:t>Phys. 102, Lecture 11,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738187" y="2895600"/>
            <a:ext cx="3605213" cy="2743200"/>
            <a:chOff x="738187" y="2895600"/>
            <a:chExt cx="3605213" cy="2743200"/>
          </a:xfrm>
        </p:grpSpPr>
        <p:grpSp>
          <p:nvGrpSpPr>
            <p:cNvPr id="4" name="Group 58"/>
            <p:cNvGrpSpPr/>
            <p:nvPr/>
          </p:nvGrpSpPr>
          <p:grpSpPr>
            <a:xfrm rot="5400000">
              <a:off x="966787" y="2667000"/>
              <a:ext cx="2743200" cy="3200400"/>
              <a:chOff x="3200400" y="2362200"/>
              <a:chExt cx="2743200" cy="32004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59436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 flipV="1">
                <a:off x="32004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36576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41148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45720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54864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5029200" y="2362200"/>
                <a:ext cx="0" cy="3200400"/>
              </a:xfrm>
              <a:prstGeom prst="straightConnector1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4014787" y="4021137"/>
            <a:ext cx="328613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24" name="Equation" r:id="rId4" imgW="164880" imgH="203040" progId="Equation.DSMT4">
                    <p:embed/>
                  </p:oleObj>
                </mc:Choice>
                <mc:Fallback>
                  <p:oleObj name="Equation" r:id="rId4" imgW="164880" imgH="20304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787" y="4021137"/>
                          <a:ext cx="328613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 rot="-4800000">
            <a:off x="1234560" y="3882521"/>
            <a:ext cx="333746" cy="775494"/>
            <a:chOff x="7505219" y="2248067"/>
            <a:chExt cx="613001" cy="1424377"/>
          </a:xfrm>
        </p:grpSpPr>
        <p:sp>
          <p:nvSpPr>
            <p:cNvPr id="19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05219" y="2248067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20001" y="2994079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 rot="10200000">
            <a:off x="2122197" y="3833087"/>
            <a:ext cx="333746" cy="775493"/>
            <a:chOff x="7505219" y="2248066"/>
            <a:chExt cx="613001" cy="1424375"/>
          </a:xfrm>
        </p:grpSpPr>
        <p:sp>
          <p:nvSpPr>
            <p:cNvPr id="24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05219" y="2248066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2" y="2994076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 rot="1200000">
            <a:off x="3018153" y="3000816"/>
            <a:ext cx="333746" cy="775494"/>
            <a:chOff x="7505220" y="2248067"/>
            <a:chExt cx="613001" cy="1424378"/>
          </a:xfrm>
        </p:grpSpPr>
        <p:sp>
          <p:nvSpPr>
            <p:cNvPr id="29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5220" y="2248067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2" y="2994080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 rot="4200000">
            <a:off x="1245164" y="4809226"/>
            <a:ext cx="333746" cy="775494"/>
            <a:chOff x="7505219" y="2248067"/>
            <a:chExt cx="613001" cy="1424378"/>
          </a:xfrm>
        </p:grpSpPr>
        <p:sp>
          <p:nvSpPr>
            <p:cNvPr id="34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5219" y="2248067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20002" y="2994080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 rot="4200000">
            <a:off x="2083364" y="2949680"/>
            <a:ext cx="333746" cy="775494"/>
            <a:chOff x="7505219" y="2248067"/>
            <a:chExt cx="613001" cy="1424378"/>
          </a:xfrm>
        </p:grpSpPr>
        <p:sp>
          <p:nvSpPr>
            <p:cNvPr id="46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05219" y="2248067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20002" y="2994080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 rot="10200000">
            <a:off x="3036597" y="4747487"/>
            <a:ext cx="333746" cy="775493"/>
            <a:chOff x="7505219" y="2248066"/>
            <a:chExt cx="613001" cy="1424375"/>
          </a:xfrm>
        </p:grpSpPr>
        <p:sp>
          <p:nvSpPr>
            <p:cNvPr id="56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505219" y="2248066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20002" y="2994076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 rot="1200000">
            <a:off x="2179954" y="4829616"/>
            <a:ext cx="333746" cy="775494"/>
            <a:chOff x="7505220" y="2248067"/>
            <a:chExt cx="613001" cy="1424378"/>
          </a:xfrm>
        </p:grpSpPr>
        <p:sp>
          <p:nvSpPr>
            <p:cNvPr id="61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05220" y="2248067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20002" y="2994080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7200000">
            <a:off x="1166763" y="2922443"/>
            <a:ext cx="333746" cy="775494"/>
            <a:chOff x="7505219" y="2248066"/>
            <a:chExt cx="613001" cy="1424376"/>
          </a:xfrm>
        </p:grpSpPr>
        <p:sp>
          <p:nvSpPr>
            <p:cNvPr id="66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05219" y="2248066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20002" y="2994077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 rot="7200000">
            <a:off x="2995563" y="3836843"/>
            <a:ext cx="333746" cy="775494"/>
            <a:chOff x="7505219" y="2248066"/>
            <a:chExt cx="613001" cy="1424376"/>
          </a:xfrm>
        </p:grpSpPr>
        <p:sp>
          <p:nvSpPr>
            <p:cNvPr id="71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05219" y="2248066"/>
              <a:ext cx="613001" cy="678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620002" y="2994077"/>
              <a:ext cx="381000" cy="67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25352" y="1371600"/>
            <a:ext cx="902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 some materials, unpaired electron (spin &amp; orbit) give atoms net magnetic moment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381001" y="1905000"/>
            <a:ext cx="38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2000" i="1" u="sng" dirty="0" smtClean="0">
                <a:solidFill>
                  <a:schemeClr val="accent5">
                    <a:lumMod val="75000"/>
                  </a:schemeClr>
                </a:solidFill>
              </a:rPr>
              <a:t>paramagnets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atomic dipoles are randomly oriented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7200" y="5867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Apply a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field and dipoles align!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Material now behaves as a magnet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29200" y="1905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2000" i="1" u="sng" dirty="0" err="1" smtClean="0">
                <a:solidFill>
                  <a:schemeClr val="accent5">
                    <a:lumMod val="75000"/>
                  </a:schemeClr>
                </a:solidFill>
              </a:rPr>
              <a:t>ferromagnets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, atomic dipoles interact and align together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86400" y="2743200"/>
            <a:ext cx="2743200" cy="3124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181600" y="58674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Material is a permanent magnet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5596290" y="3246753"/>
            <a:ext cx="2599620" cy="2162546"/>
            <a:chOff x="5596290" y="3246753"/>
            <a:chExt cx="2599620" cy="2162546"/>
          </a:xfrm>
        </p:grpSpPr>
        <p:grpSp>
          <p:nvGrpSpPr>
            <p:cNvPr id="86" name="Group 85"/>
            <p:cNvGrpSpPr>
              <a:grpSpLocks noChangeAspect="1"/>
            </p:cNvGrpSpPr>
            <p:nvPr/>
          </p:nvGrpSpPr>
          <p:grpSpPr>
            <a:xfrm rot="4620000">
              <a:off x="7641290" y="3025880"/>
              <a:ext cx="333746" cy="775494"/>
              <a:chOff x="7505219" y="2248067"/>
              <a:chExt cx="613001" cy="1424378"/>
            </a:xfrm>
          </p:grpSpPr>
          <p:sp>
            <p:nvSpPr>
              <p:cNvPr id="87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90"/>
            <p:cNvGrpSpPr>
              <a:grpSpLocks noChangeAspect="1"/>
            </p:cNvGrpSpPr>
            <p:nvPr/>
          </p:nvGrpSpPr>
          <p:grpSpPr>
            <a:xfrm rot="6240000">
              <a:off x="6731727" y="3025879"/>
              <a:ext cx="333746" cy="775494"/>
              <a:chOff x="7505219" y="2248067"/>
              <a:chExt cx="613001" cy="1424378"/>
            </a:xfrm>
          </p:grpSpPr>
          <p:sp>
            <p:nvSpPr>
              <p:cNvPr id="92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 rot="4200000">
              <a:off x="5817165" y="3025880"/>
              <a:ext cx="333746" cy="775494"/>
              <a:chOff x="7505219" y="2248067"/>
              <a:chExt cx="613001" cy="1424378"/>
            </a:xfrm>
          </p:grpSpPr>
          <p:sp>
            <p:nvSpPr>
              <p:cNvPr id="97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Group 100"/>
            <p:cNvGrpSpPr>
              <a:grpSpLocks noChangeAspect="1"/>
            </p:cNvGrpSpPr>
            <p:nvPr/>
          </p:nvGrpSpPr>
          <p:grpSpPr>
            <a:xfrm rot="6120000">
              <a:off x="7641290" y="3940409"/>
              <a:ext cx="333746" cy="775494"/>
              <a:chOff x="7505219" y="2248067"/>
              <a:chExt cx="613001" cy="1424378"/>
            </a:xfrm>
          </p:grpSpPr>
          <p:sp>
            <p:nvSpPr>
              <p:cNvPr id="102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 rot="4200000">
              <a:off x="6731564" y="3971026"/>
              <a:ext cx="333746" cy="775494"/>
              <a:chOff x="7505219" y="2248067"/>
              <a:chExt cx="613001" cy="1424378"/>
            </a:xfrm>
          </p:grpSpPr>
          <p:sp>
            <p:nvSpPr>
              <p:cNvPr id="107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" name="Group 110"/>
            <p:cNvGrpSpPr>
              <a:grpSpLocks noChangeAspect="1"/>
            </p:cNvGrpSpPr>
            <p:nvPr/>
          </p:nvGrpSpPr>
          <p:grpSpPr>
            <a:xfrm rot="5760000">
              <a:off x="5888691" y="3977763"/>
              <a:ext cx="333746" cy="775494"/>
              <a:chOff x="7505219" y="2248067"/>
              <a:chExt cx="613001" cy="1424378"/>
            </a:xfrm>
          </p:grpSpPr>
          <p:sp>
            <p:nvSpPr>
              <p:cNvPr id="112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Group 115"/>
            <p:cNvGrpSpPr>
              <a:grpSpLocks noChangeAspect="1"/>
            </p:cNvGrpSpPr>
            <p:nvPr/>
          </p:nvGrpSpPr>
          <p:grpSpPr>
            <a:xfrm rot="4200000">
              <a:off x="7641290" y="4809226"/>
              <a:ext cx="333746" cy="775494"/>
              <a:chOff x="7505219" y="2248067"/>
              <a:chExt cx="613001" cy="1424378"/>
            </a:xfrm>
          </p:grpSpPr>
          <p:sp>
            <p:nvSpPr>
              <p:cNvPr id="117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1" name="Group 120"/>
            <p:cNvGrpSpPr>
              <a:grpSpLocks noChangeAspect="1"/>
            </p:cNvGrpSpPr>
            <p:nvPr/>
          </p:nvGrpSpPr>
          <p:grpSpPr>
            <a:xfrm rot="5940000">
              <a:off x="6739249" y="4854678"/>
              <a:ext cx="333746" cy="775494"/>
              <a:chOff x="7505219" y="2248067"/>
              <a:chExt cx="613001" cy="1424378"/>
            </a:xfrm>
          </p:grpSpPr>
          <p:sp>
            <p:nvSpPr>
              <p:cNvPr id="122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 rot="5520000">
              <a:off x="5817164" y="4854679"/>
              <a:ext cx="333746" cy="775494"/>
              <a:chOff x="7505219" y="2248067"/>
              <a:chExt cx="613001" cy="1424378"/>
            </a:xfrm>
          </p:grpSpPr>
          <p:sp>
            <p:nvSpPr>
              <p:cNvPr id="127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505219" y="2248067"/>
                <a:ext cx="613001" cy="678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7620002" y="2994080"/>
                <a:ext cx="381000" cy="67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8001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how magnetic fields act 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Magnetic dipoles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Current loops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Apply these concepts!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Magnetotactic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bacteria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Principles behind NMR/MRI, EPR/ESR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Magnetic materials (paramagnets and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ferromagnets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00" y="2706469"/>
            <a:ext cx="1039571" cy="103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Magnetic materials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10" descr="iclick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6172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 pole of a permanent magnet is brought near a </a:t>
            </a:r>
            <a:r>
              <a:rPr lang="en-US" sz="2400" i="1" dirty="0" smtClean="0"/>
              <a:t>paramagnetic</a:t>
            </a:r>
            <a:r>
              <a:rPr lang="en-US" sz="2400" dirty="0" smtClean="0"/>
              <a:t> ball bearing. What happens next?</a:t>
            </a:r>
            <a:endParaRPr lang="en-US" sz="24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800" y="4971871"/>
            <a:ext cx="59705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ball moves toward the magnet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ball moves away from the magnet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ball does not move</a:t>
            </a: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</a:p>
        </p:txBody>
      </p:sp>
      <p:pic>
        <p:nvPicPr>
          <p:cNvPr id="24" name="Picture 8" descr="http://www.universetoday.com/wp-content/uploads/2009/12/Bar_magn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5174" y="2341523"/>
            <a:ext cx="1276679" cy="17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B</a:t>
            </a:r>
            <a:r>
              <a:rPr lang="en-US" sz="2800" dirty="0" smtClean="0"/>
              <a:t> fields exert torque on magnetic dipoles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i="1" dirty="0" smtClean="0"/>
              <a:t>B</a:t>
            </a:r>
            <a:r>
              <a:rPr lang="en-US" sz="2800" dirty="0" smtClean="0"/>
              <a:t> fields exert force on current-carrying wire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Current loops are equivalent to magnetic dipole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32475" y="4953000"/>
            <a:ext cx="1177925" cy="838200"/>
            <a:chOff x="5832475" y="4953000"/>
            <a:chExt cx="1177925" cy="838200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832475" y="5105400"/>
              <a:ext cx="4159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dirty="0"/>
                <a:t>=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6629400" y="4953000"/>
              <a:ext cx="381000" cy="838200"/>
              <a:chOff x="6172200" y="2514600"/>
              <a:chExt cx="381000" cy="8382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6172200" y="2514600"/>
                <a:ext cx="0" cy="838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4" name="Object 4"/>
              <p:cNvGraphicFramePr>
                <a:graphicFrameLocks noChangeAspect="1"/>
              </p:cNvGraphicFramePr>
              <p:nvPr/>
            </p:nvGraphicFramePr>
            <p:xfrm>
              <a:off x="6248400" y="2743200"/>
              <a:ext cx="3048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31" name="Equation" r:id="rId3" imgW="152280" imgH="203040" progId="Equation.DSMT4">
                      <p:embed/>
                    </p:oleObj>
                  </mc:Choice>
                  <mc:Fallback>
                    <p:oleObj name="Equation" r:id="rId3" imgW="152280" imgH="20304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48400" y="2743200"/>
                            <a:ext cx="3048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8" name="Group 37"/>
          <p:cNvGrpSpPr/>
          <p:nvPr/>
        </p:nvGrpSpPr>
        <p:grpSpPr>
          <a:xfrm>
            <a:off x="4038600" y="4648200"/>
            <a:ext cx="1374038" cy="1371600"/>
            <a:chOff x="4038600" y="4648200"/>
            <a:chExt cx="1374038" cy="1371600"/>
          </a:xfrm>
        </p:grpSpPr>
        <p:grpSp>
          <p:nvGrpSpPr>
            <p:cNvPr id="15" name="Group 48"/>
            <p:cNvGrpSpPr/>
            <p:nvPr/>
          </p:nvGrpSpPr>
          <p:grpSpPr>
            <a:xfrm>
              <a:off x="5029200" y="4648200"/>
              <a:ext cx="383438" cy="1371600"/>
              <a:chOff x="7620000" y="2290465"/>
              <a:chExt cx="383438" cy="1371600"/>
            </a:xfrm>
          </p:grpSpPr>
          <p:sp>
            <p:nvSpPr>
              <p:cNvPr id="16" name="Rectangle 271"/>
              <p:cNvSpPr>
                <a:spLocks noChangeArrowheads="1"/>
              </p:cNvSpPr>
              <p:nvPr/>
            </p:nvSpPr>
            <p:spPr bwMode="auto">
              <a:xfrm rot="16200000">
                <a:off x="7124700" y="2785765"/>
                <a:ext cx="1371600" cy="381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72"/>
              <p:cNvSpPr>
                <a:spLocks noChangeArrowheads="1"/>
              </p:cNvSpPr>
              <p:nvPr/>
            </p:nvSpPr>
            <p:spPr bwMode="auto">
              <a:xfrm rot="16200000">
                <a:off x="7457803" y="2452662"/>
                <a:ext cx="705394" cy="381000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/>
                <a:endParaRPr lang="en-US" sz="2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20000" y="2290465"/>
                <a:ext cx="383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N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20000" y="3200400"/>
                <a:ext cx="38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</a:rPr>
                  <a:t>S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4038600" y="5105400"/>
              <a:ext cx="4159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dirty="0"/>
                <a:t>=</a:t>
              </a:r>
            </a:p>
          </p:txBody>
        </p:sp>
      </p:grpSp>
      <p:graphicFrame>
        <p:nvGraphicFramePr>
          <p:cNvPr id="18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89555"/>
              </p:ext>
            </p:extLst>
          </p:nvPr>
        </p:nvGraphicFramePr>
        <p:xfrm>
          <a:off x="1592262" y="1981200"/>
          <a:ext cx="2260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2" name="Equation" r:id="rId5" imgW="901440" imgH="241200" progId="Equation.DSMT4">
                  <p:embed/>
                </p:oleObj>
              </mc:Choice>
              <mc:Fallback>
                <p:oleObj name="Equation" r:id="rId5" imgW="9014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2" y="1981200"/>
                        <a:ext cx="22606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1369162" y="4724400"/>
            <a:ext cx="2440838" cy="1752600"/>
            <a:chOff x="1369162" y="4724400"/>
            <a:chExt cx="2440838" cy="1752600"/>
          </a:xfrm>
        </p:grpSpPr>
        <p:grpSp>
          <p:nvGrpSpPr>
            <p:cNvPr id="7" name="Group 6"/>
            <p:cNvGrpSpPr/>
            <p:nvPr/>
          </p:nvGrpSpPr>
          <p:grpSpPr>
            <a:xfrm>
              <a:off x="1752600" y="5029200"/>
              <a:ext cx="1828800" cy="914400"/>
              <a:chOff x="1828800" y="2819400"/>
              <a:chExt cx="1828800" cy="914400"/>
            </a:xfrm>
          </p:grpSpPr>
          <p:sp>
            <p:nvSpPr>
              <p:cNvPr id="9" name="Donut 8"/>
              <p:cNvSpPr/>
              <p:nvPr/>
            </p:nvSpPr>
            <p:spPr>
              <a:xfrm>
                <a:off x="1828800" y="2971800"/>
                <a:ext cx="1828800" cy="762000"/>
              </a:xfrm>
              <a:prstGeom prst="donut">
                <a:avLst>
                  <a:gd name="adj" fmla="val 16029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Donut 9"/>
              <p:cNvSpPr/>
              <p:nvPr/>
            </p:nvSpPr>
            <p:spPr>
              <a:xfrm>
                <a:off x="1828800" y="2819400"/>
                <a:ext cx="1828800" cy="762000"/>
              </a:xfrm>
              <a:prstGeom prst="donut">
                <a:avLst>
                  <a:gd name="adj" fmla="val 16029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Donut 19"/>
            <p:cNvSpPr/>
            <p:nvPr/>
          </p:nvSpPr>
          <p:spPr>
            <a:xfrm>
              <a:off x="1752600" y="4876800"/>
              <a:ext cx="1828800" cy="762000"/>
            </a:xfrm>
            <a:prstGeom prst="donut">
              <a:avLst>
                <a:gd name="adj" fmla="val 16029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Arc 20"/>
            <p:cNvSpPr/>
            <p:nvPr/>
          </p:nvSpPr>
          <p:spPr>
            <a:xfrm>
              <a:off x="1524000" y="5029200"/>
              <a:ext cx="2286000" cy="1066800"/>
            </a:xfrm>
            <a:prstGeom prst="arc">
              <a:avLst>
                <a:gd name="adj1" fmla="val 2109984"/>
                <a:gd name="adj2" fmla="val 8792192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1524000" y="4724400"/>
              <a:ext cx="2286000" cy="1066800"/>
            </a:xfrm>
            <a:prstGeom prst="arc">
              <a:avLst>
                <a:gd name="adj1" fmla="val 13053543"/>
                <a:gd name="adj2" fmla="val 18882906"/>
              </a:avLst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14600" y="6015335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I</a:t>
              </a:r>
              <a:endParaRPr lang="en-US" sz="2400" i="1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852550" y="4976750"/>
              <a:ext cx="1600200" cy="533400"/>
            </a:xfrm>
            <a:prstGeom prst="ellipse">
              <a:avLst/>
            </a:prstGeom>
            <a:solidFill>
              <a:schemeClr val="accent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schemeClr val="tx1"/>
                  </a:solidFill>
                </a:rPr>
                <a:t>A</a:t>
              </a:r>
              <a:endParaRPr lang="en-US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69162" y="5257800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N</a:t>
              </a:r>
              <a:endParaRPr lang="en-US" sz="2400" i="1" dirty="0"/>
            </a:p>
          </p:txBody>
        </p:sp>
      </p:grpSp>
      <p:graphicFrame>
        <p:nvGraphicFramePr>
          <p:cNvPr id="182277" name="Object 5"/>
          <p:cNvGraphicFramePr>
            <a:graphicFrameLocks noChangeAspect="1"/>
          </p:cNvGraphicFramePr>
          <p:nvPr/>
        </p:nvGraphicFramePr>
        <p:xfrm>
          <a:off x="1592262" y="4038600"/>
          <a:ext cx="13795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3" name="Equation" r:id="rId7" imgW="545760" imgH="203040" progId="Equation.DSMT4">
                  <p:embed/>
                </p:oleObj>
              </mc:Choice>
              <mc:Fallback>
                <p:oleObj name="Equation" r:id="rId7" imgW="5457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2" y="4038600"/>
                        <a:ext cx="1379538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38359"/>
              </p:ext>
            </p:extLst>
          </p:nvPr>
        </p:nvGraphicFramePr>
        <p:xfrm>
          <a:off x="4124325" y="1981200"/>
          <a:ext cx="2641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4" name="Equation" r:id="rId9" imgW="1054080" imgH="241200" progId="Equation.DSMT4">
                  <p:embed/>
                </p:oleObj>
              </mc:Choice>
              <mc:Fallback>
                <p:oleObj name="Equation" r:id="rId9" imgW="105408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1981200"/>
                        <a:ext cx="26416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1592262" y="2987675"/>
          <a:ext cx="2578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35" name="Equation" r:id="rId11" imgW="1028520" imgH="228600" progId="Equation.DSMT4">
                  <p:embed/>
                </p:oleObj>
              </mc:Choice>
              <mc:Fallback>
                <p:oleObj name="Equation" r:id="rId11" imgW="102852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2" y="2987675"/>
                        <a:ext cx="2578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25563"/>
          </a:xfrm>
        </p:spPr>
        <p:txBody>
          <a:bodyPr/>
          <a:lstStyle/>
          <a:p>
            <a:r>
              <a:rPr lang="en-US" b="1" i="1" dirty="0" smtClean="0"/>
              <a:t>Magnetic dipole &amp; dipole moment</a:t>
            </a:r>
            <a:endParaRPr lang="en-US" b="1" i="1" dirty="0"/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685800" y="1226403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magnetic 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 pole make up a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magnetic dipole</a:t>
            </a:r>
            <a:endParaRPr lang="en-US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" y="39579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Magnetic dipole moment</a:t>
            </a:r>
            <a:r>
              <a:rPr lang="en-US" sz="2400" dirty="0" smtClean="0"/>
              <a:t> is analogous to electric dipole moment</a:t>
            </a:r>
            <a:endParaRPr lang="en-US" sz="2400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908675" y="26670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=</a:t>
            </a:r>
          </a:p>
        </p:txBody>
      </p:sp>
      <p:grpSp>
        <p:nvGrpSpPr>
          <p:cNvPr id="5" name="Group 62"/>
          <p:cNvGrpSpPr/>
          <p:nvPr/>
        </p:nvGrpSpPr>
        <p:grpSpPr>
          <a:xfrm>
            <a:off x="6705600" y="2514600"/>
            <a:ext cx="381000" cy="838200"/>
            <a:chOff x="6172200" y="2514600"/>
            <a:chExt cx="381000" cy="838200"/>
          </a:xfrm>
        </p:grpSpPr>
        <p:cxnSp>
          <p:nvCxnSpPr>
            <p:cNvPr id="50" name="Straight Arrow Connector 49"/>
            <p:cNvCxnSpPr/>
            <p:nvPr/>
          </p:nvCxnSpPr>
          <p:spPr>
            <a:xfrm flipV="1">
              <a:off x="6172200" y="25146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" name="Object 4"/>
            <p:cNvGraphicFramePr>
              <a:graphicFrameLocks noChangeAspect="1"/>
            </p:cNvGraphicFramePr>
            <p:nvPr/>
          </p:nvGraphicFramePr>
          <p:xfrm>
            <a:off x="6248400" y="2743200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14" name="Equation" r:id="rId4" imgW="152280" imgH="203040" progId="Equation.DSMT4">
                    <p:embed/>
                  </p:oleObj>
                </mc:Choice>
                <mc:Fallback>
                  <p:oleObj name="Equation" r:id="rId4" imgW="15228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743200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72"/>
          <p:cNvGrpSpPr/>
          <p:nvPr/>
        </p:nvGrpSpPr>
        <p:grpSpPr>
          <a:xfrm>
            <a:off x="1581677" y="4719935"/>
            <a:ext cx="5885923" cy="461665"/>
            <a:chOff x="3644692" y="4572000"/>
            <a:chExt cx="5885923" cy="461665"/>
          </a:xfrm>
        </p:grpSpPr>
        <p:sp>
          <p:nvSpPr>
            <p:cNvPr id="58" name="Text Box 50"/>
            <p:cNvSpPr txBox="1">
              <a:spLocks noChangeArrowheads="1"/>
            </p:cNvSpPr>
            <p:nvPr/>
          </p:nvSpPr>
          <p:spPr bwMode="auto">
            <a:xfrm rot="18960509">
              <a:off x="3644692" y="4596782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59" name="TextBox 27"/>
            <p:cNvSpPr txBox="1">
              <a:spLocks noChangeArrowheads="1"/>
            </p:cNvSpPr>
            <p:nvPr/>
          </p:nvSpPr>
          <p:spPr bwMode="auto">
            <a:xfrm>
              <a:off x="4419600" y="4572000"/>
              <a:ext cx="51110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400" dirty="0" smtClean="0">
                  <a:latin typeface="+mn-lt"/>
                </a:rPr>
                <a:t>Vector from S to N pole (by convention)</a:t>
              </a:r>
              <a:endParaRPr lang="en-US" sz="2400" dirty="0">
                <a:latin typeface="+mn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105400" y="2209800"/>
            <a:ext cx="383438" cy="1371600"/>
            <a:chOff x="7620000" y="2290465"/>
            <a:chExt cx="383438" cy="1371600"/>
          </a:xfrm>
        </p:grpSpPr>
        <p:sp>
          <p:nvSpPr>
            <p:cNvPr id="43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52600" y="1905000"/>
            <a:ext cx="217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Recall: electric dipole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232400" y="1828800"/>
            <a:ext cx="170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dipole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1600200" y="2362200"/>
            <a:ext cx="762000" cy="1219200"/>
            <a:chOff x="8153400" y="3352800"/>
            <a:chExt cx="762000" cy="1219200"/>
          </a:xfrm>
        </p:grpSpPr>
        <p:grpSp>
          <p:nvGrpSpPr>
            <p:cNvPr id="66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7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7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8294535" y="3421196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+</a:t>
              </a:r>
              <a:r>
                <a:rPr lang="en-US" sz="2400" i="1" dirty="0" smtClean="0">
                  <a:solidFill>
                    <a:schemeClr val="bg1"/>
                  </a:solidFill>
                </a:rPr>
                <a:t>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02487" y="4023679"/>
              <a:ext cx="4972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bg1"/>
                  </a:solidFill>
                </a:rPr>
                <a:t>–q</a:t>
              </a:r>
              <a:endParaRPr lang="en-US" sz="24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708275" y="2667000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dirty="0"/>
              <a:t>=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505200" y="2514600"/>
            <a:ext cx="381679" cy="838200"/>
            <a:chOff x="6172200" y="2514600"/>
            <a:chExt cx="381679" cy="838200"/>
          </a:xfrm>
        </p:grpSpPr>
        <p:cxnSp>
          <p:nvCxnSpPr>
            <p:cNvPr id="75" name="Straight Arrow Connector 74"/>
            <p:cNvCxnSpPr/>
            <p:nvPr/>
          </p:nvCxnSpPr>
          <p:spPr>
            <a:xfrm flipV="1">
              <a:off x="6172200" y="25146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6" name="Object 4"/>
            <p:cNvGraphicFramePr>
              <a:graphicFrameLocks noChangeAspect="1"/>
            </p:cNvGraphicFramePr>
            <p:nvPr/>
          </p:nvGraphicFramePr>
          <p:xfrm>
            <a:off x="6248400" y="2743200"/>
            <a:ext cx="305479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15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2743200"/>
                          <a:ext cx="305479" cy="407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in uniform field</a:t>
            </a:r>
            <a:endParaRPr lang="en-US" dirty="0"/>
          </a:p>
        </p:txBody>
      </p:sp>
      <p:grpSp>
        <p:nvGrpSpPr>
          <p:cNvPr id="16" name="Group 58"/>
          <p:cNvGrpSpPr/>
          <p:nvPr/>
        </p:nvGrpSpPr>
        <p:grpSpPr>
          <a:xfrm rot="5400000">
            <a:off x="1143000" y="3038475"/>
            <a:ext cx="2743200" cy="3200400"/>
            <a:chOff x="3200400" y="2362200"/>
            <a:chExt cx="2743200" cy="320040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/>
          <p:cNvGrpSpPr/>
          <p:nvPr/>
        </p:nvGrpSpPr>
        <p:grpSpPr>
          <a:xfrm rot="7200000">
            <a:off x="1455423" y="3716654"/>
            <a:ext cx="533400" cy="853443"/>
            <a:chOff x="8153400" y="3352800"/>
            <a:chExt cx="762000" cy="1219206"/>
          </a:xfrm>
        </p:grpSpPr>
        <p:grpSp>
          <p:nvGrpSpPr>
            <p:cNvPr id="50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5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" name="TextBox 54"/>
            <p:cNvSpPr txBox="1"/>
            <p:nvPr/>
          </p:nvSpPr>
          <p:spPr>
            <a:xfrm rot="16200000">
              <a:off x="8230655" y="3424530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+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8230655" y="3968819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</a:rPr>
                <a:t>–q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66"/>
          <p:cNvGrpSpPr/>
          <p:nvPr/>
        </p:nvGrpSpPr>
        <p:grpSpPr>
          <a:xfrm rot="-4800000">
            <a:off x="1607823" y="4631053"/>
            <a:ext cx="533400" cy="853443"/>
            <a:chOff x="8153400" y="3352800"/>
            <a:chExt cx="762000" cy="1219206"/>
          </a:xfrm>
        </p:grpSpPr>
        <p:grpSp>
          <p:nvGrpSpPr>
            <p:cNvPr id="52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71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7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9" name="TextBox 68"/>
            <p:cNvSpPr txBox="1"/>
            <p:nvPr/>
          </p:nvSpPr>
          <p:spPr>
            <a:xfrm rot="16200000">
              <a:off x="8230655" y="3424530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+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8230655" y="3968819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</a:rPr>
                <a:t>–q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72"/>
          <p:cNvGrpSpPr/>
          <p:nvPr/>
        </p:nvGrpSpPr>
        <p:grpSpPr>
          <a:xfrm rot="1200000">
            <a:off x="2659378" y="3107054"/>
            <a:ext cx="533400" cy="853443"/>
            <a:chOff x="8153400" y="3352800"/>
            <a:chExt cx="762000" cy="1219206"/>
          </a:xfrm>
        </p:grpSpPr>
        <p:grpSp>
          <p:nvGrpSpPr>
            <p:cNvPr id="54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77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7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5" name="TextBox 74"/>
            <p:cNvSpPr txBox="1"/>
            <p:nvPr/>
          </p:nvSpPr>
          <p:spPr>
            <a:xfrm rot="16200000">
              <a:off x="8230655" y="3424530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+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8230655" y="3968819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</a:rPr>
                <a:t>–q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78"/>
          <p:cNvGrpSpPr/>
          <p:nvPr/>
        </p:nvGrpSpPr>
        <p:grpSpPr>
          <a:xfrm rot="4200000">
            <a:off x="2659378" y="5316854"/>
            <a:ext cx="533400" cy="853443"/>
            <a:chOff x="8153400" y="3352800"/>
            <a:chExt cx="762000" cy="1219206"/>
          </a:xfrm>
        </p:grpSpPr>
        <p:grpSp>
          <p:nvGrpSpPr>
            <p:cNvPr id="67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83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8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1" name="TextBox 80"/>
            <p:cNvSpPr txBox="1"/>
            <p:nvPr/>
          </p:nvSpPr>
          <p:spPr>
            <a:xfrm rot="16200000">
              <a:off x="8230655" y="3424530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+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8230655" y="3968819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</a:rPr>
                <a:t>–q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84"/>
          <p:cNvGrpSpPr/>
          <p:nvPr/>
        </p:nvGrpSpPr>
        <p:grpSpPr>
          <a:xfrm rot="10200000">
            <a:off x="2811778" y="4326253"/>
            <a:ext cx="533400" cy="853443"/>
            <a:chOff x="8153400" y="3352800"/>
            <a:chExt cx="762000" cy="1219206"/>
          </a:xfrm>
        </p:grpSpPr>
        <p:grpSp>
          <p:nvGrpSpPr>
            <p:cNvPr id="73" name="Group 38"/>
            <p:cNvGrpSpPr/>
            <p:nvPr/>
          </p:nvGrpSpPr>
          <p:grpSpPr>
            <a:xfrm>
              <a:off x="8153400" y="3352800"/>
              <a:ext cx="762000" cy="1219200"/>
              <a:chOff x="3571051" y="1600200"/>
              <a:chExt cx="762000" cy="1219200"/>
            </a:xfrm>
          </p:grpSpPr>
          <p:pic>
            <p:nvPicPr>
              <p:cNvPr id="89" name="Picture 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4197" r="-10802" b="50000"/>
              <a:stretch>
                <a:fillRect/>
              </a:stretch>
            </p:blipFill>
            <p:spPr bwMode="auto">
              <a:xfrm>
                <a:off x="3571051" y="16002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8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2291" t="50000" r="-10622"/>
              <a:stretch>
                <a:fillRect/>
              </a:stretch>
            </p:blipFill>
            <p:spPr bwMode="auto">
              <a:xfrm>
                <a:off x="3571051" y="2209800"/>
                <a:ext cx="76200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7" name="TextBox 86"/>
            <p:cNvSpPr txBox="1"/>
            <p:nvPr/>
          </p:nvSpPr>
          <p:spPr>
            <a:xfrm rot="16200000">
              <a:off x="8230655" y="3424530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+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rot="16200000">
              <a:off x="8230655" y="3968819"/>
              <a:ext cx="634789" cy="57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chemeClr val="bg1"/>
                  </a:solidFill>
                </a:rPr>
                <a:t>–q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2" name="Object 3"/>
          <p:cNvGraphicFramePr>
            <a:graphicFrameLocks noChangeAspect="1"/>
          </p:cNvGraphicFramePr>
          <p:nvPr/>
        </p:nvGraphicFramePr>
        <p:xfrm>
          <a:off x="1659341" y="1820839"/>
          <a:ext cx="17214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Equation" r:id="rId6" imgW="761760" imgH="203040" progId="Equation.DSMT4">
                  <p:embed/>
                </p:oleObj>
              </mc:Choice>
              <mc:Fallback>
                <p:oleObj name="Equation" r:id="rId6" imgW="7617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1" y="1820839"/>
                        <a:ext cx="17214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533400" y="1143000"/>
            <a:ext cx="7315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Electric &amp; magnetic dipole moments align parallel to field</a:t>
            </a:r>
            <a:endParaRPr lang="en-US" sz="2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343400" y="6172200"/>
            <a:ext cx="78899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4191000" y="4410075"/>
          <a:ext cx="3317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0075"/>
                        <a:ext cx="3317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468779"/>
              </p:ext>
            </p:extLst>
          </p:nvPr>
        </p:nvGraphicFramePr>
        <p:xfrm>
          <a:off x="5972175" y="1800225"/>
          <a:ext cx="169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2"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1800225"/>
                        <a:ext cx="16938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Group 58"/>
          <p:cNvGrpSpPr/>
          <p:nvPr/>
        </p:nvGrpSpPr>
        <p:grpSpPr>
          <a:xfrm rot="5400000">
            <a:off x="5410200" y="3038475"/>
            <a:ext cx="2743200" cy="3200400"/>
            <a:chOff x="3200400" y="2362200"/>
            <a:chExt cx="2743200" cy="3200400"/>
          </a:xfrm>
        </p:grpSpPr>
        <p:cxnSp>
          <p:nvCxnSpPr>
            <p:cNvPr id="103" name="Straight Arrow Connector 102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8458200" y="4392612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3" name="Equation" r:id="rId12" imgW="164880" imgH="203040" progId="Equation.DSMT4">
                  <p:embed/>
                </p:oleObj>
              </mc:Choice>
              <mc:Fallback>
                <p:oleObj name="Equation" r:id="rId12" imgW="16488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392612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1627187" y="2362200"/>
          <a:ext cx="24114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4" name="Equation" r:id="rId14" imgW="1066680" imgH="241200" progId="Equation.DSMT4">
                  <p:embed/>
                </p:oleObj>
              </mc:Choice>
              <mc:Fallback>
                <p:oleObj name="Equation" r:id="rId14" imgW="106668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187" y="2362200"/>
                        <a:ext cx="24114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2100"/>
              </p:ext>
            </p:extLst>
          </p:nvPr>
        </p:nvGraphicFramePr>
        <p:xfrm>
          <a:off x="5970588" y="2362200"/>
          <a:ext cx="23828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5" name="Equation" r:id="rId16" imgW="1054080" imgH="241200" progId="Equation.DSMT4">
                  <p:embed/>
                </p:oleObj>
              </mc:Choice>
              <mc:Fallback>
                <p:oleObj name="Equation" r:id="rId16" imgW="10540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2362200"/>
                        <a:ext cx="2382837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94"/>
          <p:cNvGrpSpPr/>
          <p:nvPr/>
        </p:nvGrpSpPr>
        <p:grpSpPr>
          <a:xfrm rot="7200000">
            <a:off x="5791200" y="3571875"/>
            <a:ext cx="383438" cy="1066800"/>
            <a:chOff x="7565224" y="2290465"/>
            <a:chExt cx="492991" cy="1371600"/>
          </a:xfrm>
        </p:grpSpPr>
        <p:sp>
          <p:nvSpPr>
            <p:cNvPr id="96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65224" y="2290465"/>
              <a:ext cx="492991" cy="59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20002" y="310242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 rot="-4800000">
            <a:off x="6019800" y="4486275"/>
            <a:ext cx="383438" cy="1066800"/>
            <a:chOff x="7565224" y="2290465"/>
            <a:chExt cx="492991" cy="1371600"/>
          </a:xfrm>
        </p:grpSpPr>
        <p:sp>
          <p:nvSpPr>
            <p:cNvPr id="115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65224" y="2290465"/>
              <a:ext cx="492991" cy="59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620002" y="310242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rot="10200000">
            <a:off x="7239000" y="4181475"/>
            <a:ext cx="383438" cy="1066800"/>
            <a:chOff x="7565224" y="2290465"/>
            <a:chExt cx="492991" cy="1371600"/>
          </a:xfrm>
        </p:grpSpPr>
        <p:sp>
          <p:nvSpPr>
            <p:cNvPr id="121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565224" y="2290465"/>
              <a:ext cx="492991" cy="59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620002" y="310242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 rot="1200000">
            <a:off x="7086600" y="3038475"/>
            <a:ext cx="383438" cy="1066800"/>
            <a:chOff x="7565224" y="2290465"/>
            <a:chExt cx="492991" cy="1371600"/>
          </a:xfrm>
        </p:grpSpPr>
        <p:sp>
          <p:nvSpPr>
            <p:cNvPr id="126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65224" y="2290465"/>
              <a:ext cx="492991" cy="59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620002" y="310242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 rot="4200000">
            <a:off x="7007962" y="5248275"/>
            <a:ext cx="383438" cy="1066800"/>
            <a:chOff x="7565224" y="2290465"/>
            <a:chExt cx="492991" cy="1371600"/>
          </a:xfrm>
        </p:grpSpPr>
        <p:sp>
          <p:nvSpPr>
            <p:cNvPr id="137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565224" y="2290465"/>
              <a:ext cx="492991" cy="59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620002" y="3102428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51016" y="1828800"/>
            <a:ext cx="89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Torque: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560954" y="2438400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4267200" y="1828800"/>
            <a:ext cx="867545" cy="400110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Lect. 3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267200" y="2419290"/>
            <a:ext cx="867545" cy="400110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Lect. 4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41362" y="3124200"/>
            <a:ext cx="383438" cy="1371600"/>
            <a:chOff x="7620000" y="2290465"/>
            <a:chExt cx="383438" cy="1371600"/>
          </a:xfrm>
        </p:grpSpPr>
        <p:sp>
          <p:nvSpPr>
            <p:cNvPr id="12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38524" y="2438400"/>
            <a:ext cx="383438" cy="1371600"/>
            <a:chOff x="7620000" y="2290465"/>
            <a:chExt cx="383438" cy="1371600"/>
          </a:xfrm>
        </p:grpSpPr>
        <p:sp>
          <p:nvSpPr>
            <p:cNvPr id="32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2357324" y="3124200"/>
            <a:ext cx="383438" cy="1371600"/>
            <a:chOff x="7620000" y="2290465"/>
            <a:chExt cx="383438" cy="1371600"/>
          </a:xfrm>
        </p:grpSpPr>
        <p:sp>
          <p:nvSpPr>
            <p:cNvPr id="22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V="1"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V="1"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of the three configurations of magnetic dipoles shown below has the highest potential energy?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703162" y="3124200"/>
            <a:ext cx="383438" cy="1371600"/>
            <a:chOff x="7620000" y="2290465"/>
            <a:chExt cx="383438" cy="1371600"/>
          </a:xfrm>
        </p:grpSpPr>
        <p:sp>
          <p:nvSpPr>
            <p:cNvPr id="6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1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519124" y="3124200"/>
            <a:ext cx="383438" cy="1371600"/>
            <a:chOff x="7620000" y="2290465"/>
            <a:chExt cx="383438" cy="1371600"/>
          </a:xfrm>
        </p:grpSpPr>
        <p:sp>
          <p:nvSpPr>
            <p:cNvPr id="17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40962" y="4038600"/>
            <a:ext cx="383438" cy="1371600"/>
            <a:chOff x="7620000" y="2290465"/>
            <a:chExt cx="383438" cy="1371600"/>
          </a:xfrm>
        </p:grpSpPr>
        <p:sp>
          <p:nvSpPr>
            <p:cNvPr id="27" name="Rectangle 271"/>
            <p:cNvSpPr>
              <a:spLocks noChangeArrowheads="1"/>
            </p:cNvSpPr>
            <p:nvPr/>
          </p:nvSpPr>
          <p:spPr bwMode="auto">
            <a:xfrm rot="16200000">
              <a:off x="7124700" y="2785765"/>
              <a:ext cx="1371600" cy="381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2"/>
            <p:cNvSpPr>
              <a:spLocks noChangeArrowheads="1"/>
            </p:cNvSpPr>
            <p:nvPr/>
          </p:nvSpPr>
          <p:spPr bwMode="auto">
            <a:xfrm rot="16200000">
              <a:off x="7457803" y="2452662"/>
              <a:ext cx="705394" cy="38100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20000" y="2290465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00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82661" y="2214265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21061" y="2214265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8400" y="2209800"/>
            <a:ext cx="44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magnetic bacteria</a:t>
            </a:r>
            <a:endParaRPr lang="en-US" dirty="0"/>
          </a:p>
        </p:txBody>
      </p:sp>
      <p:pic>
        <p:nvPicPr>
          <p:cNvPr id="107524" name="Picture 4" descr="http://www.calpoly.edu/~rfrankel/Image1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070" b="25815"/>
          <a:stretch>
            <a:fillRect/>
          </a:stretch>
        </p:blipFill>
        <p:spPr bwMode="auto">
          <a:xfrm>
            <a:off x="400050" y="2206823"/>
            <a:ext cx="3867150" cy="1752600"/>
          </a:xfrm>
          <a:prstGeom prst="rect">
            <a:avLst/>
          </a:prstGeom>
          <a:noFill/>
        </p:spPr>
      </p:pic>
      <p:grpSp>
        <p:nvGrpSpPr>
          <p:cNvPr id="6" name="Group 123"/>
          <p:cNvGrpSpPr/>
          <p:nvPr/>
        </p:nvGrpSpPr>
        <p:grpSpPr>
          <a:xfrm>
            <a:off x="4343400" y="3371850"/>
            <a:ext cx="4155694" cy="430213"/>
            <a:chOff x="609600" y="2057400"/>
            <a:chExt cx="4155694" cy="430213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09600" y="2057400"/>
            <a:ext cx="1727200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6" name="Equation" r:id="rId4" imgW="965160" imgH="241200" progId="Equation.DSMT4">
                    <p:embed/>
                  </p:oleObj>
                </mc:Choice>
                <mc:Fallback>
                  <p:oleObj name="Equation" r:id="rId4" imgW="965160" imgH="2412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057400"/>
                          <a:ext cx="1727200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2362200" y="2057400"/>
              <a:ext cx="240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Dipoles are randomized</a:t>
              </a:r>
              <a:endParaRPr lang="en-US" dirty="0"/>
            </a:p>
          </p:txBody>
        </p:sp>
      </p:grpSp>
      <p:grpSp>
        <p:nvGrpSpPr>
          <p:cNvPr id="9" name="Group 124"/>
          <p:cNvGrpSpPr/>
          <p:nvPr/>
        </p:nvGrpSpPr>
        <p:grpSpPr>
          <a:xfrm>
            <a:off x="4343400" y="3829050"/>
            <a:ext cx="4397940" cy="438150"/>
            <a:chOff x="609600" y="2514600"/>
            <a:chExt cx="4397940" cy="438150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609600" y="2514600"/>
            <a:ext cx="1763712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87" name="Equation" r:id="rId6" imgW="965160" imgH="241200" progId="Equation.DSMT4">
                    <p:embed/>
                  </p:oleObj>
                </mc:Choice>
                <mc:Fallback>
                  <p:oleObj name="Equation" r:id="rId6" imgW="965160" imgH="241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2514600"/>
                          <a:ext cx="1763712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362200" y="2514600"/>
              <a:ext cx="2645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Dipoles tend to be aligned</a:t>
              </a:r>
            </a:p>
          </p:txBody>
        </p:sp>
      </p:grp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343400" y="2667000"/>
          <a:ext cx="19732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8" name="Equation" r:id="rId8" imgW="1079280" imgH="266400" progId="Equation.DSMT4">
                  <p:embed/>
                </p:oleObj>
              </mc:Choice>
              <mc:Fallback>
                <p:oleObj name="Equation" r:id="rId8" imgW="1079280" imgH="266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67000"/>
                        <a:ext cx="19732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9600" y="4491335"/>
            <a:ext cx="8186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minimum value of </a:t>
            </a:r>
            <a:r>
              <a:rPr lang="el-GR" sz="2400" i="1" dirty="0" smtClean="0"/>
              <a:t>μ</a:t>
            </a:r>
            <a:r>
              <a:rPr lang="en-US" sz="2400" dirty="0" smtClean="0"/>
              <a:t> such that cells align to the Earth’s field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9650" y="3730823"/>
            <a:ext cx="2814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Magnetospirillum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magnetotacticum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2891" y="1295400"/>
            <a:ext cx="7961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Magnetotactic</a:t>
            </a:r>
            <a:r>
              <a:rPr lang="en-US" sz="2400" dirty="0" smtClean="0"/>
              <a:t> bacteria grow a chain of magnets to align to the Earth’s </a:t>
            </a:r>
            <a:r>
              <a:rPr lang="en-US" sz="2400" i="1" dirty="0" smtClean="0"/>
              <a:t>B</a:t>
            </a:r>
            <a:r>
              <a:rPr lang="en-US" sz="2400" dirty="0" smtClean="0"/>
              <a:t> field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1" y="1981200"/>
            <a:ext cx="464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Room temperature kinetic energy tends to randomizes orientation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09600" y="2192338"/>
            <a:ext cx="2743200" cy="2151062"/>
            <a:chOff x="609600" y="2192338"/>
            <a:chExt cx="2743200" cy="2151062"/>
          </a:xfrm>
        </p:grpSpPr>
        <p:cxnSp>
          <p:nvCxnSpPr>
            <p:cNvPr id="48" name="Straight Arrow Connector 47"/>
            <p:cNvCxnSpPr/>
            <p:nvPr/>
          </p:nvCxnSpPr>
          <p:spPr>
            <a:xfrm flipH="1" flipV="1">
              <a:off x="15240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10668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6096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33528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28956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9812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2438400" y="2590800"/>
              <a:ext cx="0" cy="17526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6747" name="Object 11"/>
            <p:cNvGraphicFramePr>
              <a:graphicFrameLocks noChangeAspect="1"/>
            </p:cNvGraphicFramePr>
            <p:nvPr/>
          </p:nvGraphicFramePr>
          <p:xfrm>
            <a:off x="1828800" y="2192338"/>
            <a:ext cx="328613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18" name="Equation" r:id="rId4" imgW="164880" imgH="203040" progId="Equation.DSMT4">
                    <p:embed/>
                  </p:oleObj>
                </mc:Choice>
                <mc:Fallback>
                  <p:oleObj name="Equation" r:id="rId4" imgW="164880" imgH="2030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2192338"/>
                          <a:ext cx="328613" cy="398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&amp; magnetic fields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686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Electron paramagnetic resonance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(EPR) /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electron spin resonance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(ESR) applies same principle with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electron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spin</a:t>
            </a: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747838" y="5867400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9" name="Equation" r:id="rId6" imgW="1307880" imgH="253800" progId="Equation.DSMT4">
                  <p:embed/>
                </p:oleObj>
              </mc:Choice>
              <mc:Fallback>
                <p:oleObj name="Equation" r:id="rId6" imgW="130788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7838" y="5867400"/>
                        <a:ext cx="19050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4876800" y="4191000"/>
          <a:ext cx="19224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0" name="Equation" r:id="rId8" imgW="1320480" imgH="266400" progId="Equation.DSMT4">
                  <p:embed/>
                </p:oleObj>
              </mc:Choice>
              <mc:Fallback>
                <p:oleObj name="Equation" r:id="rId8" imgW="132048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91000"/>
                        <a:ext cx="192246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1330656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Electrons, protons, &amp; neutrons (and many others) have an intrinsic property called “</a:t>
            </a:r>
            <a:r>
              <a:rPr lang="en-US" sz="2400" i="1" dirty="0" smtClean="0"/>
              <a:t>spin</a:t>
            </a:r>
            <a:r>
              <a:rPr lang="en-US" sz="2400" dirty="0" smtClean="0"/>
              <a:t>” which gives them a </a:t>
            </a:r>
            <a:r>
              <a:rPr lang="en-US" sz="2400" i="1" dirty="0" smtClean="0"/>
              <a:t>magnetic dipole moment</a:t>
            </a:r>
            <a:endParaRPr lang="en-US" sz="2400" i="1" dirty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23" y="3232245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11125" y="315604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4" name="Group 62"/>
          <p:cNvGrpSpPr/>
          <p:nvPr/>
        </p:nvGrpSpPr>
        <p:grpSpPr>
          <a:xfrm>
            <a:off x="1138931" y="2518652"/>
            <a:ext cx="304800" cy="1291348"/>
            <a:chOff x="6020559" y="2061452"/>
            <a:chExt cx="304800" cy="1291348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6172200" y="25146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6" name="Object 4"/>
            <p:cNvGraphicFramePr>
              <a:graphicFrameLocks noChangeAspect="1"/>
            </p:cNvGraphicFramePr>
            <p:nvPr/>
          </p:nvGraphicFramePr>
          <p:xfrm>
            <a:off x="6020559" y="2061452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21" name="Equation" r:id="rId11" imgW="152280" imgH="203040" progId="Equation.DSMT4">
                    <p:embed/>
                  </p:oleObj>
                </mc:Choice>
                <mc:Fallback>
                  <p:oleObj name="Equation" r:id="rId11" imgW="152280" imgH="2030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0559" y="2061452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Arc 22"/>
          <p:cNvSpPr/>
          <p:nvPr/>
        </p:nvSpPr>
        <p:spPr>
          <a:xfrm>
            <a:off x="779919" y="3384645"/>
            <a:ext cx="972681" cy="235623"/>
          </a:xfrm>
          <a:prstGeom prst="arc">
            <a:avLst>
              <a:gd name="adj1" fmla="val 20529931"/>
              <a:gd name="adj2" fmla="val 12037778"/>
            </a:avLst>
          </a:prstGeom>
          <a:ln w="381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56" y="3250463"/>
            <a:ext cx="477345" cy="47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51158" y="31742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0" name="Group 62"/>
          <p:cNvGrpSpPr/>
          <p:nvPr/>
        </p:nvGrpSpPr>
        <p:grpSpPr>
          <a:xfrm>
            <a:off x="2486241" y="3121928"/>
            <a:ext cx="304800" cy="1297672"/>
            <a:chOff x="6017596" y="2514600"/>
            <a:chExt cx="304800" cy="129767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172200" y="2514600"/>
              <a:ext cx="0" cy="838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6017596" y="3405872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22" name="Equation" r:id="rId13" imgW="152280" imgH="203040" progId="Equation.DSMT4">
                    <p:embed/>
                  </p:oleObj>
                </mc:Choice>
                <mc:Fallback>
                  <p:oleObj name="Equation" r:id="rId13" imgW="152280" imgH="2030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7596" y="3405872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ectangle 32"/>
          <p:cNvSpPr/>
          <p:nvPr/>
        </p:nvSpPr>
        <p:spPr>
          <a:xfrm>
            <a:off x="3962400" y="25146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Nuclear magnetic resonance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(NMR) /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magnetic resonance imaging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(MRI)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2087563" y="4419600"/>
          <a:ext cx="14176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3" name="Equation" r:id="rId15" imgW="927000" imgH="241200" progId="Equation.DSMT4">
                  <p:embed/>
                </p:oleObj>
              </mc:Choice>
              <mc:Fallback>
                <p:oleObj name="Equation" r:id="rId15" imgW="92700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419600"/>
                        <a:ext cx="14176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533400" y="4419600"/>
          <a:ext cx="14176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24" name="Equation" r:id="rId17" imgW="927000" imgH="241200" progId="Equation.DSMT4">
                  <p:embed/>
                </p:oleObj>
              </mc:Choice>
              <mc:Fallback>
                <p:oleObj name="Equation" r:id="rId17" imgW="92700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19600"/>
                        <a:ext cx="14176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c 28"/>
          <p:cNvSpPr/>
          <p:nvPr/>
        </p:nvSpPr>
        <p:spPr>
          <a:xfrm>
            <a:off x="2133600" y="3402863"/>
            <a:ext cx="972681" cy="235623"/>
          </a:xfrm>
          <a:prstGeom prst="arc">
            <a:avLst>
              <a:gd name="adj1" fmla="val 20529931"/>
              <a:gd name="adj2" fmla="val 12037778"/>
            </a:avLst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62400" y="34290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Detects energy difference between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nuclear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spins (ex: 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H) parallel and anti-parallel to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field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4343400" y="6405265"/>
            <a:ext cx="457200" cy="4527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isometricOffAxis2Right">
              <a:rot lat="1080000" lon="17759998" rev="18300000"/>
            </a:camera>
            <a:lightRig rig="soft" dir="t"/>
          </a:scene3d>
          <a:sp3d extrusionH="2540000" contourW="12700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Magnetic force on current</a:t>
            </a:r>
          </a:p>
        </p:txBody>
      </p:sp>
      <p:sp>
        <p:nvSpPr>
          <p:cNvPr id="17412" name="Rectangle 12"/>
          <p:cNvSpPr>
            <a:spLocks noGrp="1" noChangeArrowheads="1"/>
          </p:cNvSpPr>
          <p:nvPr>
            <p:ph idx="4294967295"/>
          </p:nvPr>
        </p:nvSpPr>
        <p:spPr>
          <a:xfrm>
            <a:off x="762000" y="1219200"/>
            <a:ext cx="7543800" cy="990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Recall: </a:t>
            </a:r>
            <a:r>
              <a:rPr lang="en-US" i="1" dirty="0" smtClean="0"/>
              <a:t>B </a:t>
            </a:r>
            <a:r>
              <a:rPr lang="en-US" dirty="0" smtClean="0"/>
              <a:t>field exerts a force on a </a:t>
            </a:r>
            <a:r>
              <a:rPr lang="en-US" i="1" u="sng" dirty="0" smtClean="0"/>
              <a:t>moving</a:t>
            </a:r>
            <a:r>
              <a:rPr lang="en-US" dirty="0" smtClean="0"/>
              <a:t> charge </a:t>
            </a:r>
            <a:r>
              <a:rPr lang="en-US" i="1" dirty="0" smtClean="0"/>
              <a:t>q</a:t>
            </a:r>
            <a:endParaRPr 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Current </a:t>
            </a:r>
            <a:r>
              <a:rPr lang="en-US" i="1" dirty="0" smtClean="0"/>
              <a:t>I</a:t>
            </a:r>
            <a:r>
              <a:rPr lang="en-US" dirty="0" smtClean="0"/>
              <a:t> is flow of + charge</a:t>
            </a:r>
          </a:p>
        </p:txBody>
      </p:sp>
      <p:sp>
        <p:nvSpPr>
          <p:cNvPr id="17413" name="Text Box 50"/>
          <p:cNvSpPr txBox="1">
            <a:spLocks noChangeArrowheads="1"/>
          </p:cNvSpPr>
          <p:nvPr/>
        </p:nvSpPr>
        <p:spPr bwMode="auto">
          <a:xfrm rot="18960509">
            <a:off x="153833" y="2579408"/>
            <a:ext cx="102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dirty="0">
                <a:latin typeface="+mn-lt"/>
              </a:rPr>
              <a:t>Magnitude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91892" y="3810000"/>
            <a:ext cx="4356308" cy="574637"/>
            <a:chOff x="119051" y="3493570"/>
            <a:chExt cx="4356308" cy="574637"/>
          </a:xfrm>
        </p:grpSpPr>
        <p:sp>
          <p:nvSpPr>
            <p:cNvPr id="17421" name="Text Box 50"/>
            <p:cNvSpPr txBox="1">
              <a:spLocks noChangeArrowheads="1"/>
            </p:cNvSpPr>
            <p:nvPr/>
          </p:nvSpPr>
          <p:spPr bwMode="auto">
            <a:xfrm rot="18960509">
              <a:off x="119051" y="3493570"/>
              <a:ext cx="8539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dirty="0">
                  <a:latin typeface="+mn-lt"/>
                </a:rPr>
                <a:t>Direction</a:t>
              </a:r>
            </a:p>
          </p:txBody>
        </p:sp>
        <p:sp>
          <p:nvSpPr>
            <p:cNvPr id="17422" name="TextBox 27"/>
            <p:cNvSpPr txBox="1">
              <a:spLocks noChangeArrowheads="1"/>
            </p:cNvSpPr>
            <p:nvPr/>
          </p:nvSpPr>
          <p:spPr bwMode="auto">
            <a:xfrm>
              <a:off x="817113" y="3544987"/>
              <a:ext cx="36582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800" dirty="0" smtClean="0">
                  <a:latin typeface="+mn-lt"/>
                </a:rPr>
                <a:t>“Right-hand rule” (RHR)</a:t>
              </a:r>
            </a:p>
          </p:txBody>
        </p:sp>
      </p:grp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024063" y="2377043"/>
          <a:ext cx="26685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377043"/>
                        <a:ext cx="2668587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981200" y="2373868"/>
            <a:ext cx="2743200" cy="685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31"/>
          <p:cNvGrpSpPr/>
          <p:nvPr/>
        </p:nvGrpSpPr>
        <p:grpSpPr>
          <a:xfrm>
            <a:off x="4191000" y="2907268"/>
            <a:ext cx="1143000" cy="674132"/>
            <a:chOff x="2286000" y="1609130"/>
            <a:chExt cx="1143000" cy="674132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191393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Current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0"/>
            </p:cNvCxnSpPr>
            <p:nvPr/>
          </p:nvCxnSpPr>
          <p:spPr>
            <a:xfrm flipV="1">
              <a:off x="2857500" y="1609130"/>
              <a:ext cx="4191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2"/>
          <p:cNvGrpSpPr/>
          <p:nvPr/>
        </p:nvGrpSpPr>
        <p:grpSpPr>
          <a:xfrm>
            <a:off x="5638800" y="2935069"/>
            <a:ext cx="1676400" cy="951131"/>
            <a:chOff x="5181600" y="1524000"/>
            <a:chExt cx="1676400" cy="951131"/>
          </a:xfrm>
        </p:grpSpPr>
        <p:sp>
          <p:nvSpPr>
            <p:cNvPr id="29" name="TextBox 28"/>
            <p:cNvSpPr txBox="1"/>
            <p:nvPr/>
          </p:nvSpPr>
          <p:spPr>
            <a:xfrm>
              <a:off x="5410200" y="1828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r>
                <a:rPr lang="en-US" dirty="0" smtClean="0">
                  <a:solidFill>
                    <a:srgbClr val="C00000"/>
                  </a:solidFill>
                </a:rPr>
                <a:t> field strength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5181600" y="1524000"/>
              <a:ext cx="685800" cy="3048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2"/>
          <p:cNvGrpSpPr/>
          <p:nvPr/>
        </p:nvGrpSpPr>
        <p:grpSpPr>
          <a:xfrm>
            <a:off x="6705600" y="2438400"/>
            <a:ext cx="2133600" cy="646331"/>
            <a:chOff x="5105400" y="1676400"/>
            <a:chExt cx="21336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5638800" y="1676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Angle between </a:t>
              </a:r>
              <a:r>
                <a:rPr lang="en-US" i="1" dirty="0" smtClean="0">
                  <a:solidFill>
                    <a:srgbClr val="C00000"/>
                  </a:solidFill>
                </a:rPr>
                <a:t>I</a:t>
              </a:r>
              <a:r>
                <a:rPr lang="en-US" dirty="0" smtClean="0">
                  <a:solidFill>
                    <a:srgbClr val="C00000"/>
                  </a:solidFill>
                </a:rPr>
                <a:t> and </a:t>
              </a:r>
              <a:r>
                <a:rPr lang="en-US" i="1" dirty="0" smtClean="0">
                  <a:solidFill>
                    <a:srgbClr val="C00000"/>
                  </a:solidFill>
                </a:rPr>
                <a:t>B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39" idx="1"/>
            </p:cNvCxnSpPr>
            <p:nvPr/>
          </p:nvCxnSpPr>
          <p:spPr>
            <a:xfrm flipH="1" flipV="1">
              <a:off x="5105400" y="1981200"/>
              <a:ext cx="533400" cy="183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77"/>
          <p:cNvPicPr>
            <a:picLocks noChangeAspect="1" noChangeArrowheads="1"/>
          </p:cNvPicPr>
          <p:nvPr/>
        </p:nvPicPr>
        <p:blipFill rotWithShape="1">
          <a:blip r:embed="rId6" cstate="print">
            <a:lum brigh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7" b="93859" l="25276" r="86244">
                        <a14:foregroundMark x1="44577" y1="72935" x2="44577" y2="72935"/>
                        <a14:backgroundMark x1="36183" y1="61848" x2="36183" y2="61848"/>
                        <a14:backgroundMark x1="36366" y1="72337" x2="36366" y2="72337"/>
                        <a14:backgroundMark x1="38358" y1="72663" x2="38358" y2="72663"/>
                        <a14:backgroundMark x1="40012" y1="72989" x2="40012" y2="72989"/>
                        <a14:backgroundMark x1="41268" y1="72500" x2="41268" y2="72500"/>
                        <a14:backgroundMark x1="46293" y1="82391" x2="46293" y2="82391"/>
                        <a14:backgroundMark x1="47304" y1="81739" x2="47304" y2="81739"/>
                        <a14:backgroundMark x1="34069" y1="62337" x2="34069" y2="62337"/>
                        <a14:backgroundMark x1="38725" y1="81957" x2="38725" y2="81957"/>
                        <a14:backgroundMark x1="45404" y1="82174" x2="45404" y2="82174"/>
                        <a14:backgroundMark x1="48100" y1="81685" x2="48100" y2="81685"/>
                        <a14:backgroundMark x1="50460" y1="81576" x2="50460" y2="81576"/>
                        <a14:backgroundMark x1="46477" y1="72228" x2="46477" y2="7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H="1" flipV="1">
            <a:off x="2667000" y="4757815"/>
            <a:ext cx="2133599" cy="17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504" name="Object 24"/>
          <p:cNvGraphicFramePr>
            <a:graphicFrameLocks noChangeAspect="1"/>
          </p:cNvGraphicFramePr>
          <p:nvPr/>
        </p:nvGraphicFramePr>
        <p:xfrm>
          <a:off x="4724400" y="2460625"/>
          <a:ext cx="2009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8" imgW="698400" imgH="177480" progId="Equation.DSMT4">
                  <p:embed/>
                </p:oleObj>
              </mc:Choice>
              <mc:Fallback>
                <p:oleObj name="Equation" r:id="rId8" imgW="698400" imgH="1774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60625"/>
                        <a:ext cx="20097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 rot="16200000" flipH="1">
            <a:off x="3200400" y="3995815"/>
            <a:ext cx="1371600" cy="3200400"/>
            <a:chOff x="4114800" y="2362200"/>
            <a:chExt cx="1371600" cy="3200400"/>
          </a:xfrm>
        </p:grpSpPr>
        <p:cxnSp>
          <p:nvCxnSpPr>
            <p:cNvPr id="67" name="Straight Arrow Connector 6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ine 7"/>
          <p:cNvSpPr>
            <a:spLocks noChangeShapeType="1"/>
          </p:cNvSpPr>
          <p:nvPr/>
        </p:nvSpPr>
        <p:spPr bwMode="auto">
          <a:xfrm flipH="1" flipV="1">
            <a:off x="3581400" y="4648200"/>
            <a:ext cx="609600" cy="117641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3276600" y="5291215"/>
            <a:ext cx="1447800" cy="1066800"/>
            <a:chOff x="3581400" y="5291215"/>
            <a:chExt cx="1447800" cy="1066800"/>
          </a:xfrm>
        </p:grpSpPr>
        <p:sp>
          <p:nvSpPr>
            <p:cNvPr id="79" name="Arc 78"/>
            <p:cNvSpPr/>
            <p:nvPr/>
          </p:nvSpPr>
          <p:spPr>
            <a:xfrm>
              <a:off x="3962400" y="5291215"/>
              <a:ext cx="1066800" cy="1066800"/>
            </a:xfrm>
            <a:prstGeom prst="arc">
              <a:avLst>
                <a:gd name="adj1" fmla="val 10895468"/>
                <a:gd name="adj2" fmla="val 1465223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581400" y="5291215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θ</a:t>
              </a:r>
              <a:endParaRPr lang="en-US" sz="2400" dirty="0"/>
            </a:p>
          </p:txBody>
        </p:sp>
      </p:grpSp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1905000" y="5334000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100"/>
          <p:cNvSpPr/>
          <p:nvPr/>
        </p:nvSpPr>
        <p:spPr>
          <a:xfrm>
            <a:off x="6248400" y="4343400"/>
            <a:ext cx="1670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Thumb along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6243321" y="4664771"/>
            <a:ext cx="1767721" cy="440629"/>
            <a:chOff x="6167123" y="4418465"/>
            <a:chExt cx="1767721" cy="440629"/>
          </a:xfrm>
        </p:grpSpPr>
        <p:graphicFrame>
          <p:nvGraphicFramePr>
            <p:cNvPr id="20509" name="Object 29"/>
            <p:cNvGraphicFramePr>
              <a:graphicFrameLocks noChangeAspect="1"/>
            </p:cNvGraphicFramePr>
            <p:nvPr/>
          </p:nvGraphicFramePr>
          <p:xfrm>
            <a:off x="7642744" y="4418465"/>
            <a:ext cx="2921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5" name="Equation" r:id="rId12" imgW="164880" imgH="203040" progId="Equation.DSMT4">
                    <p:embed/>
                  </p:oleObj>
                </mc:Choice>
                <mc:Fallback>
                  <p:oleObj name="Equation" r:id="rId12" imgW="164880" imgH="20304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2744" y="4418465"/>
                          <a:ext cx="2921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Rectangle 102"/>
            <p:cNvSpPr/>
            <p:nvPr/>
          </p:nvSpPr>
          <p:spPr>
            <a:xfrm>
              <a:off x="6167123" y="4458984"/>
              <a:ext cx="15599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Fingers along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266598" y="5050317"/>
            <a:ext cx="2239922" cy="436083"/>
            <a:chOff x="6238164" y="4777853"/>
            <a:chExt cx="2239922" cy="436083"/>
          </a:xfrm>
        </p:grpSpPr>
        <p:graphicFrame>
          <p:nvGraphicFramePr>
            <p:cNvPr id="20511" name="Object 31"/>
            <p:cNvGraphicFramePr>
              <a:graphicFrameLocks noChangeAspect="1"/>
            </p:cNvGraphicFramePr>
            <p:nvPr/>
          </p:nvGraphicFramePr>
          <p:xfrm>
            <a:off x="6238164" y="4777853"/>
            <a:ext cx="2921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6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8164" y="4777853"/>
                          <a:ext cx="29210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Rectangle 104"/>
            <p:cNvSpPr/>
            <p:nvPr/>
          </p:nvSpPr>
          <p:spPr>
            <a:xfrm>
              <a:off x="6425921" y="4813826"/>
              <a:ext cx="20521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on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I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 is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out of palm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276600" y="5849937"/>
            <a:ext cx="685603" cy="398463"/>
            <a:chOff x="3352800" y="5791200"/>
            <a:chExt cx="685603" cy="398463"/>
          </a:xfrm>
        </p:grpSpPr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3352800" y="5791200"/>
            <a:ext cx="328613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7" name="Equation" r:id="rId15" imgW="164880" imgH="203040" progId="Equation.DSMT4">
                    <p:embed/>
                  </p:oleObj>
                </mc:Choice>
                <mc:Fallback>
                  <p:oleObj name="Equation" r:id="rId15" imgW="164880" imgH="20304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791200"/>
                          <a:ext cx="328613" cy="398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" name="Group 40"/>
            <p:cNvGrpSpPr>
              <a:grpSpLocks/>
            </p:cNvGrpSpPr>
            <p:nvPr/>
          </p:nvGrpSpPr>
          <p:grpSpPr bwMode="auto">
            <a:xfrm>
              <a:off x="3733800" y="5867400"/>
              <a:ext cx="304603" cy="304918"/>
              <a:chOff x="3657600" y="4800600"/>
              <a:chExt cx="457200" cy="4572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3657231" y="4800777"/>
                <a:ext cx="457496" cy="45702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847854" y="4991203"/>
                <a:ext cx="76249" cy="7617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2" name="Group 32"/>
          <p:cNvGrpSpPr/>
          <p:nvPr/>
        </p:nvGrpSpPr>
        <p:grpSpPr>
          <a:xfrm>
            <a:off x="4800600" y="2971801"/>
            <a:ext cx="1447800" cy="1142999"/>
            <a:chOff x="5257800" y="1332132"/>
            <a:chExt cx="1447800" cy="1142999"/>
          </a:xfrm>
        </p:grpSpPr>
        <p:sp>
          <p:nvSpPr>
            <p:cNvPr id="73" name="TextBox 72"/>
            <p:cNvSpPr txBox="1"/>
            <p:nvPr/>
          </p:nvSpPr>
          <p:spPr>
            <a:xfrm>
              <a:off x="5257800" y="1828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Length of wire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73" idx="0"/>
            </p:cNvCxnSpPr>
            <p:nvPr/>
          </p:nvCxnSpPr>
          <p:spPr>
            <a:xfrm flipH="1" flipV="1">
              <a:off x="5867400" y="1332132"/>
              <a:ext cx="114300" cy="49666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4715550" y="6959025"/>
            <a:ext cx="389850" cy="584775"/>
            <a:chOff x="4334550" y="4343400"/>
            <a:chExt cx="389850" cy="584775"/>
          </a:xfrm>
        </p:grpSpPr>
        <p:pic>
          <p:nvPicPr>
            <p:cNvPr id="92" name="Picture 9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Box 92"/>
            <p:cNvSpPr txBox="1"/>
            <p:nvPr/>
          </p:nvSpPr>
          <p:spPr>
            <a:xfrm>
              <a:off x="4334550" y="43434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44150" y="7492425"/>
            <a:ext cx="389850" cy="584775"/>
            <a:chOff x="4334550" y="4343400"/>
            <a:chExt cx="389850" cy="584775"/>
          </a:xfrm>
        </p:grpSpPr>
        <p:pic>
          <p:nvPicPr>
            <p:cNvPr id="95" name="Picture 9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8705" y="4445287"/>
              <a:ext cx="38154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" name="TextBox 95"/>
            <p:cNvSpPr txBox="1"/>
            <p:nvPr/>
          </p:nvSpPr>
          <p:spPr>
            <a:xfrm>
              <a:off x="4334550" y="43434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200" dirty="0" smtClean="0">
                  <a:solidFill>
                    <a:schemeClr val="bg1"/>
                  </a:solidFill>
                </a:rPr>
                <a:t>+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4343400" y="52578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grpSp>
        <p:nvGrpSpPr>
          <p:cNvPr id="98" name="Group 97"/>
          <p:cNvGrpSpPr/>
          <p:nvPr/>
        </p:nvGrpSpPr>
        <p:grpSpPr>
          <a:xfrm>
            <a:off x="4038600" y="4267200"/>
            <a:ext cx="1066800" cy="2133600"/>
            <a:chOff x="1295400" y="3288475"/>
            <a:chExt cx="1066800" cy="21336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1295400" y="3288475"/>
              <a:ext cx="1066800" cy="213360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1819090" y="3821875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C00000"/>
                  </a:solidFill>
                </a:rPr>
                <a:t>L</a:t>
              </a:r>
              <a:endParaRPr lang="en-US" sz="2400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2.1</a:t>
            </a:r>
            <a:endParaRPr lang="en-US" dirty="0"/>
          </a:p>
        </p:txBody>
      </p:sp>
      <p:grpSp>
        <p:nvGrpSpPr>
          <p:cNvPr id="3" name="Group 58"/>
          <p:cNvGrpSpPr/>
          <p:nvPr/>
        </p:nvGrpSpPr>
        <p:grpSpPr>
          <a:xfrm rot="5400000">
            <a:off x="1752600" y="1828800"/>
            <a:ext cx="2743200" cy="3200400"/>
            <a:chOff x="3200400" y="2362200"/>
            <a:chExt cx="2743200" cy="320040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943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3200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6576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1148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720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864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029200" y="2362200"/>
              <a:ext cx="0" cy="32004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4800600" y="3182937"/>
          <a:ext cx="3286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3" name="Equation" r:id="rId3" imgW="164880" imgH="203040" progId="Equation.DSMT4">
                  <p:embed/>
                </p:oleObj>
              </mc:Choice>
              <mc:Fallback>
                <p:oleObj name="Equation" r:id="rId3" imgW="1648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82937"/>
                        <a:ext cx="3286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981200" y="2743200"/>
            <a:ext cx="2286000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98"/>
          <p:cNvSpPr txBox="1">
            <a:spLocks noChangeArrowheads="1"/>
          </p:cNvSpPr>
          <p:nvPr/>
        </p:nvSpPr>
        <p:spPr bwMode="auto">
          <a:xfrm>
            <a:off x="457200" y="10668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A rectangular loop of wire is carrying current </a:t>
            </a:r>
            <a:r>
              <a:rPr lang="en-US" altLang="en-US" sz="2400" i="1" dirty="0" smtClean="0">
                <a:latin typeface="+mn-lt"/>
              </a:rPr>
              <a:t>I</a:t>
            </a:r>
            <a:r>
              <a:rPr lang="en-US" altLang="en-US" sz="2400" dirty="0" smtClean="0">
                <a:latin typeface="+mn-lt"/>
              </a:rPr>
              <a:t> as </a:t>
            </a:r>
            <a:r>
              <a:rPr lang="en-US" altLang="en-US" sz="2400" dirty="0">
                <a:latin typeface="+mn-lt"/>
              </a:rPr>
              <a:t>shown. There is a uniform magnetic field parallel to the sides </a:t>
            </a:r>
            <a:r>
              <a:rPr lang="en-US" altLang="en-US" sz="2400" i="1" dirty="0" smtClean="0">
                <a:latin typeface="+mn-lt"/>
              </a:rPr>
              <a:t>a</a:t>
            </a:r>
            <a:r>
              <a:rPr lang="en-US" altLang="en-US" sz="2400" dirty="0" smtClean="0">
                <a:latin typeface="+mn-lt"/>
              </a:rPr>
              <a:t>–</a:t>
            </a:r>
            <a:r>
              <a:rPr lang="en-US" altLang="en-US" sz="2400" i="1" dirty="0" smtClean="0">
                <a:latin typeface="+mn-lt"/>
              </a:rPr>
              <a:t>b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and </a:t>
            </a:r>
            <a:r>
              <a:rPr lang="en-US" altLang="en-US" sz="2400" i="1" dirty="0" smtClean="0">
                <a:latin typeface="+mn-lt"/>
              </a:rPr>
              <a:t>c</a:t>
            </a:r>
            <a:r>
              <a:rPr lang="en-US" altLang="en-US" sz="2400" dirty="0" smtClean="0">
                <a:latin typeface="+mn-lt"/>
              </a:rPr>
              <a:t>–</a:t>
            </a:r>
            <a:r>
              <a:rPr lang="en-US" altLang="en-US" sz="2400" i="1" dirty="0" smtClean="0">
                <a:latin typeface="+mn-lt"/>
              </a:rPr>
              <a:t>d</a:t>
            </a:r>
            <a:r>
              <a:rPr lang="en-US" altLang="en-US" sz="2400" dirty="0" smtClean="0">
                <a:latin typeface="+mn-lt"/>
              </a:rPr>
              <a:t>.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/>
        </p:nvSpPr>
        <p:spPr bwMode="auto">
          <a:xfrm>
            <a:off x="457200" y="5029200"/>
            <a:ext cx="783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+mn-lt"/>
              </a:rPr>
              <a:t>What is the direction of the force on section </a:t>
            </a:r>
            <a:r>
              <a:rPr lang="en-US" altLang="en-US" sz="2400" i="1" dirty="0" smtClean="0"/>
              <a:t>a</a:t>
            </a:r>
            <a:r>
              <a:rPr lang="en-US" altLang="en-US" sz="2400" dirty="0" smtClean="0"/>
              <a:t>–</a:t>
            </a:r>
            <a:r>
              <a:rPr lang="en-US" altLang="en-US" sz="2400" i="1" dirty="0" smtClean="0"/>
              <a:t>b</a:t>
            </a:r>
            <a:r>
              <a:rPr lang="en-US" altLang="en-US" sz="2400" dirty="0" smtClean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of the wire?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267200" y="32766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81200" y="3429000"/>
            <a:ext cx="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048000" y="27432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41148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3429000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76400" y="3962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228636" y="3962400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259094" y="2433935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676400" y="243393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</a:t>
            </a:r>
            <a:endParaRPr lang="en-US" sz="2400" i="1" dirty="0"/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 flipV="1">
            <a:off x="1974850" y="4114800"/>
            <a:ext cx="2292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16013" y="5486400"/>
            <a:ext cx="30749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force is zero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out of the page</a:t>
            </a:r>
          </a:p>
          <a:p>
            <a:pPr marL="457200" indent="-457200"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into the page 	</a:t>
            </a:r>
          </a:p>
        </p:txBody>
      </p:sp>
      <p:sp>
        <p:nvSpPr>
          <p:cNvPr id="34" name="Line 43"/>
          <p:cNvSpPr>
            <a:spLocks noChangeShapeType="1"/>
          </p:cNvSpPr>
          <p:nvPr/>
        </p:nvSpPr>
        <p:spPr bwMode="auto">
          <a:xfrm flipV="1">
            <a:off x="1974850" y="2743200"/>
            <a:ext cx="2292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62811" y="5486400"/>
            <a:ext cx="3790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...on section </a:t>
            </a:r>
            <a:r>
              <a:rPr lang="en-US" altLang="en-US" sz="2400" i="1" dirty="0" smtClean="0"/>
              <a:t>c</a:t>
            </a:r>
            <a:r>
              <a:rPr lang="en-US" altLang="en-US" sz="2400" dirty="0" smtClean="0"/>
              <a:t>–</a:t>
            </a:r>
            <a:r>
              <a:rPr lang="en-US" altLang="en-US" sz="2400" i="1" dirty="0" smtClean="0"/>
              <a:t>d</a:t>
            </a:r>
            <a:r>
              <a:rPr lang="en-US" altLang="en-US" sz="2400" dirty="0" smtClean="0"/>
              <a:t> of the wire?</a:t>
            </a:r>
            <a:endParaRPr lang="en-US" sz="2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11,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33222</TotalTime>
  <Words>1203</Words>
  <Application>Microsoft Office PowerPoint</Application>
  <PresentationFormat>On-screen Show (4:3)</PresentationFormat>
  <Paragraphs>310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Phys102</vt:lpstr>
      <vt:lpstr>Equation</vt:lpstr>
      <vt:lpstr>Phys 102 – Lecture 11</vt:lpstr>
      <vt:lpstr>Today we will...</vt:lpstr>
      <vt:lpstr>Magnetic dipole &amp; dipole moment</vt:lpstr>
      <vt:lpstr>Dipole in uniform field</vt:lpstr>
      <vt:lpstr>ACT: CheckPoint 1.1</vt:lpstr>
      <vt:lpstr>Calculation: magnetic bacteria</vt:lpstr>
      <vt:lpstr>Spin &amp; magnetic fields</vt:lpstr>
      <vt:lpstr>Magnetic force on current</vt:lpstr>
      <vt:lpstr>CheckPoint 2.1</vt:lpstr>
      <vt:lpstr>ACT: CheckPoint 2.2</vt:lpstr>
      <vt:lpstr>ACT: Force on loop</vt:lpstr>
      <vt:lpstr>CheckPoints 2.3 &amp; 2.4</vt:lpstr>
      <vt:lpstr>Torque on current loop</vt:lpstr>
      <vt:lpstr>Electric motors</vt:lpstr>
      <vt:lpstr>Current loop &amp; magnetic dipole</vt:lpstr>
      <vt:lpstr>Magnetic dipole &amp; current loop</vt:lpstr>
      <vt:lpstr>PowerPoint Presentation</vt:lpstr>
      <vt:lpstr>ACT: Torque on a loop</vt:lpstr>
      <vt:lpstr>Para- &amp; ferromagnetism</vt:lpstr>
      <vt:lpstr>ACT: Magnetic materials 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Yann Chemla</cp:lastModifiedBy>
  <cp:revision>311</cp:revision>
  <dcterms:created xsi:type="dcterms:W3CDTF">2014-01-20T00:06:45Z</dcterms:created>
  <dcterms:modified xsi:type="dcterms:W3CDTF">2015-02-24T22:26:45Z</dcterms:modified>
</cp:coreProperties>
</file>