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6" r:id="rId3"/>
    <p:sldId id="357" r:id="rId4"/>
    <p:sldId id="350" r:id="rId5"/>
    <p:sldId id="360" r:id="rId6"/>
    <p:sldId id="337" r:id="rId7"/>
    <p:sldId id="342" r:id="rId8"/>
    <p:sldId id="329" r:id="rId9"/>
    <p:sldId id="359" r:id="rId10"/>
    <p:sldId id="352" r:id="rId11"/>
    <p:sldId id="358" r:id="rId12"/>
    <p:sldId id="340" r:id="rId13"/>
    <p:sldId id="345" r:id="rId14"/>
    <p:sldId id="351" r:id="rId15"/>
    <p:sldId id="338" r:id="rId16"/>
    <p:sldId id="355" r:id="rId17"/>
    <p:sldId id="347" r:id="rId18"/>
    <p:sldId id="346" r:id="rId19"/>
    <p:sldId id="348" r:id="rId20"/>
    <p:sldId id="33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C5"/>
    <a:srgbClr val="009900"/>
    <a:srgbClr val="FFE1F6"/>
    <a:srgbClr val="FFCCFF"/>
    <a:srgbClr val="000000"/>
    <a:srgbClr val="FFFFFF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 varScale="1">
        <p:scale>
          <a:sx n="84" d="100"/>
          <a:sy n="84" d="100"/>
        </p:scale>
        <p:origin x="5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.wmf"/><Relationship Id="rId1" Type="http://schemas.openxmlformats.org/officeDocument/2006/relationships/image" Target="../media/image18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EFCA3-EBDC-48EB-981E-9091B1B158B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0DC2-D795-40AB-9329-87AE4F15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FAAE8B-9090-4530-BF49-8C4E2103166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43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BA8EDA-EA9F-4FE5-929E-5A291982DA9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47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BA8EDA-EA9F-4FE5-929E-5A291982DA9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67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12,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11" Type="http://schemas.openxmlformats.org/officeDocument/2006/relationships/image" Target="../media/image20.gif"/><Relationship Id="rId5" Type="http://schemas.microsoft.com/office/2007/relationships/hdphoto" Target="../media/hdphoto1.wdp"/><Relationship Id="rId10" Type="http://schemas.openxmlformats.org/officeDocument/2006/relationships/image" Target="../media/image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8.png"/><Relationship Id="rId10" Type="http://schemas.openxmlformats.org/officeDocument/2006/relationships/image" Target="../media/image25.wmf"/><Relationship Id="rId4" Type="http://schemas.microsoft.com/office/2007/relationships/hdphoto" Target="../media/hdphoto1.wdp"/><Relationship Id="rId9" Type="http://schemas.openxmlformats.org/officeDocument/2006/relationships/oleObject" Target="../embeddings/oleObject18.bin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Currents &amp; magnetic fields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4" descr="http://mrimetaldetector.com/blog/wp-content/uploads/2013/06/cropped-MRI-scanner-eats-patient-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2896"/>
            <a:ext cx="5076825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1.bp.blogspot.com/-4WwPnb-jhPs/UHB4X9WzJ0I/AAAAAAAABF4/D76625cA130/s1600/MRI+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52896"/>
            <a:ext cx="1905000" cy="28878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Many current loops</a:t>
            </a:r>
            <a:endParaRPr lang="en-US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configuration of two loops generates a larger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point </a:t>
            </a:r>
            <a:r>
              <a:rPr lang="en-US" sz="2400" i="1" dirty="0" smtClean="0"/>
              <a:t>P</a:t>
            </a:r>
            <a:r>
              <a:rPr lang="en-US" sz="2400" dirty="0" smtClean="0"/>
              <a:t> midway between the loops?</a:t>
            </a:r>
            <a:endParaRPr lang="en-US" sz="2400" dirty="0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defTabSz="860425">
              <a:spcBef>
                <a:spcPct val="500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Left		B. Right	C. Same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12,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8" name="Donut 27"/>
          <p:cNvSpPr/>
          <p:nvPr/>
        </p:nvSpPr>
        <p:spPr>
          <a:xfrm>
            <a:off x="2133600" y="3588603"/>
            <a:ext cx="1828800" cy="762000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133600" y="2450068"/>
            <a:ext cx="1828800" cy="762000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Arc 38"/>
          <p:cNvSpPr/>
          <p:nvPr/>
        </p:nvSpPr>
        <p:spPr>
          <a:xfrm>
            <a:off x="1905000" y="3364468"/>
            <a:ext cx="2286000" cy="10668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76600" y="442680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29" name="Rectangle 28"/>
          <p:cNvSpPr/>
          <p:nvPr/>
        </p:nvSpPr>
        <p:spPr>
          <a:xfrm>
            <a:off x="2514600" y="3135868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P</a:t>
            </a:r>
            <a:endParaRPr lang="en-US" sz="2400" dirty="0"/>
          </a:p>
        </p:txBody>
      </p:sp>
      <p:sp>
        <p:nvSpPr>
          <p:cNvPr id="30" name="Arc 29"/>
          <p:cNvSpPr/>
          <p:nvPr/>
        </p:nvSpPr>
        <p:spPr>
          <a:xfrm>
            <a:off x="1905000" y="1916668"/>
            <a:ext cx="2286000" cy="10668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252626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32" name="Oval 31"/>
          <p:cNvSpPr/>
          <p:nvPr/>
        </p:nvSpPr>
        <p:spPr>
          <a:xfrm>
            <a:off x="3009900" y="33644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048000" y="3288268"/>
            <a:ext cx="0" cy="914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nut 35"/>
          <p:cNvSpPr/>
          <p:nvPr/>
        </p:nvSpPr>
        <p:spPr>
          <a:xfrm>
            <a:off x="5029200" y="3588603"/>
            <a:ext cx="1828800" cy="762000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5029200" y="2450068"/>
            <a:ext cx="1828800" cy="762000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>
            <a:off x="4800600" y="3364468"/>
            <a:ext cx="2286000" cy="10668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0" y="442680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44" name="Rectangle 43"/>
          <p:cNvSpPr/>
          <p:nvPr/>
        </p:nvSpPr>
        <p:spPr>
          <a:xfrm>
            <a:off x="5447836" y="3135868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P</a:t>
            </a:r>
            <a:endParaRPr lang="en-US" sz="2400" dirty="0"/>
          </a:p>
        </p:txBody>
      </p:sp>
      <p:sp>
        <p:nvSpPr>
          <p:cNvPr id="45" name="Arc 44"/>
          <p:cNvSpPr/>
          <p:nvPr/>
        </p:nvSpPr>
        <p:spPr>
          <a:xfrm>
            <a:off x="4800600" y="1916668"/>
            <a:ext cx="2286000" cy="10668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72200" y="252626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47" name="Oval 46"/>
          <p:cNvSpPr/>
          <p:nvPr/>
        </p:nvSpPr>
        <p:spPr>
          <a:xfrm>
            <a:off x="5905500" y="33644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048000" y="2221468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4355068"/>
            <a:ext cx="0" cy="304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43600" y="3288268"/>
            <a:ext cx="0" cy="914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3600" y="2221468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43600" y="4355068"/>
            <a:ext cx="0" cy="304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/>
          <p:nvPr/>
        </p:nvGrpSpPr>
        <p:grpSpPr>
          <a:xfrm>
            <a:off x="6736340" y="237955"/>
            <a:ext cx="1537605" cy="1732615"/>
            <a:chOff x="5414535" y="1074024"/>
            <a:chExt cx="1537605" cy="1732615"/>
          </a:xfrm>
        </p:grpSpPr>
        <p:pic>
          <p:nvPicPr>
            <p:cNvPr id="33" name="Picture 58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79" b="71538" l="30435" r="96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7" t="25177" b="27294"/>
            <a:stretch/>
          </p:blipFill>
          <p:spPr bwMode="auto">
            <a:xfrm rot="341377">
              <a:off x="5414535" y="1074024"/>
              <a:ext cx="1537605" cy="1732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Arc 33"/>
            <p:cNvSpPr/>
            <p:nvPr/>
          </p:nvSpPr>
          <p:spPr>
            <a:xfrm>
              <a:off x="5638800" y="1981200"/>
              <a:ext cx="1066800" cy="304800"/>
            </a:xfrm>
            <a:prstGeom prst="arc">
              <a:avLst>
                <a:gd name="adj1" fmla="val 2109984"/>
                <a:gd name="adj2" fmla="val 21061534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62638" y="1230673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6172200" y="1143000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387935" y="2048494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6230581" y="1887182"/>
            <a:ext cx="2293916" cy="1958444"/>
            <a:chOff x="4378978" y="4003845"/>
            <a:chExt cx="1072390" cy="1028136"/>
          </a:xfrm>
        </p:grpSpPr>
        <p:pic>
          <p:nvPicPr>
            <p:cNvPr id="46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 r="91712"/>
            <a:stretch>
              <a:fillRect/>
            </a:stretch>
          </p:blipFill>
          <p:spPr bwMode="auto">
            <a:xfrm rot="5725728">
              <a:off x="4904993" y="3664300"/>
              <a:ext cx="206829" cy="885920"/>
            </a:xfrm>
            <a:prstGeom prst="rect">
              <a:avLst/>
            </a:prstGeom>
            <a:noFill/>
          </p:spPr>
        </p:pic>
        <p:pic>
          <p:nvPicPr>
            <p:cNvPr id="47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 l="65458"/>
            <a:stretch>
              <a:fillRect/>
            </a:stretch>
          </p:blipFill>
          <p:spPr bwMode="auto">
            <a:xfrm rot="5725728">
              <a:off x="4390935" y="4158018"/>
              <a:ext cx="862006" cy="88592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71638" y="2408582"/>
          <a:ext cx="15970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6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38" y="2408582"/>
                        <a:ext cx="15970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58938" y="2380007"/>
            <a:ext cx="1676400" cy="533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>
          <a:xfrm>
            <a:off x="3851287" y="2467875"/>
            <a:ext cx="1623238" cy="369332"/>
            <a:chOff x="1805762" y="1913930"/>
            <a:chExt cx="1623238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191393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Current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 flipV="1">
              <a:off x="1805762" y="2093648"/>
              <a:ext cx="480238" cy="494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>
          <a:xfrm>
            <a:off x="2082738" y="2913407"/>
            <a:ext cx="2438400" cy="1027331"/>
            <a:chOff x="6654209" y="662281"/>
            <a:chExt cx="2438400" cy="1027331"/>
          </a:xfrm>
        </p:grpSpPr>
        <p:sp>
          <p:nvSpPr>
            <p:cNvPr id="10" name="TextBox 9"/>
            <p:cNvSpPr txBox="1"/>
            <p:nvPr/>
          </p:nvSpPr>
          <p:spPr>
            <a:xfrm>
              <a:off x="6654209" y="104328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Number of turns of wire per length (in m) </a:t>
              </a:r>
              <a:r>
                <a:rPr lang="en-US" i="1" dirty="0" smtClean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C00000"/>
                  </a:solidFill>
                </a:rPr>
                <a:t>/</a:t>
              </a:r>
              <a:r>
                <a:rPr lang="en-US" i="1" dirty="0" smtClean="0">
                  <a:solidFill>
                    <a:srgbClr val="C00000"/>
                  </a:solidFill>
                </a:rPr>
                <a:t>L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7873409" y="662281"/>
              <a:ext cx="1524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12,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1219200"/>
            <a:ext cx="5640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solenoid is a long coil consisting of </a:t>
            </a:r>
            <a:r>
              <a:rPr lang="en-US" sz="2800" i="1" dirty="0" smtClean="0"/>
              <a:t>N</a:t>
            </a:r>
            <a:r>
              <a:rPr lang="en-US" sz="2800" dirty="0" smtClean="0"/>
              <a:t> turns of wire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628758" y="262642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 rot="18960509">
            <a:off x="179648" y="2464623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grpSp>
        <p:nvGrpSpPr>
          <p:cNvPr id="14" name="Group 23"/>
          <p:cNvGrpSpPr/>
          <p:nvPr/>
        </p:nvGrpSpPr>
        <p:grpSpPr>
          <a:xfrm>
            <a:off x="269174" y="5130135"/>
            <a:ext cx="4823230" cy="574637"/>
            <a:chOff x="119051" y="3493570"/>
            <a:chExt cx="4823230" cy="574637"/>
          </a:xfrm>
        </p:grpSpPr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18960509">
              <a:off x="119051" y="3493570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817113" y="3544987"/>
              <a:ext cx="41251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 smtClean="0">
                  <a:latin typeface="+mn-lt"/>
                </a:rPr>
                <a:t>Right-hand rule for loop(s):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21278" y="4077080"/>
            <a:ext cx="359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Note there no dependence on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inside solenoid is </a:t>
            </a:r>
            <a:r>
              <a:rPr lang="en-US" sz="2000" i="1" u="sng" dirty="0" smtClean="0">
                <a:solidFill>
                  <a:schemeClr val="accent5">
                    <a:lumMod val="75000"/>
                  </a:schemeClr>
                </a:solidFill>
              </a:rPr>
              <a:t>uniform</a:t>
            </a:r>
            <a:endParaRPr lang="en-US" sz="20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162658" y="2016826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62658" y="254576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</a:t>
            </a:r>
            <a:endParaRPr lang="en-US" sz="2400" i="1" dirty="0"/>
          </a:p>
        </p:txBody>
      </p:sp>
      <p:grpSp>
        <p:nvGrpSpPr>
          <p:cNvPr id="16" name="Group 31"/>
          <p:cNvGrpSpPr/>
          <p:nvPr/>
        </p:nvGrpSpPr>
        <p:grpSpPr>
          <a:xfrm>
            <a:off x="826325" y="2645338"/>
            <a:ext cx="1447800" cy="874931"/>
            <a:chOff x="2339162" y="1685330"/>
            <a:chExt cx="1447800" cy="874931"/>
          </a:xfrm>
        </p:grpSpPr>
        <p:sp>
          <p:nvSpPr>
            <p:cNvPr id="39" name="TextBox 38"/>
            <p:cNvSpPr txBox="1"/>
            <p:nvPr/>
          </p:nvSpPr>
          <p:spPr>
            <a:xfrm>
              <a:off x="2339162" y="191393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inside solenoid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3063062" y="1685330"/>
              <a:ext cx="571500" cy="228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031174" y="5720625"/>
            <a:ext cx="2119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Curl fingers along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grpSp>
        <p:nvGrpSpPr>
          <p:cNvPr id="17" name="Group 37"/>
          <p:cNvGrpSpPr/>
          <p:nvPr/>
        </p:nvGrpSpPr>
        <p:grpSpPr>
          <a:xfrm>
            <a:off x="1031174" y="6044535"/>
            <a:ext cx="1828800" cy="422186"/>
            <a:chOff x="4953000" y="5616724"/>
            <a:chExt cx="1828800" cy="422186"/>
          </a:xfrm>
        </p:grpSpPr>
        <p:sp>
          <p:nvSpPr>
            <p:cNvPr id="52" name="Rectangle 51"/>
            <p:cNvSpPr/>
            <p:nvPr/>
          </p:nvSpPr>
          <p:spPr>
            <a:xfrm>
              <a:off x="4953000" y="5638800"/>
              <a:ext cx="15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Thumb along</a:t>
              </a:r>
              <a:endParaRPr lang="en-US" sz="2000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6489700" y="5616724"/>
            <a:ext cx="2921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47" name="Equation" r:id="rId9" imgW="164880" imgH="203040" progId="Equation.DSMT4">
                    <p:embed/>
                  </p:oleObj>
                </mc:Choice>
                <mc:Fallback>
                  <p:oleObj name="Equation" r:id="rId9" imgW="164880" imgH="2030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9700" y="5616724"/>
                          <a:ext cx="2921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5496289" y="3068574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5758544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60" name="Arc 59"/>
          <p:cNvSpPr/>
          <p:nvPr/>
        </p:nvSpPr>
        <p:spPr>
          <a:xfrm>
            <a:off x="6831281" y="4379026"/>
            <a:ext cx="1315192" cy="1315192"/>
          </a:xfrm>
          <a:prstGeom prst="arc">
            <a:avLst>
              <a:gd name="adj1" fmla="val 2109984"/>
              <a:gd name="adj2" fmla="val 21061534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063346" y="527957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67" name="Arc 66"/>
          <p:cNvSpPr/>
          <p:nvPr/>
        </p:nvSpPr>
        <p:spPr>
          <a:xfrm rot="21311376">
            <a:off x="7085958" y="2613576"/>
            <a:ext cx="914400" cy="304800"/>
          </a:xfrm>
          <a:prstGeom prst="arc">
            <a:avLst>
              <a:gd name="adj1" fmla="val 2411211"/>
              <a:gd name="adj2" fmla="val 824766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6071" name="Picture 7" descr="http://labman.phys.utk.edu/phys222core/modules/m4/images/solenoid2.gif"/>
          <p:cNvPicPr>
            <a:picLocks noChangeAspect="1" noChangeArrowheads="1"/>
          </p:cNvPicPr>
          <p:nvPr/>
        </p:nvPicPr>
        <p:blipFill>
          <a:blip r:embed="rId11" cstate="print"/>
          <a:srcRect l="16065" t="16418" r="13253" b="15920"/>
          <a:stretch>
            <a:fillRect/>
          </a:stretch>
        </p:blipFill>
        <p:spPr bwMode="auto">
          <a:xfrm rot="16200000">
            <a:off x="5009901" y="4364677"/>
            <a:ext cx="1676400" cy="1295400"/>
          </a:xfrm>
          <a:prstGeom prst="rect">
            <a:avLst/>
          </a:prstGeom>
          <a:noFill/>
        </p:spPr>
      </p:pic>
      <p:grpSp>
        <p:nvGrpSpPr>
          <p:cNvPr id="20" name="Group 95"/>
          <p:cNvGrpSpPr/>
          <p:nvPr/>
        </p:nvGrpSpPr>
        <p:grpSpPr>
          <a:xfrm>
            <a:off x="7358525" y="1709158"/>
            <a:ext cx="327788" cy="1984068"/>
            <a:chOff x="5066594" y="4416732"/>
            <a:chExt cx="327788" cy="1984068"/>
          </a:xfrm>
        </p:grpSpPr>
        <p:grpSp>
          <p:nvGrpSpPr>
            <p:cNvPr id="21" name="Group 79"/>
            <p:cNvGrpSpPr/>
            <p:nvPr/>
          </p:nvGrpSpPr>
          <p:grpSpPr>
            <a:xfrm>
              <a:off x="5224730" y="4419600"/>
              <a:ext cx="0" cy="1981200"/>
              <a:chOff x="5181600" y="4419600"/>
              <a:chExt cx="0" cy="1981200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V="1">
                <a:off x="5181600" y="4419600"/>
                <a:ext cx="0" cy="6096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80"/>
            <p:cNvGrpSpPr/>
            <p:nvPr/>
          </p:nvGrpSpPr>
          <p:grpSpPr>
            <a:xfrm>
              <a:off x="5394382" y="4416732"/>
              <a:ext cx="0" cy="1981200"/>
              <a:chOff x="5181600" y="4419600"/>
              <a:chExt cx="0" cy="1981200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V="1">
                <a:off x="5181600" y="4419600"/>
                <a:ext cx="0" cy="59436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87"/>
            <p:cNvGrpSpPr/>
            <p:nvPr/>
          </p:nvGrpSpPr>
          <p:grpSpPr>
            <a:xfrm>
              <a:off x="5066594" y="4416732"/>
              <a:ext cx="0" cy="1981200"/>
              <a:chOff x="5181600" y="4419600"/>
              <a:chExt cx="0" cy="1981200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5181600" y="4419600"/>
                <a:ext cx="0" cy="6096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>
          <a:xfrm>
            <a:off x="6387021" y="336215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816430" y="3633849"/>
            <a:ext cx="225631" cy="2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6757053" y="1971304"/>
            <a:ext cx="271154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onut 73"/>
          <p:cNvSpPr/>
          <p:nvPr/>
        </p:nvSpPr>
        <p:spPr>
          <a:xfrm>
            <a:off x="7005452" y="4560124"/>
            <a:ext cx="979714" cy="979714"/>
          </a:xfrm>
          <a:prstGeom prst="donut">
            <a:avLst>
              <a:gd name="adj" fmla="val 848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61"/>
          <p:cNvGrpSpPr/>
          <p:nvPr/>
        </p:nvGrpSpPr>
        <p:grpSpPr>
          <a:xfrm>
            <a:off x="7344822" y="4809507"/>
            <a:ext cx="614682" cy="461665"/>
            <a:chOff x="457200" y="3285507"/>
            <a:chExt cx="614682" cy="461665"/>
          </a:xfrm>
        </p:grpSpPr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20504" y="328550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2716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Solenoids are a way to make </a:t>
            </a:r>
            <a:r>
              <a:rPr lang="en-US" sz="2800" i="1" dirty="0" smtClean="0"/>
              <a:t>powerful</a:t>
            </a:r>
            <a:r>
              <a:rPr lang="en-US" sz="2800" dirty="0" smtClean="0"/>
              <a:t> magnets that can be turned on and off!</a:t>
            </a:r>
            <a:endParaRPr lang="en-US" sz="2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6101" y="2286000"/>
            <a:ext cx="2315699" cy="3754030"/>
            <a:chOff x="656101" y="2286000"/>
            <a:chExt cx="2315699" cy="3754030"/>
          </a:xfrm>
        </p:grpSpPr>
        <p:pic>
          <p:nvPicPr>
            <p:cNvPr id="4" name="Picture 7" descr="http://www.visualphotos.com/photo/1x6578401/Electromagnetic_crane_A0509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9"/>
            <a:stretch>
              <a:fillRect/>
            </a:stretch>
          </p:blipFill>
          <p:spPr bwMode="auto">
            <a:xfrm>
              <a:off x="677917" y="2286000"/>
              <a:ext cx="2228850" cy="3334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56101" y="5578365"/>
              <a:ext cx="2315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Junkyard magnet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67000" y="2499847"/>
            <a:ext cx="3028950" cy="3672353"/>
            <a:chOff x="2667000" y="2499847"/>
            <a:chExt cx="3028950" cy="3672353"/>
          </a:xfrm>
        </p:grpSpPr>
        <p:pic>
          <p:nvPicPr>
            <p:cNvPr id="69634" name="Picture 2" descr="Image:Solenoid valve part diagra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499847"/>
              <a:ext cx="3028950" cy="3210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48354" y="5710535"/>
              <a:ext cx="19805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Solenoid valve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3348335"/>
              <a:ext cx="9829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solenoid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2586335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spring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3576935"/>
              <a:ext cx="7649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piston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3913496"/>
              <a:ext cx="6799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input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3962400"/>
              <a:ext cx="825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output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31242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1800" y="2500952"/>
              <a:ext cx="838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4941" y="5121407"/>
              <a:ext cx="5533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seal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8791" y="5110033"/>
              <a:ext cx="990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sz="1800" dirty="0" smtClean="0"/>
                <a:t>low line</a:t>
              </a: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92087" y="2887639"/>
            <a:ext cx="3429000" cy="3441426"/>
            <a:chOff x="5492087" y="2887639"/>
            <a:chExt cx="3429000" cy="3441426"/>
          </a:xfrm>
        </p:grpSpPr>
        <p:sp>
          <p:nvSpPr>
            <p:cNvPr id="10" name="TextBox 9"/>
            <p:cNvSpPr txBox="1"/>
            <p:nvPr/>
          </p:nvSpPr>
          <p:spPr>
            <a:xfrm>
              <a:off x="6441744" y="5867400"/>
              <a:ext cx="1713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MRI magnet</a:t>
              </a:r>
              <a:endParaRPr lang="en-US" sz="2400" dirty="0"/>
            </a:p>
          </p:txBody>
        </p:sp>
        <p:pic>
          <p:nvPicPr>
            <p:cNvPr id="236546" name="Picture 2" descr="http://www.eversontesla.com/images/projects/solenoid-coil-100-tesla-magnet-system.jpg"/>
            <p:cNvPicPr>
              <a:picLocks noChangeAspect="1" noChangeArrowheads="1"/>
            </p:cNvPicPr>
            <p:nvPr/>
          </p:nvPicPr>
          <p:blipFill>
            <a:blip r:embed="rId5" cstate="print"/>
            <a:srcRect l="10220" r="13552"/>
            <a:stretch>
              <a:fillRect/>
            </a:stretch>
          </p:blipFill>
          <p:spPr bwMode="auto">
            <a:xfrm>
              <a:off x="5492087" y="2887639"/>
              <a:ext cx="3429000" cy="3001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22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MRI magnet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958" y="1295400"/>
            <a:ext cx="89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turns of wire are needed to generate a 1.5 T MRI magnet?</a:t>
            </a:r>
            <a:endParaRPr lang="en-US" sz="2400" dirty="0"/>
          </a:p>
        </p:txBody>
      </p:sp>
      <p:pic>
        <p:nvPicPr>
          <p:cNvPr id="211972" name="Picture 4" descr="http://storage0.dms.go4it.ro/media/2/84/2031/2630325/3/mri-scanner.jpg?width=440&amp;height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828800"/>
            <a:ext cx="3714750" cy="28575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057650" y="2514600"/>
            <a:ext cx="997527" cy="53438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05250" y="2819400"/>
            <a:ext cx="566737" cy="24288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9111" y="3505200"/>
            <a:ext cx="1077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 = 0.6 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86050" y="2590800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= 2 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791200"/>
            <a:ext cx="535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wire does that correspond to?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8"/>
          <p:cNvGrpSpPr/>
          <p:nvPr/>
        </p:nvGrpSpPr>
        <p:grpSpPr>
          <a:xfrm>
            <a:off x="1480421" y="3878382"/>
            <a:ext cx="1484787" cy="1673098"/>
            <a:chOff x="5350404" y="1047104"/>
            <a:chExt cx="1665077" cy="1876255"/>
          </a:xfrm>
        </p:grpSpPr>
        <p:pic>
          <p:nvPicPr>
            <p:cNvPr id="36" name="Picture 58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379" b="71538" l="30435" r="96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7" t="25177" b="27294"/>
            <a:stretch/>
          </p:blipFill>
          <p:spPr bwMode="auto">
            <a:xfrm rot="341377">
              <a:off x="5350404" y="1047104"/>
              <a:ext cx="1665077" cy="1876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Arc 36"/>
            <p:cNvSpPr/>
            <p:nvPr/>
          </p:nvSpPr>
          <p:spPr>
            <a:xfrm>
              <a:off x="5638800" y="1981200"/>
              <a:ext cx="1066800" cy="304800"/>
            </a:xfrm>
            <a:prstGeom prst="arc">
              <a:avLst>
                <a:gd name="adj1" fmla="val 2109984"/>
                <a:gd name="adj2" fmla="val 21061534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2638" y="1230673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V="1">
              <a:off x="6172200" y="1143000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6354348" y="2096073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recap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503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dirty="0" smtClean="0"/>
              <a:t> fields exert forces on moving charges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63158"/>
            <a:ext cx="430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Moving charges generate </a:t>
            </a:r>
            <a:r>
              <a:rPr lang="en-US" sz="2400" i="1" dirty="0" smtClean="0"/>
              <a:t>B</a:t>
            </a:r>
            <a:r>
              <a:rPr lang="en-US" sz="2400" dirty="0" smtClean="0"/>
              <a:t> fields</a:t>
            </a:r>
            <a:endParaRPr lang="en-US" sz="2400" dirty="0"/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6861959" y="5895852"/>
          <a:ext cx="1270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4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959" y="5895852"/>
                        <a:ext cx="12700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2819400" y="5943600"/>
          <a:ext cx="12890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5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943600"/>
                        <a:ext cx="12890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3922712" y="2362200"/>
          <a:ext cx="14874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6" name="Equation" r:id="rId9" imgW="850680" imgH="177480" progId="Equation.DSMT4">
                  <p:embed/>
                </p:oleObj>
              </mc:Choice>
              <mc:Fallback>
                <p:oleObj name="Equation" r:id="rId9" imgW="85068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2362200"/>
                        <a:ext cx="1487488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1541724" y="2362200"/>
          <a:ext cx="14874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7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724" y="2362200"/>
                        <a:ext cx="14874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6445424" y="1371600"/>
            <a:ext cx="2165176" cy="1904999"/>
            <a:chOff x="5867400" y="2186561"/>
            <a:chExt cx="2825513" cy="2485988"/>
          </a:xfrm>
        </p:grpSpPr>
        <p:pic>
          <p:nvPicPr>
            <p:cNvPr id="67" name="Picture 3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63" b="77826" l="32690" r="81955">
                          <a14:foregroundMark x1="37898" y1="55489" x2="37898" y2="55489"/>
                          <a14:foregroundMark x1="40931" y1="55489" x2="40931" y2="55489"/>
                          <a14:foregroundMark x1="44271" y1="55054" x2="44271" y2="55054"/>
                          <a14:foregroundMark x1="44026" y1="61033" x2="44026" y2="61033"/>
                          <a14:foregroundMark x1="40196" y1="61902" x2="40196" y2="61902"/>
                          <a14:foregroundMark x1="39216" y1="57989" x2="39216" y2="57989"/>
                          <a14:foregroundMark x1="43229" y1="56685" x2="43229" y2="56685"/>
                          <a14:foregroundMark x1="45435" y1="56957" x2="45435" y2="56957"/>
                          <a14:foregroundMark x1="46569" y1="60163" x2="46569" y2="60163"/>
                          <a14:foregroundMark x1="46569" y1="63478" x2="46569" y2="63478"/>
                          <a14:foregroundMark x1="46170" y1="66793" x2="46170" y2="66793"/>
                          <a14:foregroundMark x1="46324" y1="68098" x2="46324" y2="68098"/>
                          <a14:foregroundMark x1="47304" y1="68533" x2="47304" y2="68533"/>
                          <a14:backgroundMark x1="35692" y1="36685" x2="35692" y2="36685"/>
                          <a14:backgroundMark x1="45343" y1="22337" x2="45343" y2="22337"/>
                          <a14:backgroundMark x1="33578" y1="50598" x2="33578" y2="50598"/>
                          <a14:backgroundMark x1="64951" y1="36250" x2="64951" y2="3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7400" y="3132674"/>
              <a:ext cx="1861969" cy="153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 bwMode="auto">
            <a:xfrm flipV="1">
              <a:off x="6712333" y="2720316"/>
              <a:ext cx="0" cy="41539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8253949" y="3777594"/>
              <a:ext cx="438964" cy="60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7756751" y="4075913"/>
              <a:ext cx="49719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6265158" y="3713688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705600" y="3962400"/>
              <a:ext cx="304800" cy="304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1"/>
              <a:endCxn id="72" idx="5"/>
            </p:cNvCxnSpPr>
            <p:nvPr/>
          </p:nvCxnSpPr>
          <p:spPr>
            <a:xfrm>
              <a:off x="6750237" y="4007037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3"/>
              <a:endCxn id="72" idx="7"/>
            </p:cNvCxnSpPr>
            <p:nvPr/>
          </p:nvCxnSpPr>
          <p:spPr>
            <a:xfrm flipV="1">
              <a:off x="6750237" y="4007037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6265157" y="2186561"/>
              <a:ext cx="795516" cy="60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+mn-lt"/>
                </a:rPr>
                <a:t>v</a:t>
              </a:r>
              <a:r>
                <a:rPr lang="en-US" dirty="0" smtClean="0">
                  <a:latin typeface="+mn-lt"/>
                </a:rPr>
                <a:t>,</a:t>
              </a:r>
              <a:r>
                <a:rPr lang="en-US" i="1" dirty="0" smtClean="0">
                  <a:latin typeface="+mn-lt"/>
                </a:rPr>
                <a:t> I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10350" y="1752600"/>
            <a:ext cx="389850" cy="1651575"/>
            <a:chOff x="1210350" y="1752600"/>
            <a:chExt cx="389850" cy="1651575"/>
          </a:xfrm>
        </p:grpSpPr>
        <p:grpSp>
          <p:nvGrpSpPr>
            <p:cNvPr id="60" name="Group 59"/>
            <p:cNvGrpSpPr/>
            <p:nvPr/>
          </p:nvGrpSpPr>
          <p:grpSpPr>
            <a:xfrm>
              <a:off x="1210350" y="2819400"/>
              <a:ext cx="389850" cy="584775"/>
              <a:chOff x="6391950" y="1447800"/>
              <a:chExt cx="389850" cy="584775"/>
            </a:xfrm>
          </p:grpSpPr>
          <p:pic>
            <p:nvPicPr>
              <p:cNvPr id="78" name="Picture 7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105" y="1549687"/>
                <a:ext cx="3815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6391950" y="144780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+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 bwMode="auto">
            <a:xfrm flipV="1">
              <a:off x="1405275" y="2133601"/>
              <a:ext cx="0" cy="6857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1244013" y="17526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505200" y="1676400"/>
            <a:ext cx="304800" cy="1447800"/>
            <a:chOff x="3505200" y="1676400"/>
            <a:chExt cx="304800" cy="1447800"/>
          </a:xfrm>
        </p:grpSpPr>
        <p:sp>
          <p:nvSpPr>
            <p:cNvPr id="76" name="Oval 75"/>
            <p:cNvSpPr/>
            <p:nvPr/>
          </p:nvSpPr>
          <p:spPr>
            <a:xfrm>
              <a:off x="3505200" y="1676400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morning" dir="t"/>
            </a:scene3d>
            <a:sp3d extrusionH="1524000" prstMaterial="dkEdge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flipV="1">
              <a:off x="3657600" y="2438401"/>
              <a:ext cx="0" cy="685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3505200" y="19050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23900" y="5029200"/>
            <a:ext cx="2971800" cy="1528465"/>
            <a:chOff x="723900" y="5029200"/>
            <a:chExt cx="2971800" cy="1528465"/>
          </a:xfrm>
        </p:grpSpPr>
        <p:sp>
          <p:nvSpPr>
            <p:cNvPr id="8" name="Oval 7"/>
            <p:cNvSpPr/>
            <p:nvPr/>
          </p:nvSpPr>
          <p:spPr>
            <a:xfrm>
              <a:off x="2057400" y="5029200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morning" dir="t"/>
            </a:scene3d>
            <a:sp3d extrusionH="1524000" prstMaterial="dkEdge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 flipV="1">
              <a:off x="2209800" y="5562601"/>
              <a:ext cx="0" cy="6857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Arc 8"/>
            <p:cNvSpPr/>
            <p:nvPr/>
          </p:nvSpPr>
          <p:spPr>
            <a:xfrm>
              <a:off x="723900" y="5574074"/>
              <a:ext cx="2971800" cy="457200"/>
            </a:xfrm>
            <a:prstGeom prst="arc">
              <a:avLst>
                <a:gd name="adj1" fmla="val 18700810"/>
                <a:gd name="adj2" fmla="val 13575327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1181100" y="5650274"/>
              <a:ext cx="2057400" cy="304800"/>
            </a:xfrm>
            <a:prstGeom prst="arc">
              <a:avLst>
                <a:gd name="adj1" fmla="val 19309079"/>
                <a:gd name="adj2" fmla="val 1305223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1714500" y="5726474"/>
              <a:ext cx="990600" cy="152400"/>
            </a:xfrm>
            <a:prstGeom prst="arc">
              <a:avLst>
                <a:gd name="adj1" fmla="val 20363957"/>
                <a:gd name="adj2" fmla="val 1206950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723900" y="5574074"/>
              <a:ext cx="2971800" cy="457200"/>
            </a:xfrm>
            <a:prstGeom prst="arc">
              <a:avLst>
                <a:gd name="adj1" fmla="val 935146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1181100" y="5650274"/>
              <a:ext cx="2057400" cy="304800"/>
            </a:xfrm>
            <a:prstGeom prst="arc">
              <a:avLst>
                <a:gd name="adj1" fmla="val 91296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1714500" y="5726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52600" y="60960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grpSp>
        <p:nvGrpSpPr>
          <p:cNvPr id="103" name="Group 18"/>
          <p:cNvGrpSpPr/>
          <p:nvPr/>
        </p:nvGrpSpPr>
        <p:grpSpPr>
          <a:xfrm>
            <a:off x="5028279" y="3250329"/>
            <a:ext cx="1537605" cy="1732615"/>
            <a:chOff x="5414535" y="1074024"/>
            <a:chExt cx="1537605" cy="1732615"/>
          </a:xfrm>
        </p:grpSpPr>
        <p:pic>
          <p:nvPicPr>
            <p:cNvPr id="104" name="Picture 58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379" b="71538" l="30435" r="96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7" t="25177" b="27294"/>
            <a:stretch/>
          </p:blipFill>
          <p:spPr bwMode="auto">
            <a:xfrm rot="341377">
              <a:off x="5414535" y="1074024"/>
              <a:ext cx="1537605" cy="1732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Arc 104"/>
            <p:cNvSpPr/>
            <p:nvPr/>
          </p:nvSpPr>
          <p:spPr>
            <a:xfrm>
              <a:off x="5638800" y="1981200"/>
              <a:ext cx="1066800" cy="304800"/>
            </a:xfrm>
            <a:prstGeom prst="arc">
              <a:avLst>
                <a:gd name="adj1" fmla="val 2109984"/>
                <a:gd name="adj2" fmla="val 21061534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2638" y="1230673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cxnSp>
          <p:nvCxnSpPr>
            <p:cNvPr id="107" name="Straight Arrow Connector 106"/>
            <p:cNvCxnSpPr/>
            <p:nvPr/>
          </p:nvCxnSpPr>
          <p:spPr bwMode="auto">
            <a:xfrm flipV="1">
              <a:off x="6172200" y="1143000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6387935" y="2048494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522520" y="4731432"/>
            <a:ext cx="2293916" cy="2126568"/>
            <a:chOff x="4522520" y="4731432"/>
            <a:chExt cx="2293916" cy="2126568"/>
          </a:xfrm>
        </p:grpSpPr>
        <p:grpSp>
          <p:nvGrpSpPr>
            <p:cNvPr id="134" name="Group 133"/>
            <p:cNvGrpSpPr/>
            <p:nvPr/>
          </p:nvGrpSpPr>
          <p:grpSpPr>
            <a:xfrm>
              <a:off x="4522520" y="4731432"/>
              <a:ext cx="2293916" cy="2126568"/>
              <a:chOff x="4522520" y="4731432"/>
              <a:chExt cx="2293916" cy="2126568"/>
            </a:xfrm>
          </p:grpSpPr>
          <p:grpSp>
            <p:nvGrpSpPr>
              <p:cNvPr id="109" name="Group 47"/>
              <p:cNvGrpSpPr/>
              <p:nvPr/>
            </p:nvGrpSpPr>
            <p:grpSpPr>
              <a:xfrm>
                <a:off x="4522520" y="4899556"/>
                <a:ext cx="2293916" cy="1958444"/>
                <a:chOff x="4378978" y="4003845"/>
                <a:chExt cx="1072390" cy="1028136"/>
              </a:xfrm>
            </p:grpSpPr>
            <p:pic>
              <p:nvPicPr>
                <p:cNvPr id="110" name="Picture 4" descr="http://www.scifacts.com/images/solenoid11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lum bright="20000"/>
                </a:blip>
                <a:srcRect r="91712"/>
                <a:stretch>
                  <a:fillRect/>
                </a:stretch>
              </p:blipFill>
              <p:spPr bwMode="auto">
                <a:xfrm rot="5725728">
                  <a:off x="4904993" y="3664300"/>
                  <a:ext cx="206829" cy="8859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" name="Picture 4" descr="http://www.scifacts.com/images/solenoid11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lum bright="20000"/>
                </a:blip>
                <a:srcRect l="65458"/>
                <a:stretch>
                  <a:fillRect/>
                </a:stretch>
              </p:blipFill>
              <p:spPr bwMode="auto">
                <a:xfrm rot="5725728">
                  <a:off x="4390935" y="4158018"/>
                  <a:ext cx="862006" cy="88592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12" name="Group 95"/>
              <p:cNvGrpSpPr/>
              <p:nvPr/>
            </p:nvGrpSpPr>
            <p:grpSpPr>
              <a:xfrm>
                <a:off x="5650465" y="4731432"/>
                <a:ext cx="327788" cy="1984068"/>
                <a:chOff x="5066594" y="4416732"/>
                <a:chExt cx="327788" cy="1984068"/>
              </a:xfrm>
            </p:grpSpPr>
            <p:grpSp>
              <p:nvGrpSpPr>
                <p:cNvPr id="113" name="Group 79"/>
                <p:cNvGrpSpPr/>
                <p:nvPr/>
              </p:nvGrpSpPr>
              <p:grpSpPr>
                <a:xfrm>
                  <a:off x="5224730" y="4419600"/>
                  <a:ext cx="0" cy="1981200"/>
                  <a:chOff x="5181600" y="4419600"/>
                  <a:chExt cx="0" cy="1981200"/>
                </a:xfrm>
              </p:grpSpPr>
              <p:cxnSp>
                <p:nvCxnSpPr>
                  <p:cNvPr id="128" name="Straight Arrow Connector 127"/>
                  <p:cNvCxnSpPr/>
                  <p:nvPr/>
                </p:nvCxnSpPr>
                <p:spPr>
                  <a:xfrm flipV="1">
                    <a:off x="5181600" y="4419600"/>
                    <a:ext cx="0" cy="6096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/>
                  <p:nvPr/>
                </p:nvCxnSpPr>
                <p:spPr>
                  <a:xfrm flipV="1">
                    <a:off x="5181600" y="51054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/>
                  <p:nvPr/>
                </p:nvCxnSpPr>
                <p:spPr>
                  <a:xfrm flipV="1">
                    <a:off x="5181600" y="54102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/>
                  <p:nvPr/>
                </p:nvCxnSpPr>
                <p:spPr>
                  <a:xfrm flipV="1">
                    <a:off x="5181600" y="5664678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 flipV="1">
                    <a:off x="5181600" y="59436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/>
                  <p:nvPr/>
                </p:nvCxnSpPr>
                <p:spPr>
                  <a:xfrm flipV="1">
                    <a:off x="5181600" y="62484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oup 80"/>
                <p:cNvGrpSpPr/>
                <p:nvPr/>
              </p:nvGrpSpPr>
              <p:grpSpPr>
                <a:xfrm>
                  <a:off x="5394382" y="4416732"/>
                  <a:ext cx="0" cy="1981200"/>
                  <a:chOff x="5181600" y="4419600"/>
                  <a:chExt cx="0" cy="1981200"/>
                </a:xfrm>
              </p:grpSpPr>
              <p:cxnSp>
                <p:nvCxnSpPr>
                  <p:cNvPr id="122" name="Straight Arrow Connector 121"/>
                  <p:cNvCxnSpPr/>
                  <p:nvPr/>
                </p:nvCxnSpPr>
                <p:spPr>
                  <a:xfrm flipV="1">
                    <a:off x="5181600" y="4419600"/>
                    <a:ext cx="0" cy="59436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/>
                  <p:cNvCxnSpPr/>
                  <p:nvPr/>
                </p:nvCxnSpPr>
                <p:spPr>
                  <a:xfrm flipV="1">
                    <a:off x="5181600" y="51054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/>
                  <p:cNvCxnSpPr/>
                  <p:nvPr/>
                </p:nvCxnSpPr>
                <p:spPr>
                  <a:xfrm flipV="1">
                    <a:off x="5181600" y="54102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/>
                  <p:cNvCxnSpPr/>
                  <p:nvPr/>
                </p:nvCxnSpPr>
                <p:spPr>
                  <a:xfrm flipV="1">
                    <a:off x="5181600" y="5664678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 flipV="1">
                    <a:off x="5181600" y="59436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 flipV="1">
                    <a:off x="5181600" y="62484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87"/>
                <p:cNvGrpSpPr/>
                <p:nvPr/>
              </p:nvGrpSpPr>
              <p:grpSpPr>
                <a:xfrm>
                  <a:off x="5066594" y="4416732"/>
                  <a:ext cx="0" cy="1981200"/>
                  <a:chOff x="5181600" y="4419600"/>
                  <a:chExt cx="0" cy="1981200"/>
                </a:xfrm>
              </p:grpSpPr>
              <p:cxnSp>
                <p:nvCxnSpPr>
                  <p:cNvPr id="116" name="Straight Arrow Connector 115"/>
                  <p:cNvCxnSpPr/>
                  <p:nvPr/>
                </p:nvCxnSpPr>
                <p:spPr>
                  <a:xfrm flipV="1">
                    <a:off x="5181600" y="4419600"/>
                    <a:ext cx="0" cy="6096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/>
                  <p:cNvCxnSpPr/>
                  <p:nvPr/>
                </p:nvCxnSpPr>
                <p:spPr>
                  <a:xfrm flipV="1">
                    <a:off x="5181600" y="51054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Arrow Connector 117"/>
                  <p:cNvCxnSpPr/>
                  <p:nvPr/>
                </p:nvCxnSpPr>
                <p:spPr>
                  <a:xfrm flipV="1">
                    <a:off x="5181600" y="54102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/>
                  <p:cNvCxnSpPr/>
                  <p:nvPr/>
                </p:nvCxnSpPr>
                <p:spPr>
                  <a:xfrm flipV="1">
                    <a:off x="5181600" y="5664678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/>
                  <p:nvPr/>
                </p:nvCxnSpPr>
                <p:spPr>
                  <a:xfrm flipV="1">
                    <a:off x="5181600" y="5943600"/>
                    <a:ext cx="0" cy="18288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/>
                  <p:cNvCxnSpPr/>
                  <p:nvPr/>
                </p:nvCxnSpPr>
                <p:spPr>
                  <a:xfrm flipV="1">
                    <a:off x="5181600" y="6248400"/>
                    <a:ext cx="0" cy="152400"/>
                  </a:xfrm>
                  <a:prstGeom prst="straightConnector1">
                    <a:avLst/>
                  </a:prstGeom>
                  <a:ln w="38100"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5" name="TextBox 134"/>
            <p:cNvSpPr txBox="1"/>
            <p:nvPr/>
          </p:nvSpPr>
          <p:spPr>
            <a:xfrm>
              <a:off x="4930586" y="5654634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</a:t>
              </a:r>
              <a:endParaRPr lang="en-US" sz="2400" i="1" dirty="0"/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6416986" y="5045034"/>
              <a:ext cx="0" cy="1600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416986" y="557396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</a:t>
              </a:r>
              <a:endParaRPr lang="en-US" sz="2400" i="1" dirty="0"/>
            </a:p>
          </p:txBody>
        </p:sp>
        <p:sp>
          <p:nvSpPr>
            <p:cNvPr id="138" name="Arc 137"/>
            <p:cNvSpPr/>
            <p:nvPr/>
          </p:nvSpPr>
          <p:spPr>
            <a:xfrm rot="21311376">
              <a:off x="5340286" y="5641784"/>
              <a:ext cx="914400" cy="304800"/>
            </a:xfrm>
            <a:prstGeom prst="arc">
              <a:avLst>
                <a:gd name="adj1" fmla="val 2411211"/>
                <a:gd name="adj2" fmla="val 8247667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714851" y="6396335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 rot="5400000">
            <a:off x="1958609" y="2613391"/>
            <a:ext cx="461665" cy="1026083"/>
            <a:chOff x="1174443" y="1793317"/>
            <a:chExt cx="461665" cy="1026083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 flipV="1">
              <a:off x="1405275" y="2133601"/>
              <a:ext cx="0" cy="6857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 rot="16200000">
              <a:off x="1229587" y="1738173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  <p:grpSp>
        <p:nvGrpSpPr>
          <p:cNvPr id="90" name="Group 89"/>
          <p:cNvGrpSpPr/>
          <p:nvPr/>
        </p:nvGrpSpPr>
        <p:grpSpPr>
          <a:xfrm rot="5400000">
            <a:off x="4168409" y="2613391"/>
            <a:ext cx="461665" cy="1026083"/>
            <a:chOff x="1174443" y="1793317"/>
            <a:chExt cx="461665" cy="1026083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 flipV="1">
              <a:off x="1405275" y="2133601"/>
              <a:ext cx="0" cy="6857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 rot="16200000">
              <a:off x="1229587" y="1738173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685800" y="1226403"/>
            <a:ext cx="83156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 long straight wire is carrying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to the right</a:t>
            </a:r>
            <a:r>
              <a:rPr lang="en-US" altLang="en-US" sz="2400" dirty="0">
                <a:latin typeface="+mn-lt"/>
              </a:rPr>
              <a:t>. </a:t>
            </a:r>
            <a:r>
              <a:rPr lang="en-US" altLang="en-US" sz="2400" dirty="0" smtClean="0">
                <a:latin typeface="+mn-lt"/>
              </a:rPr>
              <a:t>A distance </a:t>
            </a:r>
            <a:r>
              <a:rPr lang="en-US" altLang="en-US" sz="2400" i="1" dirty="0" smtClean="0">
                <a:latin typeface="+mn-lt"/>
              </a:rPr>
              <a:t>r</a:t>
            </a:r>
            <a:r>
              <a:rPr lang="en-US" altLang="en-US" sz="2400" dirty="0" smtClean="0">
                <a:latin typeface="+mn-lt"/>
              </a:rPr>
              <a:t> from the wire are 2 charges </a:t>
            </a:r>
            <a:r>
              <a:rPr lang="en-US" altLang="en-US" sz="2400" dirty="0" smtClean="0">
                <a:solidFill>
                  <a:srgbClr val="C00000"/>
                </a:solidFill>
                <a:latin typeface="+mn-lt"/>
              </a:rPr>
              <a:t>+</a:t>
            </a:r>
            <a:r>
              <a:rPr lang="en-US" altLang="en-US" sz="2400" i="1" dirty="0" smtClean="0">
                <a:solidFill>
                  <a:srgbClr val="C00000"/>
                </a:solidFill>
                <a:latin typeface="+mn-lt"/>
              </a:rPr>
              <a:t>q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with </a:t>
            </a:r>
            <a:r>
              <a:rPr lang="en-US" altLang="en-US" sz="2400" dirty="0" smtClean="0">
                <a:latin typeface="+mn-lt"/>
              </a:rPr>
              <a:t>speed </a:t>
            </a:r>
            <a:r>
              <a:rPr lang="en-US" altLang="en-US" sz="2400" i="1" dirty="0" smtClean="0">
                <a:latin typeface="+mn-lt"/>
              </a:rPr>
              <a:t>v </a:t>
            </a:r>
            <a:endParaRPr lang="en-US" altLang="en-US" sz="2400" i="1" dirty="0">
              <a:latin typeface="+mn-lt"/>
            </a:endParaRPr>
          </a:p>
        </p:txBody>
      </p:sp>
      <p:sp>
        <p:nvSpPr>
          <p:cNvPr id="17413" name="Text Box 32"/>
          <p:cNvSpPr txBox="1">
            <a:spLocks noChangeArrowheads="1"/>
          </p:cNvSpPr>
          <p:nvPr/>
        </p:nvSpPr>
        <p:spPr bwMode="auto">
          <a:xfrm>
            <a:off x="687388" y="4262438"/>
            <a:ext cx="777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Compare </a:t>
            </a:r>
            <a:r>
              <a:rPr lang="en-US" altLang="en-US" sz="2400" dirty="0" smtClean="0">
                <a:latin typeface="+mn-lt"/>
              </a:rPr>
              <a:t>the </a:t>
            </a:r>
            <a:r>
              <a:rPr lang="en-US" altLang="en-US" sz="2400" i="1" u="sng" dirty="0" smtClean="0">
                <a:latin typeface="+mn-lt"/>
              </a:rPr>
              <a:t>magnitude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of magnetic force on </a:t>
            </a:r>
            <a:r>
              <a:rPr lang="en-US" altLang="en-US" sz="2400" i="1" dirty="0">
                <a:solidFill>
                  <a:srgbClr val="C00000"/>
                </a:solidFill>
                <a:latin typeface="+mn-lt"/>
              </a:rPr>
              <a:t>q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for (a</a:t>
            </a:r>
            <a:r>
              <a:rPr lang="en-US" altLang="en-US" sz="2400" dirty="0">
                <a:latin typeface="+mn-lt"/>
              </a:rPr>
              <a:t>) vs. (b)</a:t>
            </a:r>
          </a:p>
        </p:txBody>
      </p:sp>
      <p:sp>
        <p:nvSpPr>
          <p:cNvPr id="17414" name="Rectangle 33"/>
          <p:cNvSpPr>
            <a:spLocks noChangeArrowheads="1"/>
          </p:cNvSpPr>
          <p:nvPr/>
        </p:nvSpPr>
        <p:spPr bwMode="auto">
          <a:xfrm>
            <a:off x="762000" y="4817983"/>
            <a:ext cx="4800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(a) has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the larger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force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(b) has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the larger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force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force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is the same for (a) and (b) </a:t>
            </a:r>
          </a:p>
        </p:txBody>
      </p:sp>
      <p:sp>
        <p:nvSpPr>
          <p:cNvPr id="17415" name="Line 2"/>
          <p:cNvSpPr>
            <a:spLocks noChangeShapeType="1"/>
          </p:cNvSpPr>
          <p:nvPr/>
        </p:nvSpPr>
        <p:spPr bwMode="auto">
          <a:xfrm>
            <a:off x="256705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8001000" y="3200400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i="1" dirty="0" smtClean="0">
                <a:latin typeface="+mn-lt"/>
              </a:rPr>
              <a:t>I</a:t>
            </a:r>
          </a:p>
        </p:txBody>
      </p:sp>
      <p:sp>
        <p:nvSpPr>
          <p:cNvPr id="17421" name="Text Box 29"/>
          <p:cNvSpPr txBox="1">
            <a:spLocks noChangeArrowheads="1"/>
          </p:cNvSpPr>
          <p:nvPr/>
        </p:nvSpPr>
        <p:spPr bwMode="auto">
          <a:xfrm>
            <a:off x="1676400" y="22860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(a)</a:t>
            </a:r>
          </a:p>
        </p:txBody>
      </p:sp>
      <p:sp>
        <p:nvSpPr>
          <p:cNvPr id="17422" name="Text Box 30"/>
          <p:cNvSpPr txBox="1">
            <a:spLocks noChangeArrowheads="1"/>
          </p:cNvSpPr>
          <p:nvPr/>
        </p:nvSpPr>
        <p:spPr bwMode="auto">
          <a:xfrm>
            <a:off x="2263075" y="27481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+mn-lt"/>
              </a:rPr>
              <a:t>r</a:t>
            </a:r>
            <a:endParaRPr lang="en-US" altLang="en-US" sz="2400" i="1" dirty="0">
              <a:latin typeface="+mn-lt"/>
            </a:endParaRPr>
          </a:p>
        </p:txBody>
      </p:sp>
      <p:sp>
        <p:nvSpPr>
          <p:cNvPr id="17427" name="Line 40"/>
          <p:cNvSpPr>
            <a:spLocks noChangeShapeType="1"/>
          </p:cNvSpPr>
          <p:nvPr/>
        </p:nvSpPr>
        <p:spPr bwMode="auto">
          <a:xfrm>
            <a:off x="6375050" y="2514600"/>
            <a:ext cx="0" cy="889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41"/>
          <p:cNvSpPr txBox="1">
            <a:spLocks noChangeArrowheads="1"/>
          </p:cNvSpPr>
          <p:nvPr/>
        </p:nvSpPr>
        <p:spPr bwMode="auto">
          <a:xfrm>
            <a:off x="5433600" y="2286000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(b)</a:t>
            </a:r>
          </a:p>
        </p:txBody>
      </p:sp>
      <p:sp>
        <p:nvSpPr>
          <p:cNvPr id="17434" name="Rectangle 45"/>
          <p:cNvSpPr>
            <a:spLocks noChangeArrowheads="1"/>
          </p:cNvSpPr>
          <p:nvPr/>
        </p:nvSpPr>
        <p:spPr bwMode="auto">
          <a:xfrm>
            <a:off x="2133600" y="2133600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C00000"/>
                </a:solidFill>
              </a:rPr>
              <a:t>q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7435" name="Rectangle 46"/>
          <p:cNvSpPr>
            <a:spLocks noChangeArrowheads="1"/>
          </p:cNvSpPr>
          <p:nvPr/>
        </p:nvSpPr>
        <p:spPr bwMode="auto">
          <a:xfrm>
            <a:off x="5929725" y="2128650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C00000"/>
                </a:solidFill>
              </a:rPr>
              <a:t>q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3.1</a:t>
            </a:r>
            <a:endParaRPr lang="en-US" dirty="0"/>
          </a:p>
        </p:txBody>
      </p:sp>
      <p:pic>
        <p:nvPicPr>
          <p:cNvPr id="62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4" name="Oval 53"/>
          <p:cNvSpPr/>
          <p:nvPr/>
        </p:nvSpPr>
        <p:spPr>
          <a:xfrm rot="5400000">
            <a:off x="7162800" y="3351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00" prstMaterial="dkEdg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9"/>
          <p:cNvGrpSpPr/>
          <p:nvPr/>
        </p:nvGrpSpPr>
        <p:grpSpPr>
          <a:xfrm>
            <a:off x="2394858" y="2274125"/>
            <a:ext cx="338554" cy="461665"/>
            <a:chOff x="6498721" y="1459675"/>
            <a:chExt cx="338554" cy="461665"/>
          </a:xfrm>
        </p:grpSpPr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505" y="1600200"/>
              <a:ext cx="224445" cy="2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6498721" y="14596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 bwMode="auto">
          <a:xfrm>
            <a:off x="2743200" y="2513611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352800" y="2273136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391400" y="3429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59"/>
          <p:cNvGrpSpPr/>
          <p:nvPr/>
        </p:nvGrpSpPr>
        <p:grpSpPr>
          <a:xfrm>
            <a:off x="6202858" y="2263239"/>
            <a:ext cx="338554" cy="461665"/>
            <a:chOff x="6498721" y="1459675"/>
            <a:chExt cx="338554" cy="461665"/>
          </a:xfrm>
        </p:grpSpPr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505" y="1600200"/>
              <a:ext cx="224445" cy="2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498721" y="14596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 bwMode="auto">
          <a:xfrm flipV="1">
            <a:off x="6475000" y="1928750"/>
            <a:ext cx="4572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908450" y="1693223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auto">
          <a:xfrm>
            <a:off x="6398800" y="274320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+mn-lt"/>
              </a:rPr>
              <a:t>r</a:t>
            </a:r>
            <a:endParaRPr lang="en-US" altLang="en-US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685800" y="1226403"/>
            <a:ext cx="83156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 long straight wire is carrying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to the right</a:t>
            </a:r>
            <a:r>
              <a:rPr lang="en-US" altLang="en-US" sz="2400" dirty="0">
                <a:latin typeface="+mn-lt"/>
              </a:rPr>
              <a:t>. </a:t>
            </a:r>
            <a:r>
              <a:rPr lang="en-US" altLang="en-US" sz="2400" dirty="0" smtClean="0">
                <a:latin typeface="+mn-lt"/>
              </a:rPr>
              <a:t>A distance </a:t>
            </a:r>
            <a:r>
              <a:rPr lang="en-US" altLang="en-US" sz="2400" i="1" dirty="0" smtClean="0">
                <a:latin typeface="+mn-lt"/>
              </a:rPr>
              <a:t>r</a:t>
            </a:r>
            <a:r>
              <a:rPr lang="en-US" altLang="en-US" sz="2400" dirty="0" smtClean="0">
                <a:latin typeface="+mn-lt"/>
              </a:rPr>
              <a:t> from the wire are 2 charges </a:t>
            </a:r>
            <a:r>
              <a:rPr lang="en-US" altLang="en-US" sz="2400" dirty="0" smtClean="0">
                <a:solidFill>
                  <a:srgbClr val="C00000"/>
                </a:solidFill>
                <a:latin typeface="+mn-lt"/>
              </a:rPr>
              <a:t>+</a:t>
            </a:r>
            <a:r>
              <a:rPr lang="en-US" altLang="en-US" sz="2400" i="1" dirty="0" smtClean="0">
                <a:solidFill>
                  <a:srgbClr val="C00000"/>
                </a:solidFill>
                <a:latin typeface="+mn-lt"/>
              </a:rPr>
              <a:t>q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with </a:t>
            </a:r>
            <a:r>
              <a:rPr lang="en-US" altLang="en-US" sz="2400" dirty="0" smtClean="0">
                <a:latin typeface="+mn-lt"/>
              </a:rPr>
              <a:t>speed </a:t>
            </a:r>
            <a:r>
              <a:rPr lang="en-US" altLang="en-US" sz="2400" i="1" dirty="0" smtClean="0">
                <a:latin typeface="+mn-lt"/>
              </a:rPr>
              <a:t>v </a:t>
            </a:r>
            <a:endParaRPr lang="en-US" altLang="en-US" sz="2400" i="1" dirty="0">
              <a:latin typeface="+mn-lt"/>
            </a:endParaRPr>
          </a:p>
        </p:txBody>
      </p:sp>
      <p:sp>
        <p:nvSpPr>
          <p:cNvPr id="17413" name="Text Box 32"/>
          <p:cNvSpPr txBox="1">
            <a:spLocks noChangeArrowheads="1"/>
          </p:cNvSpPr>
          <p:nvPr/>
        </p:nvSpPr>
        <p:spPr bwMode="auto">
          <a:xfrm>
            <a:off x="687388" y="4262438"/>
            <a:ext cx="777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+mn-lt"/>
              </a:rPr>
              <a:t>Compare the </a:t>
            </a:r>
            <a:r>
              <a:rPr lang="en-US" altLang="en-US" sz="2400" i="1" u="sng" dirty="0" smtClean="0">
                <a:latin typeface="+mn-lt"/>
              </a:rPr>
              <a:t>direction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of magnetic force on </a:t>
            </a:r>
            <a:r>
              <a:rPr lang="en-US" altLang="en-US" sz="2400" i="1" dirty="0">
                <a:solidFill>
                  <a:srgbClr val="C00000"/>
                </a:solidFill>
                <a:latin typeface="+mn-lt"/>
              </a:rPr>
              <a:t>q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for (a</a:t>
            </a:r>
            <a:r>
              <a:rPr lang="en-US" altLang="en-US" sz="2400" dirty="0">
                <a:latin typeface="+mn-lt"/>
              </a:rPr>
              <a:t>) vs. (b)</a:t>
            </a:r>
          </a:p>
        </p:txBody>
      </p:sp>
      <p:sp>
        <p:nvSpPr>
          <p:cNvPr id="17415" name="Line 2"/>
          <p:cNvSpPr>
            <a:spLocks noChangeShapeType="1"/>
          </p:cNvSpPr>
          <p:nvPr/>
        </p:nvSpPr>
        <p:spPr bwMode="auto">
          <a:xfrm>
            <a:off x="2567050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8001000" y="3200400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i="1" dirty="0" smtClean="0">
                <a:latin typeface="+mn-lt"/>
              </a:rPr>
              <a:t>I</a:t>
            </a:r>
          </a:p>
        </p:txBody>
      </p:sp>
      <p:sp>
        <p:nvSpPr>
          <p:cNvPr id="17421" name="Text Box 29"/>
          <p:cNvSpPr txBox="1">
            <a:spLocks noChangeArrowheads="1"/>
          </p:cNvSpPr>
          <p:nvPr/>
        </p:nvSpPr>
        <p:spPr bwMode="auto">
          <a:xfrm>
            <a:off x="1676400" y="22860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(a)</a:t>
            </a:r>
          </a:p>
        </p:txBody>
      </p:sp>
      <p:sp>
        <p:nvSpPr>
          <p:cNvPr id="17422" name="Text Box 30"/>
          <p:cNvSpPr txBox="1">
            <a:spLocks noChangeArrowheads="1"/>
          </p:cNvSpPr>
          <p:nvPr/>
        </p:nvSpPr>
        <p:spPr bwMode="auto">
          <a:xfrm>
            <a:off x="2263075" y="27481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+mn-lt"/>
              </a:rPr>
              <a:t>r</a:t>
            </a:r>
            <a:endParaRPr lang="en-US" altLang="en-US" sz="2400" i="1" dirty="0">
              <a:latin typeface="+mn-lt"/>
            </a:endParaRPr>
          </a:p>
        </p:txBody>
      </p:sp>
      <p:sp>
        <p:nvSpPr>
          <p:cNvPr id="17427" name="Line 40"/>
          <p:cNvSpPr>
            <a:spLocks noChangeShapeType="1"/>
          </p:cNvSpPr>
          <p:nvPr/>
        </p:nvSpPr>
        <p:spPr bwMode="auto">
          <a:xfrm>
            <a:off x="6375050" y="2514600"/>
            <a:ext cx="0" cy="889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41"/>
          <p:cNvSpPr txBox="1">
            <a:spLocks noChangeArrowheads="1"/>
          </p:cNvSpPr>
          <p:nvPr/>
        </p:nvSpPr>
        <p:spPr bwMode="auto">
          <a:xfrm>
            <a:off x="5433600" y="2286000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(b)</a:t>
            </a:r>
          </a:p>
        </p:txBody>
      </p:sp>
      <p:sp>
        <p:nvSpPr>
          <p:cNvPr id="17434" name="Rectangle 45"/>
          <p:cNvSpPr>
            <a:spLocks noChangeArrowheads="1"/>
          </p:cNvSpPr>
          <p:nvPr/>
        </p:nvSpPr>
        <p:spPr bwMode="auto">
          <a:xfrm>
            <a:off x="2133600" y="2133600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C00000"/>
                </a:solidFill>
              </a:rPr>
              <a:t>q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7435" name="Rectangle 46"/>
          <p:cNvSpPr>
            <a:spLocks noChangeArrowheads="1"/>
          </p:cNvSpPr>
          <p:nvPr/>
        </p:nvSpPr>
        <p:spPr bwMode="auto">
          <a:xfrm>
            <a:off x="5929725" y="2128650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C00000"/>
                </a:solidFill>
              </a:rPr>
              <a:t>q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4" name="Oval 53"/>
          <p:cNvSpPr/>
          <p:nvPr/>
        </p:nvSpPr>
        <p:spPr>
          <a:xfrm rot="5400000">
            <a:off x="7162800" y="3351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00" prstMaterial="dkEdg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9"/>
          <p:cNvGrpSpPr/>
          <p:nvPr/>
        </p:nvGrpSpPr>
        <p:grpSpPr>
          <a:xfrm>
            <a:off x="2394858" y="2274125"/>
            <a:ext cx="338554" cy="461665"/>
            <a:chOff x="6498721" y="1459675"/>
            <a:chExt cx="338554" cy="461665"/>
          </a:xfrm>
        </p:grpSpPr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505" y="1600200"/>
              <a:ext cx="224445" cy="2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6498721" y="14596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 bwMode="auto">
          <a:xfrm>
            <a:off x="2743200" y="2513611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352800" y="2273136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391400" y="3429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9"/>
          <p:cNvGrpSpPr/>
          <p:nvPr/>
        </p:nvGrpSpPr>
        <p:grpSpPr>
          <a:xfrm>
            <a:off x="6202858" y="2263239"/>
            <a:ext cx="338554" cy="461665"/>
            <a:chOff x="6498721" y="1459675"/>
            <a:chExt cx="338554" cy="461665"/>
          </a:xfrm>
        </p:grpSpPr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505" y="1600200"/>
              <a:ext cx="224445" cy="2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498721" y="14596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 bwMode="auto">
          <a:xfrm flipV="1">
            <a:off x="6475000" y="1928750"/>
            <a:ext cx="4572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908450" y="1693223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auto">
          <a:xfrm>
            <a:off x="6398800" y="274320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+mn-lt"/>
              </a:rPr>
              <a:t>r</a:t>
            </a:r>
            <a:endParaRPr lang="en-US" altLang="en-US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Force between wires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932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wires 1 &amp; 2 carry current in the same direction. In which direction does the force on wire 2 point?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19400" y="4202112"/>
            <a:ext cx="1676400" cy="506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590800" y="3749972"/>
            <a:ext cx="670606" cy="609600"/>
            <a:chOff x="457200" y="3048000"/>
            <a:chExt cx="670606" cy="609600"/>
          </a:xfrm>
        </p:grpSpPr>
        <p:sp>
          <p:nvSpPr>
            <p:cNvPr id="8" name="TextBox 58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114800" y="3744912"/>
            <a:ext cx="609600" cy="609600"/>
            <a:chOff x="152400" y="3048000"/>
            <a:chExt cx="609600" cy="609600"/>
          </a:xfrm>
        </p:grpSpPr>
        <p:sp>
          <p:nvSpPr>
            <p:cNvPr id="13" name="TextBox 58"/>
            <p:cNvSpPr txBox="1">
              <a:spLocks noChangeArrowheads="1"/>
            </p:cNvSpPr>
            <p:nvPr/>
          </p:nvSpPr>
          <p:spPr bwMode="auto">
            <a:xfrm>
              <a:off x="152400" y="30480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990600" y="5122783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Toward wire 1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Away from wire 1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force is zero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219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Current-carrying wires generate </a:t>
            </a:r>
            <a:r>
              <a:rPr lang="en-US" sz="2400" i="1" dirty="0" smtClean="0"/>
              <a:t>B</a:t>
            </a:r>
            <a:r>
              <a:rPr lang="en-US" sz="2400" dirty="0" smtClean="0"/>
              <a:t> fields, </a:t>
            </a:r>
            <a:r>
              <a:rPr lang="en-US" sz="2400" i="1" dirty="0" smtClean="0"/>
              <a:t>B</a:t>
            </a:r>
            <a:r>
              <a:rPr lang="en-US" sz="2400" dirty="0" smtClean="0"/>
              <a:t> fields exert force on current-carrying wires. So, wires must exert forces on each other!</a:t>
            </a:r>
            <a:endParaRPr lang="en-US" sz="24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between wires</a:t>
            </a:r>
            <a:endParaRPr lang="en-US" dirty="0"/>
          </a:p>
        </p:txBody>
      </p:sp>
      <p:cxnSp>
        <p:nvCxnSpPr>
          <p:cNvPr id="4" name="Straight Connector 3"/>
          <p:cNvCxnSpPr>
            <a:stCxn id="8" idx="2"/>
            <a:endCxn id="13" idx="6"/>
          </p:cNvCxnSpPr>
          <p:nvPr/>
        </p:nvCxnSpPr>
        <p:spPr>
          <a:xfrm flipV="1">
            <a:off x="5334000" y="2971800"/>
            <a:ext cx="2133600" cy="506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334000" y="2519660"/>
            <a:ext cx="670606" cy="609600"/>
            <a:chOff x="457200" y="3048000"/>
            <a:chExt cx="670606" cy="609600"/>
          </a:xfrm>
        </p:grpSpPr>
        <p:sp>
          <p:nvSpPr>
            <p:cNvPr id="6" name="TextBox 58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6858000" y="2519660"/>
            <a:ext cx="609600" cy="595015"/>
            <a:chOff x="3810000" y="2510135"/>
            <a:chExt cx="609600" cy="595015"/>
          </a:xfrm>
          <a:noFill/>
        </p:grpSpPr>
        <p:sp>
          <p:nvSpPr>
            <p:cNvPr id="11" name="TextBox 58"/>
            <p:cNvSpPr txBox="1">
              <a:spLocks noChangeArrowheads="1"/>
            </p:cNvSpPr>
            <p:nvPr/>
          </p:nvSpPr>
          <p:spPr bwMode="auto">
            <a:xfrm>
              <a:off x="3810000" y="2510135"/>
              <a:ext cx="36580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2</a:t>
              </a:r>
              <a:endParaRPr lang="en-US" sz="24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4114800" y="2819400"/>
              <a:ext cx="304800" cy="285750"/>
              <a:chOff x="2743200" y="1600200"/>
              <a:chExt cx="457200" cy="457200"/>
            </a:xfrm>
            <a:grpFill/>
          </p:grpSpPr>
          <p:sp>
            <p:nvSpPr>
              <p:cNvPr id="13" name="Oval 12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1"/>
                <a:endCxn id="13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7"/>
                <a:endCxn id="13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533400" y="1219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Wires generate </a:t>
            </a:r>
            <a:r>
              <a:rPr lang="en-US" sz="2400" i="1" dirty="0" smtClean="0"/>
              <a:t>B</a:t>
            </a:r>
            <a:r>
              <a:rPr lang="en-US" sz="2400" dirty="0" smtClean="0"/>
              <a:t> fields, </a:t>
            </a:r>
            <a:r>
              <a:rPr lang="en-US" sz="2400" i="1" dirty="0" smtClean="0"/>
              <a:t>B</a:t>
            </a:r>
            <a:r>
              <a:rPr lang="en-US" sz="2400" dirty="0" smtClean="0"/>
              <a:t> fields exert force on wires. Therefore, wires exert forces on each other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486400" y="6172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4114800" y="3962400"/>
          <a:ext cx="1087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4" name="Equation" r:id="rId4" imgW="622080" imgH="393480" progId="Equation.DSMT4">
                  <p:embed/>
                </p:oleObj>
              </mc:Choice>
              <mc:Fallback>
                <p:oleObj name="Equation" r:id="rId4" imgW="62208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10874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5343525" y="4114800"/>
          <a:ext cx="18192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5" name="Equation" r:id="rId6" imgW="1041120" imgH="228600" progId="Equation.DSMT4">
                  <p:embed/>
                </p:oleObj>
              </mc:Choice>
              <mc:Fallback>
                <p:oleObj name="Equation" r:id="rId6" imgW="104112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114800"/>
                        <a:ext cx="18192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4103688" y="4724400"/>
          <a:ext cx="1154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6" name="Equation" r:id="rId8" imgW="660240" imgH="393480" progId="Equation.DSMT4">
                  <p:embed/>
                </p:oleObj>
              </mc:Choice>
              <mc:Fallback>
                <p:oleObj name="Equation" r:id="rId8" imgW="6602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4724400"/>
                        <a:ext cx="11541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/>
        </p:nvGraphicFramePr>
        <p:xfrm>
          <a:off x="5343525" y="4876800"/>
          <a:ext cx="18192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7" name="Equation" r:id="rId10" imgW="1041120" imgH="228600" progId="Equation.DSMT4">
                  <p:embed/>
                </p:oleObj>
              </mc:Choice>
              <mc:Fallback>
                <p:oleObj name="Equation" r:id="rId10" imgW="104112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876800"/>
                        <a:ext cx="18192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Connector 68"/>
          <p:cNvCxnSpPr/>
          <p:nvPr/>
        </p:nvCxnSpPr>
        <p:spPr>
          <a:xfrm flipV="1">
            <a:off x="1905000" y="2971800"/>
            <a:ext cx="1676400" cy="506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676400" y="2519660"/>
            <a:ext cx="670606" cy="609600"/>
            <a:chOff x="457200" y="3048000"/>
            <a:chExt cx="670606" cy="609600"/>
          </a:xfrm>
        </p:grpSpPr>
        <p:sp>
          <p:nvSpPr>
            <p:cNvPr id="71" name="TextBox 58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72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200400" y="2514600"/>
            <a:ext cx="609600" cy="609600"/>
            <a:chOff x="152400" y="3048000"/>
            <a:chExt cx="609600" cy="609600"/>
          </a:xfrm>
        </p:grpSpPr>
        <p:sp>
          <p:nvSpPr>
            <p:cNvPr id="76" name="TextBox 58"/>
            <p:cNvSpPr txBox="1">
              <a:spLocks noChangeArrowheads="1"/>
            </p:cNvSpPr>
            <p:nvPr/>
          </p:nvSpPr>
          <p:spPr bwMode="auto">
            <a:xfrm>
              <a:off x="152400" y="30480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5" name="Text Box 50"/>
          <p:cNvSpPr txBox="1">
            <a:spLocks noChangeArrowheads="1"/>
          </p:cNvSpPr>
          <p:nvPr/>
        </p:nvSpPr>
        <p:spPr bwMode="auto">
          <a:xfrm rot="18960509">
            <a:off x="515175" y="2600206"/>
            <a:ext cx="853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 smtClean="0">
                <a:latin typeface="+mn-lt"/>
              </a:rPr>
              <a:t>Direction</a:t>
            </a:r>
            <a:endParaRPr lang="en-US" sz="1400" dirty="0">
              <a:latin typeface="+mn-lt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 rot="18960509">
            <a:off x="3312754" y="4094518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93921" y="296883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2586840" y="295497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Force between wires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819400" y="3440112"/>
            <a:ext cx="1676400" cy="506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114800" y="2895600"/>
            <a:ext cx="609600" cy="696912"/>
            <a:chOff x="152400" y="2960688"/>
            <a:chExt cx="609600" cy="696912"/>
          </a:xfrm>
        </p:grpSpPr>
        <p:sp>
          <p:nvSpPr>
            <p:cNvPr id="8" name="TextBox 58"/>
            <p:cNvSpPr txBox="1">
              <a:spLocks noChangeArrowheads="1"/>
            </p:cNvSpPr>
            <p:nvPr/>
          </p:nvSpPr>
          <p:spPr bwMode="auto">
            <a:xfrm>
              <a:off x="152400" y="2960688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2" name="Oval 11"/>
          <p:cNvSpPr/>
          <p:nvPr/>
        </p:nvSpPr>
        <p:spPr>
          <a:xfrm>
            <a:off x="2590800" y="22098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8000000" lon="3207254" rev="18141449"/>
            </a:camera>
            <a:lightRig rig="morning" dir="t"/>
          </a:scene3d>
          <a:sp3d extrusionH="254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3124200"/>
            <a:ext cx="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295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wires 1 &amp; 2 carry current in perpendicular directions. In which direction does the force on wire 2 point?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2209800" y="3200400"/>
            <a:ext cx="365806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990600" y="5122783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Toward wire 1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Away from wire 1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force is zero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how magnetic fields are created by currents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Use specific examples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Long straight wire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Current loop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Solenoid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Electromagnets &amp; MRI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8001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dirty="0" smtClean="0"/>
              <a:t> fields are generated by currents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Long straight wire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Current loop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Solenoid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Current carrying wires exert forces on each other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Likes attract, opposites repel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05200" y="2057400"/>
            <a:ext cx="4267200" cy="1371600"/>
            <a:chOff x="7848599" y="2452576"/>
            <a:chExt cx="4267200" cy="1371600"/>
          </a:xfrm>
        </p:grpSpPr>
        <p:sp>
          <p:nvSpPr>
            <p:cNvPr id="9" name="TextBox 8"/>
            <p:cNvSpPr txBox="1"/>
            <p:nvPr/>
          </p:nvSpPr>
          <p:spPr>
            <a:xfrm>
              <a:off x="8011631" y="2909776"/>
              <a:ext cx="4104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Don’t confuse different RHRs!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10" name="AutoShape 148"/>
            <p:cNvSpPr>
              <a:spLocks/>
            </p:cNvSpPr>
            <p:nvPr/>
          </p:nvSpPr>
          <p:spPr bwMode="auto">
            <a:xfrm flipH="1">
              <a:off x="7848599" y="2452576"/>
              <a:ext cx="152400" cy="13716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9"/>
          <p:cNvGrpSpPr/>
          <p:nvPr/>
        </p:nvGrpSpPr>
        <p:grpSpPr>
          <a:xfrm>
            <a:off x="6158345" y="4010891"/>
            <a:ext cx="2542457" cy="2438400"/>
            <a:chOff x="3505200" y="4038600"/>
            <a:chExt cx="2542457" cy="2438400"/>
          </a:xfrm>
        </p:grpSpPr>
        <p:grpSp>
          <p:nvGrpSpPr>
            <p:cNvPr id="5" name="Group 97"/>
            <p:cNvGrpSpPr/>
            <p:nvPr/>
          </p:nvGrpSpPr>
          <p:grpSpPr>
            <a:xfrm>
              <a:off x="3505200" y="4191000"/>
              <a:ext cx="2286000" cy="2286000"/>
              <a:chOff x="3505200" y="4191000"/>
              <a:chExt cx="2286000" cy="22860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191000" y="4876800"/>
                <a:ext cx="914400" cy="9144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86200" y="4572000"/>
                <a:ext cx="1524000" cy="1524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505200" y="4191000"/>
                <a:ext cx="2286000" cy="2286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3505200" y="4191000"/>
                <a:ext cx="2286000" cy="22860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3886200" y="4572000"/>
                <a:ext cx="1524000" cy="15240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4191000" y="4876800"/>
                <a:ext cx="914400" cy="9144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5334000" y="4038600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B</a:t>
              </a:r>
              <a:r>
                <a:rPr lang="en-US" sz="2400" i="1" baseline="-25000" dirty="0" err="1" smtClean="0"/>
                <a:t>wire</a:t>
              </a:r>
              <a:endParaRPr lang="en-US" sz="2400" i="1" baseline="-25000" dirty="0"/>
            </a:p>
          </p:txBody>
        </p:sp>
      </p:grpSp>
      <p:pic>
        <p:nvPicPr>
          <p:cNvPr id="31" name="Picture 58"/>
          <p:cNvPicPr>
            <a:picLocks noChangeAspect="1" noChangeArrowheads="1"/>
          </p:cNvPicPr>
          <p:nvPr/>
        </p:nvPicPr>
        <p:blipFill rotWithShape="1">
          <a:blip r:embed="rId4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79" b="71538" l="30435" r="96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25177" b="27294"/>
          <a:stretch/>
        </p:blipFill>
        <p:spPr bwMode="auto">
          <a:xfrm rot="341377">
            <a:off x="6411040" y="885301"/>
            <a:ext cx="1873611" cy="211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 generate B fields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79751" y="1723501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2286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32151" y="2778827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1174" y="5520050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Thumb along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1031174" y="5901050"/>
            <a:ext cx="2209800" cy="422186"/>
            <a:chOff x="4953000" y="5616724"/>
            <a:chExt cx="2209800" cy="422186"/>
          </a:xfrm>
        </p:grpSpPr>
        <p:sp>
          <p:nvSpPr>
            <p:cNvPr id="26" name="Rectangle 25"/>
            <p:cNvSpPr/>
            <p:nvPr/>
          </p:nvSpPr>
          <p:spPr>
            <a:xfrm>
              <a:off x="4953000" y="5638800"/>
              <a:ext cx="1997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Curl fingers along</a:t>
              </a:r>
              <a:endParaRPr lang="en-US" sz="2000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6870700" y="5616724"/>
            <a:ext cx="2921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30" name="Equation" r:id="rId6" imgW="164880" imgH="203040" progId="Equation.DSMT4">
                    <p:embed/>
                  </p:oleObj>
                </mc:Choice>
                <mc:Fallback>
                  <p:oleObj name="Equation" r:id="rId6" imgW="164880" imgH="2030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700" y="5616724"/>
                          <a:ext cx="2921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Oval 38"/>
          <p:cNvSpPr/>
          <p:nvPr/>
        </p:nvSpPr>
        <p:spPr>
          <a:xfrm>
            <a:off x="7148945" y="5153891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 rot="18960509">
            <a:off x="191523" y="2517078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grpSp>
        <p:nvGrpSpPr>
          <p:cNvPr id="7" name="Group 57"/>
          <p:cNvGrpSpPr/>
          <p:nvPr/>
        </p:nvGrpSpPr>
        <p:grpSpPr>
          <a:xfrm>
            <a:off x="269174" y="4905375"/>
            <a:ext cx="4451397" cy="574637"/>
            <a:chOff x="119051" y="3493570"/>
            <a:chExt cx="4451397" cy="574637"/>
          </a:xfrm>
        </p:grpSpPr>
        <p:sp>
          <p:nvSpPr>
            <p:cNvPr id="59" name="Text Box 50"/>
            <p:cNvSpPr txBox="1">
              <a:spLocks noChangeArrowheads="1"/>
            </p:cNvSpPr>
            <p:nvPr/>
          </p:nvSpPr>
          <p:spPr bwMode="auto">
            <a:xfrm rot="18960509">
              <a:off x="119051" y="3493570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60" name="TextBox 27"/>
            <p:cNvSpPr txBox="1">
              <a:spLocks noChangeArrowheads="1"/>
            </p:cNvSpPr>
            <p:nvPr/>
          </p:nvSpPr>
          <p:spPr bwMode="auto">
            <a:xfrm>
              <a:off x="817113" y="3544987"/>
              <a:ext cx="37533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 smtClean="0">
                  <a:latin typeface="+mn-lt"/>
                </a:rPr>
                <a:t>Right-hand rule for wire:</a:t>
              </a:r>
            </a:p>
          </p:txBody>
        </p:sp>
      </p:grpSp>
      <p:graphicFrame>
        <p:nvGraphicFramePr>
          <p:cNvPr id="61" name="Object 5"/>
          <p:cNvGraphicFramePr>
            <a:graphicFrameLocks noChangeAspect="1"/>
          </p:cNvGraphicFramePr>
          <p:nvPr/>
        </p:nvGraphicFramePr>
        <p:xfrm>
          <a:off x="1524000" y="2280062"/>
          <a:ext cx="16240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1"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0062"/>
                        <a:ext cx="16240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524000" y="2280062"/>
            <a:ext cx="1676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7"/>
          <p:cNvGrpSpPr/>
          <p:nvPr/>
        </p:nvGrpSpPr>
        <p:grpSpPr>
          <a:xfrm>
            <a:off x="6753100" y="1178628"/>
            <a:ext cx="1074351" cy="1367380"/>
            <a:chOff x="7010400" y="3048001"/>
            <a:chExt cx="1074351" cy="1367380"/>
          </a:xfrm>
        </p:grpSpPr>
        <p:sp>
          <p:nvSpPr>
            <p:cNvPr id="33" name="TextBox 32"/>
            <p:cNvSpPr txBox="1"/>
            <p:nvPr/>
          </p:nvSpPr>
          <p:spPr>
            <a:xfrm>
              <a:off x="7194189" y="3135674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sp>
          <p:nvSpPr>
            <p:cNvPr id="32" name="Arc 31"/>
            <p:cNvSpPr/>
            <p:nvPr/>
          </p:nvSpPr>
          <p:spPr>
            <a:xfrm>
              <a:off x="7017951" y="3897674"/>
              <a:ext cx="1066800" cy="152400"/>
            </a:xfrm>
            <a:prstGeom prst="arc">
              <a:avLst>
                <a:gd name="adj1" fmla="val 2304701"/>
                <a:gd name="adj2" fmla="val 12204518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00571" y="395371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sp>
          <p:nvSpPr>
            <p:cNvPr id="36" name="Arc 35"/>
            <p:cNvSpPr/>
            <p:nvPr/>
          </p:nvSpPr>
          <p:spPr>
            <a:xfrm>
              <a:off x="7010400" y="3897674"/>
              <a:ext cx="1066800" cy="152400"/>
            </a:xfrm>
            <a:prstGeom prst="arc">
              <a:avLst>
                <a:gd name="adj1" fmla="val 20572398"/>
                <a:gd name="adj2" fmla="val 21322443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7581900" y="3048001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93"/>
          <p:cNvGrpSpPr/>
          <p:nvPr/>
        </p:nvGrpSpPr>
        <p:grpSpPr>
          <a:xfrm>
            <a:off x="6504091" y="5294415"/>
            <a:ext cx="808223" cy="1158831"/>
            <a:chOff x="6659377" y="4712524"/>
            <a:chExt cx="808223" cy="1158831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6659377" y="4712524"/>
              <a:ext cx="808223" cy="8082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2700000" flipH="1">
              <a:off x="6619338" y="5679331"/>
              <a:ext cx="384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 rot="2700000">
              <a:off x="6692345" y="5451554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2"/>
          <p:cNvGrpSpPr/>
          <p:nvPr/>
        </p:nvGrpSpPr>
        <p:grpSpPr>
          <a:xfrm>
            <a:off x="7301345" y="5306291"/>
            <a:ext cx="1132567" cy="808222"/>
            <a:chOff x="4789631" y="5257801"/>
            <a:chExt cx="1132567" cy="808222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4789631" y="5257801"/>
              <a:ext cx="808223" cy="8082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8900000" flipH="1">
              <a:off x="5538150" y="5936508"/>
              <a:ext cx="384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 rot="2700000">
              <a:off x="5515907" y="5884117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5"/>
          <p:cNvGrpSpPr/>
          <p:nvPr/>
        </p:nvGrpSpPr>
        <p:grpSpPr>
          <a:xfrm>
            <a:off x="6920345" y="4163291"/>
            <a:ext cx="673236" cy="1143000"/>
            <a:chOff x="4267200" y="4191000"/>
            <a:chExt cx="673236" cy="114300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4648200" y="4191000"/>
              <a:ext cx="0" cy="1143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4267200" y="4191000"/>
              <a:ext cx="381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495800" y="4191000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49972" y="4506432"/>
              <a:ext cx="290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i="1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81000" y="1169581"/>
            <a:ext cx="620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long straight wire carrying current  </a:t>
            </a:r>
            <a:r>
              <a:rPr lang="en-US" sz="2800" i="1" dirty="0" smtClean="0"/>
              <a:t>I</a:t>
            </a:r>
            <a:r>
              <a:rPr lang="en-US" sz="2800" dirty="0" smtClean="0"/>
              <a:t> generates a </a:t>
            </a:r>
            <a:r>
              <a:rPr lang="en-US" sz="2800" i="1" dirty="0" smtClean="0"/>
              <a:t>B</a:t>
            </a:r>
            <a:r>
              <a:rPr lang="en-US" sz="2800" dirty="0" smtClean="0"/>
              <a:t> field</a:t>
            </a:r>
            <a:endParaRPr lang="en-US" sz="2800" dirty="0"/>
          </a:p>
        </p:txBody>
      </p:sp>
      <p:grpSp>
        <p:nvGrpSpPr>
          <p:cNvPr id="12" name="Group 31"/>
          <p:cNvGrpSpPr/>
          <p:nvPr/>
        </p:nvGrpSpPr>
        <p:grpSpPr>
          <a:xfrm>
            <a:off x="3216349" y="2327171"/>
            <a:ext cx="1623238" cy="369332"/>
            <a:chOff x="1805762" y="1913930"/>
            <a:chExt cx="1623238" cy="369332"/>
          </a:xfrm>
        </p:grpSpPr>
        <p:sp>
          <p:nvSpPr>
            <p:cNvPr id="81" name="TextBox 80"/>
            <p:cNvSpPr txBox="1"/>
            <p:nvPr/>
          </p:nvSpPr>
          <p:spPr>
            <a:xfrm>
              <a:off x="2286000" y="191393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Current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81" idx="1"/>
            </p:cNvCxnSpPr>
            <p:nvPr/>
          </p:nvCxnSpPr>
          <p:spPr>
            <a:xfrm flipH="1" flipV="1">
              <a:off x="1805762" y="2093648"/>
              <a:ext cx="480238" cy="494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2"/>
          <p:cNvGrpSpPr/>
          <p:nvPr/>
        </p:nvGrpSpPr>
        <p:grpSpPr>
          <a:xfrm>
            <a:off x="3209925" y="2708687"/>
            <a:ext cx="1590675" cy="646331"/>
            <a:chOff x="6587534" y="1043281"/>
            <a:chExt cx="1590675" cy="646331"/>
          </a:xfrm>
        </p:grpSpPr>
        <p:sp>
          <p:nvSpPr>
            <p:cNvPr id="84" name="TextBox 83"/>
            <p:cNvSpPr txBox="1"/>
            <p:nvPr/>
          </p:nvSpPr>
          <p:spPr>
            <a:xfrm>
              <a:off x="7035209" y="1043281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Distance from wire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84" idx="1"/>
            </p:cNvCxnSpPr>
            <p:nvPr/>
          </p:nvCxnSpPr>
          <p:spPr>
            <a:xfrm flipH="1" flipV="1">
              <a:off x="6587534" y="1338556"/>
              <a:ext cx="447675" cy="278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20"/>
          <p:cNvSpPr txBox="1">
            <a:spLocks noChangeArrowheads="1"/>
          </p:cNvSpPr>
          <p:nvPr/>
        </p:nvSpPr>
        <p:spPr bwMode="auto">
          <a:xfrm>
            <a:off x="817795" y="3862135"/>
            <a:ext cx="312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“Permeability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 free space”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(similar to </a:t>
            </a:r>
            <a:r>
              <a:rPr lang="el-GR" sz="20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ε</a:t>
            </a:r>
            <a:r>
              <a:rPr lang="en-US" sz="20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electricity)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15545" y="4544291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005945" y="484909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1119249" y="3427021"/>
          <a:ext cx="23955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2" name="Equation" r:id="rId10" imgW="1358640" imgH="253800" progId="Equation.DSMT4">
                  <p:embed/>
                </p:oleObj>
              </mc:Choice>
              <mc:Fallback>
                <p:oleObj name="Equation" r:id="rId10" imgW="13586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249" y="3427021"/>
                        <a:ext cx="23955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51" name="Picture 7" descr="http://coe.kean.edu/~afonarev/Physics/Magnetism/Magnetic%20Fields%20and%20Forces_files/ironfilingsaroundwir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3664" y="5050724"/>
            <a:ext cx="1352156" cy="161925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1031174" y="6339140"/>
            <a:ext cx="12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B</a:t>
            </a:r>
            <a:r>
              <a:rPr lang="en-US" sz="2000" dirty="0" smtClean="0">
                <a:solidFill>
                  <a:srgbClr val="C00000"/>
                </a:solidFill>
              </a:rPr>
              <a:t> is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 to </a:t>
            </a:r>
            <a:r>
              <a:rPr lang="en-US" sz="2000" i="1" dirty="0" smtClean="0">
                <a:solidFill>
                  <a:srgbClr val="C00000"/>
                </a:solidFill>
                <a:sym typeface="Symbol"/>
              </a:rPr>
              <a:t>r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644240" y="3966112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506817" y="349431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grpSp>
        <p:nvGrpSpPr>
          <p:cNvPr id="18" name="Group 90"/>
          <p:cNvGrpSpPr/>
          <p:nvPr/>
        </p:nvGrpSpPr>
        <p:grpSpPr>
          <a:xfrm>
            <a:off x="5846251" y="2550227"/>
            <a:ext cx="3040449" cy="854990"/>
            <a:chOff x="6096000" y="4419600"/>
            <a:chExt cx="3040449" cy="854990"/>
          </a:xfrm>
        </p:grpSpPr>
        <p:sp>
          <p:nvSpPr>
            <p:cNvPr id="14" name="Arc 13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18700810"/>
                <a:gd name="adj2" fmla="val 13575327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19309079"/>
                <a:gd name="adj2" fmla="val 1305223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20363957"/>
                <a:gd name="adj2" fmla="val 1206950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935146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91296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22792" y="4419600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B</a:t>
              </a:r>
              <a:r>
                <a:rPr lang="en-US" sz="2400" i="1" baseline="-25000" dirty="0" err="1" smtClean="0"/>
                <a:t>wire</a:t>
              </a:r>
              <a:endParaRPr lang="en-US" sz="2400" i="1" baseline="-250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582638" y="5039051"/>
              <a:ext cx="326214" cy="23553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9"/>
          <p:cNvGrpSpPr/>
          <p:nvPr/>
        </p:nvGrpSpPr>
        <p:grpSpPr>
          <a:xfrm>
            <a:off x="7148945" y="5001491"/>
            <a:ext cx="566410" cy="461665"/>
            <a:chOff x="457200" y="3195935"/>
            <a:chExt cx="566410" cy="461665"/>
          </a:xfrm>
        </p:grpSpPr>
        <p:sp>
          <p:nvSpPr>
            <p:cNvPr id="51" name="TextBox 58"/>
            <p:cNvSpPr txBox="1">
              <a:spLocks noChangeArrowheads="1"/>
            </p:cNvSpPr>
            <p:nvPr/>
          </p:nvSpPr>
          <p:spPr bwMode="auto">
            <a:xfrm>
              <a:off x="762000" y="3195935"/>
              <a:ext cx="26161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latin typeface="+mj-lt"/>
                </a:rPr>
                <a:t>I</a:t>
              </a:r>
              <a:endParaRPr lang="en-US" sz="2400" i="1" baseline="-25000" dirty="0">
                <a:latin typeface="+mj-lt"/>
              </a:endParaRPr>
            </a:p>
          </p:txBody>
        </p: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0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0"/>
                <a:ext cx="457200" cy="457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840679" y="355765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815570" y="5687291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79"/>
          <p:cNvGrpSpPr/>
          <p:nvPr/>
        </p:nvGrpSpPr>
        <p:grpSpPr>
          <a:xfrm>
            <a:off x="3520160" y="3402356"/>
            <a:ext cx="1055112" cy="410451"/>
            <a:chOff x="2678688" y="3955174"/>
            <a:chExt cx="1055112" cy="410451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3108773" y="4110378"/>
              <a:ext cx="625027" cy="25524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" name="Object 11"/>
            <p:cNvGraphicFramePr>
              <a:graphicFrameLocks noChangeAspect="1"/>
            </p:cNvGraphicFramePr>
            <p:nvPr/>
          </p:nvGraphicFramePr>
          <p:xfrm>
            <a:off x="2678688" y="3955174"/>
            <a:ext cx="4111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75" name="Equation" r:id="rId3" imgW="266400" imgH="253800" progId="Equation.DSMT4">
                    <p:embed/>
                  </p:oleObj>
                </mc:Choice>
                <mc:Fallback>
                  <p:oleObj name="Equation" r:id="rId3" imgW="266400" imgH="253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688" y="3955174"/>
                          <a:ext cx="4111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 flipV="1">
            <a:off x="4343400" y="3837830"/>
            <a:ext cx="228600" cy="2057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72000" y="3837830"/>
            <a:ext cx="99060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33600" y="3837830"/>
            <a:ext cx="2438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Superposition principle</a:t>
            </a:r>
            <a:endParaRPr lang="en-US" b="1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86175" y="1617663"/>
          <a:ext cx="16065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6" name="Equation" r:id="rId5" imgW="723600" imgH="266400" progId="Equation.DSMT4">
                  <p:embed/>
                </p:oleObj>
              </mc:Choice>
              <mc:Fallback>
                <p:oleObj name="Equation" r:id="rId5" imgW="7236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617663"/>
                        <a:ext cx="160655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617" y="1138535"/>
            <a:ext cx="792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</a:t>
            </a:r>
            <a:r>
              <a:rPr lang="en-US" sz="2400" i="1" dirty="0" smtClean="0"/>
              <a:t>B</a:t>
            </a:r>
            <a:r>
              <a:rPr lang="en-US" sz="2400" dirty="0" smtClean="0"/>
              <a:t> field due to several charges = sum of individual </a:t>
            </a:r>
            <a:r>
              <a:rPr lang="en-US" sz="2400" i="1" dirty="0" smtClean="0"/>
              <a:t>B</a:t>
            </a:r>
            <a:r>
              <a:rPr lang="en-US" sz="2400" dirty="0" smtClean="0"/>
              <a:t> fields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42672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5194" y="550153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350" y="494853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3516923" y="3825130"/>
            <a:ext cx="1055077" cy="911970"/>
            <a:chOff x="1916723" y="4038600"/>
            <a:chExt cx="1055077" cy="91197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916723" y="4038600"/>
              <a:ext cx="1055077" cy="6227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133600" y="4556870"/>
            <a:ext cx="315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77" name="Equation" r:id="rId7" imgW="203040" imgH="253800" progId="Equation.DSMT4">
                    <p:embed/>
                  </p:oleObj>
                </mc:Choice>
                <mc:Fallback>
                  <p:oleObj name="Equation" r:id="rId7" imgW="203040" imgH="253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556870"/>
                          <a:ext cx="31591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65"/>
          <p:cNvGrpSpPr/>
          <p:nvPr/>
        </p:nvGrpSpPr>
        <p:grpSpPr>
          <a:xfrm>
            <a:off x="4579310" y="3837958"/>
            <a:ext cx="920738" cy="518142"/>
            <a:chOff x="4662819" y="2590928"/>
            <a:chExt cx="920738" cy="518142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4662819" y="2590928"/>
              <a:ext cx="920738" cy="9259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198434" y="2715370"/>
            <a:ext cx="315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78" name="Equation" r:id="rId9" imgW="203040" imgH="253800" progId="Equation.DSMT4">
                    <p:embed/>
                  </p:oleObj>
                </mc:Choice>
                <mc:Fallback>
                  <p:oleObj name="Equation" r:id="rId9" imgW="20304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8434" y="2715370"/>
                          <a:ext cx="31591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6"/>
          <p:cNvGrpSpPr/>
          <p:nvPr/>
        </p:nvGrpSpPr>
        <p:grpSpPr>
          <a:xfrm>
            <a:off x="3886843" y="2867532"/>
            <a:ext cx="685157" cy="957598"/>
            <a:chOff x="4572643" y="3614402"/>
            <a:chExt cx="685157" cy="957598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876800" y="3642470"/>
              <a:ext cx="381000" cy="9295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572643" y="3614402"/>
            <a:ext cx="2968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79" name="Equation" r:id="rId11" imgW="190440" imgH="253800" progId="Equation.DSMT4">
                    <p:embed/>
                  </p:oleObj>
                </mc:Choice>
                <mc:Fallback>
                  <p:oleObj name="Equation" r:id="rId11" imgW="19044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643" y="3614402"/>
                          <a:ext cx="2968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extBox 63"/>
          <p:cNvSpPr txBox="1"/>
          <p:nvPr/>
        </p:nvSpPr>
        <p:spPr>
          <a:xfrm>
            <a:off x="152400" y="2281535"/>
            <a:ext cx="682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Ex: what is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point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/>
              <a:t> due to </a:t>
            </a:r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dirty="0" smtClean="0"/>
              <a:t>, and </a:t>
            </a:r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395852" y="5073567"/>
            <a:ext cx="23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does not matter!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495800" y="374893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86730" y="335203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79"/>
          <p:cNvGrpSpPr/>
          <p:nvPr/>
        </p:nvGrpSpPr>
        <p:grpSpPr>
          <a:xfrm>
            <a:off x="7528373" y="4316753"/>
            <a:ext cx="625027" cy="496547"/>
            <a:chOff x="3108773" y="4110378"/>
            <a:chExt cx="625027" cy="496547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3108773" y="4110378"/>
              <a:ext cx="625027" cy="25524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11"/>
            <p:cNvGraphicFramePr>
              <a:graphicFrameLocks noChangeAspect="1"/>
            </p:cNvGraphicFramePr>
            <p:nvPr/>
          </p:nvGraphicFramePr>
          <p:xfrm>
            <a:off x="3200400" y="4213225"/>
            <a:ext cx="4111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0" name="Equation" r:id="rId13" imgW="266400" imgH="253800" progId="Equation.DSMT4">
                    <p:embed/>
                  </p:oleObj>
                </mc:Choice>
                <mc:Fallback>
                  <p:oleObj name="Equation" r:id="rId13" imgW="266400" imgH="253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4213225"/>
                          <a:ext cx="4111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TextBox 82"/>
          <p:cNvSpPr txBox="1"/>
          <p:nvPr/>
        </p:nvSpPr>
        <p:spPr>
          <a:xfrm>
            <a:off x="838200" y="6150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Same approach as for </a:t>
            </a:r>
            <a:r>
              <a:rPr lang="en-US" sz="2000" i="1" dirty="0" smtClean="0"/>
              <a:t>E</a:t>
            </a:r>
            <a:r>
              <a:rPr lang="en-US" sz="2000" dirty="0" smtClean="0"/>
              <a:t> fields</a:t>
            </a:r>
            <a:endParaRPr lang="en-US" sz="2000" dirty="0"/>
          </a:p>
        </p:txBody>
      </p:sp>
      <p:graphicFrame>
        <p:nvGraphicFramePr>
          <p:cNvPr id="217100" name="Object 12"/>
          <p:cNvGraphicFramePr>
            <a:graphicFrameLocks noChangeAspect="1"/>
          </p:cNvGraphicFramePr>
          <p:nvPr/>
        </p:nvGraphicFramePr>
        <p:xfrm>
          <a:off x="3429000" y="6294438"/>
          <a:ext cx="25939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1" name="Equation" r:id="rId14" imgW="1168200" imgH="253800" progId="Equation.DSMT4">
                  <p:embed/>
                </p:oleObj>
              </mc:Choice>
              <mc:Fallback>
                <p:oleObj name="Equation" r:id="rId14" imgW="11682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294438"/>
                        <a:ext cx="25939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42"/>
          <p:cNvGrpSpPr>
            <a:grpSpLocks/>
          </p:cNvGrpSpPr>
          <p:nvPr/>
        </p:nvGrpSpPr>
        <p:grpSpPr bwMode="auto">
          <a:xfrm>
            <a:off x="4191000" y="5795665"/>
            <a:ext cx="304800" cy="285750"/>
            <a:chOff x="2743200" y="1600200"/>
            <a:chExt cx="457200" cy="457200"/>
          </a:xfrm>
          <a:noFill/>
        </p:grpSpPr>
        <p:sp>
          <p:nvSpPr>
            <p:cNvPr id="58" name="Oval 57"/>
            <p:cNvSpPr/>
            <p:nvPr/>
          </p:nvSpPr>
          <p:spPr>
            <a:xfrm>
              <a:off x="2743200" y="16002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0" name="Straight Connector 59"/>
            <p:cNvCxnSpPr>
              <a:stCxn id="58" idx="1"/>
              <a:endCxn id="58" idx="5"/>
            </p:cNvCxnSpPr>
            <p:nvPr/>
          </p:nvCxnSpPr>
          <p:spPr>
            <a:xfrm rot="16200000" flipH="1">
              <a:off x="2809240" y="1666875"/>
              <a:ext cx="325120" cy="323850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8" idx="7"/>
              <a:endCxn id="58" idx="3"/>
            </p:cNvCxnSpPr>
            <p:nvPr/>
          </p:nvCxnSpPr>
          <p:spPr>
            <a:xfrm rot="16200000" flipH="1" flipV="1">
              <a:off x="2809240" y="1666875"/>
              <a:ext cx="325120" cy="323850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49"/>
          <p:cNvGrpSpPr>
            <a:grpSpLocks/>
          </p:cNvGrpSpPr>
          <p:nvPr/>
        </p:nvGrpSpPr>
        <p:grpSpPr bwMode="auto">
          <a:xfrm>
            <a:off x="2024390" y="4572000"/>
            <a:ext cx="304800" cy="304800"/>
            <a:chOff x="3657600" y="4800601"/>
            <a:chExt cx="457200" cy="457200"/>
          </a:xfrm>
        </p:grpSpPr>
        <p:sp>
          <p:nvSpPr>
            <p:cNvPr id="67" name="Oval 6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9" name="Group 49"/>
          <p:cNvGrpSpPr>
            <a:grpSpLocks/>
          </p:cNvGrpSpPr>
          <p:nvPr/>
        </p:nvGrpSpPr>
        <p:grpSpPr bwMode="auto">
          <a:xfrm>
            <a:off x="5410200" y="5410200"/>
            <a:ext cx="304800" cy="304800"/>
            <a:chOff x="3657600" y="4800601"/>
            <a:chExt cx="457200" cy="457200"/>
          </a:xfrm>
        </p:grpSpPr>
        <p:sp>
          <p:nvSpPr>
            <p:cNvPr id="70" name="Oval 69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 rot="19812904">
            <a:off x="4473248" y="3869258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20168547">
            <a:off x="4395290" y="3709490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401035">
            <a:off x="4565348" y="3853582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66"/>
          <p:cNvGrpSpPr/>
          <p:nvPr/>
        </p:nvGrpSpPr>
        <p:grpSpPr>
          <a:xfrm>
            <a:off x="7762875" y="3657600"/>
            <a:ext cx="534988" cy="929530"/>
            <a:chOff x="4876800" y="3642470"/>
            <a:chExt cx="534988" cy="929530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4876800" y="3642470"/>
              <a:ext cx="381000" cy="9295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5"/>
            <p:cNvGraphicFramePr>
              <a:graphicFrameLocks noChangeAspect="1"/>
            </p:cNvGraphicFramePr>
            <p:nvPr/>
          </p:nvGraphicFramePr>
          <p:xfrm>
            <a:off x="5114925" y="3794870"/>
            <a:ext cx="2968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2" name="Equation" r:id="rId16" imgW="190440" imgH="253800" progId="Equation.DSMT4">
                    <p:embed/>
                  </p:oleObj>
                </mc:Choice>
                <mc:Fallback>
                  <p:oleObj name="Equation" r:id="rId16" imgW="190440" imgH="2538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4925" y="3794870"/>
                          <a:ext cx="2968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65"/>
          <p:cNvGrpSpPr/>
          <p:nvPr/>
        </p:nvGrpSpPr>
        <p:grpSpPr>
          <a:xfrm>
            <a:off x="6705600" y="4267200"/>
            <a:ext cx="830891" cy="457200"/>
            <a:chOff x="4662818" y="2590927"/>
            <a:chExt cx="830891" cy="457200"/>
          </a:xfrm>
        </p:grpSpPr>
        <p:cxnSp>
          <p:nvCxnSpPr>
            <p:cNvPr id="93" name="Straight Arrow Connector 92"/>
            <p:cNvCxnSpPr/>
            <p:nvPr/>
          </p:nvCxnSpPr>
          <p:spPr>
            <a:xfrm flipH="1" flipV="1">
              <a:off x="4662818" y="2590927"/>
              <a:ext cx="830891" cy="482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" name="Object 4"/>
            <p:cNvGraphicFramePr>
              <a:graphicFrameLocks noChangeAspect="1"/>
            </p:cNvGraphicFramePr>
            <p:nvPr/>
          </p:nvGraphicFramePr>
          <p:xfrm>
            <a:off x="4739018" y="2654427"/>
            <a:ext cx="315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3" name="Equation" r:id="rId17" imgW="203040" imgH="253800" progId="Equation.DSMT4">
                    <p:embed/>
                  </p:oleObj>
                </mc:Choice>
                <mc:Fallback>
                  <p:oleObj name="Equation" r:id="rId17" imgW="203040" imgH="2538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018" y="2654427"/>
                          <a:ext cx="31591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Group 64"/>
          <p:cNvGrpSpPr/>
          <p:nvPr/>
        </p:nvGrpSpPr>
        <p:grpSpPr>
          <a:xfrm>
            <a:off x="6705600" y="3657600"/>
            <a:ext cx="1066800" cy="594470"/>
            <a:chOff x="1905000" y="4038600"/>
            <a:chExt cx="1066800" cy="594470"/>
          </a:xfrm>
        </p:grpSpPr>
        <p:cxnSp>
          <p:nvCxnSpPr>
            <p:cNvPr id="96" name="Straight Arrow Connector 95"/>
            <p:cNvCxnSpPr/>
            <p:nvPr/>
          </p:nvCxnSpPr>
          <p:spPr>
            <a:xfrm flipV="1">
              <a:off x="1905000" y="4038600"/>
              <a:ext cx="1066800" cy="59447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057400" y="4038600"/>
            <a:ext cx="315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4" name="Equation" r:id="rId18" imgW="203040" imgH="253800" progId="Equation.DSMT4">
                    <p:embed/>
                  </p:oleObj>
                </mc:Choice>
                <mc:Fallback>
                  <p:oleObj name="Equation" r:id="rId18" imgW="203040" imgH="2538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31591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635348" y="33909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2 wires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295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long straight wires 1 carries current </a:t>
            </a:r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0.1 A </a:t>
            </a:r>
            <a:r>
              <a:rPr lang="en-US" sz="2400" dirty="0" smtClean="0"/>
              <a:t>out of the page.   What must be the </a:t>
            </a:r>
            <a:r>
              <a:rPr lang="en-US" sz="2400" i="1" dirty="0" smtClean="0"/>
              <a:t>direction </a:t>
            </a:r>
            <a:r>
              <a:rPr lang="en-US" sz="2400" dirty="0" smtClean="0"/>
              <a:t>and </a:t>
            </a:r>
            <a:r>
              <a:rPr lang="en-US" sz="2400" i="1" dirty="0" smtClean="0"/>
              <a:t>magnitude</a:t>
            </a:r>
            <a:r>
              <a:rPr lang="en-US" sz="2400" dirty="0" smtClean="0"/>
              <a:t> of the current </a:t>
            </a:r>
            <a:r>
              <a:rPr lang="en-US" sz="2400" i="1" dirty="0" smtClean="0"/>
              <a:t>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wire 2 such that there is no net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point </a:t>
            </a:r>
            <a:r>
              <a:rPr lang="en-US" sz="2400" i="1" dirty="0" smtClean="0"/>
              <a:t>P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3428999"/>
            <a:ext cx="2768600" cy="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95436" y="2895600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P</a:t>
            </a:r>
            <a:endParaRPr lang="en-US" sz="2400" dirty="0"/>
          </a:p>
        </p:txBody>
      </p: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3843710" y="2819400"/>
            <a:ext cx="575890" cy="747415"/>
            <a:chOff x="3843710" y="2357735"/>
            <a:chExt cx="575890" cy="747415"/>
          </a:xfrm>
          <a:noFill/>
        </p:grpSpPr>
        <p:sp>
          <p:nvSpPr>
            <p:cNvPr id="24" name="TextBox 58"/>
            <p:cNvSpPr txBox="1">
              <a:spLocks noChangeArrowheads="1"/>
            </p:cNvSpPr>
            <p:nvPr/>
          </p:nvSpPr>
          <p:spPr bwMode="auto">
            <a:xfrm>
              <a:off x="3843710" y="2357735"/>
              <a:ext cx="36580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latin typeface="+mj-lt"/>
                </a:rPr>
                <a:t>I</a:t>
              </a:r>
              <a:r>
                <a:rPr lang="en-US" sz="2400" baseline="-25000" dirty="0" smtClean="0">
                  <a:latin typeface="+mj-lt"/>
                </a:rPr>
                <a:t>2</a:t>
              </a:r>
              <a:endParaRPr lang="en-US" sz="2400" baseline="-25000" dirty="0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114800" y="2819400"/>
              <a:ext cx="30480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4495800" y="3962400"/>
            <a:ext cx="10972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95600" y="37338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12039" y="354614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43247" y="37690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cm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95600" y="3962400"/>
            <a:ext cx="10972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886200" y="37338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514600" y="2819400"/>
            <a:ext cx="533400" cy="762000"/>
            <a:chOff x="228600" y="2895600"/>
            <a:chExt cx="533400" cy="762000"/>
          </a:xfrm>
        </p:grpSpPr>
        <p:sp>
          <p:nvSpPr>
            <p:cNvPr id="9" name="TextBox 58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4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1" idx="2"/>
            <a:endCxn id="36" idx="6"/>
          </p:cNvCxnSpPr>
          <p:nvPr/>
        </p:nvCxnSpPr>
        <p:spPr>
          <a:xfrm flipV="1">
            <a:off x="3733800" y="4033540"/>
            <a:ext cx="1676400" cy="506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+mn-lt"/>
              </a:rPr>
              <a:t>Two </a:t>
            </a:r>
            <a:r>
              <a:rPr lang="en-US" altLang="en-US" sz="2400" dirty="0">
                <a:latin typeface="+mn-lt"/>
              </a:rPr>
              <a:t>long </a:t>
            </a:r>
            <a:r>
              <a:rPr lang="en-US" altLang="en-US" sz="2400" dirty="0" smtClean="0">
                <a:latin typeface="+mn-lt"/>
              </a:rPr>
              <a:t>wires </a:t>
            </a:r>
            <a:r>
              <a:rPr lang="en-US" altLang="en-US" sz="2400" dirty="0">
                <a:latin typeface="+mn-lt"/>
              </a:rPr>
              <a:t>carry </a:t>
            </a:r>
            <a:r>
              <a:rPr lang="en-US" altLang="en-US" sz="2400" dirty="0" smtClean="0">
                <a:latin typeface="+mn-lt"/>
              </a:rPr>
              <a:t>the same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in opposite directions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What is the direction of </a:t>
            </a:r>
            <a:r>
              <a:rPr lang="en-US" altLang="en-US" sz="2400" dirty="0" smtClean="0">
                <a:latin typeface="+mn-lt"/>
              </a:rPr>
              <a:t>the total </a:t>
            </a:r>
            <a:r>
              <a:rPr lang="en-US" altLang="en-US" sz="2400" i="1" dirty="0" smtClean="0">
                <a:latin typeface="+mn-lt"/>
              </a:rPr>
              <a:t>B</a:t>
            </a:r>
            <a:r>
              <a:rPr lang="en-US" altLang="en-US" sz="2400" dirty="0" smtClean="0">
                <a:latin typeface="+mn-lt"/>
              </a:rPr>
              <a:t> field above </a:t>
            </a:r>
            <a:r>
              <a:rPr lang="en-US" altLang="en-US" sz="2400" dirty="0">
                <a:latin typeface="+mn-lt"/>
              </a:rPr>
              <a:t>and midway between the two wires </a:t>
            </a:r>
            <a:r>
              <a:rPr lang="en-US" altLang="en-US" sz="2400" dirty="0" smtClean="0">
                <a:latin typeface="+mn-lt"/>
              </a:rPr>
              <a:t>at point </a:t>
            </a:r>
            <a:r>
              <a:rPr lang="en-US" altLang="en-US" sz="2400" i="1" dirty="0" smtClean="0">
                <a:latin typeface="+mn-lt"/>
              </a:rPr>
              <a:t>P</a:t>
            </a:r>
            <a:r>
              <a:rPr lang="en-US" altLang="en-US" sz="2400" dirty="0" smtClean="0">
                <a:latin typeface="+mn-lt"/>
              </a:rPr>
              <a:t>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 flipH="1" flipV="1">
            <a:off x="4572000" y="2662535"/>
            <a:ext cx="6858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48"/>
          <p:cNvSpPr txBox="1">
            <a:spLocks noChangeArrowheads="1"/>
          </p:cNvSpPr>
          <p:nvPr/>
        </p:nvSpPr>
        <p:spPr bwMode="auto">
          <a:xfrm>
            <a:off x="381000" y="5410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defTabSz="860425">
              <a:spcBef>
                <a:spcPct val="500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Left		B. Right	C. Up		D. Down	E.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Zero</a:t>
            </a:r>
          </a:p>
        </p:txBody>
      </p:sp>
      <p:sp>
        <p:nvSpPr>
          <p:cNvPr id="127013" name="Line 37"/>
          <p:cNvSpPr>
            <a:spLocks noChangeShapeType="1"/>
          </p:cNvSpPr>
          <p:nvPr/>
        </p:nvSpPr>
        <p:spPr bwMode="auto">
          <a:xfrm flipH="1">
            <a:off x="3886200" y="2662535"/>
            <a:ext cx="6858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oval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6" name="Picture 1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1.1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733800" y="3581400"/>
            <a:ext cx="566410" cy="609600"/>
            <a:chOff x="457200" y="3048000"/>
            <a:chExt cx="566410" cy="609600"/>
          </a:xfrm>
        </p:grpSpPr>
        <p:sp>
          <p:nvSpPr>
            <p:cNvPr id="29" name="TextBox 58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26161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I</a:t>
              </a:r>
              <a:endParaRPr lang="en-US" sz="2400" i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3" name="Group 59"/>
          <p:cNvGrpSpPr>
            <a:grpSpLocks/>
          </p:cNvGrpSpPr>
          <p:nvPr/>
        </p:nvGrpSpPr>
        <p:grpSpPr bwMode="auto">
          <a:xfrm>
            <a:off x="4834310" y="3581400"/>
            <a:ext cx="575890" cy="595015"/>
            <a:chOff x="3843710" y="2510135"/>
            <a:chExt cx="575890" cy="595015"/>
          </a:xfrm>
          <a:noFill/>
        </p:grpSpPr>
        <p:sp>
          <p:nvSpPr>
            <p:cNvPr id="34" name="TextBox 58"/>
            <p:cNvSpPr txBox="1">
              <a:spLocks noChangeArrowheads="1"/>
            </p:cNvSpPr>
            <p:nvPr/>
          </p:nvSpPr>
          <p:spPr bwMode="auto">
            <a:xfrm>
              <a:off x="3843710" y="2510135"/>
              <a:ext cx="26161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5" name="Group 42"/>
            <p:cNvGrpSpPr>
              <a:grpSpLocks/>
            </p:cNvGrpSpPr>
            <p:nvPr/>
          </p:nvGrpSpPr>
          <p:grpSpPr bwMode="auto">
            <a:xfrm>
              <a:off x="4114800" y="2819400"/>
              <a:ext cx="304800" cy="285750"/>
              <a:chOff x="2743200" y="1600200"/>
              <a:chExt cx="457200" cy="457200"/>
            </a:xfrm>
            <a:grpFill/>
          </p:grpSpPr>
          <p:sp>
            <p:nvSpPr>
              <p:cNvPr id="36" name="Oval 3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1"/>
                <a:endCxn id="3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7"/>
                <a:endCxn id="3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963912" y="251460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/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B field from 2 wires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614" y="1281223"/>
            <a:ext cx="821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magnitude of the total </a:t>
            </a:r>
            <a:r>
              <a:rPr lang="en-US" sz="2400" i="1" dirty="0" smtClean="0"/>
              <a:t>B</a:t>
            </a:r>
            <a:r>
              <a:rPr lang="en-US" sz="2400" dirty="0" smtClean="0"/>
              <a:t> field from the 2 wires at </a:t>
            </a:r>
            <a:r>
              <a:rPr lang="en-US" sz="2400" i="1" dirty="0" smtClean="0"/>
              <a:t>P</a:t>
            </a:r>
            <a:endParaRPr lang="en-US" sz="24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5257800"/>
            <a:ext cx="3124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35"/>
          <p:cNvSpPr>
            <a:spLocks noChangeShapeType="1"/>
          </p:cNvSpPr>
          <p:nvPr/>
        </p:nvSpPr>
        <p:spPr bwMode="auto">
          <a:xfrm flipH="1" flipV="1">
            <a:off x="2438400" y="2967334"/>
            <a:ext cx="1143000" cy="229046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flipH="1">
            <a:off x="1295400" y="2967334"/>
            <a:ext cx="1143000" cy="2290466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oval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3" name="Group 12"/>
          <p:cNvGrpSpPr/>
          <p:nvPr/>
        </p:nvGrpSpPr>
        <p:grpSpPr>
          <a:xfrm>
            <a:off x="406271" y="4716958"/>
            <a:ext cx="1041529" cy="704910"/>
            <a:chOff x="-279529" y="2952690"/>
            <a:chExt cx="1041529" cy="704910"/>
          </a:xfrm>
        </p:grpSpPr>
        <p:sp>
          <p:nvSpPr>
            <p:cNvPr id="14" name="TextBox 58"/>
            <p:cNvSpPr txBox="1">
              <a:spLocks noChangeArrowheads="1"/>
            </p:cNvSpPr>
            <p:nvPr/>
          </p:nvSpPr>
          <p:spPr bwMode="auto">
            <a:xfrm>
              <a:off x="-279529" y="2952690"/>
              <a:ext cx="965329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i="1" dirty="0" smtClean="0">
                  <a:solidFill>
                    <a:srgbClr val="C00000"/>
                  </a:solidFill>
                  <a:latin typeface="+mj-lt"/>
                </a:rPr>
                <a:t>I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</a:rPr>
                <a:t>= 0.1A</a:t>
              </a:r>
              <a:endParaRPr lang="en-US" sz="2000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3432114" y="4716958"/>
            <a:ext cx="1021343" cy="690325"/>
            <a:chOff x="4114800" y="2414825"/>
            <a:chExt cx="1021343" cy="690325"/>
          </a:xfrm>
          <a:noFill/>
        </p:grpSpPr>
        <p:sp>
          <p:nvSpPr>
            <p:cNvPr id="19" name="TextBox 58"/>
            <p:cNvSpPr txBox="1">
              <a:spLocks noChangeArrowheads="1"/>
            </p:cNvSpPr>
            <p:nvPr/>
          </p:nvSpPr>
          <p:spPr bwMode="auto">
            <a:xfrm>
              <a:off x="4170814" y="2414825"/>
              <a:ext cx="965329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I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= 0.1A</a:t>
              </a:r>
              <a:endPara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4114800" y="2819400"/>
              <a:ext cx="304800" cy="285750"/>
              <a:chOff x="2743200" y="1600200"/>
              <a:chExt cx="457200" cy="457200"/>
            </a:xfrm>
            <a:grpFill/>
          </p:grpSpPr>
          <p:sp>
            <p:nvSpPr>
              <p:cNvPr id="21" name="Oval 20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cxnSp>
            <p:nvCxnSpPr>
              <p:cNvPr id="22" name="Straight Connector 21"/>
              <p:cNvCxnSpPr>
                <a:stCxn id="21" idx="1"/>
                <a:endCxn id="21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  <a:endCxn id="21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9144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0714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6794" y="396240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cm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554349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cm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95400" y="5562600"/>
            <a:ext cx="2286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9600" y="5562600"/>
            <a:ext cx="0" cy="9144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9600" y="6477000"/>
            <a:ext cx="9144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0" y="617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472" y="525780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437794" y="2971800"/>
            <a:ext cx="0" cy="1066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37794" y="4343400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28800" y="2743200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Current loop</a:t>
            </a:r>
            <a:endParaRPr lang="en-US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loop of wire carries current as shown. In what direction is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the center of the loop?</a:t>
            </a:r>
            <a:endParaRPr lang="en-US" sz="2400" dirty="0"/>
          </a:p>
        </p:txBody>
      </p:sp>
      <p:sp>
        <p:nvSpPr>
          <p:cNvPr id="14" name="Arc 13"/>
          <p:cNvSpPr/>
          <p:nvPr/>
        </p:nvSpPr>
        <p:spPr>
          <a:xfrm>
            <a:off x="1464624" y="3173681"/>
            <a:ext cx="2775858" cy="12954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381000" y="5410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defTabSz="860425">
              <a:spcBef>
                <a:spcPct val="500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Left		B. Right	C. Up		D. Down	E.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Zero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Donut 32"/>
          <p:cNvSpPr/>
          <p:nvPr/>
        </p:nvSpPr>
        <p:spPr>
          <a:xfrm>
            <a:off x="1719942" y="3407229"/>
            <a:ext cx="2268187" cy="945078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44196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999096" y="2895600"/>
            <a:ext cx="455574" cy="1905000"/>
            <a:chOff x="2999096" y="2895600"/>
            <a:chExt cx="455574" cy="1905000"/>
          </a:xfrm>
        </p:grpSpPr>
        <p:grpSp>
          <p:nvGrpSpPr>
            <p:cNvPr id="30" name="Group 29"/>
            <p:cNvGrpSpPr/>
            <p:nvPr/>
          </p:nvGrpSpPr>
          <p:grpSpPr>
            <a:xfrm>
              <a:off x="2999096" y="2895600"/>
              <a:ext cx="455574" cy="1905000"/>
              <a:chOff x="2999096" y="2895600"/>
              <a:chExt cx="455574" cy="19050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999096" y="2895600"/>
                <a:ext cx="4555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N</a:t>
                </a: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32742" y="4215825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3226883" y="3429000"/>
              <a:ext cx="0" cy="838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loops &amp; magnetic dipoles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12,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95356" y="2619499"/>
            <a:ext cx="2667000" cy="2667000"/>
            <a:chOff x="5395356" y="2619499"/>
            <a:chExt cx="2667000" cy="2667000"/>
          </a:xfrm>
        </p:grpSpPr>
        <p:pic>
          <p:nvPicPr>
            <p:cNvPr id="4" name="Picture 6" descr="File:VFPt dipole electric.sv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 flipV="1">
              <a:off x="5395356" y="2619499"/>
              <a:ext cx="2667000" cy="2667000"/>
            </a:xfrm>
            <a:prstGeom prst="rect">
              <a:avLst/>
            </a:prstGeom>
            <a:noFill/>
          </p:spPr>
        </p:pic>
        <p:grpSp>
          <p:nvGrpSpPr>
            <p:cNvPr id="5" name="Group 4"/>
            <p:cNvGrpSpPr/>
            <p:nvPr/>
          </p:nvGrpSpPr>
          <p:grpSpPr>
            <a:xfrm>
              <a:off x="6577781" y="3431968"/>
              <a:ext cx="309676" cy="1065097"/>
              <a:chOff x="7567606" y="2254838"/>
              <a:chExt cx="508581" cy="1474749"/>
            </a:xfrm>
          </p:grpSpPr>
          <p:sp>
            <p:nvSpPr>
              <p:cNvPr id="6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67606" y="2254838"/>
                <a:ext cx="508581" cy="63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8002" y="3090359"/>
                <a:ext cx="383438" cy="63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28400" y="1349825"/>
            <a:ext cx="786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Lect. 11: A current loop behaves like a magnetic dipole</a:t>
            </a:r>
          </a:p>
          <a:p>
            <a:r>
              <a:rPr lang="en-US" sz="2400" dirty="0" smtClean="0"/>
              <a:t>Generates the same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57008" y="37169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grpSp>
        <p:nvGrpSpPr>
          <p:cNvPr id="24" name="Group 18"/>
          <p:cNvGrpSpPr/>
          <p:nvPr/>
        </p:nvGrpSpPr>
        <p:grpSpPr>
          <a:xfrm>
            <a:off x="4106881" y="4550228"/>
            <a:ext cx="1873611" cy="2111236"/>
            <a:chOff x="5281638" y="849673"/>
            <a:chExt cx="1873611" cy="2111236"/>
          </a:xfrm>
        </p:grpSpPr>
        <p:pic>
          <p:nvPicPr>
            <p:cNvPr id="25" name="Picture 58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79" b="71538" l="30435" r="96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7" t="25177" b="27294"/>
            <a:stretch/>
          </p:blipFill>
          <p:spPr bwMode="auto">
            <a:xfrm rot="341377">
              <a:off x="5281638" y="849673"/>
              <a:ext cx="1873611" cy="211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Arc 25"/>
            <p:cNvSpPr/>
            <p:nvPr/>
          </p:nvSpPr>
          <p:spPr>
            <a:xfrm>
              <a:off x="5638800" y="1981200"/>
              <a:ext cx="1066800" cy="304800"/>
            </a:xfrm>
            <a:prstGeom prst="arc">
              <a:avLst>
                <a:gd name="adj1" fmla="val 2109984"/>
                <a:gd name="adj2" fmla="val 21061534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62638" y="1230673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/>
                <a:t>μ</a:t>
              </a:r>
              <a:endParaRPr lang="en-US" sz="2400" i="1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6172200" y="1143000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019800" y="22860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pic>
        <p:nvPicPr>
          <p:cNvPr id="10" name="Picture 4" descr="File:VFPt dipole magnetic3.sv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880259" y="2595749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45429</TotalTime>
  <Words>1044</Words>
  <Application>Microsoft Office PowerPoint</Application>
  <PresentationFormat>On-screen Show (4:3)</PresentationFormat>
  <Paragraphs>240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Phys102</vt:lpstr>
      <vt:lpstr>Equation</vt:lpstr>
      <vt:lpstr>Phys 102 – Lecture 12</vt:lpstr>
      <vt:lpstr>Today we will...</vt:lpstr>
      <vt:lpstr>Currents generate B fields</vt:lpstr>
      <vt:lpstr>Superposition principle</vt:lpstr>
      <vt:lpstr>Calculation: 2 wires</vt:lpstr>
      <vt:lpstr>ACT: CheckPoint 1.1</vt:lpstr>
      <vt:lpstr>Calculation: B field from 2 wires</vt:lpstr>
      <vt:lpstr>ACT: Current loop</vt:lpstr>
      <vt:lpstr>Current loops &amp; magnetic dipoles</vt:lpstr>
      <vt:lpstr>ACT: Many current loops</vt:lpstr>
      <vt:lpstr>Solenoid</vt:lpstr>
      <vt:lpstr>Electromagnets</vt:lpstr>
      <vt:lpstr>Calculation: MRI magnet</vt:lpstr>
      <vt:lpstr>Magnetic field recap</vt:lpstr>
      <vt:lpstr>ACT: CheckPoint 3.1</vt:lpstr>
      <vt:lpstr>CheckPoint 3.1</vt:lpstr>
      <vt:lpstr>ACT: Force between wires</vt:lpstr>
      <vt:lpstr>Force between wires</vt:lpstr>
      <vt:lpstr>ACT: Force between wires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Yann Chemla</cp:lastModifiedBy>
  <cp:revision>360</cp:revision>
  <dcterms:created xsi:type="dcterms:W3CDTF">2014-01-20T00:06:45Z</dcterms:created>
  <dcterms:modified xsi:type="dcterms:W3CDTF">2015-02-28T18:13:49Z</dcterms:modified>
</cp:coreProperties>
</file>