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76" r:id="rId3"/>
    <p:sldId id="415" r:id="rId4"/>
    <p:sldId id="416" r:id="rId5"/>
    <p:sldId id="417" r:id="rId6"/>
    <p:sldId id="409" r:id="rId7"/>
    <p:sldId id="412" r:id="rId8"/>
    <p:sldId id="438" r:id="rId9"/>
    <p:sldId id="424" r:id="rId10"/>
    <p:sldId id="414" r:id="rId11"/>
    <p:sldId id="423" r:id="rId12"/>
    <p:sldId id="436" r:id="rId13"/>
    <p:sldId id="413" r:id="rId14"/>
    <p:sldId id="422" r:id="rId15"/>
    <p:sldId id="419" r:id="rId16"/>
    <p:sldId id="430" r:id="rId17"/>
    <p:sldId id="432" r:id="rId18"/>
    <p:sldId id="420" r:id="rId19"/>
    <p:sldId id="433" r:id="rId20"/>
    <p:sldId id="421" r:id="rId21"/>
    <p:sldId id="429" r:id="rId22"/>
    <p:sldId id="434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009900"/>
    <a:srgbClr val="FFFFFF"/>
    <a:srgbClr val="000000"/>
    <a:srgbClr val="00B0F0"/>
    <a:srgbClr val="BFBFBF"/>
    <a:srgbClr val="C00000"/>
    <a:srgbClr val="5B9BD5"/>
    <a:srgbClr val="00CC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 snapToGrid="0">
      <p:cViewPr>
        <p:scale>
          <a:sx n="70" d="100"/>
          <a:sy n="70" d="100"/>
        </p:scale>
        <p:origin x="-2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CAYNTBrcz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ather_radar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Precipitation_(meteorology)" TargetMode="External"/><Relationship Id="rId4" Type="http://schemas.openxmlformats.org/officeDocument/2006/relationships/hyperlink" Target="http://en.wikipedia.org/wiki/Pulse-doppler_rada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072E049-758E-476F-8670-E994EE9DBE4C}" type="slidenum">
              <a:rPr lang="en-US" altLang="en-US" sz="1300" b="0" smtClean="0">
                <a:latin typeface="Times New Roman" pitchFamily="18" charset="0"/>
              </a:rPr>
              <a:pPr/>
              <a:t>10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hlinkClick r:id="rId3"/>
              </a:rPr>
              <a:t>http://www.youtube.com/watch?v=5CAYNTBrczo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1348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Most modern </a:t>
            </a:r>
            <a:r>
              <a:rPr lang="en-US" sz="1300" dirty="0" smtClean="0">
                <a:hlinkClick r:id="rId3" tooltip="Weather radar"/>
              </a:rPr>
              <a:t>weather radars</a:t>
            </a:r>
            <a:r>
              <a:rPr lang="en-US" sz="1300" dirty="0" smtClean="0"/>
              <a:t> use the </a:t>
            </a:r>
            <a:r>
              <a:rPr lang="en-US" sz="1300" dirty="0" smtClean="0">
                <a:hlinkClick r:id="rId4" tooltip="Pulse-doppler radar"/>
              </a:rPr>
              <a:t>pulse-</a:t>
            </a:r>
            <a:r>
              <a:rPr lang="en-US" sz="1300" dirty="0" err="1" smtClean="0">
                <a:hlinkClick r:id="rId4" tooltip="Pulse-doppler radar"/>
              </a:rPr>
              <a:t>doppler</a:t>
            </a:r>
            <a:r>
              <a:rPr lang="en-US" sz="1300" dirty="0" smtClean="0"/>
              <a:t> technique to examine the motion of </a:t>
            </a:r>
            <a:r>
              <a:rPr lang="en-US" sz="1300" dirty="0" smtClean="0">
                <a:hlinkClick r:id="rId5" tooltip="Precipitation (meteorology)"/>
              </a:rPr>
              <a:t>precipitation</a:t>
            </a:r>
            <a:r>
              <a:rPr lang="en-US" sz="1300" dirty="0" smtClean="0"/>
              <a:t>, but it is only a part of the processing of their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15,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11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1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Electromagnetic waves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4" descr="http://algoestacambiando.files.wordpress.com/2010/05/sol-azul-1999.jpg"/>
          <p:cNvPicPr>
            <a:picLocks noChangeAspect="1" noChangeArrowheads="1"/>
          </p:cNvPicPr>
          <p:nvPr/>
        </p:nvPicPr>
        <p:blipFill>
          <a:blip r:embed="rId2" cstate="print"/>
          <a:srcRect t="3875" b="4567"/>
          <a:stretch>
            <a:fillRect/>
          </a:stretch>
        </p:blipFill>
        <p:spPr bwMode="auto">
          <a:xfrm>
            <a:off x="2613767" y="676899"/>
            <a:ext cx="3917003" cy="358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1325022" y="755542"/>
            <a:ext cx="2408778" cy="2549758"/>
            <a:chOff x="1325022" y="803042"/>
            <a:chExt cx="2408778" cy="2549758"/>
          </a:xfrm>
        </p:grpSpPr>
        <p:pic>
          <p:nvPicPr>
            <p:cNvPr id="52" name="Picture 77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10000"/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4837" b="93859" l="25276" r="86244">
                          <a14:foregroundMark x1="44577" y1="72935" x2="44577" y2="72935"/>
                          <a14:backgroundMark x1="36183" y1="61848" x2="36183" y2="61848"/>
                          <a14:backgroundMark x1="36366" y1="72337" x2="36366" y2="72337"/>
                          <a14:backgroundMark x1="38358" y1="72663" x2="38358" y2="72663"/>
                          <a14:backgroundMark x1="40012" y1="72989" x2="40012" y2="72989"/>
                          <a14:backgroundMark x1="41268" y1="72500" x2="41268" y2="72500"/>
                          <a14:backgroundMark x1="46293" y1="82391" x2="46293" y2="82391"/>
                          <a14:backgroundMark x1="47304" y1="81739" x2="47304" y2="81739"/>
                          <a14:backgroundMark x1="34069" y1="62337" x2="34069" y2="62337"/>
                          <a14:backgroundMark x1="38725" y1="81957" x2="38725" y2="81957"/>
                          <a14:backgroundMark x1="45404" y1="82174" x2="45404" y2="82174"/>
                          <a14:backgroundMark x1="48100" y1="81685" x2="48100" y2="81685"/>
                          <a14:backgroundMark x1="50460" y1="81576" x2="50460" y2="81576"/>
                          <a14:backgroundMark x1="46477" y1="72228" x2="46477" y2="722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200000" flipH="1" flipV="1">
              <a:off x="1426638" y="1336552"/>
              <a:ext cx="2189811" cy="1842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3" name="Straight Arrow Connector 52"/>
            <p:cNvCxnSpPr/>
            <p:nvPr/>
          </p:nvCxnSpPr>
          <p:spPr>
            <a:xfrm rot="5400000" flipV="1">
              <a:off x="3276600" y="1828800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>
              <a:off x="2096032" y="1486432"/>
              <a:ext cx="53233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411276" y="160020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79251" y="803042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dirty="0"/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1325022" y="2590800"/>
              <a:ext cx="35137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 smtClean="0">
                  <a:latin typeface="+mj-lt"/>
                </a:rPr>
                <a:t>B</a:t>
              </a:r>
              <a:endParaRPr lang="en-US" sz="2400" baseline="-25000" dirty="0">
                <a:latin typeface="+mj-lt"/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H="1">
              <a:off x="1676400" y="2438400"/>
              <a:ext cx="5334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143000" y="1295400"/>
            <a:ext cx="7239000" cy="1828800"/>
            <a:chOff x="1219200" y="2667000"/>
            <a:chExt cx="7239000" cy="1828800"/>
          </a:xfrm>
        </p:grpSpPr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1493459" y="3124200"/>
              <a:ext cx="3265714" cy="914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" name="Group 140"/>
            <p:cNvGrpSpPr/>
            <p:nvPr/>
          </p:nvGrpSpPr>
          <p:grpSpPr>
            <a:xfrm>
              <a:off x="1569659" y="3124200"/>
              <a:ext cx="3077523" cy="916657"/>
              <a:chOff x="1882303" y="3121938"/>
              <a:chExt cx="3077523" cy="916657"/>
            </a:xfrm>
          </p:grpSpPr>
          <p:cxnSp>
            <p:nvCxnSpPr>
              <p:cNvPr id="11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070019" y="3661567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902002" y="3652113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300878" y="3647061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633776" y="3620486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988003" y="3593054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365516" y="335053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176836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023327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803673" y="362048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750420" y="3593055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887405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589362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848379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124987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93136" y="3505786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0730" y="3515236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6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01382" y="3520288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33570" y="3546862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90357" y="3574300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12590" y="3809993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236439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495456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63673" y="354686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27940" y="3574299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Straight Arrow Connector 1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772054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823913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670404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534472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7" name="Freeform 11"/>
            <p:cNvSpPr>
              <a:spLocks/>
            </p:cNvSpPr>
            <p:nvPr/>
          </p:nvSpPr>
          <p:spPr bwMode="auto">
            <a:xfrm flipV="1">
              <a:off x="1295400" y="2667000"/>
              <a:ext cx="3627059" cy="1828800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2F5597">
                <a:alpha val="34902"/>
              </a:srgbClr>
            </a:solidFill>
            <a:ln w="28575" cmpd="sng">
              <a:solidFill>
                <a:schemeClr val="accent5">
                  <a:lumMod val="75000"/>
                </a:schemeClr>
              </a:solidFill>
              <a:prstDash val="sysDash"/>
              <a:round/>
              <a:headEnd/>
              <a:tailEnd/>
            </a:ln>
            <a:scene3d>
              <a:camera prst="isometricOffAxis2Top">
                <a:rot lat="18000000" lon="3810000" rev="180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4751696" y="3124200"/>
              <a:ext cx="3265714" cy="914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171"/>
            <p:cNvGrpSpPr/>
            <p:nvPr/>
          </p:nvGrpSpPr>
          <p:grpSpPr>
            <a:xfrm>
              <a:off x="4860925" y="3124200"/>
              <a:ext cx="3077523" cy="916657"/>
              <a:chOff x="1882303" y="3121938"/>
              <a:chExt cx="3077523" cy="916657"/>
            </a:xfrm>
          </p:grpSpPr>
          <p:cxnSp>
            <p:nvCxnSpPr>
              <p:cNvPr id="8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070019" y="3661567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902002" y="3652113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300878" y="3647061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633776" y="3620486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988003" y="3593054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365516" y="335053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176836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023327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803673" y="362048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750420" y="3593055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887405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589362" y="3367069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848379" y="3416675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124987" y="3496466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93136" y="3505786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0730" y="3515236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01382" y="3520288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33570" y="3546862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90357" y="3574300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12590" y="3809993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236439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495456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63673" y="354686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27940" y="3574299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" name="Straight Arrow Connector 105"/>
              <p:cNvCxnSpPr>
                <a:cxnSpLocks noChangeShapeType="1"/>
              </p:cNvCxnSpPr>
              <p:nvPr/>
            </p:nvCxnSpPr>
            <p:spPr bwMode="auto">
              <a:xfrm rot="16200000" flipH="1">
                <a:off x="4772054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823913" y="3793456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670404" y="3743849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534472" y="366406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80" name="Freeform 11"/>
            <p:cNvSpPr>
              <a:spLocks/>
            </p:cNvSpPr>
            <p:nvPr/>
          </p:nvSpPr>
          <p:spPr bwMode="auto">
            <a:xfrm flipV="1">
              <a:off x="4585648" y="2667000"/>
              <a:ext cx="3627059" cy="1828800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2F5597">
                <a:alpha val="34902"/>
              </a:srgbClr>
            </a:solidFill>
            <a:ln w="28575" cmpd="sng">
              <a:solidFill>
                <a:schemeClr val="accent5">
                  <a:lumMod val="75000"/>
                </a:schemeClr>
              </a:solidFill>
              <a:prstDash val="sysDash"/>
              <a:round/>
              <a:headEnd/>
              <a:tailEnd/>
            </a:ln>
            <a:scene3d>
              <a:camera prst="isometricOffAxis2Top">
                <a:rot lat="18000000" lon="3810000" rev="180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1219200" y="3581400"/>
              <a:ext cx="7239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CheckPoint</a:t>
            </a:r>
            <a:r>
              <a:rPr lang="en-US" dirty="0" smtClean="0"/>
              <a:t> 1.1-1.4: EM waves</a:t>
            </a:r>
          </a:p>
        </p:txBody>
      </p:sp>
      <p:grpSp>
        <p:nvGrpSpPr>
          <p:cNvPr id="43" name="Group 6"/>
          <p:cNvGrpSpPr>
            <a:grpSpLocks/>
          </p:cNvGrpSpPr>
          <p:nvPr/>
        </p:nvGrpSpPr>
        <p:grpSpPr bwMode="auto">
          <a:xfrm>
            <a:off x="533400" y="914400"/>
            <a:ext cx="8093075" cy="1847851"/>
            <a:chOff x="103" y="2560"/>
            <a:chExt cx="5098" cy="1164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H="1" flipV="1">
              <a:off x="581" y="2793"/>
              <a:ext cx="2" cy="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i="1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H="1">
              <a:off x="277" y="3376"/>
              <a:ext cx="306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i="1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5047" y="3232"/>
              <a:ext cx="1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i="1" dirty="0">
                  <a:latin typeface="+mn-lt"/>
                </a:rPr>
                <a:t>y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103" y="3472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i="1" dirty="0">
                  <a:latin typeface="+mn-lt"/>
                </a:rPr>
                <a:t>x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487" y="2560"/>
              <a:ext cx="1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i="1" dirty="0">
                  <a:latin typeface="+mn-lt"/>
                </a:rPr>
                <a:t>z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81000" y="3248323"/>
            <a:ext cx="7162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 </a:t>
            </a:r>
            <a:r>
              <a:rPr lang="en-US" sz="2400" dirty="0" smtClean="0"/>
              <a:t>EM wave can propagate in vacuum at speed </a:t>
            </a:r>
            <a:r>
              <a:rPr lang="en-US" sz="2400" i="1" dirty="0" smtClean="0"/>
              <a:t>v</a:t>
            </a:r>
            <a:r>
              <a:rPr lang="en-US" sz="2400" dirty="0" smtClean="0"/>
              <a:t> =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No charges or current loops necessary for propagation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i="1" dirty="0" smtClean="0"/>
              <a:t>f</a:t>
            </a:r>
            <a:r>
              <a:rPr lang="en-US" sz="2400" dirty="0" smtClean="0"/>
              <a:t> and </a:t>
            </a:r>
            <a:r>
              <a:rPr lang="el-GR" sz="2400" i="1" dirty="0" smtClean="0"/>
              <a:t>λ</a:t>
            </a:r>
            <a:r>
              <a:rPr lang="en-US" sz="2400" dirty="0" smtClean="0"/>
              <a:t> of EM wave are related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oscillate </a:t>
            </a:r>
            <a:r>
              <a:rPr lang="en-US" sz="2400" i="1" u="sng" dirty="0" smtClean="0"/>
              <a:t>in phase</a:t>
            </a:r>
            <a:r>
              <a:rPr lang="en-US" sz="2400" dirty="0" smtClean="0"/>
              <a:t> and are proportional</a:t>
            </a:r>
            <a:endParaRPr lang="en-US" sz="2400" i="1" u="sng" dirty="0" smtClean="0"/>
          </a:p>
          <a:p>
            <a:pPr lvl="1">
              <a:spcAft>
                <a:spcPts val="600"/>
              </a:spcAft>
            </a:pP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field increase and decrease at same times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are </a:t>
            </a:r>
            <a:r>
              <a:rPr lang="en-US" sz="2400" dirty="0" smtClean="0">
                <a:sym typeface="Symbol"/>
              </a:rPr>
              <a:t> </a:t>
            </a:r>
            <a:r>
              <a:rPr lang="en-US" sz="2400" dirty="0" smtClean="0"/>
              <a:t>to each other and propagation direction 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Right hand rule: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672079" y="5562600"/>
            <a:ext cx="1702131" cy="400110"/>
            <a:chOff x="6172200" y="3886200"/>
            <a:chExt cx="1702131" cy="400110"/>
          </a:xfrm>
        </p:grpSpPr>
        <p:graphicFrame>
          <p:nvGraphicFramePr>
            <p:cNvPr id="63" name="Object 28"/>
            <p:cNvGraphicFramePr>
              <a:graphicFrameLocks noChangeAspect="1"/>
            </p:cNvGraphicFramePr>
            <p:nvPr/>
          </p:nvGraphicFramePr>
          <p:xfrm>
            <a:off x="7655256" y="3927144"/>
            <a:ext cx="219075" cy="304800"/>
          </p:xfrm>
          <a:graphic>
            <a:graphicData uri="http://schemas.openxmlformats.org/presentationml/2006/ole">
              <p:oleObj spid="_x0000_s402433" name="Equation" r:id="rId11" imgW="126720" imgH="177480" progId="Equation.DSMT4">
                <p:embed/>
              </p:oleObj>
            </a:graphicData>
          </a:graphic>
        </p:graphicFrame>
        <p:sp>
          <p:nvSpPr>
            <p:cNvPr id="64" name="Rectangle 63"/>
            <p:cNvSpPr/>
            <p:nvPr/>
          </p:nvSpPr>
          <p:spPr>
            <a:xfrm>
              <a:off x="6172200" y="3886200"/>
              <a:ext cx="15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Thumb along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67000" y="5919850"/>
            <a:ext cx="1767721" cy="404750"/>
            <a:chOff x="6167123" y="4454344"/>
            <a:chExt cx="1767721" cy="404750"/>
          </a:xfrm>
        </p:grpSpPr>
        <p:graphicFrame>
          <p:nvGraphicFramePr>
            <p:cNvPr id="66" name="Object 29"/>
            <p:cNvGraphicFramePr>
              <a:graphicFrameLocks noChangeAspect="1"/>
            </p:cNvGraphicFramePr>
            <p:nvPr/>
          </p:nvGraphicFramePr>
          <p:xfrm>
            <a:off x="7642744" y="4454344"/>
            <a:ext cx="292100" cy="354013"/>
          </p:xfrm>
          <a:graphic>
            <a:graphicData uri="http://schemas.openxmlformats.org/presentationml/2006/ole">
              <p:oleObj spid="_x0000_s402434" name="Equation" r:id="rId12" imgW="164880" imgH="203040" progId="Equation.DSMT4">
                <p:embed/>
              </p:oleObj>
            </a:graphicData>
          </a:graphic>
        </p:graphicFrame>
        <p:sp>
          <p:nvSpPr>
            <p:cNvPr id="67" name="Rectangle 66"/>
            <p:cNvSpPr/>
            <p:nvPr/>
          </p:nvSpPr>
          <p:spPr>
            <a:xfrm>
              <a:off x="6167123" y="4458984"/>
              <a:ext cx="1559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Fingers along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659666" y="6281392"/>
            <a:ext cx="1646567" cy="424208"/>
            <a:chOff x="6425921" y="4789728"/>
            <a:chExt cx="1646567" cy="424208"/>
          </a:xfrm>
        </p:grpSpPr>
        <p:graphicFrame>
          <p:nvGraphicFramePr>
            <p:cNvPr id="69" name="Object 31"/>
            <p:cNvGraphicFramePr>
              <a:graphicFrameLocks noChangeAspect="1"/>
            </p:cNvGraphicFramePr>
            <p:nvPr/>
          </p:nvGraphicFramePr>
          <p:xfrm>
            <a:off x="7780388" y="4789728"/>
            <a:ext cx="292100" cy="354013"/>
          </p:xfrm>
          <a:graphic>
            <a:graphicData uri="http://schemas.openxmlformats.org/presentationml/2006/ole">
              <p:oleObj spid="_x0000_s402435" name="Equation" r:id="rId13" imgW="164880" imgH="203040" progId="Equation.DSMT4">
                <p:embed/>
              </p:oleObj>
            </a:graphicData>
          </a:graphic>
        </p:graphicFrame>
        <p:sp>
          <p:nvSpPr>
            <p:cNvPr id="70" name="Rectangle 69"/>
            <p:cNvSpPr/>
            <p:nvPr/>
          </p:nvSpPr>
          <p:spPr>
            <a:xfrm>
              <a:off x="6425921" y="4813826"/>
              <a:ext cx="1423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Out of palm</a:t>
              </a:r>
            </a:p>
          </p:txBody>
        </p: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4594225" y="4074287"/>
          <a:ext cx="739775" cy="357188"/>
        </p:xfrm>
        <a:graphic>
          <a:graphicData uri="http://schemas.openxmlformats.org/presentationml/2006/ole">
            <p:oleObj spid="_x0000_s402436" name="Equation" r:id="rId14" imgW="419040" imgH="203040" progId="Equation.DSMT4">
              <p:embed/>
            </p:oleObj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6019800" y="4836225"/>
          <a:ext cx="828675" cy="312738"/>
        </p:xfrm>
        <a:graphic>
          <a:graphicData uri="http://schemas.openxmlformats.org/presentationml/2006/ole">
            <p:oleObj spid="_x0000_s402437" name="Equation" r:id="rId15" imgW="469800" imgH="177480" progId="Equation.DSMT4">
              <p:embed/>
            </p:oleObj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6934200" y="15240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i="1" dirty="0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553200" y="17526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EM wave propagates along +</a:t>
            </a:r>
            <a:r>
              <a:rPr lang="en-US" sz="2400" i="1" dirty="0" smtClean="0"/>
              <a:t>z</a:t>
            </a:r>
            <a:r>
              <a:rPr lang="en-US" sz="2400" dirty="0" smtClean="0"/>
              <a:t>. At a point </a:t>
            </a:r>
            <a:r>
              <a:rPr lang="en-US" sz="2400" i="1" dirty="0" smtClean="0"/>
              <a:t>P</a:t>
            </a:r>
            <a:r>
              <a:rPr lang="en-US" sz="2400" dirty="0" smtClean="0"/>
              <a:t>, the </a:t>
            </a:r>
            <a:r>
              <a:rPr lang="en-US" sz="2400" i="1" dirty="0" smtClean="0"/>
              <a:t>E</a:t>
            </a:r>
            <a:r>
              <a:rPr lang="en-US" sz="2400" dirty="0" smtClean="0"/>
              <a:t> field points along +</a:t>
            </a:r>
            <a:r>
              <a:rPr lang="en-US" sz="2400" i="1" dirty="0" smtClean="0"/>
              <a:t>y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1172" y="4895121"/>
            <a:ext cx="5843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 which direction does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point at </a:t>
            </a:r>
            <a:r>
              <a:rPr lang="en-US" sz="2400" i="1" dirty="0" smtClean="0"/>
              <a:t>P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24987" y="5546259"/>
            <a:ext cx="7113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Along +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	B.  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–x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	C.   Along +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	D.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–z</a:t>
            </a:r>
            <a:endParaRPr lang="en-US" alt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753199" y="3124200"/>
            <a:ext cx="2884652" cy="916657"/>
            <a:chOff x="1833851" y="3068504"/>
            <a:chExt cx="2884652" cy="916657"/>
          </a:xfrm>
          <a:scene3d>
            <a:camera prst="isometricOffAxis1Right"/>
            <a:lightRig rig="threePt" dir="t"/>
          </a:scene3d>
        </p:grpSpPr>
        <p:cxnSp>
          <p:nvCxnSpPr>
            <p:cNvPr id="2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71114" y="3756559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94963" y="3740022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353980" y="369041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630578" y="3610630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82437" y="3740022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28928" y="369041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392996" y="3610630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224040" y="3297102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35360" y="3313635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1851" y="3363241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</p:cNvCxnSpPr>
            <p:nvPr/>
          </p:nvCxnSpPr>
          <p:spPr bwMode="auto">
            <a:xfrm rot="5400000" flipH="1">
              <a:off x="1745929" y="3443032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447886" y="3313635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706903" y="3363241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983511" y="3443032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48" name="Straight Arrow Connector 47"/>
          <p:cNvCxnSpPr/>
          <p:nvPr/>
        </p:nvCxnSpPr>
        <p:spPr>
          <a:xfrm>
            <a:off x="5867399" y="3303897"/>
            <a:ext cx="956482" cy="1008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868537" y="2361063"/>
            <a:ext cx="0" cy="9553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2031974" y="3612823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z</a:t>
            </a:r>
            <a:endParaRPr lang="en-US" sz="2400" dirty="0"/>
          </a:p>
        </p:txBody>
      </p:sp>
      <p:sp>
        <p:nvSpPr>
          <p:cNvPr id="154" name="Rectangle 153"/>
          <p:cNvSpPr/>
          <p:nvPr/>
        </p:nvSpPr>
        <p:spPr>
          <a:xfrm>
            <a:off x="6729080" y="4215600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x</a:t>
            </a:r>
            <a:endParaRPr lang="en-US" sz="2400" dirty="0"/>
          </a:p>
        </p:txBody>
      </p:sp>
      <p:sp>
        <p:nvSpPr>
          <p:cNvPr id="155" name="Rectangle 154"/>
          <p:cNvSpPr/>
          <p:nvPr/>
        </p:nvSpPr>
        <p:spPr>
          <a:xfrm>
            <a:off x="5721418" y="1911401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y</a:t>
            </a:r>
            <a:endParaRPr lang="en-US" sz="2400" dirty="0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 rot="10800000">
            <a:off x="2574390" y="3126259"/>
            <a:ext cx="3265714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33600" y="3596315"/>
            <a:ext cx="3951514" cy="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3405623" y="3623911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 smtClean="0">
                <a:latin typeface="+mn-lt"/>
              </a:rPr>
              <a:t>P</a:t>
            </a:r>
            <a:endParaRPr lang="en-US" altLang="en-US" b="0" i="1" dirty="0">
              <a:latin typeface="+mn-lt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405622" y="36285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/>
          <p:cNvCxnSpPr/>
          <p:nvPr/>
        </p:nvCxnSpPr>
        <p:spPr>
          <a:xfrm flipH="1">
            <a:off x="4722126" y="3029803"/>
            <a:ext cx="627797" cy="95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4395312" y="2891766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1441850" y="3714750"/>
            <a:ext cx="838200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i="1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37050" y="40386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>
                <a:latin typeface="+mn-lt"/>
              </a:rPr>
              <a:t>x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0050" y="3714749"/>
            <a:ext cx="25413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i="1"/>
          </a:p>
        </p:txBody>
      </p:sp>
      <p:sp>
        <p:nvSpPr>
          <p:cNvPr id="25" name="Donut 24"/>
          <p:cNvSpPr/>
          <p:nvPr/>
        </p:nvSpPr>
        <p:spPr>
          <a:xfrm>
            <a:off x="1351800" y="3530600"/>
            <a:ext cx="1867534" cy="376381"/>
          </a:xfrm>
          <a:prstGeom prst="donut">
            <a:avLst>
              <a:gd name="adj" fmla="val 2681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7886700" cy="1325563"/>
          </a:xfrm>
        </p:spPr>
        <p:txBody>
          <a:bodyPr/>
          <a:lstStyle/>
          <a:p>
            <a:r>
              <a:rPr lang="en-US" dirty="0" smtClean="0"/>
              <a:t>ACT: magnetic dipole antenna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2276875" y="2789237"/>
            <a:ext cx="3175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i="1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127650" y="2419349"/>
            <a:ext cx="24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>
                <a:latin typeface="+mn-lt"/>
              </a:rPr>
              <a:t>z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50069" y="3521776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 smtClean="0">
                <a:latin typeface="+mn-lt"/>
              </a:rPr>
              <a:t>y</a:t>
            </a:r>
            <a:endParaRPr lang="en-US" altLang="en-US" sz="20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371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way to generate an EM wave is to oscillate </a:t>
            </a:r>
            <a:r>
              <a:rPr lang="en-US" sz="2400" i="1" dirty="0" smtClean="0"/>
              <a:t>current</a:t>
            </a:r>
            <a:r>
              <a:rPr lang="en-US" sz="2400" dirty="0" smtClean="0"/>
              <a:t> around a loop. This is called a </a:t>
            </a:r>
            <a:r>
              <a:rPr lang="en-US" sz="2400" i="1" dirty="0" smtClean="0"/>
              <a:t>magnetic dipole antenna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78277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which direction do the </a:t>
            </a: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fields oscillate at point </a:t>
            </a:r>
            <a:r>
              <a:rPr lang="en-US" sz="2400" i="1" dirty="0" smtClean="0"/>
              <a:t>P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38400" y="5351383"/>
            <a:ext cx="316625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along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692226" y="363755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 smtClean="0">
                <a:latin typeface="+mn-lt"/>
              </a:rPr>
              <a:t>P</a:t>
            </a:r>
            <a:endParaRPr lang="en-US" altLang="en-US" b="0" i="1" dirty="0">
              <a:latin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692225" y="36694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550" y="1219200"/>
            <a:ext cx="8683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j-lt"/>
              </a:rPr>
              <a:t>Recall fundamental constants of electricity and magnetism: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7413" y="2438400"/>
            <a:ext cx="44980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“Permeability of free space” (magnetism)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438400"/>
            <a:ext cx="4259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“Permittivity of free space” (electricity)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124200"/>
            <a:ext cx="30940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j-lt"/>
              </a:rPr>
              <a:t>Now multiply them: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352800" y="4419600"/>
            <a:ext cx="457200" cy="838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819400" y="5486400"/>
            <a:ext cx="3505200" cy="990600"/>
            <a:chOff x="457200" y="5334000"/>
            <a:chExt cx="3505200" cy="990600"/>
          </a:xfrm>
        </p:grpSpPr>
        <p:sp>
          <p:nvSpPr>
            <p:cNvPr id="28" name="TextBox 27"/>
            <p:cNvSpPr txBox="1"/>
            <p:nvPr/>
          </p:nvSpPr>
          <p:spPr>
            <a:xfrm>
              <a:off x="557150" y="5476175"/>
              <a:ext cx="72487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0" i="1" dirty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sz="2800" b="0" dirty="0">
                  <a:latin typeface="Times New Roman" pitchFamily="18" charset="0"/>
                  <a:cs typeface="Times New Roman" pitchFamily="18" charset="0"/>
                </a:rPr>
                <a:t>= </a:t>
              </a:r>
            </a:p>
          </p:txBody>
        </p:sp>
        <p:sp>
          <p:nvSpPr>
            <p:cNvPr id="19473" name="Rectangle 29"/>
            <p:cNvSpPr>
              <a:spLocks noChangeArrowheads="1"/>
            </p:cNvSpPr>
            <p:nvPr/>
          </p:nvSpPr>
          <p:spPr bwMode="auto">
            <a:xfrm>
              <a:off x="457200" y="5334000"/>
              <a:ext cx="3505200" cy="9906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1219200" y="3429000"/>
          <a:ext cx="4992688" cy="942975"/>
        </p:xfrm>
        <a:graphic>
          <a:graphicData uri="http://schemas.openxmlformats.org/presentationml/2006/ole">
            <p:oleObj spid="_x0000_s399368" name="Equation" r:id="rId3" imgW="2349360" imgH="444240" progId="Equation.DSMT4">
              <p:embed/>
            </p:oleObj>
          </a:graphicData>
        </a:graphic>
      </p:graphicFrame>
      <p:graphicFrame>
        <p:nvGraphicFramePr>
          <p:cNvPr id="399370" name="Object 10"/>
          <p:cNvGraphicFramePr>
            <a:graphicFrameLocks noChangeAspect="1"/>
          </p:cNvGraphicFramePr>
          <p:nvPr/>
        </p:nvGraphicFramePr>
        <p:xfrm>
          <a:off x="1944687" y="4405312"/>
          <a:ext cx="1865313" cy="776288"/>
        </p:xfrm>
        <a:graphic>
          <a:graphicData uri="http://schemas.openxmlformats.org/presentationml/2006/ole">
            <p:oleObj spid="_x0000_s399370" name="Equation" r:id="rId4" imgW="1066680" imgH="444240" progId="Equation.DSMT4">
              <p:embed/>
            </p:oleObj>
          </a:graphicData>
        </a:graphic>
      </p:graphicFrame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505200" y="5486400"/>
          <a:ext cx="2698750" cy="971550"/>
        </p:xfrm>
        <a:graphic>
          <a:graphicData uri="http://schemas.openxmlformats.org/presentationml/2006/ole">
            <p:oleObj spid="_x0000_s399371" name="Equation" r:id="rId5" imgW="1269720" imgH="457200" progId="Equation.DSMT4">
              <p:embed/>
            </p:oleObj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993775" y="1676400"/>
          <a:ext cx="2359025" cy="777875"/>
        </p:xfrm>
        <a:graphic>
          <a:graphicData uri="http://schemas.openxmlformats.org/presentationml/2006/ole">
            <p:oleObj spid="_x0000_s399372" name="Equation" r:id="rId6" imgW="1346040" imgH="444240" progId="Equation.DSMT4">
              <p:embed/>
            </p:oleObj>
          </a:graphicData>
        </a:graphic>
      </p:graphicFrame>
      <p:graphicFrame>
        <p:nvGraphicFramePr>
          <p:cNvPr id="399374" name="Object 14"/>
          <p:cNvGraphicFramePr>
            <a:graphicFrameLocks noChangeAspect="1"/>
          </p:cNvGraphicFramePr>
          <p:nvPr/>
        </p:nvGraphicFramePr>
        <p:xfrm>
          <a:off x="5943600" y="1752600"/>
          <a:ext cx="1974850" cy="685800"/>
        </p:xfrm>
        <a:graphic>
          <a:graphicData uri="http://schemas.openxmlformats.org/presentationml/2006/ole">
            <p:oleObj spid="_x0000_s399374" name="Equation" r:id="rId7" imgW="1130040" imgH="393480" progId="Equation.DSMT4">
              <p:embed/>
            </p:oleObj>
          </a:graphicData>
        </a:graphic>
      </p:graphicFrame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EM wave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85800" y="5638800"/>
            <a:ext cx="2133600" cy="646331"/>
            <a:chOff x="685800" y="5638800"/>
            <a:chExt cx="213360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685800" y="56388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Speed of light in a vacuum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1" idx="3"/>
            </p:cNvCxnSpPr>
            <p:nvPr/>
          </p:nvCxnSpPr>
          <p:spPr>
            <a:xfrm flipV="1">
              <a:off x="2209800" y="5943600"/>
              <a:ext cx="609600" cy="18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410626" name="Picture 2" descr="http://mynasadata.larc.nasa.gov/images/EM_Spectrum3-new.jpg"/>
          <p:cNvPicPr>
            <a:picLocks noChangeAspect="1" noChangeArrowheads="1"/>
          </p:cNvPicPr>
          <p:nvPr/>
        </p:nvPicPr>
        <p:blipFill>
          <a:blip r:embed="rId3" cstate="print"/>
          <a:srcRect l="3499" t="26699" b="20568"/>
          <a:stretch>
            <a:fillRect/>
          </a:stretch>
        </p:blipFill>
        <p:spPr bwMode="auto">
          <a:xfrm>
            <a:off x="299609" y="2313303"/>
            <a:ext cx="8539591" cy="3337372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2895600" y="5105400"/>
            <a:ext cx="4191000" cy="1371600"/>
            <a:chOff x="2895600" y="5105400"/>
            <a:chExt cx="4191000" cy="1371600"/>
          </a:xfrm>
        </p:grpSpPr>
        <p:sp>
          <p:nvSpPr>
            <p:cNvPr id="8" name="Rectangle 7"/>
            <p:cNvSpPr/>
            <p:nvPr/>
          </p:nvSpPr>
          <p:spPr>
            <a:xfrm>
              <a:off x="2895600" y="5943600"/>
              <a:ext cx="3810000" cy="228600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FF0000"/>
                </a:gs>
                <a:gs pos="100000">
                  <a:srgbClr val="C00000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76650" y="587906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              O       Y        G          B      I    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16922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700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616922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600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4820" y="616922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500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50501" y="6169223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400 nm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9600" y="5105400"/>
              <a:ext cx="9144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895600" y="5334000"/>
              <a:ext cx="1524000" cy="6096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0" y="5334000"/>
              <a:ext cx="1371600" cy="6096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05177" y="5612220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Visible light</a:t>
              </a:r>
              <a:endParaRPr lang="en-US" dirty="0"/>
            </a:p>
          </p:txBody>
        </p:sp>
      </p:grp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4191000" y="1752600"/>
          <a:ext cx="890587" cy="431800"/>
        </p:xfrm>
        <a:graphic>
          <a:graphicData uri="http://schemas.openxmlformats.org/presentationml/2006/ole">
            <p:oleObj spid="_x0000_s410627" name="Equation" r:id="rId4" imgW="419040" imgH="20304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4114800" y="1676400"/>
            <a:ext cx="9906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7123" y="1214735"/>
            <a:ext cx="85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Radio waves, visible light, x-rays, etc. are </a:t>
            </a:r>
            <a:r>
              <a:rPr lang="en-US" sz="2400" i="1" u="sng" dirty="0" smtClean="0"/>
              <a:t>all</a:t>
            </a:r>
            <a:r>
              <a:rPr lang="en-US" sz="2400" dirty="0" smtClean="0"/>
              <a:t> electromagnetic waves</a:t>
            </a:r>
            <a:endParaRPr lang="en-US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016946" y="6071189"/>
            <a:ext cx="5209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85225" y="5911703"/>
            <a:ext cx="1022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Increasing </a:t>
            </a:r>
            <a:r>
              <a:rPr lang="en-US" sz="1400" i="1" dirty="0" smtClean="0"/>
              <a:t>f</a:t>
            </a:r>
            <a:endParaRPr lang="en-US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04383" y="5904615"/>
            <a:ext cx="1051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Increasing </a:t>
            </a:r>
            <a:r>
              <a:rPr lang="el-GR" sz="1400" i="1" dirty="0" smtClean="0"/>
              <a:t>λ</a:t>
            </a:r>
            <a:endParaRPr lang="en-US" sz="1400" i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205016" y="6074734"/>
            <a:ext cx="5209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8618" y="2362200"/>
            <a:ext cx="6509982" cy="2279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Supernova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3807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distant star goes supernova and emits in the X-ray (</a:t>
            </a:r>
            <a:r>
              <a:rPr lang="el-GR" sz="2400" dirty="0" smtClean="0"/>
              <a:t>λ</a:t>
            </a:r>
            <a:r>
              <a:rPr lang="en-US" sz="2400" dirty="0" smtClean="0"/>
              <a:t> = 10 nm) and infrared (</a:t>
            </a:r>
            <a:r>
              <a:rPr lang="el-GR" sz="2400" dirty="0" smtClean="0"/>
              <a:t>λ</a:t>
            </a:r>
            <a:r>
              <a:rPr lang="en-US" sz="2400" dirty="0" smtClean="0"/>
              <a:t> = 3000 nm) regions of the EM spectrum. </a:t>
            </a:r>
            <a:endParaRPr lang="en-US" sz="2400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conservationreport.files.wordpress.com/2010/08/supernova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299" y="2687792"/>
            <a:ext cx="2382188" cy="15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ddmcdn.com/gif/earth-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500" b="99000" l="2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299" y="25292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7456" y="5558135"/>
            <a:ext cx="8814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X-ray 	B.   Infrared		C.   Both arrive at the same time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953000"/>
            <a:ext cx="456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Which light reaches the earth first?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10000" y="2812576"/>
            <a:ext cx="1524000" cy="533598"/>
            <a:chOff x="3810000" y="3124200"/>
            <a:chExt cx="1524000" cy="533598"/>
          </a:xfrm>
        </p:grpSpPr>
        <p:sp>
          <p:nvSpPr>
            <p:cNvPr id="16" name="Freeform 11"/>
            <p:cNvSpPr>
              <a:spLocks/>
            </p:cNvSpPr>
            <p:nvPr/>
          </p:nvSpPr>
          <p:spPr bwMode="auto">
            <a:xfrm flipV="1">
              <a:off x="3810000" y="31242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flipV="1">
              <a:off x="4572000" y="31242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38600" y="2507776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λ</a:t>
            </a:r>
            <a:r>
              <a:rPr lang="en-US" dirty="0" smtClean="0">
                <a:solidFill>
                  <a:srgbClr val="FFFF00"/>
                </a:solidFill>
              </a:rPr>
              <a:t> = 10 nm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86200" y="3650776"/>
            <a:ext cx="1447800" cy="533598"/>
            <a:chOff x="2971800" y="3962400"/>
            <a:chExt cx="3048000" cy="533598"/>
          </a:xfrm>
        </p:grpSpPr>
        <p:sp>
          <p:nvSpPr>
            <p:cNvPr id="20" name="Freeform 11"/>
            <p:cNvSpPr>
              <a:spLocks/>
            </p:cNvSpPr>
            <p:nvPr/>
          </p:nvSpPr>
          <p:spPr bwMode="auto">
            <a:xfrm flipV="1">
              <a:off x="3733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flipV="1">
              <a:off x="5257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 flipV="1">
              <a:off x="2971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3993568" y="4184176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= 3000 nm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62" name="Picture 6" descr="http://hyperphysics.phy-astr.gsu.edu/hbase/audio/imgaud/rfb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38" y="2160895"/>
            <a:ext cx="4210050" cy="3181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EM wavelength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2603"/>
            <a:ext cx="817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 of I radio station is WPGU 107.1 FM. At what wavelength does the station broadcast its radio waves?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91161" y="2798929"/>
            <a:ext cx="4716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107.1 FM = 107.1 MHz = 107.1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cycles/s</a:t>
            </a:r>
            <a:endParaRPr lang="en-US" sz="2000" dirty="0"/>
          </a:p>
        </p:txBody>
      </p:sp>
      <p:graphicFrame>
        <p:nvGraphicFramePr>
          <p:cNvPr id="429057" name="Object 1"/>
          <p:cNvGraphicFramePr>
            <a:graphicFrameLocks noChangeAspect="1"/>
          </p:cNvGraphicFramePr>
          <p:nvPr/>
        </p:nvGraphicFramePr>
        <p:xfrm>
          <a:off x="4985982" y="3295934"/>
          <a:ext cx="712788" cy="735013"/>
        </p:xfrm>
        <a:graphic>
          <a:graphicData uri="http://schemas.openxmlformats.org/presentationml/2006/ole">
            <p:oleObj spid="_x0000_s429057" name="Equation" r:id="rId4" imgW="406080" imgH="419040" progId="Equation.DSMT4">
              <p:embed/>
            </p:oleObj>
          </a:graphicData>
        </a:graphic>
      </p:graphicFrame>
      <p:graphicFrame>
        <p:nvGraphicFramePr>
          <p:cNvPr id="429058" name="Object 2"/>
          <p:cNvGraphicFramePr>
            <a:graphicFrameLocks noChangeAspect="1"/>
          </p:cNvGraphicFramePr>
          <p:nvPr/>
        </p:nvGraphicFramePr>
        <p:xfrm>
          <a:off x="5816221" y="3295934"/>
          <a:ext cx="1965325" cy="668338"/>
        </p:xfrm>
        <a:graphic>
          <a:graphicData uri="http://schemas.openxmlformats.org/presentationml/2006/ole">
            <p:oleObj spid="_x0000_s429058" name="Equation" r:id="rId5" imgW="1307880" imgH="4442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2306" y="536553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comparison, cell phones typically operate at 1.9 GHz</a:t>
            </a:r>
            <a:endParaRPr lang="en-US" sz="2400" dirty="0"/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1030406" y="5893250"/>
          <a:ext cx="712788" cy="735013"/>
        </p:xfrm>
        <a:graphic>
          <a:graphicData uri="http://schemas.openxmlformats.org/presentationml/2006/ole">
            <p:oleObj spid="_x0000_s429059" name="Equation" r:id="rId6" imgW="406080" imgH="419040" progId="Equation.DSMT4">
              <p:embed/>
            </p:oleObj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1792406" y="5893250"/>
          <a:ext cx="1774825" cy="668338"/>
        </p:xfrm>
        <a:graphic>
          <a:graphicData uri="http://schemas.openxmlformats.org/presentationml/2006/ole">
            <p:oleObj spid="_x0000_s429060" name="Equation" r:id="rId7" imgW="11808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EM waves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8852" y="329517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822" y="375683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1341059" y="3299639"/>
            <a:ext cx="3265714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8"/>
          <p:cNvGrpSpPr/>
          <p:nvPr/>
        </p:nvGrpSpPr>
        <p:grpSpPr>
          <a:xfrm>
            <a:off x="1417259" y="3299639"/>
            <a:ext cx="3077523" cy="916657"/>
            <a:chOff x="1882303" y="3121938"/>
            <a:chExt cx="3077523" cy="916657"/>
          </a:xfrm>
        </p:grpSpPr>
        <p:cxnSp>
          <p:nvCxnSpPr>
            <p:cNvPr id="10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070019" y="3661567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902002" y="3652113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300878" y="3647061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633776" y="3620486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988003" y="3593054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803673" y="362048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750420" y="3593055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093136" y="3505786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320730" y="3515236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901382" y="3520288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733570" y="3546862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590357" y="3574300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563673" y="354686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27940" y="3574299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Freeform 11"/>
          <p:cNvSpPr>
            <a:spLocks/>
          </p:cNvSpPr>
          <p:nvPr/>
        </p:nvSpPr>
        <p:spPr bwMode="auto">
          <a:xfrm flipV="1">
            <a:off x="1143000" y="2842439"/>
            <a:ext cx="3627059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2F5597">
              <a:alpha val="34902"/>
            </a:srgbClr>
          </a:solidFill>
          <a:ln w="28575" cmpd="sng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scene3d>
            <a:camera prst="isometricOffAxis2Top">
              <a:rot lat="18000000" lon="381000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4599296" y="3299639"/>
            <a:ext cx="3265714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708525" y="3299639"/>
            <a:ext cx="3077523" cy="916657"/>
            <a:chOff x="1882303" y="3121938"/>
            <a:chExt cx="3077523" cy="916657"/>
          </a:xfrm>
        </p:grpSpPr>
        <p:cxnSp>
          <p:nvCxnSpPr>
            <p:cNvPr id="42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070019" y="3661567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902002" y="3652113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300878" y="3647061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633776" y="3620486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988003" y="3593054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803673" y="362048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750420" y="3593055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093136" y="3505786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320730" y="3515236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901382" y="3520288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733570" y="3546862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590357" y="3574300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563673" y="354686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27940" y="3574299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6" name="Straight Arrow Connector 65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2" name="Freeform 11"/>
          <p:cNvSpPr>
            <a:spLocks/>
          </p:cNvSpPr>
          <p:nvPr/>
        </p:nvSpPr>
        <p:spPr bwMode="auto">
          <a:xfrm flipV="1">
            <a:off x="4433248" y="2842439"/>
            <a:ext cx="3627059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2F5597">
              <a:alpha val="34902"/>
            </a:srgbClr>
          </a:solidFill>
          <a:ln w="28575" cmpd="sng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scene3d>
            <a:camera prst="isometricOffAxis2Top">
              <a:rot lat="18000000" lon="381000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066800" y="3756839"/>
            <a:ext cx="7239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990600" y="2842439"/>
            <a:ext cx="2362200" cy="1752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5800" y="12264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picture represents EM wave along one line only (</a:t>
            </a:r>
            <a:r>
              <a:rPr lang="en-US" sz="2400" i="1" dirty="0" smtClean="0"/>
              <a:t>y</a:t>
            </a:r>
            <a:r>
              <a:rPr lang="en-US" sz="2400" dirty="0" smtClean="0"/>
              <a:t>-axis) What about the rest of space?</a:t>
            </a:r>
            <a:endParaRPr lang="en-US" sz="2400" dirty="0"/>
          </a:p>
        </p:txBody>
      </p:sp>
      <p:sp>
        <p:nvSpPr>
          <p:cNvPr id="273" name="Text Box 12"/>
          <p:cNvSpPr txBox="1">
            <a:spLocks noChangeArrowheads="1"/>
          </p:cNvSpPr>
          <p:nvPr/>
        </p:nvSpPr>
        <p:spPr bwMode="auto">
          <a:xfrm>
            <a:off x="8293428" y="3578826"/>
            <a:ext cx="244475" cy="3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i="1" dirty="0">
                <a:latin typeface="+mn-lt"/>
              </a:rPr>
              <a:t>y</a:t>
            </a:r>
            <a:endParaRPr lang="en-US" altLang="en-US" b="0" i="1" dirty="0">
              <a:latin typeface="+mn-lt"/>
            </a:endParaRPr>
          </a:p>
        </p:txBody>
      </p:sp>
      <p:sp>
        <p:nvSpPr>
          <p:cNvPr id="274" name="Text Box 12"/>
          <p:cNvSpPr txBox="1">
            <a:spLocks noChangeArrowheads="1"/>
          </p:cNvSpPr>
          <p:nvPr/>
        </p:nvSpPr>
        <p:spPr bwMode="auto">
          <a:xfrm>
            <a:off x="2000243" y="2026219"/>
            <a:ext cx="24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>
                <a:latin typeface="+mn-lt"/>
              </a:rPr>
              <a:t>z</a:t>
            </a:r>
          </a:p>
        </p:txBody>
      </p:sp>
      <p:sp>
        <p:nvSpPr>
          <p:cNvPr id="280" name="Text Box 12"/>
          <p:cNvSpPr txBox="1">
            <a:spLocks noChangeArrowheads="1"/>
          </p:cNvSpPr>
          <p:nvPr/>
        </p:nvSpPr>
        <p:spPr bwMode="auto">
          <a:xfrm>
            <a:off x="738513" y="4475253"/>
            <a:ext cx="24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 smtClean="0">
                <a:latin typeface="+mn-lt"/>
              </a:rPr>
              <a:t>x</a:t>
            </a:r>
            <a:endParaRPr lang="en-US" altLang="en-US" sz="2000" b="0" i="1" dirty="0">
              <a:latin typeface="+mn-lt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903768" y="6356500"/>
            <a:ext cx="5457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Wavefront</a:t>
            </a:r>
            <a:r>
              <a:rPr lang="en-US" sz="2400" dirty="0" smtClean="0"/>
              <a:t> = surfaces at crests of EM wave</a:t>
            </a:r>
            <a:endParaRPr lang="en-US" sz="2400" dirty="0"/>
          </a:p>
        </p:txBody>
      </p:sp>
      <p:sp>
        <p:nvSpPr>
          <p:cNvPr id="289" name="TextBox 288"/>
          <p:cNvSpPr txBox="1"/>
          <p:nvPr/>
        </p:nvSpPr>
        <p:spPr>
          <a:xfrm>
            <a:off x="3256737" y="5028574"/>
            <a:ext cx="2538006" cy="64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i="1" dirty="0" smtClean="0">
                <a:solidFill>
                  <a:srgbClr val="C00000"/>
                </a:solidFill>
                <a:latin typeface="+mj-lt"/>
              </a:rPr>
              <a:t>E</a:t>
            </a:r>
            <a:r>
              <a:rPr lang="en-US" b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and</a:t>
            </a:r>
            <a:r>
              <a:rPr lang="en-US" b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0" i="1" dirty="0" smtClean="0">
                <a:solidFill>
                  <a:srgbClr val="C00000"/>
                </a:solidFill>
                <a:latin typeface="+mj-lt"/>
              </a:rPr>
              <a:t>B</a:t>
            </a:r>
            <a:r>
              <a:rPr lang="en-US" b="0" dirty="0" smtClean="0">
                <a:solidFill>
                  <a:srgbClr val="C00000"/>
                </a:solidFill>
                <a:latin typeface="+mj-lt"/>
              </a:rPr>
              <a:t> fields the </a:t>
            </a:r>
            <a:r>
              <a:rPr lang="en-US" b="0" dirty="0">
                <a:solidFill>
                  <a:srgbClr val="C00000"/>
                </a:solidFill>
                <a:latin typeface="+mj-lt"/>
              </a:rPr>
              <a:t>same everywhere along plane</a:t>
            </a:r>
          </a:p>
        </p:txBody>
      </p:sp>
      <p:grpSp>
        <p:nvGrpSpPr>
          <p:cNvPr id="271" name="Group 67"/>
          <p:cNvGrpSpPr>
            <a:grpSpLocks/>
          </p:cNvGrpSpPr>
          <p:nvPr/>
        </p:nvGrpSpPr>
        <p:grpSpPr bwMode="auto">
          <a:xfrm>
            <a:off x="1084521" y="1752600"/>
            <a:ext cx="2264736" cy="4008475"/>
            <a:chOff x="474183" y="1615733"/>
            <a:chExt cx="2264736" cy="4008878"/>
          </a:xfrm>
          <a:solidFill>
            <a:schemeClr val="bg1">
              <a:alpha val="67059"/>
            </a:schemeClr>
          </a:solidFill>
        </p:grpSpPr>
        <p:sp>
          <p:nvSpPr>
            <p:cNvPr id="308" name="Parallelogram 68"/>
            <p:cNvSpPr>
              <a:spLocks noChangeArrowheads="1"/>
            </p:cNvSpPr>
            <p:nvPr/>
          </p:nvSpPr>
          <p:spPr bwMode="auto">
            <a:xfrm rot="16200000" flipV="1">
              <a:off x="-498898" y="2588814"/>
              <a:ext cx="4008878" cy="2062715"/>
            </a:xfrm>
            <a:prstGeom prst="parallelogram">
              <a:avLst>
                <a:gd name="adj" fmla="val 73508"/>
              </a:avLst>
            </a:prstGeom>
            <a:grpFill/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9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-342900" y="3619500"/>
              <a:ext cx="3733800" cy="0"/>
            </a:xfrm>
            <a:prstGeom prst="line">
              <a:avLst/>
            </a:prstGeom>
            <a:grpFill/>
            <a:ln w="12700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2" name="Straight Connector 72"/>
            <p:cNvCxnSpPr>
              <a:cxnSpLocks noChangeShapeType="1"/>
            </p:cNvCxnSpPr>
            <p:nvPr/>
          </p:nvCxnSpPr>
          <p:spPr bwMode="auto">
            <a:xfrm flipV="1">
              <a:off x="474184" y="2721633"/>
              <a:ext cx="2264735" cy="1669479"/>
            </a:xfrm>
            <a:prstGeom prst="line">
              <a:avLst/>
            </a:prstGeom>
            <a:grpFill/>
            <a:ln w="12700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74" name="Straight Connector 73"/>
          <p:cNvCxnSpPr/>
          <p:nvPr/>
        </p:nvCxnSpPr>
        <p:spPr>
          <a:xfrm>
            <a:off x="2133600" y="2385239"/>
            <a:ext cx="0" cy="251460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Group 329"/>
          <p:cNvGrpSpPr/>
          <p:nvPr/>
        </p:nvGrpSpPr>
        <p:grpSpPr>
          <a:xfrm>
            <a:off x="1073888" y="2086532"/>
            <a:ext cx="1776093" cy="3160629"/>
            <a:chOff x="1073888" y="1758693"/>
            <a:chExt cx="1776093" cy="3160629"/>
          </a:xfrm>
        </p:grpSpPr>
        <p:cxnSp>
          <p:nvCxnSpPr>
            <p:cNvPr id="29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171813" y="3075357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2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1073888" y="3296871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909004" y="2494109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5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1811079" y="2715623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603664" y="1987291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9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05739" y="2208805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200167" y="44540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1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1102242" y="4675550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912548" y="3964939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3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1814623" y="4186453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603665" y="3465207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5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05740" y="3686721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185984" y="3748774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9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1088059" y="3970288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923175" y="3178159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1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1825250" y="3399673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617835" y="2671341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3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19910" y="2892855"/>
              <a:ext cx="330071" cy="243772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7" name="TextBox 316"/>
          <p:cNvSpPr txBox="1"/>
          <p:nvPr/>
        </p:nvSpPr>
        <p:spPr>
          <a:xfrm>
            <a:off x="5420280" y="2359949"/>
            <a:ext cx="27238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</a:rPr>
              <a:t>Imagine a slice in </a:t>
            </a:r>
            <a:r>
              <a:rPr lang="en-US" i="1" dirty="0" smtClean="0">
                <a:latin typeface="+mj-lt"/>
              </a:rPr>
              <a:t>x</a:t>
            </a:r>
            <a:r>
              <a:rPr lang="en-US" b="0" dirty="0" smtClean="0">
                <a:latin typeface="+mj-lt"/>
              </a:rPr>
              <a:t>–</a:t>
            </a:r>
            <a:r>
              <a:rPr lang="en-US" b="0" i="1" dirty="0" smtClean="0">
                <a:latin typeface="+mj-lt"/>
              </a:rPr>
              <a:t>z</a:t>
            </a:r>
            <a:r>
              <a:rPr lang="en-US" b="0" dirty="0" smtClean="0">
                <a:latin typeface="+mj-lt"/>
              </a:rPr>
              <a:t> </a:t>
            </a:r>
            <a:r>
              <a:rPr lang="en-US" b="0" dirty="0">
                <a:latin typeface="+mj-lt"/>
              </a:rPr>
              <a:t>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Plane wave</a:t>
            </a:r>
            <a:endParaRPr lang="en-US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7432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962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341059" y="3276600"/>
            <a:ext cx="3265714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8"/>
          <p:cNvGrpSpPr/>
          <p:nvPr/>
        </p:nvGrpSpPr>
        <p:grpSpPr>
          <a:xfrm>
            <a:off x="1417259" y="3276600"/>
            <a:ext cx="3077523" cy="916657"/>
            <a:chOff x="1882303" y="3121938"/>
            <a:chExt cx="3077523" cy="916657"/>
          </a:xfrm>
        </p:grpSpPr>
        <p:cxnSp>
          <p:nvCxnSpPr>
            <p:cNvPr id="11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070019" y="3661567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902002" y="3652113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300878" y="3647061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633776" y="3620486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988003" y="3593054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803673" y="362048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750420" y="3593055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093136" y="3505786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320730" y="3515236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901382" y="3520288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733570" y="3546862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590357" y="3574300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563673" y="354686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27940" y="3574299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9" name="Freeform 11"/>
          <p:cNvSpPr>
            <a:spLocks/>
          </p:cNvSpPr>
          <p:nvPr/>
        </p:nvSpPr>
        <p:spPr bwMode="auto">
          <a:xfrm flipV="1">
            <a:off x="1143000" y="2819400"/>
            <a:ext cx="3627059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2F5597">
              <a:alpha val="34902"/>
            </a:srgbClr>
          </a:solidFill>
          <a:ln w="28575" cmpd="sng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scene3d>
            <a:camera prst="isometricOffAxis2Top">
              <a:rot lat="18000000" lon="381000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4599296" y="3276600"/>
            <a:ext cx="3265714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708525" y="3276600"/>
            <a:ext cx="3077523" cy="916657"/>
            <a:chOff x="1882303" y="3121938"/>
            <a:chExt cx="3077523" cy="916657"/>
          </a:xfrm>
        </p:grpSpPr>
        <p:cxnSp>
          <p:nvCxnSpPr>
            <p:cNvPr id="42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070019" y="3661567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902002" y="3652113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300878" y="3647061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633776" y="3620486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988003" y="3593054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803673" y="362048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750420" y="3593055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093136" y="3505786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320730" y="3515236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901382" y="3520288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733570" y="3546862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590357" y="3574300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563673" y="354686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27940" y="3574299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6" name="Straight Arrow Connector 65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0" name="Freeform 11"/>
          <p:cNvSpPr>
            <a:spLocks/>
          </p:cNvSpPr>
          <p:nvPr/>
        </p:nvSpPr>
        <p:spPr bwMode="auto">
          <a:xfrm flipV="1">
            <a:off x="4433248" y="2819400"/>
            <a:ext cx="3627059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2F5597">
              <a:alpha val="34902"/>
            </a:srgbClr>
          </a:solidFill>
          <a:ln w="28575" cmpd="sng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scene3d>
            <a:camera prst="isometricOffAxis2Top">
              <a:rot lat="18000000" lon="381000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143000" y="3733800"/>
            <a:ext cx="7162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85800" y="3657600"/>
            <a:ext cx="685800" cy="533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8293428" y="3555787"/>
            <a:ext cx="244475" cy="3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i="1" dirty="0">
                <a:latin typeface="+mn-lt"/>
              </a:rPr>
              <a:t>y</a:t>
            </a:r>
            <a:endParaRPr lang="en-US" altLang="en-US" b="0" i="1" dirty="0">
              <a:latin typeface="+mn-lt"/>
            </a:endParaRP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441325" y="4095690"/>
            <a:ext cx="24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 smtClean="0">
                <a:latin typeface="+mn-lt"/>
              </a:rPr>
              <a:t>x</a:t>
            </a:r>
            <a:endParaRPr lang="en-US" altLang="en-US" sz="2000" b="0" i="1" dirty="0">
              <a:latin typeface="+mn-lt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1295400" y="2743200"/>
            <a:ext cx="0" cy="1066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1143000" y="2362200"/>
            <a:ext cx="244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i="1" dirty="0" smtClean="0">
                <a:latin typeface="+mn-lt"/>
              </a:rPr>
              <a:t>z</a:t>
            </a:r>
            <a:endParaRPr lang="en-US" altLang="en-US" sz="2000" b="0" i="1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8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plane EM wave below. Which of the following statements about the </a:t>
            </a:r>
            <a:r>
              <a:rPr lang="en-US" sz="2400" i="1" dirty="0" smtClean="0"/>
              <a:t>E</a:t>
            </a:r>
            <a:r>
              <a:rPr lang="en-US" sz="2400" dirty="0" smtClean="0"/>
              <a:t> field are TRUE?</a:t>
            </a:r>
            <a:endParaRPr lang="en-US" sz="2400" dirty="0"/>
          </a:p>
        </p:txBody>
      </p:sp>
      <p:sp>
        <p:nvSpPr>
          <p:cNvPr id="89" name="Rectangle 88"/>
          <p:cNvSpPr/>
          <p:nvPr/>
        </p:nvSpPr>
        <p:spPr>
          <a:xfrm>
            <a:off x="1828800" y="5351383"/>
            <a:ext cx="530209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is the same at point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, and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= 0 at point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= 0 at point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91" name="Straight Connector 69"/>
          <p:cNvCxnSpPr>
            <a:cxnSpLocks noChangeShapeType="1"/>
          </p:cNvCxnSpPr>
          <p:nvPr/>
        </p:nvCxnSpPr>
        <p:spPr bwMode="auto">
          <a:xfrm flipV="1">
            <a:off x="3786088" y="2514601"/>
            <a:ext cx="2" cy="2438399"/>
          </a:xfrm>
          <a:prstGeom prst="line">
            <a:avLst/>
          </a:prstGeom>
          <a:solidFill>
            <a:schemeClr val="bg1">
              <a:alpha val="67059"/>
            </a:schemeClr>
          </a:solidFill>
          <a:ln w="12700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3733800" y="3220864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 smtClean="0">
                <a:latin typeface="+mn-lt"/>
              </a:rPr>
              <a:t>P</a:t>
            </a:r>
            <a:r>
              <a:rPr lang="en-US" altLang="en-US" b="0" baseline="-25000" dirty="0" smtClean="0">
                <a:latin typeface="+mn-lt"/>
              </a:rPr>
              <a:t>2</a:t>
            </a:r>
            <a:endParaRPr lang="en-US" altLang="en-US" b="0" baseline="-25000" dirty="0">
              <a:latin typeface="+mn-lt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745144" y="368951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3745145" y="2339448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 smtClean="0">
                <a:latin typeface="+mn-lt"/>
              </a:rPr>
              <a:t>P</a:t>
            </a:r>
            <a:r>
              <a:rPr lang="en-US" altLang="en-US" b="0" baseline="-25000" dirty="0" smtClean="0">
                <a:latin typeface="+mn-lt"/>
              </a:rPr>
              <a:t>1</a:t>
            </a:r>
            <a:endParaRPr lang="en-US" altLang="en-US" b="0" baseline="-25000" dirty="0">
              <a:latin typeface="+mn-l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745145" y="276715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 Box 11"/>
          <p:cNvSpPr txBox="1">
            <a:spLocks noChangeArrowheads="1"/>
          </p:cNvSpPr>
          <p:nvPr/>
        </p:nvSpPr>
        <p:spPr bwMode="auto">
          <a:xfrm>
            <a:off x="3745144" y="4181896"/>
            <a:ext cx="53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 smtClean="0">
                <a:latin typeface="+mn-lt"/>
              </a:rPr>
              <a:t>P</a:t>
            </a:r>
            <a:r>
              <a:rPr lang="en-US" altLang="en-US" b="0" baseline="-25000" dirty="0" smtClean="0">
                <a:latin typeface="+mn-lt"/>
              </a:rPr>
              <a:t>3</a:t>
            </a:r>
            <a:endParaRPr lang="en-US" altLang="en-US" b="0" baseline="-25000" dirty="0">
              <a:latin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745144" y="458230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effect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15,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4" descr="polic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513" y="3429000"/>
            <a:ext cx="15954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042889" y="2743200"/>
            <a:ext cx="1371600" cy="1371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92014" y="2209800"/>
            <a:ext cx="138018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000" b="0" dirty="0" err="1">
                <a:latin typeface="+mn-lt"/>
              </a:rPr>
              <a:t>Wavefronts</a:t>
            </a:r>
            <a:endParaRPr lang="en-US" sz="2000" b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223665"/>
            <a:ext cx="853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0" dirty="0" smtClean="0"/>
              <a:t>Now the police </a:t>
            </a:r>
            <a:r>
              <a:rPr lang="en-US" sz="2400" b="0" dirty="0"/>
              <a:t>car </a:t>
            </a:r>
            <a:r>
              <a:rPr lang="en-US" sz="2400" b="0" dirty="0" smtClean="0"/>
              <a:t>moves to the left. The observed wavelength </a:t>
            </a:r>
            <a:r>
              <a:rPr lang="el-GR" sz="2400" i="1" dirty="0" smtClean="0"/>
              <a:t>λ</a:t>
            </a:r>
            <a:r>
              <a:rPr lang="en-US" sz="2400" i="1" baseline="-25000" dirty="0" err="1" smtClean="0"/>
              <a:t>obs</a:t>
            </a:r>
            <a:r>
              <a:rPr lang="en-US" sz="2400" b="0" dirty="0" smtClean="0"/>
              <a:t> is different </a:t>
            </a:r>
            <a:endParaRPr lang="en-US" sz="2400" b="0" i="1" baseline="-25000" dirty="0"/>
          </a:p>
        </p:txBody>
      </p:sp>
      <p:pic>
        <p:nvPicPr>
          <p:cNvPr id="27" name="Picture 4" descr="polic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324" y="3429000"/>
            <a:ext cx="15954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361124" y="3200400"/>
            <a:ext cx="457200" cy="457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751524" y="2286000"/>
            <a:ext cx="2286000" cy="2286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446724" y="1828800"/>
            <a:ext cx="3200400" cy="3200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2743200" y="3652838"/>
            <a:ext cx="932124" cy="461665"/>
            <a:chOff x="4554276" y="3653133"/>
            <a:chExt cx="932124" cy="461368"/>
          </a:xfrm>
        </p:grpSpPr>
        <p:cxnSp>
          <p:nvCxnSpPr>
            <p:cNvPr id="33" name="Straight Arrow Connector 31"/>
            <p:cNvCxnSpPr>
              <a:cxnSpLocks noChangeShapeType="1"/>
            </p:cNvCxnSpPr>
            <p:nvPr/>
          </p:nvCxnSpPr>
          <p:spPr bwMode="auto">
            <a:xfrm rot="10800000">
              <a:off x="4876800" y="3886200"/>
              <a:ext cx="60960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4554276" y="3653133"/>
              <a:ext cx="322524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b="0" i="1" dirty="0" smtClean="0">
                  <a:latin typeface="+mn-lt"/>
                </a:rPr>
                <a:t>v</a:t>
              </a:r>
              <a:endParaRPr lang="en-US" b="0" i="1" baseline="-25000" dirty="0">
                <a:latin typeface="+mn-lt"/>
              </a:endParaRPr>
            </a:p>
          </p:txBody>
        </p:sp>
      </p:grpSp>
      <p:grpSp>
        <p:nvGrpSpPr>
          <p:cNvPr id="35" name="Group 43"/>
          <p:cNvGrpSpPr>
            <a:grpSpLocks/>
          </p:cNvGrpSpPr>
          <p:nvPr/>
        </p:nvGrpSpPr>
        <p:grpSpPr bwMode="auto">
          <a:xfrm>
            <a:off x="3065721" y="2824716"/>
            <a:ext cx="1118448" cy="443022"/>
            <a:chOff x="4876797" y="3001268"/>
            <a:chExt cx="1118159" cy="486677"/>
          </a:xfrm>
        </p:grpSpPr>
        <p:cxnSp>
          <p:nvCxnSpPr>
            <p:cNvPr id="36" name="Straight Arrow Connector 25"/>
            <p:cNvCxnSpPr>
              <a:cxnSpLocks noChangeShapeType="1"/>
            </p:cNvCxnSpPr>
            <p:nvPr/>
          </p:nvCxnSpPr>
          <p:spPr bwMode="auto">
            <a:xfrm>
              <a:off x="5257801" y="3486357"/>
              <a:ext cx="3048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4876797" y="3001268"/>
              <a:ext cx="1118159" cy="40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i="1" dirty="0" smtClean="0">
                  <a:solidFill>
                    <a:schemeClr val="accent5">
                      <a:lumMod val="75000"/>
                    </a:schemeClr>
                  </a:solidFill>
                </a:rPr>
                <a:t>λ</a:t>
              </a:r>
              <a:r>
                <a:rPr lang="en-US" b="0" i="1" baseline="-25000" dirty="0" err="1" smtClean="0">
                  <a:solidFill>
                    <a:schemeClr val="accent5">
                      <a:lumMod val="75000"/>
                    </a:schemeClr>
                  </a:solidFill>
                </a:rPr>
                <a:t>obs</a:t>
              </a:r>
              <a:r>
                <a:rPr lang="en-US" b="0" i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b="0" dirty="0"/>
                <a:t>&lt; </a:t>
              </a:r>
              <a:r>
                <a:rPr lang="el-GR" i="1" dirty="0" smtClean="0">
                  <a:solidFill>
                    <a:srgbClr val="009900"/>
                  </a:solidFill>
                </a:rPr>
                <a:t>λ</a:t>
              </a:r>
              <a:r>
                <a:rPr lang="en-US" b="0" i="1" baseline="-25000" dirty="0" smtClean="0">
                  <a:solidFill>
                    <a:srgbClr val="009900"/>
                  </a:solidFill>
                </a:rPr>
                <a:t>emit</a:t>
              </a:r>
              <a:endParaRPr lang="en-US" i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8" name="Group 42"/>
          <p:cNvGrpSpPr>
            <a:grpSpLocks/>
          </p:cNvGrpSpPr>
          <p:nvPr/>
        </p:nvGrpSpPr>
        <p:grpSpPr bwMode="auto">
          <a:xfrm>
            <a:off x="5766393" y="2686487"/>
            <a:ext cx="1123256" cy="454220"/>
            <a:chOff x="7609372" y="3129019"/>
            <a:chExt cx="1122966" cy="453969"/>
          </a:xfrm>
        </p:grpSpPr>
        <p:cxnSp>
          <p:nvCxnSpPr>
            <p:cNvPr id="39" name="Straight Arrow Connector 23"/>
            <p:cNvCxnSpPr>
              <a:cxnSpLocks noChangeShapeType="1"/>
            </p:cNvCxnSpPr>
            <p:nvPr/>
          </p:nvCxnSpPr>
          <p:spPr bwMode="auto">
            <a:xfrm>
              <a:off x="7848600" y="35814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609372" y="3129019"/>
              <a:ext cx="1122966" cy="369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b="0" i="1" dirty="0" smtClean="0">
                  <a:solidFill>
                    <a:srgbClr val="C00000"/>
                  </a:solidFill>
                </a:rPr>
                <a:t>λ</a:t>
              </a:r>
              <a:r>
                <a:rPr lang="en-US" b="0" i="1" baseline="-25000" dirty="0" err="1" smtClean="0">
                  <a:solidFill>
                    <a:srgbClr val="C00000"/>
                  </a:solidFill>
                </a:rPr>
                <a:t>obs</a:t>
              </a:r>
              <a:r>
                <a:rPr lang="en-US" b="0" i="1" dirty="0" smtClean="0">
                  <a:solidFill>
                    <a:srgbClr val="C00000"/>
                  </a:solidFill>
                </a:rPr>
                <a:t> </a:t>
              </a:r>
              <a:r>
                <a:rPr lang="en-US" b="0" dirty="0"/>
                <a:t>&gt; </a:t>
              </a:r>
              <a:r>
                <a:rPr lang="el-GR" i="1" dirty="0" smtClean="0">
                  <a:solidFill>
                    <a:srgbClr val="009900"/>
                  </a:solidFill>
                </a:rPr>
                <a:t>λ</a:t>
              </a:r>
              <a:r>
                <a:rPr lang="en-US" b="0" i="1" baseline="-25000" dirty="0" smtClean="0">
                  <a:solidFill>
                    <a:srgbClr val="009900"/>
                  </a:solidFill>
                </a:rPr>
                <a:t>emit</a:t>
              </a:r>
              <a:endParaRPr lang="en-US" i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V="1">
            <a:off x="4614530" y="3335069"/>
            <a:ext cx="2527009" cy="237744"/>
            <a:chOff x="2971800" y="3962400"/>
            <a:chExt cx="3048000" cy="533598"/>
          </a:xfrm>
        </p:grpSpPr>
        <p:sp>
          <p:nvSpPr>
            <p:cNvPr id="42" name="Freeform 11"/>
            <p:cNvSpPr>
              <a:spLocks/>
            </p:cNvSpPr>
            <p:nvPr/>
          </p:nvSpPr>
          <p:spPr bwMode="auto">
            <a:xfrm flipV="1">
              <a:off x="3733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 flipV="1">
              <a:off x="4495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 flipV="1">
              <a:off x="5257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 flipV="1">
              <a:off x="2971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flipV="1">
            <a:off x="3356352" y="3349246"/>
            <a:ext cx="1244005" cy="237469"/>
            <a:chOff x="2971800" y="3962400"/>
            <a:chExt cx="3048000" cy="533598"/>
          </a:xfrm>
        </p:grpSpPr>
        <p:sp>
          <p:nvSpPr>
            <p:cNvPr id="47" name="Freeform 11"/>
            <p:cNvSpPr>
              <a:spLocks/>
            </p:cNvSpPr>
            <p:nvPr/>
          </p:nvSpPr>
          <p:spPr bwMode="auto">
            <a:xfrm flipV="1">
              <a:off x="3733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 flipV="1">
              <a:off x="4495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 flipV="1">
              <a:off x="5257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 flipV="1">
              <a:off x="2971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2514600" y="5254625"/>
          <a:ext cx="2459038" cy="841375"/>
        </p:xfrm>
        <a:graphic>
          <a:graphicData uri="http://schemas.openxmlformats.org/presentationml/2006/ole">
            <p:oleObj spid="_x0000_s425986" name="Equation" r:id="rId5" imgW="1409400" imgH="482400" progId="Equation.DSMT4">
              <p:embed/>
            </p:oleObj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4953000" y="5486400"/>
            <a:ext cx="3139851" cy="442912"/>
            <a:chOff x="4953000" y="5486400"/>
            <a:chExt cx="3139851" cy="442912"/>
          </a:xfrm>
        </p:grpSpPr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953000" y="5486400"/>
            <a:ext cx="1971675" cy="442912"/>
          </p:xfrm>
          <a:graphic>
            <a:graphicData uri="http://schemas.openxmlformats.org/presentationml/2006/ole">
              <p:oleObj spid="_x0000_s425987" name="Equation" r:id="rId6" imgW="1130040" imgH="253800" progId="Equation.DSMT4">
                <p:embed/>
              </p:oleObj>
            </a:graphicData>
          </a:graphic>
        </p:graphicFrame>
        <p:sp>
          <p:nvSpPr>
            <p:cNvPr id="54" name="Rectangle 53"/>
            <p:cNvSpPr/>
            <p:nvPr/>
          </p:nvSpPr>
          <p:spPr>
            <a:xfrm>
              <a:off x="6934200" y="5486400"/>
              <a:ext cx="1158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If </a:t>
              </a:r>
              <a:r>
                <a:rPr lang="en-US" sz="2000" i="1" dirty="0" err="1" smtClean="0"/>
                <a:t>v</a:t>
              </a:r>
              <a:r>
                <a:rPr lang="en-US" sz="2000" i="1" baseline="-25000" dirty="0" err="1" smtClean="0"/>
                <a:t>rel</a:t>
              </a:r>
              <a:r>
                <a:rPr lang="en-US" sz="2000" dirty="0" smtClean="0"/>
                <a:t> &lt;&lt; </a:t>
              </a:r>
              <a:r>
                <a:rPr lang="en-US" sz="2000" i="1" dirty="0" smtClean="0"/>
                <a:t>c</a:t>
              </a:r>
              <a:endParaRPr lang="en-US" sz="2000" i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28600" y="3260726"/>
            <a:ext cx="2438400" cy="1920874"/>
            <a:chOff x="228600" y="3260726"/>
            <a:chExt cx="2438400" cy="1920874"/>
          </a:xfrm>
        </p:grpSpPr>
        <p:sp>
          <p:nvSpPr>
            <p:cNvPr id="25" name="Rectangle 24"/>
            <p:cNvSpPr/>
            <p:nvPr/>
          </p:nvSpPr>
          <p:spPr>
            <a:xfrm>
              <a:off x="228600" y="4258270"/>
              <a:ext cx="2438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/>
                <a:t>Emitter m</a:t>
              </a:r>
              <a:r>
                <a:rPr lang="en-US" b="0" dirty="0" smtClean="0"/>
                <a:t>oving </a:t>
              </a:r>
              <a:r>
                <a:rPr lang="en-US" b="0" i="1" u="sng" dirty="0"/>
                <a:t>toward</a:t>
              </a:r>
              <a:r>
                <a:rPr lang="en-US" b="0" dirty="0"/>
                <a:t> observer:  </a:t>
              </a:r>
              <a:r>
                <a:rPr lang="en-US" b="0" i="1" dirty="0" err="1" smtClean="0"/>
                <a:t>v</a:t>
              </a:r>
              <a:r>
                <a:rPr lang="en-US" i="1" baseline="-25000" dirty="0" err="1" smtClean="0"/>
                <a:t>rel</a:t>
              </a:r>
              <a:r>
                <a:rPr lang="en-US" dirty="0" smtClean="0"/>
                <a:t> &gt; 0,</a:t>
              </a:r>
              <a:r>
                <a:rPr lang="en-US" b="0" dirty="0" smtClean="0"/>
                <a:t> </a:t>
              </a:r>
            </a:p>
            <a:p>
              <a:pPr>
                <a:defRPr/>
              </a:pPr>
              <a:r>
                <a:rPr lang="el-GR" i="1" dirty="0" smtClean="0"/>
                <a:t>λ</a:t>
              </a:r>
              <a:r>
                <a:rPr lang="en-US" i="1" baseline="-25000" dirty="0" err="1" smtClean="0"/>
                <a:t>obs</a:t>
              </a:r>
              <a:r>
                <a:rPr lang="en-US" i="1" dirty="0" smtClean="0"/>
                <a:t> </a:t>
              </a:r>
              <a:r>
                <a:rPr lang="en-US" dirty="0" smtClean="0"/>
                <a:t>&lt; </a:t>
              </a:r>
              <a:r>
                <a:rPr lang="el-GR" i="1" dirty="0" smtClean="0"/>
                <a:t>λ</a:t>
              </a:r>
              <a:r>
                <a:rPr lang="en-US" i="1" baseline="-25000" dirty="0" smtClean="0"/>
                <a:t>emit</a:t>
              </a:r>
              <a:r>
                <a:rPr lang="en-US" dirty="0" smtClean="0"/>
                <a:t>,</a:t>
              </a:r>
              <a:r>
                <a:rPr lang="en-US" i="1" dirty="0" smtClean="0"/>
                <a:t>  f</a:t>
              </a:r>
              <a:r>
                <a:rPr lang="en-US" i="1" baseline="-25000" dirty="0" smtClean="0"/>
                <a:t>obs</a:t>
              </a:r>
              <a:r>
                <a:rPr lang="en-US" dirty="0" smtClean="0"/>
                <a:t> </a:t>
              </a:r>
              <a:r>
                <a:rPr lang="en-US" dirty="0" smtClean="0"/>
                <a:t>&gt; </a:t>
              </a:r>
              <a:r>
                <a:rPr lang="en-US" i="1" dirty="0" err="1" smtClean="0"/>
                <a:t>f</a:t>
              </a:r>
              <a:r>
                <a:rPr lang="en-US" i="1" baseline="-25000" dirty="0" err="1" smtClean="0"/>
                <a:t>emit</a:t>
              </a:r>
              <a:endParaRPr lang="en-US" b="0" i="1" dirty="0"/>
            </a:p>
          </p:txBody>
        </p:sp>
        <p:pic>
          <p:nvPicPr>
            <p:cNvPr id="425990" name="Picture 6" descr="http://ec.l.thumbs.canstockphoto.com/canstock14674104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6691" y="3260726"/>
              <a:ext cx="1010462" cy="1010462"/>
            </a:xfrm>
            <a:prstGeom prst="rect">
              <a:avLst/>
            </a:prstGeom>
            <a:noFill/>
          </p:spPr>
        </p:pic>
      </p:grpSp>
      <p:grpSp>
        <p:nvGrpSpPr>
          <p:cNvPr id="79" name="Group 78"/>
          <p:cNvGrpSpPr/>
          <p:nvPr/>
        </p:nvGrpSpPr>
        <p:grpSpPr>
          <a:xfrm>
            <a:off x="6707375" y="3260726"/>
            <a:ext cx="2362201" cy="1929804"/>
            <a:chOff x="6707375" y="3260726"/>
            <a:chExt cx="2362201" cy="1929804"/>
          </a:xfrm>
        </p:grpSpPr>
        <p:sp>
          <p:nvSpPr>
            <p:cNvPr id="26" name="Rectangle 25"/>
            <p:cNvSpPr/>
            <p:nvPr/>
          </p:nvSpPr>
          <p:spPr>
            <a:xfrm>
              <a:off x="6707375" y="4267200"/>
              <a:ext cx="23622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0" dirty="0" smtClean="0"/>
                <a:t>Emitter moving </a:t>
              </a:r>
              <a:r>
                <a:rPr lang="en-US" b="0" i="1" u="sng" dirty="0"/>
                <a:t>away</a:t>
              </a:r>
              <a:r>
                <a:rPr lang="en-US" b="0" dirty="0"/>
                <a:t> from </a:t>
              </a:r>
              <a:r>
                <a:rPr lang="en-US" b="0" dirty="0" smtClean="0"/>
                <a:t>observer: </a:t>
              </a:r>
              <a:r>
                <a:rPr lang="en-US" i="1" dirty="0" err="1" smtClean="0"/>
                <a:t>v</a:t>
              </a:r>
              <a:r>
                <a:rPr lang="en-US" i="1" baseline="-25000" dirty="0" err="1" smtClean="0"/>
                <a:t>rel</a:t>
              </a:r>
              <a:r>
                <a:rPr lang="en-US" dirty="0" smtClean="0"/>
                <a:t> &lt; 0,</a:t>
              </a:r>
            </a:p>
            <a:p>
              <a:pPr>
                <a:defRPr/>
              </a:pPr>
              <a:r>
                <a:rPr lang="el-GR" i="1" dirty="0" smtClean="0"/>
                <a:t>λ</a:t>
              </a:r>
              <a:r>
                <a:rPr lang="en-US" i="1" baseline="-25000" dirty="0" err="1" smtClean="0"/>
                <a:t>obs</a:t>
              </a:r>
              <a:r>
                <a:rPr lang="en-US" i="1" dirty="0" smtClean="0"/>
                <a:t> </a:t>
              </a:r>
              <a:r>
                <a:rPr lang="en-US" dirty="0" smtClean="0"/>
                <a:t>&gt; </a:t>
              </a:r>
              <a:r>
                <a:rPr lang="el-GR" i="1" dirty="0" smtClean="0"/>
                <a:t>λ</a:t>
              </a:r>
              <a:r>
                <a:rPr lang="en-US" i="1" baseline="-25000" dirty="0" smtClean="0"/>
                <a:t>emit</a:t>
              </a:r>
              <a:r>
                <a:rPr lang="en-US" dirty="0" smtClean="0"/>
                <a:t>,  </a:t>
              </a:r>
              <a:r>
                <a:rPr lang="en-US" i="1" dirty="0" smtClean="0"/>
                <a:t>f</a:t>
              </a:r>
              <a:r>
                <a:rPr lang="en-US" i="1" baseline="-25000" dirty="0" smtClean="0"/>
                <a:t>obs</a:t>
              </a:r>
              <a:r>
                <a:rPr lang="en-US" dirty="0" smtClean="0"/>
                <a:t> </a:t>
              </a:r>
              <a:r>
                <a:rPr lang="en-US" dirty="0" smtClean="0"/>
                <a:t>&lt; </a:t>
              </a:r>
              <a:r>
                <a:rPr lang="en-US" i="1" dirty="0" err="1" smtClean="0"/>
                <a:t>f</a:t>
              </a:r>
              <a:r>
                <a:rPr lang="en-US" i="1" baseline="-25000" dirty="0" err="1" smtClean="0"/>
                <a:t>emit</a:t>
              </a:r>
              <a:endParaRPr lang="en-US" i="1" dirty="0" smtClean="0"/>
            </a:p>
          </p:txBody>
        </p:sp>
        <p:pic>
          <p:nvPicPr>
            <p:cNvPr id="56" name="Picture 6" descr="http://ec.l.thumbs.canstockphoto.com/canstock14674104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389259" y="3260726"/>
              <a:ext cx="1010462" cy="1010462"/>
            </a:xfrm>
            <a:prstGeom prst="rect">
              <a:avLst/>
            </a:prstGeom>
            <a:noFill/>
          </p:spPr>
        </p:pic>
      </p:grpSp>
      <p:grpSp>
        <p:nvGrpSpPr>
          <p:cNvPr id="57" name="Group 32"/>
          <p:cNvGrpSpPr/>
          <p:nvPr/>
        </p:nvGrpSpPr>
        <p:grpSpPr>
          <a:xfrm>
            <a:off x="4114800" y="5980331"/>
            <a:ext cx="1905000" cy="838200"/>
            <a:chOff x="6044609" y="717936"/>
            <a:chExt cx="1905000" cy="838200"/>
          </a:xfrm>
        </p:grpSpPr>
        <p:sp>
          <p:nvSpPr>
            <p:cNvPr id="58" name="TextBox 57"/>
            <p:cNvSpPr txBox="1"/>
            <p:nvPr/>
          </p:nvSpPr>
          <p:spPr>
            <a:xfrm>
              <a:off x="6044609" y="909805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Speed </a:t>
              </a:r>
              <a:r>
                <a:rPr lang="en-US" i="1" u="sng" dirty="0" smtClean="0">
                  <a:solidFill>
                    <a:srgbClr val="C00000"/>
                  </a:solidFill>
                </a:rPr>
                <a:t>relative</a:t>
              </a:r>
              <a:r>
                <a:rPr lang="en-US" dirty="0" smtClean="0">
                  <a:solidFill>
                    <a:srgbClr val="C00000"/>
                  </a:solidFill>
                </a:rPr>
                <a:t> to observer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0"/>
            </p:cNvCxnSpPr>
            <p:nvPr/>
          </p:nvCxnSpPr>
          <p:spPr>
            <a:xfrm flipH="1" flipV="1">
              <a:off x="6501809" y="717936"/>
              <a:ext cx="495300" cy="1918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32"/>
          <p:cNvGrpSpPr/>
          <p:nvPr/>
        </p:nvGrpSpPr>
        <p:grpSpPr>
          <a:xfrm>
            <a:off x="1143000" y="5867400"/>
            <a:ext cx="1524000" cy="646331"/>
            <a:chOff x="6197009" y="949274"/>
            <a:chExt cx="1524000" cy="646331"/>
          </a:xfrm>
        </p:grpSpPr>
        <p:sp>
          <p:nvSpPr>
            <p:cNvPr id="62" name="TextBox 61"/>
            <p:cNvSpPr txBox="1"/>
            <p:nvPr/>
          </p:nvSpPr>
          <p:spPr>
            <a:xfrm>
              <a:off x="6197009" y="94927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Observed frequency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7340009" y="949274"/>
              <a:ext cx="381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32"/>
          <p:cNvGrpSpPr/>
          <p:nvPr/>
        </p:nvGrpSpPr>
        <p:grpSpPr>
          <a:xfrm>
            <a:off x="2895600" y="5867400"/>
            <a:ext cx="1219200" cy="951131"/>
            <a:chOff x="6197009" y="605005"/>
            <a:chExt cx="1219200" cy="951131"/>
          </a:xfrm>
        </p:grpSpPr>
        <p:sp>
          <p:nvSpPr>
            <p:cNvPr id="66" name="TextBox 65"/>
            <p:cNvSpPr txBox="1"/>
            <p:nvPr/>
          </p:nvSpPr>
          <p:spPr>
            <a:xfrm>
              <a:off x="6197009" y="909805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Emitted frequency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6806609" y="605005"/>
              <a:ext cx="0" cy="3442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382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Introduce/review several key concepts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Changing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generates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Changing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generates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  <a:endParaRPr lang="en-US" sz="2400" i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propagate in space at finite speed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about electromagnetic waves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Relationship between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fields in EM waves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Properties of waves &amp; spectrum of light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applications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Antennas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Doppler effect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Doppler effect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driving at 85 mph along Highway 57. A police car is chasing you down at 100 mph. </a:t>
            </a:r>
            <a:endParaRPr lang="en-US" sz="2400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4" descr="polic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2" y="2195512"/>
            <a:ext cx="15954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vectors4all.net/preview/ferrari-enz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" t="21317" r="4000" b="20063"/>
          <a:stretch>
            <a:fillRect/>
          </a:stretch>
        </p:blipFill>
        <p:spPr bwMode="auto">
          <a:xfrm>
            <a:off x="2514600" y="2209800"/>
            <a:ext cx="1676400" cy="8017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36648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your rearview mirror, the frequency of the light from the police car siren appears: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4800600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Higher (more blue) 	B.   Lower (more red)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52600" y="2819400"/>
            <a:ext cx="6858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33962" y="2819400"/>
            <a:ext cx="6858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00562" y="2819400"/>
            <a:ext cx="1868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police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100 mph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2819400"/>
            <a:ext cx="1796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Ferrari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85 mph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2209800"/>
            <a:ext cx="2543175" cy="3722132"/>
            <a:chOff x="3505200" y="2514600"/>
            <a:chExt cx="2543175" cy="3722132"/>
          </a:xfrm>
        </p:grpSpPr>
        <p:pic>
          <p:nvPicPr>
            <p:cNvPr id="422916" name="Picture 4" descr="http://www.laserveil.com/images.new/police-rada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2514600"/>
              <a:ext cx="2543175" cy="3333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191000" y="5867400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Radar gun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24125" y="2514600"/>
            <a:ext cx="4029075" cy="3341132"/>
            <a:chOff x="771525" y="2209800"/>
            <a:chExt cx="4029075" cy="3341132"/>
          </a:xfrm>
        </p:grpSpPr>
        <p:pic>
          <p:nvPicPr>
            <p:cNvPr id="422914" name="Picture 2" descr="http://ww2010.atmos.uiuc.edu/arch/cases/960419/nxrd/gifs/jack1.gif"/>
            <p:cNvPicPr>
              <a:picLocks noChangeAspect="1" noChangeArrowheads="1"/>
            </p:cNvPicPr>
            <p:nvPr/>
          </p:nvPicPr>
          <p:blipFill>
            <a:blip r:embed="rId4" cstate="print"/>
            <a:srcRect t="4848"/>
            <a:stretch>
              <a:fillRect/>
            </a:stretch>
          </p:blipFill>
          <p:spPr bwMode="auto">
            <a:xfrm>
              <a:off x="771525" y="2209800"/>
              <a:ext cx="4029075" cy="2990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877870" y="5181600"/>
              <a:ext cx="1551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Weather radar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</a:t>
            </a:r>
            <a:r>
              <a:rPr lang="en-US" dirty="0" err="1" smtClean="0"/>
              <a:t>velocimetry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1" y="1219200"/>
            <a:ext cx="800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Technique uses Doppler shift of EM wave in moving source to determine speed of source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62600" y="3048000"/>
            <a:ext cx="3124200" cy="2807732"/>
            <a:chOff x="5181600" y="3429000"/>
            <a:chExt cx="3124200" cy="2807732"/>
          </a:xfrm>
        </p:grpSpPr>
        <p:pic>
          <p:nvPicPr>
            <p:cNvPr id="4" name="Picture 2" descr="http://www.polytec.com/fileadmin/user_uploads/Applications/LifeSciences_BioMedical/Images/OM_App_Hearing_Art_2009_01_rdax_200x15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181600" y="3429000"/>
              <a:ext cx="3124200" cy="24524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5867400"/>
              <a:ext cx="2351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Bio-</a:t>
              </a:r>
              <a:r>
                <a:rPr lang="en-US" dirty="0" err="1" smtClean="0"/>
                <a:t>acousto</a:t>
              </a:r>
              <a:r>
                <a:rPr lang="en-US" dirty="0" smtClean="0"/>
                <a:t>-mechanics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8382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Electromagnetic waves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Changing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generates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Changing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generates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  <a:endParaRPr lang="en-US" sz="2400" i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propagate in space at speed of light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Properties of electromagnetic waves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Wavelength and frequency are related by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c = </a:t>
            </a: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pPr lvl="1">
              <a:spcAft>
                <a:spcPts val="600"/>
              </a:spcAft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fields are always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 each other &amp; propagation direction</a:t>
            </a:r>
          </a:p>
          <a:p>
            <a:pPr lvl="1">
              <a:spcAft>
                <a:spcPts val="600"/>
              </a:spcAft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always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oscillate in phase &amp;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cB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2049526" y="4038601"/>
            <a:ext cx="2065274" cy="533400"/>
          </a:xfrm>
          <a:prstGeom prst="arc">
            <a:avLst>
              <a:gd name="adj1" fmla="val 13225028"/>
              <a:gd name="adj2" fmla="val 19216061"/>
            </a:avLst>
          </a:prstGeom>
          <a:ln w="1016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induction revisited</a:t>
            </a:r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5837257" y="4086536"/>
            <a:ext cx="557383" cy="557383"/>
          </a:xfrm>
          <a:prstGeom prst="donut">
            <a:avLst>
              <a:gd name="adj" fmla="val 140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295900" y="3551424"/>
            <a:ext cx="1618488" cy="1618488"/>
          </a:xfrm>
          <a:prstGeom prst="donut">
            <a:avLst>
              <a:gd name="adj" fmla="val 697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71500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59055" y="5574268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39436" y="1219200"/>
            <a:ext cx="849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Lenz’s law, if </a:t>
            </a:r>
            <a:r>
              <a:rPr lang="en-US" sz="2400" i="1" dirty="0" smtClean="0"/>
              <a:t>B</a:t>
            </a:r>
            <a:r>
              <a:rPr lang="en-US" sz="2400" dirty="0" smtClean="0"/>
              <a:t> field from solenoid increases, a clockwise current flows around loop. What drives current around loop?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267200" y="2286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It actually does not matter the size of the loop, or even if there is a loop at all!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2431194" y="2159146"/>
            <a:ext cx="1108239" cy="3856589"/>
            <a:chOff x="2583594" y="2159146"/>
            <a:chExt cx="1108239" cy="3856589"/>
          </a:xfrm>
        </p:grpSpPr>
        <p:pic>
          <p:nvPicPr>
            <p:cNvPr id="400386" name="Picture 2" descr="http://upload.wikimedia.org/wikipedia/commons/4/45/Solenoid-1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20000"/>
            </a:blip>
            <a:srcRect/>
            <a:stretch>
              <a:fillRect/>
            </a:stretch>
          </p:blipFill>
          <p:spPr bwMode="auto">
            <a:xfrm rot="5725471">
              <a:off x="1575568" y="3796613"/>
              <a:ext cx="3124291" cy="1108239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3073786" y="215914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220380" y="2579427"/>
              <a:ext cx="0" cy="3436308"/>
              <a:chOff x="3220380" y="2579427"/>
              <a:chExt cx="0" cy="3436308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3220380" y="2579427"/>
                <a:ext cx="0" cy="495477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 flipV="1">
                <a:off x="3220380" y="3131934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 flipV="1">
                <a:off x="3220380" y="3316138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3220380" y="3502698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3220380" y="3686943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3220380" y="3857540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H="1" flipV="1">
                <a:off x="3220380" y="4041785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H="1" flipV="1">
                <a:off x="3220380" y="4228305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H="1" flipV="1">
                <a:off x="3220380" y="4412550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3220380" y="4589970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 flipV="1">
                <a:off x="3220380" y="4774215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3220380" y="4944812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 flipV="1">
                <a:off x="3220380" y="5142704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 flipV="1">
                <a:off x="3220380" y="5306478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H="1" flipV="1">
                <a:off x="3220380" y="5504370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H="1" flipV="1">
                <a:off x="3220380" y="5688615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3220380" y="5879683"/>
                <a:ext cx="0" cy="13605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Arc 42"/>
          <p:cNvSpPr/>
          <p:nvPr/>
        </p:nvSpPr>
        <p:spPr>
          <a:xfrm>
            <a:off x="2049526" y="4038600"/>
            <a:ext cx="2065274" cy="533400"/>
          </a:xfrm>
          <a:prstGeom prst="arc">
            <a:avLst>
              <a:gd name="adj1" fmla="val 19083826"/>
              <a:gd name="adj2" fmla="val 13462160"/>
            </a:avLst>
          </a:prstGeom>
          <a:ln w="1016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4953000" y="3208524"/>
            <a:ext cx="2286000" cy="2286000"/>
            <a:chOff x="5108945" y="2892056"/>
            <a:chExt cx="2286000" cy="2286000"/>
          </a:xfrm>
        </p:grpSpPr>
        <p:sp>
          <p:nvSpPr>
            <p:cNvPr id="113" name="Oval 112"/>
            <p:cNvSpPr/>
            <p:nvPr/>
          </p:nvSpPr>
          <p:spPr>
            <a:xfrm flipH="1">
              <a:off x="5794745" y="3577856"/>
              <a:ext cx="914400" cy="9144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5108945" y="2892056"/>
              <a:ext cx="2286000" cy="2286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/>
            <p:cNvSpPr/>
            <p:nvPr/>
          </p:nvSpPr>
          <p:spPr>
            <a:xfrm flipH="1">
              <a:off x="5108945" y="2892056"/>
              <a:ext cx="2286000" cy="2286000"/>
            </a:xfrm>
            <a:prstGeom prst="arc">
              <a:avLst>
                <a:gd name="adj1" fmla="val 935146"/>
                <a:gd name="adj2" fmla="val 1351806"/>
              </a:avLst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/>
          </p:nvSpPr>
          <p:spPr>
            <a:xfrm flipH="1">
              <a:off x="5794745" y="3577856"/>
              <a:ext cx="914400" cy="914400"/>
            </a:xfrm>
            <a:prstGeom prst="arc">
              <a:avLst>
                <a:gd name="adj1" fmla="val 935146"/>
                <a:gd name="adj2" fmla="val 1351806"/>
              </a:avLst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334000" y="3208524"/>
            <a:ext cx="1887205" cy="1905000"/>
            <a:chOff x="5489945" y="2892056"/>
            <a:chExt cx="1887205" cy="1905000"/>
          </a:xfrm>
        </p:grpSpPr>
        <p:sp>
          <p:nvSpPr>
            <p:cNvPr id="114" name="Oval 113"/>
            <p:cNvSpPr/>
            <p:nvPr/>
          </p:nvSpPr>
          <p:spPr>
            <a:xfrm flipH="1">
              <a:off x="5489945" y="3273056"/>
              <a:ext cx="1524000" cy="1524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 flipH="1">
              <a:off x="5489945" y="3273056"/>
              <a:ext cx="1524000" cy="1524000"/>
            </a:xfrm>
            <a:prstGeom prst="arc">
              <a:avLst>
                <a:gd name="adj1" fmla="val 935146"/>
                <a:gd name="adj2" fmla="val 1351806"/>
              </a:avLst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 flipH="1">
              <a:off x="7041802" y="2892056"/>
              <a:ext cx="3353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E</a:t>
              </a:r>
              <a:endParaRPr lang="en-US" sz="2400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0200" y="3876454"/>
            <a:ext cx="2971800" cy="839966"/>
            <a:chOff x="1752600" y="3876454"/>
            <a:chExt cx="2971800" cy="839966"/>
          </a:xfrm>
        </p:grpSpPr>
        <p:sp>
          <p:nvSpPr>
            <p:cNvPr id="83" name="Arc 82"/>
            <p:cNvSpPr/>
            <p:nvPr/>
          </p:nvSpPr>
          <p:spPr>
            <a:xfrm flipH="1">
              <a:off x="1752600" y="3876454"/>
              <a:ext cx="2971800" cy="839958"/>
            </a:xfrm>
            <a:prstGeom prst="arc">
              <a:avLst>
                <a:gd name="adj1" fmla="val 18148894"/>
                <a:gd name="adj2" fmla="val 1402755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flipH="1">
              <a:off x="2743200" y="4156441"/>
              <a:ext cx="990600" cy="279987"/>
            </a:xfrm>
            <a:prstGeom prst="arc">
              <a:avLst>
                <a:gd name="adj1" fmla="val 20379510"/>
                <a:gd name="adj2" fmla="val 1200668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flipH="1">
              <a:off x="1752600" y="3876460"/>
              <a:ext cx="2971800" cy="839960"/>
            </a:xfrm>
            <a:prstGeom prst="arc">
              <a:avLst>
                <a:gd name="adj1" fmla="val 711099"/>
                <a:gd name="adj2" fmla="val 1351806"/>
              </a:avLst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flipH="1">
              <a:off x="2743200" y="4156447"/>
              <a:ext cx="990600" cy="279987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057400" y="3657600"/>
            <a:ext cx="2514600" cy="918826"/>
            <a:chOff x="2209800" y="3657600"/>
            <a:chExt cx="2514600" cy="918826"/>
          </a:xfrm>
        </p:grpSpPr>
        <p:sp>
          <p:nvSpPr>
            <p:cNvPr id="84" name="Arc 83"/>
            <p:cNvSpPr/>
            <p:nvPr/>
          </p:nvSpPr>
          <p:spPr>
            <a:xfrm flipH="1">
              <a:off x="2209800" y="4016448"/>
              <a:ext cx="2057400" cy="559973"/>
            </a:xfrm>
            <a:prstGeom prst="arc">
              <a:avLst>
                <a:gd name="adj1" fmla="val 18839800"/>
                <a:gd name="adj2" fmla="val 1321932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209800" y="4016453"/>
              <a:ext cx="2057400" cy="559973"/>
            </a:xfrm>
            <a:prstGeom prst="arc">
              <a:avLst>
                <a:gd name="adj1" fmla="val 705699"/>
                <a:gd name="adj2" fmla="val 1343277"/>
              </a:avLst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4373022" y="3657600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E</a:t>
              </a:r>
              <a:endParaRPr lang="en-US" sz="2400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1873496" y="6248400"/>
            <a:ext cx="4603504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Changing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 field generates a </a:t>
            </a:r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 field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4" name="Group 61"/>
          <p:cNvGrpSpPr/>
          <p:nvPr/>
        </p:nvGrpSpPr>
        <p:grpSpPr>
          <a:xfrm>
            <a:off x="5940055" y="3593068"/>
            <a:ext cx="351378" cy="914160"/>
            <a:chOff x="448226" y="2743440"/>
            <a:chExt cx="351378" cy="914160"/>
          </a:xfrm>
        </p:grpSpPr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448226" y="2743440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1600200" y="4790854"/>
            <a:ext cx="2971800" cy="839966"/>
            <a:chOff x="1600200" y="4790854"/>
            <a:chExt cx="2971800" cy="839966"/>
          </a:xfrm>
        </p:grpSpPr>
        <p:grpSp>
          <p:nvGrpSpPr>
            <p:cNvPr id="124" name="Group 123"/>
            <p:cNvGrpSpPr/>
            <p:nvPr/>
          </p:nvGrpSpPr>
          <p:grpSpPr>
            <a:xfrm>
              <a:off x="1600200" y="4790854"/>
              <a:ext cx="2971800" cy="839966"/>
              <a:chOff x="1752600" y="3876454"/>
              <a:chExt cx="2971800" cy="839966"/>
            </a:xfrm>
          </p:grpSpPr>
          <p:sp>
            <p:nvSpPr>
              <p:cNvPr id="125" name="Arc 124"/>
              <p:cNvSpPr/>
              <p:nvPr/>
            </p:nvSpPr>
            <p:spPr>
              <a:xfrm flipH="1">
                <a:off x="1752600" y="3876454"/>
                <a:ext cx="2971800" cy="839958"/>
              </a:xfrm>
              <a:prstGeom prst="arc">
                <a:avLst>
                  <a:gd name="adj1" fmla="val 18148894"/>
                  <a:gd name="adj2" fmla="val 1402755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Arc 125"/>
              <p:cNvSpPr/>
              <p:nvPr/>
            </p:nvSpPr>
            <p:spPr>
              <a:xfrm flipH="1">
                <a:off x="2743200" y="4156441"/>
                <a:ext cx="990600" cy="279987"/>
              </a:xfrm>
              <a:prstGeom prst="arc">
                <a:avLst>
                  <a:gd name="adj1" fmla="val 20379510"/>
                  <a:gd name="adj2" fmla="val 12006680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Arc 126"/>
              <p:cNvSpPr/>
              <p:nvPr/>
            </p:nvSpPr>
            <p:spPr>
              <a:xfrm flipH="1">
                <a:off x="1752600" y="3876460"/>
                <a:ext cx="2971800" cy="839960"/>
              </a:xfrm>
              <a:prstGeom prst="arc">
                <a:avLst>
                  <a:gd name="adj1" fmla="val 711099"/>
                  <a:gd name="adj2" fmla="val 1351806"/>
                </a:avLst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/>
              <p:cNvSpPr/>
              <p:nvPr/>
            </p:nvSpPr>
            <p:spPr>
              <a:xfrm flipH="1">
                <a:off x="2743200" y="4156447"/>
                <a:ext cx="990600" cy="279987"/>
              </a:xfrm>
              <a:prstGeom prst="arc">
                <a:avLst>
                  <a:gd name="adj1" fmla="val 522186"/>
                  <a:gd name="adj2" fmla="val 1765023"/>
                </a:avLst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057400" y="4930848"/>
              <a:ext cx="2057400" cy="559978"/>
              <a:chOff x="2209800" y="4016448"/>
              <a:chExt cx="2057400" cy="559978"/>
            </a:xfrm>
          </p:grpSpPr>
          <p:sp>
            <p:nvSpPr>
              <p:cNvPr id="130" name="Arc 129"/>
              <p:cNvSpPr/>
              <p:nvPr/>
            </p:nvSpPr>
            <p:spPr>
              <a:xfrm flipH="1">
                <a:off x="2209800" y="4016448"/>
                <a:ext cx="2057400" cy="559973"/>
              </a:xfrm>
              <a:prstGeom prst="arc">
                <a:avLst>
                  <a:gd name="adj1" fmla="val 18839800"/>
                  <a:gd name="adj2" fmla="val 1321932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/>
              <p:cNvSpPr/>
              <p:nvPr/>
            </p:nvSpPr>
            <p:spPr>
              <a:xfrm flipH="1">
                <a:off x="2209800" y="4016453"/>
                <a:ext cx="2057400" cy="559973"/>
              </a:xfrm>
              <a:prstGeom prst="arc">
                <a:avLst>
                  <a:gd name="adj1" fmla="val 705699"/>
                  <a:gd name="adj2" fmla="val 1343277"/>
                </a:avLst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600200" y="2970034"/>
            <a:ext cx="2971800" cy="839966"/>
            <a:chOff x="1600200" y="2970034"/>
            <a:chExt cx="2971800" cy="83996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600200" y="2970034"/>
              <a:ext cx="2971800" cy="839966"/>
              <a:chOff x="1752600" y="3876454"/>
              <a:chExt cx="2971800" cy="839966"/>
            </a:xfrm>
          </p:grpSpPr>
          <p:sp>
            <p:nvSpPr>
              <p:cNvPr id="134" name="Arc 133"/>
              <p:cNvSpPr/>
              <p:nvPr/>
            </p:nvSpPr>
            <p:spPr>
              <a:xfrm flipH="1">
                <a:off x="1752600" y="3876454"/>
                <a:ext cx="2971800" cy="839958"/>
              </a:xfrm>
              <a:prstGeom prst="arc">
                <a:avLst>
                  <a:gd name="adj1" fmla="val 18148894"/>
                  <a:gd name="adj2" fmla="val 1402755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Arc 134"/>
              <p:cNvSpPr/>
              <p:nvPr/>
            </p:nvSpPr>
            <p:spPr>
              <a:xfrm flipH="1">
                <a:off x="2743200" y="4156441"/>
                <a:ext cx="990600" cy="279987"/>
              </a:xfrm>
              <a:prstGeom prst="arc">
                <a:avLst>
                  <a:gd name="adj1" fmla="val 20379510"/>
                  <a:gd name="adj2" fmla="val 12006680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Arc 135"/>
              <p:cNvSpPr/>
              <p:nvPr/>
            </p:nvSpPr>
            <p:spPr>
              <a:xfrm flipH="1">
                <a:off x="1752600" y="3876460"/>
                <a:ext cx="2971800" cy="839960"/>
              </a:xfrm>
              <a:prstGeom prst="arc">
                <a:avLst>
                  <a:gd name="adj1" fmla="val 711099"/>
                  <a:gd name="adj2" fmla="val 1351806"/>
                </a:avLst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/>
              <p:cNvSpPr/>
              <p:nvPr/>
            </p:nvSpPr>
            <p:spPr>
              <a:xfrm flipH="1">
                <a:off x="2743200" y="4156447"/>
                <a:ext cx="990600" cy="279987"/>
              </a:xfrm>
              <a:prstGeom prst="arc">
                <a:avLst>
                  <a:gd name="adj1" fmla="val 522186"/>
                  <a:gd name="adj2" fmla="val 1765023"/>
                </a:avLst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057400" y="3110028"/>
              <a:ext cx="2057400" cy="559978"/>
              <a:chOff x="2209800" y="4016448"/>
              <a:chExt cx="2057400" cy="559978"/>
            </a:xfrm>
          </p:grpSpPr>
          <p:sp>
            <p:nvSpPr>
              <p:cNvPr id="139" name="Arc 138"/>
              <p:cNvSpPr/>
              <p:nvPr/>
            </p:nvSpPr>
            <p:spPr>
              <a:xfrm flipH="1">
                <a:off x="2209800" y="4016448"/>
                <a:ext cx="2057400" cy="559973"/>
              </a:xfrm>
              <a:prstGeom prst="arc">
                <a:avLst>
                  <a:gd name="adj1" fmla="val 18839800"/>
                  <a:gd name="adj2" fmla="val 1321932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Arc 139"/>
              <p:cNvSpPr/>
              <p:nvPr/>
            </p:nvSpPr>
            <p:spPr>
              <a:xfrm flipH="1">
                <a:off x="2209800" y="4016453"/>
                <a:ext cx="2057400" cy="559973"/>
              </a:xfrm>
              <a:prstGeom prst="arc">
                <a:avLst>
                  <a:gd name="adj1" fmla="val 705699"/>
                  <a:gd name="adj2" fmla="val 1343277"/>
                </a:avLst>
              </a:prstGeom>
              <a:ln w="28575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114"/>
          <p:cNvSpPr/>
          <p:nvPr/>
        </p:nvSpPr>
        <p:spPr>
          <a:xfrm>
            <a:off x="5486400" y="3733800"/>
            <a:ext cx="1191491" cy="11914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E field creates B field?</a:t>
            </a:r>
            <a:endParaRPr lang="en-US" dirty="0"/>
          </a:p>
        </p:txBody>
      </p:sp>
      <p:grpSp>
        <p:nvGrpSpPr>
          <p:cNvPr id="4" name="Group 99"/>
          <p:cNvGrpSpPr/>
          <p:nvPr/>
        </p:nvGrpSpPr>
        <p:grpSpPr>
          <a:xfrm flipH="1">
            <a:off x="4953000" y="3200400"/>
            <a:ext cx="2286000" cy="2286000"/>
            <a:chOff x="3505200" y="4191000"/>
            <a:chExt cx="2286000" cy="2286000"/>
          </a:xfrm>
        </p:grpSpPr>
        <p:grpSp>
          <p:nvGrpSpPr>
            <p:cNvPr id="5" name="Group 97"/>
            <p:cNvGrpSpPr/>
            <p:nvPr/>
          </p:nvGrpSpPr>
          <p:grpSpPr>
            <a:xfrm>
              <a:off x="3505200" y="4191000"/>
              <a:ext cx="2286000" cy="2286000"/>
              <a:chOff x="3505200" y="4191000"/>
              <a:chExt cx="2286000" cy="2286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91000" y="4876800"/>
                <a:ext cx="914400" cy="9144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86200" y="4572000"/>
                <a:ext cx="1524000" cy="15240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505200" y="4191000"/>
                <a:ext cx="2286000" cy="22860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3505200" y="4191000"/>
                <a:ext cx="2286000" cy="2286000"/>
              </a:xfrm>
              <a:prstGeom prst="arc">
                <a:avLst>
                  <a:gd name="adj1" fmla="val 935146"/>
                  <a:gd name="adj2" fmla="val 1351806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3886200" y="4572000"/>
                <a:ext cx="1524000" cy="1524000"/>
              </a:xfrm>
              <a:prstGeom prst="arc">
                <a:avLst>
                  <a:gd name="adj1" fmla="val 935146"/>
                  <a:gd name="adj2" fmla="val 1351806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4191000" y="4876800"/>
                <a:ext cx="914400" cy="914400"/>
              </a:xfrm>
              <a:prstGeom prst="arc">
                <a:avLst>
                  <a:gd name="adj1" fmla="val 935146"/>
                  <a:gd name="adj2" fmla="val 1351806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506965" y="41910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Group 49"/>
          <p:cNvGrpSpPr/>
          <p:nvPr/>
        </p:nvGrpSpPr>
        <p:grpSpPr>
          <a:xfrm>
            <a:off x="5943600" y="4038600"/>
            <a:ext cx="609600" cy="461665"/>
            <a:chOff x="457200" y="3195935"/>
            <a:chExt cx="609600" cy="461665"/>
          </a:xfrm>
        </p:grpSpPr>
        <p:sp>
          <p:nvSpPr>
            <p:cNvPr id="48" name="TextBox 58"/>
            <p:cNvSpPr txBox="1">
              <a:spLocks noChangeArrowheads="1"/>
            </p:cNvSpPr>
            <p:nvPr/>
          </p:nvSpPr>
          <p:spPr bwMode="auto">
            <a:xfrm>
              <a:off x="731452" y="3195935"/>
              <a:ext cx="335348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rgbClr val="C00000"/>
                  </a:solidFill>
                  <a:latin typeface="+mj-lt"/>
                </a:rPr>
                <a:t>E</a:t>
              </a:r>
              <a:endParaRPr lang="en-US" sz="2400" i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0"/>
              <a:chExt cx="457200" cy="457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48006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5562600" y="556260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55" name="Oval 3"/>
          <p:cNvSpPr/>
          <p:nvPr/>
        </p:nvSpPr>
        <p:spPr>
          <a:xfrm>
            <a:off x="2926149" y="44958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  <a:scene3d>
            <a:camera prst="isometricOffAxis2Top"/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3"/>
          <p:cNvSpPr/>
          <p:nvPr/>
        </p:nvSpPr>
        <p:spPr>
          <a:xfrm>
            <a:off x="2430849" y="39624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" prstMaterial="plastic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888049" y="43434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583249" y="42672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192849" y="43434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497649" y="42672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735649" y="4191000"/>
            <a:ext cx="609600" cy="381000"/>
            <a:chOff x="2735649" y="4191000"/>
            <a:chExt cx="609600" cy="38100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3040449" y="4191000"/>
              <a:ext cx="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735649" y="4191000"/>
              <a:ext cx="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3345249" y="4191000"/>
              <a:ext cx="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3"/>
          <p:cNvSpPr/>
          <p:nvPr/>
        </p:nvSpPr>
        <p:spPr>
          <a:xfrm>
            <a:off x="2430849" y="34290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" prstMaterial="soft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3"/>
          <p:cNvSpPr/>
          <p:nvPr/>
        </p:nvSpPr>
        <p:spPr>
          <a:xfrm>
            <a:off x="2926149" y="26670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81000" y="12264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Imagine two wires connected to a capacitor. Current drives charge on capacitor plates, increasing </a:t>
            </a:r>
            <a:r>
              <a:rPr lang="en-US" sz="2400" i="1" dirty="0" smtClean="0"/>
              <a:t>E</a:t>
            </a:r>
            <a:r>
              <a:rPr lang="en-US" sz="2400" dirty="0" smtClean="0"/>
              <a:t> field between plates.</a:t>
            </a:r>
            <a:endParaRPr lang="en-US" sz="2400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086100" y="29718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078549" y="48768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292227" y="571500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grpSp>
        <p:nvGrpSpPr>
          <p:cNvPr id="98" name="Group 90"/>
          <p:cNvGrpSpPr/>
          <p:nvPr/>
        </p:nvGrpSpPr>
        <p:grpSpPr>
          <a:xfrm flipH="1">
            <a:off x="1592649" y="4875033"/>
            <a:ext cx="2971800" cy="839965"/>
            <a:chOff x="6096000" y="4812071"/>
            <a:chExt cx="2971800" cy="457203"/>
          </a:xfrm>
        </p:grpSpPr>
        <p:sp>
          <p:nvSpPr>
            <p:cNvPr id="99" name="Arc 98"/>
            <p:cNvSpPr/>
            <p:nvPr/>
          </p:nvSpPr>
          <p:spPr>
            <a:xfrm>
              <a:off x="6096000" y="4812071"/>
              <a:ext cx="2971800" cy="457199"/>
            </a:xfrm>
            <a:prstGeom prst="arc">
              <a:avLst>
                <a:gd name="adj1" fmla="val 18429842"/>
                <a:gd name="adj2" fmla="val 1401366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/>
            <p:cNvSpPr/>
            <p:nvPr/>
          </p:nvSpPr>
          <p:spPr>
            <a:xfrm>
              <a:off x="6553200" y="4888271"/>
              <a:ext cx="2057400" cy="304800"/>
            </a:xfrm>
            <a:prstGeom prst="arc">
              <a:avLst>
                <a:gd name="adj1" fmla="val 18695062"/>
                <a:gd name="adj2" fmla="val 13878793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7086600" y="4964471"/>
              <a:ext cx="990600" cy="152400"/>
            </a:xfrm>
            <a:prstGeom prst="arc">
              <a:avLst>
                <a:gd name="adj1" fmla="val 19529762"/>
                <a:gd name="adj2" fmla="val 12766774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711099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70569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90"/>
          <p:cNvGrpSpPr/>
          <p:nvPr/>
        </p:nvGrpSpPr>
        <p:grpSpPr>
          <a:xfrm flipH="1">
            <a:off x="1592649" y="3960644"/>
            <a:ext cx="2971800" cy="839966"/>
            <a:chOff x="6096000" y="4812071"/>
            <a:chExt cx="2971800" cy="457203"/>
          </a:xfrm>
        </p:grpSpPr>
        <p:sp>
          <p:nvSpPr>
            <p:cNvPr id="107" name="Arc 106"/>
            <p:cNvSpPr/>
            <p:nvPr/>
          </p:nvSpPr>
          <p:spPr>
            <a:xfrm>
              <a:off x="6096000" y="4812071"/>
              <a:ext cx="2971800" cy="457199"/>
            </a:xfrm>
            <a:prstGeom prst="arc">
              <a:avLst>
                <a:gd name="adj1" fmla="val 20006815"/>
                <a:gd name="adj2" fmla="val 12434053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6553200" y="4888271"/>
              <a:ext cx="2057400" cy="304800"/>
            </a:xfrm>
            <a:prstGeom prst="arc">
              <a:avLst>
                <a:gd name="adj1" fmla="val 20647637"/>
                <a:gd name="adj2" fmla="val 11755522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7086600" y="4964471"/>
              <a:ext cx="990600" cy="152400"/>
            </a:xfrm>
            <a:prstGeom prst="arc">
              <a:avLst>
                <a:gd name="adj1" fmla="val 21043814"/>
                <a:gd name="adj2" fmla="val 11293443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711099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70569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267200" y="2286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Current generates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field around wires, but what about between capacitor plates?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873496" y="6248400"/>
            <a:ext cx="4603504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Changing </a:t>
            </a:r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 field generates a </a:t>
            </a:r>
            <a:r>
              <a:rPr lang="en-US" sz="2400" i="1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 field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938790" y="22860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grpSp>
        <p:nvGrpSpPr>
          <p:cNvPr id="120" name="Group 90"/>
          <p:cNvGrpSpPr/>
          <p:nvPr/>
        </p:nvGrpSpPr>
        <p:grpSpPr>
          <a:xfrm flipH="1">
            <a:off x="1524000" y="2590802"/>
            <a:ext cx="3048000" cy="1143000"/>
            <a:chOff x="6096000" y="4647126"/>
            <a:chExt cx="3048000" cy="622148"/>
          </a:xfrm>
        </p:grpSpPr>
        <p:sp>
          <p:nvSpPr>
            <p:cNvPr id="121" name="Arc 120"/>
            <p:cNvSpPr/>
            <p:nvPr/>
          </p:nvSpPr>
          <p:spPr>
            <a:xfrm>
              <a:off x="6096000" y="4812070"/>
              <a:ext cx="2971800" cy="457199"/>
            </a:xfrm>
            <a:prstGeom prst="arc">
              <a:avLst>
                <a:gd name="adj1" fmla="val 17985362"/>
                <a:gd name="adj2" fmla="val 1472867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>
              <a:off x="6553200" y="4888270"/>
              <a:ext cx="2057400" cy="304800"/>
            </a:xfrm>
            <a:prstGeom prst="arc">
              <a:avLst>
                <a:gd name="adj1" fmla="val 18655505"/>
                <a:gd name="adj2" fmla="val 14206995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>
              <a:off x="7086600" y="4964470"/>
              <a:ext cx="990600" cy="152400"/>
            </a:xfrm>
            <a:prstGeom prst="arc">
              <a:avLst>
                <a:gd name="adj1" fmla="val 19966864"/>
                <a:gd name="adj2" fmla="val 13017690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711099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70569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792622" y="4647126"/>
              <a:ext cx="351378" cy="28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2133600" y="41148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E fields create B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29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</a:t>
            </a:r>
            <a:r>
              <a:rPr lang="en-US" sz="2400" i="1" dirty="0" smtClean="0"/>
              <a:t>E</a:t>
            </a:r>
            <a:r>
              <a:rPr lang="en-US" sz="2400" dirty="0" smtClean="0"/>
              <a:t> &amp; </a:t>
            </a:r>
            <a:r>
              <a:rPr lang="en-US" sz="2400" i="1" dirty="0" smtClean="0"/>
              <a:t>B</a:t>
            </a:r>
            <a:r>
              <a:rPr lang="en-US" sz="2400" dirty="0" smtClean="0"/>
              <a:t> field magnitudes around the wires and capacitor plates after a </a:t>
            </a:r>
            <a:r>
              <a:rPr lang="en-US" sz="2400" u="sng" dirty="0" smtClean="0"/>
              <a:t>long time</a:t>
            </a:r>
            <a:r>
              <a:rPr lang="en-US" sz="2400" dirty="0" smtClean="0"/>
              <a:t> charging?</a:t>
            </a:r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/>
          <p:cNvSpPr/>
          <p:nvPr/>
        </p:nvSpPr>
        <p:spPr>
          <a:xfrm>
            <a:off x="2329672" y="43434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  <a:scene3d>
            <a:camera prst="isometricOffAxis2Top"/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1834372" y="38100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" prstMaterial="plastic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91572" y="41910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6772" y="41148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6372" y="41910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01172" y="41148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3972" y="40386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9172" y="40386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48772" y="40386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1834372" y="32766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" prstMaterial="soft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3"/>
          <p:cNvSpPr/>
          <p:nvPr/>
        </p:nvSpPr>
        <p:spPr>
          <a:xfrm>
            <a:off x="2329672" y="2514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89623" y="28194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90"/>
          <p:cNvGrpSpPr/>
          <p:nvPr/>
        </p:nvGrpSpPr>
        <p:grpSpPr>
          <a:xfrm flipH="1">
            <a:off x="1003723" y="2742821"/>
            <a:ext cx="2971800" cy="843043"/>
            <a:chOff x="6096000" y="4812071"/>
            <a:chExt cx="2971800" cy="457203"/>
          </a:xfrm>
        </p:grpSpPr>
        <p:sp>
          <p:nvSpPr>
            <p:cNvPr id="19" name="Arc 18"/>
            <p:cNvSpPr/>
            <p:nvPr/>
          </p:nvSpPr>
          <p:spPr>
            <a:xfrm>
              <a:off x="6096000" y="4812071"/>
              <a:ext cx="2971800" cy="457199"/>
            </a:xfrm>
            <a:prstGeom prst="arc">
              <a:avLst>
                <a:gd name="adj1" fmla="val 18429842"/>
                <a:gd name="adj2" fmla="val 1401366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553200" y="4888271"/>
              <a:ext cx="2057400" cy="304800"/>
            </a:xfrm>
            <a:prstGeom prst="arc">
              <a:avLst>
                <a:gd name="adj1" fmla="val 19083205"/>
                <a:gd name="adj2" fmla="val 13414939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7086600" y="4964471"/>
              <a:ext cx="990600" cy="152400"/>
            </a:xfrm>
            <a:prstGeom prst="arc">
              <a:avLst>
                <a:gd name="adj1" fmla="val 20363957"/>
                <a:gd name="adj2" fmla="val 12518925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711099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70569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2482072" y="47244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600" y="5731823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grpSp>
        <p:nvGrpSpPr>
          <p:cNvPr id="28" name="Group 90"/>
          <p:cNvGrpSpPr/>
          <p:nvPr/>
        </p:nvGrpSpPr>
        <p:grpSpPr>
          <a:xfrm flipH="1">
            <a:off x="996172" y="4722633"/>
            <a:ext cx="2971800" cy="839965"/>
            <a:chOff x="6096000" y="4812071"/>
            <a:chExt cx="2971800" cy="457203"/>
          </a:xfrm>
        </p:grpSpPr>
        <p:sp>
          <p:nvSpPr>
            <p:cNvPr id="29" name="Arc 28"/>
            <p:cNvSpPr/>
            <p:nvPr/>
          </p:nvSpPr>
          <p:spPr>
            <a:xfrm>
              <a:off x="6096000" y="4812071"/>
              <a:ext cx="2971800" cy="457199"/>
            </a:xfrm>
            <a:prstGeom prst="arc">
              <a:avLst>
                <a:gd name="adj1" fmla="val 18429842"/>
                <a:gd name="adj2" fmla="val 1401366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6553200" y="4888271"/>
              <a:ext cx="2057400" cy="304800"/>
            </a:xfrm>
            <a:prstGeom prst="arc">
              <a:avLst>
                <a:gd name="adj1" fmla="val 19083205"/>
                <a:gd name="adj2" fmla="val 13414939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7086600" y="4964471"/>
              <a:ext cx="990600" cy="152400"/>
            </a:xfrm>
            <a:prstGeom prst="arc">
              <a:avLst>
                <a:gd name="adj1" fmla="val 20363957"/>
                <a:gd name="adj2" fmla="val 12518925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711099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70569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90"/>
          <p:cNvGrpSpPr/>
          <p:nvPr/>
        </p:nvGrpSpPr>
        <p:grpSpPr>
          <a:xfrm flipH="1">
            <a:off x="996172" y="3589385"/>
            <a:ext cx="2971800" cy="1058820"/>
            <a:chOff x="6096000" y="4692946"/>
            <a:chExt cx="2971800" cy="576328"/>
          </a:xfrm>
        </p:grpSpPr>
        <p:sp>
          <p:nvSpPr>
            <p:cNvPr id="37" name="Arc 36"/>
            <p:cNvSpPr/>
            <p:nvPr/>
          </p:nvSpPr>
          <p:spPr>
            <a:xfrm>
              <a:off x="6096000" y="4812071"/>
              <a:ext cx="2971800" cy="457199"/>
            </a:xfrm>
            <a:prstGeom prst="arc">
              <a:avLst>
                <a:gd name="adj1" fmla="val 20006815"/>
                <a:gd name="adj2" fmla="val 12434053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6553200" y="4888271"/>
              <a:ext cx="2057400" cy="304800"/>
            </a:xfrm>
            <a:prstGeom prst="arc">
              <a:avLst>
                <a:gd name="adj1" fmla="val 20647637"/>
                <a:gd name="adj2" fmla="val 11755522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7086600" y="4964471"/>
              <a:ext cx="990600" cy="152400"/>
            </a:xfrm>
            <a:prstGeom prst="arc">
              <a:avLst>
                <a:gd name="adj1" fmla="val 21043814"/>
                <a:gd name="adj2" fmla="val 11293443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>
              <a:off x="6096000" y="4812074"/>
              <a:ext cx="2971800" cy="457200"/>
            </a:xfrm>
            <a:prstGeom prst="arc">
              <a:avLst>
                <a:gd name="adj1" fmla="val 711099"/>
                <a:gd name="adj2" fmla="val 1351806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6553200" y="4888274"/>
              <a:ext cx="2057400" cy="304800"/>
            </a:xfrm>
            <a:prstGeom prst="arc">
              <a:avLst>
                <a:gd name="adj1" fmla="val 705699"/>
                <a:gd name="adj2" fmla="val 1343277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>
              <a:off x="7086600" y="4964474"/>
              <a:ext cx="990600" cy="152400"/>
            </a:xfrm>
            <a:prstGeom prst="arc">
              <a:avLst>
                <a:gd name="adj1" fmla="val 522186"/>
                <a:gd name="adj2" fmla="val 1765023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0" y="4692946"/>
              <a:ext cx="351378" cy="28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970145" y="4343400"/>
            <a:ext cx="2954655" cy="180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&gt; 0, 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&gt; 0	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= 0, 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= 0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= 0, 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&gt; 0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&gt; 0, |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| = 0 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62200" y="21336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0" y="3962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James_Clerk_Maxwel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6622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Maxwell’s equations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6477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sz="2400" b="0" dirty="0" smtClean="0">
                <a:latin typeface="+mj-lt"/>
              </a:rPr>
              <a:t> </a:t>
            </a:r>
            <a:r>
              <a:rPr lang="en-US" sz="2400" b="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0" dirty="0" smtClean="0">
                <a:latin typeface="+mj-lt"/>
              </a:rPr>
              <a:t>field </a:t>
            </a:r>
            <a:r>
              <a:rPr lang="en-US" sz="2400" b="0" dirty="0">
                <a:latin typeface="+mj-lt"/>
              </a:rPr>
              <a:t>generated by electric charge</a:t>
            </a:r>
          </a:p>
          <a:p>
            <a:pPr marL="1371600" lvl="2" indent="-457200">
              <a:spcAft>
                <a:spcPts val="600"/>
              </a:spcAft>
              <a:defRPr/>
            </a:pP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(Gauss’ Law – Lecture 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3)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sz="2400" b="0" dirty="0">
                <a:latin typeface="+mj-lt"/>
              </a:rPr>
              <a:t>No magnetic </a:t>
            </a:r>
            <a:r>
              <a:rPr lang="en-US" sz="2400" b="0" dirty="0" smtClean="0">
                <a:latin typeface="+mj-lt"/>
              </a:rPr>
              <a:t>charge</a:t>
            </a:r>
            <a:endParaRPr lang="en-US" sz="2400" b="0" dirty="0">
              <a:latin typeface="+mj-lt"/>
            </a:endParaRPr>
          </a:p>
          <a:p>
            <a:pPr marL="914400" lvl="1" indent="-457200">
              <a:spcAft>
                <a:spcPts val="600"/>
              </a:spcAft>
              <a:defRPr/>
            </a:pPr>
            <a:r>
              <a:rPr lang="en-US" sz="2400" b="0" dirty="0">
                <a:latin typeface="+mj-lt"/>
              </a:rPr>
              <a:t>	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(Lecture 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10)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sz="2400" b="0" dirty="0" smtClean="0">
                <a:latin typeface="+mj-lt"/>
              </a:rPr>
              <a:t> </a:t>
            </a:r>
            <a:r>
              <a:rPr lang="en-US" sz="2400" b="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0" dirty="0" smtClean="0">
                <a:latin typeface="+mj-lt"/>
              </a:rPr>
              <a:t>field </a:t>
            </a:r>
            <a:r>
              <a:rPr lang="en-US" sz="2400" b="0" dirty="0">
                <a:latin typeface="+mj-lt"/>
              </a:rPr>
              <a:t>generated by changing magnetic flux</a:t>
            </a:r>
          </a:p>
          <a:p>
            <a:pPr marL="914400" lvl="1" indent="-457200">
              <a:spcAft>
                <a:spcPts val="600"/>
              </a:spcAft>
              <a:defRPr/>
            </a:pPr>
            <a:r>
              <a:rPr lang="en-US" sz="2400" b="0" dirty="0">
                <a:latin typeface="+mj-lt"/>
              </a:rPr>
              <a:t>	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(Faraday’s Law – Lecture 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14)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sz="2400" b="0" dirty="0" smtClean="0">
                <a:latin typeface="+mj-lt"/>
              </a:rPr>
              <a:t> </a:t>
            </a:r>
            <a:r>
              <a:rPr lang="en-US" sz="2400" b="0" i="1" dirty="0" smtClean="0">
                <a:latin typeface="+mj-lt"/>
              </a:rPr>
              <a:t>B</a:t>
            </a:r>
            <a:r>
              <a:rPr lang="en-US" sz="2400" b="0" dirty="0" smtClean="0">
                <a:latin typeface="+mj-lt"/>
              </a:rPr>
              <a:t> field </a:t>
            </a:r>
            <a:r>
              <a:rPr lang="en-US" sz="2400" b="0" dirty="0">
                <a:latin typeface="+mj-lt"/>
              </a:rPr>
              <a:t>generated by moving electric charge</a:t>
            </a:r>
          </a:p>
          <a:p>
            <a:pPr marL="914400" lvl="1" indent="-457200">
              <a:spcAft>
                <a:spcPts val="600"/>
              </a:spcAft>
              <a:defRPr/>
            </a:pPr>
            <a:r>
              <a:rPr lang="en-US" sz="2400" b="0" u="sng" dirty="0">
                <a:latin typeface="+mj-lt"/>
              </a:rPr>
              <a:t>&amp; changing electric </a:t>
            </a:r>
            <a:r>
              <a:rPr lang="en-US" sz="2400" b="0" u="sng" dirty="0" smtClean="0">
                <a:latin typeface="+mj-lt"/>
              </a:rPr>
              <a:t>flux</a:t>
            </a:r>
            <a:r>
              <a:rPr lang="en-US" sz="2400" b="0" dirty="0" smtClean="0">
                <a:latin typeface="+mj-lt"/>
              </a:rPr>
              <a:t> </a:t>
            </a:r>
            <a:endParaRPr lang="en-US" sz="2400" b="0" dirty="0">
              <a:latin typeface="+mj-lt"/>
            </a:endParaRPr>
          </a:p>
          <a:p>
            <a:pPr marL="914400" lvl="1" indent="-457200">
              <a:spcAft>
                <a:spcPts val="600"/>
              </a:spcAft>
              <a:defRPr/>
            </a:pPr>
            <a:r>
              <a:rPr lang="en-US" sz="2400" b="0" dirty="0">
                <a:latin typeface="+mj-lt"/>
              </a:rPr>
              <a:t>	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(Ampere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-Maxwell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Law – Lecture 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12 &amp; 15)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0558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0" dirty="0">
                <a:latin typeface="+mj-lt"/>
              </a:rPr>
              <a:t>4 </a:t>
            </a:r>
            <a:r>
              <a:rPr lang="en-US" sz="2800" b="0" dirty="0" smtClean="0">
                <a:latin typeface="+mj-lt"/>
              </a:rPr>
              <a:t>laws unify </a:t>
            </a:r>
            <a:r>
              <a:rPr lang="en-US" sz="2800" b="0" dirty="0">
                <a:latin typeface="+mj-lt"/>
              </a:rPr>
              <a:t>electricity &amp; magnetism: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8787" y="3200400"/>
            <a:ext cx="16007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 smtClean="0">
                <a:latin typeface="+mj-lt"/>
              </a:rPr>
              <a:t>James Maxwell</a:t>
            </a:r>
          </a:p>
          <a:p>
            <a:pPr algn="ctr">
              <a:defRPr/>
            </a:pPr>
            <a:r>
              <a:rPr lang="en-US" b="0" dirty="0" smtClean="0">
                <a:latin typeface="+mj-lt"/>
              </a:rPr>
              <a:t>(1831-1879</a:t>
            </a:r>
            <a:r>
              <a:rPr lang="en-US" b="0" dirty="0">
                <a:latin typeface="+mj-lt"/>
              </a:rPr>
              <a:t>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5698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achieved by </a:t>
            </a:r>
            <a:r>
              <a:rPr lang="en-US" sz="2400" i="1" u="sng" dirty="0" smtClean="0"/>
              <a:t>e</a:t>
            </a:r>
            <a:r>
              <a:rPr lang="en-US" sz="2400" b="0" i="1" u="sng" dirty="0" smtClean="0"/>
              <a:t>lectromagnetic waves</a:t>
            </a:r>
            <a:r>
              <a:rPr lang="en-US" sz="2400" b="0" dirty="0" smtClean="0"/>
              <a:t> (light!):</a:t>
            </a:r>
          </a:p>
          <a:p>
            <a:r>
              <a:rPr lang="en-US" sz="2400" dirty="0" smtClean="0"/>
              <a:t>oscillating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i="1" dirty="0" smtClean="0"/>
              <a:t>B</a:t>
            </a:r>
            <a:r>
              <a:rPr lang="en-US" sz="2400" b="0" dirty="0" smtClean="0"/>
              <a:t> field propagating in space and time</a:t>
            </a:r>
            <a:endParaRPr lang="en-US" sz="2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049276" y="1905000"/>
            <a:ext cx="704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3. Changing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creates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(even in absence of charges)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1314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should be possible to establish a </a:t>
            </a:r>
            <a:r>
              <a:rPr lang="en-US" sz="2400" i="1" u="sng" dirty="0" smtClean="0"/>
              <a:t>self-sustaining</a:t>
            </a: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field in empty space. Don’t need charges or currents!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9276" y="2433935"/>
            <a:ext cx="7104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4. Changing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creates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(even in absence of currents)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371600"/>
            <a:ext cx="1314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recap:</a:t>
            </a:r>
            <a:endParaRPr lang="en-US" sz="24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914400" y="3962400"/>
            <a:ext cx="7239000" cy="1828800"/>
            <a:chOff x="914400" y="3962400"/>
            <a:chExt cx="7239000" cy="1828800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3962400"/>
              <a:ext cx="7239000" cy="1828800"/>
              <a:chOff x="1219200" y="2667000"/>
              <a:chExt cx="7239000" cy="1828800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493459" y="3124200"/>
                <a:ext cx="3265714" cy="9145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C00000">
                  <a:alpha val="34902"/>
                </a:srgbClr>
              </a:solidFill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40"/>
              <p:cNvGrpSpPr/>
              <p:nvPr/>
            </p:nvGrpSpPr>
            <p:grpSpPr>
              <a:xfrm>
                <a:off x="1569659" y="3124200"/>
                <a:ext cx="3077523" cy="916657"/>
                <a:chOff x="1882303" y="3121938"/>
                <a:chExt cx="3077523" cy="916657"/>
              </a:xfrm>
            </p:grpSpPr>
            <p:cxnSp>
              <p:nvCxnSpPr>
                <p:cNvPr id="5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070019" y="3661567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902002" y="3652113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300878" y="3647061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633776" y="3620486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988003" y="3593054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365516" y="3350536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176836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023327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803673" y="362048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750420" y="3593055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887405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589362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848379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124987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093136" y="3505786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320730" y="3515236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901382" y="3520288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733570" y="3546862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357" y="3574300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12590" y="3809993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36439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95456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563673" y="354686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827940" y="3574299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4" name="Straight Arrow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772054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23913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70404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534472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 flipV="1">
                <a:off x="1295400" y="2667000"/>
                <a:ext cx="3627059" cy="1828800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2F5597">
                  <a:alpha val="34902"/>
                </a:srgbClr>
              </a:solidFill>
              <a:ln w="28575" cmpd="sng">
                <a:solidFill>
                  <a:schemeClr val="accent5">
                    <a:lumMod val="75000"/>
                  </a:schemeClr>
                </a:solidFill>
                <a:prstDash val="sysDash"/>
                <a:round/>
                <a:headEnd/>
                <a:tailEnd/>
              </a:ln>
              <a:scene3d>
                <a:camera prst="isometricOffAxis2Top">
                  <a:rot lat="18000000" lon="3810000" rev="180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4751696" y="3124200"/>
                <a:ext cx="3265714" cy="9145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C00000">
                  <a:alpha val="34902"/>
                </a:srgbClr>
              </a:solidFill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71"/>
              <p:cNvGrpSpPr/>
              <p:nvPr/>
            </p:nvGrpSpPr>
            <p:grpSpPr>
              <a:xfrm>
                <a:off x="4860925" y="3124200"/>
                <a:ext cx="3077523" cy="916657"/>
                <a:chOff x="1882303" y="3121938"/>
                <a:chExt cx="3077523" cy="916657"/>
              </a:xfrm>
            </p:grpSpPr>
            <p:cxnSp>
              <p:nvCxnSpPr>
                <p:cNvPr id="2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070019" y="3661567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902002" y="3652113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300878" y="3647061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633776" y="3620486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988003" y="3593054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365516" y="3350536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176836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023327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803673" y="362048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750420" y="3593055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887405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589362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848379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124987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093136" y="3505786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320730" y="3515236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901382" y="3520288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733570" y="3546862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357" y="3574300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12590" y="3809993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36439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95456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563673" y="354686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827940" y="3574299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6" name="Straight Arrow Connector 4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772054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23913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70404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534472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 flipV="1">
                <a:off x="4585648" y="2667000"/>
                <a:ext cx="3627059" cy="1828800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2F5597">
                  <a:alpha val="34902"/>
                </a:srgbClr>
              </a:solidFill>
              <a:ln w="28575" cmpd="sng">
                <a:solidFill>
                  <a:schemeClr val="accent5">
                    <a:lumMod val="75000"/>
                  </a:schemeClr>
                </a:solidFill>
                <a:prstDash val="sysDash"/>
                <a:round/>
                <a:headEnd/>
                <a:tailEnd/>
              </a:ln>
              <a:scene3d>
                <a:camera prst="isometricOffAxis2Top">
                  <a:rot lat="18000000" lon="3810000" rev="180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219200" y="3581400"/>
                <a:ext cx="7239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188652" y="41148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E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90600" y="50292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311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6" descr="C:\Users\Tom\SkyDrive\Documents\PHYS 102 Prelectures\dipo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23" t="10256" r="15385" b="-1840"/>
          <a:stretch>
            <a:fillRect/>
          </a:stretch>
        </p:blipFill>
        <p:spPr bwMode="auto">
          <a:xfrm rot="16200000" flipH="1">
            <a:off x="1509395" y="2271393"/>
            <a:ext cx="3915411" cy="4038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6" descr="C:\Users\Tom\SkyDrive\Documents\PHYS 102 Prelectures\dipo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23" t="10256" r="15385" b="-1840"/>
          <a:stretch>
            <a:fillRect/>
          </a:stretch>
        </p:blipFill>
        <p:spPr bwMode="auto">
          <a:xfrm rot="5400000" flipH="1" flipV="1">
            <a:off x="1509396" y="2118994"/>
            <a:ext cx="3915411" cy="403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472050" y="38862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3"/>
          <p:cNvSpPr/>
          <p:nvPr/>
        </p:nvSpPr>
        <p:spPr>
          <a:xfrm>
            <a:off x="3043550" y="43434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  <a:scene3d>
            <a:camera prst="isometricOffAxis2Top">
              <a:rot lat="16800000" lon="3000000" rev="18600000"/>
            </a:camera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3043550" y="2514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>
              <a:rot lat="16800000" lon="3000000" rev="18600000"/>
            </a:camera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72050" y="38862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2"/>
          </p:cNvCxnSpPr>
          <p:nvPr/>
        </p:nvCxnSpPr>
        <p:spPr>
          <a:xfrm>
            <a:off x="2472050" y="4495800"/>
            <a:ext cx="571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2319650" y="4038600"/>
            <a:ext cx="304800" cy="304800"/>
            <a:chOff x="1012" y="1225"/>
            <a:chExt cx="219" cy="219"/>
          </a:xfrm>
        </p:grpSpPr>
        <p:sp>
          <p:nvSpPr>
            <p:cNvPr id="12" name="Oval 23"/>
            <p:cNvSpPr>
              <a:spLocks noChangeAspect="1" noChangeArrowheads="1"/>
            </p:cNvSpPr>
            <p:nvPr/>
          </p:nvSpPr>
          <p:spPr bwMode="auto">
            <a:xfrm>
              <a:off x="1012" y="1225"/>
              <a:ext cx="219" cy="2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1033" y="1293"/>
              <a:ext cx="171" cy="86"/>
            </a:xfrm>
            <a:custGeom>
              <a:avLst/>
              <a:gdLst>
                <a:gd name="T0" fmla="*/ 0 w 135"/>
                <a:gd name="T1" fmla="*/ 7 h 104"/>
                <a:gd name="T2" fmla="*/ 470 w 135"/>
                <a:gd name="T3" fmla="*/ 0 h 104"/>
                <a:gd name="T4" fmla="*/ 955 w 135"/>
                <a:gd name="T5" fmla="*/ 7 h 104"/>
                <a:gd name="T6" fmla="*/ 1445 w 135"/>
                <a:gd name="T7" fmla="*/ 13 h 104"/>
                <a:gd name="T8" fmla="*/ 1823 w 135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4"/>
                <a:gd name="T17" fmla="*/ 135 w 13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4">
                  <a:moveTo>
                    <a:pt x="0" y="54"/>
                  </a:moveTo>
                  <a:cubicBezTo>
                    <a:pt x="6" y="29"/>
                    <a:pt x="11" y="0"/>
                    <a:pt x="35" y="0"/>
                  </a:cubicBezTo>
                  <a:cubicBezTo>
                    <a:pt x="59" y="0"/>
                    <a:pt x="65" y="34"/>
                    <a:pt x="71" y="54"/>
                  </a:cubicBezTo>
                  <a:cubicBezTo>
                    <a:pt x="81" y="89"/>
                    <a:pt x="79" y="104"/>
                    <a:pt x="107" y="104"/>
                  </a:cubicBezTo>
                  <a:cubicBezTo>
                    <a:pt x="126" y="102"/>
                    <a:pt x="132" y="73"/>
                    <a:pt x="135" y="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6800" y="3505200"/>
            <a:ext cx="141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 generator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1143000"/>
            <a:ext cx="792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/>
              <a:t>Electric dipole </a:t>
            </a:r>
            <a:r>
              <a:rPr lang="en-US" sz="2400" dirty="0" smtClean="0">
                <a:latin typeface="+mj-lt"/>
              </a:rPr>
              <a:t>a</a:t>
            </a:r>
            <a:r>
              <a:rPr lang="en-US" sz="2400" b="0" dirty="0" smtClean="0">
                <a:latin typeface="+mj-lt"/>
              </a:rPr>
              <a:t>ntennas create oscillating </a:t>
            </a:r>
            <a:r>
              <a:rPr lang="en-US" sz="2400" b="0" i="1" dirty="0" smtClean="0">
                <a:latin typeface="+mj-lt"/>
              </a:rPr>
              <a:t>E</a:t>
            </a:r>
            <a:r>
              <a:rPr lang="en-US" sz="2400" b="0" dirty="0" smtClean="0">
                <a:latin typeface="+mj-lt"/>
              </a:rPr>
              <a:t> fields by oscillating + and – charge</a:t>
            </a:r>
            <a:endParaRPr lang="en-US" sz="2400" b="0" i="1" dirty="0">
              <a:latin typeface="+mj-lt"/>
            </a:endParaRPr>
          </a:p>
        </p:txBody>
      </p:sp>
      <p:pic>
        <p:nvPicPr>
          <p:cNvPr id="34" name="Picture 4" descr="http://upload.wikimedia.org/wikipedia/commons/a/a5/KBRC_AM_radio_antenna_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33600"/>
            <a:ext cx="1931823" cy="249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2520242" y="1519535"/>
            <a:ext cx="5785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Oscillating </a:t>
            </a:r>
            <a:r>
              <a:rPr lang="en-US" sz="2400" i="1" dirty="0" smtClean="0"/>
              <a:t>E</a:t>
            </a:r>
            <a:r>
              <a:rPr lang="en-US" sz="2400" dirty="0" smtClean="0"/>
              <a:t> field generates oscillating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286000" y="3962400"/>
            <a:ext cx="338554" cy="461665"/>
            <a:chOff x="5257800" y="6096000"/>
            <a:chExt cx="338554" cy="461665"/>
          </a:xfrm>
        </p:grpSpPr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289545" y="3957935"/>
            <a:ext cx="301255" cy="461665"/>
            <a:chOff x="2578925" y="3976048"/>
            <a:chExt cx="301255" cy="461665"/>
          </a:xfrm>
        </p:grpSpPr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89545" y="3957935"/>
            <a:ext cx="301255" cy="461665"/>
            <a:chOff x="2578925" y="3976048"/>
            <a:chExt cx="301255" cy="461665"/>
          </a:xfrm>
        </p:grpSpPr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286000" y="3957935"/>
            <a:ext cx="301255" cy="461665"/>
            <a:chOff x="2578925" y="3976048"/>
            <a:chExt cx="301255" cy="461665"/>
          </a:xfrm>
        </p:grpSpPr>
        <p:pic>
          <p:nvPicPr>
            <p:cNvPr id="67" name="Picture 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86000" y="3962400"/>
            <a:ext cx="338554" cy="461665"/>
            <a:chOff x="5257800" y="6096000"/>
            <a:chExt cx="338554" cy="461665"/>
          </a:xfrm>
        </p:grpSpPr>
        <p:pic>
          <p:nvPicPr>
            <p:cNvPr id="74" name="Picture 7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286000" y="3962400"/>
            <a:ext cx="338554" cy="461665"/>
            <a:chOff x="5257800" y="6096000"/>
            <a:chExt cx="338554" cy="461665"/>
          </a:xfrm>
        </p:grpSpPr>
        <p:pic>
          <p:nvPicPr>
            <p:cNvPr id="77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10190" y="2281535"/>
            <a:ext cx="261610" cy="3357265"/>
            <a:chOff x="1033790" y="2281535"/>
            <a:chExt cx="261610" cy="3357265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1143000" y="2743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033790" y="2281535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1143000" y="4648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710190" y="2286000"/>
            <a:ext cx="261610" cy="3352800"/>
            <a:chOff x="728990" y="2286000"/>
            <a:chExt cx="261610" cy="3352800"/>
          </a:xfrm>
        </p:grpSpPr>
        <p:sp>
          <p:nvSpPr>
            <p:cNvPr id="91" name="TextBox 90"/>
            <p:cNvSpPr txBox="1"/>
            <p:nvPr/>
          </p:nvSpPr>
          <p:spPr>
            <a:xfrm>
              <a:off x="728990" y="2286000"/>
              <a:ext cx="261610" cy="461665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838200" y="2743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838200" y="4648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4549254" y="4495800"/>
            <a:ext cx="4137546" cy="1676400"/>
            <a:chOff x="4549254" y="4495800"/>
            <a:chExt cx="4137546" cy="1676400"/>
          </a:xfrm>
        </p:grpSpPr>
        <p:sp>
          <p:nvSpPr>
            <p:cNvPr id="33" name="TextBox 32"/>
            <p:cNvSpPr txBox="1"/>
            <p:nvPr/>
          </p:nvSpPr>
          <p:spPr>
            <a:xfrm>
              <a:off x="4549254" y="5156537"/>
              <a:ext cx="413754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0" dirty="0" smtClean="0">
                  <a:solidFill>
                    <a:srgbClr val="C00000"/>
                  </a:solidFill>
                </a:rPr>
                <a:t>CAREFUL! </a:t>
              </a:r>
              <a:r>
                <a:rPr lang="en-US" sz="2000" b="0" i="1" dirty="0" smtClean="0">
                  <a:solidFill>
                    <a:srgbClr val="C00000"/>
                  </a:solidFill>
                </a:rPr>
                <a:t>E</a:t>
              </a:r>
              <a:r>
                <a:rPr lang="en-US" sz="2000" b="0" dirty="0" smtClean="0">
                  <a:solidFill>
                    <a:srgbClr val="C00000"/>
                  </a:solidFill>
                </a:rPr>
                <a:t> &amp; </a:t>
              </a:r>
              <a:r>
                <a:rPr lang="en-US" sz="2000" b="0" i="1" dirty="0" smtClean="0">
                  <a:solidFill>
                    <a:srgbClr val="C00000"/>
                  </a:solidFill>
                </a:rPr>
                <a:t>B</a:t>
              </a:r>
              <a:r>
                <a:rPr lang="en-US" sz="2000" b="0" dirty="0" smtClean="0">
                  <a:solidFill>
                    <a:srgbClr val="C00000"/>
                  </a:solidFill>
                </a:rPr>
                <a:t> fields </a:t>
              </a:r>
              <a:r>
                <a:rPr lang="en-US" sz="2000" b="0" dirty="0">
                  <a:solidFill>
                    <a:srgbClr val="C00000"/>
                  </a:solidFill>
                </a:rPr>
                <a:t>do NOT appear everywhere in space </a:t>
              </a:r>
              <a:r>
                <a:rPr lang="en-US" sz="2000" b="0" dirty="0" smtClean="0">
                  <a:solidFill>
                    <a:srgbClr val="C00000"/>
                  </a:solidFill>
                </a:rPr>
                <a:t>instantaneously! </a:t>
              </a:r>
              <a:r>
                <a:rPr lang="en-US" sz="2000" dirty="0">
                  <a:solidFill>
                    <a:srgbClr val="C00000"/>
                  </a:solidFill>
                </a:rPr>
                <a:t>T</a:t>
              </a:r>
              <a:r>
                <a:rPr lang="en-US" sz="2000" b="0" dirty="0" smtClean="0">
                  <a:solidFill>
                    <a:srgbClr val="C00000"/>
                  </a:solidFill>
                </a:rPr>
                <a:t>hey propagate </a:t>
              </a:r>
              <a:r>
                <a:rPr lang="en-US" sz="2000" b="0" dirty="0">
                  <a:solidFill>
                    <a:srgbClr val="C00000"/>
                  </a:solidFill>
                </a:rPr>
                <a:t>at a </a:t>
              </a:r>
              <a:r>
                <a:rPr lang="en-US" sz="2000" b="0" i="1" dirty="0">
                  <a:solidFill>
                    <a:srgbClr val="C00000"/>
                  </a:solidFill>
                </a:rPr>
                <a:t>finite speed</a:t>
              </a:r>
              <a:r>
                <a:rPr lang="en-US" sz="2000" b="0" dirty="0">
                  <a:solidFill>
                    <a:srgbClr val="C00000"/>
                  </a:solidFill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</a:rPr>
                <a:t>c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 flipV="1">
              <a:off x="4876800" y="4495800"/>
              <a:ext cx="228600" cy="685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8818" name="Picture 2" descr="http://upload.wikimedia.org/wikipedia/commons/0/0c/Maedayama_North_radio_tower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590800"/>
            <a:ext cx="1905000" cy="25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 flipH="1">
            <a:off x="1066800" y="38862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radiation</a:t>
            </a:r>
            <a:endParaRPr lang="en-US" dirty="0"/>
          </a:p>
        </p:txBody>
      </p:sp>
      <p:sp>
        <p:nvSpPr>
          <p:cNvPr id="134" name="Oval 3"/>
          <p:cNvSpPr/>
          <p:nvPr/>
        </p:nvSpPr>
        <p:spPr>
          <a:xfrm>
            <a:off x="1638300" y="43434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  <a:scene3d>
            <a:camera prst="isometricOffAxis2Top"/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3"/>
          <p:cNvSpPr/>
          <p:nvPr/>
        </p:nvSpPr>
        <p:spPr>
          <a:xfrm>
            <a:off x="1638300" y="2514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12700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6"/>
          <p:cNvGrpSpPr>
            <a:grpSpLocks/>
          </p:cNvGrpSpPr>
          <p:nvPr/>
        </p:nvGrpSpPr>
        <p:grpSpPr bwMode="auto">
          <a:xfrm>
            <a:off x="196850" y="4876800"/>
            <a:ext cx="1860550" cy="1847851"/>
            <a:chOff x="55" y="2560"/>
            <a:chExt cx="1172" cy="1164"/>
          </a:xfrm>
        </p:grpSpPr>
        <p:sp>
          <p:nvSpPr>
            <p:cNvPr id="151" name="Line 7"/>
            <p:cNvSpPr>
              <a:spLocks noChangeShapeType="1"/>
            </p:cNvSpPr>
            <p:nvPr/>
          </p:nvSpPr>
          <p:spPr bwMode="auto">
            <a:xfrm flipV="1">
              <a:off x="507" y="3376"/>
              <a:ext cx="5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i="1"/>
            </a:p>
          </p:txBody>
        </p:sp>
        <p:sp>
          <p:nvSpPr>
            <p:cNvPr id="152" name="Line 8"/>
            <p:cNvSpPr>
              <a:spLocks noChangeShapeType="1"/>
            </p:cNvSpPr>
            <p:nvPr/>
          </p:nvSpPr>
          <p:spPr bwMode="auto">
            <a:xfrm flipH="1" flipV="1">
              <a:off x="505" y="2793"/>
              <a:ext cx="2" cy="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i="1"/>
            </a:p>
          </p:txBody>
        </p:sp>
        <p:sp>
          <p:nvSpPr>
            <p:cNvPr id="153" name="Line 9"/>
            <p:cNvSpPr>
              <a:spLocks noChangeShapeType="1"/>
            </p:cNvSpPr>
            <p:nvPr/>
          </p:nvSpPr>
          <p:spPr bwMode="auto">
            <a:xfrm flipH="1">
              <a:off x="201" y="3376"/>
              <a:ext cx="306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i="1"/>
            </a:p>
          </p:txBody>
        </p:sp>
        <p:sp>
          <p:nvSpPr>
            <p:cNvPr id="154" name="Text Box 10"/>
            <p:cNvSpPr txBox="1">
              <a:spLocks noChangeArrowheads="1"/>
            </p:cNvSpPr>
            <p:nvPr/>
          </p:nvSpPr>
          <p:spPr bwMode="auto">
            <a:xfrm>
              <a:off x="1073" y="3242"/>
              <a:ext cx="1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i="1" dirty="0">
                  <a:latin typeface="+mn-lt"/>
                </a:rPr>
                <a:t>y</a:t>
              </a:r>
            </a:p>
          </p:txBody>
        </p:sp>
        <p:sp>
          <p:nvSpPr>
            <p:cNvPr id="155" name="Text Box 11"/>
            <p:cNvSpPr txBox="1">
              <a:spLocks noChangeArrowheads="1"/>
            </p:cNvSpPr>
            <p:nvPr/>
          </p:nvSpPr>
          <p:spPr bwMode="auto">
            <a:xfrm>
              <a:off x="55" y="3472"/>
              <a:ext cx="2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i="1" dirty="0">
                  <a:latin typeface="+mn-lt"/>
                </a:rPr>
                <a:t>x</a:t>
              </a:r>
            </a:p>
          </p:txBody>
        </p:sp>
        <p:sp>
          <p:nvSpPr>
            <p:cNvPr id="156" name="Text Box 12"/>
            <p:cNvSpPr txBox="1">
              <a:spLocks noChangeArrowheads="1"/>
            </p:cNvSpPr>
            <p:nvPr/>
          </p:nvSpPr>
          <p:spPr bwMode="auto">
            <a:xfrm>
              <a:off x="427" y="2560"/>
              <a:ext cx="1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i="1" dirty="0">
                  <a:latin typeface="+mn-lt"/>
                </a:rPr>
                <a:t>z</a:t>
              </a:r>
            </a:p>
          </p:txBody>
        </p:sp>
      </p:grpSp>
      <p:grpSp>
        <p:nvGrpSpPr>
          <p:cNvPr id="658" name="Group 657"/>
          <p:cNvGrpSpPr/>
          <p:nvPr/>
        </p:nvGrpSpPr>
        <p:grpSpPr>
          <a:xfrm>
            <a:off x="3899065" y="1752600"/>
            <a:ext cx="1295400" cy="628650"/>
            <a:chOff x="3899065" y="1243940"/>
            <a:chExt cx="1295400" cy="628650"/>
          </a:xfrm>
        </p:grpSpPr>
        <p:graphicFrame>
          <p:nvGraphicFramePr>
            <p:cNvPr id="157" name="Object 2"/>
            <p:cNvGraphicFramePr>
              <a:graphicFrameLocks noChangeAspect="1"/>
            </p:cNvGraphicFramePr>
            <p:nvPr/>
          </p:nvGraphicFramePr>
          <p:xfrm>
            <a:off x="3943515" y="1288390"/>
            <a:ext cx="1206500" cy="584200"/>
          </p:xfrm>
          <a:graphic>
            <a:graphicData uri="http://schemas.openxmlformats.org/presentationml/2006/ole">
              <p:oleObj spid="_x0000_s417794" name="Equation" r:id="rId3" imgW="419040" imgH="203040" progId="Equation.DSMT4">
                <p:embed/>
              </p:oleObj>
            </a:graphicData>
          </a:graphic>
        </p:graphicFrame>
        <p:sp>
          <p:nvSpPr>
            <p:cNvPr id="158" name="Rectangle 157"/>
            <p:cNvSpPr/>
            <p:nvPr/>
          </p:nvSpPr>
          <p:spPr>
            <a:xfrm>
              <a:off x="3899065" y="1243940"/>
              <a:ext cx="12954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32"/>
          <p:cNvGrpSpPr/>
          <p:nvPr/>
        </p:nvGrpSpPr>
        <p:grpSpPr>
          <a:xfrm>
            <a:off x="5194465" y="2057400"/>
            <a:ext cx="2133600" cy="646331"/>
            <a:chOff x="5663609" y="949274"/>
            <a:chExt cx="2133600" cy="646331"/>
          </a:xfrm>
        </p:grpSpPr>
        <p:sp>
          <p:nvSpPr>
            <p:cNvPr id="160" name="TextBox 159"/>
            <p:cNvSpPr txBox="1"/>
            <p:nvPr/>
          </p:nvSpPr>
          <p:spPr>
            <a:xfrm>
              <a:off x="6197009" y="94927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Frequency of AC generator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61" name="Straight Arrow Connector 160"/>
            <p:cNvCxnSpPr>
              <a:stCxn id="160" idx="1"/>
            </p:cNvCxnSpPr>
            <p:nvPr/>
          </p:nvCxnSpPr>
          <p:spPr>
            <a:xfrm flipH="1" flipV="1">
              <a:off x="5663609" y="1025474"/>
              <a:ext cx="533400" cy="2469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31"/>
          <p:cNvGrpSpPr/>
          <p:nvPr/>
        </p:nvGrpSpPr>
        <p:grpSpPr>
          <a:xfrm>
            <a:off x="1994065" y="1981200"/>
            <a:ext cx="1905000" cy="646331"/>
            <a:chOff x="1805762" y="1569661"/>
            <a:chExt cx="1905000" cy="646331"/>
          </a:xfrm>
        </p:grpSpPr>
        <p:sp>
          <p:nvSpPr>
            <p:cNvPr id="163" name="TextBox 162"/>
            <p:cNvSpPr txBox="1"/>
            <p:nvPr/>
          </p:nvSpPr>
          <p:spPr>
            <a:xfrm>
              <a:off x="1805762" y="1569661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Speed of light (in vacuum)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64" name="Straight Arrow Connector 163"/>
            <p:cNvCxnSpPr>
              <a:stCxn id="163" idx="3"/>
            </p:cNvCxnSpPr>
            <p:nvPr/>
          </p:nvCxnSpPr>
          <p:spPr>
            <a:xfrm flipV="1">
              <a:off x="3329762" y="1722064"/>
              <a:ext cx="381000" cy="1707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32"/>
          <p:cNvGrpSpPr/>
          <p:nvPr/>
        </p:nvGrpSpPr>
        <p:grpSpPr>
          <a:xfrm>
            <a:off x="3822865" y="2286000"/>
            <a:ext cx="1600200" cy="1066800"/>
            <a:chOff x="6197009" y="528805"/>
            <a:chExt cx="1600200" cy="1066800"/>
          </a:xfrm>
        </p:grpSpPr>
        <p:sp>
          <p:nvSpPr>
            <p:cNvPr id="170" name="TextBox 169"/>
            <p:cNvSpPr txBox="1"/>
            <p:nvPr/>
          </p:nvSpPr>
          <p:spPr>
            <a:xfrm>
              <a:off x="6197009" y="94927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Wavelength of EM wave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71" name="Straight Arrow Connector 170"/>
            <p:cNvCxnSpPr>
              <a:stCxn id="170" idx="0"/>
            </p:cNvCxnSpPr>
            <p:nvPr/>
          </p:nvCxnSpPr>
          <p:spPr>
            <a:xfrm flipV="1">
              <a:off x="6997109" y="528805"/>
              <a:ext cx="114300" cy="4204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0" name="Straight Connector 179"/>
          <p:cNvCxnSpPr/>
          <p:nvPr/>
        </p:nvCxnSpPr>
        <p:spPr>
          <a:xfrm>
            <a:off x="1066800" y="38862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endCxn id="134" idx="2"/>
          </p:cNvCxnSpPr>
          <p:nvPr/>
        </p:nvCxnSpPr>
        <p:spPr>
          <a:xfrm>
            <a:off x="1066800" y="4495800"/>
            <a:ext cx="571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22"/>
          <p:cNvGrpSpPr>
            <a:grpSpLocks/>
          </p:cNvGrpSpPr>
          <p:nvPr/>
        </p:nvGrpSpPr>
        <p:grpSpPr bwMode="auto">
          <a:xfrm>
            <a:off x="914400" y="4038600"/>
            <a:ext cx="304800" cy="304800"/>
            <a:chOff x="1012" y="1225"/>
            <a:chExt cx="219" cy="219"/>
          </a:xfrm>
        </p:grpSpPr>
        <p:sp>
          <p:nvSpPr>
            <p:cNvPr id="175" name="Oval 23"/>
            <p:cNvSpPr>
              <a:spLocks noChangeAspect="1" noChangeArrowheads="1"/>
            </p:cNvSpPr>
            <p:nvPr/>
          </p:nvSpPr>
          <p:spPr bwMode="auto">
            <a:xfrm>
              <a:off x="1012" y="1225"/>
              <a:ext cx="219" cy="2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1033" y="1293"/>
              <a:ext cx="171" cy="86"/>
            </a:xfrm>
            <a:custGeom>
              <a:avLst/>
              <a:gdLst>
                <a:gd name="T0" fmla="*/ 0 w 135"/>
                <a:gd name="T1" fmla="*/ 7 h 104"/>
                <a:gd name="T2" fmla="*/ 470 w 135"/>
                <a:gd name="T3" fmla="*/ 0 h 104"/>
                <a:gd name="T4" fmla="*/ 955 w 135"/>
                <a:gd name="T5" fmla="*/ 7 h 104"/>
                <a:gd name="T6" fmla="*/ 1445 w 135"/>
                <a:gd name="T7" fmla="*/ 13 h 104"/>
                <a:gd name="T8" fmla="*/ 1823 w 135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4"/>
                <a:gd name="T17" fmla="*/ 135 w 13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4">
                  <a:moveTo>
                    <a:pt x="0" y="54"/>
                  </a:moveTo>
                  <a:cubicBezTo>
                    <a:pt x="6" y="29"/>
                    <a:pt x="11" y="0"/>
                    <a:pt x="35" y="0"/>
                  </a:cubicBezTo>
                  <a:cubicBezTo>
                    <a:pt x="59" y="0"/>
                    <a:pt x="65" y="34"/>
                    <a:pt x="71" y="54"/>
                  </a:cubicBezTo>
                  <a:cubicBezTo>
                    <a:pt x="81" y="89"/>
                    <a:pt x="79" y="104"/>
                    <a:pt x="107" y="104"/>
                  </a:cubicBezTo>
                  <a:cubicBezTo>
                    <a:pt x="126" y="102"/>
                    <a:pt x="132" y="73"/>
                    <a:pt x="135" y="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5638800" y="3962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26" name="TextBox 325"/>
          <p:cNvSpPr txBox="1"/>
          <p:nvPr/>
        </p:nvSpPr>
        <p:spPr>
          <a:xfrm>
            <a:off x="3505200" y="5334000"/>
            <a:ext cx="221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</a:t>
            </a:r>
            <a:r>
              <a:rPr lang="en-US" i="1" dirty="0" smtClean="0"/>
              <a:t>T </a:t>
            </a:r>
            <a:r>
              <a:rPr lang="en-US" dirty="0" smtClean="0"/>
              <a:t>(one full period) </a:t>
            </a:r>
          </a:p>
          <a:p>
            <a:r>
              <a:rPr lang="en-US" dirty="0" smtClean="0"/>
              <a:t>  = 1/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328" name="TextBox 327"/>
          <p:cNvSpPr txBox="1"/>
          <p:nvPr/>
        </p:nvSpPr>
        <p:spPr>
          <a:xfrm>
            <a:off x="4994745" y="419232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5059017" y="368940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24" name="Group 342"/>
          <p:cNvGrpSpPr>
            <a:grpSpLocks/>
          </p:cNvGrpSpPr>
          <p:nvPr/>
        </p:nvGrpSpPr>
        <p:grpSpPr bwMode="auto">
          <a:xfrm flipV="1">
            <a:off x="1789820" y="3390342"/>
            <a:ext cx="3265714" cy="1254214"/>
            <a:chOff x="4572000" y="3429000"/>
            <a:chExt cx="2438400" cy="1253943"/>
          </a:xfrm>
        </p:grpSpPr>
        <p:sp>
          <p:nvSpPr>
            <p:cNvPr id="425" name="Freeform 11"/>
            <p:cNvSpPr>
              <a:spLocks/>
            </p:cNvSpPr>
            <p:nvPr/>
          </p:nvSpPr>
          <p:spPr bwMode="auto">
            <a:xfrm flipV="1">
              <a:off x="4572000" y="3429000"/>
              <a:ext cx="2438400" cy="914400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TextBox 341"/>
            <p:cNvSpPr txBox="1">
              <a:spLocks noChangeArrowheads="1"/>
            </p:cNvSpPr>
            <p:nvPr/>
          </p:nvSpPr>
          <p:spPr bwMode="auto">
            <a:xfrm flipV="1">
              <a:off x="5692109" y="4221378"/>
              <a:ext cx="982614" cy="4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b="0" dirty="0">
                  <a:latin typeface="+mj-lt"/>
                </a:rPr>
                <a:t>EM </a:t>
              </a:r>
              <a:r>
                <a:rPr lang="en-US" b="0" dirty="0" smtClean="0">
                  <a:latin typeface="+mj-lt"/>
                </a:rPr>
                <a:t>wave</a:t>
              </a:r>
              <a:endParaRPr lang="en-US" b="0" dirty="0">
                <a:latin typeface="+mj-lt"/>
              </a:endParaRPr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1901672" y="3730582"/>
            <a:ext cx="3077523" cy="916657"/>
            <a:chOff x="1882303" y="3121938"/>
            <a:chExt cx="3077523" cy="916657"/>
          </a:xfrm>
        </p:grpSpPr>
        <p:cxnSp>
          <p:nvCxnSpPr>
            <p:cNvPr id="589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070019" y="3661567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0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902002" y="3652113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1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300878" y="3647061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2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633776" y="3620486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3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2988003" y="3593054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7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803673" y="362048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8" name="Straight Arrow Connector 33"/>
            <p:cNvCxnSpPr>
              <a:cxnSpLocks noChangeShapeType="1"/>
            </p:cNvCxnSpPr>
            <p:nvPr/>
          </p:nvCxnSpPr>
          <p:spPr bwMode="auto">
            <a:xfrm rot="16200000" flipH="1" flipV="1">
              <a:off x="1750420" y="3593055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9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3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093136" y="3505786"/>
              <a:ext cx="685799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320730" y="3515236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901382" y="3520288"/>
              <a:ext cx="633046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6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733570" y="3546862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3590357" y="3574300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0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1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563673" y="3546864"/>
              <a:ext cx="474784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2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27940" y="3574299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5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6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17" name="Freeform 11"/>
          <p:cNvSpPr>
            <a:spLocks/>
          </p:cNvSpPr>
          <p:nvPr/>
        </p:nvSpPr>
        <p:spPr bwMode="auto">
          <a:xfrm flipV="1">
            <a:off x="1620804" y="3276600"/>
            <a:ext cx="3627059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2F5597">
              <a:alpha val="34902"/>
            </a:srgbClr>
          </a:solidFill>
          <a:ln w="28575" cmpd="sng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scene3d>
            <a:camera prst="isometricOffAxis2Top">
              <a:rot lat="18000000" lon="380400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8" name="Straight Arrow Connector 187"/>
          <p:cNvCxnSpPr/>
          <p:nvPr/>
        </p:nvCxnSpPr>
        <p:spPr>
          <a:xfrm flipV="1">
            <a:off x="1815214" y="4191000"/>
            <a:ext cx="3747386" cy="1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Slide Number Placeholder 6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15,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57" name="Group 656"/>
          <p:cNvGrpSpPr/>
          <p:nvPr/>
        </p:nvGrpSpPr>
        <p:grpSpPr>
          <a:xfrm>
            <a:off x="1752600" y="4191000"/>
            <a:ext cx="3276600" cy="1066800"/>
            <a:chOff x="1752600" y="4191000"/>
            <a:chExt cx="3276600" cy="1066800"/>
          </a:xfrm>
        </p:grpSpPr>
        <p:cxnSp>
          <p:nvCxnSpPr>
            <p:cNvPr id="324" name="Straight Arrow Connector 323"/>
            <p:cNvCxnSpPr/>
            <p:nvPr/>
          </p:nvCxnSpPr>
          <p:spPr>
            <a:xfrm>
              <a:off x="1752600" y="4800600"/>
              <a:ext cx="3276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/>
            <p:cNvSpPr txBox="1"/>
            <p:nvPr/>
          </p:nvSpPr>
          <p:spPr>
            <a:xfrm>
              <a:off x="3084445" y="4796135"/>
              <a:ext cx="898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cT</a:t>
              </a:r>
              <a:r>
                <a:rPr lang="en-US" sz="2400" i="1" dirty="0" smtClean="0"/>
                <a:t> = </a:t>
              </a:r>
              <a:r>
                <a:rPr lang="el-GR" sz="2400" i="1" dirty="0" smtClean="0"/>
                <a:t>λ</a:t>
              </a:r>
              <a:endParaRPr lang="en-US" sz="2400" i="1" dirty="0"/>
            </a:p>
          </p:txBody>
        </p:sp>
        <p:cxnSp>
          <p:nvCxnSpPr>
            <p:cNvPr id="622" name="Straight Connector 621"/>
            <p:cNvCxnSpPr/>
            <p:nvPr/>
          </p:nvCxnSpPr>
          <p:spPr>
            <a:xfrm>
              <a:off x="5029200" y="41910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>
              <a:off x="1795150" y="41910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7" name="Picture 626" descr="http://upload.wikimedia.org/wikipedia/commons/a/ad/Electromagneticwave3Dfromsid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89318" y="2740925"/>
            <a:ext cx="2867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3" name="TextBox 322"/>
          <p:cNvSpPr txBox="1"/>
          <p:nvPr/>
        </p:nvSpPr>
        <p:spPr>
          <a:xfrm>
            <a:off x="685800" y="1219200"/>
            <a:ext cx="791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Antenna generates oscillating </a:t>
            </a: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fields. Look along </a:t>
            </a:r>
            <a:r>
              <a:rPr lang="en-US" sz="2400" i="1" dirty="0" smtClean="0"/>
              <a:t>y</a:t>
            </a:r>
            <a:r>
              <a:rPr lang="en-US" sz="2400" dirty="0" smtClean="0"/>
              <a:t> axis:</a:t>
            </a:r>
            <a:endParaRPr lang="en-US" sz="2400" dirty="0"/>
          </a:p>
        </p:txBody>
      </p:sp>
      <p:grpSp>
        <p:nvGrpSpPr>
          <p:cNvPr id="325" name="Group 324"/>
          <p:cNvGrpSpPr/>
          <p:nvPr/>
        </p:nvGrpSpPr>
        <p:grpSpPr>
          <a:xfrm>
            <a:off x="1679945" y="3429000"/>
            <a:ext cx="301255" cy="461665"/>
            <a:chOff x="2578925" y="3976048"/>
            <a:chExt cx="301255" cy="461665"/>
          </a:xfrm>
        </p:grpSpPr>
        <p:pic>
          <p:nvPicPr>
            <p:cNvPr id="33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" name="TextBox 330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1600200" y="3200400"/>
            <a:ext cx="301255" cy="461665"/>
            <a:chOff x="2578925" y="3976048"/>
            <a:chExt cx="301255" cy="461665"/>
          </a:xfrm>
        </p:grpSpPr>
        <p:pic>
          <p:nvPicPr>
            <p:cNvPr id="3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4" name="TextBox 333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679945" y="2967335"/>
            <a:ext cx="301255" cy="461665"/>
            <a:chOff x="2578925" y="3976048"/>
            <a:chExt cx="301255" cy="461665"/>
          </a:xfrm>
        </p:grpSpPr>
        <p:pic>
          <p:nvPicPr>
            <p:cNvPr id="336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" name="TextBox 336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1676400" y="5100935"/>
            <a:ext cx="338554" cy="461665"/>
            <a:chOff x="5257800" y="6096000"/>
            <a:chExt cx="338554" cy="461665"/>
          </a:xfrm>
        </p:grpSpPr>
        <p:pic>
          <p:nvPicPr>
            <p:cNvPr id="339" name="Picture 3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0" name="TextBox 339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1600200" y="4876800"/>
            <a:ext cx="338554" cy="461665"/>
            <a:chOff x="5257800" y="6096000"/>
            <a:chExt cx="338554" cy="461665"/>
          </a:xfrm>
        </p:grpSpPr>
        <p:pic>
          <p:nvPicPr>
            <p:cNvPr id="342" name="Picture 34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3" name="TextBox 342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600200" y="5334000"/>
            <a:ext cx="338554" cy="461665"/>
            <a:chOff x="5257800" y="6096000"/>
            <a:chExt cx="338554" cy="461665"/>
          </a:xfrm>
        </p:grpSpPr>
        <p:pic>
          <p:nvPicPr>
            <p:cNvPr id="345" name="Picture 34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" name="TextBox 618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0" name="Group 619"/>
          <p:cNvGrpSpPr/>
          <p:nvPr/>
        </p:nvGrpSpPr>
        <p:grpSpPr>
          <a:xfrm>
            <a:off x="1600200" y="2667000"/>
            <a:ext cx="301255" cy="461665"/>
            <a:chOff x="2578925" y="3976048"/>
            <a:chExt cx="301255" cy="461665"/>
          </a:xfrm>
        </p:grpSpPr>
        <p:pic>
          <p:nvPicPr>
            <p:cNvPr id="62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" name="TextBox 623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5" name="Group 624"/>
          <p:cNvGrpSpPr/>
          <p:nvPr/>
        </p:nvGrpSpPr>
        <p:grpSpPr>
          <a:xfrm>
            <a:off x="1600200" y="4648200"/>
            <a:ext cx="338554" cy="461665"/>
            <a:chOff x="5257800" y="6096000"/>
            <a:chExt cx="338554" cy="461665"/>
          </a:xfrm>
        </p:grpSpPr>
        <p:pic>
          <p:nvPicPr>
            <p:cNvPr id="628" name="Picture 6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9" name="TextBox 628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676400" y="4648200"/>
            <a:ext cx="301255" cy="461665"/>
            <a:chOff x="2578925" y="3976048"/>
            <a:chExt cx="301255" cy="461665"/>
          </a:xfrm>
        </p:grpSpPr>
        <p:pic>
          <p:nvPicPr>
            <p:cNvPr id="63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3" name="TextBox 632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4" name="Group 633"/>
          <p:cNvGrpSpPr/>
          <p:nvPr/>
        </p:nvGrpSpPr>
        <p:grpSpPr>
          <a:xfrm>
            <a:off x="1600200" y="4872335"/>
            <a:ext cx="301255" cy="461665"/>
            <a:chOff x="2578925" y="3976048"/>
            <a:chExt cx="301255" cy="461665"/>
          </a:xfrm>
        </p:grpSpPr>
        <p:pic>
          <p:nvPicPr>
            <p:cNvPr id="63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" name="TextBox 635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1676400" y="5105400"/>
            <a:ext cx="301255" cy="461665"/>
            <a:chOff x="2578925" y="3976048"/>
            <a:chExt cx="301255" cy="461665"/>
          </a:xfrm>
        </p:grpSpPr>
        <p:pic>
          <p:nvPicPr>
            <p:cNvPr id="638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TextBox 638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1600200" y="5329535"/>
            <a:ext cx="301255" cy="461665"/>
            <a:chOff x="2578925" y="3976048"/>
            <a:chExt cx="301255" cy="461665"/>
          </a:xfrm>
        </p:grpSpPr>
        <p:pic>
          <p:nvPicPr>
            <p:cNvPr id="64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114800"/>
              <a:ext cx="228600" cy="2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2" name="TextBox 641"/>
            <p:cNvSpPr txBox="1"/>
            <p:nvPr/>
          </p:nvSpPr>
          <p:spPr>
            <a:xfrm>
              <a:off x="2578925" y="3976048"/>
              <a:ext cx="301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3" name="Group 642"/>
          <p:cNvGrpSpPr/>
          <p:nvPr/>
        </p:nvGrpSpPr>
        <p:grpSpPr>
          <a:xfrm>
            <a:off x="1676400" y="2971800"/>
            <a:ext cx="338554" cy="461665"/>
            <a:chOff x="5257800" y="6096000"/>
            <a:chExt cx="338554" cy="461665"/>
          </a:xfrm>
        </p:grpSpPr>
        <p:pic>
          <p:nvPicPr>
            <p:cNvPr id="644" name="Picture 64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" name="TextBox 644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6" name="Group 645"/>
          <p:cNvGrpSpPr/>
          <p:nvPr/>
        </p:nvGrpSpPr>
        <p:grpSpPr>
          <a:xfrm>
            <a:off x="1600200" y="3200400"/>
            <a:ext cx="338554" cy="461665"/>
            <a:chOff x="5257800" y="6096000"/>
            <a:chExt cx="338554" cy="461665"/>
          </a:xfrm>
        </p:grpSpPr>
        <p:pic>
          <p:nvPicPr>
            <p:cNvPr id="647" name="Picture 6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8" name="TextBox 647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9" name="Group 648"/>
          <p:cNvGrpSpPr/>
          <p:nvPr/>
        </p:nvGrpSpPr>
        <p:grpSpPr>
          <a:xfrm>
            <a:off x="1600200" y="2667000"/>
            <a:ext cx="338554" cy="461665"/>
            <a:chOff x="5257800" y="6096000"/>
            <a:chExt cx="338554" cy="461665"/>
          </a:xfrm>
        </p:grpSpPr>
        <p:pic>
          <p:nvPicPr>
            <p:cNvPr id="650" name="Picture 6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TextBox 650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1642646" y="3429000"/>
            <a:ext cx="338554" cy="461665"/>
            <a:chOff x="5257800" y="6096000"/>
            <a:chExt cx="338554" cy="461665"/>
          </a:xfrm>
        </p:grpSpPr>
        <p:pic>
          <p:nvPicPr>
            <p:cNvPr id="653" name="Picture 6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15" y="6212532"/>
              <a:ext cx="228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4" name="TextBox 653"/>
            <p:cNvSpPr txBox="1"/>
            <p:nvPr/>
          </p:nvSpPr>
          <p:spPr>
            <a:xfrm>
              <a:off x="5257800" y="6096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–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5" name="Group 664"/>
          <p:cNvGrpSpPr/>
          <p:nvPr/>
        </p:nvGrpSpPr>
        <p:grpSpPr>
          <a:xfrm>
            <a:off x="1186190" y="2281535"/>
            <a:ext cx="261610" cy="3357265"/>
            <a:chOff x="1033790" y="2281535"/>
            <a:chExt cx="261610" cy="3357265"/>
          </a:xfrm>
        </p:grpSpPr>
        <p:cxnSp>
          <p:nvCxnSpPr>
            <p:cNvPr id="137" name="Straight Arrow Connector 136"/>
            <p:cNvCxnSpPr/>
            <p:nvPr/>
          </p:nvCxnSpPr>
          <p:spPr>
            <a:xfrm flipV="1">
              <a:off x="1143000" y="2743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TextBox 658"/>
            <p:cNvSpPr txBox="1"/>
            <p:nvPr/>
          </p:nvSpPr>
          <p:spPr>
            <a:xfrm>
              <a:off x="1033790" y="2281535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cxnSp>
          <p:nvCxnSpPr>
            <p:cNvPr id="660" name="Straight Arrow Connector 659"/>
            <p:cNvCxnSpPr/>
            <p:nvPr/>
          </p:nvCxnSpPr>
          <p:spPr>
            <a:xfrm flipV="1">
              <a:off x="1143000" y="4648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4" name="Group 663"/>
          <p:cNvGrpSpPr/>
          <p:nvPr/>
        </p:nvGrpSpPr>
        <p:grpSpPr>
          <a:xfrm>
            <a:off x="1186190" y="2286000"/>
            <a:ext cx="261610" cy="3352800"/>
            <a:chOff x="728990" y="2286000"/>
            <a:chExt cx="261610" cy="3352800"/>
          </a:xfrm>
        </p:grpSpPr>
        <p:sp>
          <p:nvSpPr>
            <p:cNvPr id="661" name="TextBox 660"/>
            <p:cNvSpPr txBox="1"/>
            <p:nvPr/>
          </p:nvSpPr>
          <p:spPr>
            <a:xfrm>
              <a:off x="728990" y="2286000"/>
              <a:ext cx="261610" cy="461665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cxnSp>
          <p:nvCxnSpPr>
            <p:cNvPr id="662" name="Straight Arrow Connector 661"/>
            <p:cNvCxnSpPr/>
            <p:nvPr/>
          </p:nvCxnSpPr>
          <p:spPr>
            <a:xfrm flipV="1">
              <a:off x="838200" y="2743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Arrow Connector 662"/>
            <p:cNvCxnSpPr/>
            <p:nvPr/>
          </p:nvCxnSpPr>
          <p:spPr>
            <a:xfrm flipV="1">
              <a:off x="838200" y="46482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69917</TotalTime>
  <Words>1363</Words>
  <Application>Microsoft Office PowerPoint</Application>
  <PresentationFormat>On-screen Show (4:3)</PresentationFormat>
  <Paragraphs>262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Phys102</vt:lpstr>
      <vt:lpstr>Equation</vt:lpstr>
      <vt:lpstr>Phys 102 – Lecture 15</vt:lpstr>
      <vt:lpstr>Today we will...</vt:lpstr>
      <vt:lpstr>EM induction revisited</vt:lpstr>
      <vt:lpstr>Changing E field creates B field?</vt:lpstr>
      <vt:lpstr>ACT: E fields create B fields</vt:lpstr>
      <vt:lpstr>Maxwell’s equations</vt:lpstr>
      <vt:lpstr>Electromagnetic waves</vt:lpstr>
      <vt:lpstr>Antennas</vt:lpstr>
      <vt:lpstr>Electromagnetic radiation</vt:lpstr>
      <vt:lpstr>CheckPoint 1.1-1.4: EM waves</vt:lpstr>
      <vt:lpstr>ACT: CheckPoint 2</vt:lpstr>
      <vt:lpstr>ACT: magnetic dipole antenna</vt:lpstr>
      <vt:lpstr>Speed of EM wave</vt:lpstr>
      <vt:lpstr>Electromagnetic spectrum</vt:lpstr>
      <vt:lpstr>ACT: Supernova</vt:lpstr>
      <vt:lpstr>Calculation: EM wavelength</vt:lpstr>
      <vt:lpstr>Representing EM waves</vt:lpstr>
      <vt:lpstr>ACT: Plane wave</vt:lpstr>
      <vt:lpstr>Doppler effect</vt:lpstr>
      <vt:lpstr>ACT: Doppler effect</vt:lpstr>
      <vt:lpstr>Doppler velocimetry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427</cp:revision>
  <dcterms:created xsi:type="dcterms:W3CDTF">2014-01-20T00:06:45Z</dcterms:created>
  <dcterms:modified xsi:type="dcterms:W3CDTF">2015-03-11T01:54:01Z</dcterms:modified>
</cp:coreProperties>
</file>