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525" r:id="rId3"/>
    <p:sldId id="530" r:id="rId4"/>
    <p:sldId id="510" r:id="rId5"/>
    <p:sldId id="528" r:id="rId6"/>
    <p:sldId id="511" r:id="rId7"/>
    <p:sldId id="507" r:id="rId8"/>
    <p:sldId id="522" r:id="rId9"/>
    <p:sldId id="512" r:id="rId10"/>
    <p:sldId id="516" r:id="rId11"/>
    <p:sldId id="517" r:id="rId12"/>
    <p:sldId id="509" r:id="rId13"/>
    <p:sldId id="524" r:id="rId14"/>
    <p:sldId id="519" r:id="rId15"/>
    <p:sldId id="518" r:id="rId16"/>
    <p:sldId id="523" r:id="rId17"/>
    <p:sldId id="526" r:id="rId18"/>
    <p:sldId id="434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7214B7"/>
    <a:srgbClr val="E60A08"/>
    <a:srgbClr val="1DE9F3"/>
    <a:srgbClr val="2903EA"/>
    <a:srgbClr val="00B0F0"/>
    <a:srgbClr val="A6A6A6"/>
    <a:srgbClr val="BFBFBF"/>
    <a:srgbClr val="2F559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3" autoAdjust="0"/>
  </p:normalViewPr>
  <p:slideViewPr>
    <p:cSldViewPr>
      <p:cViewPr varScale="1">
        <p:scale>
          <a:sx n="77" d="100"/>
          <a:sy n="77" d="100"/>
        </p:scale>
        <p:origin x="10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3C3281-40CC-4831-8D1D-DE9F80AAF0F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5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2"/>
                </a:solidFill>
                <a:latin typeface="Arial Rounded MT Bold" pitchFamily="34" charset="0"/>
              </a:defRPr>
            </a:lvl1pPr>
            <a:lvl2pPr marL="785372" indent="-302066">
              <a:defRPr sz="2500">
                <a:solidFill>
                  <a:schemeClr val="tx2"/>
                </a:solidFill>
                <a:latin typeface="Arial Rounded MT Bold" pitchFamily="34" charset="0"/>
              </a:defRPr>
            </a:lvl2pPr>
            <a:lvl3pPr marL="1208265" indent="-241653">
              <a:defRPr sz="2500">
                <a:solidFill>
                  <a:schemeClr val="tx2"/>
                </a:solidFill>
                <a:latin typeface="Arial Rounded MT Bold" pitchFamily="34" charset="0"/>
              </a:defRPr>
            </a:lvl3pPr>
            <a:lvl4pPr marL="1691571" indent="-241653">
              <a:defRPr sz="2500">
                <a:solidFill>
                  <a:schemeClr val="tx2"/>
                </a:solidFill>
                <a:latin typeface="Arial Rounded MT Bold" pitchFamily="34" charset="0"/>
              </a:defRPr>
            </a:lvl4pPr>
            <a:lvl5pPr marL="2174878" indent="-241653">
              <a:defRPr sz="2500">
                <a:solidFill>
                  <a:schemeClr val="tx2"/>
                </a:solidFill>
                <a:latin typeface="Arial Rounded MT Bold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Rounded MT Bold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Rounded MT Bold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Rounded MT Bold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fld id="{CCA67FBA-F9F6-4C8B-82D8-ED7CA1F87A04}" type="slidenum">
              <a:rPr lang="en-US" altLang="en-US" sz="130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421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74:</a:t>
            </a:r>
            <a:r>
              <a:rPr lang="en-US" baseline="0" dirty="0" smtClean="0"/>
              <a:t> Spectral lines </a:t>
            </a:r>
            <a:r>
              <a:rPr lang="en-US" baseline="0" dirty="0" err="1" smtClean="0"/>
              <a:t>christmas</a:t>
            </a:r>
            <a:r>
              <a:rPr lang="en-US" baseline="0" dirty="0" smtClean="0"/>
              <a:t>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4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7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25,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1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7.wmf"/><Relationship Id="rId3" Type="http://schemas.openxmlformats.org/officeDocument/2006/relationships/image" Target="../media/image39.jpe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25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quantum mechanical model of light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1.bp.blogspot.com/-LYcAtr4EKJo/Tef68-RHFTI/AAAAAAAAAkY/JGfh_uU2wSU/s1600/photons-13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31080" cy="3019425"/>
          </a:xfrm>
          <a:prstGeom prst="rect">
            <a:avLst/>
          </a:prstGeom>
          <a:noFill/>
          <a:effectLst>
            <a:outerShdw blurRad="508000" dist="596900" dir="294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spectra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2129135"/>
            <a:ext cx="4564942" cy="4385700"/>
            <a:chOff x="4511540" y="1754194"/>
            <a:chExt cx="6278232" cy="507656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316941" y="2209800"/>
              <a:ext cx="0" cy="457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5128915" y="2931227"/>
              <a:ext cx="498565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 flipV="1">
              <a:off x="5469334" y="2989046"/>
              <a:ext cx="4104415" cy="3635405"/>
            </a:xfrm>
            <a:custGeom>
              <a:avLst/>
              <a:gdLst>
                <a:gd name="connsiteX0" fmla="*/ 0 w 6234546"/>
                <a:gd name="connsiteY0" fmla="*/ 0 h 2066306"/>
                <a:gd name="connsiteX1" fmla="*/ 142504 w 6234546"/>
                <a:gd name="connsiteY1" fmla="*/ 463137 h 2066306"/>
                <a:gd name="connsiteX2" fmla="*/ 380010 w 6234546"/>
                <a:gd name="connsiteY2" fmla="*/ 950026 h 2066306"/>
                <a:gd name="connsiteX3" fmla="*/ 653143 w 6234546"/>
                <a:gd name="connsiteY3" fmla="*/ 1258784 h 2066306"/>
                <a:gd name="connsiteX4" fmla="*/ 890649 w 6234546"/>
                <a:gd name="connsiteY4" fmla="*/ 1436914 h 2066306"/>
                <a:gd name="connsiteX5" fmla="*/ 1389413 w 6234546"/>
                <a:gd name="connsiteY5" fmla="*/ 1662545 h 2066306"/>
                <a:gd name="connsiteX6" fmla="*/ 2054431 w 6234546"/>
                <a:gd name="connsiteY6" fmla="*/ 1805049 h 2066306"/>
                <a:gd name="connsiteX7" fmla="*/ 2933205 w 6234546"/>
                <a:gd name="connsiteY7" fmla="*/ 1900052 h 2066306"/>
                <a:gd name="connsiteX8" fmla="*/ 3918857 w 6234546"/>
                <a:gd name="connsiteY8" fmla="*/ 1971304 h 2066306"/>
                <a:gd name="connsiteX9" fmla="*/ 5213268 w 6234546"/>
                <a:gd name="connsiteY9" fmla="*/ 2018805 h 2066306"/>
                <a:gd name="connsiteX10" fmla="*/ 6234546 w 6234546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7402340"/>
                <a:gd name="connsiteY0" fmla="*/ 0 h 2078054"/>
                <a:gd name="connsiteX1" fmla="*/ 142504 w 7402340"/>
                <a:gd name="connsiteY1" fmla="*/ 463137 h 2078054"/>
                <a:gd name="connsiteX2" fmla="*/ 380010 w 7402340"/>
                <a:gd name="connsiteY2" fmla="*/ 950026 h 2078054"/>
                <a:gd name="connsiteX3" fmla="*/ 653143 w 7402340"/>
                <a:gd name="connsiteY3" fmla="*/ 1258784 h 2078054"/>
                <a:gd name="connsiteX4" fmla="*/ 890649 w 7402340"/>
                <a:gd name="connsiteY4" fmla="*/ 1436914 h 2078054"/>
                <a:gd name="connsiteX5" fmla="*/ 1389413 w 7402340"/>
                <a:gd name="connsiteY5" fmla="*/ 1662545 h 2078054"/>
                <a:gd name="connsiteX6" fmla="*/ 2054431 w 7402340"/>
                <a:gd name="connsiteY6" fmla="*/ 1805049 h 2078054"/>
                <a:gd name="connsiteX7" fmla="*/ 2933205 w 7402340"/>
                <a:gd name="connsiteY7" fmla="*/ 1900052 h 2078054"/>
                <a:gd name="connsiteX8" fmla="*/ 3918857 w 7402340"/>
                <a:gd name="connsiteY8" fmla="*/ 1971304 h 2078054"/>
                <a:gd name="connsiteX9" fmla="*/ 5213268 w 7402340"/>
                <a:gd name="connsiteY9" fmla="*/ 2018805 h 2078054"/>
                <a:gd name="connsiteX10" fmla="*/ 7402340 w 7402340"/>
                <a:gd name="connsiteY10" fmla="*/ 2078054 h 2078054"/>
                <a:gd name="connsiteX0" fmla="*/ 0 w 7648068"/>
                <a:gd name="connsiteY0" fmla="*/ 0 h 2079978"/>
                <a:gd name="connsiteX1" fmla="*/ 142504 w 7648068"/>
                <a:gd name="connsiteY1" fmla="*/ 463137 h 2079978"/>
                <a:gd name="connsiteX2" fmla="*/ 380010 w 7648068"/>
                <a:gd name="connsiteY2" fmla="*/ 950026 h 2079978"/>
                <a:gd name="connsiteX3" fmla="*/ 653143 w 7648068"/>
                <a:gd name="connsiteY3" fmla="*/ 1258784 h 2079978"/>
                <a:gd name="connsiteX4" fmla="*/ 890649 w 7648068"/>
                <a:gd name="connsiteY4" fmla="*/ 1436914 h 2079978"/>
                <a:gd name="connsiteX5" fmla="*/ 1389413 w 7648068"/>
                <a:gd name="connsiteY5" fmla="*/ 1662545 h 2079978"/>
                <a:gd name="connsiteX6" fmla="*/ 2054431 w 7648068"/>
                <a:gd name="connsiteY6" fmla="*/ 1805049 h 2079978"/>
                <a:gd name="connsiteX7" fmla="*/ 2933205 w 7648068"/>
                <a:gd name="connsiteY7" fmla="*/ 1900052 h 2079978"/>
                <a:gd name="connsiteX8" fmla="*/ 3918857 w 7648068"/>
                <a:gd name="connsiteY8" fmla="*/ 1971304 h 2079978"/>
                <a:gd name="connsiteX9" fmla="*/ 5213268 w 7648068"/>
                <a:gd name="connsiteY9" fmla="*/ 2018805 h 2079978"/>
                <a:gd name="connsiteX10" fmla="*/ 7648068 w 7648068"/>
                <a:gd name="connsiteY10" fmla="*/ 2079978 h 2079978"/>
                <a:gd name="connsiteX0" fmla="*/ 0 w 6874436"/>
                <a:gd name="connsiteY0" fmla="*/ 0 h 2050466"/>
                <a:gd name="connsiteX1" fmla="*/ 142504 w 6874436"/>
                <a:gd name="connsiteY1" fmla="*/ 463137 h 2050466"/>
                <a:gd name="connsiteX2" fmla="*/ 380010 w 6874436"/>
                <a:gd name="connsiteY2" fmla="*/ 950026 h 2050466"/>
                <a:gd name="connsiteX3" fmla="*/ 653143 w 6874436"/>
                <a:gd name="connsiteY3" fmla="*/ 1258784 h 2050466"/>
                <a:gd name="connsiteX4" fmla="*/ 890649 w 6874436"/>
                <a:gd name="connsiteY4" fmla="*/ 1436914 h 2050466"/>
                <a:gd name="connsiteX5" fmla="*/ 1389413 w 6874436"/>
                <a:gd name="connsiteY5" fmla="*/ 1662545 h 2050466"/>
                <a:gd name="connsiteX6" fmla="*/ 2054431 w 6874436"/>
                <a:gd name="connsiteY6" fmla="*/ 1805049 h 2050466"/>
                <a:gd name="connsiteX7" fmla="*/ 2933205 w 6874436"/>
                <a:gd name="connsiteY7" fmla="*/ 1900052 h 2050466"/>
                <a:gd name="connsiteX8" fmla="*/ 3918857 w 6874436"/>
                <a:gd name="connsiteY8" fmla="*/ 1971304 h 2050466"/>
                <a:gd name="connsiteX9" fmla="*/ 5213268 w 6874436"/>
                <a:gd name="connsiteY9" fmla="*/ 2018805 h 2050466"/>
                <a:gd name="connsiteX10" fmla="*/ 6874436 w 6874436"/>
                <a:gd name="connsiteY10" fmla="*/ 2050466 h 205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4436" h="2050466">
                  <a:moveTo>
                    <a:pt x="0" y="0"/>
                  </a:moveTo>
                  <a:cubicBezTo>
                    <a:pt x="39584" y="152399"/>
                    <a:pt x="79169" y="304799"/>
                    <a:pt x="142504" y="463137"/>
                  </a:cubicBezTo>
                  <a:cubicBezTo>
                    <a:pt x="205839" y="621475"/>
                    <a:pt x="294904" y="817418"/>
                    <a:pt x="380010" y="950026"/>
                  </a:cubicBezTo>
                  <a:cubicBezTo>
                    <a:pt x="465116" y="1082634"/>
                    <a:pt x="568037" y="1177636"/>
                    <a:pt x="653143" y="1258784"/>
                  </a:cubicBezTo>
                  <a:cubicBezTo>
                    <a:pt x="738249" y="1339932"/>
                    <a:pt x="767937" y="1369620"/>
                    <a:pt x="890649" y="1436914"/>
                  </a:cubicBezTo>
                  <a:cubicBezTo>
                    <a:pt x="1013361" y="1504208"/>
                    <a:pt x="1195449" y="1601189"/>
                    <a:pt x="1389413" y="1662545"/>
                  </a:cubicBezTo>
                  <a:cubicBezTo>
                    <a:pt x="1583377" y="1723901"/>
                    <a:pt x="1797132" y="1765464"/>
                    <a:pt x="2054431" y="1805049"/>
                  </a:cubicBezTo>
                  <a:cubicBezTo>
                    <a:pt x="2311730" y="1844634"/>
                    <a:pt x="2622467" y="1872343"/>
                    <a:pt x="2933205" y="1900052"/>
                  </a:cubicBezTo>
                  <a:cubicBezTo>
                    <a:pt x="3243943" y="1927761"/>
                    <a:pt x="3538846" y="1951512"/>
                    <a:pt x="3918857" y="1971304"/>
                  </a:cubicBezTo>
                  <a:cubicBezTo>
                    <a:pt x="4298868" y="1991096"/>
                    <a:pt x="5213268" y="2018805"/>
                    <a:pt x="5213268" y="2018805"/>
                  </a:cubicBezTo>
                  <a:lnTo>
                    <a:pt x="6874436" y="2050466"/>
                  </a:ln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20122" y="1754194"/>
              <a:ext cx="576064" cy="5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E</a:t>
              </a:r>
              <a:endParaRPr lang="en-US" sz="2400" i="1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202543" y="2640185"/>
              <a:ext cx="587229" cy="5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r</a:t>
              </a:r>
              <a:endParaRPr lang="en-US" sz="2400" i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08981" y="6597733"/>
              <a:ext cx="18288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6941" y="3854533"/>
              <a:ext cx="8229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16941" y="3321133"/>
              <a:ext cx="164592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16941" y="3168733"/>
              <a:ext cx="21945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16941" y="3092533"/>
              <a:ext cx="274320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19213" y="3029981"/>
              <a:ext cx="329184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11540" y="6403251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27462" y="3648679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2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16090" y="3132338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3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17827" y="2919515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4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321485" y="3004957"/>
              <a:ext cx="365760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771937"/>
              </p:ext>
            </p:extLst>
          </p:nvPr>
        </p:nvGraphicFramePr>
        <p:xfrm>
          <a:off x="1879600" y="2133600"/>
          <a:ext cx="2206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73" name="Equation" r:id="rId3" imgW="1244520" imgH="444240" progId="Equation.DSMT4">
                  <p:embed/>
                </p:oleObj>
              </mc:Choice>
              <mc:Fallback>
                <p:oleObj name="Equation" r:id="rId3" imgW="1244520" imgH="44424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2133600"/>
                        <a:ext cx="22066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114"/>
          <p:cNvGrpSpPr/>
          <p:nvPr/>
        </p:nvGrpSpPr>
        <p:grpSpPr>
          <a:xfrm>
            <a:off x="1295400" y="6091535"/>
            <a:ext cx="357611" cy="461665"/>
            <a:chOff x="4186517" y="3168078"/>
            <a:chExt cx="388824" cy="501959"/>
          </a:xfrm>
        </p:grpSpPr>
        <p:pic>
          <p:nvPicPr>
            <p:cNvPr id="37" name="Picture 3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186517" y="3168078"/>
              <a:ext cx="388824" cy="50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927" y="4338935"/>
            <a:ext cx="1224438" cy="794194"/>
            <a:chOff x="6927" y="4338935"/>
            <a:chExt cx="1224438" cy="794194"/>
          </a:xfrm>
        </p:grpSpPr>
        <p:grpSp>
          <p:nvGrpSpPr>
            <p:cNvPr id="39" name="Group 38"/>
            <p:cNvGrpSpPr/>
            <p:nvPr/>
          </p:nvGrpSpPr>
          <p:grpSpPr>
            <a:xfrm>
              <a:off x="152400" y="4872335"/>
              <a:ext cx="1045207" cy="260794"/>
              <a:chOff x="3069593" y="5530406"/>
              <a:chExt cx="1045207" cy="260794"/>
            </a:xfrm>
          </p:grpSpPr>
          <p:grpSp>
            <p:nvGrpSpPr>
              <p:cNvPr id="24" name="Group 24"/>
              <p:cNvGrpSpPr>
                <a:grpSpLocks/>
              </p:cNvGrpSpPr>
              <p:nvPr/>
            </p:nvGrpSpPr>
            <p:grpSpPr bwMode="auto">
              <a:xfrm>
                <a:off x="3069593" y="5530406"/>
                <a:ext cx="816607" cy="260794"/>
                <a:chOff x="-609600" y="1600200"/>
                <a:chExt cx="2438400" cy="609798"/>
              </a:xfrm>
            </p:grpSpPr>
            <p:sp>
              <p:nvSpPr>
                <p:cNvPr id="28" name="Freeform 11"/>
                <p:cNvSpPr>
                  <a:spLocks/>
                </p:cNvSpPr>
                <p:nvPr/>
              </p:nvSpPr>
              <p:spPr bwMode="auto">
                <a:xfrm>
                  <a:off x="-609600" y="1600200"/>
                  <a:ext cx="1219200" cy="609798"/>
                </a:xfrm>
                <a:custGeom>
                  <a:avLst/>
                  <a:gdLst>
                    <a:gd name="T0" fmla="*/ 0 w 2592"/>
                    <a:gd name="T1" fmla="*/ 2147483647 h 2160"/>
                    <a:gd name="T2" fmla="*/ 2147483647 w 2592"/>
                    <a:gd name="T3" fmla="*/ 2147483647 h 2160"/>
                    <a:gd name="T4" fmla="*/ 2147483647 w 2592"/>
                    <a:gd name="T5" fmla="*/ 2147483647 h 2160"/>
                    <a:gd name="T6" fmla="*/ 2147483647 w 2592"/>
                    <a:gd name="T7" fmla="*/ 2147483647 h 2160"/>
                    <a:gd name="T8" fmla="*/ 2147483647 w 2592"/>
                    <a:gd name="T9" fmla="*/ 0 h 2160"/>
                    <a:gd name="T10" fmla="*/ 2147483647 w 2592"/>
                    <a:gd name="T11" fmla="*/ 2147483647 h 2160"/>
                    <a:gd name="T12" fmla="*/ 2147483647 w 2592"/>
                    <a:gd name="T13" fmla="*/ 2147483647 h 2160"/>
                    <a:gd name="T14" fmla="*/ 2147483647 w 2592"/>
                    <a:gd name="T15" fmla="*/ 2147483647 h 2160"/>
                    <a:gd name="T16" fmla="*/ 2147483647 w 2592"/>
                    <a:gd name="T17" fmla="*/ 2147483647 h 2160"/>
                    <a:gd name="T18" fmla="*/ 2147483647 w 2592"/>
                    <a:gd name="T19" fmla="*/ 2147483647 h 2160"/>
                    <a:gd name="T20" fmla="*/ 2147483647 w 2592"/>
                    <a:gd name="T21" fmla="*/ 2147483647 h 2160"/>
                    <a:gd name="T22" fmla="*/ 2147483647 w 2592"/>
                    <a:gd name="T23" fmla="*/ 2147483647 h 2160"/>
                    <a:gd name="T24" fmla="*/ 2147483647 w 2592"/>
                    <a:gd name="T25" fmla="*/ 2147483647 h 2160"/>
                    <a:gd name="T26" fmla="*/ 2147483647 w 2592"/>
                    <a:gd name="T27" fmla="*/ 2147483647 h 2160"/>
                    <a:gd name="T28" fmla="*/ 2147483647 w 2592"/>
                    <a:gd name="T29" fmla="*/ 2147483647 h 2160"/>
                    <a:gd name="T30" fmla="*/ 2147483647 w 2592"/>
                    <a:gd name="T31" fmla="*/ 2147483647 h 2160"/>
                    <a:gd name="T32" fmla="*/ 2147483647 w 2592"/>
                    <a:gd name="T33" fmla="*/ 2147483647 h 2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0"/>
                    <a:gd name="T53" fmla="*/ 2592 w 2592"/>
                    <a:gd name="T54" fmla="*/ 2160 h 2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0">
                      <a:moveTo>
                        <a:pt x="0" y="1080"/>
                      </a:moveTo>
                      <a:cubicBezTo>
                        <a:pt x="54" y="945"/>
                        <a:pt x="162" y="665"/>
                        <a:pt x="216" y="537"/>
                      </a:cubicBezTo>
                      <a:cubicBezTo>
                        <a:pt x="270" y="409"/>
                        <a:pt x="288" y="377"/>
                        <a:pt x="324" y="312"/>
                      </a:cubicBezTo>
                      <a:cubicBezTo>
                        <a:pt x="360" y="247"/>
                        <a:pt x="384" y="207"/>
                        <a:pt x="432" y="144"/>
                      </a:cubicBezTo>
                      <a:cubicBezTo>
                        <a:pt x="480" y="81"/>
                        <a:pt x="555" y="0"/>
                        <a:pt x="648" y="0"/>
                      </a:cubicBezTo>
                      <a:cubicBezTo>
                        <a:pt x="741" y="0"/>
                        <a:pt x="819" y="90"/>
                        <a:pt x="864" y="144"/>
                      </a:cubicBezTo>
                      <a:cubicBezTo>
                        <a:pt x="909" y="198"/>
                        <a:pt x="935" y="246"/>
                        <a:pt x="972" y="312"/>
                      </a:cubicBezTo>
                      <a:cubicBezTo>
                        <a:pt x="1009" y="378"/>
                        <a:pt x="1026" y="412"/>
                        <a:pt x="1080" y="540"/>
                      </a:cubicBezTo>
                      <a:cubicBezTo>
                        <a:pt x="1134" y="668"/>
                        <a:pt x="1224" y="900"/>
                        <a:pt x="1296" y="1080"/>
                      </a:cubicBezTo>
                      <a:cubicBezTo>
                        <a:pt x="1368" y="1260"/>
                        <a:pt x="1461" y="1492"/>
                        <a:pt x="1515" y="1620"/>
                      </a:cubicBezTo>
                      <a:cubicBezTo>
                        <a:pt x="1569" y="1748"/>
                        <a:pt x="1585" y="1782"/>
                        <a:pt x="1620" y="1848"/>
                      </a:cubicBezTo>
                      <a:cubicBezTo>
                        <a:pt x="1655" y="1914"/>
                        <a:pt x="1677" y="1950"/>
                        <a:pt x="1731" y="2013"/>
                      </a:cubicBezTo>
                      <a:cubicBezTo>
                        <a:pt x="1785" y="2076"/>
                        <a:pt x="1848" y="2160"/>
                        <a:pt x="1944" y="2160"/>
                      </a:cubicBezTo>
                      <a:cubicBezTo>
                        <a:pt x="2040" y="2160"/>
                        <a:pt x="2109" y="2076"/>
                        <a:pt x="2160" y="2016"/>
                      </a:cubicBezTo>
                      <a:cubicBezTo>
                        <a:pt x="2211" y="1956"/>
                        <a:pt x="2226" y="1914"/>
                        <a:pt x="2262" y="1848"/>
                      </a:cubicBezTo>
                      <a:cubicBezTo>
                        <a:pt x="2298" y="1782"/>
                        <a:pt x="2321" y="1748"/>
                        <a:pt x="2376" y="1620"/>
                      </a:cubicBezTo>
                      <a:cubicBezTo>
                        <a:pt x="2431" y="1492"/>
                        <a:pt x="2511" y="1286"/>
                        <a:pt x="2592" y="1080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609600" y="1600200"/>
                  <a:ext cx="1219200" cy="609798"/>
                </a:xfrm>
                <a:custGeom>
                  <a:avLst/>
                  <a:gdLst>
                    <a:gd name="T0" fmla="*/ 0 w 2592"/>
                    <a:gd name="T1" fmla="*/ 2147483647 h 2160"/>
                    <a:gd name="T2" fmla="*/ 2147483647 w 2592"/>
                    <a:gd name="T3" fmla="*/ 2147483647 h 2160"/>
                    <a:gd name="T4" fmla="*/ 2147483647 w 2592"/>
                    <a:gd name="T5" fmla="*/ 2147483647 h 2160"/>
                    <a:gd name="T6" fmla="*/ 2147483647 w 2592"/>
                    <a:gd name="T7" fmla="*/ 2147483647 h 2160"/>
                    <a:gd name="T8" fmla="*/ 2147483647 w 2592"/>
                    <a:gd name="T9" fmla="*/ 0 h 2160"/>
                    <a:gd name="T10" fmla="*/ 2147483647 w 2592"/>
                    <a:gd name="T11" fmla="*/ 2147483647 h 2160"/>
                    <a:gd name="T12" fmla="*/ 2147483647 w 2592"/>
                    <a:gd name="T13" fmla="*/ 2147483647 h 2160"/>
                    <a:gd name="T14" fmla="*/ 2147483647 w 2592"/>
                    <a:gd name="T15" fmla="*/ 2147483647 h 2160"/>
                    <a:gd name="T16" fmla="*/ 2147483647 w 2592"/>
                    <a:gd name="T17" fmla="*/ 2147483647 h 2160"/>
                    <a:gd name="T18" fmla="*/ 2147483647 w 2592"/>
                    <a:gd name="T19" fmla="*/ 2147483647 h 2160"/>
                    <a:gd name="T20" fmla="*/ 2147483647 w 2592"/>
                    <a:gd name="T21" fmla="*/ 2147483647 h 2160"/>
                    <a:gd name="T22" fmla="*/ 2147483647 w 2592"/>
                    <a:gd name="T23" fmla="*/ 2147483647 h 2160"/>
                    <a:gd name="T24" fmla="*/ 2147483647 w 2592"/>
                    <a:gd name="T25" fmla="*/ 2147483647 h 2160"/>
                    <a:gd name="T26" fmla="*/ 2147483647 w 2592"/>
                    <a:gd name="T27" fmla="*/ 2147483647 h 2160"/>
                    <a:gd name="T28" fmla="*/ 2147483647 w 2592"/>
                    <a:gd name="T29" fmla="*/ 2147483647 h 2160"/>
                    <a:gd name="T30" fmla="*/ 2147483647 w 2592"/>
                    <a:gd name="T31" fmla="*/ 2147483647 h 2160"/>
                    <a:gd name="T32" fmla="*/ 2147483647 w 2592"/>
                    <a:gd name="T33" fmla="*/ 2147483647 h 2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0"/>
                    <a:gd name="T53" fmla="*/ 2592 w 2592"/>
                    <a:gd name="T54" fmla="*/ 2160 h 2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0">
                      <a:moveTo>
                        <a:pt x="0" y="1080"/>
                      </a:moveTo>
                      <a:cubicBezTo>
                        <a:pt x="54" y="945"/>
                        <a:pt x="162" y="665"/>
                        <a:pt x="216" y="537"/>
                      </a:cubicBezTo>
                      <a:cubicBezTo>
                        <a:pt x="270" y="409"/>
                        <a:pt x="288" y="377"/>
                        <a:pt x="324" y="312"/>
                      </a:cubicBezTo>
                      <a:cubicBezTo>
                        <a:pt x="360" y="247"/>
                        <a:pt x="384" y="207"/>
                        <a:pt x="432" y="144"/>
                      </a:cubicBezTo>
                      <a:cubicBezTo>
                        <a:pt x="480" y="81"/>
                        <a:pt x="555" y="0"/>
                        <a:pt x="648" y="0"/>
                      </a:cubicBezTo>
                      <a:cubicBezTo>
                        <a:pt x="741" y="0"/>
                        <a:pt x="819" y="90"/>
                        <a:pt x="864" y="144"/>
                      </a:cubicBezTo>
                      <a:cubicBezTo>
                        <a:pt x="909" y="198"/>
                        <a:pt x="935" y="246"/>
                        <a:pt x="972" y="312"/>
                      </a:cubicBezTo>
                      <a:cubicBezTo>
                        <a:pt x="1009" y="378"/>
                        <a:pt x="1026" y="412"/>
                        <a:pt x="1080" y="540"/>
                      </a:cubicBezTo>
                      <a:cubicBezTo>
                        <a:pt x="1134" y="668"/>
                        <a:pt x="1224" y="900"/>
                        <a:pt x="1296" y="1080"/>
                      </a:cubicBezTo>
                      <a:cubicBezTo>
                        <a:pt x="1368" y="1260"/>
                        <a:pt x="1461" y="1492"/>
                        <a:pt x="1515" y="1620"/>
                      </a:cubicBezTo>
                      <a:cubicBezTo>
                        <a:pt x="1569" y="1748"/>
                        <a:pt x="1585" y="1782"/>
                        <a:pt x="1620" y="1848"/>
                      </a:cubicBezTo>
                      <a:cubicBezTo>
                        <a:pt x="1655" y="1914"/>
                        <a:pt x="1677" y="1950"/>
                        <a:pt x="1731" y="2013"/>
                      </a:cubicBezTo>
                      <a:cubicBezTo>
                        <a:pt x="1785" y="2076"/>
                        <a:pt x="1848" y="2160"/>
                        <a:pt x="1944" y="2160"/>
                      </a:cubicBezTo>
                      <a:cubicBezTo>
                        <a:pt x="2040" y="2160"/>
                        <a:pt x="2109" y="2076"/>
                        <a:pt x="2160" y="2016"/>
                      </a:cubicBezTo>
                      <a:cubicBezTo>
                        <a:pt x="2211" y="1956"/>
                        <a:pt x="2226" y="1914"/>
                        <a:pt x="2262" y="1848"/>
                      </a:cubicBezTo>
                      <a:cubicBezTo>
                        <a:pt x="2298" y="1782"/>
                        <a:pt x="2321" y="1748"/>
                        <a:pt x="2376" y="1620"/>
                      </a:cubicBezTo>
                      <a:cubicBezTo>
                        <a:pt x="2431" y="1492"/>
                        <a:pt x="2511" y="1286"/>
                        <a:pt x="2592" y="1080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25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3886200" y="5638800"/>
                <a:ext cx="228600" cy="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6927" y="4338935"/>
              <a:ext cx="1224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Absorption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057400" y="4338935"/>
            <a:ext cx="1045207" cy="794194"/>
            <a:chOff x="2057400" y="4338935"/>
            <a:chExt cx="1045207" cy="794194"/>
          </a:xfrm>
        </p:grpSpPr>
        <p:sp>
          <p:nvSpPr>
            <p:cNvPr id="41" name="TextBox 40"/>
            <p:cNvSpPr txBox="1"/>
            <p:nvPr/>
          </p:nvSpPr>
          <p:spPr>
            <a:xfrm>
              <a:off x="2057400" y="4338935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Emission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057400" y="4872335"/>
              <a:ext cx="1045207" cy="260794"/>
              <a:chOff x="3069593" y="5530406"/>
              <a:chExt cx="1045207" cy="260794"/>
            </a:xfrm>
          </p:grpSpPr>
          <p:grpSp>
            <p:nvGrpSpPr>
              <p:cNvPr id="43" name="Group 24"/>
              <p:cNvGrpSpPr>
                <a:grpSpLocks/>
              </p:cNvGrpSpPr>
              <p:nvPr/>
            </p:nvGrpSpPr>
            <p:grpSpPr bwMode="auto">
              <a:xfrm>
                <a:off x="3069593" y="5530406"/>
                <a:ext cx="816607" cy="260794"/>
                <a:chOff x="-609600" y="1600200"/>
                <a:chExt cx="2438400" cy="609798"/>
              </a:xfrm>
            </p:grpSpPr>
            <p:sp>
              <p:nvSpPr>
                <p:cNvPr id="45" name="Freeform 11"/>
                <p:cNvSpPr>
                  <a:spLocks/>
                </p:cNvSpPr>
                <p:nvPr/>
              </p:nvSpPr>
              <p:spPr bwMode="auto">
                <a:xfrm>
                  <a:off x="-609600" y="1600200"/>
                  <a:ext cx="1219200" cy="609798"/>
                </a:xfrm>
                <a:custGeom>
                  <a:avLst/>
                  <a:gdLst>
                    <a:gd name="T0" fmla="*/ 0 w 2592"/>
                    <a:gd name="T1" fmla="*/ 2147483647 h 2160"/>
                    <a:gd name="T2" fmla="*/ 2147483647 w 2592"/>
                    <a:gd name="T3" fmla="*/ 2147483647 h 2160"/>
                    <a:gd name="T4" fmla="*/ 2147483647 w 2592"/>
                    <a:gd name="T5" fmla="*/ 2147483647 h 2160"/>
                    <a:gd name="T6" fmla="*/ 2147483647 w 2592"/>
                    <a:gd name="T7" fmla="*/ 2147483647 h 2160"/>
                    <a:gd name="T8" fmla="*/ 2147483647 w 2592"/>
                    <a:gd name="T9" fmla="*/ 0 h 2160"/>
                    <a:gd name="T10" fmla="*/ 2147483647 w 2592"/>
                    <a:gd name="T11" fmla="*/ 2147483647 h 2160"/>
                    <a:gd name="T12" fmla="*/ 2147483647 w 2592"/>
                    <a:gd name="T13" fmla="*/ 2147483647 h 2160"/>
                    <a:gd name="T14" fmla="*/ 2147483647 w 2592"/>
                    <a:gd name="T15" fmla="*/ 2147483647 h 2160"/>
                    <a:gd name="T16" fmla="*/ 2147483647 w 2592"/>
                    <a:gd name="T17" fmla="*/ 2147483647 h 2160"/>
                    <a:gd name="T18" fmla="*/ 2147483647 w 2592"/>
                    <a:gd name="T19" fmla="*/ 2147483647 h 2160"/>
                    <a:gd name="T20" fmla="*/ 2147483647 w 2592"/>
                    <a:gd name="T21" fmla="*/ 2147483647 h 2160"/>
                    <a:gd name="T22" fmla="*/ 2147483647 w 2592"/>
                    <a:gd name="T23" fmla="*/ 2147483647 h 2160"/>
                    <a:gd name="T24" fmla="*/ 2147483647 w 2592"/>
                    <a:gd name="T25" fmla="*/ 2147483647 h 2160"/>
                    <a:gd name="T26" fmla="*/ 2147483647 w 2592"/>
                    <a:gd name="T27" fmla="*/ 2147483647 h 2160"/>
                    <a:gd name="T28" fmla="*/ 2147483647 w 2592"/>
                    <a:gd name="T29" fmla="*/ 2147483647 h 2160"/>
                    <a:gd name="T30" fmla="*/ 2147483647 w 2592"/>
                    <a:gd name="T31" fmla="*/ 2147483647 h 2160"/>
                    <a:gd name="T32" fmla="*/ 2147483647 w 2592"/>
                    <a:gd name="T33" fmla="*/ 2147483647 h 2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0"/>
                    <a:gd name="T53" fmla="*/ 2592 w 2592"/>
                    <a:gd name="T54" fmla="*/ 2160 h 2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0">
                      <a:moveTo>
                        <a:pt x="0" y="1080"/>
                      </a:moveTo>
                      <a:cubicBezTo>
                        <a:pt x="54" y="945"/>
                        <a:pt x="162" y="665"/>
                        <a:pt x="216" y="537"/>
                      </a:cubicBezTo>
                      <a:cubicBezTo>
                        <a:pt x="270" y="409"/>
                        <a:pt x="288" y="377"/>
                        <a:pt x="324" y="312"/>
                      </a:cubicBezTo>
                      <a:cubicBezTo>
                        <a:pt x="360" y="247"/>
                        <a:pt x="384" y="207"/>
                        <a:pt x="432" y="144"/>
                      </a:cubicBezTo>
                      <a:cubicBezTo>
                        <a:pt x="480" y="81"/>
                        <a:pt x="555" y="0"/>
                        <a:pt x="648" y="0"/>
                      </a:cubicBezTo>
                      <a:cubicBezTo>
                        <a:pt x="741" y="0"/>
                        <a:pt x="819" y="90"/>
                        <a:pt x="864" y="144"/>
                      </a:cubicBezTo>
                      <a:cubicBezTo>
                        <a:pt x="909" y="198"/>
                        <a:pt x="935" y="246"/>
                        <a:pt x="972" y="312"/>
                      </a:cubicBezTo>
                      <a:cubicBezTo>
                        <a:pt x="1009" y="378"/>
                        <a:pt x="1026" y="412"/>
                        <a:pt x="1080" y="540"/>
                      </a:cubicBezTo>
                      <a:cubicBezTo>
                        <a:pt x="1134" y="668"/>
                        <a:pt x="1224" y="900"/>
                        <a:pt x="1296" y="1080"/>
                      </a:cubicBezTo>
                      <a:cubicBezTo>
                        <a:pt x="1368" y="1260"/>
                        <a:pt x="1461" y="1492"/>
                        <a:pt x="1515" y="1620"/>
                      </a:cubicBezTo>
                      <a:cubicBezTo>
                        <a:pt x="1569" y="1748"/>
                        <a:pt x="1585" y="1782"/>
                        <a:pt x="1620" y="1848"/>
                      </a:cubicBezTo>
                      <a:cubicBezTo>
                        <a:pt x="1655" y="1914"/>
                        <a:pt x="1677" y="1950"/>
                        <a:pt x="1731" y="2013"/>
                      </a:cubicBezTo>
                      <a:cubicBezTo>
                        <a:pt x="1785" y="2076"/>
                        <a:pt x="1848" y="2160"/>
                        <a:pt x="1944" y="2160"/>
                      </a:cubicBezTo>
                      <a:cubicBezTo>
                        <a:pt x="2040" y="2160"/>
                        <a:pt x="2109" y="2076"/>
                        <a:pt x="2160" y="2016"/>
                      </a:cubicBezTo>
                      <a:cubicBezTo>
                        <a:pt x="2211" y="1956"/>
                        <a:pt x="2226" y="1914"/>
                        <a:pt x="2262" y="1848"/>
                      </a:cubicBezTo>
                      <a:cubicBezTo>
                        <a:pt x="2298" y="1782"/>
                        <a:pt x="2321" y="1748"/>
                        <a:pt x="2376" y="1620"/>
                      </a:cubicBezTo>
                      <a:cubicBezTo>
                        <a:pt x="2431" y="1492"/>
                        <a:pt x="2511" y="1286"/>
                        <a:pt x="2592" y="1080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1"/>
                <p:cNvSpPr>
                  <a:spLocks/>
                </p:cNvSpPr>
                <p:nvPr/>
              </p:nvSpPr>
              <p:spPr bwMode="auto">
                <a:xfrm>
                  <a:off x="609600" y="1600200"/>
                  <a:ext cx="1219200" cy="609798"/>
                </a:xfrm>
                <a:custGeom>
                  <a:avLst/>
                  <a:gdLst>
                    <a:gd name="T0" fmla="*/ 0 w 2592"/>
                    <a:gd name="T1" fmla="*/ 2147483647 h 2160"/>
                    <a:gd name="T2" fmla="*/ 2147483647 w 2592"/>
                    <a:gd name="T3" fmla="*/ 2147483647 h 2160"/>
                    <a:gd name="T4" fmla="*/ 2147483647 w 2592"/>
                    <a:gd name="T5" fmla="*/ 2147483647 h 2160"/>
                    <a:gd name="T6" fmla="*/ 2147483647 w 2592"/>
                    <a:gd name="T7" fmla="*/ 2147483647 h 2160"/>
                    <a:gd name="T8" fmla="*/ 2147483647 w 2592"/>
                    <a:gd name="T9" fmla="*/ 0 h 2160"/>
                    <a:gd name="T10" fmla="*/ 2147483647 w 2592"/>
                    <a:gd name="T11" fmla="*/ 2147483647 h 2160"/>
                    <a:gd name="T12" fmla="*/ 2147483647 w 2592"/>
                    <a:gd name="T13" fmla="*/ 2147483647 h 2160"/>
                    <a:gd name="T14" fmla="*/ 2147483647 w 2592"/>
                    <a:gd name="T15" fmla="*/ 2147483647 h 2160"/>
                    <a:gd name="T16" fmla="*/ 2147483647 w 2592"/>
                    <a:gd name="T17" fmla="*/ 2147483647 h 2160"/>
                    <a:gd name="T18" fmla="*/ 2147483647 w 2592"/>
                    <a:gd name="T19" fmla="*/ 2147483647 h 2160"/>
                    <a:gd name="T20" fmla="*/ 2147483647 w 2592"/>
                    <a:gd name="T21" fmla="*/ 2147483647 h 2160"/>
                    <a:gd name="T22" fmla="*/ 2147483647 w 2592"/>
                    <a:gd name="T23" fmla="*/ 2147483647 h 2160"/>
                    <a:gd name="T24" fmla="*/ 2147483647 w 2592"/>
                    <a:gd name="T25" fmla="*/ 2147483647 h 2160"/>
                    <a:gd name="T26" fmla="*/ 2147483647 w 2592"/>
                    <a:gd name="T27" fmla="*/ 2147483647 h 2160"/>
                    <a:gd name="T28" fmla="*/ 2147483647 w 2592"/>
                    <a:gd name="T29" fmla="*/ 2147483647 h 2160"/>
                    <a:gd name="T30" fmla="*/ 2147483647 w 2592"/>
                    <a:gd name="T31" fmla="*/ 2147483647 h 2160"/>
                    <a:gd name="T32" fmla="*/ 2147483647 w 2592"/>
                    <a:gd name="T33" fmla="*/ 2147483647 h 2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0"/>
                    <a:gd name="T53" fmla="*/ 2592 w 2592"/>
                    <a:gd name="T54" fmla="*/ 2160 h 2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0">
                      <a:moveTo>
                        <a:pt x="0" y="1080"/>
                      </a:moveTo>
                      <a:cubicBezTo>
                        <a:pt x="54" y="945"/>
                        <a:pt x="162" y="665"/>
                        <a:pt x="216" y="537"/>
                      </a:cubicBezTo>
                      <a:cubicBezTo>
                        <a:pt x="270" y="409"/>
                        <a:pt x="288" y="377"/>
                        <a:pt x="324" y="312"/>
                      </a:cubicBezTo>
                      <a:cubicBezTo>
                        <a:pt x="360" y="247"/>
                        <a:pt x="384" y="207"/>
                        <a:pt x="432" y="144"/>
                      </a:cubicBezTo>
                      <a:cubicBezTo>
                        <a:pt x="480" y="81"/>
                        <a:pt x="555" y="0"/>
                        <a:pt x="648" y="0"/>
                      </a:cubicBezTo>
                      <a:cubicBezTo>
                        <a:pt x="741" y="0"/>
                        <a:pt x="819" y="90"/>
                        <a:pt x="864" y="144"/>
                      </a:cubicBezTo>
                      <a:cubicBezTo>
                        <a:pt x="909" y="198"/>
                        <a:pt x="935" y="246"/>
                        <a:pt x="972" y="312"/>
                      </a:cubicBezTo>
                      <a:cubicBezTo>
                        <a:pt x="1009" y="378"/>
                        <a:pt x="1026" y="412"/>
                        <a:pt x="1080" y="540"/>
                      </a:cubicBezTo>
                      <a:cubicBezTo>
                        <a:pt x="1134" y="668"/>
                        <a:pt x="1224" y="900"/>
                        <a:pt x="1296" y="1080"/>
                      </a:cubicBezTo>
                      <a:cubicBezTo>
                        <a:pt x="1368" y="1260"/>
                        <a:pt x="1461" y="1492"/>
                        <a:pt x="1515" y="1620"/>
                      </a:cubicBezTo>
                      <a:cubicBezTo>
                        <a:pt x="1569" y="1748"/>
                        <a:pt x="1585" y="1782"/>
                        <a:pt x="1620" y="1848"/>
                      </a:cubicBezTo>
                      <a:cubicBezTo>
                        <a:pt x="1655" y="1914"/>
                        <a:pt x="1677" y="1950"/>
                        <a:pt x="1731" y="2013"/>
                      </a:cubicBezTo>
                      <a:cubicBezTo>
                        <a:pt x="1785" y="2076"/>
                        <a:pt x="1848" y="2160"/>
                        <a:pt x="1944" y="2160"/>
                      </a:cubicBezTo>
                      <a:cubicBezTo>
                        <a:pt x="2040" y="2160"/>
                        <a:pt x="2109" y="2076"/>
                        <a:pt x="2160" y="2016"/>
                      </a:cubicBezTo>
                      <a:cubicBezTo>
                        <a:pt x="2211" y="1956"/>
                        <a:pt x="2226" y="1914"/>
                        <a:pt x="2262" y="1848"/>
                      </a:cubicBezTo>
                      <a:cubicBezTo>
                        <a:pt x="2298" y="1782"/>
                        <a:pt x="2321" y="1748"/>
                        <a:pt x="2376" y="1620"/>
                      </a:cubicBezTo>
                      <a:cubicBezTo>
                        <a:pt x="2431" y="1492"/>
                        <a:pt x="2511" y="1286"/>
                        <a:pt x="2592" y="1080"/>
                      </a:cubicBezTo>
                    </a:path>
                  </a:pathLst>
                </a:custGeom>
                <a:noFill/>
                <a:ln w="28575" cap="rnd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44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3886200" y="5638800"/>
                <a:ext cx="228600" cy="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84917"/>
              </p:ext>
            </p:extLst>
          </p:nvPr>
        </p:nvGraphicFramePr>
        <p:xfrm>
          <a:off x="5880100" y="5410200"/>
          <a:ext cx="14351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74" name="Equation" r:id="rId6" imgW="825480" imgH="228600" progId="Equation.DSMT4">
                  <p:embed/>
                </p:oleObj>
              </mc:Choice>
              <mc:Fallback>
                <p:oleObj name="Equation" r:id="rId6" imgW="825480" imgH="228600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410200"/>
                        <a:ext cx="14351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775338"/>
              </p:ext>
            </p:extLst>
          </p:nvPr>
        </p:nvGraphicFramePr>
        <p:xfrm>
          <a:off x="5943600" y="3352800"/>
          <a:ext cx="13906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75" name="Equation" r:id="rId8" imgW="799920" imgH="241200" progId="Equation.DSMT4">
                  <p:embed/>
                </p:oleObj>
              </mc:Choice>
              <mc:Fallback>
                <p:oleObj name="Equation" r:id="rId8" imgW="799920" imgH="241200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52800"/>
                        <a:ext cx="139065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1592"/>
              </p:ext>
            </p:extLst>
          </p:nvPr>
        </p:nvGraphicFramePr>
        <p:xfrm>
          <a:off x="5943600" y="4343400"/>
          <a:ext cx="14128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76" name="Equation" r:id="rId10" imgW="812520" imgH="241200" progId="Equation.DSMT4">
                  <p:embed/>
                </p:oleObj>
              </mc:Choice>
              <mc:Fallback>
                <p:oleObj name="Equation" r:id="rId10" imgW="812520" imgH="2412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43400"/>
                        <a:ext cx="14128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14400" y="1295400"/>
            <a:ext cx="589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Electrons in atom are in discrete energy levels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181600" y="2057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can jump from one level to another by absorbing or emitting a photon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1600" y="2971800"/>
            <a:ext cx="345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Absorption (e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jumps up in energy)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1600" y="4038600"/>
            <a:ext cx="352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Emission (e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jumps down in energy)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81600" y="5029200"/>
            <a:ext cx="203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Energy is conserved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133600" y="6096000"/>
            <a:ext cx="34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levels are different for elements, so spectra are different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33600" y="5334000"/>
            <a:ext cx="342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Only certain </a:t>
            </a:r>
            <a:r>
              <a:rPr lang="en-US" i="1" dirty="0" smtClean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 (or </a:t>
            </a:r>
            <a:r>
              <a:rPr lang="el-GR" dirty="0" smtClean="0">
                <a:solidFill>
                  <a:srgbClr val="C00000"/>
                </a:solidFill>
              </a:rPr>
              <a:t>λ</a:t>
            </a:r>
            <a:r>
              <a:rPr lang="en-US" dirty="0" smtClean="0">
                <a:solidFill>
                  <a:srgbClr val="C00000"/>
                </a:solidFill>
              </a:rPr>
              <a:t>) are emitted or absorbed -&gt; spectral lines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0" y="59436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H spectral lines</a:t>
            </a:r>
            <a:endParaRPr lang="en-US" dirty="0"/>
          </a:p>
        </p:txBody>
      </p:sp>
      <p:pic>
        <p:nvPicPr>
          <p:cNvPr id="4" name="Picture 3" descr="hydrogen-spectr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857" r="301"/>
          <a:stretch>
            <a:fillRect/>
          </a:stretch>
        </p:blipFill>
        <p:spPr>
          <a:xfrm>
            <a:off x="5029200" y="2286000"/>
            <a:ext cx="4212167" cy="1752600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98531"/>
              </p:ext>
            </p:extLst>
          </p:nvPr>
        </p:nvGraphicFramePr>
        <p:xfrm>
          <a:off x="2286000" y="2779713"/>
          <a:ext cx="13890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965" name="Equation" r:id="rId4" imgW="799920" imgH="241200" progId="Equation.DSMT4">
                  <p:embed/>
                </p:oleObj>
              </mc:Choice>
              <mc:Fallback>
                <p:oleObj name="Equation" r:id="rId4" imgW="799920" imgH="2412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79713"/>
                        <a:ext cx="138906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399947"/>
              </p:ext>
            </p:extLst>
          </p:nvPr>
        </p:nvGraphicFramePr>
        <p:xfrm>
          <a:off x="2652713" y="3097212"/>
          <a:ext cx="283368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966" name="Equation" r:id="rId6" imgW="1600200" imgH="533160" progId="Equation.DSMT4">
                  <p:embed/>
                </p:oleObj>
              </mc:Choice>
              <mc:Fallback>
                <p:oleObj name="Equation" r:id="rId6" imgW="1600200" imgH="533160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3097212"/>
                        <a:ext cx="2833687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99991"/>
              </p:ext>
            </p:extLst>
          </p:nvPr>
        </p:nvGraphicFramePr>
        <p:xfrm>
          <a:off x="2295525" y="4316413"/>
          <a:ext cx="38655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967" name="Equation" r:id="rId8" imgW="2184120" imgH="533160" progId="Equation.DSMT4">
                  <p:embed/>
                </p:oleObj>
              </mc:Choice>
              <mc:Fallback>
                <p:oleObj name="Equation" r:id="rId8" imgW="2184120" imgH="53316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4316413"/>
                        <a:ext cx="3865563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846757"/>
              </p:ext>
            </p:extLst>
          </p:nvPr>
        </p:nvGraphicFramePr>
        <p:xfrm>
          <a:off x="2286000" y="3200400"/>
          <a:ext cx="3762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968"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376237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81897"/>
              </p:ext>
            </p:extLst>
          </p:nvPr>
        </p:nvGraphicFramePr>
        <p:xfrm>
          <a:off x="2352675" y="5340350"/>
          <a:ext cx="16716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969" name="Equation" r:id="rId12" imgW="1079280" imgH="241200" progId="Equation.DSMT4">
                  <p:embed/>
                </p:oleObj>
              </mc:Choice>
              <mc:Fallback>
                <p:oleObj name="Equation" r:id="rId12" imgW="1079280" imgH="2412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340350"/>
                        <a:ext cx="167163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4400" y="1199535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Calculate the wavelength of light emitted by hydrogen electrons as they transition from the </a:t>
            </a:r>
            <a:r>
              <a:rPr lang="en-US" sz="2400" i="1" dirty="0" smtClean="0"/>
              <a:t>n</a:t>
            </a:r>
            <a:r>
              <a:rPr lang="en-US" sz="2400" dirty="0" smtClean="0"/>
              <a:t> = 3 to </a:t>
            </a:r>
            <a:r>
              <a:rPr lang="en-US" sz="2400" i="1" dirty="0" smtClean="0"/>
              <a:t>n</a:t>
            </a:r>
            <a:r>
              <a:rPr lang="en-US" sz="2400" dirty="0" smtClean="0"/>
              <a:t> = 2 levels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5484" y="2133600"/>
            <a:ext cx="1503316" cy="4385700"/>
            <a:chOff x="4511540" y="1754194"/>
            <a:chExt cx="2067533" cy="5076569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5316941" y="2209800"/>
              <a:ext cx="0" cy="457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120122" y="1754194"/>
              <a:ext cx="576064" cy="5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E</a:t>
              </a:r>
              <a:endParaRPr lang="en-US" sz="2400" i="1" baseline="-25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308979" y="65977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16941" y="38545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16941" y="33211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316941" y="31687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16941" y="30925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511540" y="6403251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1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27462" y="3648679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2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16090" y="3132338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3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17827" y="2914347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4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321485" y="3045949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>
            <a:off x="1143001" y="3505200"/>
            <a:ext cx="0" cy="45720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295401" y="3352800"/>
            <a:ext cx="0" cy="60960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447801" y="3276600"/>
            <a:ext cx="0" cy="68580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00201" y="3229896"/>
            <a:ext cx="0" cy="73152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400800" y="4572000"/>
            <a:ext cx="2387600" cy="381000"/>
            <a:chOff x="6400800" y="4572000"/>
            <a:chExt cx="2387600" cy="381000"/>
          </a:xfrm>
        </p:grpSpPr>
        <p:sp>
          <p:nvSpPr>
            <p:cNvPr id="43" name="TextBox 42"/>
            <p:cNvSpPr txBox="1"/>
            <p:nvPr/>
          </p:nvSpPr>
          <p:spPr>
            <a:xfrm>
              <a:off x="6400800" y="4572000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Using </a:t>
              </a:r>
              <a:endParaRPr lang="en-US" dirty="0"/>
            </a:p>
          </p:txBody>
        </p:sp>
        <p:graphicFrame>
          <p:nvGraphicFramePr>
            <p:cNvPr id="4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1775161"/>
                </p:ext>
              </p:extLst>
            </p:nvPr>
          </p:nvGraphicFramePr>
          <p:xfrm>
            <a:off x="7077075" y="4638675"/>
            <a:ext cx="17113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2970" name="Equation" r:id="rId14" imgW="1104840" imgH="203040" progId="Equation.DSMT4">
                    <p:embed/>
                  </p:oleObj>
                </mc:Choice>
                <mc:Fallback>
                  <p:oleObj name="Equation" r:id="rId14" imgW="1104840" imgH="203040" progId="Equation.DSMT4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7075" y="4638675"/>
                          <a:ext cx="17113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TextBox 44"/>
          <p:cNvSpPr txBox="1"/>
          <p:nvPr/>
        </p:nvSpPr>
        <p:spPr>
          <a:xfrm>
            <a:off x="2209800" y="2362200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Emission: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08210" y="2142424"/>
            <a:ext cx="6611112" cy="908824"/>
            <a:chOff x="1908210" y="2142424"/>
            <a:chExt cx="6611112" cy="908824"/>
          </a:xfrm>
        </p:grpSpPr>
        <p:pic>
          <p:nvPicPr>
            <p:cNvPr id="5" name="Picture 4" descr="hydrogen-spectra.jpg"/>
            <p:cNvPicPr>
              <a:picLocks noChangeAspect="1"/>
            </p:cNvPicPr>
            <p:nvPr/>
          </p:nvPicPr>
          <p:blipFill rotWithShape="1">
            <a:blip r:embed="rId3" cstate="print"/>
            <a:srcRect l="8013" t="51803" r="8166" b="31769"/>
            <a:stretch/>
          </p:blipFill>
          <p:spPr>
            <a:xfrm>
              <a:off x="1908210" y="2142424"/>
              <a:ext cx="6611112" cy="908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858000" y="2438400"/>
              <a:ext cx="1147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Hydrogen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31" descr="http://www.physics.sjsu.edu/tomley/ObjectSpectra/RGB%20Spectra%5Crige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7"/>
          <a:stretch/>
        </p:blipFill>
        <p:spPr bwMode="auto">
          <a:xfrm>
            <a:off x="1143000" y="3200400"/>
            <a:ext cx="6657975" cy="203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spectrum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295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Spectrum from celestial bodies can be used to identify its composition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562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 radiates over large range of </a:t>
            </a:r>
            <a:r>
              <a:rPr lang="el-GR" dirty="0" smtClean="0"/>
              <a:t>λ</a:t>
            </a:r>
            <a:r>
              <a:rPr lang="en-US" dirty="0" smtClean="0"/>
              <a:t> because it is hot (5800K). Black spectral lines appear because elements inside sun absorb light at those </a:t>
            </a:r>
            <a:r>
              <a:rPr lang="el-GR" dirty="0" smtClean="0"/>
              <a:t>λ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3288268"/>
            <a:ext cx="164981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Solar spectrum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33325" y="3017521"/>
            <a:ext cx="4100365" cy="685800"/>
            <a:chOff x="2333325" y="3017521"/>
            <a:chExt cx="4100365" cy="6858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914048" y="3017521"/>
              <a:ext cx="0" cy="685800"/>
            </a:xfrm>
            <a:prstGeom prst="straightConnector1">
              <a:avLst/>
            </a:prstGeom>
            <a:ln w="28575">
              <a:solidFill>
                <a:srgbClr val="2903E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730594" y="3017521"/>
              <a:ext cx="0" cy="685800"/>
            </a:xfrm>
            <a:prstGeom prst="straightConnector1">
              <a:avLst/>
            </a:prstGeom>
            <a:ln w="28575">
              <a:solidFill>
                <a:srgbClr val="1DE9F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433690" y="3017521"/>
              <a:ext cx="0" cy="685800"/>
            </a:xfrm>
            <a:prstGeom prst="straightConnector1">
              <a:avLst/>
            </a:prstGeom>
            <a:ln w="28575">
              <a:solidFill>
                <a:srgbClr val="E60A0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527435" y="3017521"/>
              <a:ext cx="0" cy="685800"/>
            </a:xfrm>
            <a:prstGeom prst="straightConnector1">
              <a:avLst/>
            </a:prstGeom>
            <a:ln w="28575">
              <a:solidFill>
                <a:srgbClr val="7214B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333325" y="3017521"/>
              <a:ext cx="0" cy="685800"/>
            </a:xfrm>
            <a:prstGeom prst="straightConnector1">
              <a:avLst/>
            </a:prstGeom>
            <a:ln w="28575">
              <a:solidFill>
                <a:srgbClr val="7214B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3.1</a:t>
            </a:r>
            <a:endParaRPr lang="en-US" dirty="0"/>
          </a:p>
        </p:txBody>
      </p:sp>
      <p:pic>
        <p:nvPicPr>
          <p:cNvPr id="4" name="Picture 38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010400" y="2057400"/>
            <a:ext cx="1503316" cy="4233300"/>
            <a:chOff x="4511540" y="1930601"/>
            <a:chExt cx="2067533" cy="490016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316941" y="2209800"/>
              <a:ext cx="0" cy="457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454731" y="1930601"/>
              <a:ext cx="576064" cy="5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E</a:t>
              </a:r>
              <a:endParaRPr lang="en-US" sz="2400" i="1" baseline="-250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08979" y="65977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16941" y="38545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16941" y="33211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16941" y="31687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16941" y="30925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11540" y="6403251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7462" y="3648679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16090" y="3132338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3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7827" y="2914347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4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321485" y="3045949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914400" y="1447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Electron A falls from energy level </a:t>
            </a:r>
            <a:r>
              <a:rPr lang="en-US" sz="2400" i="1" dirty="0" smtClean="0"/>
              <a:t>n</a:t>
            </a:r>
            <a:r>
              <a:rPr lang="en-US" sz="2400" dirty="0" smtClean="0"/>
              <a:t> = 2 </a:t>
            </a:r>
            <a:r>
              <a:rPr lang="en-US" sz="2400" dirty="0"/>
              <a:t>to </a:t>
            </a:r>
            <a:r>
              <a:rPr lang="en-US" sz="2400" i="1" dirty="0" smtClean="0"/>
              <a:t>n</a:t>
            </a:r>
            <a:r>
              <a:rPr lang="en-US" sz="2400" dirty="0" smtClean="0"/>
              <a:t> = 1. </a:t>
            </a:r>
            <a:r>
              <a:rPr lang="en-US" sz="2400" dirty="0"/>
              <a:t>Electron B falls from energy level </a:t>
            </a:r>
            <a:r>
              <a:rPr lang="en-US" sz="2400" i="1" dirty="0" smtClean="0"/>
              <a:t>n</a:t>
            </a:r>
            <a:r>
              <a:rPr lang="en-US" sz="2400" dirty="0" smtClean="0"/>
              <a:t> = 3 </a:t>
            </a:r>
            <a:r>
              <a:rPr lang="en-US" sz="2400" dirty="0"/>
              <a:t>to energy level </a:t>
            </a:r>
            <a:r>
              <a:rPr lang="en-US" sz="2400" i="1" dirty="0" smtClean="0"/>
              <a:t>n</a:t>
            </a:r>
            <a:r>
              <a:rPr lang="en-US" sz="2400" dirty="0" smtClean="0"/>
              <a:t> = 1.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2819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photon has a longer wavelength?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600200" y="3429000"/>
            <a:ext cx="2514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Photon A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Photon B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Both the same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3.2</a:t>
            </a:r>
            <a:endParaRPr lang="en-US" dirty="0"/>
          </a:p>
        </p:txBody>
      </p:sp>
      <p:pic>
        <p:nvPicPr>
          <p:cNvPr id="4" name="Picture 38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47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electrons in a large group of hydrogen atoms are excited to the </a:t>
            </a:r>
            <a:r>
              <a:rPr lang="en-US" sz="2400" i="1" dirty="0" smtClean="0"/>
              <a:t>n</a:t>
            </a:r>
            <a:r>
              <a:rPr lang="en-US" sz="2400" dirty="0" smtClean="0"/>
              <a:t> = 3 level.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819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spectral lines will be produced?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600200" y="3429000"/>
            <a:ext cx="99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10400" y="2057400"/>
            <a:ext cx="1503316" cy="4233300"/>
            <a:chOff x="4511540" y="1930601"/>
            <a:chExt cx="2067533" cy="490016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5316941" y="2209800"/>
              <a:ext cx="0" cy="457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54731" y="1930601"/>
              <a:ext cx="576064" cy="5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E</a:t>
              </a:r>
              <a:endParaRPr lang="en-US" sz="2400" i="1" baseline="-25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308979" y="65977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16941" y="38545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16941" y="33211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16941" y="31687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16941" y="3092533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11540" y="6403251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27462" y="3648679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2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16090" y="3132338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3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17827" y="2914347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4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321485" y="3045949"/>
              <a:ext cx="1257588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Fluorescence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Molecules, like atoms, have discrete energy levels. Usually many more, and organized in </a:t>
            </a:r>
            <a:r>
              <a:rPr lang="en-US" sz="2400" i="1" dirty="0" smtClean="0"/>
              <a:t>bands </a:t>
            </a:r>
            <a:endParaRPr lang="en-US" sz="2400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24989" y="2527203"/>
            <a:ext cx="0" cy="39497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5177" y="2286000"/>
            <a:ext cx="41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</a:t>
            </a:r>
            <a:endParaRPr lang="en-US" sz="2400" i="1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62507" y="5832764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68296" y="3754580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68296" y="3647207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68296" y="3553060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68296" y="3494807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1600" y="3439389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62507" y="5562600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62507" y="5638800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62507" y="5715000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62507" y="5940137"/>
            <a:ext cx="9144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71600" y="3352800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71600" y="3245427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71600" y="3151280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71600" y="3093027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4904" y="3037609"/>
            <a:ext cx="914400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19200" y="5943600"/>
            <a:ext cx="140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state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0" y="3103418"/>
            <a:ext cx="1537855" cy="2840182"/>
            <a:chOff x="0" y="3103418"/>
            <a:chExt cx="1537855" cy="2840182"/>
          </a:xfrm>
        </p:grpSpPr>
        <p:sp>
          <p:nvSpPr>
            <p:cNvPr id="24" name="TextBox 23"/>
            <p:cNvSpPr txBox="1"/>
            <p:nvPr/>
          </p:nvSpPr>
          <p:spPr>
            <a:xfrm>
              <a:off x="0" y="4355068"/>
              <a:ext cx="1224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Absorption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1524000" y="3103418"/>
              <a:ext cx="13855" cy="2840182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581400" y="61722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81200" y="3733800"/>
            <a:ext cx="0" cy="182880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57400" y="3733800"/>
            <a:ext cx="0" cy="198120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133600" y="3733800"/>
            <a:ext cx="0" cy="2133600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02" name="Picture 2" descr="http://www.microscopyu.com/articles/confocal/images/spectralimagingfigu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3773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2209800" y="3733800"/>
            <a:ext cx="1086413" cy="2209800"/>
            <a:chOff x="2209800" y="3733800"/>
            <a:chExt cx="1086413" cy="220980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209800" y="3733800"/>
              <a:ext cx="0" cy="22098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286000" y="4343400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Emission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rot="3342072">
            <a:off x="1533759" y="3385324"/>
            <a:ext cx="666280" cy="191192"/>
            <a:chOff x="3069593" y="5530406"/>
            <a:chExt cx="1045207" cy="260794"/>
          </a:xfrm>
        </p:grpSpPr>
        <p:grpSp>
          <p:nvGrpSpPr>
            <p:cNvPr id="52" name="Group 24"/>
            <p:cNvGrpSpPr>
              <a:grpSpLocks/>
            </p:cNvGrpSpPr>
            <p:nvPr/>
          </p:nvGrpSpPr>
          <p:grpSpPr bwMode="auto">
            <a:xfrm>
              <a:off x="3069593" y="5530406"/>
              <a:ext cx="816607" cy="260794"/>
              <a:chOff x="-609600" y="1600200"/>
              <a:chExt cx="2438400" cy="609798"/>
            </a:xfrm>
          </p:grpSpPr>
          <p:sp>
            <p:nvSpPr>
              <p:cNvPr id="54" name="Freeform 11"/>
              <p:cNvSpPr>
                <a:spLocks/>
              </p:cNvSpPr>
              <p:nvPr/>
            </p:nvSpPr>
            <p:spPr bwMode="auto">
              <a:xfrm>
                <a:off x="-609600" y="1600200"/>
                <a:ext cx="1219200" cy="609798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609600" y="1600200"/>
                <a:ext cx="1219200" cy="609798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3" name="Straight Arrow Connector 11"/>
            <p:cNvCxnSpPr>
              <a:cxnSpLocks noChangeShapeType="1"/>
            </p:cNvCxnSpPr>
            <p:nvPr/>
          </p:nvCxnSpPr>
          <p:spPr bwMode="auto">
            <a:xfrm>
              <a:off x="3886200" y="5638800"/>
              <a:ext cx="2286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264002"/>
              </p:ext>
            </p:extLst>
          </p:nvPr>
        </p:nvGraphicFramePr>
        <p:xfrm>
          <a:off x="3048000" y="4800600"/>
          <a:ext cx="20939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3" name="Equation" r:id="rId4" imgW="1206360" imgH="241200" progId="Equation.DSMT4">
                  <p:embed/>
                </p:oleObj>
              </mc:Choice>
              <mc:Fallback>
                <p:oleObj name="Equation" r:id="rId4" imgW="1206360" imgH="2412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00600"/>
                        <a:ext cx="20939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52430"/>
              </p:ext>
            </p:extLst>
          </p:nvPr>
        </p:nvGraphicFramePr>
        <p:xfrm>
          <a:off x="3101975" y="5181600"/>
          <a:ext cx="19843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4" name="Equation" r:id="rId6" imgW="1143000" imgH="241200" progId="Equation.DSMT4">
                  <p:embed/>
                </p:oleObj>
              </mc:Choice>
              <mc:Fallback>
                <p:oleObj name="Equation" r:id="rId6" imgW="1143000" imgH="2412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5181600"/>
                        <a:ext cx="19843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486400" y="5334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Fluorescent molecules that emit visible light absorb shorter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(ex: UV)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981200" y="2505670"/>
            <a:ext cx="3581400" cy="923330"/>
            <a:chOff x="1981200" y="2505670"/>
            <a:chExt cx="3581400" cy="923330"/>
          </a:xfrm>
        </p:grpSpPr>
        <p:sp>
          <p:nvSpPr>
            <p:cNvPr id="48" name="TextBox 47"/>
            <p:cNvSpPr txBox="1"/>
            <p:nvPr/>
          </p:nvSpPr>
          <p:spPr>
            <a:xfrm>
              <a:off x="2438400" y="2505670"/>
              <a:ext cx="3124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D</a:t>
              </a:r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ecay is non-radiative, usually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goes into vibrational/rotational energy of molecule</a:t>
              </a:r>
            </a:p>
          </p:txBody>
        </p:sp>
        <p:cxnSp>
          <p:nvCxnSpPr>
            <p:cNvPr id="61" name="Straight Arrow Connector 60"/>
            <p:cNvCxnSpPr>
              <a:stCxn id="48" idx="1"/>
            </p:cNvCxnSpPr>
            <p:nvPr/>
          </p:nvCxnSpPr>
          <p:spPr>
            <a:xfrm flipH="1">
              <a:off x="1981200" y="2967335"/>
              <a:ext cx="457200" cy="376535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Connector 94"/>
          <p:cNvCxnSpPr/>
          <p:nvPr/>
        </p:nvCxnSpPr>
        <p:spPr>
          <a:xfrm>
            <a:off x="1828800" y="3886200"/>
            <a:ext cx="67056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814818" y="3736033"/>
            <a:ext cx="0" cy="304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814818" y="1734017"/>
            <a:ext cx="0" cy="1600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1814818" y="4419600"/>
            <a:ext cx="0" cy="152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169"/>
          <p:cNvCxnSpPr>
            <a:cxnSpLocks noChangeShapeType="1"/>
          </p:cNvCxnSpPr>
          <p:nvPr/>
        </p:nvCxnSpPr>
        <p:spPr bwMode="auto">
          <a:xfrm>
            <a:off x="6703328" y="1600200"/>
            <a:ext cx="2272" cy="45720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3" name="Picture 252" descr="Double-slit_experiment_results_Tanamura_2.jpg"/>
          <p:cNvPicPr>
            <a:picLocks noChangeAspect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80293" r="1945" b="3406"/>
          <a:stretch>
            <a:fillRect/>
          </a:stretch>
        </p:blipFill>
        <p:spPr bwMode="auto">
          <a:xfrm rot="5400000">
            <a:off x="5757498" y="2788179"/>
            <a:ext cx="3897576" cy="16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Young’s double slit revisited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64686" y="1219200"/>
            <a:ext cx="7517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ight intensity is reduced until </a:t>
            </a:r>
            <a:r>
              <a:rPr lang="en-US" sz="2400" i="1" dirty="0" smtClean="0"/>
              <a:t>one</a:t>
            </a:r>
            <a:r>
              <a:rPr lang="en-US" sz="2400" dirty="0" smtClean="0"/>
              <a:t> photon passes at a time</a:t>
            </a:r>
            <a:endParaRPr lang="en-US" sz="2400" dirty="0"/>
          </a:p>
        </p:txBody>
      </p:sp>
      <p:graphicFrame>
        <p:nvGraphicFramePr>
          <p:cNvPr id="660485" name="Object 2"/>
          <p:cNvGraphicFramePr>
            <a:graphicFrameLocks noChangeAspect="1"/>
          </p:cNvGraphicFramePr>
          <p:nvPr/>
        </p:nvGraphicFramePr>
        <p:xfrm>
          <a:off x="3124200" y="2667000"/>
          <a:ext cx="1352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00" name="Equation" r:id="rId5" imgW="774360" imgH="177480" progId="Equation.DSMT4">
                  <p:embed/>
                </p:oleObj>
              </mc:Choice>
              <mc:Fallback>
                <p:oleObj name="Equation" r:id="rId5" imgW="77436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67000"/>
                        <a:ext cx="1352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2514600" y="4267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Wait! Is light a wave or a particle?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48000" y="1981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Interference pattern = probability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638800" y="1676400"/>
            <a:ext cx="914400" cy="4445000"/>
            <a:chOff x="5638800" y="1701800"/>
            <a:chExt cx="914400" cy="4445000"/>
          </a:xfrm>
        </p:grpSpPr>
        <p:grpSp>
          <p:nvGrpSpPr>
            <p:cNvPr id="93" name="Group 92"/>
            <p:cNvGrpSpPr/>
            <p:nvPr/>
          </p:nvGrpSpPr>
          <p:grpSpPr>
            <a:xfrm>
              <a:off x="5638800" y="2590800"/>
              <a:ext cx="914400" cy="2667000"/>
              <a:chOff x="5638800" y="2667000"/>
              <a:chExt cx="914400" cy="2743200"/>
            </a:xfrm>
          </p:grpSpPr>
          <p:sp>
            <p:nvSpPr>
              <p:cNvPr id="90" name="Freeform 36"/>
              <p:cNvSpPr>
                <a:spLocks/>
              </p:cNvSpPr>
              <p:nvPr/>
            </p:nvSpPr>
            <p:spPr bwMode="auto">
              <a:xfrm rot="5400000">
                <a:off x="5638800" y="3581400"/>
                <a:ext cx="914400" cy="914400"/>
              </a:xfrm>
              <a:custGeom>
                <a:avLst/>
                <a:gdLst>
                  <a:gd name="T0" fmla="*/ 0 w 2592"/>
                  <a:gd name="T1" fmla="*/ 0 h 2163"/>
                  <a:gd name="T2" fmla="*/ 0 w 2592"/>
                  <a:gd name="T3" fmla="*/ 0 h 2163"/>
                  <a:gd name="T4" fmla="*/ 0 w 2592"/>
                  <a:gd name="T5" fmla="*/ 0 h 2163"/>
                  <a:gd name="T6" fmla="*/ 0 w 2592"/>
                  <a:gd name="T7" fmla="*/ 0 h 2163"/>
                  <a:gd name="T8" fmla="*/ 0 w 2592"/>
                  <a:gd name="T9" fmla="*/ 0 h 2163"/>
                  <a:gd name="T10" fmla="*/ 0 w 2592"/>
                  <a:gd name="T11" fmla="*/ 0 h 2163"/>
                  <a:gd name="T12" fmla="*/ 0 w 2592"/>
                  <a:gd name="T13" fmla="*/ 0 h 2163"/>
                  <a:gd name="T14" fmla="*/ 0 w 2592"/>
                  <a:gd name="T15" fmla="*/ 0 h 2163"/>
                  <a:gd name="T16" fmla="*/ 0 w 2592"/>
                  <a:gd name="T17" fmla="*/ 0 h 2163"/>
                  <a:gd name="T18" fmla="*/ 0 w 2592"/>
                  <a:gd name="T19" fmla="*/ 0 h 2163"/>
                  <a:gd name="T20" fmla="*/ 0 w 2592"/>
                  <a:gd name="T21" fmla="*/ 0 h 2163"/>
                  <a:gd name="T22" fmla="*/ 0 w 2592"/>
                  <a:gd name="T23" fmla="*/ 0 h 2163"/>
                  <a:gd name="T24" fmla="*/ 0 w 2592"/>
                  <a:gd name="T25" fmla="*/ 0 h 2163"/>
                  <a:gd name="T26" fmla="*/ 0 w 2592"/>
                  <a:gd name="T27" fmla="*/ 0 h 2163"/>
                  <a:gd name="T28" fmla="*/ 0 w 2592"/>
                  <a:gd name="T29" fmla="*/ 0 h 2163"/>
                  <a:gd name="T30" fmla="*/ 0 w 2592"/>
                  <a:gd name="T31" fmla="*/ 0 h 2163"/>
                  <a:gd name="T32" fmla="*/ 0 w 2592"/>
                  <a:gd name="T33" fmla="*/ 0 h 2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3"/>
                  <a:gd name="T53" fmla="*/ 2592 w 2592"/>
                  <a:gd name="T54" fmla="*/ 2163 h 21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3">
                    <a:moveTo>
                      <a:pt x="0" y="3"/>
                    </a:moveTo>
                    <a:cubicBezTo>
                      <a:pt x="72" y="0"/>
                      <a:pt x="171" y="93"/>
                      <a:pt x="216" y="147"/>
                    </a:cubicBezTo>
                    <a:cubicBezTo>
                      <a:pt x="261" y="201"/>
                      <a:pt x="287" y="249"/>
                      <a:pt x="324" y="315"/>
                    </a:cubicBezTo>
                    <a:cubicBezTo>
                      <a:pt x="361" y="381"/>
                      <a:pt x="378" y="415"/>
                      <a:pt x="432" y="543"/>
                    </a:cubicBezTo>
                    <a:cubicBezTo>
                      <a:pt x="486" y="671"/>
                      <a:pt x="576" y="903"/>
                      <a:pt x="648" y="1083"/>
                    </a:cubicBezTo>
                    <a:cubicBezTo>
                      <a:pt x="720" y="1263"/>
                      <a:pt x="813" y="1495"/>
                      <a:pt x="867" y="1623"/>
                    </a:cubicBezTo>
                    <a:cubicBezTo>
                      <a:pt x="921" y="1751"/>
                      <a:pt x="937" y="1785"/>
                      <a:pt x="972" y="1851"/>
                    </a:cubicBezTo>
                    <a:cubicBezTo>
                      <a:pt x="1007" y="1917"/>
                      <a:pt x="1029" y="1953"/>
                      <a:pt x="1083" y="2016"/>
                    </a:cubicBezTo>
                    <a:cubicBezTo>
                      <a:pt x="1137" y="2079"/>
                      <a:pt x="1200" y="2163"/>
                      <a:pt x="1296" y="2163"/>
                    </a:cubicBezTo>
                    <a:cubicBezTo>
                      <a:pt x="1392" y="2163"/>
                      <a:pt x="1461" y="2079"/>
                      <a:pt x="1512" y="2019"/>
                    </a:cubicBezTo>
                    <a:cubicBezTo>
                      <a:pt x="1563" y="1959"/>
                      <a:pt x="1578" y="1917"/>
                      <a:pt x="1614" y="1851"/>
                    </a:cubicBezTo>
                    <a:cubicBezTo>
                      <a:pt x="1650" y="1785"/>
                      <a:pt x="1673" y="1751"/>
                      <a:pt x="1728" y="1623"/>
                    </a:cubicBezTo>
                    <a:cubicBezTo>
                      <a:pt x="1783" y="1494"/>
                      <a:pt x="1873" y="1260"/>
                      <a:pt x="1944" y="1080"/>
                    </a:cubicBezTo>
                    <a:cubicBezTo>
                      <a:pt x="2015" y="900"/>
                      <a:pt x="2103" y="668"/>
                      <a:pt x="2157" y="540"/>
                    </a:cubicBezTo>
                    <a:cubicBezTo>
                      <a:pt x="2211" y="412"/>
                      <a:pt x="2232" y="378"/>
                      <a:pt x="2268" y="312"/>
                    </a:cubicBezTo>
                    <a:cubicBezTo>
                      <a:pt x="2304" y="246"/>
                      <a:pt x="2322" y="201"/>
                      <a:pt x="2376" y="144"/>
                    </a:cubicBezTo>
                    <a:cubicBezTo>
                      <a:pt x="2430" y="87"/>
                      <a:pt x="2511" y="0"/>
                      <a:pt x="2592" y="0"/>
                    </a:cubicBezTo>
                  </a:path>
                </a:pathLst>
              </a:custGeom>
              <a:noFill/>
              <a:ln w="28575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auto">
              <a:xfrm rot="5400000">
                <a:off x="5638800" y="4495800"/>
                <a:ext cx="914400" cy="914400"/>
              </a:xfrm>
              <a:custGeom>
                <a:avLst/>
                <a:gdLst>
                  <a:gd name="T0" fmla="*/ 0 w 2592"/>
                  <a:gd name="T1" fmla="*/ 0 h 2163"/>
                  <a:gd name="T2" fmla="*/ 0 w 2592"/>
                  <a:gd name="T3" fmla="*/ 0 h 2163"/>
                  <a:gd name="T4" fmla="*/ 0 w 2592"/>
                  <a:gd name="T5" fmla="*/ 0 h 2163"/>
                  <a:gd name="T6" fmla="*/ 0 w 2592"/>
                  <a:gd name="T7" fmla="*/ 0 h 2163"/>
                  <a:gd name="T8" fmla="*/ 0 w 2592"/>
                  <a:gd name="T9" fmla="*/ 0 h 2163"/>
                  <a:gd name="T10" fmla="*/ 0 w 2592"/>
                  <a:gd name="T11" fmla="*/ 0 h 2163"/>
                  <a:gd name="T12" fmla="*/ 0 w 2592"/>
                  <a:gd name="T13" fmla="*/ 0 h 2163"/>
                  <a:gd name="T14" fmla="*/ 0 w 2592"/>
                  <a:gd name="T15" fmla="*/ 0 h 2163"/>
                  <a:gd name="T16" fmla="*/ 0 w 2592"/>
                  <a:gd name="T17" fmla="*/ 0 h 2163"/>
                  <a:gd name="T18" fmla="*/ 0 w 2592"/>
                  <a:gd name="T19" fmla="*/ 0 h 2163"/>
                  <a:gd name="T20" fmla="*/ 0 w 2592"/>
                  <a:gd name="T21" fmla="*/ 0 h 2163"/>
                  <a:gd name="T22" fmla="*/ 0 w 2592"/>
                  <a:gd name="T23" fmla="*/ 0 h 2163"/>
                  <a:gd name="T24" fmla="*/ 0 w 2592"/>
                  <a:gd name="T25" fmla="*/ 0 h 2163"/>
                  <a:gd name="T26" fmla="*/ 0 w 2592"/>
                  <a:gd name="T27" fmla="*/ 0 h 2163"/>
                  <a:gd name="T28" fmla="*/ 0 w 2592"/>
                  <a:gd name="T29" fmla="*/ 0 h 2163"/>
                  <a:gd name="T30" fmla="*/ 0 w 2592"/>
                  <a:gd name="T31" fmla="*/ 0 h 2163"/>
                  <a:gd name="T32" fmla="*/ 0 w 2592"/>
                  <a:gd name="T33" fmla="*/ 0 h 2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3"/>
                  <a:gd name="T53" fmla="*/ 2592 w 2592"/>
                  <a:gd name="T54" fmla="*/ 2163 h 21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3">
                    <a:moveTo>
                      <a:pt x="0" y="3"/>
                    </a:moveTo>
                    <a:cubicBezTo>
                      <a:pt x="72" y="0"/>
                      <a:pt x="171" y="93"/>
                      <a:pt x="216" y="147"/>
                    </a:cubicBezTo>
                    <a:cubicBezTo>
                      <a:pt x="261" y="201"/>
                      <a:pt x="287" y="249"/>
                      <a:pt x="324" y="315"/>
                    </a:cubicBezTo>
                    <a:cubicBezTo>
                      <a:pt x="361" y="381"/>
                      <a:pt x="378" y="415"/>
                      <a:pt x="432" y="543"/>
                    </a:cubicBezTo>
                    <a:cubicBezTo>
                      <a:pt x="486" y="671"/>
                      <a:pt x="576" y="903"/>
                      <a:pt x="648" y="1083"/>
                    </a:cubicBezTo>
                    <a:cubicBezTo>
                      <a:pt x="720" y="1263"/>
                      <a:pt x="813" y="1495"/>
                      <a:pt x="867" y="1623"/>
                    </a:cubicBezTo>
                    <a:cubicBezTo>
                      <a:pt x="921" y="1751"/>
                      <a:pt x="937" y="1785"/>
                      <a:pt x="972" y="1851"/>
                    </a:cubicBezTo>
                    <a:cubicBezTo>
                      <a:pt x="1007" y="1917"/>
                      <a:pt x="1029" y="1953"/>
                      <a:pt x="1083" y="2016"/>
                    </a:cubicBezTo>
                    <a:cubicBezTo>
                      <a:pt x="1137" y="2079"/>
                      <a:pt x="1200" y="2163"/>
                      <a:pt x="1296" y="2163"/>
                    </a:cubicBezTo>
                    <a:cubicBezTo>
                      <a:pt x="1392" y="2163"/>
                      <a:pt x="1461" y="2079"/>
                      <a:pt x="1512" y="2019"/>
                    </a:cubicBezTo>
                    <a:cubicBezTo>
                      <a:pt x="1563" y="1959"/>
                      <a:pt x="1578" y="1917"/>
                      <a:pt x="1614" y="1851"/>
                    </a:cubicBezTo>
                    <a:cubicBezTo>
                      <a:pt x="1650" y="1785"/>
                      <a:pt x="1673" y="1751"/>
                      <a:pt x="1728" y="1623"/>
                    </a:cubicBezTo>
                    <a:cubicBezTo>
                      <a:pt x="1783" y="1494"/>
                      <a:pt x="1873" y="1260"/>
                      <a:pt x="1944" y="1080"/>
                    </a:cubicBezTo>
                    <a:cubicBezTo>
                      <a:pt x="2015" y="900"/>
                      <a:pt x="2103" y="668"/>
                      <a:pt x="2157" y="540"/>
                    </a:cubicBezTo>
                    <a:cubicBezTo>
                      <a:pt x="2211" y="412"/>
                      <a:pt x="2232" y="378"/>
                      <a:pt x="2268" y="312"/>
                    </a:cubicBezTo>
                    <a:cubicBezTo>
                      <a:pt x="2304" y="246"/>
                      <a:pt x="2322" y="201"/>
                      <a:pt x="2376" y="144"/>
                    </a:cubicBezTo>
                    <a:cubicBezTo>
                      <a:pt x="2430" y="87"/>
                      <a:pt x="2511" y="0"/>
                      <a:pt x="2592" y="0"/>
                    </a:cubicBezTo>
                  </a:path>
                </a:pathLst>
              </a:custGeom>
              <a:noFill/>
              <a:ln w="28575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36"/>
              <p:cNvSpPr>
                <a:spLocks/>
              </p:cNvSpPr>
              <p:nvPr/>
            </p:nvSpPr>
            <p:spPr bwMode="auto">
              <a:xfrm rot="5400000">
                <a:off x="5638800" y="2667000"/>
                <a:ext cx="914400" cy="914400"/>
              </a:xfrm>
              <a:custGeom>
                <a:avLst/>
                <a:gdLst>
                  <a:gd name="T0" fmla="*/ 0 w 2592"/>
                  <a:gd name="T1" fmla="*/ 0 h 2163"/>
                  <a:gd name="T2" fmla="*/ 0 w 2592"/>
                  <a:gd name="T3" fmla="*/ 0 h 2163"/>
                  <a:gd name="T4" fmla="*/ 0 w 2592"/>
                  <a:gd name="T5" fmla="*/ 0 h 2163"/>
                  <a:gd name="T6" fmla="*/ 0 w 2592"/>
                  <a:gd name="T7" fmla="*/ 0 h 2163"/>
                  <a:gd name="T8" fmla="*/ 0 w 2592"/>
                  <a:gd name="T9" fmla="*/ 0 h 2163"/>
                  <a:gd name="T10" fmla="*/ 0 w 2592"/>
                  <a:gd name="T11" fmla="*/ 0 h 2163"/>
                  <a:gd name="T12" fmla="*/ 0 w 2592"/>
                  <a:gd name="T13" fmla="*/ 0 h 2163"/>
                  <a:gd name="T14" fmla="*/ 0 w 2592"/>
                  <a:gd name="T15" fmla="*/ 0 h 2163"/>
                  <a:gd name="T16" fmla="*/ 0 w 2592"/>
                  <a:gd name="T17" fmla="*/ 0 h 2163"/>
                  <a:gd name="T18" fmla="*/ 0 w 2592"/>
                  <a:gd name="T19" fmla="*/ 0 h 2163"/>
                  <a:gd name="T20" fmla="*/ 0 w 2592"/>
                  <a:gd name="T21" fmla="*/ 0 h 2163"/>
                  <a:gd name="T22" fmla="*/ 0 w 2592"/>
                  <a:gd name="T23" fmla="*/ 0 h 2163"/>
                  <a:gd name="T24" fmla="*/ 0 w 2592"/>
                  <a:gd name="T25" fmla="*/ 0 h 2163"/>
                  <a:gd name="T26" fmla="*/ 0 w 2592"/>
                  <a:gd name="T27" fmla="*/ 0 h 2163"/>
                  <a:gd name="T28" fmla="*/ 0 w 2592"/>
                  <a:gd name="T29" fmla="*/ 0 h 2163"/>
                  <a:gd name="T30" fmla="*/ 0 w 2592"/>
                  <a:gd name="T31" fmla="*/ 0 h 2163"/>
                  <a:gd name="T32" fmla="*/ 0 w 2592"/>
                  <a:gd name="T33" fmla="*/ 0 h 2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3"/>
                  <a:gd name="T53" fmla="*/ 2592 w 2592"/>
                  <a:gd name="T54" fmla="*/ 2163 h 21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3">
                    <a:moveTo>
                      <a:pt x="0" y="3"/>
                    </a:moveTo>
                    <a:cubicBezTo>
                      <a:pt x="72" y="0"/>
                      <a:pt x="171" y="93"/>
                      <a:pt x="216" y="147"/>
                    </a:cubicBezTo>
                    <a:cubicBezTo>
                      <a:pt x="261" y="201"/>
                      <a:pt x="287" y="249"/>
                      <a:pt x="324" y="315"/>
                    </a:cubicBezTo>
                    <a:cubicBezTo>
                      <a:pt x="361" y="381"/>
                      <a:pt x="378" y="415"/>
                      <a:pt x="432" y="543"/>
                    </a:cubicBezTo>
                    <a:cubicBezTo>
                      <a:pt x="486" y="671"/>
                      <a:pt x="576" y="903"/>
                      <a:pt x="648" y="1083"/>
                    </a:cubicBezTo>
                    <a:cubicBezTo>
                      <a:pt x="720" y="1263"/>
                      <a:pt x="813" y="1495"/>
                      <a:pt x="867" y="1623"/>
                    </a:cubicBezTo>
                    <a:cubicBezTo>
                      <a:pt x="921" y="1751"/>
                      <a:pt x="937" y="1785"/>
                      <a:pt x="972" y="1851"/>
                    </a:cubicBezTo>
                    <a:cubicBezTo>
                      <a:pt x="1007" y="1917"/>
                      <a:pt x="1029" y="1953"/>
                      <a:pt x="1083" y="2016"/>
                    </a:cubicBezTo>
                    <a:cubicBezTo>
                      <a:pt x="1137" y="2079"/>
                      <a:pt x="1200" y="2163"/>
                      <a:pt x="1296" y="2163"/>
                    </a:cubicBezTo>
                    <a:cubicBezTo>
                      <a:pt x="1392" y="2163"/>
                      <a:pt x="1461" y="2079"/>
                      <a:pt x="1512" y="2019"/>
                    </a:cubicBezTo>
                    <a:cubicBezTo>
                      <a:pt x="1563" y="1959"/>
                      <a:pt x="1578" y="1917"/>
                      <a:pt x="1614" y="1851"/>
                    </a:cubicBezTo>
                    <a:cubicBezTo>
                      <a:pt x="1650" y="1785"/>
                      <a:pt x="1673" y="1751"/>
                      <a:pt x="1728" y="1623"/>
                    </a:cubicBezTo>
                    <a:cubicBezTo>
                      <a:pt x="1783" y="1494"/>
                      <a:pt x="1873" y="1260"/>
                      <a:pt x="1944" y="1080"/>
                    </a:cubicBezTo>
                    <a:cubicBezTo>
                      <a:pt x="2015" y="900"/>
                      <a:pt x="2103" y="668"/>
                      <a:pt x="2157" y="540"/>
                    </a:cubicBezTo>
                    <a:cubicBezTo>
                      <a:pt x="2211" y="412"/>
                      <a:pt x="2232" y="378"/>
                      <a:pt x="2268" y="312"/>
                    </a:cubicBezTo>
                    <a:cubicBezTo>
                      <a:pt x="2304" y="246"/>
                      <a:pt x="2322" y="201"/>
                      <a:pt x="2376" y="144"/>
                    </a:cubicBezTo>
                    <a:cubicBezTo>
                      <a:pt x="2430" y="87"/>
                      <a:pt x="2511" y="0"/>
                      <a:pt x="2592" y="0"/>
                    </a:cubicBezTo>
                  </a:path>
                </a:pathLst>
              </a:custGeom>
              <a:noFill/>
              <a:ln w="28575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Freeform 36"/>
            <p:cNvSpPr>
              <a:spLocks/>
            </p:cNvSpPr>
            <p:nvPr/>
          </p:nvSpPr>
          <p:spPr bwMode="auto">
            <a:xfrm rot="5400000">
              <a:off x="5651500" y="1689100"/>
              <a:ext cx="889000" cy="914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 rot="5400000">
              <a:off x="5651500" y="5245100"/>
              <a:ext cx="889000" cy="914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743200" y="4876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Both!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438400" y="548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What if we measure which slit the photon passes through?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08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Interference disappears!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" y="2514600"/>
            <a:ext cx="0" cy="27432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143000" y="2514600"/>
            <a:ext cx="0" cy="27432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371600" y="2514600"/>
            <a:ext cx="0" cy="27432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600200" y="2514600"/>
            <a:ext cx="0" cy="27432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Photons &amp; electrons </a:t>
            </a:r>
            <a:endParaRPr lang="en-US" dirty="0"/>
          </a:p>
        </p:txBody>
      </p:sp>
      <p:pic>
        <p:nvPicPr>
          <p:cNvPr id="4" name="Picture 38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free photon and an electron have the same energy of 1 </a:t>
            </a:r>
            <a:r>
              <a:rPr lang="en-US" sz="2400" dirty="0" err="1" smtClean="0"/>
              <a:t>eV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514600"/>
            <a:ext cx="627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Therefore they must have the same wavelength.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95400" y="3048000"/>
            <a:ext cx="18288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True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440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5438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Quantum model of light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Light comes in discrete packets of energy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Light intensity is related to number of photons, not photon energy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Spectral lines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Transitions between energy levels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Wave-particle duality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Waves behave like particles (photons)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Particles behave like waves (electrons)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43426" name="Object 2"/>
          <p:cNvGraphicFramePr>
            <a:graphicFrameLocks noChangeAspect="1"/>
          </p:cNvGraphicFramePr>
          <p:nvPr/>
        </p:nvGraphicFramePr>
        <p:xfrm>
          <a:off x="6491288" y="2066111"/>
          <a:ext cx="18907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53" name="Equation" r:id="rId3" imgW="1091880" imgH="393480" progId="Equation.DSMT4">
                  <p:embed/>
                </p:oleObj>
              </mc:Choice>
              <mc:Fallback>
                <p:oleObj name="Equation" r:id="rId3" imgW="10918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066111"/>
                        <a:ext cx="1890712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3428" name="Object 4"/>
          <p:cNvGraphicFramePr>
            <a:graphicFrameLocks noChangeAspect="1"/>
          </p:cNvGraphicFramePr>
          <p:nvPr/>
        </p:nvGraphicFramePr>
        <p:xfrm>
          <a:off x="5791200" y="3940948"/>
          <a:ext cx="14351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54" name="Equation" r:id="rId5" imgW="825480" imgH="228600" progId="Equation.DSMT4">
                  <p:embed/>
                </p:oleObj>
              </mc:Choice>
              <mc:Fallback>
                <p:oleObj name="Equation" r:id="rId5" imgW="8254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940948"/>
                        <a:ext cx="14351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last time…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754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Problems with classical physics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Stability of atoms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Atomic spectra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Photoelectric effect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Quantum model of the atom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Bohr model – only orbits that fit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e</a:t>
            </a:r>
            <a:r>
              <a:rPr lang="en-US" sz="2400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allowed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Angular momentum, energy, radius quantized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Today: Quantum model of light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Einstein’s photon model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/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941054"/>
              </p:ext>
            </p:extLst>
          </p:nvPr>
        </p:nvGraphicFramePr>
        <p:xfrm>
          <a:off x="2719388" y="4473575"/>
          <a:ext cx="220503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80" name="Equation" r:id="rId3" imgW="1244520" imgH="444240" progId="Equation.DSMT4">
                  <p:embed/>
                </p:oleObj>
              </mc:Choice>
              <mc:Fallback>
                <p:oleObj name="Equation" r:id="rId3" imgW="1244520" imgH="4442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4473575"/>
                        <a:ext cx="220503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391579"/>
              </p:ext>
            </p:extLst>
          </p:nvPr>
        </p:nvGraphicFramePr>
        <p:xfrm>
          <a:off x="5257800" y="4473575"/>
          <a:ext cx="22050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81" name="Equation" r:id="rId5" imgW="1244520" imgH="431640" progId="Equation.DSMT4">
                  <p:embed/>
                </p:oleObj>
              </mc:Choice>
              <mc:Fallback>
                <p:oleObj name="Equation" r:id="rId5" imgW="1244520" imgH="4316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73575"/>
                        <a:ext cx="22050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886200" y="2514600"/>
            <a:ext cx="1066800" cy="572069"/>
            <a:chOff x="7272373" y="3853745"/>
            <a:chExt cx="1066800" cy="572069"/>
          </a:xfrm>
        </p:grpSpPr>
        <p:sp>
          <p:nvSpPr>
            <p:cNvPr id="9" name="TextBox 8"/>
            <p:cNvSpPr txBox="1"/>
            <p:nvPr/>
          </p:nvSpPr>
          <p:spPr>
            <a:xfrm>
              <a:off x="7424773" y="385374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</a:rPr>
                <a:t>Today</a:t>
              </a:r>
              <a:endParaRPr lang="en-US" sz="2400" dirty="0">
                <a:solidFill>
                  <a:srgbClr val="009900"/>
                </a:solidFill>
              </a:endParaRPr>
            </a:p>
          </p:txBody>
        </p:sp>
        <p:sp>
          <p:nvSpPr>
            <p:cNvPr id="10" name="AutoShape 148"/>
            <p:cNvSpPr>
              <a:spLocks/>
            </p:cNvSpPr>
            <p:nvPr/>
          </p:nvSpPr>
          <p:spPr bwMode="auto">
            <a:xfrm flipH="1">
              <a:off x="7272373" y="3853745"/>
              <a:ext cx="150518" cy="572069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577429"/>
              </p:ext>
            </p:extLst>
          </p:nvPr>
        </p:nvGraphicFramePr>
        <p:xfrm>
          <a:off x="1447800" y="4702175"/>
          <a:ext cx="9001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82"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02175"/>
                        <a:ext cx="90011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422645"/>
              </p:ext>
            </p:extLst>
          </p:nvPr>
        </p:nvGraphicFramePr>
        <p:xfrm>
          <a:off x="7775575" y="4724400"/>
          <a:ext cx="12160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83" name="Equation" r:id="rId9" imgW="685800" imgH="203040" progId="Equation.DSMT4">
                  <p:embed/>
                </p:oleObj>
              </mc:Choice>
              <mc:Fallback>
                <p:oleObj name="Equation" r:id="rId9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724400"/>
                        <a:ext cx="12160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4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units</a:t>
            </a:r>
            <a:endParaRPr lang="en-US" dirty="0"/>
          </a:p>
        </p:txBody>
      </p:sp>
      <p:graphicFrame>
        <p:nvGraphicFramePr>
          <p:cNvPr id="6318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608698"/>
              </p:ext>
            </p:extLst>
          </p:nvPr>
        </p:nvGraphicFramePr>
        <p:xfrm>
          <a:off x="4843463" y="3200400"/>
          <a:ext cx="35782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27" name="Equation" r:id="rId3" imgW="2019240" imgH="241200" progId="Equation.DSMT4">
                  <p:embed/>
                </p:oleObj>
              </mc:Choice>
              <mc:Fallback>
                <p:oleObj name="Equation" r:id="rId3" imgW="2019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3200400"/>
                        <a:ext cx="357822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585277"/>
              </p:ext>
            </p:extLst>
          </p:nvPr>
        </p:nvGraphicFramePr>
        <p:xfrm>
          <a:off x="4605338" y="4219575"/>
          <a:ext cx="3486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28" name="Equation" r:id="rId5" imgW="1968480" imgH="241200" progId="Equation.DSMT4">
                  <p:embed/>
                </p:oleObj>
              </mc:Choice>
              <mc:Fallback>
                <p:oleObj name="Equation" r:id="rId5" imgW="1968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4219575"/>
                        <a:ext cx="34861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905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“Electron Volt” – energy gained by charge +1e when accelerated by 1 Volt: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1219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atomic scales, Joules, meters, kg, etc. are not convenient units </a:t>
            </a:r>
            <a:endParaRPr lang="en-US" sz="2400" dirty="0"/>
          </a:p>
        </p:txBody>
      </p:sp>
      <p:graphicFrame>
        <p:nvGraphicFramePr>
          <p:cNvPr id="631813" name="Object 5"/>
          <p:cNvGraphicFramePr>
            <a:graphicFrameLocks noChangeAspect="1"/>
          </p:cNvGraphicFramePr>
          <p:nvPr/>
        </p:nvGraphicFramePr>
        <p:xfrm>
          <a:off x="1981200" y="2362200"/>
          <a:ext cx="9001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29" name="Equation" r:id="rId7" imgW="507960" imgH="203040" progId="Equation.DSMT4">
                  <p:embed/>
                </p:oleObj>
              </mc:Choice>
              <mc:Fallback>
                <p:oleObj name="Equation" r:id="rId7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90011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57600" y="23430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1e = 1.6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–19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C, so 1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eV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1.6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–19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J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024" y="3048000"/>
            <a:ext cx="487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Planck constant: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6.626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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–34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J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∙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Speed of light: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3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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m/s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024" y="4267200"/>
            <a:ext cx="487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Electron mass: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9.1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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–31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kg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effect</a:t>
            </a:r>
            <a:endParaRPr lang="en-US" dirty="0"/>
          </a:p>
        </p:txBody>
      </p:sp>
      <p:pic>
        <p:nvPicPr>
          <p:cNvPr id="673794" name="Picture 2" descr="http://www.quarkology.com/12-physics/94-ideas-implementation/images/94B-pic-PE-effect-apparatus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2857500" cy="3448051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4003826" y="1828800"/>
            <a:ext cx="3650948" cy="2133600"/>
            <a:chOff x="4003826" y="1828800"/>
            <a:chExt cx="3650948" cy="2133600"/>
          </a:xfrm>
        </p:grpSpPr>
        <p:pic>
          <p:nvPicPr>
            <p:cNvPr id="673796" name="Picture 4" descr="http://www.nyu.edu/classes/tuckerman/adv.chem/lectures/lecture_4/img97.png"/>
            <p:cNvPicPr>
              <a:picLocks noChangeAspect="1" noChangeArrowheads="1"/>
            </p:cNvPicPr>
            <p:nvPr/>
          </p:nvPicPr>
          <p:blipFill>
            <a:blip r:embed="rId5" cstate="print"/>
            <a:srcRect l="9839" r="50089" b="44417"/>
            <a:stretch>
              <a:fillRect/>
            </a:stretch>
          </p:blipFill>
          <p:spPr bwMode="auto">
            <a:xfrm flipV="1">
              <a:off x="5521174" y="1828800"/>
              <a:ext cx="2133600" cy="2133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454374" y="2762251"/>
              <a:ext cx="1113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(UV) Light</a:t>
              </a:r>
              <a:endParaRPr lang="en-US" dirty="0"/>
            </a:p>
          </p:txBody>
        </p:sp>
        <p:sp useBgFill="1">
          <p:nvSpPr>
            <p:cNvPr id="9" name="TextBox 8"/>
            <p:cNvSpPr txBox="1"/>
            <p:nvPr/>
          </p:nvSpPr>
          <p:spPr>
            <a:xfrm>
              <a:off x="4003826" y="3429000"/>
              <a:ext cx="1711174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“Photoelectron”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14400" y="12954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Light shining on a metal can eject electrons out of atoms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564600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Light must provide enough energy to overcome Coulomb attraction of electron to nuclei: </a:t>
            </a:r>
            <a:r>
              <a:rPr lang="en-US" sz="2400" i="1" dirty="0" smtClean="0"/>
              <a:t>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(“Work function”)</a:t>
            </a:r>
            <a:endParaRPr lang="en-US" sz="2400" baseline="-25000" dirty="0" smtClean="0"/>
          </a:p>
        </p:txBody>
      </p:sp>
      <p:graphicFrame>
        <p:nvGraphicFramePr>
          <p:cNvPr id="67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838409"/>
              </p:ext>
            </p:extLst>
          </p:nvPr>
        </p:nvGraphicFramePr>
        <p:xfrm>
          <a:off x="6172200" y="4114800"/>
          <a:ext cx="21558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35" name="Equation" r:id="rId6" imgW="965160" imgH="241200" progId="Equation.DSMT4">
                  <p:embed/>
                </p:oleObj>
              </mc:Choice>
              <mc:Fallback>
                <p:oleObj name="Equation" r:id="rId6" imgW="965160" imgH="241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114800"/>
                        <a:ext cx="21558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39"/>
          <p:cNvGrpSpPr/>
          <p:nvPr/>
        </p:nvGrpSpPr>
        <p:grpSpPr>
          <a:xfrm>
            <a:off x="4038600" y="4572000"/>
            <a:ext cx="2362200" cy="722531"/>
            <a:chOff x="5715000" y="2362200"/>
            <a:chExt cx="2362200" cy="722531"/>
          </a:xfrm>
        </p:grpSpPr>
        <p:sp>
          <p:nvSpPr>
            <p:cNvPr id="19" name="TextBox 18"/>
            <p:cNvSpPr txBox="1"/>
            <p:nvPr/>
          </p:nvSpPr>
          <p:spPr>
            <a:xfrm>
              <a:off x="5715000" y="24384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C00000"/>
                  </a:solidFill>
                </a:rPr>
                <a:t>Maximum kinetic energy of electron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3"/>
            </p:cNvCxnSpPr>
            <p:nvPr/>
          </p:nvCxnSpPr>
          <p:spPr>
            <a:xfrm flipV="1">
              <a:off x="7620000" y="2362200"/>
              <a:ext cx="457200" cy="3993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9"/>
          <p:cNvGrpSpPr/>
          <p:nvPr/>
        </p:nvGrpSpPr>
        <p:grpSpPr>
          <a:xfrm>
            <a:off x="6248400" y="4572000"/>
            <a:ext cx="1295400" cy="1103531"/>
            <a:chOff x="6629400" y="2209800"/>
            <a:chExt cx="1295400" cy="1103531"/>
          </a:xfrm>
        </p:grpSpPr>
        <p:sp>
          <p:nvSpPr>
            <p:cNvPr id="23" name="TextBox 22"/>
            <p:cNvSpPr txBox="1"/>
            <p:nvPr/>
          </p:nvSpPr>
          <p:spPr>
            <a:xfrm>
              <a:off x="6629400" y="2667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C00000"/>
                  </a:solidFill>
                </a:rPr>
                <a:t>Energy of EM wave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7543800" y="2209800"/>
              <a:ext cx="3810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9"/>
          <p:cNvGrpSpPr/>
          <p:nvPr/>
        </p:nvGrpSpPr>
        <p:grpSpPr>
          <a:xfrm>
            <a:off x="7360227" y="4572000"/>
            <a:ext cx="1752600" cy="1103531"/>
            <a:chOff x="6096000" y="2209800"/>
            <a:chExt cx="1752600" cy="1103531"/>
          </a:xfrm>
        </p:grpSpPr>
        <p:sp>
          <p:nvSpPr>
            <p:cNvPr id="28" name="TextBox 27"/>
            <p:cNvSpPr txBox="1"/>
            <p:nvPr/>
          </p:nvSpPr>
          <p:spPr>
            <a:xfrm>
              <a:off x="6096000" y="26670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Work function of metal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8" idx="0"/>
            </p:cNvCxnSpPr>
            <p:nvPr/>
          </p:nvCxnSpPr>
          <p:spPr>
            <a:xfrm flipH="1" flipV="1">
              <a:off x="6858000" y="2209800"/>
              <a:ext cx="114300" cy="457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53"/>
          <p:cNvGrpSpPr/>
          <p:nvPr/>
        </p:nvGrpSpPr>
        <p:grpSpPr>
          <a:xfrm>
            <a:off x="2667000" y="1828800"/>
            <a:ext cx="3924300" cy="2209800"/>
            <a:chOff x="1524000" y="2395994"/>
            <a:chExt cx="3924300" cy="2209800"/>
          </a:xfrm>
        </p:grpSpPr>
        <p:sp>
          <p:nvSpPr>
            <p:cNvPr id="37" name="Oval 36"/>
            <p:cNvSpPr/>
            <p:nvPr/>
          </p:nvSpPr>
          <p:spPr>
            <a:xfrm>
              <a:off x="1524000" y="3462794"/>
              <a:ext cx="685800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stCxn id="37" idx="0"/>
            </p:cNvCxnSpPr>
            <p:nvPr/>
          </p:nvCxnSpPr>
          <p:spPr>
            <a:xfrm flipV="1">
              <a:off x="1866900" y="2395994"/>
              <a:ext cx="3467100" cy="10668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7" idx="4"/>
              <a:endCxn id="40" idx="4"/>
            </p:cNvCxnSpPr>
            <p:nvPr/>
          </p:nvCxnSpPr>
          <p:spPr>
            <a:xfrm>
              <a:off x="1866900" y="4148594"/>
              <a:ext cx="3581400" cy="4572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5486400" y="1828800"/>
            <a:ext cx="2209800" cy="2209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model vs. experiment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4025" y="2101515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Classical prediction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5022" y="487266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Experimental result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774" y="2639728"/>
            <a:ext cx="498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Increasing intensity should increase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light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Changing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(or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 of light should change nothing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1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934095"/>
              </p:ext>
            </p:extLst>
          </p:nvPr>
        </p:nvGraphicFramePr>
        <p:xfrm>
          <a:off x="3492500" y="1374775"/>
          <a:ext cx="21558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2" name="Equation" r:id="rId3" imgW="965160" imgH="241200" progId="Equation.DSMT4">
                  <p:embed/>
                </p:oleObj>
              </mc:Choice>
              <mc:Fallback>
                <p:oleObj name="Equation" r:id="rId3" imgW="96516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74775"/>
                        <a:ext cx="215582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1297" y="5388543"/>
            <a:ext cx="6287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Increasing intensity results in more e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at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same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i="1" baseline="-25000" dirty="0">
                <a:solidFill>
                  <a:schemeClr val="accent5">
                    <a:lumMod val="75000"/>
                  </a:schemeClr>
                </a:solidFill>
              </a:rPr>
              <a:t>e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Decreasing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(or increasing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decreases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and below critical value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e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emission stops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8254" y="3429000"/>
            <a:ext cx="2895600" cy="1447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6109758" y="3472482"/>
            <a:ext cx="298096" cy="400109"/>
            <a:chOff x="4229100" y="3256680"/>
            <a:chExt cx="228600" cy="306830"/>
          </a:xfrm>
        </p:grpSpPr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30242" y="3256680"/>
              <a:ext cx="203172" cy="30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6004313" y="4383732"/>
            <a:ext cx="298096" cy="400109"/>
            <a:chOff x="4229100" y="3256680"/>
            <a:chExt cx="228600" cy="306830"/>
          </a:xfrm>
        </p:grpSpPr>
        <p:pic>
          <p:nvPicPr>
            <p:cNvPr id="14" name="Picture 1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230242" y="3256680"/>
              <a:ext cx="203172" cy="30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8354914" y="3464368"/>
            <a:ext cx="298096" cy="400109"/>
            <a:chOff x="4229100" y="3256680"/>
            <a:chExt cx="228600" cy="306830"/>
          </a:xfrm>
        </p:grpSpPr>
        <p:pic>
          <p:nvPicPr>
            <p:cNvPr id="17" name="Picture 1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30242" y="3256680"/>
              <a:ext cx="203172" cy="30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6837522" y="4386606"/>
            <a:ext cx="298096" cy="400109"/>
            <a:chOff x="4229100" y="3256680"/>
            <a:chExt cx="228600" cy="306830"/>
          </a:xfrm>
        </p:grpSpPr>
        <p:pic>
          <p:nvPicPr>
            <p:cNvPr id="20" name="Picture 1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230242" y="3256680"/>
              <a:ext cx="203172" cy="30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9" name="Group 24"/>
          <p:cNvGrpSpPr/>
          <p:nvPr/>
        </p:nvGrpSpPr>
        <p:grpSpPr>
          <a:xfrm>
            <a:off x="7544504" y="4392778"/>
            <a:ext cx="298096" cy="400109"/>
            <a:chOff x="4229100" y="3256680"/>
            <a:chExt cx="228600" cy="306830"/>
          </a:xfrm>
        </p:grpSpPr>
        <p:pic>
          <p:nvPicPr>
            <p:cNvPr id="26" name="Picture 2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230242" y="3256680"/>
              <a:ext cx="203172" cy="30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2" name="Group 27"/>
          <p:cNvGrpSpPr/>
          <p:nvPr/>
        </p:nvGrpSpPr>
        <p:grpSpPr>
          <a:xfrm>
            <a:off x="8284279" y="4383253"/>
            <a:ext cx="298096" cy="400109"/>
            <a:chOff x="4229100" y="3256680"/>
            <a:chExt cx="228600" cy="306830"/>
          </a:xfrm>
        </p:grpSpPr>
        <p:pic>
          <p:nvPicPr>
            <p:cNvPr id="29" name="Picture 28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230242" y="3256680"/>
              <a:ext cx="203172" cy="30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3" name="Group 30"/>
          <p:cNvGrpSpPr/>
          <p:nvPr/>
        </p:nvGrpSpPr>
        <p:grpSpPr>
          <a:xfrm>
            <a:off x="6401839" y="3898623"/>
            <a:ext cx="392933" cy="437187"/>
            <a:chOff x="6801265" y="4292361"/>
            <a:chExt cx="805694" cy="905043"/>
          </a:xfrm>
        </p:grpSpPr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890710" y="4292361"/>
              <a:ext cx="502388" cy="76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4" name="Group 33"/>
          <p:cNvGrpSpPr/>
          <p:nvPr/>
        </p:nvGrpSpPr>
        <p:grpSpPr>
          <a:xfrm>
            <a:off x="7182554" y="3908755"/>
            <a:ext cx="392933" cy="424487"/>
            <a:chOff x="6801265" y="4318652"/>
            <a:chExt cx="805694" cy="878752"/>
          </a:xfrm>
        </p:grpSpPr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864669" y="4318652"/>
              <a:ext cx="502388" cy="76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5" name="Group 36"/>
          <p:cNvGrpSpPr/>
          <p:nvPr/>
        </p:nvGrpSpPr>
        <p:grpSpPr>
          <a:xfrm>
            <a:off x="7931854" y="3910691"/>
            <a:ext cx="392933" cy="424487"/>
            <a:chOff x="6801265" y="4318652"/>
            <a:chExt cx="805694" cy="878752"/>
          </a:xfrm>
        </p:grpSpPr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6864669" y="4318652"/>
              <a:ext cx="502388" cy="76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1" name="Group 42"/>
          <p:cNvGrpSpPr/>
          <p:nvPr/>
        </p:nvGrpSpPr>
        <p:grpSpPr>
          <a:xfrm>
            <a:off x="6934200" y="3486091"/>
            <a:ext cx="298096" cy="400109"/>
            <a:chOff x="4229100" y="3256680"/>
            <a:chExt cx="228600" cy="306830"/>
          </a:xfrm>
        </p:grpSpPr>
        <p:pic>
          <p:nvPicPr>
            <p:cNvPr id="44" name="Picture 4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4230242" y="3256680"/>
              <a:ext cx="203172" cy="30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421626" y="1309036"/>
            <a:ext cx="2300748" cy="6256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59745"/>
              </p:ext>
            </p:extLst>
          </p:nvPr>
        </p:nvGraphicFramePr>
        <p:xfrm>
          <a:off x="1322388" y="3451225"/>
          <a:ext cx="18780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573" name="Equation" r:id="rId7" imgW="1079280" imgH="241200" progId="Equation.DSMT4">
                  <p:embed/>
                </p:oleObj>
              </mc:Choice>
              <mc:Fallback>
                <p:oleObj name="Equation" r:id="rId7" imgW="10792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3451225"/>
                        <a:ext cx="18780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53"/>
          <p:cNvGrpSpPr/>
          <p:nvPr/>
        </p:nvGrpSpPr>
        <p:grpSpPr>
          <a:xfrm>
            <a:off x="5578229" y="2346679"/>
            <a:ext cx="1304352" cy="1013494"/>
            <a:chOff x="3921281" y="4094389"/>
            <a:chExt cx="2054384" cy="1596276"/>
          </a:xfrm>
        </p:grpSpPr>
        <p:grpSp>
          <p:nvGrpSpPr>
            <p:cNvPr id="40" name="Group 54"/>
            <p:cNvGrpSpPr/>
            <p:nvPr/>
          </p:nvGrpSpPr>
          <p:grpSpPr>
            <a:xfrm>
              <a:off x="4451317" y="4628925"/>
              <a:ext cx="1524348" cy="1061740"/>
              <a:chOff x="3109429" y="2737627"/>
              <a:chExt cx="1809335" cy="1302827"/>
            </a:xfrm>
          </p:grpSpPr>
          <p:sp>
            <p:nvSpPr>
              <p:cNvPr id="57" name="Freeform 11"/>
              <p:cNvSpPr>
                <a:spLocks/>
              </p:cNvSpPr>
              <p:nvPr/>
            </p:nvSpPr>
            <p:spPr bwMode="auto">
              <a:xfrm rot="2700000">
                <a:off x="3549303" y="2297753"/>
                <a:ext cx="929588" cy="1809335"/>
              </a:xfrm>
              <a:custGeom>
                <a:avLst/>
                <a:gdLst>
                  <a:gd name="T0" fmla="*/ 0 w 2592"/>
                  <a:gd name="T1" fmla="*/ 2147483647 h 2160"/>
                  <a:gd name="T2" fmla="*/ 2147483647 w 2592"/>
                  <a:gd name="T3" fmla="*/ 2147483647 h 2160"/>
                  <a:gd name="T4" fmla="*/ 2147483647 w 2592"/>
                  <a:gd name="T5" fmla="*/ 2147483647 h 2160"/>
                  <a:gd name="T6" fmla="*/ 2147483647 w 2592"/>
                  <a:gd name="T7" fmla="*/ 2147483647 h 2160"/>
                  <a:gd name="T8" fmla="*/ 2147483647 w 2592"/>
                  <a:gd name="T9" fmla="*/ 0 h 2160"/>
                  <a:gd name="T10" fmla="*/ 2147483647 w 2592"/>
                  <a:gd name="T11" fmla="*/ 2147483647 h 2160"/>
                  <a:gd name="T12" fmla="*/ 2147483647 w 2592"/>
                  <a:gd name="T13" fmla="*/ 2147483647 h 2160"/>
                  <a:gd name="T14" fmla="*/ 2147483647 w 2592"/>
                  <a:gd name="T15" fmla="*/ 2147483647 h 2160"/>
                  <a:gd name="T16" fmla="*/ 2147483647 w 2592"/>
                  <a:gd name="T17" fmla="*/ 2147483647 h 2160"/>
                  <a:gd name="T18" fmla="*/ 2147483647 w 2592"/>
                  <a:gd name="T19" fmla="*/ 2147483647 h 2160"/>
                  <a:gd name="T20" fmla="*/ 2147483647 w 2592"/>
                  <a:gd name="T21" fmla="*/ 2147483647 h 2160"/>
                  <a:gd name="T22" fmla="*/ 2147483647 w 2592"/>
                  <a:gd name="T23" fmla="*/ 2147483647 h 2160"/>
                  <a:gd name="T24" fmla="*/ 2147483647 w 2592"/>
                  <a:gd name="T25" fmla="*/ 2147483647 h 2160"/>
                  <a:gd name="T26" fmla="*/ 2147483647 w 2592"/>
                  <a:gd name="T27" fmla="*/ 2147483647 h 2160"/>
                  <a:gd name="T28" fmla="*/ 2147483647 w 2592"/>
                  <a:gd name="T29" fmla="*/ 2147483647 h 2160"/>
                  <a:gd name="T30" fmla="*/ 2147483647 w 2592"/>
                  <a:gd name="T31" fmla="*/ 2147483647 h 2160"/>
                  <a:gd name="T32" fmla="*/ 2147483647 w 2592"/>
                  <a:gd name="T33" fmla="*/ 2147483647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noFill/>
              <a:ln w="38100" cmpd="sng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8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4301434" y="3552429"/>
                <a:ext cx="506968" cy="488025"/>
              </a:xfrm>
              <a:prstGeom prst="straightConnector1">
                <a:avLst/>
              </a:prstGeom>
              <a:noFill/>
              <a:ln w="38100" algn="ctr">
                <a:solidFill>
                  <a:srgbClr val="3399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6" name="Freeform 11"/>
            <p:cNvSpPr>
              <a:spLocks/>
            </p:cNvSpPr>
            <p:nvPr/>
          </p:nvSpPr>
          <p:spPr bwMode="auto">
            <a:xfrm rot="2700000">
              <a:off x="4304671" y="3710999"/>
              <a:ext cx="757568" cy="152434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38100" cmpd="sng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70"/>
          <p:cNvGrpSpPr/>
          <p:nvPr/>
        </p:nvGrpSpPr>
        <p:grpSpPr>
          <a:xfrm>
            <a:off x="7620000" y="3470564"/>
            <a:ext cx="298096" cy="400109"/>
            <a:chOff x="4229100" y="3256680"/>
            <a:chExt cx="228600" cy="306830"/>
          </a:xfrm>
        </p:grpSpPr>
        <p:pic>
          <p:nvPicPr>
            <p:cNvPr id="72" name="Picture 7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4230242" y="3256680"/>
              <a:ext cx="203172" cy="30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696200" y="53340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657600" y="2286000"/>
            <a:ext cx="1676400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hoton Model of Light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1" y="1371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Einstein proposed that light comes in discrete packets called </a:t>
            </a:r>
            <a:r>
              <a:rPr lang="en-US" sz="2400" i="1" dirty="0" smtClean="0"/>
              <a:t>photons, </a:t>
            </a:r>
            <a:r>
              <a:rPr lang="en-US" sz="2400" dirty="0" smtClean="0"/>
              <a:t>with energy:</a:t>
            </a:r>
            <a:endParaRPr lang="en-US" sz="2400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13435"/>
              </p:ext>
            </p:extLst>
          </p:nvPr>
        </p:nvGraphicFramePr>
        <p:xfrm>
          <a:off x="3657600" y="2362200"/>
          <a:ext cx="1704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25" name="Equation" r:id="rId3" imgW="761760" imgH="241200" progId="Equation.DSMT4">
                  <p:embed/>
                </p:oleObj>
              </mc:Choice>
              <mc:Fallback>
                <p:oleObj name="Equation" r:id="rId3" imgW="761760" imgH="241200" progId="Equation.DSMT4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362200"/>
                        <a:ext cx="17049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39"/>
          <p:cNvGrpSpPr/>
          <p:nvPr/>
        </p:nvGrpSpPr>
        <p:grpSpPr>
          <a:xfrm>
            <a:off x="1524000" y="2514600"/>
            <a:ext cx="2133600" cy="369332"/>
            <a:chOff x="6019800" y="2438400"/>
            <a:chExt cx="2133600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6019800" y="24384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C00000"/>
                  </a:solidFill>
                </a:rPr>
                <a:t>Photon energy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 flipV="1">
              <a:off x="7620000" y="2514600"/>
              <a:ext cx="533400" cy="1084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9"/>
          <p:cNvGrpSpPr/>
          <p:nvPr/>
        </p:nvGrpSpPr>
        <p:grpSpPr>
          <a:xfrm>
            <a:off x="5334000" y="2362200"/>
            <a:ext cx="1905000" cy="646331"/>
            <a:chOff x="5410200" y="2438400"/>
            <a:chExt cx="1905000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6019800" y="2438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Frequency of EM wave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1"/>
            </p:cNvCxnSpPr>
            <p:nvPr/>
          </p:nvCxnSpPr>
          <p:spPr>
            <a:xfrm flipH="1" flipV="1">
              <a:off x="5410200" y="2667000"/>
              <a:ext cx="609600" cy="945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27462" y="2819400"/>
            <a:ext cx="2268538" cy="1068387"/>
            <a:chOff x="5521324" y="2020669"/>
            <a:chExt cx="2268538" cy="1068387"/>
          </a:xfrm>
        </p:grpSpPr>
        <p:graphicFrame>
          <p:nvGraphicFramePr>
            <p:cNvPr id="2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0929836"/>
                </p:ext>
              </p:extLst>
            </p:nvPr>
          </p:nvGraphicFramePr>
          <p:xfrm>
            <a:off x="5521324" y="2706469"/>
            <a:ext cx="2268538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126" name="Equation" r:id="rId5" imgW="1282680" imgH="215640" progId="Equation.DSMT4">
                    <p:embed/>
                  </p:oleObj>
                </mc:Choice>
                <mc:Fallback>
                  <p:oleObj name="Equation" r:id="rId5" imgW="1282680" imgH="215640" progId="Equation.DSMT4">
                    <p:embed/>
                    <p:pic>
                      <p:nvPicPr>
                        <p:cNvPr id="0" name="Picture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1324" y="2706469"/>
                          <a:ext cx="2268538" cy="382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" name="Group 39"/>
            <p:cNvGrpSpPr/>
            <p:nvPr/>
          </p:nvGrpSpPr>
          <p:grpSpPr>
            <a:xfrm>
              <a:off x="5656262" y="2020669"/>
              <a:ext cx="2057400" cy="750332"/>
              <a:chOff x="6019800" y="2057400"/>
              <a:chExt cx="2057400" cy="75033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019800" y="24384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Planck’s constant</a:t>
                </a:r>
                <a:endParaRPr lang="en-US" baseline="30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5" name="Straight Arrow Connector 24"/>
              <p:cNvCxnSpPr>
                <a:stCxn id="24" idx="0"/>
              </p:cNvCxnSpPr>
              <p:nvPr/>
            </p:nvCxnSpPr>
            <p:spPr>
              <a:xfrm flipV="1">
                <a:off x="7048500" y="2057400"/>
                <a:ext cx="38100" cy="38100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447408"/>
              </p:ext>
            </p:extLst>
          </p:nvPr>
        </p:nvGraphicFramePr>
        <p:xfrm>
          <a:off x="1295400" y="4495800"/>
          <a:ext cx="7106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27" name="Equation" r:id="rId7" imgW="406080" imgH="393480" progId="Equation.DSMT4">
                  <p:embed/>
                </p:oleObj>
              </mc:Choice>
              <mc:Fallback>
                <p:oleObj name="Equation" r:id="rId7" imgW="406080" imgH="39348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710640" cy="688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14400" y="4114800"/>
            <a:ext cx="579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Ex: energy of a single green photon (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530 nm, in vacuum)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690914"/>
              </p:ext>
            </p:extLst>
          </p:nvPr>
        </p:nvGraphicFramePr>
        <p:xfrm>
          <a:off x="2209800" y="4495800"/>
          <a:ext cx="137781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28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95800"/>
                        <a:ext cx="1377810" cy="688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25960"/>
              </p:ext>
            </p:extLst>
          </p:nvPr>
        </p:nvGraphicFramePr>
        <p:xfrm>
          <a:off x="6477000" y="4724400"/>
          <a:ext cx="17129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29" name="Equation" r:id="rId11" imgW="1104840" imgH="203040" progId="Equation.DSMT4">
                  <p:embed/>
                </p:oleObj>
              </mc:Choice>
              <mc:Fallback>
                <p:oleObj name="Equation" r:id="rId11" imgW="1104840" imgH="20304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724400"/>
                        <a:ext cx="1712913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77008"/>
              </p:ext>
            </p:extLst>
          </p:nvPr>
        </p:nvGraphicFramePr>
        <p:xfrm>
          <a:off x="3581400" y="4572000"/>
          <a:ext cx="230346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30" name="Equation" r:id="rId13" imgW="1485720" imgH="431640" progId="Equation.DSMT4">
                  <p:embed/>
                </p:oleObj>
              </mc:Choice>
              <mc:Fallback>
                <p:oleObj name="Equation" r:id="rId13" imgW="1485720" imgH="43164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2303463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14400" y="5410200"/>
            <a:ext cx="481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Energy in a beam of green light (ex: laser pointer)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04094"/>
              </p:ext>
            </p:extLst>
          </p:nvPr>
        </p:nvGraphicFramePr>
        <p:xfrm>
          <a:off x="1219200" y="5867400"/>
          <a:ext cx="23114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31" name="Equation" r:id="rId15" imgW="1320480" imgH="241200" progId="Equation.DSMT4">
                  <p:embed/>
                </p:oleObj>
              </mc:Choice>
              <mc:Fallback>
                <p:oleObj name="Equation" r:id="rId15" imgW="1320480" imgH="24120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867400"/>
                        <a:ext cx="23114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91200" y="556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</a:rPr>
              <a:t>CheckPoint</a:t>
            </a:r>
            <a:r>
              <a:rPr lang="en-US" b="1" i="1" dirty="0" smtClean="0">
                <a:solidFill>
                  <a:srgbClr val="C00000"/>
                </a:solidFill>
              </a:rPr>
              <a:t> 2.1: </a:t>
            </a:r>
            <a:r>
              <a:rPr lang="en-US" dirty="0" smtClean="0">
                <a:solidFill>
                  <a:srgbClr val="C00000"/>
                </a:solidFill>
              </a:rPr>
              <a:t>Higher/lower </a:t>
            </a:r>
            <a:r>
              <a:rPr lang="el-GR" dirty="0" smtClean="0">
                <a:solidFill>
                  <a:srgbClr val="C00000"/>
                </a:solidFill>
              </a:rPr>
              <a:t>λ</a:t>
            </a:r>
            <a:r>
              <a:rPr lang="en-US" dirty="0" smtClean="0">
                <a:solidFill>
                  <a:srgbClr val="C00000"/>
                </a:solidFill>
              </a:rPr>
              <a:t> = lower/higher </a:t>
            </a:r>
            <a:r>
              <a:rPr lang="en-US" i="1" dirty="0" smtClean="0">
                <a:solidFill>
                  <a:srgbClr val="C00000"/>
                </a:solidFill>
              </a:rPr>
              <a:t>E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2.2</a:t>
            </a:r>
          </a:p>
        </p:txBody>
      </p:sp>
      <p:pic>
        <p:nvPicPr>
          <p:cNvPr id="4104" name="Picture 38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4400" y="13716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blue</a:t>
            </a:r>
            <a:r>
              <a:rPr lang="en-US" sz="2400" dirty="0" smtClean="0">
                <a:solidFill>
                  <a:srgbClr val="66FF33"/>
                </a:solidFill>
              </a:rPr>
              <a:t> </a:t>
            </a:r>
            <a:r>
              <a:rPr lang="en-US" sz="2400" dirty="0" smtClean="0"/>
              <a:t>light emitting diode (LEDs) both output 2.5 </a:t>
            </a:r>
            <a:r>
              <a:rPr lang="en-US" sz="2400" dirty="0" err="1" smtClean="0"/>
              <a:t>mW</a:t>
            </a:r>
            <a:r>
              <a:rPr lang="en-US" sz="2400" dirty="0" smtClean="0"/>
              <a:t> of light power.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2819400"/>
            <a:ext cx="5265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Which one emits more photons/second?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244600" y="3810000"/>
            <a:ext cx="18765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Red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Blue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 same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effect explained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52600" y="4419600"/>
            <a:ext cx="0" cy="19539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981200" y="4850464"/>
            <a:ext cx="5181600" cy="1384300"/>
            <a:chOff x="457200" y="5276778"/>
            <a:chExt cx="8216900" cy="13843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57200" y="5289478"/>
              <a:ext cx="1219200" cy="0"/>
            </a:xfrm>
            <a:prstGeom prst="line">
              <a:avLst/>
            </a:prstGeom>
            <a:ln w="539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51000" y="5276778"/>
              <a:ext cx="0" cy="1384300"/>
            </a:xfrm>
            <a:prstGeom prst="line">
              <a:avLst/>
            </a:prstGeom>
            <a:ln w="539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622425" y="6661078"/>
              <a:ext cx="5870576" cy="0"/>
            </a:xfrm>
            <a:prstGeom prst="line">
              <a:avLst/>
            </a:prstGeom>
            <a:ln w="539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442200" y="5289478"/>
              <a:ext cx="1231900" cy="0"/>
            </a:xfrm>
            <a:prstGeom prst="line">
              <a:avLst/>
            </a:prstGeom>
            <a:ln w="539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467600" y="5276778"/>
              <a:ext cx="0" cy="1384300"/>
            </a:xfrm>
            <a:prstGeom prst="line">
              <a:avLst/>
            </a:prstGeom>
            <a:ln w="539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6858000" y="4850464"/>
            <a:ext cx="0" cy="13589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1792"/>
              </p:ext>
            </p:extLst>
          </p:nvPr>
        </p:nvGraphicFramePr>
        <p:xfrm>
          <a:off x="6934200" y="4329764"/>
          <a:ext cx="374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28" name="Equation" r:id="rId3" imgW="203040" imgH="228600" progId="Equation.DSMT4">
                  <p:embed/>
                </p:oleObj>
              </mc:Choice>
              <mc:Fallback>
                <p:oleObj name="Equation" r:id="rId3" imgW="203040" imgH="2286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329764"/>
                        <a:ext cx="37465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0" y="531589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962400" y="4253564"/>
            <a:ext cx="316485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0" y="4253564"/>
            <a:ext cx="0" cy="56941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97943" y="4267173"/>
            <a:ext cx="0" cy="1967663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214914" y="6013127"/>
            <a:ext cx="298096" cy="400109"/>
            <a:chOff x="4229100" y="3271288"/>
            <a:chExt cx="228600" cy="306830"/>
          </a:xfrm>
        </p:grpSpPr>
        <p:pic>
          <p:nvPicPr>
            <p:cNvPr id="21" name="Picture 2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230242" y="3271288"/>
              <a:ext cx="203172" cy="30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35" name="Picture 15" descr="\\ad.uillinois.edu\engr\users\tkuhlman\Desktop\blue_phot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10" y="4273526"/>
            <a:ext cx="361949" cy="3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38201" y="1600200"/>
            <a:ext cx="434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Increasing intensity results in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more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photons of the same energy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Decreasing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(or increasing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 decreases photon energy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05401" y="1600200"/>
            <a:ext cx="3733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emitted at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same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Lower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if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hf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photon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hf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lang="en-US" baseline="-25000" dirty="0" smtClean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emission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stops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0" y="11430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Quantum model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029200" y="11430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Experimental result</a:t>
            </a:r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52019"/>
              </p:ext>
            </p:extLst>
          </p:nvPr>
        </p:nvGraphicFramePr>
        <p:xfrm>
          <a:off x="3648075" y="3186597"/>
          <a:ext cx="18430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29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3186597"/>
                        <a:ext cx="1843088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3421626" y="3108158"/>
            <a:ext cx="2300748" cy="6256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17252" y="402496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</a:t>
            </a:r>
            <a:endParaRPr lang="en-US" sz="2400" i="1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Photoelectric effect</a:t>
            </a:r>
            <a:endParaRPr lang="en-US" dirty="0"/>
          </a:p>
        </p:txBody>
      </p:sp>
      <p:pic>
        <p:nvPicPr>
          <p:cNvPr id="4" name="Picture 38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295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You make a burglar alarm using infrared laser light </a:t>
            </a:r>
            <a:r>
              <a:rPr lang="en-GB" sz="2400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λ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= </a:t>
            </a:r>
            <a:r>
              <a:rPr lang="en-GB" sz="2400" dirty="0" smtClean="0">
                <a:ea typeface="Times New Roman" pitchFamily="18" charset="0"/>
                <a:cs typeface="Arial" pitchFamily="34" charset="0"/>
              </a:rPr>
              <a:t>1000 nm) </a:t>
            </a:r>
            <a:r>
              <a:rPr lang="en-US" sz="2400" dirty="0" smtClean="0"/>
              <a:t>&amp; the photoelectric effect. If the beam hits a metal detector, a current is generated; if blocked the current stops and the alarm is triggered. </a:t>
            </a:r>
            <a:endParaRPr lang="en-US" sz="2400" dirty="0"/>
          </a:p>
        </p:txBody>
      </p:sp>
      <p:sp>
        <p:nvSpPr>
          <p:cNvPr id="692225" name="Rectangle 1"/>
          <p:cNvSpPr>
            <a:spLocks noChangeArrowheads="1"/>
          </p:cNvSpPr>
          <p:nvPr/>
        </p:nvSpPr>
        <p:spPr bwMode="auto">
          <a:xfrm>
            <a:off x="609600" y="41148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r"/>
                <a:tab pos="1371600" algn="r"/>
                <a:tab pos="2222500" algn="r"/>
                <a:tab pos="3200400" algn="r"/>
                <a:tab pos="3937000" algn="r"/>
                <a:tab pos="4279900" algn="r"/>
                <a:tab pos="4508500" algn="r"/>
                <a:tab pos="5486400" algn="r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You have a choice of 3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metals. Which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will work?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967335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r"/>
                <a:tab pos="1371600" algn="r"/>
                <a:tab pos="2222500" algn="r"/>
                <a:tab pos="3200400" algn="r"/>
                <a:tab pos="3937000" algn="r"/>
                <a:tab pos="4279900" algn="r"/>
                <a:tab pos="4508500" algn="r"/>
                <a:tab pos="5486400" algn="r"/>
              </a:tabLst>
            </a:pPr>
            <a:r>
              <a:rPr lang="en-GB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Metal 1 – </a:t>
            </a:r>
            <a:r>
              <a:rPr lang="en-GB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W</a:t>
            </a:r>
            <a:r>
              <a:rPr lang="en-GB" baseline="-30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0</a:t>
            </a:r>
            <a:r>
              <a:rPr lang="en-GB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= 1 </a:t>
            </a:r>
            <a:r>
              <a:rPr lang="en-GB" dirty="0" err="1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eV</a:t>
            </a:r>
            <a:endParaRPr lang="en-US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r"/>
                <a:tab pos="1371600" algn="r"/>
                <a:tab pos="2222500" algn="r"/>
                <a:tab pos="3200400" algn="r"/>
                <a:tab pos="3937000" algn="r"/>
                <a:tab pos="4279900" algn="r"/>
                <a:tab pos="4508500" algn="r"/>
                <a:tab pos="5486400" algn="r"/>
              </a:tabLst>
            </a:pPr>
            <a:r>
              <a:rPr lang="en-GB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Metal 2 – </a:t>
            </a:r>
            <a:r>
              <a:rPr lang="en-GB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W</a:t>
            </a:r>
            <a:r>
              <a:rPr lang="en-GB" baseline="-30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0</a:t>
            </a:r>
            <a:r>
              <a:rPr lang="en-GB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= 1.5 </a:t>
            </a:r>
            <a:r>
              <a:rPr lang="en-GB" dirty="0" err="1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eV</a:t>
            </a:r>
            <a:r>
              <a:rPr lang="en-GB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n-US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r"/>
                <a:tab pos="1371600" algn="r"/>
                <a:tab pos="2222500" algn="r"/>
                <a:tab pos="3200400" algn="r"/>
                <a:tab pos="3937000" algn="r"/>
                <a:tab pos="4279900" algn="r"/>
                <a:tab pos="4508500" algn="r"/>
                <a:tab pos="5486400" algn="r"/>
              </a:tabLst>
            </a:pPr>
            <a:r>
              <a:rPr lang="en-GB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Metal 3 – </a:t>
            </a:r>
            <a:r>
              <a:rPr lang="en-GB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W</a:t>
            </a:r>
            <a:r>
              <a:rPr lang="en-GB" baseline="-30000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0</a:t>
            </a:r>
            <a:r>
              <a:rPr lang="en-GB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= 2 </a:t>
            </a:r>
            <a:r>
              <a:rPr lang="en-GB" dirty="0" err="1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eV</a:t>
            </a:r>
            <a:endParaRPr lang="en-US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905107"/>
            <a:ext cx="20574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 and 2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2 and 3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 only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3 only</a:t>
            </a:r>
          </a:p>
        </p:txBody>
      </p:sp>
      <p:pic>
        <p:nvPicPr>
          <p:cNvPr id="692233" name="Picture 9" descr="http://3.bp.blogspot.com/_MQJaanPwgpQ/Se8SDCmxepI/AAAAAAAAA2M/PRRvBM2JleM/s320/laserhomesecur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76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25,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91746</TotalTime>
  <Words>1127</Words>
  <Application>Microsoft Office PowerPoint</Application>
  <PresentationFormat>On-screen Show (4:3)</PresentationFormat>
  <Paragraphs>192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Phys102</vt:lpstr>
      <vt:lpstr>MathType 6.0 Equation</vt:lpstr>
      <vt:lpstr>Equation</vt:lpstr>
      <vt:lpstr>Phys 102 – Lecture 25</vt:lpstr>
      <vt:lpstr>Recall last time…</vt:lpstr>
      <vt:lpstr>Atomic units</vt:lpstr>
      <vt:lpstr>Photoelectric effect</vt:lpstr>
      <vt:lpstr>Classical model vs. experiment</vt:lpstr>
      <vt:lpstr>Photon Model of Light</vt:lpstr>
      <vt:lpstr>ACT: CheckPoint 2.2</vt:lpstr>
      <vt:lpstr>Photoelectric effect explained</vt:lpstr>
      <vt:lpstr>ACT: Photoelectric effect</vt:lpstr>
      <vt:lpstr>Atomic spectra</vt:lpstr>
      <vt:lpstr>Calculation: H spectral lines</vt:lpstr>
      <vt:lpstr>Solar spectrum</vt:lpstr>
      <vt:lpstr>ACT: CheckPoint 3.1</vt:lpstr>
      <vt:lpstr>ACT: CheckPoint 3.2</vt:lpstr>
      <vt:lpstr>Fluorescence</vt:lpstr>
      <vt:lpstr>Young’s double slit revisited</vt:lpstr>
      <vt:lpstr>ACT: Photons &amp; electrons </vt:lpstr>
      <vt:lpstr>Summary of today’s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548</cp:revision>
  <cp:lastPrinted>2015-04-21T22:40:59Z</cp:lastPrinted>
  <dcterms:created xsi:type="dcterms:W3CDTF">2014-01-20T00:06:45Z</dcterms:created>
  <dcterms:modified xsi:type="dcterms:W3CDTF">2015-04-21T22:41:27Z</dcterms:modified>
</cp:coreProperties>
</file>