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9" r:id="rId2"/>
    <p:sldId id="276" r:id="rId3"/>
    <p:sldId id="287" r:id="rId4"/>
    <p:sldId id="298" r:id="rId5"/>
    <p:sldId id="305" r:id="rId6"/>
    <p:sldId id="256" r:id="rId7"/>
    <p:sldId id="288" r:id="rId8"/>
    <p:sldId id="282" r:id="rId9"/>
    <p:sldId id="283" r:id="rId10"/>
    <p:sldId id="301" r:id="rId11"/>
    <p:sldId id="295" r:id="rId12"/>
    <p:sldId id="302" r:id="rId13"/>
    <p:sldId id="292" r:id="rId14"/>
    <p:sldId id="284" r:id="rId15"/>
    <p:sldId id="285" r:id="rId16"/>
    <p:sldId id="286" r:id="rId17"/>
    <p:sldId id="270" r:id="rId18"/>
    <p:sldId id="304" r:id="rId19"/>
    <p:sldId id="299" r:id="rId20"/>
    <p:sldId id="300" r:id="rId21"/>
    <p:sldId id="303" r:id="rId22"/>
    <p:sldId id="281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FF"/>
    <a:srgbClr val="F95A01"/>
    <a:srgbClr val="FF4747"/>
    <a:srgbClr val="FF6600"/>
    <a:srgbClr val="C55A11"/>
    <a:srgbClr val="FF3300"/>
    <a:srgbClr val="00CC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C3C3281-40CC-4831-8D1D-DE9F80AAF0FF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6BC9626-B55D-42D8-845E-F2137D790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Inside a wire – 10</a:t>
            </a:r>
            <a:r>
              <a:rPr lang="en-US" baseline="30000" dirty="0" smtClean="0"/>
              <a:t>-2</a:t>
            </a:r>
          </a:p>
          <a:p>
            <a:r>
              <a:rPr lang="en-US" dirty="0" smtClean="0"/>
              <a:t>Earth’s field – 10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Near objects charged by rubbing – 10</a:t>
            </a:r>
            <a:r>
              <a:rPr lang="en-US" baseline="30000" dirty="0" smtClean="0"/>
              <a:t>3</a:t>
            </a:r>
            <a:r>
              <a:rPr lang="en-US" dirty="0" smtClean="0"/>
              <a:t> - 10</a:t>
            </a:r>
            <a:r>
              <a:rPr lang="en-US" baseline="30000" dirty="0" smtClean="0"/>
              <a:t>6</a:t>
            </a:r>
          </a:p>
          <a:p>
            <a:r>
              <a:rPr lang="en-US" dirty="0" smtClean="0"/>
              <a:t>Needed to cause a spark in air – 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Inside a cell membrane – 10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Inside an atom – 10</a:t>
            </a: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15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http://www.hep.uiuc.edu/home/mats/flash/sphere_line_plane.html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8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http://www.hep.uiuc.edu/home/mats/flash/dipole_potential.html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11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9743" indent="-296056" defTabSz="96711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4221" indent="-236844" defTabSz="96711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57909" indent="-236844" defTabSz="96711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1598" indent="-236844" defTabSz="967113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05285" indent="-236844" defTabSz="96711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78974" indent="-236844" defTabSz="96711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52663" indent="-236844" defTabSz="96711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26351" indent="-236844" defTabSz="96711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2A45F2-644C-4CCB-A974-99AA0E9B9104}" type="slidenum">
              <a:rPr lang="en-US" sz="1300" smtClean="0"/>
              <a:pPr eaLnBrk="1" hangingPunct="1"/>
              <a:t>14</a:t>
            </a:fld>
            <a:endParaRPr lang="en-US" sz="1300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797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62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C9626-B55D-42D8-845E-F2137D790C2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5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71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51464"/>
            <a:ext cx="7886700" cy="7445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2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57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7886700" cy="1325563"/>
          </a:xfrm>
        </p:spPr>
        <p:txBody>
          <a:bodyPr/>
          <a:lstStyle>
            <a:lvl1pPr algn="ctr">
              <a:defRPr b="1"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Phys. 102, Lecture 3, Slide </a:t>
            </a:r>
            <a:fld id="{1CAC7609-F577-47E8-AE8B-FF3B7C65C0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4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14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7609-F577-47E8-AE8B-FF3B7C65C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9.png"/><Relationship Id="rId4" Type="http://schemas.openxmlformats.org/officeDocument/2006/relationships/image" Target="../media/image5.wmf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png"/><Relationship Id="rId5" Type="http://schemas.openxmlformats.org/officeDocument/2006/relationships/image" Target="../media/image34.png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6.wmf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5.wmf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4.png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Phys 102 – Lecture 3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Electric field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7609-F577-47E8-AE8B-FF3B7C65C01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9634" name="Picture 2" descr="http://elektromagnetisme.no/wp-content/uploads/2011/10/cropped-dipole2d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050" y="1600200"/>
            <a:ext cx="8382000" cy="2414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485900" y="4229100"/>
            <a:ext cx="914400" cy="2057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perspectiveLeft">
              <a:rot lat="0" lon="18299985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two charged planes</a:t>
            </a:r>
            <a:endParaRPr lang="en-US" dirty="0"/>
          </a:p>
        </p:txBody>
      </p:sp>
      <p:pic>
        <p:nvPicPr>
          <p:cNvPr id="4" name="Picture 10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22640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two large parallel planes with equal and opposite charge +</a:t>
            </a:r>
            <a:r>
              <a:rPr lang="en-US" sz="2400" i="1" dirty="0" smtClean="0"/>
              <a:t>Q</a:t>
            </a:r>
            <a:r>
              <a:rPr lang="en-US" sz="2400" dirty="0" smtClean="0"/>
              <a:t> and –</a:t>
            </a:r>
            <a:r>
              <a:rPr lang="en-US" sz="2400" i="1" dirty="0" smtClean="0"/>
              <a:t>Q</a:t>
            </a:r>
            <a:r>
              <a:rPr lang="en-US" sz="2400" dirty="0" smtClean="0"/>
              <a:t> separated by a small distance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electric field from one plane is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plane</a:t>
            </a:r>
            <a:r>
              <a:rPr lang="en-US" sz="2400" dirty="0" smtClean="0"/>
              <a:t>, what is the magnitude of total electric field at position </a:t>
            </a:r>
            <a:r>
              <a:rPr lang="en-US" sz="2400" i="1" dirty="0" smtClean="0"/>
              <a:t>P</a:t>
            </a:r>
            <a:r>
              <a:rPr lang="en-US" sz="2400" dirty="0" smtClean="0"/>
              <a:t>  </a:t>
            </a:r>
            <a:r>
              <a:rPr lang="en-US" sz="2400" u="sng" dirty="0" smtClean="0"/>
              <a:t>above</a:t>
            </a:r>
            <a:r>
              <a:rPr lang="en-US" sz="2400" dirty="0" smtClean="0"/>
              <a:t> the two parallel planes?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1905000" y="3733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7400" y="34290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76931" y="3581400"/>
            <a:ext cx="15526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0 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2400" i="1" baseline="-25000" dirty="0" err="1" smtClean="0">
                <a:solidFill>
                  <a:schemeClr val="accent5">
                    <a:lumMod val="75000"/>
                  </a:schemeClr>
                </a:solidFill>
              </a:rPr>
              <a:t>plane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/2 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2400" i="1" baseline="-25000" dirty="0" smtClean="0">
                <a:solidFill>
                  <a:schemeClr val="accent5">
                    <a:lumMod val="75000"/>
                  </a:schemeClr>
                </a:solidFill>
              </a:rPr>
              <a:t>plane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4191000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r>
              <a:rPr lang="en-US" sz="2800" i="1" dirty="0" smtClean="0"/>
              <a:t>Q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28600" y="4953000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–</a:t>
            </a:r>
            <a:r>
              <a:rPr lang="en-US" sz="2800" i="1" dirty="0" smtClean="0"/>
              <a:t>Q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3886200" y="3429000"/>
            <a:ext cx="2057400" cy="2133600"/>
            <a:chOff x="3505200" y="3429000"/>
            <a:chExt cx="2057400" cy="21336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3505200" y="4724400"/>
              <a:ext cx="2057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505200" y="5562600"/>
              <a:ext cx="2057400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44958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648200" y="3429000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P</a:t>
              </a:r>
              <a:endParaRPr lang="en-US" sz="2400" i="1" dirty="0"/>
            </a:p>
          </p:txBody>
        </p:sp>
      </p:grpSp>
      <p:sp>
        <p:nvSpPr>
          <p:cNvPr id="10" name="Rectangle 9"/>
          <p:cNvSpPr/>
          <p:nvPr/>
        </p:nvSpPr>
        <p:spPr>
          <a:xfrm rot="16200000">
            <a:off x="1485900" y="3467100"/>
            <a:ext cx="914400" cy="2057400"/>
          </a:xfrm>
          <a:prstGeom prst="rect">
            <a:avLst/>
          </a:prstGeom>
          <a:solidFill>
            <a:srgbClr val="FF4747"/>
          </a:solidFill>
          <a:ln>
            <a:solidFill>
              <a:schemeClr val="tx1"/>
            </a:solidFill>
          </a:ln>
          <a:scene3d>
            <a:camera prst="perspectiveLeft">
              <a:rot lat="0" lon="18299985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2950529" y="1828801"/>
            <a:ext cx="2057400" cy="1817131"/>
            <a:chOff x="2950529" y="1828801"/>
            <a:chExt cx="2057400" cy="1817131"/>
          </a:xfrm>
        </p:grpSpPr>
        <p:sp>
          <p:nvSpPr>
            <p:cNvPr id="11" name="Rectangle 10"/>
            <p:cNvSpPr/>
            <p:nvPr/>
          </p:nvSpPr>
          <p:spPr>
            <a:xfrm rot="16200000">
              <a:off x="3522029" y="2019301"/>
              <a:ext cx="914400" cy="2057400"/>
            </a:xfrm>
            <a:prstGeom prst="rect">
              <a:avLst/>
            </a:prstGeom>
            <a:solidFill>
              <a:srgbClr val="FF4747"/>
            </a:solidFill>
            <a:ln>
              <a:solidFill>
                <a:schemeClr val="tx1"/>
              </a:solidFill>
            </a:ln>
            <a:scene3d>
              <a:camera prst="perspectiveLeft">
                <a:rot lat="0" lon="18299985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3522029" y="1257301"/>
              <a:ext cx="914400" cy="2057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perspectiveLeft">
                <a:rot lat="0" lon="18299985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6200000">
              <a:off x="3864929" y="2743201"/>
              <a:ext cx="152400" cy="609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16200000">
              <a:off x="3864929" y="1981202"/>
              <a:ext cx="152400" cy="609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2057402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–</a:t>
              </a:r>
              <a:r>
                <a:rPr lang="en-US" i="1" dirty="0" smtClean="0"/>
                <a:t>Q</a:t>
              </a:r>
              <a:endParaRPr lang="en-US" i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73426" y="327660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r>
                <a:rPr lang="en-US" i="1" dirty="0" smtClean="0"/>
                <a:t>Q</a:t>
              </a:r>
              <a:endParaRPr lang="en-US" i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"/>
            <a:ext cx="7886700" cy="1143000"/>
          </a:xfrm>
        </p:spPr>
        <p:txBody>
          <a:bodyPr/>
          <a:lstStyle/>
          <a:p>
            <a:r>
              <a:rPr lang="en-US" dirty="0" smtClean="0"/>
              <a:t>Calculation: Electron microscope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3941129" y="1905002"/>
            <a:ext cx="0" cy="1981199"/>
            <a:chOff x="3941129" y="1905002"/>
            <a:chExt cx="0" cy="1981199"/>
          </a:xfrm>
        </p:grpSpPr>
        <p:cxnSp>
          <p:nvCxnSpPr>
            <p:cNvPr id="18" name="Straight Connector 17"/>
            <p:cNvCxnSpPr/>
            <p:nvPr/>
          </p:nvCxnSpPr>
          <p:spPr>
            <a:xfrm rot="16200000">
              <a:off x="3674429" y="3619501"/>
              <a:ext cx="533400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3674429" y="2857501"/>
              <a:ext cx="53340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200000">
              <a:off x="3712529" y="2133602"/>
              <a:ext cx="4572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8" name="Picture 9" descr="electron-microscop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3" y="1893334"/>
            <a:ext cx="259556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Group 54"/>
          <p:cNvGrpSpPr/>
          <p:nvPr/>
        </p:nvGrpSpPr>
        <p:grpSpPr>
          <a:xfrm>
            <a:off x="3814718" y="3897868"/>
            <a:ext cx="300082" cy="369332"/>
            <a:chOff x="3814718" y="4245928"/>
            <a:chExt cx="300082" cy="369332"/>
          </a:xfrm>
        </p:grpSpPr>
        <p:pic>
          <p:nvPicPr>
            <p:cNvPr id="74" name="Picture 7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838855" y="4304868"/>
              <a:ext cx="251809" cy="25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" name="TextBox 79"/>
            <p:cNvSpPr txBox="1"/>
            <p:nvPr/>
          </p:nvSpPr>
          <p:spPr>
            <a:xfrm>
              <a:off x="3814718" y="424592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–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2400" y="9906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uniform E field generated by parallel plates accelerates electrons in an electron microscope. If an electron starts from rest at the top plate what is its final velocity?</a:t>
            </a:r>
            <a:endParaRPr lang="en-US" sz="20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838200" y="1981202"/>
            <a:ext cx="2057400" cy="1295400"/>
            <a:chOff x="838200" y="1981202"/>
            <a:chExt cx="2057400" cy="1295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1676400" y="1981202"/>
              <a:ext cx="1219200" cy="762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676400" y="2514602"/>
              <a:ext cx="1143000" cy="762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838200" y="1981202"/>
              <a:ext cx="838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828800" y="2514602"/>
            <a:ext cx="990600" cy="762000"/>
            <a:chOff x="1828800" y="2514602"/>
            <a:chExt cx="990600" cy="762000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2819400" y="2514602"/>
              <a:ext cx="0" cy="762000"/>
            </a:xfrm>
            <a:prstGeom prst="straightConnector1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828800" y="2754868"/>
              <a:ext cx="97975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d</a:t>
              </a:r>
              <a:r>
                <a:rPr lang="en-US" dirty="0" smtClean="0"/>
                <a:t> = 1 cm</a:t>
              </a:r>
              <a:endParaRPr lang="en-US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964074" y="2526268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 smtClean="0"/>
              <a:t> = 10</a:t>
            </a:r>
            <a:r>
              <a:rPr lang="en-US" baseline="30000" dirty="0" smtClean="0"/>
              <a:t>6</a:t>
            </a:r>
            <a:r>
              <a:rPr lang="en-US" dirty="0" smtClean="0"/>
              <a:t> N/C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04800" y="4191002"/>
            <a:ext cx="209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microscope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114800" y="388620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q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/>
          <p:cNvGrpSpPr/>
          <p:nvPr/>
        </p:nvGrpSpPr>
        <p:grpSpPr>
          <a:xfrm>
            <a:off x="5592101" y="3054526"/>
            <a:ext cx="2538418" cy="2561393"/>
            <a:chOff x="5592101" y="3054526"/>
            <a:chExt cx="2538418" cy="2561393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943600" y="4343400"/>
              <a:ext cx="4572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7315200" y="4343400"/>
              <a:ext cx="4572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6858000" y="3429000"/>
              <a:ext cx="0" cy="4572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6858000" y="4800600"/>
              <a:ext cx="0" cy="4572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1320000">
              <a:off x="7929351" y="4826405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-1380000">
              <a:off x="7928680" y="3841951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6720000">
              <a:off x="6283222" y="5515335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4020000">
              <a:off x="7257916" y="5502789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rot="1320000">
              <a:off x="5592101" y="3883307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-1380000">
              <a:off x="5595180" y="4832977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rot="6720000">
              <a:off x="7226323" y="3155110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4020000">
              <a:off x="6260141" y="3193039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0" y="2057400"/>
            <a:ext cx="4572000" cy="4572000"/>
            <a:chOff x="457200" y="2057400"/>
            <a:chExt cx="4572000" cy="4572000"/>
          </a:xfrm>
        </p:grpSpPr>
        <p:cxnSp>
          <p:nvCxnSpPr>
            <p:cNvPr id="54" name="Straight Arrow Connector 53"/>
            <p:cNvCxnSpPr/>
            <p:nvPr/>
          </p:nvCxnSpPr>
          <p:spPr>
            <a:xfrm flipV="1">
              <a:off x="3200400" y="4343400"/>
              <a:ext cx="18288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2700000" flipV="1">
              <a:off x="3331678" y="5160476"/>
              <a:ext cx="4572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18900000">
              <a:off x="3319803" y="3538195"/>
              <a:ext cx="4572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320000">
              <a:off x="4019401" y="4902605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-1380000">
              <a:off x="4006855" y="3758823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457200" y="4343400"/>
              <a:ext cx="18288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1828802" y="2971798"/>
              <a:ext cx="18288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6200000" flipH="1" flipV="1">
              <a:off x="1828802" y="5714998"/>
              <a:ext cx="18288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3500000">
              <a:off x="1699294" y="3555019"/>
              <a:ext cx="4572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8100000" flipV="1">
              <a:off x="1709396" y="5143344"/>
              <a:ext cx="4572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6720000">
              <a:off x="2086078" y="5708310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4020000">
              <a:off x="3227020" y="5707639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1320000">
              <a:off x="1289581" y="3800179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-1380000">
              <a:off x="1287405" y="4913870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6720000">
              <a:off x="3190786" y="2976985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4020000">
              <a:off x="2065393" y="3000064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325563"/>
          </a:xfrm>
        </p:spPr>
        <p:txBody>
          <a:bodyPr/>
          <a:lstStyle/>
          <a:p>
            <a:r>
              <a:rPr lang="en-US" dirty="0" smtClean="0"/>
              <a:t>Electric field lines for charges</a:t>
            </a:r>
            <a:endParaRPr lang="en-US" dirty="0"/>
          </a:p>
        </p:txBody>
      </p:sp>
      <p:graphicFrame>
        <p:nvGraphicFramePr>
          <p:cNvPr id="55" name="Object 4"/>
          <p:cNvGraphicFramePr>
            <a:graphicFrameLocks noChangeAspect="1"/>
          </p:cNvGraphicFramePr>
          <p:nvPr/>
        </p:nvGraphicFramePr>
        <p:xfrm>
          <a:off x="1828800" y="2209800"/>
          <a:ext cx="350437" cy="43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3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09800"/>
                        <a:ext cx="350437" cy="430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94429"/>
            <a:ext cx="472301" cy="47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682108" y="406263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–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129" name="Slide Number Placeholder 1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40944" y="1143000"/>
            <a:ext cx="904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Electric field lines represent E field direction and magnitude graphically</a:t>
            </a:r>
            <a:endParaRPr lang="en-US" sz="2400" dirty="0"/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3962400" y="1600200"/>
          <a:ext cx="122426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4" name="Equation" r:id="rId6" imgW="558720" imgH="419040" progId="Equation.DSMT4">
                  <p:embed/>
                </p:oleObj>
              </mc:Choice>
              <mc:Fallback>
                <p:oleObj name="Equation" r:id="rId6" imgW="55872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00200"/>
                        <a:ext cx="122426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6858000" y="2209800"/>
          <a:ext cx="3508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5" name="Equation" r:id="rId8" imgW="164880" imgH="203040" progId="Equation.DSMT4">
                  <p:embed/>
                </p:oleObj>
              </mc:Choice>
              <mc:Fallback>
                <p:oleObj name="Equation" r:id="rId8" imgW="164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209800"/>
                        <a:ext cx="350838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" name="Rectangle 202"/>
          <p:cNvSpPr/>
          <p:nvPr/>
        </p:nvSpPr>
        <p:spPr>
          <a:xfrm>
            <a:off x="3886200" y="1600200"/>
            <a:ext cx="1371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14800"/>
            <a:ext cx="477345" cy="47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17767" y="407253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+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2665306" y="37338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q</a:t>
            </a:r>
            <a:endParaRPr lang="en-US" sz="2400" i="1" dirty="0"/>
          </a:p>
        </p:txBody>
      </p:sp>
      <p:sp>
        <p:nvSpPr>
          <p:cNvPr id="258" name="TextBox 257"/>
          <p:cNvSpPr txBox="1"/>
          <p:nvPr/>
        </p:nvSpPr>
        <p:spPr>
          <a:xfrm>
            <a:off x="7293429" y="3638798"/>
            <a:ext cx="497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–q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C:\Users\Tom\SkyDrive\Documents\PHYS 102 Prelectures\dipo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758" y="1268818"/>
            <a:ext cx="6741042" cy="505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 lines for </a:t>
            </a:r>
            <a:r>
              <a:rPr lang="en-US" dirty="0" smtClean="0"/>
              <a:t>dipoles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815" y="3554988"/>
            <a:ext cx="472301" cy="47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41" y="3558788"/>
            <a:ext cx="477345" cy="47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24808" y="351651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+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4523" y="35231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–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+mn-lt"/>
              </a:rPr>
              <a:t>CheckPoint</a:t>
            </a:r>
            <a:r>
              <a:rPr lang="en-US" dirty="0" smtClean="0">
                <a:latin typeface="+mn-lt"/>
              </a:rPr>
              <a:t> 2.1</a:t>
            </a:r>
          </a:p>
        </p:txBody>
      </p:sp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533400" y="5257800"/>
            <a:ext cx="7543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Charge A is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positive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negative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C.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unknown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2007319" y="1425669"/>
            <a:ext cx="5155481" cy="3451131"/>
            <a:chOff x="3988519" y="1533378"/>
            <a:chExt cx="5155481" cy="3451131"/>
          </a:xfrm>
        </p:grpSpPr>
        <p:pic>
          <p:nvPicPr>
            <p:cNvPr id="53" name="Picture 1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3988519" y="1533378"/>
              <a:ext cx="5155481" cy="3451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4" name="Straight Arrow Connector 53"/>
            <p:cNvCxnSpPr/>
            <p:nvPr/>
          </p:nvCxnSpPr>
          <p:spPr>
            <a:xfrm flipH="1" flipV="1">
              <a:off x="5658030" y="2452867"/>
              <a:ext cx="28395" cy="8078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5" name="Picture 54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2516" y="3307667"/>
              <a:ext cx="247381" cy="24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1829" y="3313418"/>
              <a:ext cx="247381" cy="24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7" name="Straight Arrow Connector 56"/>
            <p:cNvCxnSpPr/>
            <p:nvPr/>
          </p:nvCxnSpPr>
          <p:spPr>
            <a:xfrm flipV="1">
              <a:off x="6477000" y="2514599"/>
              <a:ext cx="57150" cy="7619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6962776" y="3119437"/>
              <a:ext cx="90488" cy="1904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6977063" y="3729034"/>
              <a:ext cx="85725" cy="952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 flipV="1">
              <a:off x="5081586" y="3038476"/>
              <a:ext cx="85727" cy="3333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6519865" y="4238623"/>
              <a:ext cx="42863" cy="61914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5757863" y="4252918"/>
              <a:ext cx="19050" cy="80963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5133974" y="3800475"/>
              <a:ext cx="66676" cy="2857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5105400" y="1905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X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953000" y="3124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Y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949484" y="2831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019800" y="2971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33400" y="5257800"/>
            <a:ext cx="7848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Compare the </a:t>
            </a:r>
            <a:r>
              <a:rPr lang="en-US" dirty="0" smtClean="0">
                <a:latin typeface="+mn-lt"/>
              </a:rPr>
              <a:t>charges |</a:t>
            </a:r>
            <a:r>
              <a:rPr lang="en-US" i="1" dirty="0" smtClean="0">
                <a:latin typeface="+mn-lt"/>
              </a:rPr>
              <a:t>Q</a:t>
            </a:r>
            <a:r>
              <a:rPr lang="en-US" i="1" baseline="-25000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|&amp; |</a:t>
            </a:r>
            <a:r>
              <a:rPr lang="en-US" i="1" dirty="0" smtClean="0">
                <a:latin typeface="+mn-lt"/>
              </a:rPr>
              <a:t>Q</a:t>
            </a:r>
            <a:r>
              <a:rPr lang="en-US" i="1" baseline="-25000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|</a:t>
            </a:r>
            <a:endParaRPr lang="en-US" i="1" dirty="0"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A. |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Q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|= |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Q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|/2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|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Q</a:t>
            </a:r>
            <a:r>
              <a:rPr lang="en-US" i="1" baseline="-25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|= |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Q</a:t>
            </a:r>
            <a:r>
              <a:rPr lang="en-US" i="1" baseline="-25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B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|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	C.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|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Q</a:t>
            </a:r>
            <a:r>
              <a:rPr lang="en-US" i="1" baseline="-25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|=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2|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Q</a:t>
            </a:r>
            <a:r>
              <a:rPr lang="en-US" i="1" baseline="-25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2.2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007319" y="1425669"/>
            <a:ext cx="5155481" cy="3451131"/>
            <a:chOff x="3988519" y="1533378"/>
            <a:chExt cx="5155481" cy="3451131"/>
          </a:xfrm>
        </p:grpSpPr>
        <p:pic>
          <p:nvPicPr>
            <p:cNvPr id="27" name="Picture 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3988519" y="1533378"/>
              <a:ext cx="5155481" cy="3451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8" name="Straight Arrow Connector 27"/>
            <p:cNvCxnSpPr/>
            <p:nvPr/>
          </p:nvCxnSpPr>
          <p:spPr>
            <a:xfrm flipH="1" flipV="1">
              <a:off x="5658030" y="2452867"/>
              <a:ext cx="28395" cy="8078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Picture 28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2516" y="3307667"/>
              <a:ext cx="247381" cy="24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1829" y="3313418"/>
              <a:ext cx="247381" cy="24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1" name="Straight Arrow Connector 30"/>
            <p:cNvCxnSpPr/>
            <p:nvPr/>
          </p:nvCxnSpPr>
          <p:spPr>
            <a:xfrm flipV="1">
              <a:off x="6477000" y="2514599"/>
              <a:ext cx="57150" cy="7619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962776" y="3119437"/>
              <a:ext cx="90488" cy="1904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977063" y="3729034"/>
              <a:ext cx="85725" cy="952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 flipV="1">
              <a:off x="5081586" y="3038476"/>
              <a:ext cx="85727" cy="3333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519865" y="4238623"/>
              <a:ext cx="42863" cy="61914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5757863" y="4252918"/>
              <a:ext cx="19050" cy="80963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5133974" y="3800475"/>
              <a:ext cx="66676" cy="2857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10" descr="iclick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105400" y="1905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53000" y="3124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49484" y="2831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019800" y="2971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</a:t>
            </a:r>
            <a:r>
              <a:rPr lang="en-US" dirty="0" err="1" smtClean="0"/>
              <a:t>CheckPoint</a:t>
            </a:r>
            <a:r>
              <a:rPr lang="en-US" dirty="0" smtClean="0"/>
              <a:t> 2.4</a:t>
            </a:r>
            <a:endParaRPr lang="en-US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52400" y="5257800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The magnitude of the electric field at point X is greater than at point Y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True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False</a:t>
            </a:r>
            <a:r>
              <a:rPr lang="en-US" dirty="0">
                <a:latin typeface="+mn-lt"/>
              </a:rPr>
              <a:t>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007319" y="1425669"/>
            <a:ext cx="5155481" cy="3451131"/>
            <a:chOff x="3988519" y="1533378"/>
            <a:chExt cx="5155481" cy="3451131"/>
          </a:xfrm>
        </p:grpSpPr>
        <p:pic>
          <p:nvPicPr>
            <p:cNvPr id="28" name="Picture 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3988519" y="1533378"/>
              <a:ext cx="5155481" cy="3451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9" name="Straight Arrow Connector 28"/>
            <p:cNvCxnSpPr/>
            <p:nvPr/>
          </p:nvCxnSpPr>
          <p:spPr>
            <a:xfrm flipH="1" flipV="1">
              <a:off x="5658030" y="2452867"/>
              <a:ext cx="28395" cy="8078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2516" y="3307667"/>
              <a:ext cx="247381" cy="24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0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1829" y="3313418"/>
              <a:ext cx="247381" cy="247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2" name="Straight Arrow Connector 31"/>
            <p:cNvCxnSpPr/>
            <p:nvPr/>
          </p:nvCxnSpPr>
          <p:spPr>
            <a:xfrm flipV="1">
              <a:off x="6477000" y="2514599"/>
              <a:ext cx="57150" cy="7619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6962776" y="3119437"/>
              <a:ext cx="90488" cy="1904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977063" y="3729034"/>
              <a:ext cx="85725" cy="952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 flipV="1">
              <a:off x="5081586" y="3038476"/>
              <a:ext cx="85727" cy="3333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19865" y="4238623"/>
              <a:ext cx="42863" cy="61914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5757863" y="4252918"/>
              <a:ext cx="19050" cy="80963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5133974" y="3800475"/>
              <a:ext cx="66676" cy="2857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105400" y="19050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53000" y="3124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Y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49484" y="2831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019800" y="2971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44" name="Picture 10" descr="iclick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 rot="5400000">
            <a:off x="1333500" y="2552700"/>
            <a:ext cx="2743200" cy="3124200"/>
            <a:chOff x="3200400" y="2362200"/>
            <a:chExt cx="2743200" cy="320040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943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3200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657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4114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5720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5486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50292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Calculation: dipole in E-field</a:t>
            </a:r>
            <a:endParaRPr lang="en-US" b="1" i="1" dirty="0"/>
          </a:p>
        </p:txBody>
      </p:sp>
      <p:grpSp>
        <p:nvGrpSpPr>
          <p:cNvPr id="7" name="Group 6"/>
          <p:cNvGrpSpPr/>
          <p:nvPr/>
        </p:nvGrpSpPr>
        <p:grpSpPr>
          <a:xfrm rot="1800000">
            <a:off x="2286000" y="3505200"/>
            <a:ext cx="762000" cy="1219200"/>
            <a:chOff x="8153400" y="3352800"/>
            <a:chExt cx="762000" cy="1219200"/>
          </a:xfrm>
        </p:grpSpPr>
        <p:grpSp>
          <p:nvGrpSpPr>
            <p:cNvPr id="8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11" name="Picture 9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TextBox 8"/>
            <p:cNvSpPr txBox="1"/>
            <p:nvPr/>
          </p:nvSpPr>
          <p:spPr>
            <a:xfrm>
              <a:off x="8294535" y="3421196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r>
                <a:rPr lang="en-US" sz="2400" i="1" dirty="0" smtClean="0">
                  <a:solidFill>
                    <a:schemeClr val="bg1"/>
                  </a:solidFill>
                </a:rPr>
                <a:t>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02487" y="4023679"/>
              <a:ext cx="4972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bg1"/>
                  </a:solidFill>
                </a:rPr>
                <a:t>–q</a:t>
              </a:r>
              <a:endParaRPr lang="en-US" sz="2400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electric dipole with moment </a:t>
            </a:r>
            <a:r>
              <a:rPr lang="en-US" sz="2400" i="1" dirty="0" smtClean="0"/>
              <a:t>p</a:t>
            </a:r>
            <a:r>
              <a:rPr lang="en-US" sz="2400" dirty="0" smtClean="0"/>
              <a:t> = 6.2 x 10</a:t>
            </a:r>
            <a:r>
              <a:rPr lang="en-US" sz="2400" baseline="30000" dirty="0" smtClean="0"/>
              <a:t>–30</a:t>
            </a:r>
            <a:r>
              <a:rPr lang="en-US" sz="2400" dirty="0" smtClean="0"/>
              <a:t> </a:t>
            </a:r>
            <a:r>
              <a:rPr lang="en-US" sz="2400" dirty="0" err="1" smtClean="0"/>
              <a:t>C∙m</a:t>
            </a:r>
            <a:r>
              <a:rPr lang="en-US" sz="2400" dirty="0" smtClean="0"/>
              <a:t> is placed in a uniform external electric field </a:t>
            </a:r>
            <a:r>
              <a:rPr lang="en-US" sz="2400" i="1" dirty="0" smtClean="0"/>
              <a:t>E</a:t>
            </a:r>
            <a:r>
              <a:rPr lang="en-US" sz="2400" dirty="0" smtClean="0"/>
              <a:t> = 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N/C at an angle </a:t>
            </a:r>
            <a:r>
              <a:rPr lang="el-GR" sz="2400" dirty="0" smtClean="0"/>
              <a:t>θ</a:t>
            </a:r>
            <a:r>
              <a:rPr lang="en-US" sz="2400" dirty="0" smtClean="0"/>
              <a:t> = 60°. </a:t>
            </a:r>
          </a:p>
          <a:p>
            <a:r>
              <a:rPr lang="en-US" sz="2400" dirty="0" smtClean="0"/>
              <a:t>Calculate the total </a:t>
            </a:r>
            <a:r>
              <a:rPr lang="en-US" sz="2400" i="1" dirty="0" smtClean="0"/>
              <a:t>force</a:t>
            </a:r>
            <a:r>
              <a:rPr lang="en-US" sz="2400" dirty="0" smtClean="0"/>
              <a:t> and </a:t>
            </a:r>
            <a:r>
              <a:rPr lang="en-US" sz="2400" i="1" dirty="0" smtClean="0"/>
              <a:t>torque</a:t>
            </a:r>
            <a:r>
              <a:rPr lang="en-US" sz="2400" dirty="0" smtClean="0"/>
              <a:t> on the dipole.</a:t>
            </a:r>
            <a:endParaRPr lang="en-US" sz="2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4343400" y="4010025"/>
          <a:ext cx="3317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6" imgW="164880" imgH="203040" progId="Equation.DSMT4">
                  <p:embed/>
                </p:oleObj>
              </mc:Choice>
              <mc:Fallback>
                <p:oleObj name="Equation" r:id="rId6" imgW="164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10025"/>
                        <a:ext cx="33178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1981200" y="3124200"/>
            <a:ext cx="2133600" cy="1676400"/>
            <a:chOff x="1981200" y="3124200"/>
            <a:chExt cx="2133600" cy="1676400"/>
          </a:xfrm>
        </p:grpSpPr>
        <p:sp>
          <p:nvSpPr>
            <p:cNvPr id="37" name="Rectangle 36"/>
            <p:cNvSpPr/>
            <p:nvPr/>
          </p:nvSpPr>
          <p:spPr>
            <a:xfrm>
              <a:off x="3220003" y="3669268"/>
              <a:ext cx="89479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l-GR" dirty="0" smtClean="0"/>
                <a:t>θ</a:t>
              </a:r>
              <a:r>
                <a:rPr lang="en-US" dirty="0" smtClean="0"/>
                <a:t> = 60°</a:t>
              </a:r>
              <a:endParaRPr lang="en-US" dirty="0"/>
            </a:p>
          </p:txBody>
        </p:sp>
        <p:cxnSp>
          <p:nvCxnSpPr>
            <p:cNvPr id="30" name="Straight Connector 29"/>
            <p:cNvCxnSpPr>
              <a:stCxn id="12" idx="0"/>
            </p:cNvCxnSpPr>
            <p:nvPr/>
          </p:nvCxnSpPr>
          <p:spPr>
            <a:xfrm flipV="1">
              <a:off x="2667000" y="3124200"/>
              <a:ext cx="609600" cy="990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/>
            <p:cNvSpPr/>
            <p:nvPr/>
          </p:nvSpPr>
          <p:spPr>
            <a:xfrm>
              <a:off x="1981200" y="3429000"/>
              <a:ext cx="1371600" cy="1371600"/>
            </a:xfrm>
            <a:prstGeom prst="arc">
              <a:avLst>
                <a:gd name="adj1" fmla="val 18090845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524000" y="3657600"/>
            <a:ext cx="1392866" cy="838200"/>
            <a:chOff x="1524000" y="3657600"/>
            <a:chExt cx="1392866" cy="838200"/>
          </a:xfrm>
        </p:grpSpPr>
        <p:graphicFrame>
          <p:nvGraphicFramePr>
            <p:cNvPr id="60424" name="Object 8"/>
            <p:cNvGraphicFramePr>
              <a:graphicFrameLocks noChangeAspect="1"/>
            </p:cNvGraphicFramePr>
            <p:nvPr/>
          </p:nvGraphicFramePr>
          <p:xfrm>
            <a:off x="1524000" y="3657600"/>
            <a:ext cx="849313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26" name="Equation" r:id="rId8" imgW="469800" imgH="203040" progId="Equation.DSMT4">
                    <p:embed/>
                  </p:oleObj>
                </mc:Choice>
                <mc:Fallback>
                  <p:oleObj name="Equation" r:id="rId8" imgW="469800" imgH="2030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3657600"/>
                          <a:ext cx="849313" cy="365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>
            <a:xfrm flipV="1">
              <a:off x="2438400" y="3744433"/>
              <a:ext cx="478466" cy="751367"/>
            </a:xfrm>
            <a:prstGeom prst="straightConnector1">
              <a:avLst/>
            </a:prstGeom>
            <a:ln w="57150">
              <a:solidFill>
                <a:schemeClr val="bg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5105400" y="1905000"/>
            <a:ext cx="3886200" cy="3886200"/>
            <a:chOff x="457200" y="2057400"/>
            <a:chExt cx="4572000" cy="4572000"/>
          </a:xfrm>
        </p:grpSpPr>
        <p:grpSp>
          <p:nvGrpSpPr>
            <p:cNvPr id="16" name="Group 109"/>
            <p:cNvGrpSpPr/>
            <p:nvPr/>
          </p:nvGrpSpPr>
          <p:grpSpPr>
            <a:xfrm>
              <a:off x="457200" y="2057400"/>
              <a:ext cx="4572000" cy="4572000"/>
              <a:chOff x="457200" y="2057400"/>
              <a:chExt cx="4572000" cy="4572000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>
                <a:off x="2743200" y="434340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457200" y="434340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rot="2700000">
                <a:off x="2408423" y="5151623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8100000">
                <a:off x="791976" y="5151624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3500000">
                <a:off x="791976" y="3551424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rot="18900000">
                <a:off x="2408423" y="3551423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1600200" y="548640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6200000" flipV="1">
                <a:off x="1600200" y="320040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1320000">
                <a:off x="2659971" y="4771575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rot="6720000">
                <a:off x="1172024" y="5403171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12120000">
                <a:off x="526371" y="3915224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7520000">
                <a:off x="2028375" y="326957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rot="-1380000">
                <a:off x="2652338" y="3896794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rot="4020000">
                <a:off x="2046805" y="5395538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rot="9420000">
                <a:off x="548062" y="4790004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14820000">
                <a:off x="1153594" y="3291262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30"/>
            <p:cNvGrpSpPr>
              <a:grpSpLocks noChangeAspect="1"/>
            </p:cNvGrpSpPr>
            <p:nvPr/>
          </p:nvGrpSpPr>
          <p:grpSpPr>
            <a:xfrm>
              <a:off x="1600200" y="3200400"/>
              <a:ext cx="2286000" cy="2286000"/>
              <a:chOff x="457200" y="2057400"/>
              <a:chExt cx="4572000" cy="4572000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2743200" y="4343400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457200" y="4343400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2700000">
                <a:off x="2408423" y="5151623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8100000">
                <a:off x="791976" y="5151624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13500000">
                <a:off x="791976" y="3551424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18900000">
                <a:off x="2408423" y="3551423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5400000">
                <a:off x="1600200" y="5486400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16200000" flipV="1">
                <a:off x="1600200" y="3200400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320000">
                <a:off x="2659971" y="4771575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6720000">
                <a:off x="1172024" y="5403171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12120000">
                <a:off x="526371" y="3915224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17520000">
                <a:off x="2028375" y="3269570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-1380000">
                <a:off x="2652338" y="3896794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rot="4020000">
                <a:off x="2046805" y="5395538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rot="9420000">
                <a:off x="548062" y="4790004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4820000">
                <a:off x="1153594" y="3291262"/>
                <a:ext cx="2286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 in E field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6" descr="http://upload.wikimedia.org/wikipedia/commons/thumb/6/67/Na%2BH2O.svg/220px-Na%2BH2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34" y="2772566"/>
            <a:ext cx="2166257" cy="216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0" y="2286000"/>
            <a:ext cx="342722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“Hydration shell” (from Lect. 2)</a:t>
            </a:r>
            <a:endParaRPr lang="en-US" sz="2000" dirty="0"/>
          </a:p>
        </p:txBody>
      </p:sp>
      <p:grpSp>
        <p:nvGrpSpPr>
          <p:cNvPr id="59" name="Group 58"/>
          <p:cNvGrpSpPr/>
          <p:nvPr/>
        </p:nvGrpSpPr>
        <p:grpSpPr>
          <a:xfrm rot="5400000">
            <a:off x="1143000" y="2438400"/>
            <a:ext cx="2743200" cy="3200400"/>
            <a:chOff x="3200400" y="2362200"/>
            <a:chExt cx="2743200" cy="3200400"/>
          </a:xfrm>
        </p:grpSpPr>
        <p:cxnSp>
          <p:nvCxnSpPr>
            <p:cNvPr id="60" name="Straight Arrow Connector 59"/>
            <p:cNvCxnSpPr/>
            <p:nvPr/>
          </p:nvCxnSpPr>
          <p:spPr>
            <a:xfrm flipV="1">
              <a:off x="5943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3200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3657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4114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45720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5486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50292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7200000">
            <a:off x="1455423" y="3116579"/>
            <a:ext cx="533400" cy="853443"/>
            <a:chOff x="8153400" y="3352800"/>
            <a:chExt cx="762000" cy="1219206"/>
          </a:xfrm>
        </p:grpSpPr>
        <p:grpSp>
          <p:nvGrpSpPr>
            <p:cNvPr id="54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57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8" name="Picture 5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5" name="TextBox 54"/>
            <p:cNvSpPr txBox="1"/>
            <p:nvPr/>
          </p:nvSpPr>
          <p:spPr>
            <a:xfrm rot="16200000">
              <a:off x="8230655" y="3424530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r>
                <a:rPr lang="en-US" sz="2000" i="1" dirty="0" smtClean="0">
                  <a:solidFill>
                    <a:schemeClr val="bg1"/>
                  </a:solidFill>
                </a:rPr>
                <a:t>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8230655" y="3968819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</a:rPr>
                <a:t>–q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 rot="-4800000">
            <a:off x="1607823" y="4030978"/>
            <a:ext cx="533400" cy="853443"/>
            <a:chOff x="8153400" y="3352800"/>
            <a:chExt cx="762000" cy="1219206"/>
          </a:xfrm>
        </p:grpSpPr>
        <p:grpSp>
          <p:nvGrpSpPr>
            <p:cNvPr id="68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71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" name="Picture 7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9" name="TextBox 68"/>
            <p:cNvSpPr txBox="1"/>
            <p:nvPr/>
          </p:nvSpPr>
          <p:spPr>
            <a:xfrm rot="16200000">
              <a:off x="8230655" y="3424530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r>
                <a:rPr lang="en-US" sz="2000" i="1" dirty="0" smtClean="0">
                  <a:solidFill>
                    <a:schemeClr val="bg1"/>
                  </a:solidFill>
                </a:rPr>
                <a:t>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 rot="16200000">
              <a:off x="8230655" y="3968819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</a:rPr>
                <a:t>–q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 rot="1200000">
            <a:off x="2659378" y="2506979"/>
            <a:ext cx="533400" cy="853443"/>
            <a:chOff x="8153400" y="3352800"/>
            <a:chExt cx="762000" cy="1219206"/>
          </a:xfrm>
        </p:grpSpPr>
        <p:grpSp>
          <p:nvGrpSpPr>
            <p:cNvPr id="74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77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8" name="Picture 7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5" name="TextBox 74"/>
            <p:cNvSpPr txBox="1"/>
            <p:nvPr/>
          </p:nvSpPr>
          <p:spPr>
            <a:xfrm rot="16200000">
              <a:off x="8230655" y="3424530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r>
                <a:rPr lang="en-US" sz="2000" i="1" dirty="0" smtClean="0">
                  <a:solidFill>
                    <a:schemeClr val="bg1"/>
                  </a:solidFill>
                </a:rPr>
                <a:t>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 rot="16200000">
              <a:off x="8230655" y="3968819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</a:rPr>
                <a:t>–q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 rot="4200000">
            <a:off x="2659378" y="4716779"/>
            <a:ext cx="533400" cy="853443"/>
            <a:chOff x="8153400" y="3352800"/>
            <a:chExt cx="762000" cy="1219206"/>
          </a:xfrm>
        </p:grpSpPr>
        <p:grpSp>
          <p:nvGrpSpPr>
            <p:cNvPr id="80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83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4" name="Picture 8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1" name="TextBox 80"/>
            <p:cNvSpPr txBox="1"/>
            <p:nvPr/>
          </p:nvSpPr>
          <p:spPr>
            <a:xfrm rot="16200000">
              <a:off x="8230655" y="3424530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r>
                <a:rPr lang="en-US" sz="2000" i="1" dirty="0" smtClean="0">
                  <a:solidFill>
                    <a:schemeClr val="bg1"/>
                  </a:solidFill>
                </a:rPr>
                <a:t>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8230655" y="3968819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</a:rPr>
                <a:t>–q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 rot="10200000">
            <a:off x="2811778" y="3726178"/>
            <a:ext cx="533400" cy="853443"/>
            <a:chOff x="8153400" y="3352800"/>
            <a:chExt cx="762000" cy="1219206"/>
          </a:xfrm>
        </p:grpSpPr>
        <p:grpSp>
          <p:nvGrpSpPr>
            <p:cNvPr id="86" name="Group 38"/>
            <p:cNvGrpSpPr/>
            <p:nvPr/>
          </p:nvGrpSpPr>
          <p:grpSpPr>
            <a:xfrm>
              <a:off x="8153400" y="3352800"/>
              <a:ext cx="762000" cy="1219200"/>
              <a:chOff x="3571051" y="1600200"/>
              <a:chExt cx="762000" cy="1219200"/>
            </a:xfrm>
          </p:grpSpPr>
          <p:pic>
            <p:nvPicPr>
              <p:cNvPr id="89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4197" r="-10802" b="50000"/>
              <a:stretch>
                <a:fillRect/>
              </a:stretch>
            </p:blipFill>
            <p:spPr bwMode="auto">
              <a:xfrm>
                <a:off x="3571051" y="16002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0" name="Picture 89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2291" t="50000" r="-10622"/>
              <a:stretch>
                <a:fillRect/>
              </a:stretch>
            </p:blipFill>
            <p:spPr bwMode="auto">
              <a:xfrm>
                <a:off x="3571051" y="2209800"/>
                <a:ext cx="762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7" name="TextBox 86"/>
            <p:cNvSpPr txBox="1"/>
            <p:nvPr/>
          </p:nvSpPr>
          <p:spPr>
            <a:xfrm rot="16200000">
              <a:off x="8230655" y="3424530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r>
                <a:rPr lang="en-US" sz="2000" i="1" dirty="0" smtClean="0">
                  <a:solidFill>
                    <a:schemeClr val="bg1"/>
                  </a:solidFill>
                </a:rPr>
                <a:t>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rot="16200000">
              <a:off x="8230655" y="3968819"/>
              <a:ext cx="634789" cy="571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bg1"/>
                  </a:solidFill>
                </a:rPr>
                <a:t>–q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914400" y="5791200"/>
            <a:ext cx="2981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Dipoles in a uniform E field</a:t>
            </a:r>
            <a:endParaRPr lang="en-US" sz="2000" dirty="0"/>
          </a:p>
        </p:txBody>
      </p:sp>
      <p:graphicFrame>
        <p:nvGraphicFramePr>
          <p:cNvPr id="92" name="Object 3"/>
          <p:cNvGraphicFramePr>
            <a:graphicFrameLocks noChangeAspect="1"/>
          </p:cNvGraphicFramePr>
          <p:nvPr/>
        </p:nvGraphicFramePr>
        <p:xfrm>
          <a:off x="3733800" y="1752600"/>
          <a:ext cx="172145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4" name="Equation" r:id="rId7" imgW="761760" imgH="203040" progId="Equation.DSMT4">
                  <p:embed/>
                </p:oleObj>
              </mc:Choice>
              <mc:Fallback>
                <p:oleObj name="Equation" r:id="rId7" imgW="76176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52600"/>
                        <a:ext cx="172145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Rectangle 92"/>
          <p:cNvSpPr/>
          <p:nvPr/>
        </p:nvSpPr>
        <p:spPr>
          <a:xfrm>
            <a:off x="3671887" y="1676400"/>
            <a:ext cx="1828800" cy="533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533400" y="1143000"/>
            <a:ext cx="680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Electric dipole moments align parallel to electric field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5874557" y="5772090"/>
            <a:ext cx="2431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Dipoles near a charge</a:t>
            </a:r>
            <a:endParaRPr lang="en-US" sz="2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343400" y="6172200"/>
            <a:ext cx="788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/>
          <p:cNvGrpSpPr/>
          <p:nvPr/>
        </p:nvGrpSpPr>
        <p:grpSpPr>
          <a:xfrm>
            <a:off x="4800600" y="2286000"/>
            <a:ext cx="3200400" cy="3200400"/>
            <a:chOff x="3200400" y="2362200"/>
            <a:chExt cx="3200400" cy="3200400"/>
          </a:xfrm>
        </p:grpSpPr>
        <p:cxnSp>
          <p:nvCxnSpPr>
            <p:cNvPr id="147" name="Straight Arrow Connector 146"/>
            <p:cNvCxnSpPr/>
            <p:nvPr/>
          </p:nvCxnSpPr>
          <p:spPr>
            <a:xfrm flipV="1">
              <a:off x="5943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V="1">
              <a:off x="3200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flipV="1">
              <a:off x="3657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 flipV="1">
              <a:off x="4114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 flipV="1">
              <a:off x="45720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 flipV="1">
              <a:off x="6400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V="1">
              <a:off x="5486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50292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4343400" y="2971800"/>
            <a:ext cx="4038600" cy="1981200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buNone/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 &amp; electric fields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423407" y="4583974"/>
            <a:ext cx="235962" cy="215444"/>
            <a:chOff x="5257800" y="3531056"/>
            <a:chExt cx="235962" cy="215444"/>
          </a:xfrm>
        </p:grpSpPr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88" y="3568204"/>
              <a:ext cx="158750" cy="15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5257800" y="3531056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800" b="1" dirty="0" smtClean="0">
                  <a:solidFill>
                    <a:schemeClr val="bg1"/>
                  </a:solidFill>
                  <a:latin typeface="+mn-lt"/>
                </a:rPr>
                <a:t>–</a:t>
              </a:r>
              <a:endParaRPr lang="en-US" sz="8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32435" y="4489758"/>
            <a:ext cx="235962" cy="215444"/>
            <a:chOff x="5257800" y="3531056"/>
            <a:chExt cx="235962" cy="215444"/>
          </a:xfrm>
        </p:grpSpPr>
        <p:pic>
          <p:nvPicPr>
            <p:cNvPr id="22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88" y="3568204"/>
              <a:ext cx="158750" cy="15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5257800" y="3531056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800" b="1" dirty="0" smtClean="0">
                  <a:solidFill>
                    <a:schemeClr val="bg1"/>
                  </a:solidFill>
                  <a:latin typeface="+mn-lt"/>
                </a:rPr>
                <a:t>–</a:t>
              </a:r>
              <a:endParaRPr lang="en-US" sz="8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14931" y="3074772"/>
            <a:ext cx="235962" cy="215444"/>
            <a:chOff x="5257800" y="3531056"/>
            <a:chExt cx="235962" cy="215444"/>
          </a:xfrm>
        </p:grpSpPr>
        <p:pic>
          <p:nvPicPr>
            <p:cNvPr id="25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88" y="3568204"/>
              <a:ext cx="158750" cy="15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257800" y="3531056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800" b="1" dirty="0" smtClean="0">
                  <a:solidFill>
                    <a:schemeClr val="bg1"/>
                  </a:solidFill>
                  <a:latin typeface="+mn-lt"/>
                </a:rPr>
                <a:t>–</a:t>
              </a:r>
              <a:endParaRPr lang="en-US" sz="8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230225" y="4356953"/>
            <a:ext cx="235962" cy="215444"/>
            <a:chOff x="5257800" y="3531056"/>
            <a:chExt cx="235962" cy="215444"/>
          </a:xfrm>
        </p:grpSpPr>
        <p:pic>
          <p:nvPicPr>
            <p:cNvPr id="28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88" y="3568204"/>
              <a:ext cx="158750" cy="15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5257800" y="3531056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800" b="1" dirty="0" smtClean="0">
                  <a:solidFill>
                    <a:schemeClr val="bg1"/>
                  </a:solidFill>
                  <a:latin typeface="+mn-lt"/>
                </a:rPr>
                <a:t>–</a:t>
              </a:r>
              <a:endParaRPr lang="en-US" sz="8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548038" y="3727412"/>
            <a:ext cx="235962" cy="215444"/>
            <a:chOff x="5257800" y="3531056"/>
            <a:chExt cx="235962" cy="215444"/>
          </a:xfrm>
        </p:grpSpPr>
        <p:pic>
          <p:nvPicPr>
            <p:cNvPr id="31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88" y="3568204"/>
              <a:ext cx="158750" cy="15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5257800" y="3531056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800" b="1" dirty="0" smtClean="0">
                  <a:solidFill>
                    <a:schemeClr val="bg1"/>
                  </a:solidFill>
                  <a:latin typeface="+mn-lt"/>
                </a:rPr>
                <a:t>–</a:t>
              </a:r>
              <a:endParaRPr lang="en-US" sz="8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755701" y="3091594"/>
            <a:ext cx="389850" cy="584775"/>
            <a:chOff x="4811886" y="917386"/>
            <a:chExt cx="389850" cy="584775"/>
          </a:xfrm>
        </p:grpSpPr>
        <p:pic>
          <p:nvPicPr>
            <p:cNvPr id="34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892" y="1066800"/>
              <a:ext cx="314828" cy="314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4811886" y="91738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624368" y="3091594"/>
            <a:ext cx="389850" cy="584775"/>
            <a:chOff x="4819837" y="917386"/>
            <a:chExt cx="389850" cy="584775"/>
          </a:xfrm>
        </p:grpSpPr>
        <p:pic>
          <p:nvPicPr>
            <p:cNvPr id="37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892" y="1066800"/>
              <a:ext cx="314828" cy="314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4819837" y="91738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781195" y="3091594"/>
            <a:ext cx="389850" cy="584775"/>
            <a:chOff x="4819837" y="917386"/>
            <a:chExt cx="389850" cy="584775"/>
          </a:xfrm>
        </p:grpSpPr>
        <p:pic>
          <p:nvPicPr>
            <p:cNvPr id="40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892" y="1066800"/>
              <a:ext cx="314828" cy="314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4819837" y="91738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43613" y="4053665"/>
            <a:ext cx="389850" cy="584775"/>
            <a:chOff x="4819837" y="925337"/>
            <a:chExt cx="389850" cy="584775"/>
          </a:xfrm>
        </p:grpSpPr>
        <p:pic>
          <p:nvPicPr>
            <p:cNvPr id="43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892" y="1066800"/>
              <a:ext cx="314828" cy="314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4819837" y="925337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76352" y="4053665"/>
            <a:ext cx="389850" cy="584775"/>
            <a:chOff x="4819837" y="925337"/>
            <a:chExt cx="389850" cy="584775"/>
          </a:xfrm>
        </p:grpSpPr>
        <p:pic>
          <p:nvPicPr>
            <p:cNvPr id="46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892" y="1066800"/>
              <a:ext cx="314828" cy="314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4819837" y="925337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637068" y="4045714"/>
            <a:ext cx="389850" cy="584775"/>
            <a:chOff x="4819837" y="917386"/>
            <a:chExt cx="389850" cy="584775"/>
          </a:xfrm>
        </p:grpSpPr>
        <p:pic>
          <p:nvPicPr>
            <p:cNvPr id="49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892" y="1066800"/>
              <a:ext cx="314828" cy="314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Box 49"/>
            <p:cNvSpPr txBox="1"/>
            <p:nvPr/>
          </p:nvSpPr>
          <p:spPr>
            <a:xfrm>
              <a:off x="4819837" y="91738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793895" y="4045714"/>
            <a:ext cx="389850" cy="584775"/>
            <a:chOff x="4819837" y="917386"/>
            <a:chExt cx="389850" cy="584775"/>
          </a:xfrm>
        </p:grpSpPr>
        <p:pic>
          <p:nvPicPr>
            <p:cNvPr id="52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892" y="1066800"/>
              <a:ext cx="314828" cy="314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4819837" y="91738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812350" y="1295400"/>
            <a:ext cx="7722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Imagine placing a conductor inside a uniform external E field</a:t>
            </a:r>
            <a:endParaRPr lang="en-US" sz="2400" dirty="0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6181725" y="1827213"/>
          <a:ext cx="5635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79" name="Equation" r:id="rId5" imgW="279360" imgH="253800" progId="Equation.DSMT4">
                  <p:embed/>
                </p:oleObj>
              </mc:Choice>
              <mc:Fallback>
                <p:oleObj name="Equation" r:id="rId5" imgW="2793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1827213"/>
                        <a:ext cx="56356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622962" y="3091594"/>
            <a:ext cx="389850" cy="584775"/>
            <a:chOff x="4811886" y="917386"/>
            <a:chExt cx="389850" cy="584775"/>
          </a:xfrm>
        </p:grpSpPr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892" y="1066800"/>
              <a:ext cx="314828" cy="314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811886" y="917386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93206" y="3404193"/>
            <a:ext cx="235962" cy="215444"/>
            <a:chOff x="5257800" y="3531056"/>
            <a:chExt cx="235962" cy="215444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88" y="3568204"/>
              <a:ext cx="158750" cy="15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257800" y="3531056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800" b="1" dirty="0" smtClean="0">
                  <a:solidFill>
                    <a:schemeClr val="bg1"/>
                  </a:solidFill>
                  <a:latin typeface="+mn-lt"/>
                </a:rPr>
                <a:t>–</a:t>
              </a:r>
              <a:endParaRPr lang="en-US" sz="8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28050" y="4025864"/>
            <a:ext cx="235962" cy="215444"/>
            <a:chOff x="5257800" y="3531056"/>
            <a:chExt cx="235962" cy="215444"/>
          </a:xfrm>
        </p:grpSpPr>
        <p:pic>
          <p:nvPicPr>
            <p:cNvPr id="13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88" y="3568204"/>
              <a:ext cx="158750" cy="15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257800" y="3531056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800" b="1" dirty="0" smtClean="0">
                  <a:solidFill>
                    <a:schemeClr val="bg1"/>
                  </a:solidFill>
                  <a:latin typeface="+mn-lt"/>
                </a:rPr>
                <a:t>–</a:t>
              </a:r>
              <a:endParaRPr lang="en-US" sz="8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25587" y="3633025"/>
            <a:ext cx="235962" cy="215444"/>
            <a:chOff x="5257800" y="3531056"/>
            <a:chExt cx="235962" cy="215444"/>
          </a:xfrm>
        </p:grpSpPr>
        <p:pic>
          <p:nvPicPr>
            <p:cNvPr id="1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88" y="3568204"/>
              <a:ext cx="158750" cy="15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5257800" y="3531056"/>
              <a:ext cx="2359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800" b="1" dirty="0" smtClean="0">
                  <a:solidFill>
                    <a:schemeClr val="bg1"/>
                  </a:solidFill>
                  <a:latin typeface="+mn-lt"/>
                </a:rPr>
                <a:t>–</a:t>
              </a:r>
              <a:endParaRPr lang="en-US" sz="8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78" name="Slide Number Placeholder 1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will...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8001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Learn about the </a:t>
            </a:r>
            <a:r>
              <a:rPr lang="en-US" sz="2800" i="1" u="sng" dirty="0" smtClean="0"/>
              <a:t>electric field</a:t>
            </a:r>
            <a:r>
              <a:rPr lang="en-US" sz="2800" dirty="0" smtClean="0"/>
              <a:t>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Apply the superposition principle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Ex: Dipole, line of charges, plane of charges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Represent the E field using electric field lines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 Apply these concepts!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Dipoles in electric fields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Conductors in electric fields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5"/>
          <p:cNvGrpSpPr/>
          <p:nvPr/>
        </p:nvGrpSpPr>
        <p:grpSpPr>
          <a:xfrm>
            <a:off x="4800600" y="2286000"/>
            <a:ext cx="3200400" cy="3200400"/>
            <a:chOff x="3200400" y="2362200"/>
            <a:chExt cx="3200400" cy="3200400"/>
          </a:xfrm>
        </p:grpSpPr>
        <p:cxnSp>
          <p:nvCxnSpPr>
            <p:cNvPr id="147" name="Straight Arrow Connector 146"/>
            <p:cNvCxnSpPr/>
            <p:nvPr/>
          </p:nvCxnSpPr>
          <p:spPr>
            <a:xfrm flipV="1">
              <a:off x="5943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V="1">
              <a:off x="3200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flipV="1">
              <a:off x="36576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 flipV="1">
              <a:off x="4114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 flipV="1">
              <a:off x="45720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 flipV="1">
              <a:off x="64008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V="1">
              <a:off x="54864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5029200" y="23622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 &amp; electric fields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2971800"/>
            <a:ext cx="4038600" cy="1981200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buNone/>
            </a:pPr>
            <a:endParaRPr lang="en-US" b="1"/>
          </a:p>
        </p:txBody>
      </p:sp>
      <p:sp>
        <p:nvSpPr>
          <p:cNvPr id="157" name="TextBox 156"/>
          <p:cNvSpPr txBox="1"/>
          <p:nvPr/>
        </p:nvSpPr>
        <p:spPr>
          <a:xfrm>
            <a:off x="228600" y="1981200"/>
            <a:ext cx="2831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Another way to look at it: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6181725" y="1827213"/>
          <a:ext cx="5635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3" name="Equation" r:id="rId3" imgW="279360" imgH="253800" progId="Equation.DSMT4">
                  <p:embed/>
                </p:oleObj>
              </mc:Choice>
              <mc:Fallback>
                <p:oleObj name="Equation" r:id="rId3" imgW="2793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1827213"/>
                        <a:ext cx="56356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812350" y="1295400"/>
            <a:ext cx="7722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Imagine placing a conductor inside a uniform external E field</a:t>
            </a:r>
            <a:endParaRPr lang="en-US" sz="24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4606750" y="2857500"/>
            <a:ext cx="3599100" cy="584775"/>
            <a:chOff x="4606750" y="2857500"/>
            <a:chExt cx="3599100" cy="584775"/>
          </a:xfrm>
        </p:grpSpPr>
        <p:grpSp>
          <p:nvGrpSpPr>
            <p:cNvPr id="6" name="Group 5"/>
            <p:cNvGrpSpPr/>
            <p:nvPr/>
          </p:nvGrpSpPr>
          <p:grpSpPr>
            <a:xfrm>
              <a:off x="4606750" y="2857500"/>
              <a:ext cx="389850" cy="584775"/>
              <a:chOff x="4811886" y="917386"/>
              <a:chExt cx="389850" cy="584775"/>
            </a:xfrm>
          </p:grpSpPr>
          <p:pic>
            <p:nvPicPr>
              <p:cNvPr id="7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892" y="1066800"/>
                <a:ext cx="314828" cy="314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4811886" y="91738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899070" y="2857500"/>
              <a:ext cx="389850" cy="584775"/>
              <a:chOff x="4811886" y="917386"/>
              <a:chExt cx="389850" cy="584775"/>
            </a:xfrm>
          </p:grpSpPr>
          <p:pic>
            <p:nvPicPr>
              <p:cNvPr id="34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892" y="1066800"/>
                <a:ext cx="314828" cy="314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4811886" y="91738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982142" y="2857500"/>
              <a:ext cx="389850" cy="584775"/>
              <a:chOff x="4819837" y="917386"/>
              <a:chExt cx="389850" cy="584775"/>
            </a:xfrm>
          </p:grpSpPr>
          <p:pic>
            <p:nvPicPr>
              <p:cNvPr id="37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892" y="1066800"/>
                <a:ext cx="314828" cy="314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4819837" y="91738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7816000" y="2857500"/>
              <a:ext cx="389850" cy="584775"/>
              <a:chOff x="4819837" y="917386"/>
              <a:chExt cx="389850" cy="584775"/>
            </a:xfrm>
          </p:grpSpPr>
          <p:pic>
            <p:nvPicPr>
              <p:cNvPr id="40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892" y="1066800"/>
                <a:ext cx="314828" cy="314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" name="TextBox 40"/>
              <p:cNvSpPr txBox="1"/>
              <p:nvPr/>
            </p:nvSpPr>
            <p:spPr>
              <a:xfrm>
                <a:off x="4819837" y="91738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5065214" y="2857500"/>
              <a:ext cx="389850" cy="584775"/>
              <a:chOff x="4819837" y="925337"/>
              <a:chExt cx="389850" cy="584775"/>
            </a:xfrm>
          </p:grpSpPr>
          <p:pic>
            <p:nvPicPr>
              <p:cNvPr id="43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892" y="1066800"/>
                <a:ext cx="314828" cy="314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4819837" y="925337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440606" y="2857500"/>
              <a:ext cx="389850" cy="584775"/>
              <a:chOff x="4819837" y="925337"/>
              <a:chExt cx="389850" cy="584775"/>
            </a:xfrm>
          </p:grpSpPr>
          <p:pic>
            <p:nvPicPr>
              <p:cNvPr id="46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892" y="1066800"/>
                <a:ext cx="314828" cy="314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4819837" y="925337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523678" y="2857500"/>
              <a:ext cx="389850" cy="584775"/>
              <a:chOff x="4819837" y="917386"/>
              <a:chExt cx="389850" cy="584775"/>
            </a:xfrm>
          </p:grpSpPr>
          <p:pic>
            <p:nvPicPr>
              <p:cNvPr id="49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892" y="1066800"/>
                <a:ext cx="314828" cy="314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4819837" y="91738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7357534" y="2857500"/>
              <a:ext cx="389850" cy="584775"/>
              <a:chOff x="4819837" y="917386"/>
              <a:chExt cx="389850" cy="584775"/>
            </a:xfrm>
          </p:grpSpPr>
          <p:pic>
            <p:nvPicPr>
              <p:cNvPr id="52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892" y="1066800"/>
                <a:ext cx="314828" cy="314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4819837" y="91738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+mn-lt"/>
                  </a:rPr>
                  <a:t>+</a:t>
                </a:r>
                <a:endParaRPr lang="en-US" sz="3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4691389" y="4722168"/>
            <a:ext cx="3450136" cy="230832"/>
            <a:chOff x="4691389" y="4722168"/>
            <a:chExt cx="3450136" cy="230832"/>
          </a:xfrm>
        </p:grpSpPr>
        <p:grpSp>
          <p:nvGrpSpPr>
            <p:cNvPr id="9" name="Group 8"/>
            <p:cNvGrpSpPr/>
            <p:nvPr/>
          </p:nvGrpSpPr>
          <p:grpSpPr>
            <a:xfrm>
              <a:off x="4691389" y="4722168"/>
              <a:ext cx="242374" cy="230832"/>
              <a:chOff x="5257800" y="3531056"/>
              <a:chExt cx="242374" cy="230832"/>
            </a:xfrm>
          </p:grpSpPr>
          <p:pic>
            <p:nvPicPr>
              <p:cNvPr id="10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7388" y="3568204"/>
                <a:ext cx="158750" cy="158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5257800" y="3531056"/>
                <a:ext cx="2423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900" b="1" dirty="0" smtClean="0">
                    <a:solidFill>
                      <a:schemeClr val="bg1"/>
                    </a:solidFill>
                    <a:latin typeface="+mn-lt"/>
                  </a:rPr>
                  <a:t>–</a:t>
                </a:r>
                <a:endParaRPr lang="en-US" sz="9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149641" y="4722168"/>
              <a:ext cx="242374" cy="230832"/>
              <a:chOff x="5257800" y="3531056"/>
              <a:chExt cx="242374" cy="230832"/>
            </a:xfrm>
          </p:grpSpPr>
          <p:pic>
            <p:nvPicPr>
              <p:cNvPr id="13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7388" y="3568204"/>
                <a:ext cx="158750" cy="158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5257800" y="3531056"/>
                <a:ext cx="2423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900" b="1" dirty="0" smtClean="0">
                    <a:solidFill>
                      <a:schemeClr val="bg1"/>
                    </a:solidFill>
                    <a:latin typeface="+mn-lt"/>
                  </a:rPr>
                  <a:t>–</a:t>
                </a:r>
                <a:endParaRPr lang="en-US" sz="9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607893" y="4722168"/>
              <a:ext cx="242374" cy="230832"/>
              <a:chOff x="5257800" y="3531056"/>
              <a:chExt cx="242374" cy="230832"/>
            </a:xfrm>
          </p:grpSpPr>
          <p:pic>
            <p:nvPicPr>
              <p:cNvPr id="16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7388" y="3568204"/>
                <a:ext cx="158750" cy="158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5257800" y="3531056"/>
                <a:ext cx="2423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900" b="1" dirty="0" smtClean="0">
                    <a:solidFill>
                      <a:schemeClr val="bg1"/>
                    </a:solidFill>
                    <a:latin typeface="+mn-lt"/>
                  </a:rPr>
                  <a:t>–</a:t>
                </a:r>
                <a:endParaRPr lang="en-US" sz="9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24397" y="4722168"/>
              <a:ext cx="242374" cy="230832"/>
              <a:chOff x="5257800" y="3531056"/>
              <a:chExt cx="242374" cy="230832"/>
            </a:xfrm>
          </p:grpSpPr>
          <p:pic>
            <p:nvPicPr>
              <p:cNvPr id="19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7388" y="3568204"/>
                <a:ext cx="158750" cy="158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5257800" y="3531056"/>
                <a:ext cx="2423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900" b="1" dirty="0" smtClean="0">
                    <a:solidFill>
                      <a:schemeClr val="bg1"/>
                    </a:solidFill>
                    <a:latin typeface="+mn-lt"/>
                  </a:rPr>
                  <a:t>–</a:t>
                </a:r>
                <a:endParaRPr lang="en-US" sz="9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440901" y="4722168"/>
              <a:ext cx="242374" cy="230832"/>
              <a:chOff x="5257800" y="3531056"/>
              <a:chExt cx="242374" cy="230832"/>
            </a:xfrm>
          </p:grpSpPr>
          <p:pic>
            <p:nvPicPr>
              <p:cNvPr id="22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7388" y="3568204"/>
                <a:ext cx="158750" cy="158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5257800" y="3531056"/>
                <a:ext cx="2423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900" b="1" dirty="0" smtClean="0">
                    <a:solidFill>
                      <a:schemeClr val="bg1"/>
                    </a:solidFill>
                    <a:latin typeface="+mn-lt"/>
                  </a:rPr>
                  <a:t>–</a:t>
                </a:r>
                <a:endParaRPr lang="en-US" sz="9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982649" y="4722168"/>
              <a:ext cx="242374" cy="230832"/>
              <a:chOff x="5257800" y="3531056"/>
              <a:chExt cx="242374" cy="230832"/>
            </a:xfrm>
          </p:grpSpPr>
          <p:pic>
            <p:nvPicPr>
              <p:cNvPr id="25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7388" y="3568204"/>
                <a:ext cx="158750" cy="158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5257800" y="3531056"/>
                <a:ext cx="2423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900" b="1" dirty="0" smtClean="0">
                    <a:solidFill>
                      <a:schemeClr val="bg1"/>
                    </a:solidFill>
                    <a:latin typeface="+mn-lt"/>
                  </a:rPr>
                  <a:t>–</a:t>
                </a:r>
                <a:endParaRPr lang="en-US" sz="9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6066145" y="4722168"/>
              <a:ext cx="242374" cy="230832"/>
              <a:chOff x="5257800" y="3531056"/>
              <a:chExt cx="242374" cy="230832"/>
            </a:xfrm>
          </p:grpSpPr>
          <p:pic>
            <p:nvPicPr>
              <p:cNvPr id="28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7388" y="3568204"/>
                <a:ext cx="158750" cy="158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257800" y="3531056"/>
                <a:ext cx="2423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900" b="1" dirty="0" smtClean="0">
                    <a:solidFill>
                      <a:schemeClr val="bg1"/>
                    </a:solidFill>
                    <a:latin typeface="+mn-lt"/>
                  </a:rPr>
                  <a:t>–</a:t>
                </a:r>
                <a:endParaRPr lang="en-US" sz="9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899151" y="4722168"/>
              <a:ext cx="242374" cy="230832"/>
              <a:chOff x="5257800" y="3531056"/>
              <a:chExt cx="242374" cy="230832"/>
            </a:xfrm>
          </p:grpSpPr>
          <p:pic>
            <p:nvPicPr>
              <p:cNvPr id="31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7388" y="3568204"/>
                <a:ext cx="158750" cy="158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5257800" y="3531056"/>
                <a:ext cx="2423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900" b="1" dirty="0" smtClean="0">
                    <a:solidFill>
                      <a:schemeClr val="bg1"/>
                    </a:solidFill>
                    <a:latin typeface="+mn-lt"/>
                  </a:rPr>
                  <a:t>–</a:t>
                </a:r>
                <a:endParaRPr lang="en-US" sz="9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</p:grp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roup 220"/>
          <p:cNvGrpSpPr>
            <a:grpSpLocks noChangeAspect="1"/>
          </p:cNvGrpSpPr>
          <p:nvPr/>
        </p:nvGrpSpPr>
        <p:grpSpPr>
          <a:xfrm>
            <a:off x="6095999" y="2667000"/>
            <a:ext cx="2895600" cy="3352800"/>
            <a:chOff x="1080654" y="2057400"/>
            <a:chExt cx="3948546" cy="4572000"/>
          </a:xfrm>
        </p:grpSpPr>
        <p:grpSp>
          <p:nvGrpSpPr>
            <p:cNvPr id="222" name="Group 109"/>
            <p:cNvGrpSpPr/>
            <p:nvPr/>
          </p:nvGrpSpPr>
          <p:grpSpPr>
            <a:xfrm>
              <a:off x="1080655" y="2057400"/>
              <a:ext cx="3948545" cy="4572000"/>
              <a:chOff x="1080655" y="2057400"/>
              <a:chExt cx="3948545" cy="4572000"/>
            </a:xfrm>
          </p:grpSpPr>
          <p:cxnSp>
            <p:nvCxnSpPr>
              <p:cNvPr id="240" name="Straight Arrow Connector 239"/>
              <p:cNvCxnSpPr/>
              <p:nvPr/>
            </p:nvCxnSpPr>
            <p:spPr>
              <a:xfrm>
                <a:off x="3574473" y="4343400"/>
                <a:ext cx="1454727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>
              <a:xfrm flipH="1">
                <a:off x="1080655" y="4343400"/>
                <a:ext cx="831273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Arrow Connector 241"/>
              <p:cNvCxnSpPr/>
              <p:nvPr/>
            </p:nvCxnSpPr>
            <p:spPr>
              <a:xfrm>
                <a:off x="3366655" y="4966855"/>
                <a:ext cx="992992" cy="992992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/>
              <p:nvPr/>
            </p:nvCxnSpPr>
            <p:spPr>
              <a:xfrm flipH="1">
                <a:off x="1126752" y="4966855"/>
                <a:ext cx="992993" cy="992993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 flipH="1" flipV="1">
                <a:off x="1126754" y="2743203"/>
                <a:ext cx="992992" cy="976743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Arrow Connector 244"/>
              <p:cNvCxnSpPr/>
              <p:nvPr/>
            </p:nvCxnSpPr>
            <p:spPr>
              <a:xfrm flipV="1">
                <a:off x="3366655" y="2743200"/>
                <a:ext cx="992992" cy="976745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>
                <a:off x="2743200" y="5174673"/>
                <a:ext cx="0" cy="145472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 flipV="1">
                <a:off x="2743200" y="2057400"/>
                <a:ext cx="0" cy="145472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130"/>
            <p:cNvGrpSpPr>
              <a:grpSpLocks noChangeAspect="1"/>
            </p:cNvGrpSpPr>
            <p:nvPr/>
          </p:nvGrpSpPr>
          <p:grpSpPr>
            <a:xfrm>
              <a:off x="1080654" y="2615613"/>
              <a:ext cx="3325091" cy="3494243"/>
              <a:chOff x="-581891" y="887825"/>
              <a:chExt cx="6650180" cy="6988484"/>
            </a:xfrm>
          </p:grpSpPr>
          <p:cxnSp>
            <p:nvCxnSpPr>
              <p:cNvPr id="224" name="Straight Arrow Connector 223"/>
              <p:cNvCxnSpPr/>
              <p:nvPr/>
            </p:nvCxnSpPr>
            <p:spPr>
              <a:xfrm>
                <a:off x="4405744" y="4343400"/>
                <a:ext cx="1662545" cy="3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Arrow Connector 224"/>
              <p:cNvCxnSpPr/>
              <p:nvPr/>
            </p:nvCxnSpPr>
            <p:spPr>
              <a:xfrm flipH="1">
                <a:off x="-581891" y="4343398"/>
                <a:ext cx="1662545" cy="3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Arrow Connector 225"/>
              <p:cNvCxnSpPr/>
              <p:nvPr/>
            </p:nvCxnSpPr>
            <p:spPr>
              <a:xfrm>
                <a:off x="3990108" y="5590309"/>
                <a:ext cx="1039091" cy="1039091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Arrow Connector 226"/>
              <p:cNvCxnSpPr/>
              <p:nvPr/>
            </p:nvCxnSpPr>
            <p:spPr>
              <a:xfrm flipH="1">
                <a:off x="457202" y="5590307"/>
                <a:ext cx="1039088" cy="1039091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Arrow Connector 227"/>
              <p:cNvCxnSpPr/>
              <p:nvPr/>
            </p:nvCxnSpPr>
            <p:spPr>
              <a:xfrm flipH="1" flipV="1">
                <a:off x="457200" y="2057399"/>
                <a:ext cx="1039091" cy="1039091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Arrow Connector 228"/>
              <p:cNvCxnSpPr/>
              <p:nvPr/>
            </p:nvCxnSpPr>
            <p:spPr>
              <a:xfrm flipV="1">
                <a:off x="3990108" y="1849581"/>
                <a:ext cx="1246909" cy="1246909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/>
              <p:nvPr/>
            </p:nvCxnSpPr>
            <p:spPr>
              <a:xfrm>
                <a:off x="2743199" y="6005945"/>
                <a:ext cx="0" cy="1870364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Arrow Connector 230"/>
              <p:cNvCxnSpPr/>
              <p:nvPr/>
            </p:nvCxnSpPr>
            <p:spPr>
              <a:xfrm flipH="1" flipV="1">
                <a:off x="2741808" y="887825"/>
                <a:ext cx="1391" cy="1793028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6" name="Group 185"/>
          <p:cNvGrpSpPr>
            <a:grpSpLocks noChangeAspect="1"/>
          </p:cNvGrpSpPr>
          <p:nvPr/>
        </p:nvGrpSpPr>
        <p:grpSpPr>
          <a:xfrm>
            <a:off x="3141102" y="2667000"/>
            <a:ext cx="2861795" cy="3352800"/>
            <a:chOff x="791976" y="2057400"/>
            <a:chExt cx="3902447" cy="4572000"/>
          </a:xfrm>
        </p:grpSpPr>
        <p:grpSp>
          <p:nvGrpSpPr>
            <p:cNvPr id="187" name="Group 109"/>
            <p:cNvGrpSpPr/>
            <p:nvPr/>
          </p:nvGrpSpPr>
          <p:grpSpPr>
            <a:xfrm>
              <a:off x="791976" y="2057400"/>
              <a:ext cx="3902447" cy="4572000"/>
              <a:chOff x="791976" y="2057400"/>
              <a:chExt cx="3902447" cy="4572000"/>
            </a:xfrm>
          </p:grpSpPr>
          <p:cxnSp>
            <p:nvCxnSpPr>
              <p:cNvPr id="205" name="Straight Arrow Connector 204"/>
              <p:cNvCxnSpPr/>
              <p:nvPr/>
            </p:nvCxnSpPr>
            <p:spPr>
              <a:xfrm>
                <a:off x="2743200" y="4343400"/>
                <a:ext cx="1662545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Arrow Connector 205"/>
              <p:cNvCxnSpPr/>
              <p:nvPr/>
            </p:nvCxnSpPr>
            <p:spPr>
              <a:xfrm flipH="1">
                <a:off x="1080655" y="4343400"/>
                <a:ext cx="1662545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Arrow Connector 206"/>
              <p:cNvCxnSpPr/>
              <p:nvPr/>
            </p:nvCxnSpPr>
            <p:spPr>
              <a:xfrm rot="2700000">
                <a:off x="2408423" y="5151623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Arrow Connector 207"/>
              <p:cNvCxnSpPr/>
              <p:nvPr/>
            </p:nvCxnSpPr>
            <p:spPr>
              <a:xfrm rot="8100000">
                <a:off x="791976" y="5151624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Arrow Connector 208"/>
              <p:cNvCxnSpPr/>
              <p:nvPr/>
            </p:nvCxnSpPr>
            <p:spPr>
              <a:xfrm rot="13500000">
                <a:off x="791976" y="3551424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209"/>
              <p:cNvCxnSpPr/>
              <p:nvPr/>
            </p:nvCxnSpPr>
            <p:spPr>
              <a:xfrm rot="18900000">
                <a:off x="2408423" y="3551423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/>
              <p:nvPr/>
            </p:nvCxnSpPr>
            <p:spPr>
              <a:xfrm rot="5400000">
                <a:off x="1600200" y="548640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/>
              <p:nvPr/>
            </p:nvCxnSpPr>
            <p:spPr>
              <a:xfrm rot="16200000" flipV="1">
                <a:off x="1600200" y="320040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130"/>
            <p:cNvGrpSpPr>
              <a:grpSpLocks noChangeAspect="1"/>
            </p:cNvGrpSpPr>
            <p:nvPr/>
          </p:nvGrpSpPr>
          <p:grpSpPr>
            <a:xfrm>
              <a:off x="1080654" y="2615612"/>
              <a:ext cx="3325091" cy="3494243"/>
              <a:chOff x="-581891" y="887822"/>
              <a:chExt cx="6650180" cy="6988484"/>
            </a:xfrm>
          </p:grpSpPr>
          <p:cxnSp>
            <p:nvCxnSpPr>
              <p:cNvPr id="189" name="Straight Arrow Connector 188"/>
              <p:cNvCxnSpPr/>
              <p:nvPr/>
            </p:nvCxnSpPr>
            <p:spPr>
              <a:xfrm flipV="1">
                <a:off x="2743199" y="4343398"/>
                <a:ext cx="3325090" cy="3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Arrow Connector 189"/>
              <p:cNvCxnSpPr/>
              <p:nvPr/>
            </p:nvCxnSpPr>
            <p:spPr>
              <a:xfrm flipH="1" flipV="1">
                <a:off x="-581891" y="4343398"/>
                <a:ext cx="3325091" cy="3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Arrow Connector 190"/>
              <p:cNvCxnSpPr/>
              <p:nvPr/>
            </p:nvCxnSpPr>
            <p:spPr>
              <a:xfrm>
                <a:off x="2743200" y="4343401"/>
                <a:ext cx="2286000" cy="2285996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Arrow Connector 191"/>
              <p:cNvCxnSpPr/>
              <p:nvPr/>
            </p:nvCxnSpPr>
            <p:spPr>
              <a:xfrm flipH="1">
                <a:off x="457200" y="4343404"/>
                <a:ext cx="2285997" cy="2285994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/>
              <p:nvPr/>
            </p:nvCxnSpPr>
            <p:spPr>
              <a:xfrm flipH="1" flipV="1">
                <a:off x="457200" y="2057399"/>
                <a:ext cx="2274944" cy="2302248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Arrow Connector 193"/>
              <p:cNvCxnSpPr/>
              <p:nvPr/>
            </p:nvCxnSpPr>
            <p:spPr>
              <a:xfrm flipV="1">
                <a:off x="2743200" y="1849582"/>
                <a:ext cx="2493818" cy="2510062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Arrow Connector 194"/>
              <p:cNvCxnSpPr/>
              <p:nvPr/>
            </p:nvCxnSpPr>
            <p:spPr>
              <a:xfrm>
                <a:off x="2743200" y="4343401"/>
                <a:ext cx="0" cy="3532905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/>
              <p:nvPr/>
            </p:nvCxnSpPr>
            <p:spPr>
              <a:xfrm flipH="1" flipV="1">
                <a:off x="2741809" y="887822"/>
                <a:ext cx="1391" cy="3455576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Conductor &amp; E field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4" name="Picture 10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onut 15"/>
          <p:cNvSpPr/>
          <p:nvPr/>
        </p:nvSpPr>
        <p:spPr>
          <a:xfrm>
            <a:off x="914400" y="3429000"/>
            <a:ext cx="1828800" cy="1828800"/>
          </a:xfrm>
          <a:prstGeom prst="donut">
            <a:avLst>
              <a:gd name="adj" fmla="val 1683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1219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diagram best represents the </a:t>
            </a:r>
            <a:r>
              <a:rPr lang="en-US" sz="2400" i="1" dirty="0" smtClean="0"/>
              <a:t>E</a:t>
            </a:r>
            <a:r>
              <a:rPr lang="en-US" sz="2400" dirty="0" smtClean="0"/>
              <a:t> field around a positively charged conducting spherical shell?</a:t>
            </a:r>
            <a:endParaRPr lang="en-US" sz="2400" dirty="0"/>
          </a:p>
        </p:txBody>
      </p:sp>
      <p:sp>
        <p:nvSpPr>
          <p:cNvPr id="44" name="Donut 43"/>
          <p:cNvSpPr/>
          <p:nvPr/>
        </p:nvSpPr>
        <p:spPr>
          <a:xfrm>
            <a:off x="3657600" y="3429000"/>
            <a:ext cx="1828800" cy="1828800"/>
          </a:xfrm>
          <a:prstGeom prst="donut">
            <a:avLst>
              <a:gd name="adj" fmla="val 1683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810000" y="3562290"/>
            <a:ext cx="312906" cy="400110"/>
            <a:chOff x="705829" y="5481974"/>
            <a:chExt cx="429707" cy="549463"/>
          </a:xfrm>
        </p:grpSpPr>
        <p:pic>
          <p:nvPicPr>
            <p:cNvPr id="4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415037" y="3304955"/>
            <a:ext cx="312906" cy="400110"/>
            <a:chOff x="705829" y="5481974"/>
            <a:chExt cx="429707" cy="549463"/>
          </a:xfrm>
        </p:grpSpPr>
        <p:pic>
          <p:nvPicPr>
            <p:cNvPr id="49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Box 49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021094" y="3562290"/>
            <a:ext cx="312906" cy="400110"/>
            <a:chOff x="705829" y="5481974"/>
            <a:chExt cx="429707" cy="549463"/>
          </a:xfrm>
        </p:grpSpPr>
        <p:pic>
          <p:nvPicPr>
            <p:cNvPr id="52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257800" y="4171890"/>
            <a:ext cx="312906" cy="400110"/>
            <a:chOff x="705829" y="5481974"/>
            <a:chExt cx="429707" cy="549463"/>
          </a:xfrm>
        </p:grpSpPr>
        <p:pic>
          <p:nvPicPr>
            <p:cNvPr id="55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029200" y="4705290"/>
            <a:ext cx="312906" cy="400110"/>
            <a:chOff x="705829" y="5481974"/>
            <a:chExt cx="429707" cy="549463"/>
          </a:xfrm>
        </p:grpSpPr>
        <p:pic>
          <p:nvPicPr>
            <p:cNvPr id="58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TextBox 58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419600" y="5010090"/>
            <a:ext cx="312906" cy="400110"/>
            <a:chOff x="705829" y="5481974"/>
            <a:chExt cx="429707" cy="549463"/>
          </a:xfrm>
        </p:grpSpPr>
        <p:pic>
          <p:nvPicPr>
            <p:cNvPr id="61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581400" y="4171890"/>
            <a:ext cx="312906" cy="400110"/>
            <a:chOff x="705829" y="5481974"/>
            <a:chExt cx="429707" cy="549463"/>
          </a:xfrm>
        </p:grpSpPr>
        <p:pic>
          <p:nvPicPr>
            <p:cNvPr id="64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Box 64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810000" y="4724400"/>
            <a:ext cx="312906" cy="400110"/>
            <a:chOff x="705829" y="5481974"/>
            <a:chExt cx="429707" cy="549463"/>
          </a:xfrm>
        </p:grpSpPr>
        <p:pic>
          <p:nvPicPr>
            <p:cNvPr id="67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69" name="Donut 68"/>
          <p:cNvSpPr/>
          <p:nvPr/>
        </p:nvSpPr>
        <p:spPr>
          <a:xfrm>
            <a:off x="6400800" y="3429000"/>
            <a:ext cx="1828800" cy="1828800"/>
          </a:xfrm>
          <a:prstGeom prst="donut">
            <a:avLst>
              <a:gd name="adj" fmla="val 1683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6553200" y="3562290"/>
            <a:ext cx="312906" cy="400110"/>
            <a:chOff x="705829" y="5481974"/>
            <a:chExt cx="429707" cy="549463"/>
          </a:xfrm>
        </p:grpSpPr>
        <p:pic>
          <p:nvPicPr>
            <p:cNvPr id="71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TextBox 71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158237" y="3304955"/>
            <a:ext cx="312906" cy="400110"/>
            <a:chOff x="705829" y="5481974"/>
            <a:chExt cx="429707" cy="549463"/>
          </a:xfrm>
        </p:grpSpPr>
        <p:pic>
          <p:nvPicPr>
            <p:cNvPr id="74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TextBox 74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764294" y="3562290"/>
            <a:ext cx="312906" cy="400110"/>
            <a:chOff x="705829" y="5481974"/>
            <a:chExt cx="429707" cy="549463"/>
          </a:xfrm>
        </p:grpSpPr>
        <p:pic>
          <p:nvPicPr>
            <p:cNvPr id="77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001000" y="4171890"/>
            <a:ext cx="312906" cy="400110"/>
            <a:chOff x="705829" y="5481974"/>
            <a:chExt cx="429707" cy="549463"/>
          </a:xfrm>
        </p:grpSpPr>
        <p:pic>
          <p:nvPicPr>
            <p:cNvPr id="80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" name="TextBox 80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772400" y="4705290"/>
            <a:ext cx="312906" cy="400110"/>
            <a:chOff x="705829" y="5481974"/>
            <a:chExt cx="429707" cy="549463"/>
          </a:xfrm>
        </p:grpSpPr>
        <p:pic>
          <p:nvPicPr>
            <p:cNvPr id="83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" name="TextBox 83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162800" y="5010090"/>
            <a:ext cx="312906" cy="400110"/>
            <a:chOff x="705829" y="5481974"/>
            <a:chExt cx="429707" cy="549463"/>
          </a:xfrm>
        </p:grpSpPr>
        <p:pic>
          <p:nvPicPr>
            <p:cNvPr id="8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TextBox 86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324600" y="4171890"/>
            <a:ext cx="312906" cy="400110"/>
            <a:chOff x="705829" y="5481974"/>
            <a:chExt cx="429707" cy="549463"/>
          </a:xfrm>
        </p:grpSpPr>
        <p:pic>
          <p:nvPicPr>
            <p:cNvPr id="89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" name="TextBox 89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553200" y="4724400"/>
            <a:ext cx="312906" cy="400110"/>
            <a:chOff x="705829" y="5481974"/>
            <a:chExt cx="429707" cy="549463"/>
          </a:xfrm>
        </p:grpSpPr>
        <p:pic>
          <p:nvPicPr>
            <p:cNvPr id="92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TextBox 92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854061" y="5871865"/>
            <a:ext cx="441339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A.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5" name="Text Box 12"/>
          <p:cNvSpPr txBox="1">
            <a:spLocks noChangeArrowheads="1"/>
          </p:cNvSpPr>
          <p:nvPr/>
        </p:nvSpPr>
        <p:spPr bwMode="auto">
          <a:xfrm>
            <a:off x="3581400" y="5867400"/>
            <a:ext cx="441339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B.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6" name="Text Box 12"/>
          <p:cNvSpPr txBox="1">
            <a:spLocks noChangeArrowheads="1"/>
          </p:cNvSpPr>
          <p:nvPr/>
        </p:nvSpPr>
        <p:spPr bwMode="auto">
          <a:xfrm>
            <a:off x="6324600" y="5871865"/>
            <a:ext cx="441339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C.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97" name="Group 96"/>
          <p:cNvGrpSpPr>
            <a:grpSpLocks noChangeAspect="1"/>
          </p:cNvGrpSpPr>
          <p:nvPr/>
        </p:nvGrpSpPr>
        <p:grpSpPr>
          <a:xfrm>
            <a:off x="152400" y="2667000"/>
            <a:ext cx="3107297" cy="3352800"/>
            <a:chOff x="457200" y="2057400"/>
            <a:chExt cx="4237223" cy="4572000"/>
          </a:xfrm>
        </p:grpSpPr>
        <p:grpSp>
          <p:nvGrpSpPr>
            <p:cNvPr id="98" name="Group 109"/>
            <p:cNvGrpSpPr/>
            <p:nvPr/>
          </p:nvGrpSpPr>
          <p:grpSpPr>
            <a:xfrm>
              <a:off x="457200" y="2057400"/>
              <a:ext cx="4237223" cy="4572000"/>
              <a:chOff x="457200" y="2057400"/>
              <a:chExt cx="4237223" cy="4572000"/>
            </a:xfrm>
          </p:grpSpPr>
          <p:cxnSp>
            <p:nvCxnSpPr>
              <p:cNvPr id="116" name="Straight Arrow Connector 115"/>
              <p:cNvCxnSpPr/>
              <p:nvPr/>
            </p:nvCxnSpPr>
            <p:spPr>
              <a:xfrm>
                <a:off x="2743200" y="4343400"/>
                <a:ext cx="1662545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>
              <a:xfrm flipH="1">
                <a:off x="457200" y="434340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/>
              <p:nvPr/>
            </p:nvCxnSpPr>
            <p:spPr>
              <a:xfrm rot="2700000">
                <a:off x="2408423" y="5151623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 rot="8100000">
                <a:off x="791976" y="5151624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 rot="13500000">
                <a:off x="791976" y="3551424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 rot="18900000">
                <a:off x="2408423" y="3551423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/>
              <p:nvPr/>
            </p:nvCxnSpPr>
            <p:spPr>
              <a:xfrm rot="5400000">
                <a:off x="1600200" y="548640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 rot="16200000" flipV="1">
                <a:off x="1600200" y="3200400"/>
                <a:ext cx="2286000" cy="0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130"/>
            <p:cNvGrpSpPr>
              <a:grpSpLocks noChangeAspect="1"/>
            </p:cNvGrpSpPr>
            <p:nvPr/>
          </p:nvGrpSpPr>
          <p:grpSpPr>
            <a:xfrm>
              <a:off x="1080654" y="2615612"/>
              <a:ext cx="3325091" cy="3494243"/>
              <a:chOff x="-581891" y="887822"/>
              <a:chExt cx="6650180" cy="6988484"/>
            </a:xfrm>
          </p:grpSpPr>
          <p:cxnSp>
            <p:nvCxnSpPr>
              <p:cNvPr id="100" name="Straight Arrow Connector 99"/>
              <p:cNvCxnSpPr/>
              <p:nvPr/>
            </p:nvCxnSpPr>
            <p:spPr>
              <a:xfrm flipV="1">
                <a:off x="2743199" y="4343398"/>
                <a:ext cx="3325090" cy="3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/>
              <p:nvPr/>
            </p:nvCxnSpPr>
            <p:spPr>
              <a:xfrm flipH="1" flipV="1">
                <a:off x="-581891" y="4343398"/>
                <a:ext cx="3325091" cy="3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>
                <a:off x="2743200" y="4343401"/>
                <a:ext cx="2286000" cy="2285996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 flipH="1">
                <a:off x="457200" y="4343404"/>
                <a:ext cx="2285997" cy="2285994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 flipH="1" flipV="1">
                <a:off x="457200" y="2057399"/>
                <a:ext cx="2274944" cy="2302248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 flipV="1">
                <a:off x="2743200" y="1849582"/>
                <a:ext cx="2493818" cy="2510062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2743200" y="4343401"/>
                <a:ext cx="0" cy="3532905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 flipH="1" flipV="1">
                <a:off x="2741809" y="887822"/>
                <a:ext cx="1391" cy="3455576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/>
          <p:cNvGrpSpPr/>
          <p:nvPr/>
        </p:nvGrpSpPr>
        <p:grpSpPr>
          <a:xfrm>
            <a:off x="1066800" y="3562290"/>
            <a:ext cx="312906" cy="400110"/>
            <a:chOff x="705829" y="5481974"/>
            <a:chExt cx="429707" cy="549463"/>
          </a:xfrm>
        </p:grpSpPr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671837" y="3304955"/>
            <a:ext cx="312906" cy="400110"/>
            <a:chOff x="705829" y="5481974"/>
            <a:chExt cx="429707" cy="549463"/>
          </a:xfrm>
        </p:grpSpPr>
        <p:pic>
          <p:nvPicPr>
            <p:cNvPr id="24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77894" y="3562290"/>
            <a:ext cx="312906" cy="400110"/>
            <a:chOff x="705829" y="5481974"/>
            <a:chExt cx="429707" cy="549463"/>
          </a:xfrm>
        </p:grpSpPr>
        <p:pic>
          <p:nvPicPr>
            <p:cNvPr id="27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514600" y="4171890"/>
            <a:ext cx="312906" cy="400110"/>
            <a:chOff x="705829" y="5481974"/>
            <a:chExt cx="429707" cy="549463"/>
          </a:xfrm>
        </p:grpSpPr>
        <p:pic>
          <p:nvPicPr>
            <p:cNvPr id="30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0" y="4705290"/>
            <a:ext cx="312906" cy="400110"/>
            <a:chOff x="705829" y="5481974"/>
            <a:chExt cx="429707" cy="549463"/>
          </a:xfrm>
        </p:grpSpPr>
        <p:pic>
          <p:nvPicPr>
            <p:cNvPr id="33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76400" y="5010090"/>
            <a:ext cx="312906" cy="400110"/>
            <a:chOff x="705829" y="5481974"/>
            <a:chExt cx="429707" cy="549463"/>
          </a:xfrm>
        </p:grpSpPr>
        <p:pic>
          <p:nvPicPr>
            <p:cNvPr id="3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8200" y="4171890"/>
            <a:ext cx="312906" cy="400110"/>
            <a:chOff x="705829" y="5481974"/>
            <a:chExt cx="429707" cy="549463"/>
          </a:xfrm>
        </p:grpSpPr>
        <p:pic>
          <p:nvPicPr>
            <p:cNvPr id="39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066800" y="4724400"/>
            <a:ext cx="312906" cy="400110"/>
            <a:chOff x="705829" y="5481974"/>
            <a:chExt cx="429707" cy="549463"/>
          </a:xfrm>
        </p:grpSpPr>
        <p:pic>
          <p:nvPicPr>
            <p:cNvPr id="42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68" y="5644052"/>
              <a:ext cx="228600" cy="228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705829" y="5481974"/>
              <a:ext cx="429707" cy="5494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+</a:t>
              </a:r>
              <a:endParaRPr lang="en-US" sz="2000" baseline="-25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today’s lecture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54102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 Electric fields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	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Electric field lines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 Superposition principle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	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Dipole, line, plane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 Dipoles &amp; electric fields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 Conductors &amp; electric fields</a:t>
            </a:r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4583113" y="2989263"/>
          <a:ext cx="1665287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name="Equation" r:id="rId3" imgW="749160" imgH="266400" progId="Equation.DSMT4">
                  <p:embed/>
                </p:oleObj>
              </mc:Choice>
              <mc:Fallback>
                <p:oleObj name="Equation" r:id="rId3" imgW="74916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2989263"/>
                        <a:ext cx="1665287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5105400" y="4495800"/>
          <a:ext cx="13843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Equation" r:id="rId5" imgW="622080" imgH="266400" progId="Equation.DSMT4">
                  <p:embed/>
                </p:oleObj>
              </mc:Choice>
              <mc:Fallback>
                <p:oleObj name="Equation" r:id="rId5" imgW="62208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495800"/>
                        <a:ext cx="138430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electric field</a:t>
            </a:r>
            <a:endParaRPr lang="en-US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4038600" y="2209800"/>
          <a:ext cx="10445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Equation" r:id="rId3" imgW="469800" imgH="444240" progId="Equation.DSMT4">
                  <p:embed/>
                </p:oleObj>
              </mc:Choice>
              <mc:Fallback>
                <p:oleObj name="Equation" r:id="rId3" imgW="46980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09800"/>
                        <a:ext cx="104457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38800" y="3792538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Units: N/C</a:t>
            </a:r>
            <a:endParaRPr lang="en-US" sz="28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55759" y="4953000"/>
            <a:ext cx="8935841" cy="990600"/>
            <a:chOff x="55759" y="4953000"/>
            <a:chExt cx="8935841" cy="990600"/>
          </a:xfrm>
        </p:grpSpPr>
        <p:sp>
          <p:nvSpPr>
            <p:cNvPr id="4" name="Rectangle 3"/>
            <p:cNvSpPr txBox="1">
              <a:spLocks noChangeArrowheads="1"/>
            </p:cNvSpPr>
            <p:nvPr/>
          </p:nvSpPr>
          <p:spPr>
            <a:xfrm>
              <a:off x="914400" y="4953000"/>
              <a:ext cx="8077200" cy="990600"/>
            </a:xfrm>
            <a:prstGeom prst="rect">
              <a:avLst/>
            </a:prstGeom>
          </p:spPr>
          <p:txBody>
            <a:bodyPr/>
            <a:lstStyle/>
            <a:p>
              <a:pPr marL="0" marR="0" lvl="1" algn="l" defTabSz="914400" rtl="0" eaLnBrk="1" fontAlgn="auto" latinLnBrk="0" hangingPunct="1"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Direction is the same as for the force that a + charge </a:t>
              </a:r>
              <a:r>
                <a:rPr kumimoji="0" lang="en-US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would feel 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at that location		</a:t>
              </a:r>
            </a:p>
          </p:txBody>
        </p:sp>
        <p:sp>
          <p:nvSpPr>
            <p:cNvPr id="12" name="Text Box 50"/>
            <p:cNvSpPr txBox="1">
              <a:spLocks noChangeArrowheads="1"/>
            </p:cNvSpPr>
            <p:nvPr/>
          </p:nvSpPr>
          <p:spPr bwMode="auto">
            <a:xfrm rot="18960509">
              <a:off x="55759" y="5145187"/>
              <a:ext cx="8539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400" dirty="0">
                  <a:latin typeface="+mn-lt"/>
                </a:rPr>
                <a:t>Direction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038600" y="2209800"/>
            <a:ext cx="1066800" cy="990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286000" y="2286000"/>
            <a:ext cx="1752600" cy="646331"/>
            <a:chOff x="2286000" y="1913930"/>
            <a:chExt cx="1752600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2286000" y="1913930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Field at position </a:t>
              </a:r>
              <a:r>
                <a:rPr lang="en-US" i="1" dirty="0" smtClean="0">
                  <a:solidFill>
                    <a:srgbClr val="C00000"/>
                  </a:solidFill>
                </a:rPr>
                <a:t>P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14" idx="3"/>
            </p:cNvCxnSpPr>
            <p:nvPr/>
          </p:nvCxnSpPr>
          <p:spPr>
            <a:xfrm>
              <a:off x="3429000" y="2237096"/>
              <a:ext cx="609600" cy="5783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105400" y="1905000"/>
            <a:ext cx="2133600" cy="923330"/>
            <a:chOff x="5105400" y="1676400"/>
            <a:chExt cx="213360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5638800" y="1676400"/>
              <a:ext cx="1600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Force a charge </a:t>
              </a:r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r>
                <a:rPr lang="en-US" dirty="0" smtClean="0">
                  <a:solidFill>
                    <a:srgbClr val="C00000"/>
                  </a:solidFill>
                </a:rPr>
                <a:t> at position </a:t>
              </a:r>
              <a:r>
                <a:rPr lang="en-US" i="1" dirty="0" smtClean="0">
                  <a:solidFill>
                    <a:srgbClr val="C00000"/>
                  </a:solidFill>
                </a:rPr>
                <a:t>P would </a:t>
              </a:r>
              <a:r>
                <a:rPr lang="en-US" dirty="0" smtClean="0">
                  <a:solidFill>
                    <a:srgbClr val="C00000"/>
                  </a:solidFill>
                </a:rPr>
                <a:t>feel 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Straight Arrow Connector 19"/>
            <p:cNvCxnSpPr>
              <a:stCxn id="15" idx="1"/>
            </p:cNvCxnSpPr>
            <p:nvPr/>
          </p:nvCxnSpPr>
          <p:spPr>
            <a:xfrm flipH="1">
              <a:off x="5105400" y="2138065"/>
              <a:ext cx="533400" cy="147935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28601" y="1219200"/>
            <a:ext cx="8686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electric field is defined at a </a:t>
            </a:r>
            <a:r>
              <a:rPr lang="en-US" sz="2800" i="1" dirty="0" smtClean="0"/>
              <a:t>location</a:t>
            </a:r>
            <a:r>
              <a:rPr lang="en-US" sz="2800" dirty="0" smtClean="0"/>
              <a:t> in space around a charge or set of charges</a:t>
            </a:r>
            <a:endParaRPr lang="en-US" sz="28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-37075" y="3647188"/>
            <a:ext cx="5078975" cy="989012"/>
            <a:chOff x="-37075" y="3647188"/>
            <a:chExt cx="5078975" cy="989012"/>
          </a:xfrm>
        </p:grpSpPr>
        <p:graphicFrame>
          <p:nvGraphicFramePr>
            <p:cNvPr id="67587" name="Object 3"/>
            <p:cNvGraphicFramePr>
              <a:graphicFrameLocks noChangeAspect="1"/>
            </p:cNvGraphicFramePr>
            <p:nvPr/>
          </p:nvGraphicFramePr>
          <p:xfrm>
            <a:off x="4025900" y="3647188"/>
            <a:ext cx="1016000" cy="989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89" name="Equation" r:id="rId5" imgW="457200" imgH="444240" progId="Equation.DSMT4">
                    <p:embed/>
                  </p:oleObj>
                </mc:Choice>
                <mc:Fallback>
                  <p:oleObj name="Equation" r:id="rId5" imgW="457200" imgH="4442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5900" y="3647188"/>
                          <a:ext cx="1016000" cy="989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50"/>
            <p:cNvSpPr txBox="1">
              <a:spLocks noChangeArrowheads="1"/>
            </p:cNvSpPr>
            <p:nvPr/>
          </p:nvSpPr>
          <p:spPr bwMode="auto">
            <a:xfrm rot="18960509">
              <a:off x="-37075" y="3877153"/>
              <a:ext cx="102624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400" dirty="0">
                  <a:latin typeface="+mn-lt"/>
                </a:rPr>
                <a:t>Magnitude </a:t>
              </a:r>
            </a:p>
          </p:txBody>
        </p:sp>
        <p:sp>
          <p:nvSpPr>
            <p:cNvPr id="35" name="Rectangle 3"/>
            <p:cNvSpPr txBox="1">
              <a:spLocks noChangeArrowheads="1"/>
            </p:cNvSpPr>
            <p:nvPr/>
          </p:nvSpPr>
          <p:spPr>
            <a:xfrm>
              <a:off x="914400" y="3792538"/>
              <a:ext cx="3276600" cy="533400"/>
            </a:xfrm>
            <a:prstGeom prst="rect">
              <a:avLst/>
            </a:prstGeom>
          </p:spPr>
          <p:txBody>
            <a:bodyPr/>
            <a:lstStyle/>
            <a:p>
              <a:pPr marL="0" marR="0" lvl="1" algn="l" defTabSz="914400" rtl="0" eaLnBrk="1" fontAlgn="auto" latinLnBrk="0" hangingPunct="1"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Magnitude given by: 		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05400" y="2971800"/>
            <a:ext cx="1600200" cy="381000"/>
            <a:chOff x="5105400" y="2121932"/>
            <a:chExt cx="1600200" cy="381000"/>
          </a:xfrm>
        </p:grpSpPr>
        <p:sp>
          <p:nvSpPr>
            <p:cNvPr id="24" name="TextBox 23"/>
            <p:cNvSpPr txBox="1"/>
            <p:nvPr/>
          </p:nvSpPr>
          <p:spPr>
            <a:xfrm>
              <a:off x="5638800" y="2133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Charge </a:t>
              </a:r>
              <a:r>
                <a:rPr lang="en-US" i="1" dirty="0" smtClean="0">
                  <a:solidFill>
                    <a:srgbClr val="C00000"/>
                  </a:solidFill>
                </a:rPr>
                <a:t>q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24" idx="1"/>
            </p:cNvCxnSpPr>
            <p:nvPr/>
          </p:nvCxnSpPr>
          <p:spPr>
            <a:xfrm flipH="1" flipV="1">
              <a:off x="5105400" y="2121932"/>
              <a:ext cx="533400" cy="19633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715000" y="2286000"/>
            <a:ext cx="419564" cy="645225"/>
            <a:chOff x="5715000" y="2286000"/>
            <a:chExt cx="419564" cy="645225"/>
          </a:xfrm>
        </p:grpSpPr>
        <p:sp>
          <p:nvSpPr>
            <p:cNvPr id="18" name="Oval 17"/>
            <p:cNvSpPr/>
            <p:nvPr/>
          </p:nvSpPr>
          <p:spPr>
            <a:xfrm>
              <a:off x="5715000" y="2778825"/>
              <a:ext cx="152400" cy="1524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91200" y="2286000"/>
              <a:ext cx="343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</a:t>
              </a:r>
              <a:endPara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325563"/>
          </a:xfrm>
        </p:spPr>
        <p:txBody>
          <a:bodyPr/>
          <a:lstStyle/>
          <a:p>
            <a:r>
              <a:rPr lang="en-US" dirty="0" smtClean="0"/>
              <a:t>Calculation: Electric field in H atom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52800" y="3352800"/>
            <a:ext cx="24384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3800" y="3333690"/>
            <a:ext cx="1976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i="1" dirty="0" smtClean="0">
                <a:latin typeface="+mn-lt"/>
              </a:rPr>
              <a:t>r </a:t>
            </a:r>
            <a:r>
              <a:rPr lang="en-US" sz="2000" dirty="0" smtClean="0">
                <a:latin typeface="+mn-lt"/>
              </a:rPr>
              <a:t>= 0.53 x 10</a:t>
            </a:r>
            <a:r>
              <a:rPr lang="en-US" sz="2000" baseline="30000" dirty="0" smtClean="0">
                <a:latin typeface="+mn-lt"/>
              </a:rPr>
              <a:t>–10</a:t>
            </a:r>
            <a:r>
              <a:rPr lang="en-US" sz="2000" dirty="0" smtClean="0">
                <a:latin typeface="+mn-lt"/>
              </a:rPr>
              <a:t> m</a:t>
            </a:r>
            <a:endParaRPr lang="en-US" sz="2000" baseline="-25000" dirty="0"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04306" y="2466894"/>
            <a:ext cx="805694" cy="804555"/>
            <a:chOff x="6801265" y="4392849"/>
            <a:chExt cx="805694" cy="804555"/>
          </a:xfrm>
        </p:grpSpPr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1265" y="4392849"/>
              <a:ext cx="805694" cy="80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009864" y="445743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3600" b="1" dirty="0" smtClean="0">
                  <a:solidFill>
                    <a:schemeClr val="bg1"/>
                  </a:solidFill>
                  <a:latin typeface="+mn-lt"/>
                </a:rPr>
                <a:t>+</a:t>
              </a:r>
              <a:endParaRPr lang="en-US" sz="3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57200" y="1255693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+mn-lt"/>
              </a:rPr>
              <a:t>What </a:t>
            </a:r>
            <a:r>
              <a:rPr lang="en-US" sz="2800" dirty="0">
                <a:latin typeface="+mn-lt"/>
              </a:rPr>
              <a:t>is the magnitude of the </a:t>
            </a:r>
            <a:r>
              <a:rPr lang="en-US" sz="2800" dirty="0" smtClean="0">
                <a:latin typeface="+mn-lt"/>
              </a:rPr>
              <a:t>electric </a:t>
            </a:r>
            <a:r>
              <a:rPr lang="en-US" sz="2800" dirty="0" smtClean="0"/>
              <a:t>field </a:t>
            </a:r>
            <a:r>
              <a:rPr lang="en-US" sz="2800" dirty="0" smtClean="0">
                <a:latin typeface="+mn-lt"/>
              </a:rPr>
              <a:t>due to </a:t>
            </a:r>
            <a:r>
              <a:rPr lang="en-US" sz="2800" dirty="0">
                <a:latin typeface="+mn-lt"/>
              </a:rPr>
              <a:t>the proton </a:t>
            </a:r>
            <a:r>
              <a:rPr lang="en-US" sz="2800" dirty="0" smtClean="0">
                <a:latin typeface="+mn-lt"/>
              </a:rPr>
              <a:t>at the </a:t>
            </a:r>
            <a:r>
              <a:rPr lang="en-US" sz="2800" i="1" dirty="0" smtClean="0">
                <a:latin typeface="+mn-lt"/>
              </a:rPr>
              <a:t>position</a:t>
            </a:r>
            <a:r>
              <a:rPr lang="en-US" sz="2800" dirty="0" smtClean="0">
                <a:latin typeface="+mn-lt"/>
              </a:rPr>
              <a:t> of the electron?</a:t>
            </a:r>
            <a:endParaRPr lang="en-US" sz="2800" dirty="0">
              <a:latin typeface="+mn-lt"/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533399" y="5410200"/>
            <a:ext cx="34685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+mn-lt"/>
              </a:rPr>
              <a:t>What </a:t>
            </a:r>
            <a:r>
              <a:rPr lang="en-US" sz="2800" dirty="0">
                <a:latin typeface="+mn-lt"/>
              </a:rPr>
              <a:t>is the </a:t>
            </a:r>
            <a:r>
              <a:rPr lang="en-US" sz="2800" dirty="0" smtClean="0">
                <a:latin typeface="+mn-lt"/>
              </a:rPr>
              <a:t>direction?</a:t>
            </a:r>
            <a:endParaRPr lang="en-US" sz="2800" dirty="0">
              <a:latin typeface="+mn-lt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371600" y="2971800"/>
            <a:ext cx="2743200" cy="27432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743200" y="3019425"/>
            <a:ext cx="573405" cy="1323975"/>
            <a:chOff x="2743200" y="3019425"/>
            <a:chExt cx="573405" cy="1323975"/>
          </a:xfrm>
        </p:grpSpPr>
        <p:cxnSp>
          <p:nvCxnSpPr>
            <p:cNvPr id="111" name="Straight Connector 110"/>
            <p:cNvCxnSpPr>
              <a:stCxn id="114" idx="3"/>
            </p:cNvCxnSpPr>
            <p:nvPr/>
          </p:nvCxnSpPr>
          <p:spPr>
            <a:xfrm flipH="1">
              <a:off x="2743200" y="3110482"/>
              <a:ext cx="482348" cy="123291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2819400" y="312420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r>
                <a:rPr lang="en-US" i="1" dirty="0" smtClean="0"/>
                <a:t>r</a:t>
              </a:r>
              <a:endParaRPr lang="en-US" i="1" dirty="0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3209925" y="3019425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Oval 36"/>
          <p:cNvSpPr/>
          <p:nvPr/>
        </p:nvSpPr>
        <p:spPr>
          <a:xfrm>
            <a:off x="1828800" y="3429000"/>
            <a:ext cx="1828800" cy="18288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2819400" y="3651525"/>
            <a:ext cx="685032" cy="615675"/>
            <a:chOff x="2819400" y="3651525"/>
            <a:chExt cx="685032" cy="615675"/>
          </a:xfrm>
        </p:grpSpPr>
        <p:cxnSp>
          <p:nvCxnSpPr>
            <p:cNvPr id="22" name="Straight Connector 21"/>
            <p:cNvCxnSpPr>
              <a:stCxn id="37" idx="7"/>
            </p:cNvCxnSpPr>
            <p:nvPr/>
          </p:nvCxnSpPr>
          <p:spPr>
            <a:xfrm flipH="1">
              <a:off x="2819400" y="3696821"/>
              <a:ext cx="570378" cy="57037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3124200" y="3813708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r>
                <a:rPr lang="en-US" i="1" dirty="0" smtClean="0"/>
                <a:t>r</a:t>
              </a:r>
              <a:endParaRPr lang="en-US" i="1" dirty="0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3327805" y="3651525"/>
              <a:ext cx="106680" cy="1066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325563"/>
          </a:xfrm>
        </p:spPr>
        <p:txBody>
          <a:bodyPr/>
          <a:lstStyle/>
          <a:p>
            <a:r>
              <a:rPr lang="en-US" dirty="0" smtClean="0"/>
              <a:t>Electric field from + and – charges</a:t>
            </a:r>
            <a:endParaRPr lang="en-US" dirty="0"/>
          </a:p>
        </p:txBody>
      </p:sp>
      <p:cxnSp>
        <p:nvCxnSpPr>
          <p:cNvPr id="25" name="Straight Connector 24"/>
          <p:cNvCxnSpPr>
            <a:endCxn id="38" idx="6"/>
          </p:cNvCxnSpPr>
          <p:nvPr/>
        </p:nvCxnSpPr>
        <p:spPr>
          <a:xfrm>
            <a:off x="2731896" y="4334347"/>
            <a:ext cx="468504" cy="905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000" y="1524000"/>
            <a:ext cx="4787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Away from + charge, toward – charge</a:t>
            </a:r>
            <a:endParaRPr lang="en-US" sz="2400" dirty="0"/>
          </a:p>
        </p:txBody>
      </p:sp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94429"/>
            <a:ext cx="472301" cy="47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682108" y="406263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–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286000" y="3886200"/>
            <a:ext cx="914400" cy="9144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943600" y="3429000"/>
            <a:ext cx="1828800" cy="18288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486400" y="2971800"/>
            <a:ext cx="2743200" cy="27432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3200400" y="3994299"/>
            <a:ext cx="1828800" cy="349105"/>
            <a:chOff x="3200400" y="3994299"/>
            <a:chExt cx="1828800" cy="349105"/>
          </a:xfrm>
        </p:grpSpPr>
        <p:cxnSp>
          <p:nvCxnSpPr>
            <p:cNvPr id="54" name="Straight Arrow Connector 53"/>
            <p:cNvCxnSpPr/>
            <p:nvPr/>
          </p:nvCxnSpPr>
          <p:spPr>
            <a:xfrm flipV="1">
              <a:off x="3200400" y="4343400"/>
              <a:ext cx="18288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5" name="Object 4"/>
            <p:cNvGraphicFramePr>
              <a:graphicFrameLocks noChangeAspect="1"/>
            </p:cNvGraphicFramePr>
            <p:nvPr/>
          </p:nvGraphicFramePr>
          <p:xfrm>
            <a:off x="4620213" y="3994299"/>
            <a:ext cx="256587" cy="315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98" name="Equation" r:id="rId4" imgW="164880" imgH="203040" progId="Equation.DSMT4">
                    <p:embed/>
                  </p:oleObj>
                </mc:Choice>
                <mc:Fallback>
                  <p:oleObj name="Equation" r:id="rId4" imgW="164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0213" y="3994299"/>
                          <a:ext cx="256587" cy="315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8" name="Straight Arrow Connector 57"/>
          <p:cNvCxnSpPr/>
          <p:nvPr/>
        </p:nvCxnSpPr>
        <p:spPr>
          <a:xfrm rot="2700000" flipV="1">
            <a:off x="3331678" y="5160476"/>
            <a:ext cx="457200" cy="4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320000">
            <a:off x="4019401" y="4902605"/>
            <a:ext cx="201168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-1380000">
            <a:off x="4006855" y="3758823"/>
            <a:ext cx="201168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457200" y="4343400"/>
            <a:ext cx="1828800" cy="4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1828802" y="2971798"/>
            <a:ext cx="1828800" cy="4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H="1" flipV="1">
            <a:off x="1828802" y="5714998"/>
            <a:ext cx="1828800" cy="4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3500000">
            <a:off x="1685646" y="3555019"/>
            <a:ext cx="457200" cy="4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8100000" flipV="1">
            <a:off x="1709396" y="5143344"/>
            <a:ext cx="457200" cy="4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6720000">
            <a:off x="2086078" y="5708310"/>
            <a:ext cx="201168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4020000">
            <a:off x="3227020" y="5707639"/>
            <a:ext cx="201168" cy="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320000">
            <a:off x="1289581" y="3800179"/>
            <a:ext cx="20116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-1380000">
            <a:off x="1287405" y="4913870"/>
            <a:ext cx="20116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4020000">
            <a:off x="2065393" y="3000064"/>
            <a:ext cx="20116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5943600" y="3429000"/>
            <a:ext cx="1828800" cy="1828800"/>
            <a:chOff x="5943600" y="3429000"/>
            <a:chExt cx="1828800" cy="1828800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943600" y="4343400"/>
              <a:ext cx="4572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7315200" y="4343400"/>
              <a:ext cx="4572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6858000" y="3429000"/>
              <a:ext cx="0" cy="4572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6858000" y="4800600"/>
              <a:ext cx="0" cy="4572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5592101" y="3054526"/>
            <a:ext cx="2538418" cy="2561393"/>
            <a:chOff x="5592101" y="3054526"/>
            <a:chExt cx="2538418" cy="2561393"/>
          </a:xfrm>
        </p:grpSpPr>
        <p:cxnSp>
          <p:nvCxnSpPr>
            <p:cNvPr id="82" name="Straight Arrow Connector 81"/>
            <p:cNvCxnSpPr/>
            <p:nvPr/>
          </p:nvCxnSpPr>
          <p:spPr>
            <a:xfrm rot="1320000">
              <a:off x="7929351" y="4826405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-1380000">
              <a:off x="7928680" y="3841951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6720000">
              <a:off x="6283222" y="5515335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4020000">
              <a:off x="7257916" y="5502789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rot="1320000">
              <a:off x="5592101" y="3883307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-1380000">
              <a:off x="5595180" y="4832977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rot="6720000">
              <a:off x="7226323" y="3155110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4020000">
              <a:off x="6246493" y="3193039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Slide Number Placeholder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895600" y="4355068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914400" y="1295400"/>
          <a:ext cx="122385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99" name="Equation" r:id="rId6" imgW="558720" imgH="419040" progId="Equation.DSMT4">
                  <p:embed/>
                </p:oleObj>
              </mc:Choice>
              <mc:Fallback>
                <p:oleObj name="Equation" r:id="rId6" imgW="558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122385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spect="1"/>
          </p:cNvSpPr>
          <p:nvPr/>
        </p:nvSpPr>
        <p:spPr>
          <a:xfrm>
            <a:off x="3146145" y="4289145"/>
            <a:ext cx="106680" cy="1066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477345" cy="47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74967" y="407253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+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3319803" y="3094668"/>
            <a:ext cx="947397" cy="443531"/>
            <a:chOff x="3319803" y="3094668"/>
            <a:chExt cx="947397" cy="443531"/>
          </a:xfrm>
        </p:grpSpPr>
        <p:cxnSp>
          <p:nvCxnSpPr>
            <p:cNvPr id="64" name="Straight Arrow Connector 63"/>
            <p:cNvCxnSpPr/>
            <p:nvPr/>
          </p:nvCxnSpPr>
          <p:spPr>
            <a:xfrm rot="18900000">
              <a:off x="3319803" y="3538195"/>
              <a:ext cx="457200" cy="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3737" name="Object 9"/>
            <p:cNvGraphicFramePr>
              <a:graphicFrameLocks noChangeAspect="1"/>
            </p:cNvGraphicFramePr>
            <p:nvPr/>
          </p:nvGraphicFramePr>
          <p:xfrm>
            <a:off x="3733800" y="3094668"/>
            <a:ext cx="533400" cy="334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00" name="Equation" r:id="rId9" imgW="342720" imgH="215640" progId="Equation.DSMT4">
                    <p:embed/>
                  </p:oleObj>
                </mc:Choice>
                <mc:Fallback>
                  <p:oleObj name="Equation" r:id="rId9" imgW="342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3094668"/>
                          <a:ext cx="533400" cy="3343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" name="Group 122"/>
          <p:cNvGrpSpPr/>
          <p:nvPr/>
        </p:nvGrpSpPr>
        <p:grpSpPr>
          <a:xfrm>
            <a:off x="3200400" y="2561268"/>
            <a:ext cx="533400" cy="516301"/>
            <a:chOff x="3200400" y="2561268"/>
            <a:chExt cx="533400" cy="516301"/>
          </a:xfrm>
        </p:grpSpPr>
        <p:cxnSp>
          <p:nvCxnSpPr>
            <p:cNvPr id="76" name="Straight Arrow Connector 75"/>
            <p:cNvCxnSpPr/>
            <p:nvPr/>
          </p:nvCxnSpPr>
          <p:spPr>
            <a:xfrm rot="6720000">
              <a:off x="3190786" y="2976985"/>
              <a:ext cx="2011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3738" name="Object 10"/>
            <p:cNvGraphicFramePr>
              <a:graphicFrameLocks noChangeAspect="1"/>
            </p:cNvGraphicFramePr>
            <p:nvPr/>
          </p:nvGraphicFramePr>
          <p:xfrm>
            <a:off x="3200400" y="2561268"/>
            <a:ext cx="533400" cy="334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01" name="Equation" r:id="rId11" imgW="342720" imgH="215640" progId="Equation.DSMT4">
                    <p:embed/>
                  </p:oleObj>
                </mc:Choice>
                <mc:Fallback>
                  <p:oleObj name="Equation" r:id="rId11" imgW="342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561268"/>
                          <a:ext cx="533400" cy="3343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" name="Text Box 50"/>
          <p:cNvSpPr txBox="1">
            <a:spLocks noChangeArrowheads="1"/>
          </p:cNvSpPr>
          <p:nvPr/>
        </p:nvSpPr>
        <p:spPr bwMode="auto">
          <a:xfrm rot="18960509">
            <a:off x="-37077" y="1532415"/>
            <a:ext cx="10262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400" dirty="0">
                <a:latin typeface="+mn-lt"/>
              </a:rPr>
              <a:t>Magnitude </a:t>
            </a:r>
          </a:p>
        </p:txBody>
      </p:sp>
      <p:sp>
        <p:nvSpPr>
          <p:cNvPr id="125" name="Text Box 50"/>
          <p:cNvSpPr txBox="1">
            <a:spLocks noChangeArrowheads="1"/>
          </p:cNvSpPr>
          <p:nvPr/>
        </p:nvSpPr>
        <p:spPr bwMode="auto">
          <a:xfrm rot="18960509">
            <a:off x="3478070" y="1532415"/>
            <a:ext cx="8539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400" dirty="0" smtClean="0">
                <a:latin typeface="+mn-lt"/>
              </a:rPr>
              <a:t>Direction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13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4559300" y="2834530"/>
            <a:ext cx="838200" cy="968375"/>
            <a:chOff x="3733800" y="3375025"/>
            <a:chExt cx="838200" cy="968375"/>
          </a:xfrm>
        </p:grpSpPr>
        <p:cxnSp>
          <p:nvCxnSpPr>
            <p:cNvPr id="63" name="Straight Arrow Connector 62"/>
            <p:cNvCxnSpPr/>
            <p:nvPr/>
          </p:nvCxnSpPr>
          <p:spPr>
            <a:xfrm flipH="1">
              <a:off x="3733800" y="3429000"/>
              <a:ext cx="838200" cy="9144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35" name="Object 11"/>
            <p:cNvGraphicFramePr>
              <a:graphicFrameLocks noChangeAspect="1"/>
            </p:cNvGraphicFramePr>
            <p:nvPr/>
          </p:nvGraphicFramePr>
          <p:xfrm>
            <a:off x="3898900" y="3375025"/>
            <a:ext cx="4318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3" imgW="279360" imgH="253800" progId="Equation.DSMT4">
                    <p:embed/>
                  </p:oleObj>
                </mc:Choice>
                <mc:Fallback>
                  <p:oleObj name="Equation" r:id="rId3" imgW="279360" imgH="25380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8900" y="3375025"/>
                          <a:ext cx="4318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5" name="Straight Connector 24"/>
          <p:cNvCxnSpPr/>
          <p:nvPr/>
        </p:nvCxnSpPr>
        <p:spPr>
          <a:xfrm flipV="1">
            <a:off x="4343400" y="3837830"/>
            <a:ext cx="228600" cy="2057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572000" y="3837830"/>
            <a:ext cx="9906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133600" y="3837830"/>
            <a:ext cx="2438400" cy="914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Superposition principle</a:t>
            </a:r>
            <a:endParaRPr lang="en-US" b="1" i="1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23630"/>
            <a:ext cx="477345" cy="47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33825" y="1541463"/>
          <a:ext cx="16637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6" imgW="749160" imgH="266400" progId="Equation.DSMT4">
                  <p:embed/>
                </p:oleObj>
              </mc:Choice>
              <mc:Fallback>
                <p:oleObj name="Equation" r:id="rId6" imgW="74916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1541463"/>
                        <a:ext cx="166370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9617" y="1066800"/>
            <a:ext cx="792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E-field due to several charges = sum of individual E-fields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666630"/>
            <a:ext cx="472301" cy="47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285630"/>
            <a:ext cx="477345" cy="47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576450" y="4206130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q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0050" y="5501530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2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6350" y="4891930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q</a:t>
            </a:r>
            <a:r>
              <a:rPr lang="en-US" sz="2400" baseline="-25000" dirty="0" smtClean="0">
                <a:solidFill>
                  <a:srgbClr val="C00000"/>
                </a:solidFill>
              </a:rPr>
              <a:t>3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572000" y="3215530"/>
            <a:ext cx="1600200" cy="622300"/>
            <a:chOff x="2971800" y="3429000"/>
            <a:chExt cx="1600200" cy="622300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2971800" y="3429000"/>
              <a:ext cx="1600200" cy="6096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4038600" y="3657600"/>
            <a:ext cx="296862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9" imgW="190440" imgH="253800" progId="Equation.DSMT4">
                    <p:embed/>
                  </p:oleObj>
                </mc:Choice>
                <mc:Fallback>
                  <p:oleObj name="Equation" r:id="rId9" imgW="190440" imgH="2538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3657600"/>
                          <a:ext cx="296862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6" name="Group 65"/>
          <p:cNvGrpSpPr/>
          <p:nvPr/>
        </p:nvGrpSpPr>
        <p:grpSpPr>
          <a:xfrm>
            <a:off x="4495800" y="3837228"/>
            <a:ext cx="336550" cy="1130902"/>
            <a:chOff x="4579309" y="2590198"/>
            <a:chExt cx="336550" cy="1130902"/>
          </a:xfrm>
        </p:grpSpPr>
        <p:cxnSp>
          <p:nvCxnSpPr>
            <p:cNvPr id="29" name="Straight Arrow Connector 28"/>
            <p:cNvCxnSpPr/>
            <p:nvPr/>
          </p:nvCxnSpPr>
          <p:spPr>
            <a:xfrm rot="60000" flipV="1">
              <a:off x="4579309" y="2590198"/>
              <a:ext cx="76200" cy="8382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4579309" y="3327400"/>
            <a:ext cx="33655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11" imgW="215640" imgH="253800" progId="Equation.DSMT4">
                    <p:embed/>
                  </p:oleObj>
                </mc:Choice>
                <mc:Fallback>
                  <p:oleObj name="Equation" r:id="rId11" imgW="215640" imgH="2538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9309" y="3327400"/>
                          <a:ext cx="33655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" name="Group 66"/>
          <p:cNvGrpSpPr/>
          <p:nvPr/>
        </p:nvGrpSpPr>
        <p:grpSpPr>
          <a:xfrm>
            <a:off x="3810000" y="2682130"/>
            <a:ext cx="762000" cy="1143000"/>
            <a:chOff x="4495800" y="3429000"/>
            <a:chExt cx="762000" cy="1143000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4572000" y="3429000"/>
              <a:ext cx="685800" cy="11430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4495800" y="3810000"/>
            <a:ext cx="315913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13" imgW="203040" imgH="253800" progId="Equation.DSMT4">
                    <p:embed/>
                  </p:oleObj>
                </mc:Choice>
                <mc:Fallback>
                  <p:oleObj name="Equation" r:id="rId13" imgW="203040" imgH="2538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3810000"/>
                          <a:ext cx="315913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243263" y="6240400"/>
          <a:ext cx="26812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5" imgW="1206360" imgH="253800" progId="Equation.DSMT4">
                  <p:embed/>
                </p:oleObj>
              </mc:Choice>
              <mc:Fallback>
                <p:oleObj name="Equation" r:id="rId15" imgW="120636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6240400"/>
                        <a:ext cx="2681287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152400" y="2205335"/>
            <a:ext cx="694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Ex: what is the E-field at point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sz="2400" dirty="0" smtClean="0"/>
              <a:t> due to </a:t>
            </a:r>
            <a:r>
              <a:rPr lang="en-US" sz="2400" i="1" dirty="0" smtClean="0">
                <a:solidFill>
                  <a:srgbClr val="C00000"/>
                </a:solidFill>
              </a:rPr>
              <a:t>q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q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400" dirty="0" smtClean="0"/>
              <a:t>, and </a:t>
            </a:r>
            <a:r>
              <a:rPr lang="en-US" sz="2400" i="1" dirty="0" smtClean="0">
                <a:solidFill>
                  <a:srgbClr val="C00000"/>
                </a:solidFill>
              </a:rPr>
              <a:t>q</a:t>
            </a:r>
            <a:r>
              <a:rPr lang="en-US" sz="2400" baseline="-25000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6395852" y="5530767"/>
            <a:ext cx="237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does not matter!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495800" y="3748930"/>
            <a:ext cx="152400" cy="152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076236" y="352033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endParaRPr lang="en-US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57450" y="449410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+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67250" y="5630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–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98325" y="5249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+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858000" y="4648200"/>
            <a:ext cx="1600200" cy="622300"/>
            <a:chOff x="2971800" y="3429000"/>
            <a:chExt cx="1600200" cy="622300"/>
          </a:xfrm>
        </p:grpSpPr>
        <p:cxnSp>
          <p:nvCxnSpPr>
            <p:cNvPr id="57" name="Straight Arrow Connector 56"/>
            <p:cNvCxnSpPr/>
            <p:nvPr/>
          </p:nvCxnSpPr>
          <p:spPr>
            <a:xfrm flipH="1">
              <a:off x="2971800" y="3429000"/>
              <a:ext cx="1600200" cy="6096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9" name="Object 3"/>
            <p:cNvGraphicFramePr>
              <a:graphicFrameLocks noChangeAspect="1"/>
            </p:cNvGraphicFramePr>
            <p:nvPr/>
          </p:nvGraphicFramePr>
          <p:xfrm>
            <a:off x="4038600" y="3657600"/>
            <a:ext cx="296862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17" imgW="190440" imgH="253800" progId="Equation.DSMT4">
                    <p:embed/>
                  </p:oleObj>
                </mc:Choice>
                <mc:Fallback>
                  <p:oleObj name="Equation" r:id="rId17" imgW="190440" imgH="2538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3657600"/>
                          <a:ext cx="296862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" name="Group 61"/>
          <p:cNvGrpSpPr/>
          <p:nvPr/>
        </p:nvGrpSpPr>
        <p:grpSpPr>
          <a:xfrm>
            <a:off x="7315200" y="3505200"/>
            <a:ext cx="457200" cy="838200"/>
            <a:chOff x="4198309" y="2590198"/>
            <a:chExt cx="457200" cy="838200"/>
          </a:xfrm>
        </p:grpSpPr>
        <p:cxnSp>
          <p:nvCxnSpPr>
            <p:cNvPr id="73" name="Straight Arrow Connector 72"/>
            <p:cNvCxnSpPr/>
            <p:nvPr/>
          </p:nvCxnSpPr>
          <p:spPr>
            <a:xfrm rot="60000" flipV="1">
              <a:off x="4579309" y="2590198"/>
              <a:ext cx="76200" cy="8382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6" name="Object 4"/>
            <p:cNvGraphicFramePr>
              <a:graphicFrameLocks noChangeAspect="1"/>
            </p:cNvGraphicFramePr>
            <p:nvPr/>
          </p:nvGraphicFramePr>
          <p:xfrm>
            <a:off x="4198309" y="2818798"/>
            <a:ext cx="33655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18" imgW="215640" imgH="253800" progId="Equation.DSMT4">
                    <p:embed/>
                  </p:oleObj>
                </mc:Choice>
                <mc:Fallback>
                  <p:oleObj name="Equation" r:id="rId18" imgW="215640" imgH="25380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8309" y="2818798"/>
                          <a:ext cx="33655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7" name="Group 76"/>
          <p:cNvGrpSpPr/>
          <p:nvPr/>
        </p:nvGrpSpPr>
        <p:grpSpPr>
          <a:xfrm>
            <a:off x="7772400" y="3505200"/>
            <a:ext cx="685800" cy="1143000"/>
            <a:chOff x="4572000" y="3429000"/>
            <a:chExt cx="685800" cy="1143000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4572000" y="3429000"/>
              <a:ext cx="685800" cy="11430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9" name="Object 5"/>
            <p:cNvGraphicFramePr>
              <a:graphicFrameLocks noChangeAspect="1"/>
            </p:cNvGraphicFramePr>
            <p:nvPr/>
          </p:nvGraphicFramePr>
          <p:xfrm>
            <a:off x="4876800" y="3581400"/>
            <a:ext cx="315913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19" imgW="203040" imgH="253800" progId="Equation.DSMT4">
                    <p:embed/>
                  </p:oleObj>
                </mc:Choice>
                <mc:Fallback>
                  <p:oleObj name="Equation" r:id="rId19" imgW="203040" imgH="25380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581400"/>
                          <a:ext cx="315913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0" name="Group 79"/>
          <p:cNvGrpSpPr/>
          <p:nvPr/>
        </p:nvGrpSpPr>
        <p:grpSpPr>
          <a:xfrm>
            <a:off x="6858000" y="4267200"/>
            <a:ext cx="838200" cy="968375"/>
            <a:chOff x="3733800" y="3375025"/>
            <a:chExt cx="838200" cy="968375"/>
          </a:xfrm>
        </p:grpSpPr>
        <p:cxnSp>
          <p:nvCxnSpPr>
            <p:cNvPr id="81" name="Straight Arrow Connector 80"/>
            <p:cNvCxnSpPr/>
            <p:nvPr/>
          </p:nvCxnSpPr>
          <p:spPr>
            <a:xfrm flipH="1">
              <a:off x="3733800" y="3429000"/>
              <a:ext cx="838200" cy="9144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2" name="Object 11"/>
            <p:cNvGraphicFramePr>
              <a:graphicFrameLocks noChangeAspect="1"/>
            </p:cNvGraphicFramePr>
            <p:nvPr/>
          </p:nvGraphicFramePr>
          <p:xfrm>
            <a:off x="3898900" y="3375025"/>
            <a:ext cx="4318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20" imgW="279360" imgH="253800" progId="Equation.DSMT4">
                    <p:embed/>
                  </p:oleObj>
                </mc:Choice>
                <mc:Fallback>
                  <p:oleObj name="Equation" r:id="rId20" imgW="279360" imgH="25380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8900" y="3375025"/>
                          <a:ext cx="431800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3" name="TextBox 82"/>
          <p:cNvSpPr txBox="1"/>
          <p:nvPr/>
        </p:nvSpPr>
        <p:spPr>
          <a:xfrm>
            <a:off x="838200" y="6150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Same approach as for force</a:t>
            </a:r>
            <a:endParaRPr lang="en-US" sz="2000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ACT: </a:t>
            </a:r>
            <a:r>
              <a:rPr lang="en-US" b="1" i="1" dirty="0" err="1" smtClean="0"/>
              <a:t>CheckPoint</a:t>
            </a:r>
            <a:r>
              <a:rPr lang="en-US" b="1" i="1" dirty="0" smtClean="0"/>
              <a:t> </a:t>
            </a:r>
            <a:r>
              <a:rPr lang="en-US" b="1" i="1" dirty="0" smtClean="0"/>
              <a:t>1.1</a:t>
            </a:r>
            <a:endParaRPr lang="en-US" b="1" i="1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743200" y="3420094"/>
            <a:ext cx="0" cy="22919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 flipV="1">
            <a:off x="2743200" y="3429000"/>
            <a:ext cx="1828800" cy="228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14400" y="3429000"/>
            <a:ext cx="1828800" cy="228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5715000"/>
            <a:ext cx="3657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00800" y="2895600"/>
            <a:ext cx="133119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Up 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Down 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Left 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Right 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Zero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299" y="5471967"/>
            <a:ext cx="472301" cy="47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486400"/>
            <a:ext cx="477345" cy="47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472045" y="5073029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q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29444" y="5062144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</a:rPr>
              <a:t>q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endParaRPr lang="en-US" sz="2400" baseline="-250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6167" y="544413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+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81007" y="544017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–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304400" y="319593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</a:t>
            </a:r>
            <a:endParaRPr lang="en-US" sz="2400" i="1" dirty="0"/>
          </a:p>
        </p:txBody>
      </p:sp>
      <p:sp>
        <p:nvSpPr>
          <p:cNvPr id="81" name="Rectangle 80"/>
          <p:cNvSpPr/>
          <p:nvPr/>
        </p:nvSpPr>
        <p:spPr>
          <a:xfrm>
            <a:off x="228600" y="990600"/>
            <a:ext cx="8714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Two equal, but opposite charges are placed on the </a:t>
            </a:r>
            <a:r>
              <a:rPr lang="en-US" sz="2400" i="1" dirty="0" smtClean="0"/>
              <a:t>x</a:t>
            </a:r>
            <a:r>
              <a:rPr lang="en-US" sz="2400" dirty="0" smtClean="0"/>
              <a:t>-axis at </a:t>
            </a:r>
            <a:r>
              <a:rPr lang="en-US" sz="2400" i="1" dirty="0" smtClean="0"/>
              <a:t>x</a:t>
            </a:r>
            <a:r>
              <a:rPr lang="en-US" sz="2400" dirty="0" smtClean="0"/>
              <a:t> = –5 and </a:t>
            </a:r>
            <a:r>
              <a:rPr lang="en-US" sz="2400" i="1" dirty="0" smtClean="0"/>
              <a:t>x</a:t>
            </a:r>
            <a:r>
              <a:rPr lang="en-US" sz="2400" dirty="0" smtClean="0"/>
              <a:t> = +5. What is the direction of the electric field at point A on the </a:t>
            </a:r>
            <a:r>
              <a:rPr lang="en-US" sz="2400" i="1" dirty="0" smtClean="0"/>
              <a:t>y</a:t>
            </a:r>
            <a:r>
              <a:rPr lang="en-US" sz="2400" dirty="0" smtClean="0"/>
              <a:t>-axis?</a:t>
            </a:r>
            <a:endParaRPr lang="en-US" sz="24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8" name="Picture 10" descr="iclick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Line of charge</a:t>
            </a:r>
            <a:endParaRPr lang="en-US" dirty="0"/>
          </a:p>
        </p:txBody>
      </p:sp>
      <p:pic>
        <p:nvPicPr>
          <p:cNvPr id="18" name="Picture 10" descr="iclick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838200" y="1143000"/>
            <a:ext cx="7911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very long line of negative charges (ex: DNA). What is the direction of electric field at point </a:t>
            </a:r>
            <a:r>
              <a:rPr lang="en-US" sz="2400" i="1" dirty="0" smtClean="0"/>
              <a:t>P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6858000" y="2514600"/>
            <a:ext cx="133119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Up 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Down 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Left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Right</a:t>
            </a:r>
          </a:p>
          <a:p>
            <a:pPr marL="342900" indent="-342900">
              <a:spcAft>
                <a:spcPts val="240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Zero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429323" y="4267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581723" y="3962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endParaRPr lang="en-US" sz="2400" i="1" dirty="0"/>
          </a:p>
        </p:txBody>
      </p:sp>
      <p:grpSp>
        <p:nvGrpSpPr>
          <p:cNvPr id="86" name="Group 85"/>
          <p:cNvGrpSpPr/>
          <p:nvPr/>
        </p:nvGrpSpPr>
        <p:grpSpPr>
          <a:xfrm>
            <a:off x="1676400" y="1981200"/>
            <a:ext cx="305446" cy="4800600"/>
            <a:chOff x="1676400" y="1981200"/>
            <a:chExt cx="305446" cy="4800600"/>
          </a:xfrm>
        </p:grpSpPr>
        <p:sp>
          <p:nvSpPr>
            <p:cNvPr id="28" name="Rectangle 27"/>
            <p:cNvSpPr/>
            <p:nvPr/>
          </p:nvSpPr>
          <p:spPr>
            <a:xfrm>
              <a:off x="1676723" y="2590800"/>
              <a:ext cx="304800" cy="3429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676723" y="2825179"/>
              <a:ext cx="305123" cy="369332"/>
              <a:chOff x="914400" y="2901379"/>
              <a:chExt cx="305123" cy="369332"/>
            </a:xfrm>
          </p:grpSpPr>
          <p:pic>
            <p:nvPicPr>
              <p:cNvPr id="24" name="Picture 2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1676723" y="1981200"/>
              <a:ext cx="304800" cy="685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flipV="1">
              <a:off x="1676723" y="6096000"/>
              <a:ext cx="304800" cy="685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676400" y="2438400"/>
              <a:ext cx="305123" cy="369332"/>
              <a:chOff x="914400" y="2901379"/>
              <a:chExt cx="305123" cy="369332"/>
            </a:xfrm>
          </p:grpSpPr>
          <p:pic>
            <p:nvPicPr>
              <p:cNvPr id="33" name="Picture 3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676723" y="3212068"/>
              <a:ext cx="305123" cy="369332"/>
              <a:chOff x="914400" y="2901379"/>
              <a:chExt cx="305123" cy="369332"/>
            </a:xfrm>
          </p:grpSpPr>
          <p:pic>
            <p:nvPicPr>
              <p:cNvPr id="36" name="Picture 3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676723" y="3593068"/>
              <a:ext cx="305123" cy="369332"/>
              <a:chOff x="914400" y="2901379"/>
              <a:chExt cx="305123" cy="369332"/>
            </a:xfrm>
          </p:grpSpPr>
          <p:pic>
            <p:nvPicPr>
              <p:cNvPr id="39" name="Picture 3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TextBox 39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676723" y="3974068"/>
              <a:ext cx="305123" cy="369332"/>
              <a:chOff x="914400" y="2901379"/>
              <a:chExt cx="305123" cy="369332"/>
            </a:xfrm>
          </p:grpSpPr>
          <p:pic>
            <p:nvPicPr>
              <p:cNvPr id="42" name="Picture 4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TextBox 42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676723" y="4343400"/>
              <a:ext cx="305123" cy="369332"/>
              <a:chOff x="914400" y="2901379"/>
              <a:chExt cx="305123" cy="369332"/>
            </a:xfrm>
          </p:grpSpPr>
          <p:pic>
            <p:nvPicPr>
              <p:cNvPr id="45" name="Picture 4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" name="TextBox 45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1676723" y="4736068"/>
              <a:ext cx="305123" cy="369332"/>
              <a:chOff x="914400" y="2901379"/>
              <a:chExt cx="305123" cy="369332"/>
            </a:xfrm>
          </p:grpSpPr>
          <p:pic>
            <p:nvPicPr>
              <p:cNvPr id="48" name="Picture 4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TextBox 48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1676723" y="5117068"/>
              <a:ext cx="305123" cy="369332"/>
              <a:chOff x="914400" y="2901379"/>
              <a:chExt cx="305123" cy="369332"/>
            </a:xfrm>
          </p:grpSpPr>
          <p:pic>
            <p:nvPicPr>
              <p:cNvPr id="51" name="Picture 5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676723" y="5498068"/>
              <a:ext cx="305123" cy="369332"/>
              <a:chOff x="914400" y="2901379"/>
              <a:chExt cx="305123" cy="369332"/>
            </a:xfrm>
          </p:grpSpPr>
          <p:pic>
            <p:nvPicPr>
              <p:cNvPr id="54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676723" y="5867400"/>
              <a:ext cx="305123" cy="369332"/>
              <a:chOff x="914400" y="2901379"/>
              <a:chExt cx="305123" cy="369332"/>
            </a:xfrm>
          </p:grpSpPr>
          <p:pic>
            <p:nvPicPr>
              <p:cNvPr id="57" name="Picture 5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2933700"/>
                <a:ext cx="305123" cy="304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916920" y="290137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–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59" name="Slide Number Placeholder 1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of charge</a:t>
            </a:r>
            <a:endParaRPr lang="en-US" dirty="0"/>
          </a:p>
        </p:txBody>
      </p:sp>
      <p:grpSp>
        <p:nvGrpSpPr>
          <p:cNvPr id="320" name="Group 319"/>
          <p:cNvGrpSpPr/>
          <p:nvPr/>
        </p:nvGrpSpPr>
        <p:grpSpPr>
          <a:xfrm>
            <a:off x="887678" y="2546003"/>
            <a:ext cx="2595748" cy="2743200"/>
            <a:chOff x="887678" y="2546003"/>
            <a:chExt cx="2595748" cy="2743200"/>
          </a:xfrm>
        </p:grpSpPr>
        <p:sp>
          <p:nvSpPr>
            <p:cNvPr id="5" name="Rectangle 4"/>
            <p:cNvSpPr/>
            <p:nvPr/>
          </p:nvSpPr>
          <p:spPr>
            <a:xfrm>
              <a:off x="906479" y="2546003"/>
              <a:ext cx="2576947" cy="2743200"/>
            </a:xfrm>
            <a:prstGeom prst="rect">
              <a:avLst/>
            </a:prstGeom>
            <a:scene3d>
              <a:camera prst="perspectiveRelaxed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887678" y="4420330"/>
              <a:ext cx="2578107" cy="371307"/>
              <a:chOff x="3728852" y="4391896"/>
              <a:chExt cx="2578107" cy="371307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3728852" y="4393871"/>
                <a:ext cx="300082" cy="369332"/>
                <a:chOff x="2576945" y="4785756"/>
                <a:chExt cx="300082" cy="369332"/>
              </a:xfrm>
            </p:grpSpPr>
            <p:pic>
              <p:nvPicPr>
                <p:cNvPr id="6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9" name="TextBox 68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4190002" y="43918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72" name="Picture 7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3" name="TextBox 72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4641252" y="43918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75" name="Picture 74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6" name="TextBox 75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7" name="Group 76"/>
              <p:cNvGrpSpPr/>
              <p:nvPr/>
            </p:nvGrpSpPr>
            <p:grpSpPr>
              <a:xfrm>
                <a:off x="5104377" y="43918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78" name="Picture 77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9" name="TextBox 78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5567502" y="43918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81" name="Picture 80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" name="TextBox 81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6006877" y="43918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84" name="Picture 8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5" name="TextBox 84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04" name="Group 103"/>
            <p:cNvGrpSpPr/>
            <p:nvPr/>
          </p:nvGrpSpPr>
          <p:grpSpPr>
            <a:xfrm>
              <a:off x="945079" y="3946756"/>
              <a:ext cx="2472044" cy="356031"/>
              <a:chOff x="3762502" y="3879296"/>
              <a:chExt cx="2578107" cy="371307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3762502" y="3881271"/>
                <a:ext cx="300082" cy="369332"/>
                <a:chOff x="2576945" y="4785756"/>
                <a:chExt cx="300082" cy="369332"/>
              </a:xfrm>
            </p:grpSpPr>
            <p:pic>
              <p:nvPicPr>
                <p:cNvPr id="87" name="Picture 8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TextBox 87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4223652" y="38792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90" name="Picture 89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" name="TextBox 90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4674902" y="38792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93" name="Picture 92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4" name="TextBox 93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5138027" y="38792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96" name="Picture 95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7" name="TextBox 96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5601152" y="38792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99" name="Picture 98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0" name="TextBox 99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6040527" y="38792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102" name="Picture 101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3" name="TextBox 102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06" name="Group 105"/>
            <p:cNvGrpSpPr/>
            <p:nvPr/>
          </p:nvGrpSpPr>
          <p:grpSpPr>
            <a:xfrm>
              <a:off x="990600" y="3505200"/>
              <a:ext cx="2390896" cy="344348"/>
              <a:chOff x="3762502" y="3879292"/>
              <a:chExt cx="2578107" cy="371311"/>
            </a:xfrm>
          </p:grpSpPr>
          <p:grpSp>
            <p:nvGrpSpPr>
              <p:cNvPr id="107" name="Group 85"/>
              <p:cNvGrpSpPr/>
              <p:nvPr/>
            </p:nvGrpSpPr>
            <p:grpSpPr>
              <a:xfrm>
                <a:off x="3762502" y="3881271"/>
                <a:ext cx="300082" cy="369332"/>
                <a:chOff x="2576945" y="4785756"/>
                <a:chExt cx="300082" cy="369332"/>
              </a:xfrm>
            </p:grpSpPr>
            <p:pic>
              <p:nvPicPr>
                <p:cNvPr id="123" name="Picture 122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4" name="TextBox 123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 88"/>
              <p:cNvGrpSpPr/>
              <p:nvPr/>
            </p:nvGrpSpPr>
            <p:grpSpPr>
              <a:xfrm>
                <a:off x="4223652" y="38792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121" name="Picture 120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2" name="TextBox 121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9" name="Group 91"/>
              <p:cNvGrpSpPr/>
              <p:nvPr/>
            </p:nvGrpSpPr>
            <p:grpSpPr>
              <a:xfrm>
                <a:off x="4674902" y="3879292"/>
                <a:ext cx="300082" cy="369331"/>
                <a:chOff x="2576945" y="4785752"/>
                <a:chExt cx="300082" cy="369331"/>
              </a:xfrm>
            </p:grpSpPr>
            <p:pic>
              <p:nvPicPr>
                <p:cNvPr id="119" name="Picture 118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" name="TextBox 119"/>
                <p:cNvSpPr txBox="1"/>
                <p:nvPr/>
              </p:nvSpPr>
              <p:spPr>
                <a:xfrm>
                  <a:off x="2576945" y="4785752"/>
                  <a:ext cx="300082" cy="369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0" name="Group 94"/>
              <p:cNvGrpSpPr/>
              <p:nvPr/>
            </p:nvGrpSpPr>
            <p:grpSpPr>
              <a:xfrm>
                <a:off x="5138027" y="38792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117" name="Picture 116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8" name="TextBox 117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1" name="Group 97"/>
              <p:cNvGrpSpPr/>
              <p:nvPr/>
            </p:nvGrpSpPr>
            <p:grpSpPr>
              <a:xfrm>
                <a:off x="5601152" y="38792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115" name="Picture 114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6" name="TextBox 115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2" name="Group 100"/>
              <p:cNvGrpSpPr/>
              <p:nvPr/>
            </p:nvGrpSpPr>
            <p:grpSpPr>
              <a:xfrm>
                <a:off x="6040527" y="3879296"/>
                <a:ext cx="300082" cy="369332"/>
                <a:chOff x="2576945" y="4785756"/>
                <a:chExt cx="300082" cy="369332"/>
              </a:xfrm>
            </p:grpSpPr>
            <p:pic>
              <p:nvPicPr>
                <p:cNvPr id="113" name="Picture 112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4" name="TextBox 113"/>
                <p:cNvSpPr txBox="1"/>
                <p:nvPr/>
              </p:nvSpPr>
              <p:spPr>
                <a:xfrm>
                  <a:off x="2576945" y="478575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25" name="Group 124"/>
            <p:cNvGrpSpPr/>
            <p:nvPr/>
          </p:nvGrpSpPr>
          <p:grpSpPr>
            <a:xfrm>
              <a:off x="1024247" y="3121314"/>
              <a:ext cx="2321624" cy="334369"/>
              <a:chOff x="3762502" y="3866109"/>
              <a:chExt cx="2578107" cy="371308"/>
            </a:xfrm>
          </p:grpSpPr>
          <p:grpSp>
            <p:nvGrpSpPr>
              <p:cNvPr id="126" name="Group 85"/>
              <p:cNvGrpSpPr/>
              <p:nvPr/>
            </p:nvGrpSpPr>
            <p:grpSpPr>
              <a:xfrm>
                <a:off x="3762502" y="3868085"/>
                <a:ext cx="300082" cy="369332"/>
                <a:chOff x="2576945" y="4772570"/>
                <a:chExt cx="300082" cy="369332"/>
              </a:xfrm>
            </p:grpSpPr>
            <p:pic>
              <p:nvPicPr>
                <p:cNvPr id="142" name="Picture 141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3" name="TextBox 142"/>
                <p:cNvSpPr txBox="1"/>
                <p:nvPr/>
              </p:nvSpPr>
              <p:spPr>
                <a:xfrm>
                  <a:off x="2576945" y="4772570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7" name="Group 88"/>
              <p:cNvGrpSpPr/>
              <p:nvPr/>
            </p:nvGrpSpPr>
            <p:grpSpPr>
              <a:xfrm>
                <a:off x="4223652" y="3866110"/>
                <a:ext cx="300082" cy="369332"/>
                <a:chOff x="2576945" y="4772570"/>
                <a:chExt cx="300082" cy="369332"/>
              </a:xfrm>
            </p:grpSpPr>
            <p:pic>
              <p:nvPicPr>
                <p:cNvPr id="140" name="Picture 139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1" name="TextBox 140"/>
                <p:cNvSpPr txBox="1"/>
                <p:nvPr/>
              </p:nvSpPr>
              <p:spPr>
                <a:xfrm>
                  <a:off x="2576945" y="4772570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8" name="Group 91"/>
              <p:cNvGrpSpPr/>
              <p:nvPr/>
            </p:nvGrpSpPr>
            <p:grpSpPr>
              <a:xfrm>
                <a:off x="4674902" y="3866109"/>
                <a:ext cx="300082" cy="369332"/>
                <a:chOff x="2576945" y="4772569"/>
                <a:chExt cx="300082" cy="369332"/>
              </a:xfrm>
            </p:grpSpPr>
            <p:pic>
              <p:nvPicPr>
                <p:cNvPr id="138" name="Picture 137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9" name="TextBox 138"/>
                <p:cNvSpPr txBox="1"/>
                <p:nvPr/>
              </p:nvSpPr>
              <p:spPr>
                <a:xfrm>
                  <a:off x="2576945" y="4772569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9" name="Group 94"/>
              <p:cNvGrpSpPr/>
              <p:nvPr/>
            </p:nvGrpSpPr>
            <p:grpSpPr>
              <a:xfrm>
                <a:off x="5138027" y="3866110"/>
                <a:ext cx="300082" cy="369332"/>
                <a:chOff x="2576945" y="4772570"/>
                <a:chExt cx="300082" cy="369332"/>
              </a:xfrm>
            </p:grpSpPr>
            <p:pic>
              <p:nvPicPr>
                <p:cNvPr id="136" name="Picture 135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7" name="TextBox 136"/>
                <p:cNvSpPr txBox="1"/>
                <p:nvPr/>
              </p:nvSpPr>
              <p:spPr>
                <a:xfrm>
                  <a:off x="2576945" y="4772570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0" name="Group 97"/>
              <p:cNvGrpSpPr/>
              <p:nvPr/>
            </p:nvGrpSpPr>
            <p:grpSpPr>
              <a:xfrm>
                <a:off x="5601152" y="3866110"/>
                <a:ext cx="300082" cy="369332"/>
                <a:chOff x="2576945" y="4772570"/>
                <a:chExt cx="300082" cy="369332"/>
              </a:xfrm>
            </p:grpSpPr>
            <p:pic>
              <p:nvPicPr>
                <p:cNvPr id="134" name="Picture 133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5" name="TextBox 134"/>
                <p:cNvSpPr txBox="1"/>
                <p:nvPr/>
              </p:nvSpPr>
              <p:spPr>
                <a:xfrm>
                  <a:off x="2576945" y="4772570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1" name="Group 100"/>
              <p:cNvGrpSpPr/>
              <p:nvPr/>
            </p:nvGrpSpPr>
            <p:grpSpPr>
              <a:xfrm>
                <a:off x="6040527" y="3866112"/>
                <a:ext cx="300082" cy="369332"/>
                <a:chOff x="2576945" y="4772572"/>
                <a:chExt cx="300082" cy="369332"/>
              </a:xfrm>
            </p:grpSpPr>
            <p:pic>
              <p:nvPicPr>
                <p:cNvPr id="132" name="Picture 131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76945" y="4835237"/>
                  <a:ext cx="294330" cy="2939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3" name="TextBox 132"/>
                <p:cNvSpPr txBox="1"/>
                <p:nvPr/>
              </p:nvSpPr>
              <p:spPr>
                <a:xfrm>
                  <a:off x="2576945" y="4772572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–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169" name="TextBox 168"/>
          <p:cNvSpPr txBox="1"/>
          <p:nvPr/>
        </p:nvSpPr>
        <p:spPr>
          <a:xfrm>
            <a:off x="457200" y="1143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large plane of charges creates a </a:t>
            </a:r>
            <a:r>
              <a:rPr lang="en-US" sz="2800" i="1" dirty="0" smtClean="0"/>
              <a:t>uniform</a:t>
            </a:r>
            <a:r>
              <a:rPr lang="en-US" sz="2800" dirty="0" smtClean="0"/>
              <a:t> electric field (constant magnitude, direction)</a:t>
            </a:r>
            <a:endParaRPr lang="en-US" sz="2800" dirty="0"/>
          </a:p>
        </p:txBody>
      </p:sp>
      <p:grpSp>
        <p:nvGrpSpPr>
          <p:cNvPr id="326" name="Group 325"/>
          <p:cNvGrpSpPr/>
          <p:nvPr/>
        </p:nvGrpSpPr>
        <p:grpSpPr>
          <a:xfrm>
            <a:off x="5324475" y="2514600"/>
            <a:ext cx="2590800" cy="2743200"/>
            <a:chOff x="5324475" y="2514600"/>
            <a:chExt cx="2590800" cy="2743200"/>
          </a:xfrm>
        </p:grpSpPr>
        <p:sp>
          <p:nvSpPr>
            <p:cNvPr id="11" name="Rectangle 10"/>
            <p:cNvSpPr/>
            <p:nvPr/>
          </p:nvSpPr>
          <p:spPr>
            <a:xfrm>
              <a:off x="5334000" y="2514600"/>
              <a:ext cx="2576947" cy="2743200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C00000"/>
              </a:solidFill>
            </a:ln>
            <a:scene3d>
              <a:camera prst="perspectiveRelaxed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9" name="Group 258"/>
            <p:cNvGrpSpPr/>
            <p:nvPr/>
          </p:nvGrpSpPr>
          <p:grpSpPr>
            <a:xfrm>
              <a:off x="5324475" y="4343400"/>
              <a:ext cx="2590800" cy="419100"/>
              <a:chOff x="5334000" y="4991100"/>
              <a:chExt cx="2590800" cy="419100"/>
            </a:xfrm>
          </p:grpSpPr>
          <p:grpSp>
            <p:nvGrpSpPr>
              <p:cNvPr id="240" name="Group 239"/>
              <p:cNvGrpSpPr/>
              <p:nvPr/>
            </p:nvGrpSpPr>
            <p:grpSpPr>
              <a:xfrm>
                <a:off x="5334000" y="4991100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18" name="Picture 9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19" name="TextBox 218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4" name="Group 243"/>
              <p:cNvGrpSpPr/>
              <p:nvPr/>
            </p:nvGrpSpPr>
            <p:grpSpPr>
              <a:xfrm>
                <a:off x="5792823" y="5000276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45" name="Picture 9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46" name="TextBox 245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7" name="Group 246"/>
              <p:cNvGrpSpPr/>
              <p:nvPr/>
            </p:nvGrpSpPr>
            <p:grpSpPr>
              <a:xfrm>
                <a:off x="6250023" y="5000276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48" name="Picture 9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49" name="TextBox 248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0" name="Group 249"/>
              <p:cNvGrpSpPr/>
              <p:nvPr/>
            </p:nvGrpSpPr>
            <p:grpSpPr>
              <a:xfrm>
                <a:off x="6705600" y="5000276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51" name="Picture 9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52" name="TextBox 251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3" name="Group 252"/>
              <p:cNvGrpSpPr/>
              <p:nvPr/>
            </p:nvGrpSpPr>
            <p:grpSpPr>
              <a:xfrm>
                <a:off x="7162800" y="5000276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54" name="Picture 9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55" name="TextBox 254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6" name="Group 255"/>
              <p:cNvGrpSpPr/>
              <p:nvPr/>
            </p:nvGrpSpPr>
            <p:grpSpPr>
              <a:xfrm>
                <a:off x="7621623" y="5000276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57" name="Picture 9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58" name="TextBox 257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60" name="Group 259"/>
            <p:cNvGrpSpPr/>
            <p:nvPr/>
          </p:nvGrpSpPr>
          <p:grpSpPr>
            <a:xfrm>
              <a:off x="5362577" y="3894956"/>
              <a:ext cx="2492081" cy="400807"/>
              <a:chOff x="5314047" y="4990306"/>
              <a:chExt cx="2610753" cy="419894"/>
            </a:xfrm>
          </p:grpSpPr>
          <p:grpSp>
            <p:nvGrpSpPr>
              <p:cNvPr id="261" name="Group 239"/>
              <p:cNvGrpSpPr/>
              <p:nvPr/>
            </p:nvGrpSpPr>
            <p:grpSpPr>
              <a:xfrm>
                <a:off x="5314047" y="4991105"/>
                <a:ext cx="323120" cy="409924"/>
                <a:chOff x="5371023" y="4448433"/>
                <a:chExt cx="363906" cy="461665"/>
              </a:xfrm>
            </p:grpSpPr>
            <p:pic>
              <p:nvPicPr>
                <p:cNvPr id="277" name="Picture 9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8" name="TextBox 277"/>
                <p:cNvSpPr txBox="1"/>
                <p:nvPr/>
              </p:nvSpPr>
              <p:spPr>
                <a:xfrm>
                  <a:off x="5371023" y="4448433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2" name="Group 243"/>
              <p:cNvGrpSpPr/>
              <p:nvPr/>
            </p:nvGrpSpPr>
            <p:grpSpPr>
              <a:xfrm>
                <a:off x="5782842" y="4990306"/>
                <a:ext cx="313161" cy="409925"/>
                <a:chOff x="5382240" y="4437198"/>
                <a:chExt cx="352689" cy="461666"/>
              </a:xfrm>
            </p:grpSpPr>
            <p:pic>
              <p:nvPicPr>
                <p:cNvPr id="275" name="Picture 9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6" name="TextBox 275"/>
                <p:cNvSpPr txBox="1"/>
                <p:nvPr/>
              </p:nvSpPr>
              <p:spPr>
                <a:xfrm>
                  <a:off x="5382240" y="4437198"/>
                  <a:ext cx="338555" cy="461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3" name="Group 246"/>
              <p:cNvGrpSpPr/>
              <p:nvPr/>
            </p:nvGrpSpPr>
            <p:grpSpPr>
              <a:xfrm>
                <a:off x="6250023" y="5000276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73" name="Picture 9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4" name="TextBox 273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4" name="Group 249"/>
              <p:cNvGrpSpPr/>
              <p:nvPr/>
            </p:nvGrpSpPr>
            <p:grpSpPr>
              <a:xfrm>
                <a:off x="6705600" y="5000276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71" name="Picture 9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2" name="TextBox 271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5" name="Group 252"/>
              <p:cNvGrpSpPr/>
              <p:nvPr/>
            </p:nvGrpSpPr>
            <p:grpSpPr>
              <a:xfrm>
                <a:off x="7162800" y="5000276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69" name="Picture 9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70" name="TextBox 269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6" name="Group 255"/>
              <p:cNvGrpSpPr/>
              <p:nvPr/>
            </p:nvGrpSpPr>
            <p:grpSpPr>
              <a:xfrm>
                <a:off x="7621623" y="5000276"/>
                <a:ext cx="303177" cy="409924"/>
                <a:chOff x="5393484" y="4448427"/>
                <a:chExt cx="341445" cy="461665"/>
              </a:xfrm>
            </p:grpSpPr>
            <p:pic>
              <p:nvPicPr>
                <p:cNvPr id="267" name="Picture 9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8" name="TextBox 267"/>
                <p:cNvSpPr txBox="1"/>
                <p:nvPr/>
              </p:nvSpPr>
              <p:spPr>
                <a:xfrm>
                  <a:off x="5393484" y="4448427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79" name="Group 278"/>
            <p:cNvGrpSpPr>
              <a:grpSpLocks noChangeAspect="1"/>
            </p:cNvGrpSpPr>
            <p:nvPr/>
          </p:nvGrpSpPr>
          <p:grpSpPr>
            <a:xfrm>
              <a:off x="5403524" y="3443844"/>
              <a:ext cx="2404476" cy="386882"/>
              <a:chOff x="5313562" y="4979829"/>
              <a:chExt cx="2611244" cy="420149"/>
            </a:xfrm>
          </p:grpSpPr>
          <p:grpSp>
            <p:nvGrpSpPr>
              <p:cNvPr id="280" name="Group 239"/>
              <p:cNvGrpSpPr/>
              <p:nvPr/>
            </p:nvGrpSpPr>
            <p:grpSpPr>
              <a:xfrm>
                <a:off x="5313562" y="4980878"/>
                <a:ext cx="323619" cy="409924"/>
                <a:chOff x="5370462" y="4436915"/>
                <a:chExt cx="364467" cy="461665"/>
              </a:xfrm>
            </p:grpSpPr>
            <p:pic>
              <p:nvPicPr>
                <p:cNvPr id="296" name="Picture 9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97" name="TextBox 296"/>
                <p:cNvSpPr txBox="1"/>
                <p:nvPr/>
              </p:nvSpPr>
              <p:spPr>
                <a:xfrm>
                  <a:off x="5370462" y="4436915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1" name="Group 243"/>
              <p:cNvGrpSpPr/>
              <p:nvPr/>
            </p:nvGrpSpPr>
            <p:grpSpPr>
              <a:xfrm>
                <a:off x="5772380" y="4979829"/>
                <a:ext cx="323612" cy="409924"/>
                <a:chOff x="5370469" y="4425400"/>
                <a:chExt cx="364460" cy="461665"/>
              </a:xfrm>
            </p:grpSpPr>
            <p:pic>
              <p:nvPicPr>
                <p:cNvPr id="294" name="Picture 9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95" name="TextBox 294"/>
                <p:cNvSpPr txBox="1"/>
                <p:nvPr/>
              </p:nvSpPr>
              <p:spPr>
                <a:xfrm>
                  <a:off x="5370469" y="4425400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2" name="Group 246"/>
              <p:cNvGrpSpPr/>
              <p:nvPr/>
            </p:nvGrpSpPr>
            <p:grpSpPr>
              <a:xfrm>
                <a:off x="6239798" y="4990045"/>
                <a:ext cx="313408" cy="409924"/>
                <a:chOff x="5381962" y="4436905"/>
                <a:chExt cx="352967" cy="461665"/>
              </a:xfrm>
            </p:grpSpPr>
            <p:pic>
              <p:nvPicPr>
                <p:cNvPr id="292" name="Picture 9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93" name="TextBox 292"/>
                <p:cNvSpPr txBox="1"/>
                <p:nvPr/>
              </p:nvSpPr>
              <p:spPr>
                <a:xfrm>
                  <a:off x="5381962" y="4436905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3" name="Group 249"/>
              <p:cNvGrpSpPr/>
              <p:nvPr/>
            </p:nvGrpSpPr>
            <p:grpSpPr>
              <a:xfrm>
                <a:off x="6695385" y="4990048"/>
                <a:ext cx="313403" cy="409924"/>
                <a:chOff x="5381968" y="4436908"/>
                <a:chExt cx="352961" cy="461665"/>
              </a:xfrm>
            </p:grpSpPr>
            <p:pic>
              <p:nvPicPr>
                <p:cNvPr id="290" name="Picture 9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91" name="TextBox 290"/>
                <p:cNvSpPr txBox="1"/>
                <p:nvPr/>
              </p:nvSpPr>
              <p:spPr>
                <a:xfrm>
                  <a:off x="5381968" y="4436908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4" name="Group 252"/>
              <p:cNvGrpSpPr/>
              <p:nvPr/>
            </p:nvGrpSpPr>
            <p:grpSpPr>
              <a:xfrm>
                <a:off x="7152572" y="4990041"/>
                <a:ext cx="313404" cy="409923"/>
                <a:chOff x="5381966" y="4436902"/>
                <a:chExt cx="352963" cy="461664"/>
              </a:xfrm>
            </p:grpSpPr>
            <p:pic>
              <p:nvPicPr>
                <p:cNvPr id="288" name="Picture 9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9" name="TextBox 288"/>
                <p:cNvSpPr txBox="1"/>
                <p:nvPr/>
              </p:nvSpPr>
              <p:spPr>
                <a:xfrm>
                  <a:off x="5381966" y="4436902"/>
                  <a:ext cx="338556" cy="461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5" name="Group 255"/>
              <p:cNvGrpSpPr/>
              <p:nvPr/>
            </p:nvGrpSpPr>
            <p:grpSpPr>
              <a:xfrm>
                <a:off x="7611406" y="4990054"/>
                <a:ext cx="313400" cy="409924"/>
                <a:chOff x="5381971" y="4436914"/>
                <a:chExt cx="352958" cy="461665"/>
              </a:xfrm>
            </p:grpSpPr>
            <p:pic>
              <p:nvPicPr>
                <p:cNvPr id="286" name="Picture 9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7" name="TextBox 286"/>
                <p:cNvSpPr txBox="1"/>
                <p:nvPr/>
              </p:nvSpPr>
              <p:spPr>
                <a:xfrm>
                  <a:off x="5381971" y="4436914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98" name="Group 297"/>
            <p:cNvGrpSpPr/>
            <p:nvPr/>
          </p:nvGrpSpPr>
          <p:grpSpPr>
            <a:xfrm>
              <a:off x="5438782" y="3072576"/>
              <a:ext cx="2333618" cy="375480"/>
              <a:chOff x="5313562" y="4979829"/>
              <a:chExt cx="2611244" cy="420149"/>
            </a:xfrm>
          </p:grpSpPr>
          <p:grpSp>
            <p:nvGrpSpPr>
              <p:cNvPr id="299" name="Group 239"/>
              <p:cNvGrpSpPr/>
              <p:nvPr/>
            </p:nvGrpSpPr>
            <p:grpSpPr>
              <a:xfrm>
                <a:off x="5313562" y="4980878"/>
                <a:ext cx="323619" cy="409924"/>
                <a:chOff x="5370462" y="4436915"/>
                <a:chExt cx="364467" cy="461665"/>
              </a:xfrm>
            </p:grpSpPr>
            <p:pic>
              <p:nvPicPr>
                <p:cNvPr id="315" name="Picture 9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6" name="TextBox 315"/>
                <p:cNvSpPr txBox="1"/>
                <p:nvPr/>
              </p:nvSpPr>
              <p:spPr>
                <a:xfrm>
                  <a:off x="5370462" y="4436915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0" name="Group 243"/>
              <p:cNvGrpSpPr/>
              <p:nvPr/>
            </p:nvGrpSpPr>
            <p:grpSpPr>
              <a:xfrm>
                <a:off x="5772380" y="4979829"/>
                <a:ext cx="323612" cy="409924"/>
                <a:chOff x="5370469" y="4425400"/>
                <a:chExt cx="364460" cy="461665"/>
              </a:xfrm>
            </p:grpSpPr>
            <p:pic>
              <p:nvPicPr>
                <p:cNvPr id="313" name="Picture 9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4" name="TextBox 313"/>
                <p:cNvSpPr txBox="1"/>
                <p:nvPr/>
              </p:nvSpPr>
              <p:spPr>
                <a:xfrm>
                  <a:off x="5370469" y="4425400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1" name="Group 246"/>
              <p:cNvGrpSpPr/>
              <p:nvPr/>
            </p:nvGrpSpPr>
            <p:grpSpPr>
              <a:xfrm>
                <a:off x="6239798" y="4990045"/>
                <a:ext cx="313408" cy="409924"/>
                <a:chOff x="5381962" y="4436905"/>
                <a:chExt cx="352967" cy="461665"/>
              </a:xfrm>
            </p:grpSpPr>
            <p:pic>
              <p:nvPicPr>
                <p:cNvPr id="311" name="Picture 9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2" name="TextBox 311"/>
                <p:cNvSpPr txBox="1"/>
                <p:nvPr/>
              </p:nvSpPr>
              <p:spPr>
                <a:xfrm>
                  <a:off x="5381962" y="4436905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2" name="Group 249"/>
              <p:cNvGrpSpPr/>
              <p:nvPr/>
            </p:nvGrpSpPr>
            <p:grpSpPr>
              <a:xfrm>
                <a:off x="6695385" y="4990048"/>
                <a:ext cx="313403" cy="409924"/>
                <a:chOff x="5381968" y="4436908"/>
                <a:chExt cx="352961" cy="461665"/>
              </a:xfrm>
            </p:grpSpPr>
            <p:pic>
              <p:nvPicPr>
                <p:cNvPr id="309" name="Picture 9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0" name="TextBox 309"/>
                <p:cNvSpPr txBox="1"/>
                <p:nvPr/>
              </p:nvSpPr>
              <p:spPr>
                <a:xfrm>
                  <a:off x="5381968" y="4436908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3" name="Group 252"/>
              <p:cNvGrpSpPr/>
              <p:nvPr/>
            </p:nvGrpSpPr>
            <p:grpSpPr>
              <a:xfrm>
                <a:off x="7152572" y="4990041"/>
                <a:ext cx="313404" cy="409923"/>
                <a:chOff x="5381966" y="4436902"/>
                <a:chExt cx="352963" cy="461664"/>
              </a:xfrm>
            </p:grpSpPr>
            <p:pic>
              <p:nvPicPr>
                <p:cNvPr id="307" name="Picture 9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8" name="TextBox 307"/>
                <p:cNvSpPr txBox="1"/>
                <p:nvPr/>
              </p:nvSpPr>
              <p:spPr>
                <a:xfrm>
                  <a:off x="5381966" y="4436902"/>
                  <a:ext cx="338556" cy="461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4" name="Group 255"/>
              <p:cNvGrpSpPr/>
              <p:nvPr/>
            </p:nvGrpSpPr>
            <p:grpSpPr>
              <a:xfrm>
                <a:off x="7611406" y="4990054"/>
                <a:ext cx="313400" cy="409924"/>
                <a:chOff x="5381971" y="4436914"/>
                <a:chExt cx="352958" cy="461665"/>
              </a:xfrm>
            </p:grpSpPr>
            <p:pic>
              <p:nvPicPr>
                <p:cNvPr id="305" name="Picture 9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0200" y="4560032"/>
                  <a:ext cx="324729" cy="324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6" name="TextBox 305"/>
                <p:cNvSpPr txBox="1"/>
                <p:nvPr/>
              </p:nvSpPr>
              <p:spPr>
                <a:xfrm>
                  <a:off x="5381971" y="4436914"/>
                  <a:ext cx="3385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+</a:t>
                  </a:r>
                  <a:endParaRPr lang="en-US" sz="2400" b="1" baseline="-250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317" name="Rectangle 316"/>
          <p:cNvSpPr/>
          <p:nvPr/>
        </p:nvSpPr>
        <p:spPr>
          <a:xfrm>
            <a:off x="4717473" y="2895600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r>
              <a:rPr lang="en-US" sz="2800" i="1" dirty="0" smtClean="0"/>
              <a:t>Q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18" name="Rectangle 317"/>
          <p:cNvSpPr/>
          <p:nvPr/>
        </p:nvSpPr>
        <p:spPr>
          <a:xfrm>
            <a:off x="276101" y="2910444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–</a:t>
            </a:r>
            <a:r>
              <a:rPr lang="en-US" sz="2800" i="1" dirty="0" smtClean="0"/>
              <a:t>Q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19" name="Slide Number Placeholder 3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Phys. 102, Lecture 3, Slide </a:t>
            </a:r>
            <a:fld id="{1CAC7609-F577-47E8-AE8B-FF3B7C65C01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0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Phys102</Template>
  <TotalTime>42229</TotalTime>
  <Words>1074</Words>
  <Application>Microsoft Office PowerPoint</Application>
  <PresentationFormat>On-screen Show (4:3)</PresentationFormat>
  <Paragraphs>309</Paragraphs>
  <Slides>22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Phys102</vt:lpstr>
      <vt:lpstr>Equation</vt:lpstr>
      <vt:lpstr>Phys 102 – Lecture 3</vt:lpstr>
      <vt:lpstr>Today we will...</vt:lpstr>
      <vt:lpstr>The electric field</vt:lpstr>
      <vt:lpstr>Calculation: Electric field in H atom</vt:lpstr>
      <vt:lpstr>Electric field from + and – charges</vt:lpstr>
      <vt:lpstr>Superposition principle</vt:lpstr>
      <vt:lpstr>ACT: CheckPoint 1.1</vt:lpstr>
      <vt:lpstr>ACT: Line of charge</vt:lpstr>
      <vt:lpstr>Plane of charge</vt:lpstr>
      <vt:lpstr>ACT: two charged planes</vt:lpstr>
      <vt:lpstr>Calculation: Electron microscope</vt:lpstr>
      <vt:lpstr>Electric field lines for charges</vt:lpstr>
      <vt:lpstr>Electric field lines for dipoles</vt:lpstr>
      <vt:lpstr>CheckPoint 2.1</vt:lpstr>
      <vt:lpstr>ACT: CheckPoint 2.2</vt:lpstr>
      <vt:lpstr>ACT: CheckPoint 2.4</vt:lpstr>
      <vt:lpstr>Calculation: dipole in E-field</vt:lpstr>
      <vt:lpstr>Dipole in E field</vt:lpstr>
      <vt:lpstr>Conductors &amp; electric fields</vt:lpstr>
      <vt:lpstr>Conductors &amp; electric fields</vt:lpstr>
      <vt:lpstr>ACT: Conductor &amp; E field</vt:lpstr>
      <vt:lpstr>Summary of today’s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102 – Lecture 2</dc:title>
  <dc:creator>ychemla</dc:creator>
  <cp:lastModifiedBy>ychemla</cp:lastModifiedBy>
  <cp:revision>770</cp:revision>
  <dcterms:created xsi:type="dcterms:W3CDTF">2014-01-20T00:06:45Z</dcterms:created>
  <dcterms:modified xsi:type="dcterms:W3CDTF">2015-08-26T22:32:18Z</dcterms:modified>
</cp:coreProperties>
</file>