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276" r:id="rId3"/>
    <p:sldId id="333" r:id="rId4"/>
    <p:sldId id="287" r:id="rId5"/>
    <p:sldId id="298" r:id="rId6"/>
    <p:sldId id="256" r:id="rId7"/>
    <p:sldId id="318" r:id="rId8"/>
    <p:sldId id="336" r:id="rId9"/>
    <p:sldId id="305" r:id="rId10"/>
    <p:sldId id="302" r:id="rId11"/>
    <p:sldId id="332" r:id="rId12"/>
    <p:sldId id="315" r:id="rId13"/>
    <p:sldId id="320" r:id="rId14"/>
    <p:sldId id="331" r:id="rId15"/>
    <p:sldId id="316" r:id="rId16"/>
    <p:sldId id="303" r:id="rId17"/>
    <p:sldId id="337" r:id="rId18"/>
    <p:sldId id="338" r:id="rId19"/>
    <p:sldId id="334" r:id="rId20"/>
    <p:sldId id="319" r:id="rId21"/>
    <p:sldId id="33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00"/>
    <a:srgbClr val="91BCE3"/>
    <a:srgbClr val="A6C9E8"/>
    <a:srgbClr val="F95A01"/>
    <a:srgbClr val="FF4747"/>
    <a:srgbClr val="FF6600"/>
    <a:srgbClr val="C55A11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6" autoAdjust="0"/>
    <p:restoredTop sz="94660"/>
  </p:normalViewPr>
  <p:slideViewPr>
    <p:cSldViewPr>
      <p:cViewPr varScale="1">
        <p:scale>
          <a:sx n="86" d="100"/>
          <a:sy n="86" d="100"/>
        </p:scale>
        <p:origin x="6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3281-40CC-4831-8D1D-DE9F80AAF0FF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4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8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/>
            <a:fld id="{496B882C-123B-4EF6-8312-804B02D21D85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9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3,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5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Electric potential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File:Willem Einthoven EC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7"/>
          <a:stretch/>
        </p:blipFill>
        <p:spPr bwMode="auto">
          <a:xfrm>
            <a:off x="2152402" y="743197"/>
            <a:ext cx="468630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9" descr="topographic-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7273"/>
          <a:stretch>
            <a:fillRect/>
          </a:stretch>
        </p:blipFill>
        <p:spPr bwMode="auto">
          <a:xfrm>
            <a:off x="5486400" y="2590800"/>
            <a:ext cx="3124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25563"/>
          </a:xfrm>
        </p:spPr>
        <p:txBody>
          <a:bodyPr/>
          <a:lstStyle/>
          <a:p>
            <a:r>
              <a:rPr lang="en-US" dirty="0" smtClean="0"/>
              <a:t>Electric potential for a charge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381000" y="1066800"/>
            <a:ext cx="8457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Equipotential</a:t>
            </a:r>
            <a:r>
              <a:rPr lang="en-US" sz="2400" dirty="0" smtClean="0"/>
              <a:t> lines represent electric potential in space graphically </a:t>
            </a:r>
            <a:endParaRPr lang="en-US" sz="2400" dirty="0"/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4059238" y="1627188"/>
          <a:ext cx="10287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Equation" r:id="rId4" imgW="469800" imgH="393480" progId="Equation.DSMT4">
                  <p:embed/>
                </p:oleObj>
              </mc:Choice>
              <mc:Fallback>
                <p:oleObj name="Equation" r:id="rId4" imgW="4698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1627188"/>
                        <a:ext cx="1028700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" name="Rectangle 202"/>
          <p:cNvSpPr/>
          <p:nvPr/>
        </p:nvSpPr>
        <p:spPr>
          <a:xfrm>
            <a:off x="3962400" y="16002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/>
          <p:cNvGrpSpPr/>
          <p:nvPr/>
        </p:nvGrpSpPr>
        <p:grpSpPr>
          <a:xfrm>
            <a:off x="3886200" y="2968832"/>
            <a:ext cx="4648200" cy="646331"/>
            <a:chOff x="-435105" y="3857090"/>
            <a:chExt cx="4648200" cy="646331"/>
          </a:xfrm>
        </p:grpSpPr>
        <p:sp useBgFill="1">
          <p:nvSpPr>
            <p:cNvPr id="208" name="Rectangle 207"/>
            <p:cNvSpPr/>
            <p:nvPr/>
          </p:nvSpPr>
          <p:spPr>
            <a:xfrm>
              <a:off x="420907" y="3857090"/>
              <a:ext cx="37921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Electric potential is constant at every point on </a:t>
              </a:r>
              <a:r>
                <a:rPr lang="en-US" dirty="0" err="1" smtClean="0"/>
                <a:t>equipotential</a:t>
              </a:r>
              <a:r>
                <a:rPr lang="en-US" dirty="0" smtClean="0"/>
                <a:t> line</a:t>
              </a:r>
              <a:endParaRPr lang="en-US" dirty="0" smtClean="0">
                <a:sym typeface="Symbol"/>
              </a:endParaRPr>
            </a:p>
          </p:txBody>
        </p:sp>
        <p:cxnSp>
          <p:nvCxnSpPr>
            <p:cNvPr id="209" name="Straight Arrow Connector 208"/>
            <p:cNvCxnSpPr>
              <a:stCxn id="208" idx="1"/>
            </p:cNvCxnSpPr>
            <p:nvPr/>
          </p:nvCxnSpPr>
          <p:spPr>
            <a:xfrm flipH="1">
              <a:off x="-435105" y="4180256"/>
              <a:ext cx="856012" cy="60803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52" y="4114800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7767" y="40725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+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648848" y="3505200"/>
            <a:ext cx="1746684" cy="891892"/>
            <a:chOff x="2648848" y="3505200"/>
            <a:chExt cx="1746684" cy="891892"/>
          </a:xfrm>
        </p:grpSpPr>
        <p:sp>
          <p:nvSpPr>
            <p:cNvPr id="171" name="TextBox 170"/>
            <p:cNvSpPr txBox="1"/>
            <p:nvPr/>
          </p:nvSpPr>
          <p:spPr>
            <a:xfrm>
              <a:off x="3962400" y="3505200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1V</a:t>
              </a:r>
              <a:endParaRPr lang="en-US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102934" y="38755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819400" y="39730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648848" y="40277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57200" y="2514600"/>
            <a:ext cx="3657600" cy="3657600"/>
            <a:chOff x="457200" y="2514600"/>
            <a:chExt cx="3657600" cy="3657600"/>
          </a:xfrm>
        </p:grpSpPr>
        <p:sp>
          <p:nvSpPr>
            <p:cNvPr id="167" name="Oval 166"/>
            <p:cNvSpPr/>
            <p:nvPr/>
          </p:nvSpPr>
          <p:spPr>
            <a:xfrm>
              <a:off x="1371600" y="3429000"/>
              <a:ext cx="1828800" cy="1828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>
              <a:spLocks/>
            </p:cNvSpPr>
            <p:nvPr/>
          </p:nvSpPr>
          <p:spPr>
            <a:xfrm>
              <a:off x="457200" y="2514600"/>
              <a:ext cx="3657600" cy="3657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1679448" y="3736848"/>
              <a:ext cx="1216152" cy="12161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1828800" y="3886200"/>
              <a:ext cx="914400" cy="914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1918648" y="3989696"/>
              <a:ext cx="731520" cy="7315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1981200" y="4038600"/>
              <a:ext cx="612648" cy="6126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3352800" y="4001869"/>
            <a:ext cx="3479405" cy="646331"/>
            <a:chOff x="-303540" y="3857090"/>
            <a:chExt cx="3479405" cy="646331"/>
          </a:xfrm>
        </p:grpSpPr>
        <p:sp useBgFill="1">
          <p:nvSpPr>
            <p:cNvPr id="184" name="Rectangle 183"/>
            <p:cNvSpPr/>
            <p:nvPr/>
          </p:nvSpPr>
          <p:spPr>
            <a:xfrm>
              <a:off x="420908" y="3857090"/>
              <a:ext cx="27549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en-US" dirty="0" smtClean="0">
                  <a:sym typeface="Symbol"/>
                </a:rPr>
                <a:t>High (low) potential = “uphill” (“downhill”)</a:t>
              </a:r>
            </a:p>
          </p:txBody>
        </p:sp>
        <p:cxnSp>
          <p:nvCxnSpPr>
            <p:cNvPr id="185" name="Straight Arrow Connector 184"/>
            <p:cNvCxnSpPr>
              <a:stCxn id="184" idx="1"/>
              <a:endCxn id="172" idx="3"/>
            </p:cNvCxnSpPr>
            <p:nvPr/>
          </p:nvCxnSpPr>
          <p:spPr>
            <a:xfrm flipH="1" flipV="1">
              <a:off x="-303540" y="3941943"/>
              <a:ext cx="724448" cy="238313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/>
          <p:cNvGrpSpPr/>
          <p:nvPr/>
        </p:nvGrpSpPr>
        <p:grpSpPr>
          <a:xfrm>
            <a:off x="2743200" y="4648200"/>
            <a:ext cx="3810000" cy="1143000"/>
            <a:chOff x="-567033" y="3360421"/>
            <a:chExt cx="3810000" cy="1143000"/>
          </a:xfrm>
        </p:grpSpPr>
        <p:sp useBgFill="1">
          <p:nvSpPr>
            <p:cNvPr id="191" name="Rectangle 190"/>
            <p:cNvSpPr/>
            <p:nvPr/>
          </p:nvSpPr>
          <p:spPr>
            <a:xfrm>
              <a:off x="420908" y="3857090"/>
              <a:ext cx="28220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en-US" dirty="0" smtClean="0">
                  <a:sym typeface="Symbol"/>
                </a:rPr>
                <a:t>Dense lines = “steeper” ascent or descent</a:t>
              </a:r>
            </a:p>
          </p:txBody>
        </p:sp>
        <p:cxnSp>
          <p:nvCxnSpPr>
            <p:cNvPr id="192" name="Straight Arrow Connector 191"/>
            <p:cNvCxnSpPr>
              <a:stCxn id="191" idx="1"/>
            </p:cNvCxnSpPr>
            <p:nvPr/>
          </p:nvCxnSpPr>
          <p:spPr>
            <a:xfrm flipH="1" flipV="1">
              <a:off x="-567033" y="3360421"/>
              <a:ext cx="987941" cy="819835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460206" y="3810000"/>
            <a:ext cx="152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Point charge</a:t>
            </a:r>
            <a:endParaRPr lang="en-US" dirty="0"/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PosCharge_equipotential_contour.png"/>
          <p:cNvPicPr>
            <a:picLocks noChangeAspect="1"/>
          </p:cNvPicPr>
          <p:nvPr/>
        </p:nvPicPr>
        <p:blipFill>
          <a:blip r:embed="rId2" cstate="print"/>
          <a:srcRect l="21072" t="7119" r="17491" b="10848"/>
          <a:stretch>
            <a:fillRect/>
          </a:stretch>
        </p:blipFill>
        <p:spPr>
          <a:xfrm>
            <a:off x="5118265" y="2276100"/>
            <a:ext cx="3276600" cy="3265714"/>
          </a:xfrm>
          <a:prstGeom prst="rect">
            <a:avLst/>
          </a:prstGeom>
        </p:spPr>
      </p:pic>
      <p:pic>
        <p:nvPicPr>
          <p:cNvPr id="66" name="Picture 65" descr="PosCharge_equipotential_surf.png"/>
          <p:cNvPicPr>
            <a:picLocks noChangeAspect="1"/>
          </p:cNvPicPr>
          <p:nvPr/>
        </p:nvPicPr>
        <p:blipFill>
          <a:blip r:embed="rId3" cstate="print"/>
          <a:srcRect l="7694" r="8139"/>
          <a:stretch>
            <a:fillRect/>
          </a:stretch>
        </p:blipFill>
        <p:spPr>
          <a:xfrm>
            <a:off x="486888" y="1984783"/>
            <a:ext cx="3968496" cy="3519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325563"/>
          </a:xfrm>
        </p:spPr>
        <p:txBody>
          <a:bodyPr/>
          <a:lstStyle/>
          <a:p>
            <a:r>
              <a:rPr lang="en-US" dirty="0" err="1" smtClean="0"/>
              <a:t>Equipotential</a:t>
            </a:r>
            <a:r>
              <a:rPr lang="en-US" dirty="0" smtClean="0"/>
              <a:t> &amp; electric field lines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915158" y="3065808"/>
            <a:ext cx="1134043" cy="806585"/>
            <a:chOff x="3183237" y="3517075"/>
            <a:chExt cx="1134043" cy="806585"/>
          </a:xfrm>
        </p:grpSpPr>
        <p:sp>
          <p:nvSpPr>
            <p:cNvPr id="42" name="TextBox 41"/>
            <p:cNvSpPr txBox="1"/>
            <p:nvPr/>
          </p:nvSpPr>
          <p:spPr>
            <a:xfrm>
              <a:off x="3938650" y="3517075"/>
              <a:ext cx="378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1V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59193" y="383994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94411" y="393740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83237" y="401588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90604" y="1606637"/>
            <a:ext cx="4003158" cy="1635327"/>
            <a:chOff x="-356246" y="4033241"/>
            <a:chExt cx="4003158" cy="1635327"/>
          </a:xfrm>
          <a:noFill/>
        </p:grpSpPr>
        <p:sp>
          <p:nvSpPr>
            <p:cNvPr id="57" name="Rectangle 56"/>
            <p:cNvSpPr/>
            <p:nvPr/>
          </p:nvSpPr>
          <p:spPr>
            <a:xfrm>
              <a:off x="-356246" y="4033241"/>
              <a:ext cx="4003158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ym typeface="Symbol"/>
                </a:rPr>
                <a:t>Electric field points “downhill”, perpendicular to </a:t>
              </a:r>
              <a:r>
                <a:rPr lang="en-US" dirty="0" err="1" smtClean="0">
                  <a:sym typeface="Symbol"/>
                </a:rPr>
                <a:t>equipotential</a:t>
              </a:r>
              <a:r>
                <a:rPr lang="en-US" dirty="0" smtClean="0">
                  <a:sym typeface="Symbol"/>
                </a:rPr>
                <a:t> lines</a:t>
              </a:r>
            </a:p>
          </p:txBody>
        </p:sp>
        <p:cxnSp>
          <p:nvCxnSpPr>
            <p:cNvPr id="58" name="Straight Arrow Connector 57"/>
            <p:cNvCxnSpPr>
              <a:stCxn id="57" idx="2"/>
            </p:cNvCxnSpPr>
            <p:nvPr/>
          </p:nvCxnSpPr>
          <p:spPr>
            <a:xfrm flipH="1">
              <a:off x="1053307" y="4679572"/>
              <a:ext cx="592026" cy="988996"/>
            </a:xfrm>
            <a:prstGeom prst="straightConnector1">
              <a:avLst/>
            </a:prstGeom>
            <a:grpFill/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093341" y="4381995"/>
            <a:ext cx="3050659" cy="1961308"/>
            <a:chOff x="420908" y="2542113"/>
            <a:chExt cx="3050659" cy="1961308"/>
          </a:xfrm>
          <a:noFill/>
        </p:grpSpPr>
        <p:sp>
          <p:nvSpPr>
            <p:cNvPr id="60" name="Rectangle 59"/>
            <p:cNvSpPr/>
            <p:nvPr/>
          </p:nvSpPr>
          <p:spPr>
            <a:xfrm>
              <a:off x="420908" y="3857090"/>
              <a:ext cx="3050659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en-US" dirty="0" smtClean="0">
                  <a:sym typeface="Symbol"/>
                </a:rPr>
                <a:t>Dense </a:t>
              </a:r>
              <a:r>
                <a:rPr lang="en-US" dirty="0" err="1" smtClean="0">
                  <a:sym typeface="Symbol"/>
                </a:rPr>
                <a:t>equipotential</a:t>
              </a:r>
              <a:r>
                <a:rPr lang="en-US" dirty="0" smtClean="0">
                  <a:sym typeface="Symbol"/>
                </a:rPr>
                <a:t> lines = large E field</a:t>
              </a:r>
            </a:p>
          </p:txBody>
        </p:sp>
        <p:cxnSp>
          <p:nvCxnSpPr>
            <p:cNvPr id="61" name="Straight Arrow Connector 60"/>
            <p:cNvCxnSpPr>
              <a:stCxn id="60" idx="0"/>
            </p:cNvCxnSpPr>
            <p:nvPr/>
          </p:nvCxnSpPr>
          <p:spPr>
            <a:xfrm flipH="1" flipV="1">
              <a:off x="1464637" y="2542113"/>
              <a:ext cx="481601" cy="1314977"/>
            </a:xfrm>
            <a:prstGeom prst="straightConnector1">
              <a:avLst/>
            </a:prstGeom>
            <a:grpFill/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09600" y="1124682"/>
            <a:ext cx="7694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Equipotentials</a:t>
            </a:r>
            <a:r>
              <a:rPr lang="en-US" sz="2400" dirty="0" smtClean="0"/>
              <a:t> &amp; electric field lines are geometrically related</a:t>
            </a:r>
            <a:endParaRPr lang="en-US" sz="2400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61" y="2018919"/>
            <a:ext cx="318264" cy="31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2378998" y="19052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+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1273" y="6009788"/>
            <a:ext cx="3649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>
              <a:buFont typeface="+mj-lt"/>
              <a:buAutoNum type="arabicPeriod" startAt="3"/>
            </a:pPr>
            <a:r>
              <a:rPr lang="en-US" dirty="0" smtClean="0"/>
              <a:t>Positive charge moves “downhill”</a:t>
            </a:r>
          </a:p>
          <a:p>
            <a:pPr marL="274320"/>
            <a:r>
              <a:rPr lang="en-US" dirty="0" smtClean="0"/>
              <a:t>Negative charge moves “uphill”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14454" y="2157980"/>
            <a:ext cx="3440773" cy="3504570"/>
            <a:chOff x="457200" y="2057400"/>
            <a:chExt cx="4488771" cy="4572000"/>
          </a:xfrm>
        </p:grpSpPr>
        <p:grpSp>
          <p:nvGrpSpPr>
            <p:cNvPr id="5" name="Group 109"/>
            <p:cNvGrpSpPr/>
            <p:nvPr/>
          </p:nvGrpSpPr>
          <p:grpSpPr>
            <a:xfrm>
              <a:off x="457200" y="2057400"/>
              <a:ext cx="4488771" cy="4572000"/>
              <a:chOff x="457200" y="2057400"/>
              <a:chExt cx="4488771" cy="45720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2743200" y="4343400"/>
                <a:ext cx="20574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57200" y="4343400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2700000">
                <a:off x="2408423" y="5151623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8100000">
                <a:off x="791976" y="5151624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3500000">
                <a:off x="791976" y="3551424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18900000">
                <a:off x="2408423" y="3551423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1600200" y="5486400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6200000" flipV="1">
                <a:off x="1600200" y="3200400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1320000">
                <a:off x="2659971" y="4771575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6720000">
                <a:off x="1172024" y="5403171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12120000">
                <a:off x="526371" y="3915224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17520000">
                <a:off x="2028375" y="3269570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-1380000">
                <a:off x="2652338" y="3896794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4020000">
                <a:off x="2046805" y="5395538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9420000">
                <a:off x="548062" y="4790004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4820000">
                <a:off x="1153594" y="3291262"/>
                <a:ext cx="228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30"/>
            <p:cNvGrpSpPr>
              <a:grpSpLocks noChangeAspect="1"/>
            </p:cNvGrpSpPr>
            <p:nvPr/>
          </p:nvGrpSpPr>
          <p:grpSpPr>
            <a:xfrm>
              <a:off x="1600200" y="3200400"/>
              <a:ext cx="2286000" cy="2286000"/>
              <a:chOff x="457200" y="2057400"/>
              <a:chExt cx="4572000" cy="45720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2743200" y="4343400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>
                <a:off x="457200" y="4343400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2700000">
                <a:off x="2408423" y="5151623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8100000">
                <a:off x="791976" y="5151624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13500000">
                <a:off x="791976" y="3551424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18900000">
                <a:off x="2408423" y="3551423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1600200" y="5486400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V="1">
                <a:off x="1600200" y="3200400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320000">
                <a:off x="2659971" y="4771575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6720000">
                <a:off x="1172024" y="5403171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2120000">
                <a:off x="526371" y="3915224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7520000">
                <a:off x="2028375" y="3269570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-1380000">
                <a:off x="2652338" y="3896794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4020000">
                <a:off x="2046805" y="5395538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9420000">
                <a:off x="548062" y="4790004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4820000">
                <a:off x="1153594" y="3291262"/>
                <a:ext cx="2286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ectangle 54"/>
          <p:cNvSpPr/>
          <p:nvPr/>
        </p:nvSpPr>
        <p:spPr>
          <a:xfrm rot="1380000">
            <a:off x="5555226" y="3296355"/>
            <a:ext cx="152400" cy="152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36" y="3747769"/>
            <a:ext cx="318264" cy="31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6581873" y="36341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+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potential for a dipole</a:t>
            </a:r>
            <a:endParaRPr lang="en-US" dirty="0"/>
          </a:p>
        </p:txBody>
      </p:sp>
      <p:pic>
        <p:nvPicPr>
          <p:cNvPr id="4" name="Picture 3" descr="Dipole_V_contour_noE_field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7536" r="19740" b="11743"/>
          <a:stretch>
            <a:fillRect/>
          </a:stretch>
        </p:blipFill>
        <p:spPr bwMode="auto">
          <a:xfrm>
            <a:off x="4964113" y="1758950"/>
            <a:ext cx="3408362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Dipole_V_surf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t="6927" r="9155" b="5763"/>
          <a:stretch>
            <a:fillRect/>
          </a:stretch>
        </p:blipFill>
        <p:spPr bwMode="auto">
          <a:xfrm>
            <a:off x="690344" y="1762125"/>
            <a:ext cx="39671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C:\Users\Tom\SkyDrive\Documents\PHYS 102 Prelectures\dipol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96" y="1725304"/>
            <a:ext cx="4629621" cy="34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6" y="3321842"/>
            <a:ext cx="318264" cy="31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30623" y="319485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+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33" y="1600200"/>
            <a:ext cx="318264" cy="31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72" y="3326645"/>
            <a:ext cx="281308" cy="28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61318" y="319485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–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81" y="4759656"/>
            <a:ext cx="281308" cy="28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rot="-960000">
            <a:off x="6065194" y="4082222"/>
            <a:ext cx="152400" cy="152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44670" y="14865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+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8165" y="463379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–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6172200"/>
            <a:ext cx="788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Uniform electric field</a:t>
            </a:r>
            <a:endParaRPr lang="en-US" dirty="0"/>
          </a:p>
        </p:txBody>
      </p:sp>
      <p:pic>
        <p:nvPicPr>
          <p:cNvPr id="4" name="Picture 1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295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diagram best represents the </a:t>
            </a:r>
            <a:r>
              <a:rPr lang="en-US" sz="2400" dirty="0" err="1" smtClean="0"/>
              <a:t>equipotential</a:t>
            </a:r>
            <a:r>
              <a:rPr lang="en-US" sz="2400" dirty="0" smtClean="0"/>
              <a:t> lines corresponding to a </a:t>
            </a:r>
            <a:r>
              <a:rPr lang="en-US" sz="2400" u="sng" dirty="0" smtClean="0"/>
              <a:t>uniform</a:t>
            </a:r>
            <a:r>
              <a:rPr lang="en-US" sz="2400" dirty="0" smtClean="0"/>
              <a:t> </a:t>
            </a:r>
            <a:r>
              <a:rPr lang="en-US" sz="2400" i="1" dirty="0" smtClean="0"/>
              <a:t>E</a:t>
            </a:r>
            <a:r>
              <a:rPr lang="en-US" sz="2400" dirty="0" smtClean="0"/>
              <a:t> field pointing to the right?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V="1">
            <a:off x="3733800" y="1143000"/>
            <a:ext cx="0" cy="3200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3733800" y="1600200"/>
            <a:ext cx="0" cy="3200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3733800" y="2057400"/>
            <a:ext cx="0" cy="3200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3733800" y="2514600"/>
            <a:ext cx="0" cy="3200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85800" y="4659868"/>
            <a:ext cx="2133600" cy="914400"/>
            <a:chOff x="6096000" y="4419600"/>
            <a:chExt cx="2133600" cy="1676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0960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6294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1628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962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2296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33400" y="5574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5574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600200" y="5574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133600" y="5574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90800" y="5574268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 V</a:t>
            </a:r>
            <a:endParaRPr lang="en-US" sz="1600" dirty="0"/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5364162" y="2922587"/>
          <a:ext cx="3508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2"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2" y="2922587"/>
                        <a:ext cx="35083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6634232" y="4659868"/>
            <a:ext cx="2133600" cy="914400"/>
            <a:chOff x="6096000" y="4419600"/>
            <a:chExt cx="2133600" cy="16764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0960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294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1628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6962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2296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481832" y="5574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015232" y="5574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548632" y="5574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8082032" y="5574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8539232" y="5574268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V</a:t>
            </a:r>
            <a:endParaRPr lang="en-US" sz="1600" dirty="0"/>
          </a:p>
        </p:txBody>
      </p:sp>
      <p:grpSp>
        <p:nvGrpSpPr>
          <p:cNvPr id="36" name="Group 35"/>
          <p:cNvGrpSpPr/>
          <p:nvPr/>
        </p:nvGrpSpPr>
        <p:grpSpPr>
          <a:xfrm rot="5400000">
            <a:off x="4229100" y="4316968"/>
            <a:ext cx="1066800" cy="1752600"/>
            <a:chOff x="6096000" y="4419600"/>
            <a:chExt cx="2133600" cy="16764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0960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6294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1628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6962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2296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643632" y="5574268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 V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5638800" y="4431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5638800" y="471701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5638800" y="50027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5638800" y="528851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4355068"/>
            <a:ext cx="44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0" y="4355068"/>
            <a:ext cx="44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000" y="4355068"/>
            <a:ext cx="44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rot="5400000" flipV="1">
            <a:off x="3733800" y="685799"/>
            <a:ext cx="0" cy="3200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124200" y="1371600"/>
            <a:ext cx="2667000" cy="1981200"/>
            <a:chOff x="3124200" y="1371600"/>
            <a:chExt cx="2667000" cy="19812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124200" y="1371600"/>
              <a:ext cx="0" cy="19812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657600" y="1371600"/>
              <a:ext cx="0" cy="19812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191000" y="1371600"/>
              <a:ext cx="0" cy="19812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724400" y="1371600"/>
              <a:ext cx="0" cy="19812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257800" y="1371600"/>
              <a:ext cx="0" cy="19812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791200" y="1371600"/>
              <a:ext cx="0" cy="19812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Lect. 4 Checkpoint 1.2 </a:t>
            </a:r>
            <a:r>
              <a:rPr lang="en-US" sz="2800" b="0" i="0" dirty="0" smtClean="0">
                <a:solidFill>
                  <a:srgbClr val="009900"/>
                </a:solidFill>
              </a:rPr>
              <a:t>(Revisited)</a:t>
            </a:r>
            <a:endParaRPr lang="en-US" sz="2800" b="0" i="0" dirty="0">
              <a:solidFill>
                <a:srgbClr val="0099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V="1">
            <a:off x="4602162" y="-152400"/>
            <a:ext cx="0" cy="3200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V="1">
            <a:off x="4602162" y="304800"/>
            <a:ext cx="0" cy="3200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V="1">
            <a:off x="4602162" y="762000"/>
            <a:ext cx="0" cy="3200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V="1">
            <a:off x="4602162" y="1219200"/>
            <a:ext cx="0" cy="3200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278562" y="2084387"/>
          <a:ext cx="3508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0" name="Equation" r:id="rId3" imgW="164880" imgH="203040" progId="Equation.DSMT4">
                  <p:embed/>
                </p:oleObj>
              </mc:Choice>
              <mc:Fallback>
                <p:oleObj name="Equation" r:id="rId3" imgW="1648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2" y="2084387"/>
                        <a:ext cx="35083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V="1">
            <a:off x="4602162" y="1676400"/>
            <a:ext cx="0" cy="3200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1557" y="28194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52779" y="14478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8194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3570757" y="2971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3570757" y="1600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10200" y="2971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6"/>
          <p:cNvGrpSpPr/>
          <p:nvPr/>
        </p:nvGrpSpPr>
        <p:grpSpPr>
          <a:xfrm>
            <a:off x="3505200" y="2847756"/>
            <a:ext cx="305231" cy="400110"/>
            <a:chOff x="5562600" y="2534289"/>
            <a:chExt cx="472301" cy="619113"/>
          </a:xfrm>
        </p:grpSpPr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619294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572987" y="2534289"/>
              <a:ext cx="447536" cy="61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762000" y="3581400"/>
            <a:ext cx="79248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2800" dirty="0">
                <a:latin typeface="+mn-lt"/>
              </a:rPr>
              <a:t>When a negative charge is moved from A to </a:t>
            </a:r>
            <a:r>
              <a:rPr lang="en-US" sz="2800" dirty="0" smtClean="0">
                <a:latin typeface="+mn-lt"/>
              </a:rPr>
              <a:t>C, it moves along an </a:t>
            </a:r>
            <a:r>
              <a:rPr lang="en-US" sz="2800" dirty="0" err="1" smtClean="0">
                <a:latin typeface="+mn-lt"/>
              </a:rPr>
              <a:t>equipotential</a:t>
            </a:r>
            <a:r>
              <a:rPr lang="en-US" sz="2800" dirty="0" smtClean="0">
                <a:latin typeface="+mn-lt"/>
              </a:rPr>
              <a:t> line</a:t>
            </a:r>
            <a:endParaRPr lang="en-US" sz="2800" dirty="0">
              <a:latin typeface="+mn-lt"/>
            </a:endParaRP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positive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work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zero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work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negative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work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Electric field gradient</a:t>
            </a:r>
            <a:endParaRPr lang="en-US" dirty="0"/>
          </a:p>
        </p:txBody>
      </p:sp>
      <p:pic>
        <p:nvPicPr>
          <p:cNvPr id="5" name="Picture 1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 rot="5400000">
            <a:off x="2057400" y="2057400"/>
            <a:ext cx="1371600" cy="1828800"/>
            <a:chOff x="3200400" y="2362200"/>
            <a:chExt cx="1371600" cy="32004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5400000">
            <a:off x="3581400" y="2514600"/>
            <a:ext cx="1371600" cy="914400"/>
            <a:chOff x="3200400" y="2362200"/>
            <a:chExt cx="1371600" cy="320040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5400000">
            <a:off x="4419600" y="2743200"/>
            <a:ext cx="1371600" cy="457200"/>
            <a:chOff x="3200400" y="2362200"/>
            <a:chExt cx="1371600" cy="3200400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5400000">
            <a:off x="4914900" y="2857500"/>
            <a:ext cx="1371600" cy="228600"/>
            <a:chOff x="3200400" y="2362200"/>
            <a:chExt cx="1371600" cy="32004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09600" y="4812268"/>
            <a:ext cx="2133600" cy="914400"/>
            <a:chOff x="914400" y="4419600"/>
            <a:chExt cx="2133600" cy="16764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9144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668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16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9812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0480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733800" y="4812268"/>
            <a:ext cx="2133600" cy="914400"/>
            <a:chOff x="6096000" y="4419600"/>
            <a:chExt cx="2133600" cy="16764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60960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6294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1628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6962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2296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flipH="1">
            <a:off x="6781800" y="4812268"/>
            <a:ext cx="2133600" cy="914400"/>
            <a:chOff x="914400" y="4419600"/>
            <a:chExt cx="2133600" cy="167640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9144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668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3716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9812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048000" y="4419600"/>
              <a:ext cx="0" cy="16764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92061" y="4503003"/>
            <a:ext cx="44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40061" y="4507468"/>
            <a:ext cx="44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72200" y="4507468"/>
            <a:ext cx="44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7200" y="1143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consider an </a:t>
            </a:r>
            <a:r>
              <a:rPr lang="en-US" sz="2400" i="1" dirty="0" smtClean="0"/>
              <a:t>E</a:t>
            </a:r>
            <a:r>
              <a:rPr lang="en-US" sz="2400" dirty="0" smtClean="0"/>
              <a:t> field that </a:t>
            </a:r>
            <a:r>
              <a:rPr lang="en-US" sz="2400" u="sng" dirty="0" smtClean="0"/>
              <a:t>decreases</a:t>
            </a:r>
            <a:r>
              <a:rPr lang="en-US" sz="2400" dirty="0" smtClean="0"/>
              <a:t> going to the right. Which diagram best represents the </a:t>
            </a:r>
            <a:r>
              <a:rPr lang="en-US" sz="2400" dirty="0" err="1" smtClean="0"/>
              <a:t>equipotential</a:t>
            </a:r>
            <a:r>
              <a:rPr lang="en-US" sz="2400" dirty="0" smtClean="0"/>
              <a:t> lines?</a:t>
            </a:r>
            <a:endParaRPr lang="en-US" sz="2400" dirty="0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3902125" y="2721283"/>
          <a:ext cx="3508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4"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125" y="2721283"/>
                        <a:ext cx="35083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1371600" y="2743200"/>
            <a:ext cx="860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5105400" y="2743200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Small</a:t>
            </a:r>
            <a:endParaRPr lang="en-US" sz="2400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traight Arrow Connector 149"/>
          <p:cNvCxnSpPr/>
          <p:nvPr/>
        </p:nvCxnSpPr>
        <p:spPr>
          <a:xfrm>
            <a:off x="2514600" y="3429000"/>
            <a:ext cx="33528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514600" y="3886200"/>
            <a:ext cx="33528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2895600" y="3124200"/>
            <a:ext cx="2667000" cy="1066800"/>
          </a:xfrm>
          <a:prstGeom prst="rect">
            <a:avLst/>
          </a:prstGeom>
          <a:solidFill>
            <a:schemeClr val="bg2">
              <a:lumMod val="9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None/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2.1</a:t>
            </a:r>
            <a:endParaRPr lang="en-US" dirty="0"/>
          </a:p>
        </p:txBody>
      </p:sp>
      <p:pic>
        <p:nvPicPr>
          <p:cNvPr id="4" name="Picture 1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7200" y="132607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Points A and B lie in an ideal conductor inside a uniform </a:t>
            </a:r>
            <a:r>
              <a:rPr lang="en-US" sz="2400" i="1" dirty="0" smtClean="0"/>
              <a:t>E</a:t>
            </a:r>
            <a:r>
              <a:rPr lang="en-US" sz="2400" dirty="0" smtClean="0"/>
              <a:t> field</a:t>
            </a:r>
            <a:endParaRPr lang="en-US" sz="2400" dirty="0"/>
          </a:p>
        </p:txBody>
      </p:sp>
      <p:sp>
        <p:nvSpPr>
          <p:cNvPr id="94" name="Text Box 12"/>
          <p:cNvSpPr txBox="1">
            <a:spLocks noChangeArrowheads="1"/>
          </p:cNvSpPr>
          <p:nvPr/>
        </p:nvSpPr>
        <p:spPr bwMode="auto">
          <a:xfrm>
            <a:off x="838200" y="5181600"/>
            <a:ext cx="2256387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0" hangingPunct="0">
              <a:buAutoNum type="alphaUcPeriod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Greater than</a:t>
            </a:r>
          </a:p>
          <a:p>
            <a:pPr marL="457200" indent="-457200" eaLnBrk="0" hangingPunct="0">
              <a:buAutoNum type="alphaUcPeriod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Equal to</a:t>
            </a:r>
          </a:p>
          <a:p>
            <a:pPr marL="457200" indent="-457200" eaLnBrk="0" hangingPunct="0">
              <a:buAutoNum type="alphaUcPeriod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Less than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47" name="Straight Arrow Connector 146"/>
          <p:cNvCxnSpPr/>
          <p:nvPr/>
        </p:nvCxnSpPr>
        <p:spPr>
          <a:xfrm>
            <a:off x="2514600" y="2057400"/>
            <a:ext cx="33528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2514600" y="2514600"/>
            <a:ext cx="33528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2514600" y="2971800"/>
            <a:ext cx="33528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Object 2"/>
          <p:cNvGraphicFramePr>
            <a:graphicFrameLocks noChangeAspect="1"/>
          </p:cNvGraphicFramePr>
          <p:nvPr/>
        </p:nvGraphicFramePr>
        <p:xfrm>
          <a:off x="5897562" y="2895600"/>
          <a:ext cx="3508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2" y="2895600"/>
                        <a:ext cx="35083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TextBox 153"/>
          <p:cNvSpPr txBox="1"/>
          <p:nvPr/>
        </p:nvSpPr>
        <p:spPr>
          <a:xfrm>
            <a:off x="3371779" y="205293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57" name="Oval 156"/>
          <p:cNvSpPr/>
          <p:nvPr/>
        </p:nvSpPr>
        <p:spPr>
          <a:xfrm>
            <a:off x="3189757" y="220533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3360557" y="342453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5181600" y="342453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56" name="Oval 155"/>
          <p:cNvSpPr/>
          <p:nvPr/>
        </p:nvSpPr>
        <p:spPr>
          <a:xfrm>
            <a:off x="3189757" y="357693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8" name="Oval 157"/>
          <p:cNvSpPr/>
          <p:nvPr/>
        </p:nvSpPr>
        <p:spPr>
          <a:xfrm>
            <a:off x="5029200" y="357693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/>
          <p:nvPr/>
        </p:nvCxnSpPr>
        <p:spPr>
          <a:xfrm>
            <a:off x="2514600" y="4343400"/>
            <a:ext cx="33528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533400" y="46437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electric potential at point A is _____ at point B</a:t>
            </a:r>
            <a:endParaRPr lang="en-US" sz="2400" dirty="0"/>
          </a:p>
        </p:txBody>
      </p:sp>
      <p:sp>
        <p:nvSpPr>
          <p:cNvPr id="183" name="Slide Number Placeholder 1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potential difference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788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the electric field and force depend on electric potential </a:t>
            </a:r>
            <a:r>
              <a:rPr lang="en-US" sz="2400" i="1" u="sng" dirty="0" smtClean="0"/>
              <a:t>difference</a:t>
            </a:r>
            <a:r>
              <a:rPr lang="en-US" sz="2400" dirty="0" smtClean="0"/>
              <a:t> </a:t>
            </a:r>
            <a:r>
              <a:rPr lang="el-GR" sz="2400" dirty="0" smtClean="0"/>
              <a:t>Δ</a:t>
            </a:r>
            <a:r>
              <a:rPr lang="en-US" sz="2400" i="1" dirty="0" smtClean="0"/>
              <a:t>V</a:t>
            </a:r>
            <a:r>
              <a:rPr lang="en-US" sz="2400" dirty="0" smtClean="0"/>
              <a:t>, NOT on electric potential </a:t>
            </a:r>
            <a:r>
              <a:rPr lang="en-US" sz="2400" i="1" dirty="0" smtClean="0"/>
              <a:t>V</a:t>
            </a:r>
            <a:r>
              <a:rPr lang="en-US" sz="2400" dirty="0" smtClean="0"/>
              <a:t> itself </a:t>
            </a:r>
            <a:endParaRPr lang="en-US" sz="2400" dirty="0"/>
          </a:p>
        </p:txBody>
      </p:sp>
      <p:sp>
        <p:nvSpPr>
          <p:cNvPr id="6" name="Right Triangle 5"/>
          <p:cNvSpPr/>
          <p:nvPr/>
        </p:nvSpPr>
        <p:spPr>
          <a:xfrm>
            <a:off x="381000" y="3894743"/>
            <a:ext cx="1897688" cy="1335410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isometricLeftDown"/>
            <a:lightRig rig="chilly" dir="t"/>
          </a:scene3d>
          <a:sp3d extrusionH="1727200" contourW="12700" prstMaterial="softEdge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927265" y="2770187"/>
            <a:ext cx="1612092" cy="1928823"/>
            <a:chOff x="1927265" y="2770187"/>
            <a:chExt cx="1612092" cy="1928823"/>
          </a:xfrm>
        </p:grpSpPr>
        <p:sp>
          <p:nvSpPr>
            <p:cNvPr id="7" name="TextBox 6"/>
            <p:cNvSpPr txBox="1"/>
            <p:nvPr/>
          </p:nvSpPr>
          <p:spPr>
            <a:xfrm>
              <a:off x="1927265" y="2770187"/>
              <a:ext cx="266438" cy="31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23104" y="3160762"/>
              <a:ext cx="266438" cy="31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9543" y="3543320"/>
              <a:ext cx="266438" cy="31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40966" y="3965028"/>
              <a:ext cx="266438" cy="31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2105" y="4386737"/>
              <a:ext cx="417252" cy="31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 V</a:t>
              </a:r>
              <a:endParaRPr lang="en-US" sz="1600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872993" y="3473035"/>
            <a:ext cx="1335410" cy="1897687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94702" y="3227039"/>
            <a:ext cx="1335410" cy="1897687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16410" y="2981042"/>
            <a:ext cx="1335410" cy="1897687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265550" y="5269737"/>
          <a:ext cx="2921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4" name="Equation" r:id="rId3" imgW="164880" imgH="203040" progId="Equation.DSMT4">
                  <p:embed/>
                </p:oleObj>
              </mc:Choice>
              <mc:Fallback>
                <p:oleObj name="Equation" r:id="rId3" imgW="1648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550" y="5269737"/>
                        <a:ext cx="2921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732424" y="2981042"/>
            <a:ext cx="1194841" cy="70284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31134" y="3402750"/>
            <a:ext cx="1194841" cy="70284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29844" y="3824459"/>
            <a:ext cx="1194841" cy="70284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927265" y="4667875"/>
            <a:ext cx="1194841" cy="70284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628554" y="4246167"/>
            <a:ext cx="1194841" cy="70284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apezoid 21"/>
          <p:cNvSpPr/>
          <p:nvPr/>
        </p:nvSpPr>
        <p:spPr>
          <a:xfrm rot="16200000">
            <a:off x="3348254" y="3678072"/>
            <a:ext cx="2258705" cy="1098644"/>
          </a:xfrm>
          <a:prstGeom prst="trapezoid">
            <a:avLst>
              <a:gd name="adj" fmla="val 536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3733800" y="2590800"/>
            <a:ext cx="2971800" cy="2590800"/>
          </a:xfrm>
          <a:prstGeom prst="arc">
            <a:avLst>
              <a:gd name="adj1" fmla="val 5324173"/>
              <a:gd name="adj2" fmla="val 10800000"/>
            </a:avLst>
          </a:prstGeom>
          <a:ln>
            <a:solidFill>
              <a:schemeClr val="tx1"/>
            </a:solidFill>
          </a:ln>
          <a:scene3d>
            <a:camera prst="isometricLeftDown"/>
            <a:lightRig rig="chilly" dir="t"/>
          </a:scene3d>
          <a:sp3d extrusionH="1905000" prstMaterial="plastic">
            <a:extrusionClr>
              <a:schemeClr val="bg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976048" y="3034352"/>
            <a:ext cx="1295400" cy="762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038600" y="3276600"/>
            <a:ext cx="1295400" cy="762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42096" y="3595048"/>
            <a:ext cx="1295400" cy="762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925704" y="4509448"/>
            <a:ext cx="1295400" cy="762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419600" y="4052248"/>
            <a:ext cx="1295400" cy="7620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5274860" y="2818262"/>
            <a:ext cx="1324687" cy="1722665"/>
            <a:chOff x="5274860" y="2818262"/>
            <a:chExt cx="1324687" cy="1722665"/>
          </a:xfrm>
        </p:grpSpPr>
        <p:sp>
          <p:nvSpPr>
            <p:cNvPr id="29" name="TextBox 28"/>
            <p:cNvSpPr txBox="1"/>
            <p:nvPr/>
          </p:nvSpPr>
          <p:spPr>
            <a:xfrm>
              <a:off x="5274860" y="28182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8995" y="305064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06788" y="33562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19548" y="379976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47179" y="4202373"/>
              <a:ext cx="4523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 V</a:t>
              </a:r>
              <a:endParaRPr lang="en-US" sz="16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4146646" y="3596185"/>
            <a:ext cx="163772" cy="64826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12944" y="3298209"/>
            <a:ext cx="163772" cy="64826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63321" y="3038901"/>
            <a:ext cx="163772" cy="64826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367286" y="4309930"/>
            <a:ext cx="216087" cy="33030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33585" y="4039250"/>
            <a:ext cx="216087" cy="33030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283961" y="3766295"/>
            <a:ext cx="216087" cy="33030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656164" y="4762581"/>
            <a:ext cx="213812" cy="205204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08815" y="4491900"/>
            <a:ext cx="213812" cy="205204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572839" y="4218945"/>
            <a:ext cx="213812" cy="205204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945042" y="5010515"/>
            <a:ext cx="197890" cy="107395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384045" y="4753482"/>
            <a:ext cx="197890" cy="107395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848070" y="4480527"/>
            <a:ext cx="197890" cy="107395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1"/>
          <p:cNvGraphicFramePr>
            <a:graphicFrameLocks noChangeAspect="1"/>
          </p:cNvGraphicFramePr>
          <p:nvPr/>
        </p:nvGraphicFramePr>
        <p:xfrm>
          <a:off x="4660900" y="2722124"/>
          <a:ext cx="2921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5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2722124"/>
                        <a:ext cx="2921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/>
          <p:cNvGraphicFramePr>
            <a:graphicFrameLocks noChangeAspect="1"/>
          </p:cNvGraphicFramePr>
          <p:nvPr/>
        </p:nvGraphicFramePr>
        <p:xfrm>
          <a:off x="6172200" y="4936995"/>
          <a:ext cx="2921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6" name="Equation" r:id="rId6" imgW="164880" imgH="203040" progId="Equation.DSMT4">
                  <p:embed/>
                </p:oleObj>
              </mc:Choice>
              <mc:Fallback>
                <p:oleObj name="Equation" r:id="rId6" imgW="1648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936995"/>
                        <a:ext cx="2921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976310" y="2762451"/>
            <a:ext cx="748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Large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5508008" y="4967786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Small</a:t>
            </a:r>
            <a:endParaRPr lang="en-US" sz="2000" dirty="0"/>
          </a:p>
        </p:txBody>
      </p:sp>
      <p:sp>
        <p:nvSpPr>
          <p:cNvPr id="51" name="Rectangle 50"/>
          <p:cNvSpPr/>
          <p:nvPr/>
        </p:nvSpPr>
        <p:spPr>
          <a:xfrm>
            <a:off x="6324600" y="4147781"/>
            <a:ext cx="2019869" cy="1501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isometricLeftDown"/>
            <a:lightRig rig="chilly" dir="t"/>
          </a:scene3d>
          <a:sp3d extrusionH="1270000" prstMaterial="plastic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0949" name="Object 5"/>
          <p:cNvGraphicFramePr>
            <a:graphicFrameLocks noChangeAspect="1"/>
          </p:cNvGraphicFramePr>
          <p:nvPr/>
        </p:nvGraphicFramePr>
        <p:xfrm>
          <a:off x="7467600" y="3657600"/>
          <a:ext cx="7032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7" name="Equation" r:id="rId7" imgW="393480" imgH="215640" progId="Equation.DSMT4">
                  <p:embed/>
                </p:oleObj>
              </mc:Choice>
              <mc:Fallback>
                <p:oleObj name="Equation" r:id="rId7" imgW="393480" imgH="215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657600"/>
                        <a:ext cx="70326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2238777" y="5293429"/>
            <a:ext cx="1114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Constant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8153400" y="3352800"/>
            <a:ext cx="417252" cy="312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V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914400" y="58629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will be important starting next lecture with circuits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660917" y="1295400"/>
            <a:ext cx="9966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Vector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7800" y="1295400"/>
            <a:ext cx="2590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Number (“scalar”)</a:t>
            </a:r>
          </a:p>
        </p:txBody>
      </p:sp>
      <p:sp>
        <p:nvSpPr>
          <p:cNvPr id="27" name="TextBox 26"/>
          <p:cNvSpPr txBox="1"/>
          <p:nvPr/>
        </p:nvSpPr>
        <p:spPr>
          <a:xfrm rot="-2700000">
            <a:off x="-117930" y="2233158"/>
            <a:ext cx="2514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Property of </a:t>
            </a:r>
          </a:p>
          <a:p>
            <a:pPr algn="ctr">
              <a:defRPr/>
            </a:pPr>
            <a:r>
              <a:rPr lang="en-US" sz="2000" dirty="0"/>
              <a:t>interacting charges</a:t>
            </a:r>
          </a:p>
        </p:txBody>
      </p:sp>
      <p:sp>
        <p:nvSpPr>
          <p:cNvPr id="28" name="TextBox 27"/>
          <p:cNvSpPr txBox="1"/>
          <p:nvPr/>
        </p:nvSpPr>
        <p:spPr>
          <a:xfrm rot="-2700000">
            <a:off x="160652" y="5064439"/>
            <a:ext cx="2286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Property of </a:t>
            </a:r>
          </a:p>
          <a:p>
            <a:pPr algn="ctr">
              <a:defRPr/>
            </a:pPr>
            <a:r>
              <a:rPr lang="en-US" sz="2000" dirty="0"/>
              <a:t>point in space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0" y="2657951"/>
            <a:ext cx="4587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Ex: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15000" y="5445681"/>
            <a:ext cx="4587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Ex: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0" y="5445681"/>
            <a:ext cx="4587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Ex: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5000" y="2657951"/>
            <a:ext cx="4587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Ex: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0" y="1905000"/>
            <a:ext cx="3962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/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86000" y="4736068"/>
            <a:ext cx="4106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/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15000" y="4699337"/>
            <a:ext cx="4459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/>
              <a:t>V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715000" y="19050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kern="0" dirty="0"/>
              <a:t>U</a:t>
            </a:r>
            <a:r>
              <a:rPr lang="en-US" sz="3600" i="1" kern="0" baseline="-25000" dirty="0"/>
              <a:t>E</a:t>
            </a:r>
            <a:endParaRPr lang="en-US" sz="3600" i="1" dirty="0"/>
          </a:p>
        </p:txBody>
      </p:sp>
      <p:sp>
        <p:nvSpPr>
          <p:cNvPr id="45" name="Rectangle 44"/>
          <p:cNvSpPr/>
          <p:nvPr/>
        </p:nvSpPr>
        <p:spPr>
          <a:xfrm>
            <a:off x="2209800" y="1828800"/>
            <a:ext cx="1828800" cy="1371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67000" y="1981200"/>
            <a:ext cx="4748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[N]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24600" y="1981200"/>
            <a:ext cx="39946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[J]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67000" y="4812268"/>
            <a:ext cx="13381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[N/C]=[V/m]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4775537"/>
            <a:ext cx="10005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[J/C]=[V]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/>
          <a:p>
            <a:r>
              <a:rPr lang="en-US" dirty="0" smtClean="0"/>
              <a:t>Relationship between F, E, U</a:t>
            </a:r>
            <a:r>
              <a:rPr lang="en-US" baseline="-25000" dirty="0" smtClean="0"/>
              <a:t>E</a:t>
            </a:r>
            <a:r>
              <a:rPr lang="en-US" dirty="0" smtClean="0"/>
              <a:t>, V</a:t>
            </a:r>
            <a:endParaRPr lang="en-US" dirty="0"/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/>
        </p:nvGraphicFramePr>
        <p:xfrm>
          <a:off x="6324600" y="3789362"/>
          <a:ext cx="11430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2" name="Equation" r:id="rId4" imgW="647640" imgH="228600" progId="Equation.DSMT4">
                  <p:embed/>
                </p:oleObj>
              </mc:Choice>
              <mc:Fallback>
                <p:oleObj name="Equation" r:id="rId4" imgW="6476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789362"/>
                        <a:ext cx="114300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2362200" y="3768725"/>
          <a:ext cx="1023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3" name="Equation" r:id="rId6" imgW="583920" imgH="241200" progId="Equation.DSMT4">
                  <p:embed/>
                </p:oleObj>
              </mc:Choice>
              <mc:Fallback>
                <p:oleObj name="Equation" r:id="rId6" imgW="58392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768725"/>
                        <a:ext cx="10239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2743200" y="2514600"/>
          <a:ext cx="1166813" cy="65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4" name="Equation" r:id="rId8" imgW="698400" imgH="393480" progId="Equation.DSMT4">
                  <p:embed/>
                </p:oleObj>
              </mc:Choice>
              <mc:Fallback>
                <p:oleObj name="Equation" r:id="rId8" imgW="69840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1166813" cy="656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6172200" y="2514600"/>
          <a:ext cx="1165622" cy="65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5" name="Equation" r:id="rId10" imgW="698400" imgH="393480" progId="Equation.DSMT4">
                  <p:embed/>
                </p:oleObj>
              </mc:Choice>
              <mc:Fallback>
                <p:oleObj name="Equation" r:id="rId10" imgW="6984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14600"/>
                        <a:ext cx="1165622" cy="656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2819400" y="5299234"/>
          <a:ext cx="953690" cy="65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6" name="Equation" r:id="rId12" imgW="571320" imgH="393480" progId="Equation.DSMT4">
                  <p:embed/>
                </p:oleObj>
              </mc:Choice>
              <mc:Fallback>
                <p:oleObj name="Equation" r:id="rId12" imgW="57132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299234"/>
                        <a:ext cx="953690" cy="656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6248400" y="5299233"/>
          <a:ext cx="848916" cy="65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7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299233"/>
                        <a:ext cx="848916" cy="656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14800" y="5334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</a:t>
            </a:r>
            <a:r>
              <a:rPr lang="en-US" dirty="0" smtClean="0"/>
              <a:t> points from high to low </a:t>
            </a:r>
            <a:r>
              <a:rPr lang="en-US" i="1" dirty="0" smtClean="0"/>
              <a:t>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638800" y="1828800"/>
            <a:ext cx="1828800" cy="1371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Up-Down Arrow 49"/>
          <p:cNvSpPr/>
          <p:nvPr/>
        </p:nvSpPr>
        <p:spPr>
          <a:xfrm>
            <a:off x="5943600" y="3276600"/>
            <a:ext cx="457200" cy="1295400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-Down Arrow 50"/>
          <p:cNvSpPr/>
          <p:nvPr/>
        </p:nvSpPr>
        <p:spPr>
          <a:xfrm>
            <a:off x="3276600" y="3276600"/>
            <a:ext cx="457200" cy="1295400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-Right Arrow 55"/>
          <p:cNvSpPr/>
          <p:nvPr/>
        </p:nvSpPr>
        <p:spPr>
          <a:xfrm>
            <a:off x="4191000" y="2438400"/>
            <a:ext cx="1295400" cy="45720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-Right Arrow 57"/>
          <p:cNvSpPr/>
          <p:nvPr/>
        </p:nvSpPr>
        <p:spPr>
          <a:xfrm>
            <a:off x="4191000" y="4876800"/>
            <a:ext cx="1295400" cy="45720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209800" y="4659868"/>
            <a:ext cx="1828800" cy="1371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38800" y="4659868"/>
            <a:ext cx="1828800" cy="1371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08904" name="Object 8"/>
          <p:cNvGraphicFramePr>
            <a:graphicFrameLocks noChangeAspect="1"/>
          </p:cNvGraphicFramePr>
          <p:nvPr/>
        </p:nvGraphicFramePr>
        <p:xfrm>
          <a:off x="4114800" y="2943225"/>
          <a:ext cx="15081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8" name="Equation" r:id="rId16" imgW="990360" imgH="380880" progId="Equation.DSMT4">
                  <p:embed/>
                </p:oleObj>
              </mc:Choice>
              <mc:Fallback>
                <p:oleObj name="Equation" r:id="rId16" imgW="99036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43225"/>
                        <a:ext cx="1508125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0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47800" y="2514600"/>
            <a:ext cx="6248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potential in biology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3,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43362" name="Picture 2" descr="http://www.bio.miami.edu/tom/courses/protected/MCB6/ch23/23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4572000" cy="18142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6069" y="1219200"/>
            <a:ext cx="7615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Ion channels in cell membrane create a charge imbalance </a:t>
            </a:r>
          </a:p>
          <a:p>
            <a:r>
              <a:rPr lang="en-US" sz="2400" dirty="0" smtClean="0"/>
              <a:t>Cells have an electric potential difference across membrane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5975" y="2133600"/>
            <a:ext cx="25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Cells at rest are </a:t>
            </a:r>
            <a:r>
              <a:rPr lang="en-US" i="1" dirty="0" smtClean="0"/>
              <a:t>polarized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2450068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</a:t>
            </a:r>
            <a:r>
              <a:rPr lang="en-US" i="1" baseline="-25000" dirty="0" err="1" smtClean="0"/>
              <a:t>outside</a:t>
            </a:r>
            <a:r>
              <a:rPr lang="en-US" dirty="0" smtClean="0"/>
              <a:t> &gt; 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38100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</a:t>
            </a:r>
            <a:r>
              <a:rPr lang="en-US" i="1" baseline="-25000" dirty="0" err="1" smtClean="0"/>
              <a:t>inside</a:t>
            </a:r>
            <a:r>
              <a:rPr lang="en-US" dirty="0" smtClean="0"/>
              <a:t> &lt; 0</a:t>
            </a:r>
            <a:endParaRPr lang="en-US" dirty="0"/>
          </a:p>
        </p:txBody>
      </p:sp>
      <p:cxnSp>
        <p:nvCxnSpPr>
          <p:cNvPr id="14" name="Straight Connector 13"/>
          <p:cNvCxnSpPr>
            <a:endCxn id="10" idx="1"/>
          </p:cNvCxnSpPr>
          <p:nvPr/>
        </p:nvCxnSpPr>
        <p:spPr>
          <a:xfrm flipV="1">
            <a:off x="5562600" y="2634734"/>
            <a:ext cx="685800" cy="108466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2" idx="1"/>
          </p:cNvCxnSpPr>
          <p:nvPr/>
        </p:nvCxnSpPr>
        <p:spPr>
          <a:xfrm>
            <a:off x="5562600" y="3886200"/>
            <a:ext cx="685800" cy="108466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130620" y="4495800"/>
            <a:ext cx="6966138" cy="2286000"/>
            <a:chOff x="1130620" y="4495800"/>
            <a:chExt cx="6966138" cy="2286000"/>
          </a:xfrm>
        </p:grpSpPr>
        <p:sp>
          <p:nvSpPr>
            <p:cNvPr id="23" name="Rectangle 22"/>
            <p:cNvSpPr/>
            <p:nvPr/>
          </p:nvSpPr>
          <p:spPr>
            <a:xfrm>
              <a:off x="1447800" y="4876800"/>
              <a:ext cx="6248400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30620" y="4495800"/>
              <a:ext cx="6966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Some cell types (ex: neurons and muscle cells) </a:t>
              </a:r>
              <a:r>
                <a:rPr lang="en-US" i="1" dirty="0" smtClean="0"/>
                <a:t>depolarize</a:t>
              </a:r>
              <a:r>
                <a:rPr lang="en-US" dirty="0" smtClean="0"/>
                <a:t> when they fire</a:t>
              </a:r>
            </a:p>
          </p:txBody>
        </p:sp>
        <p:pic>
          <p:nvPicPr>
            <p:cNvPr id="9" name="Picture 2" descr="http://www.bio.miami.edu/tom/courses/protected/MCB6/ch23/23-0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4876800"/>
              <a:ext cx="4572000" cy="1886857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400800" y="4876800"/>
              <a:ext cx="111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V</a:t>
              </a:r>
              <a:r>
                <a:rPr lang="en-US" i="1" baseline="-25000" dirty="0" err="1" smtClean="0"/>
                <a:t>outside</a:t>
              </a:r>
              <a:r>
                <a:rPr lang="en-US" dirty="0" smtClean="0"/>
                <a:t> &lt; 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00800" y="6172200"/>
              <a:ext cx="101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V</a:t>
              </a:r>
              <a:r>
                <a:rPr lang="en-US" i="1" baseline="-25000" dirty="0" err="1" smtClean="0"/>
                <a:t>inside</a:t>
              </a:r>
              <a:r>
                <a:rPr lang="en-US" dirty="0" smtClean="0"/>
                <a:t> &gt; 0</a:t>
              </a:r>
              <a:endParaRPr lang="en-US" dirty="0"/>
            </a:p>
          </p:txBody>
        </p:sp>
        <p:cxnSp>
          <p:nvCxnSpPr>
            <p:cNvPr id="18" name="Straight Connector 17"/>
            <p:cNvCxnSpPr>
              <a:endCxn id="16" idx="1"/>
            </p:cNvCxnSpPr>
            <p:nvPr/>
          </p:nvCxnSpPr>
          <p:spPr>
            <a:xfrm flipV="1">
              <a:off x="5638800" y="5061466"/>
              <a:ext cx="762000" cy="43934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7" idx="1"/>
            </p:cNvCxnSpPr>
            <p:nvPr/>
          </p:nvCxnSpPr>
          <p:spPr>
            <a:xfrm flipV="1">
              <a:off x="5638800" y="6356866"/>
              <a:ext cx="762000" cy="120134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8001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Learn about the </a:t>
            </a:r>
            <a:r>
              <a:rPr lang="en-US" sz="2800" i="1" u="sng" dirty="0" smtClean="0"/>
              <a:t>electric potential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Use the principle of superposition</a:t>
            </a:r>
          </a:p>
          <a:p>
            <a:pPr marL="731520" lvl="1" indent="-274320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Ex: point charges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Represent electric potential with </a:t>
            </a:r>
            <a:r>
              <a:rPr lang="en-US" sz="2800" dirty="0" err="1" smtClean="0"/>
              <a:t>equipotential</a:t>
            </a:r>
            <a:r>
              <a:rPr lang="en-US" sz="2800" dirty="0" smtClean="0"/>
              <a:t> lines</a:t>
            </a:r>
          </a:p>
          <a:p>
            <a:pPr marL="731520" lvl="1" indent="-274320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Relation with electric field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Apply these concepts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Ex: Electrocardiogram (ECG)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Electrocardiogram (ECG)</a:t>
            </a:r>
            <a:endParaRPr lang="en-US" dirty="0"/>
          </a:p>
        </p:txBody>
      </p:sp>
      <p:pic>
        <p:nvPicPr>
          <p:cNvPr id="141314" name="Picture 2" descr="http://mublog.marymount.edu/MUBlog/cadmonishaoates/files/2013/04/pqrst.png"/>
          <p:cNvPicPr>
            <a:picLocks noChangeAspect="1" noChangeArrowheads="1"/>
          </p:cNvPicPr>
          <p:nvPr/>
        </p:nvPicPr>
        <p:blipFill>
          <a:blip r:embed="rId2" cstate="print"/>
          <a:srcRect t="7970" b="7067"/>
          <a:stretch>
            <a:fillRect/>
          </a:stretch>
        </p:blipFill>
        <p:spPr bwMode="auto">
          <a:xfrm>
            <a:off x="4052011" y="2512325"/>
            <a:ext cx="3324604" cy="2797791"/>
          </a:xfrm>
          <a:prstGeom prst="rect">
            <a:avLst/>
          </a:prstGeom>
          <a:noFill/>
        </p:spPr>
      </p:pic>
      <p:grpSp>
        <p:nvGrpSpPr>
          <p:cNvPr id="85" name="Group 84"/>
          <p:cNvGrpSpPr/>
          <p:nvPr/>
        </p:nvGrpSpPr>
        <p:grpSpPr>
          <a:xfrm>
            <a:off x="1447800" y="1905000"/>
            <a:ext cx="2209800" cy="3886199"/>
            <a:chOff x="533400" y="1793358"/>
            <a:chExt cx="2209800" cy="3886199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057400" y="3295748"/>
              <a:ext cx="152400" cy="2286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 descr="cardio.jpg"/>
            <p:cNvPicPr>
              <a:picLocks noChangeAspect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>
            <a:xfrm>
              <a:off x="533400" y="1851360"/>
              <a:ext cx="2209800" cy="3828197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1228299" y="2267617"/>
              <a:ext cx="204716" cy="341194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462585" y="4685545"/>
              <a:ext cx="257033" cy="31162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405719" y="198101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+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12455" y="2106117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+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1749" y="3241158"/>
              <a:ext cx="20852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Atrial</a:t>
              </a:r>
              <a:r>
                <a:rPr lang="en-US" dirty="0" smtClean="0"/>
                <a:t> depolarization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0224" y="1793358"/>
              <a:ext cx="237698" cy="32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28127" y="234040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+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78003" y="24222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+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8819" y="228603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28800" y="3981548"/>
              <a:ext cx="76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V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3400" y="3905348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V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82494" y="215274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34894" y="200034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87294" y="190503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38582" y="1014351"/>
            <a:ext cx="823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ECG detects electric potential difference from depolarization and polarization of cardiac tissue 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1524000" y="5943600"/>
            <a:ext cx="6309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heart behaves as time-varying electric dipole</a:t>
            </a:r>
            <a:endParaRPr lang="en-US" sz="2400" dirty="0"/>
          </a:p>
        </p:txBody>
      </p:sp>
      <p:grpSp>
        <p:nvGrpSpPr>
          <p:cNvPr id="86" name="Group 85"/>
          <p:cNvGrpSpPr/>
          <p:nvPr/>
        </p:nvGrpSpPr>
        <p:grpSpPr>
          <a:xfrm>
            <a:off x="1389321" y="1947530"/>
            <a:ext cx="2286000" cy="3868190"/>
            <a:chOff x="2743200" y="1846810"/>
            <a:chExt cx="2286000" cy="3868190"/>
          </a:xfrm>
        </p:grpSpPr>
        <p:pic>
          <p:nvPicPr>
            <p:cNvPr id="84" name="Picture 83" descr="cardio.jpg"/>
            <p:cNvPicPr>
              <a:picLocks noChangeAspect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>
            <a:xfrm>
              <a:off x="2743200" y="1886803"/>
              <a:ext cx="2286000" cy="3828197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H="1">
              <a:off x="3657600" y="4724400"/>
              <a:ext cx="304800" cy="2286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819400" y="3276600"/>
              <a:ext cx="21641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Septal</a:t>
              </a:r>
              <a:r>
                <a:rPr lang="en-US" dirty="0" smtClean="0"/>
                <a:t> depolarization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59122" y="1846810"/>
              <a:ext cx="313898" cy="286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05200" y="238134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+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657600" y="238134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33800" y="253374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49494" y="266703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+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3505200" y="2663402"/>
              <a:ext cx="327545" cy="218364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3886200" y="2362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i="1" dirty="0" smtClean="0"/>
              <a:t>– V</a:t>
            </a:r>
            <a:r>
              <a:rPr lang="en-US" baseline="-25000" dirty="0" smtClean="0"/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876800" y="2590800"/>
            <a:ext cx="685800" cy="2667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1318437" y="1936898"/>
            <a:ext cx="2286000" cy="3904397"/>
            <a:chOff x="4495800" y="1752600"/>
            <a:chExt cx="2286000" cy="3904397"/>
          </a:xfrm>
        </p:grpSpPr>
        <p:pic>
          <p:nvPicPr>
            <p:cNvPr id="87" name="Picture 86" descr="cardio.jpg"/>
            <p:cNvPicPr>
              <a:picLocks noChangeAspect="1"/>
            </p:cNvPicPr>
            <p:nvPr/>
          </p:nvPicPr>
          <p:blipFill>
            <a:blip r:embed="rId5" cstate="print">
              <a:lum contrast="20000"/>
            </a:blip>
            <a:srcRect/>
            <a:stretch>
              <a:fillRect/>
            </a:stretch>
          </p:blipFill>
          <p:spPr>
            <a:xfrm>
              <a:off x="4572000" y="1828800"/>
              <a:ext cx="2209800" cy="382819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572000" y="3200400"/>
              <a:ext cx="2133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Ventricular </a:t>
              </a:r>
              <a:r>
                <a:rPr lang="en-US" dirty="0" err="1" smtClean="0"/>
                <a:t>depol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95800" y="1752600"/>
              <a:ext cx="313898" cy="286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638800" y="236223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+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20375" y="228626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562600" y="253374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+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44175" y="245777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78294" y="283854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+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34000" y="281943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86400" y="268614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+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67975" y="261017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5493224" y="2636106"/>
              <a:ext cx="668740" cy="23561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5486400" y="4648200"/>
              <a:ext cx="304800" cy="1524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/>
          <p:cNvSpPr/>
          <p:nvPr/>
        </p:nvSpPr>
        <p:spPr>
          <a:xfrm>
            <a:off x="5562600" y="2590800"/>
            <a:ext cx="152400" cy="2667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715000" y="2590800"/>
            <a:ext cx="1600200" cy="2667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800600" y="41148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Electrocardiogram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758" y="1258785"/>
            <a:ext cx="8609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a certain time during an ECG you measure a </a:t>
            </a:r>
            <a:r>
              <a:rPr lang="en-US" sz="2400" i="1" u="sng" dirty="0" smtClean="0"/>
              <a:t>negative</a:t>
            </a:r>
            <a:r>
              <a:rPr lang="en-US" sz="2400" dirty="0" smtClean="0"/>
              <a:t> electric potential difference </a:t>
            </a:r>
            <a:r>
              <a:rPr lang="en-US" sz="2400" i="1" dirty="0" smtClean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– </a:t>
            </a:r>
            <a:r>
              <a:rPr lang="en-US" sz="2400" i="1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. Which diagram of the cardiac dipole could be correct?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88743" y="291419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32139" y="2902321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460143" y="3295196"/>
            <a:ext cx="304800" cy="46313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379491" y="3244726"/>
            <a:ext cx="242455" cy="511631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ardi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lum bright="20000" contrast="20000"/>
          </a:blip>
          <a:srcRect/>
          <a:stretch>
            <a:fillRect/>
          </a:stretch>
        </p:blipFill>
        <p:spPr>
          <a:xfrm>
            <a:off x="1878253" y="3565358"/>
            <a:ext cx="426469" cy="4512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31943" y="290034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70339" y="2888466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203343" y="3281341"/>
            <a:ext cx="304800" cy="46313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217691" y="3230871"/>
            <a:ext cx="242455" cy="511631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ardi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lum bright="20000" contrast="20000"/>
          </a:blip>
          <a:srcRect/>
          <a:stretch>
            <a:fillRect/>
          </a:stretch>
        </p:blipFill>
        <p:spPr>
          <a:xfrm>
            <a:off x="4621453" y="3551503"/>
            <a:ext cx="426469" cy="4512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375781" y="291419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14177" y="2902321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8147181" y="3295196"/>
            <a:ext cx="304800" cy="46313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161529" y="3244726"/>
            <a:ext cx="242455" cy="511631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cardi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lum bright="20000" contrast="20000"/>
          </a:blip>
          <a:srcRect/>
          <a:stretch>
            <a:fillRect/>
          </a:stretch>
        </p:blipFill>
        <p:spPr>
          <a:xfrm>
            <a:off x="7565291" y="3565358"/>
            <a:ext cx="426469" cy="45126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09600" y="2528731"/>
            <a:ext cx="44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52800" y="2533196"/>
            <a:ext cx="44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18381" y="2533196"/>
            <a:ext cx="44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49064" y="3411971"/>
            <a:ext cx="0" cy="685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74343" y="3676196"/>
            <a:ext cx="668740" cy="23561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7613781" y="3447596"/>
            <a:ext cx="381000" cy="609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7467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 Electric potential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Superposition &amp; point charges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Equipotential</a:t>
            </a:r>
            <a:r>
              <a:rPr lang="en-US" sz="2800" dirty="0" smtClean="0"/>
              <a:t> lines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Relationship with electric field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Ex: Uniform field, non-uniform field, conductor, ECG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5249863" y="2348000"/>
          <a:ext cx="1455737" cy="7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2" name="Equation" r:id="rId3" imgW="761760" imgH="393480" progId="Equation.DSMT4">
                  <p:embed/>
                </p:oleObj>
              </mc:Choice>
              <mc:Fallback>
                <p:oleObj name="Equation" r:id="rId3" imgW="76176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2348000"/>
                        <a:ext cx="1455737" cy="7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last time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519535"/>
            <a:ext cx="7945923" cy="461665"/>
            <a:chOff x="283677" y="5105400"/>
            <a:chExt cx="7945923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5008077" y="5105400"/>
              <a:ext cx="3221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Electric potential energy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3677" y="5105400"/>
              <a:ext cx="3911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Gravitational potential energy</a:t>
              </a:r>
              <a:endParaRPr lang="en-US" sz="2400" dirty="0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4169877" y="5257800"/>
              <a:ext cx="762000" cy="228600"/>
            </a:xfrm>
            <a:prstGeom prst="left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6800" y="4800600"/>
            <a:ext cx="6650523" cy="461665"/>
            <a:chOff x="1121877" y="5715000"/>
            <a:chExt cx="6650523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5476387" y="5715000"/>
              <a:ext cx="2296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Electric potential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877" y="5715000"/>
              <a:ext cx="2385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Height or altitude</a:t>
              </a:r>
              <a:endParaRPr lang="en-US" sz="2400" dirty="0"/>
            </a:p>
          </p:txBody>
        </p:sp>
        <p:sp>
          <p:nvSpPr>
            <p:cNvPr id="15" name="Left-Right Arrow 14"/>
            <p:cNvSpPr/>
            <p:nvPr/>
          </p:nvSpPr>
          <p:spPr>
            <a:xfrm>
              <a:off x="3865077" y="5867400"/>
              <a:ext cx="1371600" cy="228600"/>
            </a:xfrm>
            <a:prstGeom prst="left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58694" y="2514600"/>
            <a:ext cx="2057400" cy="609600"/>
            <a:chOff x="3429000" y="5334000"/>
            <a:chExt cx="2057400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429000" y="5334000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86400" y="5334000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3429000" y="5562600"/>
              <a:ext cx="2057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343400" y="5574268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</a:t>
              </a:r>
              <a:endParaRPr lang="en-US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77694" y="2819400"/>
            <a:ext cx="805694" cy="804555"/>
            <a:chOff x="6801265" y="4392849"/>
            <a:chExt cx="805694" cy="804555"/>
          </a:xfrm>
        </p:grpSpPr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009864" y="445743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91400" y="2819400"/>
            <a:ext cx="805694" cy="804555"/>
            <a:chOff x="6801265" y="4392849"/>
            <a:chExt cx="805694" cy="804555"/>
          </a:xfrm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7009864" y="445743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33" name="Picture 12" descr="http://thumbs.dreamstime.com/z/isolated-apple-tree-91136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861" t="59473" b="15021"/>
          <a:stretch>
            <a:fillRect/>
          </a:stretch>
        </p:blipFill>
        <p:spPr bwMode="auto">
          <a:xfrm>
            <a:off x="233916" y="2096975"/>
            <a:ext cx="4750946" cy="1998921"/>
          </a:xfrm>
          <a:prstGeom prst="rect">
            <a:avLst/>
          </a:prstGeom>
          <a:noFill/>
        </p:spPr>
      </p:pic>
      <p:cxnSp>
        <p:nvCxnSpPr>
          <p:cNvPr id="34" name="Straight Connector 33"/>
          <p:cNvCxnSpPr/>
          <p:nvPr/>
        </p:nvCxnSpPr>
        <p:spPr>
          <a:xfrm>
            <a:off x="2209800" y="2938719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09800" y="4081719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38400" y="2938719"/>
            <a:ext cx="0" cy="11430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33600" y="3319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pic>
        <p:nvPicPr>
          <p:cNvPr id="39" name="Picture 2" descr="PNG apple, image, clipart, transparent png ap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34" y="2690062"/>
            <a:ext cx="6667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electric potential</a:t>
            </a:r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3981450" y="2236788"/>
          <a:ext cx="11588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Equation" r:id="rId3" imgW="520560" imgH="419040" progId="Equation.DSMT4">
                  <p:embed/>
                </p:oleObj>
              </mc:Choice>
              <mc:Fallback>
                <p:oleObj name="Equation" r:id="rId3" imgW="52056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2236788"/>
                        <a:ext cx="1158875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3962400"/>
            <a:ext cx="3425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Units: J/C </a:t>
            </a:r>
            <a:r>
              <a:rPr lang="en-US" sz="2800" dirty="0" smtClean="0">
                <a:sym typeface="Symbol"/>
              </a:rPr>
              <a:t> </a:t>
            </a:r>
            <a:r>
              <a:rPr lang="en-US" sz="2800" dirty="0" smtClean="0"/>
              <a:t>V (“volts”)</a:t>
            </a:r>
            <a:endParaRPr lang="en-US" sz="2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6261" y="5083628"/>
            <a:ext cx="5970112" cy="987563"/>
          </a:xfrm>
          <a:prstGeom prst="rect">
            <a:avLst/>
          </a:prstGeom>
        </p:spPr>
        <p:txBody>
          <a:bodyPr/>
          <a:lstStyle/>
          <a:p>
            <a:pPr marL="0" marR="0" lvl="1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 potential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</a:t>
            </a:r>
            <a:r>
              <a:rPr kumimoji="0" lang="en-US" sz="2400" b="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scalar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 number) NOT a vector. </a:t>
            </a:r>
            <a:r>
              <a:rPr lang="en-US" sz="2400" baseline="0" dirty="0" smtClean="0"/>
              <a:t>Signs matter!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2209800"/>
            <a:ext cx="1219200" cy="99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025501" y="2286000"/>
            <a:ext cx="1924791" cy="923330"/>
            <a:chOff x="2113809" y="1913930"/>
            <a:chExt cx="1924791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2113809" y="1913930"/>
              <a:ext cx="1315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Electric potential at position </a:t>
              </a:r>
              <a:r>
                <a:rPr lang="en-US" i="1" dirty="0" smtClean="0">
                  <a:solidFill>
                    <a:srgbClr val="C00000"/>
                  </a:solidFill>
                </a:rPr>
                <a:t>P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 flipV="1">
              <a:off x="3429001" y="2294931"/>
              <a:ext cx="609599" cy="806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181600" y="1905000"/>
            <a:ext cx="1828800" cy="923330"/>
            <a:chOff x="5105400" y="1676400"/>
            <a:chExt cx="182880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5638800" y="1676400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EPE of a charge </a:t>
              </a:r>
              <a:r>
                <a:rPr lang="en-US" i="1" dirty="0" smtClean="0">
                  <a:solidFill>
                    <a:srgbClr val="C00000"/>
                  </a:solidFill>
                </a:rPr>
                <a:t>q</a:t>
              </a:r>
              <a:r>
                <a:rPr lang="en-US" dirty="0" smtClean="0">
                  <a:solidFill>
                    <a:srgbClr val="C00000"/>
                  </a:solidFill>
                </a:rPr>
                <a:t> at position </a:t>
              </a:r>
              <a:r>
                <a:rPr lang="en-US" i="1" dirty="0" smtClean="0">
                  <a:solidFill>
                    <a:srgbClr val="C00000"/>
                  </a:solidFill>
                </a:rPr>
                <a:t>P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5" idx="1"/>
            </p:cNvCxnSpPr>
            <p:nvPr/>
          </p:nvCxnSpPr>
          <p:spPr>
            <a:xfrm flipH="1">
              <a:off x="5105400" y="2138065"/>
              <a:ext cx="533400" cy="14793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85065" y="1219200"/>
            <a:ext cx="8963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electric potential is defined at a </a:t>
            </a:r>
            <a:r>
              <a:rPr lang="en-US" sz="2800" i="1" dirty="0" smtClean="0"/>
              <a:t>location</a:t>
            </a:r>
            <a:r>
              <a:rPr lang="en-US" sz="2800" dirty="0" smtClean="0"/>
              <a:t> in space around a charge or set of charges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181600" y="2971800"/>
            <a:ext cx="1600200" cy="381000"/>
            <a:chOff x="5105400" y="2121932"/>
            <a:chExt cx="1600200" cy="381000"/>
          </a:xfrm>
        </p:grpSpPr>
        <p:sp>
          <p:nvSpPr>
            <p:cNvPr id="24" name="TextBox 23"/>
            <p:cNvSpPr txBox="1"/>
            <p:nvPr/>
          </p:nvSpPr>
          <p:spPr>
            <a:xfrm>
              <a:off x="5638800" y="2133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Charge </a:t>
              </a:r>
              <a:r>
                <a:rPr lang="en-US" i="1" dirty="0" smtClean="0">
                  <a:solidFill>
                    <a:srgbClr val="C00000"/>
                  </a:solidFill>
                </a:rPr>
                <a:t>q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4" idx="1"/>
            </p:cNvCxnSpPr>
            <p:nvPr/>
          </p:nvCxnSpPr>
          <p:spPr>
            <a:xfrm flipH="1" flipV="1">
              <a:off x="5105400" y="2121932"/>
              <a:ext cx="533400" cy="19633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368899" y="3572541"/>
            <a:ext cx="2679404" cy="2815743"/>
            <a:chOff x="6464596" y="3572541"/>
            <a:chExt cx="2679404" cy="2815743"/>
          </a:xfrm>
        </p:grpSpPr>
        <p:pic>
          <p:nvPicPr>
            <p:cNvPr id="67588" name="Picture 4" descr="http://ultimatespudgun.com/images/D9volts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543" r="20543"/>
            <a:stretch>
              <a:fillRect/>
            </a:stretch>
          </p:blipFill>
          <p:spPr bwMode="auto">
            <a:xfrm>
              <a:off x="7315201" y="4475262"/>
              <a:ext cx="1127051" cy="1913022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464596" y="3572541"/>
              <a:ext cx="26794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Electric potential is 9 V higher at + end than – end 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63786" y="457200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42029" y="46393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19" idx="2"/>
            </p:cNvCxnSpPr>
            <p:nvPr/>
          </p:nvCxnSpPr>
          <p:spPr>
            <a:xfrm>
              <a:off x="7804298" y="4218872"/>
              <a:ext cx="223283" cy="225537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9" idx="2"/>
            </p:cNvCxnSpPr>
            <p:nvPr/>
          </p:nvCxnSpPr>
          <p:spPr>
            <a:xfrm flipH="1">
              <a:off x="7655442" y="4218872"/>
              <a:ext cx="148856" cy="299965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715000" y="2743200"/>
            <a:ext cx="419564" cy="645225"/>
            <a:chOff x="5715000" y="2286000"/>
            <a:chExt cx="419564" cy="645225"/>
          </a:xfrm>
        </p:grpSpPr>
        <p:sp>
          <p:nvSpPr>
            <p:cNvPr id="18" name="Oval 17"/>
            <p:cNvSpPr/>
            <p:nvPr/>
          </p:nvSpPr>
          <p:spPr>
            <a:xfrm>
              <a:off x="5715000" y="2778825"/>
              <a:ext cx="152400" cy="1524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1200" y="2286000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  <a:endPara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25563"/>
          </a:xfrm>
        </p:spPr>
        <p:txBody>
          <a:bodyPr/>
          <a:lstStyle/>
          <a:p>
            <a:r>
              <a:rPr lang="en-US" dirty="0" smtClean="0"/>
              <a:t>Calculation: potential in H atom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3886200"/>
            <a:ext cx="24384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3800" y="3918088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i="1" dirty="0" smtClean="0">
                <a:latin typeface="+mn-lt"/>
              </a:rPr>
              <a:t>r </a:t>
            </a:r>
            <a:r>
              <a:rPr lang="en-US" sz="2000" dirty="0" smtClean="0">
                <a:latin typeface="+mn-lt"/>
              </a:rPr>
              <a:t>= 0.53 x 10</a:t>
            </a:r>
            <a:r>
              <a:rPr lang="en-US" sz="2000" baseline="30000" dirty="0" smtClean="0">
                <a:latin typeface="+mn-lt"/>
              </a:rPr>
              <a:t>–10</a:t>
            </a:r>
            <a:r>
              <a:rPr lang="en-US" sz="2000" dirty="0" smtClean="0">
                <a:latin typeface="+mn-lt"/>
              </a:rPr>
              <a:t> m</a:t>
            </a:r>
            <a:endParaRPr lang="en-US" sz="2000" baseline="-250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04306" y="2924094"/>
            <a:ext cx="805694" cy="804555"/>
            <a:chOff x="6801265" y="4392849"/>
            <a:chExt cx="805694" cy="804555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009864" y="445743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777834" y="1374447"/>
            <a:ext cx="75111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+mn-lt"/>
              </a:rPr>
              <a:t>What </a:t>
            </a:r>
            <a:r>
              <a:rPr lang="en-US" sz="2400" dirty="0">
                <a:latin typeface="+mn-lt"/>
              </a:rPr>
              <a:t>is the magnitude of the </a:t>
            </a:r>
            <a:r>
              <a:rPr lang="en-US" sz="2400" dirty="0" smtClean="0">
                <a:latin typeface="+mn-lt"/>
              </a:rPr>
              <a:t>electric </a:t>
            </a:r>
            <a:r>
              <a:rPr lang="en-US" sz="2400" dirty="0" smtClean="0"/>
              <a:t>potential </a:t>
            </a:r>
            <a:r>
              <a:rPr lang="en-US" sz="2400" dirty="0" smtClean="0">
                <a:latin typeface="+mn-lt"/>
              </a:rPr>
              <a:t>due to </a:t>
            </a:r>
            <a:r>
              <a:rPr lang="en-US" sz="2400" dirty="0">
                <a:latin typeface="+mn-lt"/>
              </a:rPr>
              <a:t>the proton </a:t>
            </a:r>
            <a:r>
              <a:rPr lang="en-US" sz="2400" dirty="0" smtClean="0">
                <a:latin typeface="+mn-lt"/>
              </a:rPr>
              <a:t>at the </a:t>
            </a:r>
            <a:r>
              <a:rPr lang="en-US" sz="2400" i="1" dirty="0" smtClean="0">
                <a:latin typeface="+mn-lt"/>
              </a:rPr>
              <a:t>position</a:t>
            </a:r>
            <a:r>
              <a:rPr lang="en-US" sz="2400" dirty="0" smtClean="0">
                <a:latin typeface="+mn-lt"/>
              </a:rPr>
              <a:t> of the electron?</a:t>
            </a:r>
            <a:endParaRPr lang="en-US" sz="2400" dirty="0">
              <a:latin typeface="+mn-lt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4343400" y="3429000"/>
            <a:ext cx="228600" cy="2057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572000" y="3429000"/>
            <a:ext cx="99060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133600" y="3429000"/>
            <a:ext cx="24384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Superposition principle</a:t>
            </a:r>
            <a:endParaRPr lang="en-US" b="1" i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03675" y="1555750"/>
          <a:ext cx="15224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685800" imgH="253800" progId="Equation.DSMT4">
                  <p:embed/>
                </p:oleObj>
              </mc:Choice>
              <mc:Fallback>
                <p:oleObj name="Equation" r:id="rId4" imgW="68580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1555750"/>
                        <a:ext cx="1522413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4617" y="1066800"/>
            <a:ext cx="858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potential due to several charges = sum of individual potentials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57800"/>
            <a:ext cx="472301" cy="4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76800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76450" y="3797300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0050" y="5092700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sz="24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6350" y="4483100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505200" y="6019800"/>
          <a:ext cx="23431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7" imgW="1054080" imgH="228600" progId="Equation.DSMT4">
                  <p:embed/>
                </p:oleObj>
              </mc:Choice>
              <mc:Fallback>
                <p:oleObj name="Equation" r:id="rId7" imgW="105408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019800"/>
                        <a:ext cx="234315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152400" y="2205335"/>
            <a:ext cx="822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Ex: what is the electric potential at point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400" dirty="0" smtClean="0"/>
              <a:t> due to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/>
              <a:t>, </a:t>
            </a:r>
            <a:r>
              <a:rPr lang="en-US" sz="2400" i="1" dirty="0" smtClean="0">
                <a:solidFill>
                  <a:schemeClr val="tx2"/>
                </a:solidFill>
              </a:rPr>
              <a:t>q</a:t>
            </a:r>
            <a:r>
              <a:rPr lang="en-US" sz="2400" baseline="-25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/>
              <a:t>, and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6096000" y="3657600"/>
            <a:ext cx="2811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addition, no vectors!</a:t>
            </a:r>
          </a:p>
          <a:p>
            <a:r>
              <a:rPr lang="en-US" dirty="0" smtClean="0"/>
              <a:t>Watch for signs, though!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495800" y="3340100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076236" y="311150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57450" y="408527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+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67250" y="52213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–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98325" y="48403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+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H="1" flipV="1">
            <a:off x="2743200" y="23622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Calculation: two charges</a:t>
            </a:r>
            <a:endParaRPr lang="en-US" b="1" i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43200" y="2286000"/>
            <a:ext cx="0" cy="2362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4400" y="4648200"/>
            <a:ext cx="3657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11502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the electric potential at point </a:t>
            </a:r>
            <a:r>
              <a:rPr lang="en-US" sz="2400" i="1" dirty="0" smtClean="0"/>
              <a:t>P</a:t>
            </a:r>
            <a:r>
              <a:rPr lang="en-US" sz="2400" dirty="0" smtClean="0"/>
              <a:t> due to charges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+7 </a:t>
            </a:r>
            <a:r>
              <a:rPr lang="el-GR" sz="2400" dirty="0" smtClean="0">
                <a:solidFill>
                  <a:srgbClr val="C000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C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–3.5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46482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352800" y="46482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743200" y="35052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m</a:t>
            </a:r>
            <a:endParaRPr lang="en-US" sz="2000" dirty="0"/>
          </a:p>
        </p:txBody>
      </p: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99" y="4405167"/>
            <a:ext cx="472301" cy="4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343400" y="433893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q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5800" y="4343400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q</a:t>
            </a:r>
            <a:r>
              <a:rPr lang="en-US" sz="2400" baseline="-25000" dirty="0" smtClean="0">
                <a:solidFill>
                  <a:schemeClr val="bg1"/>
                </a:solidFill>
              </a:rPr>
              <a:t>1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7000" y="2286000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209800" y="205740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5257800"/>
            <a:ext cx="4267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much work </a:t>
            </a:r>
            <a:r>
              <a:rPr lang="en-US" sz="2000" u="sng" dirty="0" smtClean="0"/>
              <a:t>do you do</a:t>
            </a:r>
            <a:r>
              <a:rPr lang="en-US" sz="2000" dirty="0" smtClean="0"/>
              <a:t> bringing a </a:t>
            </a:r>
            <a:r>
              <a:rPr lang="en-US" sz="2000" dirty="0" smtClean="0">
                <a:solidFill>
                  <a:srgbClr val="C00000"/>
                </a:solidFill>
              </a:rPr>
              <a:t>+2 </a:t>
            </a:r>
            <a:r>
              <a:rPr lang="el-GR" sz="2000" dirty="0" smtClean="0">
                <a:solidFill>
                  <a:srgbClr val="C00000"/>
                </a:solidFill>
              </a:rPr>
              <a:t>μ</a:t>
            </a:r>
            <a:r>
              <a:rPr lang="en-US" sz="2000" dirty="0" smtClean="0">
                <a:solidFill>
                  <a:srgbClr val="C00000"/>
                </a:solidFill>
              </a:rPr>
              <a:t>C</a:t>
            </a:r>
            <a:r>
              <a:rPr lang="en-US" sz="2000" dirty="0" smtClean="0"/>
              <a:t> charge from far away to point </a:t>
            </a:r>
            <a:r>
              <a:rPr lang="en-US" sz="2000" i="1" dirty="0" smtClean="0"/>
              <a:t>P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3200400" y="3048000"/>
            <a:ext cx="0" cy="838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6400" y="2971800"/>
            <a:ext cx="0" cy="838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Electric potential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455003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charges +2</a:t>
            </a:r>
            <a:r>
              <a:rPr lang="en-US" sz="2400" i="1" dirty="0" smtClean="0"/>
              <a:t>Q</a:t>
            </a:r>
            <a:r>
              <a:rPr lang="en-US" sz="2400" dirty="0" smtClean="0"/>
              <a:t> and –</a:t>
            </a:r>
            <a:r>
              <a:rPr lang="en-US" sz="2400" i="1" dirty="0" smtClean="0"/>
              <a:t>Q</a:t>
            </a:r>
            <a:r>
              <a:rPr lang="en-US" sz="2400" dirty="0" smtClean="0"/>
              <a:t> are placed on the </a:t>
            </a:r>
            <a:r>
              <a:rPr lang="en-US" sz="2400" i="1" dirty="0" smtClean="0"/>
              <a:t>x</a:t>
            </a:r>
            <a:r>
              <a:rPr lang="en-US" sz="2400" dirty="0" smtClean="0"/>
              <a:t>-axis. In which of the three regions </a:t>
            </a:r>
            <a:r>
              <a:rPr lang="en-US" sz="2400" b="1" dirty="0" smtClean="0"/>
              <a:t>I</a:t>
            </a:r>
            <a:r>
              <a:rPr lang="en-US" sz="2400" dirty="0" smtClean="0"/>
              <a:t>, </a:t>
            </a:r>
            <a:r>
              <a:rPr lang="en-US" sz="2400" b="1" dirty="0" smtClean="0"/>
              <a:t>II</a:t>
            </a:r>
            <a:r>
              <a:rPr lang="en-US" sz="2400" dirty="0" smtClean="0"/>
              <a:t>, or </a:t>
            </a:r>
            <a:r>
              <a:rPr lang="en-US" sz="2400" b="1" dirty="0" smtClean="0"/>
              <a:t>III</a:t>
            </a:r>
            <a:r>
              <a:rPr lang="en-US" sz="2400" dirty="0" smtClean="0"/>
              <a:t> on the </a:t>
            </a:r>
            <a:r>
              <a:rPr lang="en-US" sz="2400" i="1" dirty="0" smtClean="0"/>
              <a:t>x</a:t>
            </a:r>
            <a:r>
              <a:rPr lang="en-US" sz="2400" dirty="0" smtClean="0"/>
              <a:t>-axis can the electric potential be zero? 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3429000"/>
            <a:ext cx="7086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85967"/>
            <a:ext cx="472301" cy="4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10" y="3200400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41296" y="3232299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–Q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1266" y="3226131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+2</a:t>
            </a:r>
            <a:r>
              <a:rPr lang="en-US" sz="2000" i="1" dirty="0" smtClean="0">
                <a:solidFill>
                  <a:schemeClr val="bg1"/>
                </a:solidFill>
              </a:rPr>
              <a:t>Q</a:t>
            </a:r>
            <a:endParaRPr lang="en-US" sz="2000" i="1" baseline="-25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2895600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28956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II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289560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III</a:t>
            </a:r>
            <a:endParaRPr lang="en-US" sz="2400" b="1" dirty="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990600" y="4371707"/>
            <a:ext cx="1939955" cy="224676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Aft>
                <a:spcPts val="600"/>
              </a:spcAft>
              <a:buAutoNum type="alphaUcPeriod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</a:t>
            </a:r>
          </a:p>
          <a:p>
            <a:pPr marL="457200" indent="-457200" eaLnBrk="0" hangingPunct="0">
              <a:spcAft>
                <a:spcPts val="600"/>
              </a:spcAft>
              <a:buAutoNum type="alphaUcPeriod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II</a:t>
            </a:r>
          </a:p>
          <a:p>
            <a:pPr marL="457200" indent="-457200" eaLnBrk="0" hangingPunct="0">
              <a:spcAft>
                <a:spcPts val="600"/>
              </a:spcAft>
              <a:buAutoNum type="alphaUcPeriod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III</a:t>
            </a:r>
          </a:p>
          <a:p>
            <a:pPr marL="457200" indent="-457200" eaLnBrk="0" hangingPunct="0">
              <a:spcAft>
                <a:spcPts val="600"/>
              </a:spcAft>
              <a:buAutoNum type="alphaUcPeriod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II and III</a:t>
            </a:r>
          </a:p>
          <a:p>
            <a:pPr marL="457200" indent="-457200" eaLnBrk="0" hangingPunct="0">
              <a:spcAft>
                <a:spcPts val="600"/>
              </a:spcAft>
              <a:buAutoNum type="alphaUcPeriod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I, II, and III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http://www.a-roundtheworld.net/wp-content/uploads/2014/02/devils_tower_in_autumn__wyoming.jpg"/>
          <p:cNvPicPr>
            <a:picLocks noChangeAspect="1" noChangeArrowheads="1"/>
          </p:cNvPicPr>
          <p:nvPr/>
        </p:nvPicPr>
        <p:blipFill>
          <a:blip r:embed="rId2" cstate="print"/>
          <a:srcRect l="6780" r="8475"/>
          <a:stretch>
            <a:fillRect/>
          </a:stretch>
        </p:blipFill>
        <p:spPr bwMode="auto">
          <a:xfrm>
            <a:off x="533400" y="1447800"/>
            <a:ext cx="3810000" cy="3371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Equipotential</a:t>
            </a:r>
            <a:r>
              <a:rPr lang="en-US" dirty="0" smtClean="0"/>
              <a:t> lines</a:t>
            </a:r>
            <a:endParaRPr lang="en-US" dirty="0"/>
          </a:p>
        </p:txBody>
      </p:sp>
      <p:pic>
        <p:nvPicPr>
          <p:cNvPr id="5" name="Picture 9" descr="topographic-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1066800"/>
            <a:ext cx="196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Topographical map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066800"/>
            <a:ext cx="18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Devils tower, WY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33600" y="1524000"/>
            <a:ext cx="4343400" cy="685800"/>
            <a:chOff x="420907" y="3857090"/>
            <a:chExt cx="4343400" cy="685800"/>
          </a:xfrm>
        </p:grpSpPr>
        <p:sp useBgFill="1">
          <p:nvSpPr>
            <p:cNvPr id="9" name="Rectangle 8"/>
            <p:cNvSpPr/>
            <p:nvPr/>
          </p:nvSpPr>
          <p:spPr>
            <a:xfrm>
              <a:off x="420907" y="3857090"/>
              <a:ext cx="35635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Altitude is constant at every point on this line</a:t>
              </a:r>
              <a:endParaRPr lang="en-US" dirty="0" smtClean="0">
                <a:sym typeface="Symbol"/>
              </a:endParaRPr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>
            <a:xfrm>
              <a:off x="3984494" y="4180256"/>
              <a:ext cx="779813" cy="362634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reeform 15"/>
          <p:cNvSpPr/>
          <p:nvPr/>
        </p:nvSpPr>
        <p:spPr>
          <a:xfrm>
            <a:off x="5934323" y="1995778"/>
            <a:ext cx="1903013" cy="2071315"/>
          </a:xfrm>
          <a:custGeom>
            <a:avLst/>
            <a:gdLst>
              <a:gd name="connsiteX0" fmla="*/ 204084 w 1903013"/>
              <a:gd name="connsiteY0" fmla="*/ 596347 h 2071315"/>
              <a:gd name="connsiteX1" fmla="*/ 363110 w 1903013"/>
              <a:gd name="connsiteY1" fmla="*/ 389613 h 2071315"/>
              <a:gd name="connsiteX2" fmla="*/ 569844 w 1903013"/>
              <a:gd name="connsiteY2" fmla="*/ 214685 h 2071315"/>
              <a:gd name="connsiteX3" fmla="*/ 760675 w 1903013"/>
              <a:gd name="connsiteY3" fmla="*/ 103366 h 2071315"/>
              <a:gd name="connsiteX4" fmla="*/ 959458 w 1903013"/>
              <a:gd name="connsiteY4" fmla="*/ 15902 h 2071315"/>
              <a:gd name="connsiteX5" fmla="*/ 1174143 w 1903013"/>
              <a:gd name="connsiteY5" fmla="*/ 7951 h 2071315"/>
              <a:gd name="connsiteX6" fmla="*/ 1301364 w 1903013"/>
              <a:gd name="connsiteY6" fmla="*/ 23853 h 2071315"/>
              <a:gd name="connsiteX7" fmla="*/ 1396780 w 1903013"/>
              <a:gd name="connsiteY7" fmla="*/ 23853 h 2071315"/>
              <a:gd name="connsiteX8" fmla="*/ 1484244 w 1903013"/>
              <a:gd name="connsiteY8" fmla="*/ 103366 h 2071315"/>
              <a:gd name="connsiteX9" fmla="*/ 1635319 w 1903013"/>
              <a:gd name="connsiteY9" fmla="*/ 262392 h 2071315"/>
              <a:gd name="connsiteX10" fmla="*/ 1762540 w 1903013"/>
              <a:gd name="connsiteY10" fmla="*/ 429370 h 2071315"/>
              <a:gd name="connsiteX11" fmla="*/ 1842053 w 1903013"/>
              <a:gd name="connsiteY11" fmla="*/ 540688 h 2071315"/>
              <a:gd name="connsiteX12" fmla="*/ 1897712 w 1903013"/>
              <a:gd name="connsiteY12" fmla="*/ 739471 h 2071315"/>
              <a:gd name="connsiteX13" fmla="*/ 1873858 w 1903013"/>
              <a:gd name="connsiteY13" fmla="*/ 890545 h 2071315"/>
              <a:gd name="connsiteX14" fmla="*/ 1818199 w 1903013"/>
              <a:gd name="connsiteY14" fmla="*/ 1017766 h 2071315"/>
              <a:gd name="connsiteX15" fmla="*/ 1770491 w 1903013"/>
              <a:gd name="connsiteY15" fmla="*/ 1152939 h 2071315"/>
              <a:gd name="connsiteX16" fmla="*/ 1762540 w 1903013"/>
              <a:gd name="connsiteY16" fmla="*/ 1296062 h 2071315"/>
              <a:gd name="connsiteX17" fmla="*/ 1730734 w 1903013"/>
              <a:gd name="connsiteY17" fmla="*/ 1447137 h 2071315"/>
              <a:gd name="connsiteX18" fmla="*/ 1675075 w 1903013"/>
              <a:gd name="connsiteY18" fmla="*/ 1542552 h 2071315"/>
              <a:gd name="connsiteX19" fmla="*/ 1619416 w 1903013"/>
              <a:gd name="connsiteY19" fmla="*/ 1653871 h 2071315"/>
              <a:gd name="connsiteX20" fmla="*/ 1531952 w 1903013"/>
              <a:gd name="connsiteY20" fmla="*/ 1773140 h 2071315"/>
              <a:gd name="connsiteX21" fmla="*/ 1452439 w 1903013"/>
              <a:gd name="connsiteY21" fmla="*/ 1828799 h 2071315"/>
              <a:gd name="connsiteX22" fmla="*/ 1349072 w 1903013"/>
              <a:gd name="connsiteY22" fmla="*/ 1868556 h 2071315"/>
              <a:gd name="connsiteX23" fmla="*/ 1221851 w 1903013"/>
              <a:gd name="connsiteY23" fmla="*/ 1908312 h 2071315"/>
              <a:gd name="connsiteX24" fmla="*/ 1110533 w 1903013"/>
              <a:gd name="connsiteY24" fmla="*/ 1932166 h 2071315"/>
              <a:gd name="connsiteX25" fmla="*/ 1015117 w 1903013"/>
              <a:gd name="connsiteY25" fmla="*/ 1948069 h 2071315"/>
              <a:gd name="connsiteX26" fmla="*/ 903799 w 1903013"/>
              <a:gd name="connsiteY26" fmla="*/ 1956020 h 2071315"/>
              <a:gd name="connsiteX27" fmla="*/ 792480 w 1903013"/>
              <a:gd name="connsiteY27" fmla="*/ 1995777 h 2071315"/>
              <a:gd name="connsiteX28" fmla="*/ 705016 w 1903013"/>
              <a:gd name="connsiteY28" fmla="*/ 2027582 h 2071315"/>
              <a:gd name="connsiteX29" fmla="*/ 609600 w 1903013"/>
              <a:gd name="connsiteY29" fmla="*/ 2043485 h 2071315"/>
              <a:gd name="connsiteX30" fmla="*/ 522136 w 1903013"/>
              <a:gd name="connsiteY30" fmla="*/ 2067339 h 2071315"/>
              <a:gd name="connsiteX31" fmla="*/ 434672 w 1903013"/>
              <a:gd name="connsiteY31" fmla="*/ 2019631 h 2071315"/>
              <a:gd name="connsiteX32" fmla="*/ 363110 w 1903013"/>
              <a:gd name="connsiteY32" fmla="*/ 1924215 h 2071315"/>
              <a:gd name="connsiteX33" fmla="*/ 267694 w 1903013"/>
              <a:gd name="connsiteY33" fmla="*/ 1812897 h 2071315"/>
              <a:gd name="connsiteX34" fmla="*/ 204084 w 1903013"/>
              <a:gd name="connsiteY34" fmla="*/ 1709530 h 2071315"/>
              <a:gd name="connsiteX35" fmla="*/ 132522 w 1903013"/>
              <a:gd name="connsiteY35" fmla="*/ 1614114 h 2071315"/>
              <a:gd name="connsiteX36" fmla="*/ 76863 w 1903013"/>
              <a:gd name="connsiteY36" fmla="*/ 1510747 h 2071315"/>
              <a:gd name="connsiteX37" fmla="*/ 45058 w 1903013"/>
              <a:gd name="connsiteY37" fmla="*/ 1375575 h 2071315"/>
              <a:gd name="connsiteX38" fmla="*/ 21204 w 1903013"/>
              <a:gd name="connsiteY38" fmla="*/ 1240403 h 2071315"/>
              <a:gd name="connsiteX39" fmla="*/ 5301 w 1903013"/>
              <a:gd name="connsiteY39" fmla="*/ 1097279 h 2071315"/>
              <a:gd name="connsiteX40" fmla="*/ 5301 w 1903013"/>
              <a:gd name="connsiteY40" fmla="*/ 962107 h 2071315"/>
              <a:gd name="connsiteX41" fmla="*/ 37107 w 1903013"/>
              <a:gd name="connsiteY41" fmla="*/ 842838 h 2071315"/>
              <a:gd name="connsiteX42" fmla="*/ 76863 w 1903013"/>
              <a:gd name="connsiteY42" fmla="*/ 739471 h 2071315"/>
              <a:gd name="connsiteX43" fmla="*/ 140474 w 1903013"/>
              <a:gd name="connsiteY43" fmla="*/ 667909 h 2071315"/>
              <a:gd name="connsiteX44" fmla="*/ 204084 w 1903013"/>
              <a:gd name="connsiteY44" fmla="*/ 596347 h 20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03013" h="2071315">
                <a:moveTo>
                  <a:pt x="204084" y="596347"/>
                </a:moveTo>
                <a:cubicBezTo>
                  <a:pt x="253117" y="524785"/>
                  <a:pt x="302150" y="453223"/>
                  <a:pt x="363110" y="389613"/>
                </a:cubicBezTo>
                <a:cubicBezTo>
                  <a:pt x="424070" y="326003"/>
                  <a:pt x="503583" y="262393"/>
                  <a:pt x="569844" y="214685"/>
                </a:cubicBezTo>
                <a:cubicBezTo>
                  <a:pt x="636105" y="166977"/>
                  <a:pt x="695739" y="136497"/>
                  <a:pt x="760675" y="103366"/>
                </a:cubicBezTo>
                <a:cubicBezTo>
                  <a:pt x="825611" y="70236"/>
                  <a:pt x="890547" y="31805"/>
                  <a:pt x="959458" y="15902"/>
                </a:cubicBezTo>
                <a:cubicBezTo>
                  <a:pt x="1028369" y="0"/>
                  <a:pt x="1117159" y="6626"/>
                  <a:pt x="1174143" y="7951"/>
                </a:cubicBezTo>
                <a:cubicBezTo>
                  <a:pt x="1231127" y="9276"/>
                  <a:pt x="1264258" y="21203"/>
                  <a:pt x="1301364" y="23853"/>
                </a:cubicBezTo>
                <a:cubicBezTo>
                  <a:pt x="1338470" y="26503"/>
                  <a:pt x="1366300" y="10601"/>
                  <a:pt x="1396780" y="23853"/>
                </a:cubicBezTo>
                <a:cubicBezTo>
                  <a:pt x="1427260" y="37105"/>
                  <a:pt x="1444488" y="63610"/>
                  <a:pt x="1484244" y="103366"/>
                </a:cubicBezTo>
                <a:cubicBezTo>
                  <a:pt x="1524000" y="143122"/>
                  <a:pt x="1588936" y="208058"/>
                  <a:pt x="1635319" y="262392"/>
                </a:cubicBezTo>
                <a:cubicBezTo>
                  <a:pt x="1681702" y="316726"/>
                  <a:pt x="1728084" y="382987"/>
                  <a:pt x="1762540" y="429370"/>
                </a:cubicBezTo>
                <a:cubicBezTo>
                  <a:pt x="1796996" y="475753"/>
                  <a:pt x="1819524" y="489005"/>
                  <a:pt x="1842053" y="540688"/>
                </a:cubicBezTo>
                <a:cubicBezTo>
                  <a:pt x="1864582" y="592372"/>
                  <a:pt x="1892411" y="681162"/>
                  <a:pt x="1897712" y="739471"/>
                </a:cubicBezTo>
                <a:cubicBezTo>
                  <a:pt x="1903013" y="797780"/>
                  <a:pt x="1887110" y="844163"/>
                  <a:pt x="1873858" y="890545"/>
                </a:cubicBezTo>
                <a:cubicBezTo>
                  <a:pt x="1860606" y="936927"/>
                  <a:pt x="1835427" y="974034"/>
                  <a:pt x="1818199" y="1017766"/>
                </a:cubicBezTo>
                <a:cubicBezTo>
                  <a:pt x="1800971" y="1061498"/>
                  <a:pt x="1779767" y="1106556"/>
                  <a:pt x="1770491" y="1152939"/>
                </a:cubicBezTo>
                <a:cubicBezTo>
                  <a:pt x="1761215" y="1199322"/>
                  <a:pt x="1769166" y="1247029"/>
                  <a:pt x="1762540" y="1296062"/>
                </a:cubicBezTo>
                <a:cubicBezTo>
                  <a:pt x="1755914" y="1345095"/>
                  <a:pt x="1745311" y="1406055"/>
                  <a:pt x="1730734" y="1447137"/>
                </a:cubicBezTo>
                <a:cubicBezTo>
                  <a:pt x="1716157" y="1488219"/>
                  <a:pt x="1693628" y="1508096"/>
                  <a:pt x="1675075" y="1542552"/>
                </a:cubicBezTo>
                <a:cubicBezTo>
                  <a:pt x="1656522" y="1577008"/>
                  <a:pt x="1643270" y="1615440"/>
                  <a:pt x="1619416" y="1653871"/>
                </a:cubicBezTo>
                <a:cubicBezTo>
                  <a:pt x="1595562" y="1692302"/>
                  <a:pt x="1559781" y="1743985"/>
                  <a:pt x="1531952" y="1773140"/>
                </a:cubicBezTo>
                <a:cubicBezTo>
                  <a:pt x="1504123" y="1802295"/>
                  <a:pt x="1482919" y="1812896"/>
                  <a:pt x="1452439" y="1828799"/>
                </a:cubicBezTo>
                <a:cubicBezTo>
                  <a:pt x="1421959" y="1844702"/>
                  <a:pt x="1387503" y="1855304"/>
                  <a:pt x="1349072" y="1868556"/>
                </a:cubicBezTo>
                <a:cubicBezTo>
                  <a:pt x="1310641" y="1881808"/>
                  <a:pt x="1261607" y="1897710"/>
                  <a:pt x="1221851" y="1908312"/>
                </a:cubicBezTo>
                <a:cubicBezTo>
                  <a:pt x="1182095" y="1918914"/>
                  <a:pt x="1144989" y="1925540"/>
                  <a:pt x="1110533" y="1932166"/>
                </a:cubicBezTo>
                <a:cubicBezTo>
                  <a:pt x="1076077" y="1938792"/>
                  <a:pt x="1049573" y="1944093"/>
                  <a:pt x="1015117" y="1948069"/>
                </a:cubicBezTo>
                <a:cubicBezTo>
                  <a:pt x="980661" y="1952045"/>
                  <a:pt x="940905" y="1948069"/>
                  <a:pt x="903799" y="1956020"/>
                </a:cubicBezTo>
                <a:cubicBezTo>
                  <a:pt x="866693" y="1963971"/>
                  <a:pt x="792480" y="1995777"/>
                  <a:pt x="792480" y="1995777"/>
                </a:cubicBezTo>
                <a:cubicBezTo>
                  <a:pt x="759350" y="2007704"/>
                  <a:pt x="735496" y="2019631"/>
                  <a:pt x="705016" y="2027582"/>
                </a:cubicBezTo>
                <a:cubicBezTo>
                  <a:pt x="674536" y="2035533"/>
                  <a:pt x="640080" y="2036859"/>
                  <a:pt x="609600" y="2043485"/>
                </a:cubicBezTo>
                <a:cubicBezTo>
                  <a:pt x="579120" y="2050111"/>
                  <a:pt x="551291" y="2071315"/>
                  <a:pt x="522136" y="2067339"/>
                </a:cubicBezTo>
                <a:cubicBezTo>
                  <a:pt x="492981" y="2063363"/>
                  <a:pt x="461176" y="2043485"/>
                  <a:pt x="434672" y="2019631"/>
                </a:cubicBezTo>
                <a:cubicBezTo>
                  <a:pt x="408168" y="1995777"/>
                  <a:pt x="390940" y="1958671"/>
                  <a:pt x="363110" y="1924215"/>
                </a:cubicBezTo>
                <a:cubicBezTo>
                  <a:pt x="335280" y="1889759"/>
                  <a:pt x="294198" y="1848678"/>
                  <a:pt x="267694" y="1812897"/>
                </a:cubicBezTo>
                <a:cubicBezTo>
                  <a:pt x="241190" y="1777116"/>
                  <a:pt x="226613" y="1742661"/>
                  <a:pt x="204084" y="1709530"/>
                </a:cubicBezTo>
                <a:cubicBezTo>
                  <a:pt x="181555" y="1676400"/>
                  <a:pt x="153726" y="1647245"/>
                  <a:pt x="132522" y="1614114"/>
                </a:cubicBezTo>
                <a:cubicBezTo>
                  <a:pt x="111319" y="1580984"/>
                  <a:pt x="91440" y="1550503"/>
                  <a:pt x="76863" y="1510747"/>
                </a:cubicBezTo>
                <a:cubicBezTo>
                  <a:pt x="62286" y="1470991"/>
                  <a:pt x="54334" y="1420632"/>
                  <a:pt x="45058" y="1375575"/>
                </a:cubicBezTo>
                <a:cubicBezTo>
                  <a:pt x="35782" y="1330518"/>
                  <a:pt x="27830" y="1286786"/>
                  <a:pt x="21204" y="1240403"/>
                </a:cubicBezTo>
                <a:cubicBezTo>
                  <a:pt x="14578" y="1194020"/>
                  <a:pt x="7951" y="1143662"/>
                  <a:pt x="5301" y="1097279"/>
                </a:cubicBezTo>
                <a:cubicBezTo>
                  <a:pt x="2651" y="1050896"/>
                  <a:pt x="0" y="1004514"/>
                  <a:pt x="5301" y="962107"/>
                </a:cubicBezTo>
                <a:cubicBezTo>
                  <a:pt x="10602" y="919700"/>
                  <a:pt x="25180" y="879944"/>
                  <a:pt x="37107" y="842838"/>
                </a:cubicBezTo>
                <a:cubicBezTo>
                  <a:pt x="49034" y="805732"/>
                  <a:pt x="59635" y="768626"/>
                  <a:pt x="76863" y="739471"/>
                </a:cubicBezTo>
                <a:cubicBezTo>
                  <a:pt x="94091" y="710316"/>
                  <a:pt x="140474" y="667909"/>
                  <a:pt x="140474" y="667909"/>
                </a:cubicBezTo>
                <a:lnTo>
                  <a:pt x="204084" y="596347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95600" y="2743200"/>
            <a:ext cx="2831157" cy="736979"/>
            <a:chOff x="649508" y="3766442"/>
            <a:chExt cx="2831157" cy="736979"/>
          </a:xfrm>
        </p:grpSpPr>
        <p:sp useBgFill="1">
          <p:nvSpPr>
            <p:cNvPr id="18" name="Rectangle 17"/>
            <p:cNvSpPr/>
            <p:nvPr/>
          </p:nvSpPr>
          <p:spPr>
            <a:xfrm>
              <a:off x="649508" y="3857090"/>
              <a:ext cx="22056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en-US" dirty="0" smtClean="0">
                  <a:sym typeface="Symbol"/>
                </a:rPr>
                <a:t>High (low) value = uphill (downhill)</a:t>
              </a:r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V="1">
              <a:off x="2855143" y="3766442"/>
              <a:ext cx="625522" cy="413814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400" y="3657600"/>
            <a:ext cx="3657600" cy="1103531"/>
            <a:chOff x="-1407892" y="2822471"/>
            <a:chExt cx="3657600" cy="1103531"/>
          </a:xfrm>
        </p:grpSpPr>
        <p:sp useBgFill="1">
          <p:nvSpPr>
            <p:cNvPr id="21" name="Rectangle 20"/>
            <p:cNvSpPr/>
            <p:nvPr/>
          </p:nvSpPr>
          <p:spPr>
            <a:xfrm>
              <a:off x="-1407892" y="3279671"/>
              <a:ext cx="27538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en-US" dirty="0" smtClean="0">
                  <a:sym typeface="Symbol"/>
                </a:rPr>
                <a:t>Dense lines = steeper ascent or descent</a:t>
              </a:r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V="1">
              <a:off x="1345928" y="2822471"/>
              <a:ext cx="903780" cy="780366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83677" y="5105400"/>
            <a:ext cx="7945923" cy="461665"/>
            <a:chOff x="283677" y="5105400"/>
            <a:chExt cx="7945923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5008077" y="5105400"/>
              <a:ext cx="3221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Electric potential energy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3677" y="5105400"/>
              <a:ext cx="3911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Gravitational potential energy</a:t>
              </a:r>
              <a:endParaRPr lang="en-US" sz="2400" dirty="0"/>
            </a:p>
          </p:txBody>
        </p:sp>
        <p:sp>
          <p:nvSpPr>
            <p:cNvPr id="39" name="Left-Right Arrow 38"/>
            <p:cNvSpPr/>
            <p:nvPr/>
          </p:nvSpPr>
          <p:spPr>
            <a:xfrm>
              <a:off x="4169877" y="5257800"/>
              <a:ext cx="762000" cy="228600"/>
            </a:xfrm>
            <a:prstGeom prst="left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21877" y="5715000"/>
            <a:ext cx="6650523" cy="461665"/>
            <a:chOff x="1121877" y="5715000"/>
            <a:chExt cx="6650523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5476387" y="5715000"/>
              <a:ext cx="2296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Electric potential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21877" y="5715000"/>
              <a:ext cx="2385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Height or altitude</a:t>
              </a:r>
              <a:endParaRPr lang="en-US" sz="2400" dirty="0"/>
            </a:p>
          </p:txBody>
        </p:sp>
        <p:sp>
          <p:nvSpPr>
            <p:cNvPr id="40" name="Left-Right Arrow 39"/>
            <p:cNvSpPr/>
            <p:nvPr/>
          </p:nvSpPr>
          <p:spPr>
            <a:xfrm>
              <a:off x="3865077" y="5867400"/>
              <a:ext cx="1371600" cy="228600"/>
            </a:xfrm>
            <a:prstGeom prst="left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3,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49873</TotalTime>
  <Words>1121</Words>
  <Application>Microsoft Office PowerPoint</Application>
  <PresentationFormat>On-screen Show (4:3)</PresentationFormat>
  <Paragraphs>267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Phys102</vt:lpstr>
      <vt:lpstr>Equation</vt:lpstr>
      <vt:lpstr>Phys 102 – Lecture 5</vt:lpstr>
      <vt:lpstr>Today we will...</vt:lpstr>
      <vt:lpstr>Recall last time</vt:lpstr>
      <vt:lpstr>The electric potential</vt:lpstr>
      <vt:lpstr>Calculation: potential in H atom</vt:lpstr>
      <vt:lpstr>Superposition principle</vt:lpstr>
      <vt:lpstr>Calculation: two charges</vt:lpstr>
      <vt:lpstr>ACT: Electric potential</vt:lpstr>
      <vt:lpstr>Equipotential lines</vt:lpstr>
      <vt:lpstr>Electric potential for a charge</vt:lpstr>
      <vt:lpstr>Equipotential &amp; electric field lines</vt:lpstr>
      <vt:lpstr>Electric potential for a dipole</vt:lpstr>
      <vt:lpstr>ACT: Uniform electric field</vt:lpstr>
      <vt:lpstr>Lect. 4 Checkpoint 1.2 (Revisited)</vt:lpstr>
      <vt:lpstr>ACT: Electric field gradient</vt:lpstr>
      <vt:lpstr>ACT: CheckPoint 2.1</vt:lpstr>
      <vt:lpstr>Electric potential difference</vt:lpstr>
      <vt:lpstr>Relationship between F, E, UE, V</vt:lpstr>
      <vt:lpstr>Electric potential in biology</vt:lpstr>
      <vt:lpstr>Electrocardiogram (ECG)</vt:lpstr>
      <vt:lpstr>ACT: Electrocardiogram</vt:lpstr>
      <vt:lpstr>Summary of today’s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817</cp:revision>
  <dcterms:created xsi:type="dcterms:W3CDTF">2014-01-20T00:06:45Z</dcterms:created>
  <dcterms:modified xsi:type="dcterms:W3CDTF">2015-09-04T16:55:35Z</dcterms:modified>
</cp:coreProperties>
</file>