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9" r:id="rId2"/>
    <p:sldId id="361" r:id="rId3"/>
    <p:sldId id="359" r:id="rId4"/>
    <p:sldId id="358" r:id="rId5"/>
    <p:sldId id="356" r:id="rId6"/>
    <p:sldId id="362" r:id="rId7"/>
    <p:sldId id="360" r:id="rId8"/>
    <p:sldId id="363" r:id="rId9"/>
    <p:sldId id="373" r:id="rId10"/>
    <p:sldId id="377" r:id="rId11"/>
    <p:sldId id="331" r:id="rId12"/>
    <p:sldId id="357" r:id="rId13"/>
    <p:sldId id="367" r:id="rId14"/>
    <p:sldId id="365" r:id="rId15"/>
    <p:sldId id="370" r:id="rId16"/>
    <p:sldId id="376" r:id="rId17"/>
    <p:sldId id="374" r:id="rId18"/>
    <p:sldId id="354" r:id="rId19"/>
    <p:sldId id="351" r:id="rId20"/>
    <p:sldId id="380" r:id="rId21"/>
    <p:sldId id="381" r:id="rId22"/>
    <p:sldId id="382" r:id="rId23"/>
    <p:sldId id="378" r:id="rId24"/>
    <p:sldId id="344" r:id="rId2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FF"/>
    <a:srgbClr val="0000FF"/>
    <a:srgbClr val="FFF000"/>
    <a:srgbClr val="FFFCB7"/>
    <a:srgbClr val="FF4747"/>
    <a:srgbClr val="91BCE3"/>
    <a:srgbClr val="A6C9E8"/>
    <a:srgbClr val="F95A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0" autoAdjust="0"/>
  </p:normalViewPr>
  <p:slideViewPr>
    <p:cSldViewPr>
      <p:cViewPr varScale="1">
        <p:scale>
          <a:sx n="82" d="100"/>
          <a:sy n="82" d="100"/>
        </p:scale>
        <p:origin x="11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1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B99648A7-6D82-4C89-9A58-DB221BB03A66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2BDB19FF-F98D-418C-96D6-1ACBA06C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4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CC3C3281-40CC-4831-8D1D-DE9F80AAF0FF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49275"/>
            <a:ext cx="3654425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3474721"/>
            <a:ext cx="7680960" cy="32918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19" cy="3657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295" indent="-30203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146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404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662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7920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179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438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7695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3B193C81-F104-4F79-A6C1-C62D83B16173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5363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295" indent="-30203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146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404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662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7920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179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438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7695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E2C38449-085D-4AC1-B3AA-CE4F4EB7C0FF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228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517">
              <a:defRPr/>
            </a:pPr>
            <a:r>
              <a:rPr lang="en-US" dirty="0" smtClean="0"/>
              <a:t>Demo – 512 &amp; 164 Resistors/</a:t>
            </a:r>
            <a:r>
              <a:rPr lang="en-US" baseline="0" dirty="0" smtClean="0"/>
              <a:t>capacitors in series and parallel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7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0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295" indent="-30203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146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404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662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7920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179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438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7695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3B193C81-F104-4F79-A6C1-C62D83B16173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490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1091 – blow</a:t>
            </a:r>
            <a:r>
              <a:rPr lang="en-US" baseline="0" dirty="0" smtClean="0"/>
              <a:t> the fuse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3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– 512 &amp; 164 Resistors/</a:t>
            </a:r>
            <a:r>
              <a:rPr lang="en-US" baseline="0" dirty="0" smtClean="0"/>
              <a:t>capacitors in series and parallel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05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Technically</a:t>
            </a:r>
            <a:r>
              <a:rPr lang="en-US" baseline="0" dirty="0" smtClean="0"/>
              <a:t> right and left ventricles are batteries in series flanking lungs – we’ll combine them into one battery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Rlung</a:t>
            </a:r>
            <a:r>
              <a:rPr lang="en-US" dirty="0" smtClean="0"/>
              <a:t> = 1.1x10^4 Pa s/l</a:t>
            </a:r>
          </a:p>
          <a:p>
            <a:r>
              <a:rPr lang="en-US" dirty="0" err="1" smtClean="0"/>
              <a:t>Raorta</a:t>
            </a:r>
            <a:r>
              <a:rPr lang="en-US" dirty="0" smtClean="0"/>
              <a:t> = 107 Pa s/l</a:t>
            </a:r>
          </a:p>
          <a:p>
            <a:r>
              <a:rPr lang="en-US" dirty="0" err="1" smtClean="0"/>
              <a:t>Rbrain</a:t>
            </a:r>
            <a:r>
              <a:rPr lang="en-US" dirty="0" smtClean="0"/>
              <a:t> = 1.025 x 10^6</a:t>
            </a:r>
            <a:r>
              <a:rPr lang="en-US" baseline="0" dirty="0" smtClean="0"/>
              <a:t> Pa s/l</a:t>
            </a:r>
            <a:endParaRPr lang="en-US" dirty="0" smtClean="0"/>
          </a:p>
          <a:p>
            <a:r>
              <a:rPr lang="en-US" dirty="0" err="1" smtClean="0"/>
              <a:t>Rtot</a:t>
            </a:r>
            <a:r>
              <a:rPr lang="en-US" dirty="0" smtClean="0"/>
              <a:t> = 1.4 x 10^5</a:t>
            </a:r>
            <a:r>
              <a:rPr lang="en-US" baseline="0" dirty="0" smtClean="0"/>
              <a:t> Pa s/l (from isnap.nd.edu/Lectures/</a:t>
            </a:r>
            <a:r>
              <a:rPr lang="en-US" baseline="0" dirty="0" err="1" smtClean="0"/>
              <a:t>mphysics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Rpulmonary</a:t>
            </a:r>
            <a:r>
              <a:rPr lang="en-US" baseline="0" dirty="0" smtClean="0"/>
              <a:t> = 2-13 </a:t>
            </a:r>
            <a:r>
              <a:rPr lang="en-US" baseline="0" dirty="0" err="1" smtClean="0"/>
              <a:t>Mpa</a:t>
            </a:r>
            <a:r>
              <a:rPr lang="en-US" baseline="0" dirty="0" smtClean="0"/>
              <a:t> s/m^3 (Pulmonary vascular resistance PVR)</a:t>
            </a:r>
          </a:p>
          <a:p>
            <a:r>
              <a:rPr lang="en-US" baseline="0" dirty="0" err="1" smtClean="0"/>
              <a:t>Rsystemic</a:t>
            </a:r>
            <a:r>
              <a:rPr lang="en-US" baseline="0" dirty="0" smtClean="0"/>
              <a:t> = 70-160 </a:t>
            </a:r>
            <a:r>
              <a:rPr lang="en-US" baseline="0" dirty="0" err="1" smtClean="0"/>
              <a:t>MPa</a:t>
            </a:r>
            <a:r>
              <a:rPr lang="en-US" baseline="0" dirty="0" smtClean="0"/>
              <a:t> s/m^3 (Systemic vascular resistance SVR) (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 vascular resistance)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72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4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295" indent="-30203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146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404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662" indent="-241629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7920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179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438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7695" indent="-24162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E2C38449-085D-4AC1-B3AA-CE4F4EB7C0FF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889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7,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4.wmf"/><Relationship Id="rId5" Type="http://schemas.openxmlformats.org/officeDocument/2006/relationships/image" Target="../media/image12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 102 – Lecture 7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Series and parallel circuits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73410" name="Picture 2" descr="http://www.nuffieldfoundation.org/sites/default/files/PP_Electric_circu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6014" y="762000"/>
            <a:ext cx="5382986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33400" y="2514600"/>
            <a:ext cx="5943600" cy="838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vascular resistance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6" name="Group 452"/>
          <p:cNvGrpSpPr>
            <a:grpSpLocks/>
          </p:cNvGrpSpPr>
          <p:nvPr/>
        </p:nvGrpSpPr>
        <p:grpSpPr bwMode="auto">
          <a:xfrm rot="5400000">
            <a:off x="3118452" y="2433638"/>
            <a:ext cx="901700" cy="149225"/>
            <a:chOff x="288" y="1728"/>
            <a:chExt cx="284" cy="47"/>
          </a:xfrm>
        </p:grpSpPr>
        <p:sp>
          <p:nvSpPr>
            <p:cNvPr id="1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68"/>
          <p:cNvGrpSpPr>
            <a:grpSpLocks/>
          </p:cNvGrpSpPr>
          <p:nvPr/>
        </p:nvGrpSpPr>
        <p:grpSpPr bwMode="auto">
          <a:xfrm>
            <a:off x="1905000" y="3200400"/>
            <a:ext cx="803275" cy="323850"/>
            <a:chOff x="1248" y="361"/>
            <a:chExt cx="253" cy="102"/>
          </a:xfrm>
        </p:grpSpPr>
        <p:sp useBgFill="1">
          <p:nvSpPr>
            <p:cNvPr id="22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68"/>
          <p:cNvGrpSpPr>
            <a:grpSpLocks/>
          </p:cNvGrpSpPr>
          <p:nvPr/>
        </p:nvGrpSpPr>
        <p:grpSpPr bwMode="auto">
          <a:xfrm>
            <a:off x="685800" y="3200400"/>
            <a:ext cx="803275" cy="323850"/>
            <a:chOff x="1248" y="361"/>
            <a:chExt cx="253" cy="102"/>
          </a:xfrm>
        </p:grpSpPr>
        <p:sp useBgFill="1">
          <p:nvSpPr>
            <p:cNvPr id="25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647090" y="20574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/>
              <a:t>ε</a:t>
            </a:r>
            <a:r>
              <a:rPr lang="en-US" i="1" baseline="-25000" dirty="0" smtClean="0"/>
              <a:t>heart</a:t>
            </a:r>
            <a:r>
              <a:rPr lang="en-US" i="1" dirty="0" smtClean="0"/>
              <a:t> </a:t>
            </a:r>
            <a:r>
              <a:rPr lang="en-US" dirty="0" smtClean="0"/>
              <a:t>= 120 V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350520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A</a:t>
            </a:r>
            <a:r>
              <a:rPr lang="en-US" dirty="0" smtClean="0"/>
              <a:t> = 20 </a:t>
            </a:r>
            <a:r>
              <a:rPr lang="el-GR" dirty="0" smtClean="0"/>
              <a:t>Ω</a:t>
            </a:r>
            <a:endParaRPr lang="en-US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260411" y="35052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a</a:t>
            </a:r>
            <a:r>
              <a:rPr lang="en-US" dirty="0" smtClean="0"/>
              <a:t> = 50 </a:t>
            </a:r>
            <a:r>
              <a:rPr lang="el-GR" dirty="0" smtClean="0"/>
              <a:t>Ω</a:t>
            </a:r>
            <a:endParaRPr lang="en-US" i="1" baseline="-250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954020" y="350520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= 20 </a:t>
            </a:r>
            <a:r>
              <a:rPr lang="el-GR" dirty="0" smtClean="0"/>
              <a:t>Ω</a:t>
            </a:r>
            <a:endParaRPr lang="en-US" i="1" baseline="-25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822499" y="3505200"/>
            <a:ext cx="92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= 6 </a:t>
            </a:r>
            <a:r>
              <a:rPr lang="el-GR" dirty="0" smtClean="0"/>
              <a:t>Ω</a:t>
            </a:r>
            <a:endParaRPr lang="en-US" i="1" baseline="-250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04800" y="1219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Calculate the current </a:t>
            </a:r>
            <a:r>
              <a:rPr lang="en-US" sz="2400" i="1" dirty="0" smtClean="0"/>
              <a:t>I</a:t>
            </a:r>
            <a:r>
              <a:rPr lang="en-US" sz="2400" dirty="0" smtClean="0"/>
              <a:t> through the vascular circuit and the voltages across the different types of vessels</a:t>
            </a:r>
            <a:endParaRPr lang="en-US" sz="2400" dirty="0"/>
          </a:p>
        </p:txBody>
      </p:sp>
      <p:grpSp>
        <p:nvGrpSpPr>
          <p:cNvPr id="12" name="Group 468"/>
          <p:cNvGrpSpPr>
            <a:grpSpLocks/>
          </p:cNvGrpSpPr>
          <p:nvPr/>
        </p:nvGrpSpPr>
        <p:grpSpPr bwMode="auto">
          <a:xfrm>
            <a:off x="3106420" y="3200400"/>
            <a:ext cx="803275" cy="323850"/>
            <a:chOff x="1248" y="361"/>
            <a:chExt cx="253" cy="102"/>
          </a:xfrm>
        </p:grpSpPr>
        <p:sp useBgFill="1">
          <p:nvSpPr>
            <p:cNvPr id="34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468"/>
          <p:cNvGrpSpPr>
            <a:grpSpLocks/>
          </p:cNvGrpSpPr>
          <p:nvPr/>
        </p:nvGrpSpPr>
        <p:grpSpPr bwMode="auto">
          <a:xfrm>
            <a:off x="4343401" y="3200400"/>
            <a:ext cx="762000" cy="323850"/>
            <a:chOff x="1248" y="361"/>
            <a:chExt cx="253" cy="102"/>
          </a:xfrm>
        </p:grpSpPr>
        <p:sp useBgFill="1">
          <p:nvSpPr>
            <p:cNvPr id="3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468"/>
          <p:cNvGrpSpPr>
            <a:grpSpLocks/>
          </p:cNvGrpSpPr>
          <p:nvPr/>
        </p:nvGrpSpPr>
        <p:grpSpPr bwMode="auto">
          <a:xfrm>
            <a:off x="5562600" y="3200400"/>
            <a:ext cx="762000" cy="323850"/>
            <a:chOff x="1248" y="361"/>
            <a:chExt cx="253" cy="102"/>
          </a:xfrm>
        </p:grpSpPr>
        <p:sp useBgFill="1">
          <p:nvSpPr>
            <p:cNvPr id="40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88359" y="3505200"/>
            <a:ext cx="93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V</a:t>
            </a:r>
            <a:r>
              <a:rPr lang="en-US" dirty="0" smtClean="0"/>
              <a:t> = 4 </a:t>
            </a:r>
            <a:r>
              <a:rPr lang="el-GR" dirty="0" smtClean="0"/>
              <a:t>Ω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51375" y="2819400"/>
            <a:ext cx="773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Artery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246882" y="2819400"/>
            <a:ext cx="101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Arteriole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2819400"/>
            <a:ext cx="99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Capillary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828800" y="2819400"/>
            <a:ext cx="83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Venule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0" y="2819400"/>
            <a:ext cx="59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Vein</a:t>
            </a:r>
            <a:endParaRPr lang="en-US" dirty="0"/>
          </a:p>
        </p:txBody>
      </p:sp>
      <p:sp>
        <p:nvSpPr>
          <p:cNvPr id="78" name="Right Arrow 77"/>
          <p:cNvSpPr/>
          <p:nvPr/>
        </p:nvSpPr>
        <p:spPr>
          <a:xfrm>
            <a:off x="6629400" y="2514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7772400" y="2057400"/>
            <a:ext cx="1235093" cy="1817132"/>
            <a:chOff x="7772400" y="2057400"/>
            <a:chExt cx="1235093" cy="1817132"/>
          </a:xfrm>
        </p:grpSpPr>
        <p:sp>
          <p:nvSpPr>
            <p:cNvPr id="79" name="Rectangle 78"/>
            <p:cNvSpPr/>
            <p:nvPr/>
          </p:nvSpPr>
          <p:spPr>
            <a:xfrm>
              <a:off x="7772400" y="2514600"/>
              <a:ext cx="1066800" cy="838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468"/>
            <p:cNvGrpSpPr>
              <a:grpSpLocks/>
            </p:cNvGrpSpPr>
            <p:nvPr/>
          </p:nvGrpSpPr>
          <p:grpSpPr bwMode="auto">
            <a:xfrm>
              <a:off x="7924800" y="3200400"/>
              <a:ext cx="762000" cy="323850"/>
              <a:chOff x="1248" y="361"/>
              <a:chExt cx="253" cy="102"/>
            </a:xfrm>
          </p:grpSpPr>
          <p:sp useBgFill="1">
            <p:nvSpPr>
              <p:cNvPr id="85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452"/>
            <p:cNvGrpSpPr>
              <a:grpSpLocks/>
            </p:cNvGrpSpPr>
            <p:nvPr/>
          </p:nvGrpSpPr>
          <p:grpSpPr bwMode="auto">
            <a:xfrm rot="5400000">
              <a:off x="7853363" y="2433638"/>
              <a:ext cx="901700" cy="149225"/>
              <a:chOff x="288" y="1728"/>
              <a:chExt cx="284" cy="47"/>
            </a:xfrm>
          </p:grpSpPr>
          <p:sp>
            <p:nvSpPr>
              <p:cNvPr id="92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8382001" y="2057400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/>
                <a:t>ε</a:t>
              </a:r>
              <a:r>
                <a:rPr lang="en-US" i="1" baseline="-25000" dirty="0" smtClean="0"/>
                <a:t>heart</a:t>
              </a:r>
              <a:endParaRPr lang="en-US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152654" y="3505200"/>
              <a:ext cx="457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eq</a:t>
              </a:r>
              <a:endParaRPr lang="en-US" i="1" baseline="-25000" dirty="0"/>
            </a:p>
          </p:txBody>
        </p:sp>
      </p:grpSp>
      <p:sp>
        <p:nvSpPr>
          <p:cNvPr id="98" name="Right Arrow 97"/>
          <p:cNvSpPr/>
          <p:nvPr/>
        </p:nvSpPr>
        <p:spPr>
          <a:xfrm flipH="1">
            <a:off x="6553200" y="2971800"/>
            <a:ext cx="10668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/>
          <p:cNvSpPr/>
          <p:nvPr/>
        </p:nvSpPr>
        <p:spPr>
          <a:xfrm>
            <a:off x="3313250" y="3457700"/>
            <a:ext cx="8382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isometricOffAxis1Left">
              <a:rot lat="1080000" lon="1800000" rev="0"/>
            </a:camera>
            <a:lightRig rig="soft" dir="t"/>
          </a:scene3d>
          <a:sp3d extrusionH="31750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9425" y="3886200"/>
            <a:ext cx="8382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isometricOffAxis1Left"/>
            <a:lightRig rig="soft" dir="t"/>
          </a:scene3d>
          <a:sp3d extrusionH="31750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Kirchhoff junction rule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430025" y="4643735"/>
            <a:ext cx="10668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85"/>
          <p:cNvGrpSpPr/>
          <p:nvPr/>
        </p:nvGrpSpPr>
        <p:grpSpPr>
          <a:xfrm>
            <a:off x="3672418" y="3857984"/>
            <a:ext cx="270228" cy="332590"/>
            <a:chOff x="2576945" y="4772570"/>
            <a:chExt cx="300082" cy="369332"/>
          </a:xfrm>
        </p:grpSpPr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945" y="4835237"/>
              <a:ext cx="294330" cy="29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2576945" y="47725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243"/>
          <p:cNvGrpSpPr/>
          <p:nvPr/>
        </p:nvGrpSpPr>
        <p:grpSpPr>
          <a:xfrm>
            <a:off x="1348877" y="3961410"/>
            <a:ext cx="289207" cy="377803"/>
            <a:chOff x="5370468" y="4408194"/>
            <a:chExt cx="364461" cy="476108"/>
          </a:xfrm>
        </p:grpSpPr>
        <p:pic>
          <p:nvPicPr>
            <p:cNvPr id="38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243"/>
          <p:cNvGrpSpPr/>
          <p:nvPr/>
        </p:nvGrpSpPr>
        <p:grpSpPr>
          <a:xfrm>
            <a:off x="2152448" y="4052447"/>
            <a:ext cx="289207" cy="377803"/>
            <a:chOff x="5370468" y="4408194"/>
            <a:chExt cx="364461" cy="476108"/>
          </a:xfrm>
        </p:grpSpPr>
        <p:pic>
          <p:nvPicPr>
            <p:cNvPr id="44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243"/>
          <p:cNvGrpSpPr/>
          <p:nvPr/>
        </p:nvGrpSpPr>
        <p:grpSpPr>
          <a:xfrm>
            <a:off x="2971845" y="3494314"/>
            <a:ext cx="289207" cy="377803"/>
            <a:chOff x="5370468" y="4408194"/>
            <a:chExt cx="364461" cy="476108"/>
          </a:xfrm>
        </p:grpSpPr>
        <p:pic>
          <p:nvPicPr>
            <p:cNvPr id="53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43"/>
          <p:cNvGrpSpPr/>
          <p:nvPr/>
        </p:nvGrpSpPr>
        <p:grpSpPr>
          <a:xfrm>
            <a:off x="939164" y="4228602"/>
            <a:ext cx="289207" cy="377803"/>
            <a:chOff x="5370468" y="4408194"/>
            <a:chExt cx="364461" cy="476108"/>
          </a:xfrm>
        </p:grpSpPr>
        <p:pic>
          <p:nvPicPr>
            <p:cNvPr id="56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54075" y="4465122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Junction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>
            <a:stCxn id="58" idx="1"/>
          </p:cNvCxnSpPr>
          <p:nvPr/>
        </p:nvCxnSpPr>
        <p:spPr>
          <a:xfrm flipH="1" flipV="1">
            <a:off x="3607415" y="4343648"/>
            <a:ext cx="246660" cy="3061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3223200" y="3464625"/>
            <a:ext cx="8382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isometricOffAxis1Left">
              <a:rot lat="1080000" lon="6000000" rev="0"/>
            </a:camera>
            <a:lightRig rig="soft" dir="t"/>
          </a:scene3d>
          <a:sp3d extrusionH="31750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3532902" y="5410200"/>
            <a:ext cx="2057400" cy="685799"/>
            <a:chOff x="3532902" y="5410200"/>
            <a:chExt cx="2057400" cy="685799"/>
          </a:xfrm>
        </p:grpSpPr>
        <p:sp>
          <p:nvSpPr>
            <p:cNvPr id="17" name="Rectangle 16"/>
            <p:cNvSpPr/>
            <p:nvPr/>
          </p:nvSpPr>
          <p:spPr>
            <a:xfrm>
              <a:off x="3532902" y="5410200"/>
              <a:ext cx="2057400" cy="6857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33474" name="Object 2"/>
            <p:cNvGraphicFramePr>
              <a:graphicFrameLocks noChangeAspect="1"/>
            </p:cNvGraphicFramePr>
            <p:nvPr/>
          </p:nvGraphicFramePr>
          <p:xfrm>
            <a:off x="3609102" y="5486400"/>
            <a:ext cx="1927225" cy="51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476" name="Equation" r:id="rId6" imgW="939600" imgH="253800" progId="Equation.DSMT4">
                    <p:embed/>
                  </p:oleObj>
                </mc:Choice>
                <mc:Fallback>
                  <p:oleObj name="Equation" r:id="rId6" imgW="939600" imgH="2538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9102" y="5486400"/>
                          <a:ext cx="1927225" cy="519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" name="TextBox 63"/>
          <p:cNvSpPr txBox="1"/>
          <p:nvPr/>
        </p:nvSpPr>
        <p:spPr>
          <a:xfrm>
            <a:off x="228600" y="113407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Charges flowing through a junction split. By conservation of charge, the sum of currents into a junction equals the sum of currents out of a junction</a:t>
            </a:r>
            <a:endParaRPr lang="en-US" sz="24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7147956" y="2743200"/>
            <a:ext cx="1828800" cy="1295400"/>
            <a:chOff x="7147956" y="2743200"/>
            <a:chExt cx="1828800" cy="1295400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147956" y="3429000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8214756" y="2743200"/>
              <a:ext cx="762000" cy="685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214756" y="3429000"/>
              <a:ext cx="76200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243"/>
          <p:cNvGrpSpPr/>
          <p:nvPr/>
        </p:nvGrpSpPr>
        <p:grpSpPr>
          <a:xfrm>
            <a:off x="2924329" y="3945570"/>
            <a:ext cx="289205" cy="377802"/>
            <a:chOff x="5370468" y="4408194"/>
            <a:chExt cx="364458" cy="476107"/>
          </a:xfrm>
        </p:grpSpPr>
        <p:pic>
          <p:nvPicPr>
            <p:cNvPr id="50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197" y="4560031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243"/>
          <p:cNvGrpSpPr/>
          <p:nvPr/>
        </p:nvGrpSpPr>
        <p:grpSpPr>
          <a:xfrm>
            <a:off x="2615573" y="3708072"/>
            <a:ext cx="289207" cy="377803"/>
            <a:chOff x="5370468" y="4408194"/>
            <a:chExt cx="364461" cy="476108"/>
          </a:xfrm>
        </p:grpSpPr>
        <p:pic>
          <p:nvPicPr>
            <p:cNvPr id="47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243"/>
          <p:cNvGrpSpPr/>
          <p:nvPr/>
        </p:nvGrpSpPr>
        <p:grpSpPr>
          <a:xfrm>
            <a:off x="2000048" y="3638797"/>
            <a:ext cx="289207" cy="377803"/>
            <a:chOff x="5370468" y="4408194"/>
            <a:chExt cx="364461" cy="476108"/>
          </a:xfrm>
        </p:grpSpPr>
        <p:pic>
          <p:nvPicPr>
            <p:cNvPr id="41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168773" y="4563577"/>
            <a:ext cx="1053897" cy="461665"/>
            <a:chOff x="5168773" y="4563577"/>
            <a:chExt cx="1053897" cy="461665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5168773" y="4568524"/>
              <a:ext cx="1053897" cy="5097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502270" y="456357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3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61361" y="2317163"/>
            <a:ext cx="793668" cy="663543"/>
            <a:chOff x="4061361" y="2317163"/>
            <a:chExt cx="793668" cy="663543"/>
          </a:xfrm>
        </p:grpSpPr>
        <p:cxnSp>
          <p:nvCxnSpPr>
            <p:cNvPr id="73" name="Straight Arrow Connector 72"/>
            <p:cNvCxnSpPr/>
            <p:nvPr/>
          </p:nvCxnSpPr>
          <p:spPr>
            <a:xfrm flipV="1">
              <a:off x="4061361" y="2574965"/>
              <a:ext cx="793668" cy="40574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170254" y="231716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2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842691" y="469222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I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7550374" y="2886075"/>
            <a:ext cx="365806" cy="540327"/>
            <a:chOff x="1249525" y="2507673"/>
            <a:chExt cx="365806" cy="540327"/>
          </a:xfrm>
        </p:grpSpPr>
        <p:sp>
          <p:nvSpPr>
            <p:cNvPr id="82" name="TextBox 81"/>
            <p:cNvSpPr txBox="1"/>
            <p:nvPr/>
          </p:nvSpPr>
          <p:spPr>
            <a:xfrm>
              <a:off x="1249525" y="250767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1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13716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271348" y="2613898"/>
            <a:ext cx="365806" cy="557433"/>
            <a:chOff x="1164956" y="2512958"/>
            <a:chExt cx="365806" cy="557433"/>
          </a:xfrm>
        </p:grpSpPr>
        <p:sp>
          <p:nvSpPr>
            <p:cNvPr id="85" name="TextBox 84"/>
            <p:cNvSpPr txBox="1"/>
            <p:nvPr/>
          </p:nvSpPr>
          <p:spPr>
            <a:xfrm>
              <a:off x="1164956" y="251295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2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1392770" y="2969964"/>
              <a:ext cx="116283" cy="10042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8296895" y="3615282"/>
            <a:ext cx="434832" cy="461665"/>
            <a:chOff x="1038103" y="2898804"/>
            <a:chExt cx="434832" cy="461665"/>
          </a:xfrm>
        </p:grpSpPr>
        <p:sp>
          <p:nvSpPr>
            <p:cNvPr id="88" name="TextBox 87"/>
            <p:cNvSpPr txBox="1"/>
            <p:nvPr/>
          </p:nvSpPr>
          <p:spPr>
            <a:xfrm>
              <a:off x="1038103" y="289880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C0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C00000"/>
                  </a:solidFill>
                </a:rPr>
                <a:t>3</a:t>
              </a:r>
              <a:endParaRPr lang="en-US" sz="2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1371600" y="3048000"/>
              <a:ext cx="101335" cy="8868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-Shape 87"/>
          <p:cNvSpPr/>
          <p:nvPr/>
        </p:nvSpPr>
        <p:spPr>
          <a:xfrm flipH="1" flipV="1">
            <a:off x="4953000" y="3229769"/>
            <a:ext cx="2119315" cy="2332831"/>
          </a:xfrm>
          <a:prstGeom prst="corner">
            <a:avLst>
              <a:gd name="adj1" fmla="val 18422"/>
              <a:gd name="adj2" fmla="val 22714"/>
            </a:avLst>
          </a:prstGeom>
          <a:solidFill>
            <a:schemeClr val="bg1">
              <a:lumMod val="65000"/>
              <a:alpha val="14000"/>
            </a:schemeClr>
          </a:solidFill>
          <a:ln w="6350">
            <a:noFill/>
          </a:ln>
          <a:scene3d>
            <a:camera prst="isometricTopUp"/>
            <a:lightRig rig="threePt" dir="t"/>
          </a:scene3d>
          <a:sp3d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38600" y="2453796"/>
            <a:ext cx="4869871" cy="3981400"/>
            <a:chOff x="-69271" y="3410000"/>
            <a:chExt cx="4869871" cy="3981400"/>
          </a:xfrm>
        </p:grpSpPr>
        <p:cxnSp>
          <p:nvCxnSpPr>
            <p:cNvPr id="31" name="Straight Arrow Connector 30"/>
            <p:cNvCxnSpPr/>
            <p:nvPr/>
          </p:nvCxnSpPr>
          <p:spPr>
            <a:xfrm flipV="1">
              <a:off x="3056557" y="3699404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056557" y="4461404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L-Shape 4"/>
            <p:cNvSpPr/>
            <p:nvPr/>
          </p:nvSpPr>
          <p:spPr>
            <a:xfrm flipH="1" flipV="1">
              <a:off x="586401" y="3410000"/>
              <a:ext cx="2301436" cy="914292"/>
            </a:xfrm>
            <a:prstGeom prst="corner">
              <a:avLst>
                <a:gd name="adj1" fmla="val 46208"/>
                <a:gd name="adj2" fmla="val 58400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4821" y="4335363"/>
              <a:ext cx="401386" cy="1266162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chilly" dir="t"/>
            </a:scene3d>
            <a:sp3d extrusionH="482600" contourW="6350" prstMaterial="clear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69271" y="4641850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ε</a:t>
              </a:r>
              <a:endParaRPr lang="en-US" sz="2400" i="1" baseline="-250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05999" y="4385028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5999" y="5045428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19675" y="4648200"/>
              <a:ext cx="476953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Bent-Up Arrow 10"/>
            <p:cNvSpPr/>
            <p:nvPr/>
          </p:nvSpPr>
          <p:spPr>
            <a:xfrm flipH="1">
              <a:off x="211614" y="4422738"/>
              <a:ext cx="297874" cy="1097389"/>
            </a:xfrm>
            <a:prstGeom prst="bent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isometricLeftDown"/>
              <a:lightRig rig="chilly" dir="t"/>
            </a:scene3d>
            <a:sp3d extrusionH="38100" contourW="12700" prstMaterial="softEdge">
              <a:extrusionClr>
                <a:schemeClr val="bg1"/>
              </a:extrusionClr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38247" y="5215393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26958" y="4398583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36994" y="4605207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37677" y="4821655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36483" y="5024090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802361" y="3608634"/>
              <a:ext cx="1915363" cy="3541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4"/>
            <p:cNvGrpSpPr/>
            <p:nvPr/>
          </p:nvGrpSpPr>
          <p:grpSpPr>
            <a:xfrm>
              <a:off x="2082063" y="4234555"/>
              <a:ext cx="1121099" cy="1451072"/>
              <a:chOff x="-2962174" y="3959271"/>
              <a:chExt cx="1121099" cy="1451072"/>
            </a:xfrm>
          </p:grpSpPr>
          <p:sp>
            <p:nvSpPr>
              <p:cNvPr id="52" name="Right Triangle 51"/>
              <p:cNvSpPr/>
              <p:nvPr/>
            </p:nvSpPr>
            <p:spPr>
              <a:xfrm>
                <a:off x="-2962174" y="4074933"/>
                <a:ext cx="966691" cy="133541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chilly" dir="t"/>
              </a:scene3d>
              <a:sp3d extrusionH="5778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flipV="1">
                <a:off x="-2697287" y="3973785"/>
                <a:ext cx="393696" cy="23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-2584818" y="4235385"/>
                <a:ext cx="405591" cy="23858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-2464315" y="4494499"/>
                <a:ext cx="400732" cy="23572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-2231400" y="5042997"/>
                <a:ext cx="388086" cy="22828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-2351080" y="4757152"/>
                <a:ext cx="403809" cy="23753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-2694471" y="3959271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-2430412" y="4510699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-2069675" y="4639120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-2189374" y="5045191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-2317963" y="4117887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83"/>
            <p:cNvGrpSpPr/>
            <p:nvPr/>
          </p:nvGrpSpPr>
          <p:grpSpPr>
            <a:xfrm>
              <a:off x="3009583" y="3703397"/>
              <a:ext cx="1121099" cy="1451072"/>
              <a:chOff x="-2962174" y="3959271"/>
              <a:chExt cx="1121099" cy="1451072"/>
            </a:xfrm>
          </p:grpSpPr>
          <p:sp>
            <p:nvSpPr>
              <p:cNvPr id="40" name="Right Triangle 39"/>
              <p:cNvSpPr/>
              <p:nvPr/>
            </p:nvSpPr>
            <p:spPr>
              <a:xfrm>
                <a:off x="-2962174" y="4074933"/>
                <a:ext cx="966691" cy="133541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chilly" dir="t"/>
              </a:scene3d>
              <a:sp3d extrusionH="5778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-2697287" y="3973785"/>
                <a:ext cx="393696" cy="23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-2584818" y="4235385"/>
                <a:ext cx="405591" cy="23858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-2464315" y="4494499"/>
                <a:ext cx="400732" cy="23572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-2231400" y="5042997"/>
                <a:ext cx="388086" cy="22828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-2351080" y="4757152"/>
                <a:ext cx="403809" cy="23753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-2069675" y="4639120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-2317963" y="4117887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-2694471" y="3959271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-2430412" y="4510699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-2189374" y="5045191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199996" lon="1200001" rev="1649999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758237" y="5281334"/>
              <a:ext cx="1915363" cy="3541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-Shape 36"/>
            <p:cNvSpPr/>
            <p:nvPr/>
          </p:nvSpPr>
          <p:spPr>
            <a:xfrm flipH="1">
              <a:off x="2068392" y="5696775"/>
              <a:ext cx="2732208" cy="832381"/>
            </a:xfrm>
            <a:prstGeom prst="corner">
              <a:avLst>
                <a:gd name="adj1" fmla="val 50000"/>
                <a:gd name="adj2" fmla="val 68234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45125" y="4461404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1988129" y="4156604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988129" y="4918604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750129" y="4004204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33400" y="1143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Components are said to be </a:t>
            </a:r>
            <a:r>
              <a:rPr lang="en-US" sz="2400" i="1" u="sng" dirty="0" smtClean="0"/>
              <a:t>in parallel</a:t>
            </a:r>
            <a:r>
              <a:rPr lang="en-US" sz="2400" i="1" dirty="0" smtClean="0"/>
              <a:t> </a:t>
            </a:r>
            <a:r>
              <a:rPr lang="en-US" sz="2400" dirty="0" smtClean="0"/>
              <a:t>when both ends are connected to each other, forming a loop containing only them</a:t>
            </a:r>
            <a:endParaRPr lang="en-US" sz="2400" dirty="0"/>
          </a:p>
        </p:txBody>
      </p:sp>
      <p:sp>
        <p:nvSpPr>
          <p:cNvPr id="67" name="Rectangle 66"/>
          <p:cNvSpPr/>
          <p:nvPr/>
        </p:nvSpPr>
        <p:spPr>
          <a:xfrm>
            <a:off x="1143000" y="2590800"/>
            <a:ext cx="2286000" cy="1600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452"/>
          <p:cNvGrpSpPr>
            <a:grpSpLocks/>
          </p:cNvGrpSpPr>
          <p:nvPr/>
        </p:nvGrpSpPr>
        <p:grpSpPr bwMode="auto">
          <a:xfrm>
            <a:off x="685800" y="3352800"/>
            <a:ext cx="901700" cy="149225"/>
            <a:chOff x="288" y="1728"/>
            <a:chExt cx="284" cy="47"/>
          </a:xfrm>
        </p:grpSpPr>
        <p:sp>
          <p:nvSpPr>
            <p:cNvPr id="6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" name="Group 468"/>
          <p:cNvGrpSpPr>
            <a:grpSpLocks/>
          </p:cNvGrpSpPr>
          <p:nvPr/>
        </p:nvGrpSpPr>
        <p:grpSpPr bwMode="auto">
          <a:xfrm rot="16200000">
            <a:off x="3036888" y="3211513"/>
            <a:ext cx="803275" cy="323850"/>
            <a:chOff x="1248" y="361"/>
            <a:chExt cx="253" cy="102"/>
          </a:xfrm>
        </p:grpSpPr>
        <p:sp useBgFill="1">
          <p:nvSpPr>
            <p:cNvPr id="7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28246" y="2971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cxnSp>
        <p:nvCxnSpPr>
          <p:cNvPr id="77" name="Straight Connector 76"/>
          <p:cNvCxnSpPr>
            <a:stCxn id="67" idx="0"/>
            <a:endCxn id="67" idx="2"/>
          </p:cNvCxnSpPr>
          <p:nvPr/>
        </p:nvCxnSpPr>
        <p:spPr>
          <a:xfrm>
            <a:off x="2286000" y="2590800"/>
            <a:ext cx="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468"/>
          <p:cNvGrpSpPr>
            <a:grpSpLocks/>
          </p:cNvGrpSpPr>
          <p:nvPr/>
        </p:nvGrpSpPr>
        <p:grpSpPr bwMode="auto">
          <a:xfrm rot="16200000">
            <a:off x="1874837" y="3211513"/>
            <a:ext cx="803275" cy="323850"/>
            <a:chOff x="1248" y="361"/>
            <a:chExt cx="253" cy="102"/>
          </a:xfrm>
        </p:grpSpPr>
        <p:sp useBgFill="1">
          <p:nvSpPr>
            <p:cNvPr id="80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>
            <a:off x="6894713" y="4793027"/>
            <a:ext cx="1526382" cy="881062"/>
          </a:xfrm>
          <a:prstGeom prst="straightConnector1">
            <a:avLst/>
          </a:prstGeom>
          <a:ln w="38100">
            <a:solidFill>
              <a:srgbClr val="8A3CC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4860472" y="2414952"/>
            <a:ext cx="1449248" cy="824671"/>
          </a:xfrm>
          <a:prstGeom prst="straightConnector1">
            <a:avLst/>
          </a:prstGeom>
          <a:ln w="38100">
            <a:solidFill>
              <a:srgbClr val="8A3CC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414590" y="3083832"/>
            <a:ext cx="133253" cy="83909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348536" y="2543717"/>
            <a:ext cx="133253" cy="8390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411320" y="2789084"/>
            <a:ext cx="497825" cy="282299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320038" y="2435589"/>
            <a:ext cx="583407" cy="342900"/>
          </a:xfrm>
          <a:prstGeom prst="straightConnector1">
            <a:avLst/>
          </a:prstGeom>
          <a:ln w="38100">
            <a:solidFill>
              <a:srgbClr val="8A3CC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886107" y="4186602"/>
            <a:ext cx="421481" cy="23812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7267916" y="4660937"/>
            <a:ext cx="133253" cy="83909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8195240" y="4114965"/>
            <a:ext cx="133253" cy="8390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7377601" y="4427108"/>
            <a:ext cx="513269" cy="293259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7912301" y="4443777"/>
            <a:ext cx="509587" cy="330993"/>
          </a:xfrm>
          <a:prstGeom prst="straightConnector1">
            <a:avLst/>
          </a:prstGeom>
          <a:ln w="38100">
            <a:solidFill>
              <a:srgbClr val="8A3CC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489229" y="2646238"/>
            <a:ext cx="711200" cy="148045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550798" y="3179622"/>
            <a:ext cx="711200" cy="1480457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6909869" y="2537983"/>
            <a:ext cx="444426" cy="25103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 flipV="1">
            <a:off x="4792574" y="4466379"/>
            <a:ext cx="2121189" cy="1216441"/>
          </a:xfrm>
          <a:prstGeom prst="straightConnector1">
            <a:avLst/>
          </a:prstGeom>
          <a:ln w="38100">
            <a:solidFill>
              <a:srgbClr val="8A3CC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57200" y="31959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latin typeface="Calibri"/>
              </a:rPr>
              <a:t>ε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438400" y="31242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3583026" y="31242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0" y="2129135"/>
            <a:ext cx="379374" cy="461665"/>
            <a:chOff x="1144626" y="2586335"/>
            <a:chExt cx="379374" cy="461665"/>
          </a:xfrm>
        </p:grpSpPr>
        <p:sp>
          <p:nvSpPr>
            <p:cNvPr id="93" name="TextBox 92"/>
            <p:cNvSpPr txBox="1"/>
            <p:nvPr/>
          </p:nvSpPr>
          <p:spPr>
            <a:xfrm>
              <a:off x="1144626" y="258633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2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1371600" y="3048000"/>
              <a:ext cx="152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905000" y="2590800"/>
            <a:ext cx="381000" cy="461665"/>
            <a:chOff x="992226" y="2807732"/>
            <a:chExt cx="381000" cy="461665"/>
          </a:xfrm>
        </p:grpSpPr>
        <p:sp>
          <p:nvSpPr>
            <p:cNvPr id="96" name="TextBox 95"/>
            <p:cNvSpPr txBox="1"/>
            <p:nvPr/>
          </p:nvSpPr>
          <p:spPr>
            <a:xfrm>
              <a:off x="992226" y="280773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FF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  <a:endParaRPr lang="en-US" sz="2400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1371600" y="3048000"/>
              <a:ext cx="1626" cy="15240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1828800" y="2129135"/>
            <a:ext cx="303174" cy="461665"/>
            <a:chOff x="1220826" y="2586335"/>
            <a:chExt cx="303174" cy="461665"/>
          </a:xfrm>
        </p:grpSpPr>
        <p:sp>
          <p:nvSpPr>
            <p:cNvPr id="100" name="TextBox 99"/>
            <p:cNvSpPr txBox="1"/>
            <p:nvPr/>
          </p:nvSpPr>
          <p:spPr>
            <a:xfrm>
              <a:off x="1220826" y="258633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7030A0"/>
                  </a:solidFill>
                </a:rPr>
                <a:t>I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1371600" y="3048000"/>
              <a:ext cx="152400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2284374" y="3657600"/>
            <a:ext cx="367432" cy="461665"/>
            <a:chOff x="1371600" y="2807732"/>
            <a:chExt cx="367432" cy="461665"/>
          </a:xfrm>
        </p:grpSpPr>
        <p:sp>
          <p:nvSpPr>
            <p:cNvPr id="118" name="TextBox 117"/>
            <p:cNvSpPr txBox="1"/>
            <p:nvPr/>
          </p:nvSpPr>
          <p:spPr>
            <a:xfrm>
              <a:off x="1373226" y="280773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FF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0000FF"/>
                  </a:solidFill>
                </a:rPr>
                <a:t>1</a:t>
              </a:r>
              <a:endParaRPr lang="en-US" sz="2400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1371600" y="3048000"/>
              <a:ext cx="1626" cy="15240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828800" y="3729335"/>
            <a:ext cx="304800" cy="461665"/>
            <a:chOff x="1068426" y="2586335"/>
            <a:chExt cx="304800" cy="461665"/>
          </a:xfrm>
        </p:grpSpPr>
        <p:sp>
          <p:nvSpPr>
            <p:cNvPr id="123" name="TextBox 122"/>
            <p:cNvSpPr txBox="1"/>
            <p:nvPr/>
          </p:nvSpPr>
          <p:spPr>
            <a:xfrm>
              <a:off x="1068426" y="258633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7030A0"/>
                  </a:solidFill>
                </a:rPr>
                <a:t>I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H="1">
              <a:off x="1220826" y="3048000"/>
              <a:ext cx="152400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2438400" y="3729335"/>
            <a:ext cx="457200" cy="461665"/>
            <a:chOff x="1297026" y="2586335"/>
            <a:chExt cx="457200" cy="461665"/>
          </a:xfrm>
        </p:grpSpPr>
        <p:sp>
          <p:nvSpPr>
            <p:cNvPr id="126" name="TextBox 125"/>
            <p:cNvSpPr txBox="1"/>
            <p:nvPr/>
          </p:nvSpPr>
          <p:spPr>
            <a:xfrm>
              <a:off x="1388420" y="258633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I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2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H="1">
              <a:off x="1297026" y="3048000"/>
              <a:ext cx="152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Parallel or series?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2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867400" y="1676400"/>
            <a:ext cx="2590800" cy="2133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452"/>
          <p:cNvGrpSpPr>
            <a:grpSpLocks/>
          </p:cNvGrpSpPr>
          <p:nvPr/>
        </p:nvGrpSpPr>
        <p:grpSpPr bwMode="auto">
          <a:xfrm rot="16200000">
            <a:off x="6176964" y="1595439"/>
            <a:ext cx="901700" cy="149225"/>
            <a:chOff x="288" y="1728"/>
            <a:chExt cx="284" cy="47"/>
          </a:xfrm>
        </p:grpSpPr>
        <p:sp useBgFill="1">
          <p:nvSpPr>
            <p:cNvPr id="2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2484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7162800" y="1676400"/>
            <a:ext cx="0" cy="1066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1"/>
            <a:endCxn id="26" idx="3"/>
          </p:cNvCxnSpPr>
          <p:nvPr/>
        </p:nvCxnSpPr>
        <p:spPr>
          <a:xfrm>
            <a:off x="5867400" y="2743200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" y="13716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circuit to the right. Which of the following statements is true?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38200" y="4495800"/>
            <a:ext cx="342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are in series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are in parallel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3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are in parallel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3" name="Group 452"/>
          <p:cNvGrpSpPr>
            <a:grpSpLocks/>
          </p:cNvGrpSpPr>
          <p:nvPr/>
        </p:nvGrpSpPr>
        <p:grpSpPr bwMode="auto">
          <a:xfrm rot="16200000">
            <a:off x="7396163" y="1608137"/>
            <a:ext cx="901700" cy="149225"/>
            <a:chOff x="288" y="1728"/>
            <a:chExt cx="284" cy="47"/>
          </a:xfrm>
        </p:grpSpPr>
        <p:sp useBgFill="1">
          <p:nvSpPr>
            <p:cNvPr id="54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452"/>
          <p:cNvGrpSpPr>
            <a:grpSpLocks/>
          </p:cNvGrpSpPr>
          <p:nvPr/>
        </p:nvGrpSpPr>
        <p:grpSpPr bwMode="auto">
          <a:xfrm rot="16200000">
            <a:off x="7399337" y="2662237"/>
            <a:ext cx="901700" cy="149225"/>
            <a:chOff x="288" y="1728"/>
            <a:chExt cx="284" cy="47"/>
          </a:xfrm>
        </p:grpSpPr>
        <p:sp useBgFill="1">
          <p:nvSpPr>
            <p:cNvPr id="5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" name="Group 452"/>
          <p:cNvGrpSpPr>
            <a:grpSpLocks/>
          </p:cNvGrpSpPr>
          <p:nvPr/>
        </p:nvGrpSpPr>
        <p:grpSpPr bwMode="auto">
          <a:xfrm rot="16200000">
            <a:off x="6103937" y="2662237"/>
            <a:ext cx="901700" cy="149225"/>
            <a:chOff x="288" y="1728"/>
            <a:chExt cx="284" cy="47"/>
          </a:xfrm>
        </p:grpSpPr>
        <p:sp useBgFill="1">
          <p:nvSpPr>
            <p:cNvPr id="6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" name="Group 452"/>
          <p:cNvGrpSpPr>
            <a:grpSpLocks/>
          </p:cNvGrpSpPr>
          <p:nvPr/>
        </p:nvGrpSpPr>
        <p:grpSpPr bwMode="auto">
          <a:xfrm rot="16200000">
            <a:off x="6850063" y="3725863"/>
            <a:ext cx="625475" cy="152400"/>
            <a:chOff x="332" y="1728"/>
            <a:chExt cx="197" cy="48"/>
          </a:xfrm>
        </p:grpSpPr>
        <p:sp useBgFill="1">
          <p:nvSpPr>
            <p:cNvPr id="66" name="Rectangle 453"/>
            <p:cNvSpPr>
              <a:spLocks noChangeArrowheads="1"/>
            </p:cNvSpPr>
            <p:nvPr/>
          </p:nvSpPr>
          <p:spPr bwMode="auto">
            <a:xfrm>
              <a:off x="332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6172200" y="1219200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dirty="0" smtClean="0">
                <a:cs typeface="Times New Roman" pitchFamily="18" charset="0"/>
              </a:rPr>
              <a:t>ε</a:t>
            </a:r>
            <a:endParaRPr lang="en-US" sz="2400" i="1" dirty="0">
              <a:cs typeface="Times New Roman" pitchFamily="18" charset="0"/>
            </a:endParaRPr>
          </a:p>
        </p:txBody>
      </p:sp>
      <p:sp>
        <p:nvSpPr>
          <p:cNvPr id="71" name="Text Box 475"/>
          <p:cNvSpPr txBox="1">
            <a:spLocks noChangeArrowheads="1"/>
          </p:cNvSpPr>
          <p:nvPr/>
        </p:nvSpPr>
        <p:spPr bwMode="auto">
          <a:xfrm>
            <a:off x="7924800" y="12147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72" name="Text Box 475"/>
          <p:cNvSpPr txBox="1">
            <a:spLocks noChangeArrowheads="1"/>
          </p:cNvSpPr>
          <p:nvPr/>
        </p:nvSpPr>
        <p:spPr bwMode="auto">
          <a:xfrm>
            <a:off x="7924800" y="22815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400" i="1" dirty="0" smtClean="0"/>
              <a:t>C</a:t>
            </a:r>
            <a:r>
              <a:rPr lang="en-US" sz="2400" baseline="-25000" dirty="0" smtClean="0"/>
              <a:t>4</a:t>
            </a:r>
            <a:endParaRPr lang="en-US" sz="2400" dirty="0"/>
          </a:p>
        </p:txBody>
      </p:sp>
      <p:sp>
        <p:nvSpPr>
          <p:cNvPr id="73" name="Text Box 475"/>
          <p:cNvSpPr txBox="1">
            <a:spLocks noChangeArrowheads="1"/>
          </p:cNvSpPr>
          <p:nvPr/>
        </p:nvSpPr>
        <p:spPr bwMode="auto">
          <a:xfrm>
            <a:off x="6629400" y="22815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74" name="Text Box 475"/>
          <p:cNvSpPr txBox="1">
            <a:spLocks noChangeArrowheads="1"/>
          </p:cNvSpPr>
          <p:nvPr/>
        </p:nvSpPr>
        <p:spPr bwMode="auto">
          <a:xfrm>
            <a:off x="7239000" y="3352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400" i="1" dirty="0" smtClean="0"/>
              <a:t>C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>
            <a:stCxn id="31" idx="0"/>
            <a:endCxn id="31" idx="2"/>
          </p:cNvCxnSpPr>
          <p:nvPr/>
        </p:nvCxnSpPr>
        <p:spPr>
          <a:xfrm>
            <a:off x="6591557" y="1295400"/>
            <a:ext cx="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468"/>
          <p:cNvGrpSpPr>
            <a:grpSpLocks/>
          </p:cNvGrpSpPr>
          <p:nvPr/>
        </p:nvGrpSpPr>
        <p:grpSpPr bwMode="auto">
          <a:xfrm rot="16200000">
            <a:off x="6180394" y="1916113"/>
            <a:ext cx="803275" cy="323850"/>
            <a:chOff x="1248" y="361"/>
            <a:chExt cx="253" cy="102"/>
          </a:xfrm>
        </p:grpSpPr>
        <p:sp>
          <p:nvSpPr>
            <p:cNvPr id="38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710032" y="182880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pic>
        <p:nvPicPr>
          <p:cNvPr id="12295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Resistors in parallel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296157" y="1295400"/>
            <a:ext cx="2590800" cy="1600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468"/>
          <p:cNvGrpSpPr>
            <a:grpSpLocks/>
          </p:cNvGrpSpPr>
          <p:nvPr/>
        </p:nvGrpSpPr>
        <p:grpSpPr bwMode="auto">
          <a:xfrm rot="16200000">
            <a:off x="7494845" y="1916113"/>
            <a:ext cx="803275" cy="323850"/>
            <a:chOff x="1248" y="361"/>
            <a:chExt cx="253" cy="102"/>
          </a:xfrm>
        </p:grpSpPr>
        <p:sp useBgFill="1">
          <p:nvSpPr>
            <p:cNvPr id="3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8768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41" name="Group 452"/>
          <p:cNvGrpSpPr>
            <a:grpSpLocks/>
          </p:cNvGrpSpPr>
          <p:nvPr/>
        </p:nvGrpSpPr>
        <p:grpSpPr bwMode="auto">
          <a:xfrm>
            <a:off x="4838957" y="2057400"/>
            <a:ext cx="901700" cy="149225"/>
            <a:chOff x="288" y="1728"/>
            <a:chExt cx="284" cy="47"/>
          </a:xfrm>
        </p:grpSpPr>
        <p:sp>
          <p:nvSpPr>
            <p:cNvPr id="4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33400" y="12192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circuit with two resistors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and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in parallel. Compare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the current through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to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the current through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002341" y="1828800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10 </a:t>
            </a:r>
            <a:r>
              <a:rPr lang="el-GR" sz="2000" dirty="0" smtClean="0"/>
              <a:t>Ω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641914" y="182880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838200" y="3370183"/>
            <a:ext cx="198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&gt;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&lt;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2.3</a:t>
            </a:r>
            <a:endParaRPr lang="en-US" dirty="0"/>
          </a:p>
        </p:txBody>
      </p:sp>
      <p:cxnSp>
        <p:nvCxnSpPr>
          <p:cNvPr id="15" name="Straight Connector 14"/>
          <p:cNvCxnSpPr>
            <a:stCxn id="23" idx="0"/>
            <a:endCxn id="23" idx="2"/>
          </p:cNvCxnSpPr>
          <p:nvPr/>
        </p:nvCxnSpPr>
        <p:spPr>
          <a:xfrm>
            <a:off x="6789126" y="1371600"/>
            <a:ext cx="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68"/>
          <p:cNvGrpSpPr>
            <a:grpSpLocks/>
          </p:cNvGrpSpPr>
          <p:nvPr/>
        </p:nvGrpSpPr>
        <p:grpSpPr bwMode="auto">
          <a:xfrm rot="16200000">
            <a:off x="6377963" y="1992313"/>
            <a:ext cx="803275" cy="323850"/>
            <a:chOff x="1248" y="361"/>
            <a:chExt cx="253" cy="102"/>
          </a:xfrm>
        </p:grpSpPr>
        <p:sp useBgFill="1">
          <p:nvSpPr>
            <p:cNvPr id="1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907601" y="1905000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5493726" y="1371600"/>
            <a:ext cx="2590800" cy="1600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468"/>
          <p:cNvGrpSpPr>
            <a:grpSpLocks/>
          </p:cNvGrpSpPr>
          <p:nvPr/>
        </p:nvGrpSpPr>
        <p:grpSpPr bwMode="auto">
          <a:xfrm rot="16200000">
            <a:off x="7692414" y="1992313"/>
            <a:ext cx="803275" cy="323850"/>
            <a:chOff x="1248" y="361"/>
            <a:chExt cx="253" cy="102"/>
          </a:xfrm>
        </p:grpSpPr>
        <p:sp useBgFill="1">
          <p:nvSpPr>
            <p:cNvPr id="25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074369" y="175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28" name="Group 452"/>
          <p:cNvGrpSpPr>
            <a:grpSpLocks/>
          </p:cNvGrpSpPr>
          <p:nvPr/>
        </p:nvGrpSpPr>
        <p:grpSpPr bwMode="auto">
          <a:xfrm>
            <a:off x="5036526" y="2133600"/>
            <a:ext cx="901700" cy="149225"/>
            <a:chOff x="288" y="1728"/>
            <a:chExt cx="284" cy="47"/>
          </a:xfrm>
        </p:grpSpPr>
        <p:sp>
          <p:nvSpPr>
            <p:cNvPr id="29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199910" y="1905000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839483" y="190500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/>
              <a:t>ε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055569" y="914400"/>
            <a:ext cx="762000" cy="685800"/>
            <a:chOff x="5867400" y="1219200"/>
            <a:chExt cx="762000" cy="685800"/>
          </a:xfrm>
        </p:grpSpPr>
        <p:sp>
          <p:nvSpPr>
            <p:cNvPr id="11" name="Rectangle 400"/>
            <p:cNvSpPr>
              <a:spLocks noChangeArrowheads="1"/>
            </p:cNvSpPr>
            <p:nvPr/>
          </p:nvSpPr>
          <p:spPr bwMode="auto">
            <a:xfrm flipH="1">
              <a:off x="5943600" y="15240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02"/>
            <p:cNvSpPr>
              <a:spLocks noChangeArrowheads="1"/>
            </p:cNvSpPr>
            <p:nvPr/>
          </p:nvSpPr>
          <p:spPr bwMode="auto">
            <a:xfrm flipH="1">
              <a:off x="6477000" y="1600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04"/>
            <p:cNvSpPr>
              <a:spLocks noChangeShapeType="1"/>
            </p:cNvSpPr>
            <p:nvPr/>
          </p:nvSpPr>
          <p:spPr bwMode="auto">
            <a:xfrm flipH="1">
              <a:off x="5943600" y="121920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403"/>
            <p:cNvSpPr>
              <a:spLocks noChangeArrowheads="1"/>
            </p:cNvSpPr>
            <p:nvPr/>
          </p:nvSpPr>
          <p:spPr bwMode="auto">
            <a:xfrm flipH="1">
              <a:off x="5867400" y="1604664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33400" y="12192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we add a switch </a:t>
            </a:r>
            <a:r>
              <a:rPr lang="en-US" sz="2400" i="1" dirty="0" smtClean="0"/>
              <a:t>S</a:t>
            </a:r>
            <a:r>
              <a:rPr lang="en-US" sz="2400" dirty="0" smtClean="0"/>
              <a:t>. What happens to the current out of the </a:t>
            </a:r>
            <a:r>
              <a:rPr lang="en-US" sz="2400" i="1" u="sng" dirty="0" smtClean="0"/>
              <a:t>battery</a:t>
            </a:r>
            <a:r>
              <a:rPr lang="en-US" sz="2400" dirty="0" smtClean="0"/>
              <a:t> when the switch is closed?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838200" y="3370183"/>
            <a:ext cx="4114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err="1" smtClean="0">
                <a:solidFill>
                  <a:schemeClr val="accent5">
                    <a:lumMod val="75000"/>
                  </a:schemeClr>
                </a:solidFill>
              </a:rPr>
              <a:t>battery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increases</a:t>
            </a:r>
            <a:endParaRPr lang="en-US" sz="2400" baseline="-25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err="1" smtClean="0">
                <a:solidFill>
                  <a:schemeClr val="accent5">
                    <a:lumMod val="75000"/>
                  </a:schemeClr>
                </a:solidFill>
              </a:rPr>
              <a:t>battery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remains the same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err="1" smtClean="0">
                <a:solidFill>
                  <a:schemeClr val="accent5">
                    <a:lumMod val="75000"/>
                  </a:schemeClr>
                </a:solidFill>
              </a:rPr>
              <a:t>battery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decreases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2400" y="57912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284169" y="1428690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</a:t>
            </a:r>
            <a:endParaRPr lang="en-US" sz="2000" dirty="0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5638800" y="3270547"/>
            <a:ext cx="1371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066800" y="3275012"/>
            <a:ext cx="1371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7924800" y="3732212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00400" y="3727747"/>
            <a:ext cx="167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62000" y="3732212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25563"/>
          </a:xfrm>
        </p:spPr>
        <p:txBody>
          <a:bodyPr/>
          <a:lstStyle/>
          <a:p>
            <a:r>
              <a:rPr lang="en-US" dirty="0" smtClean="0"/>
              <a:t>Equivalent resistance &amp; capacitance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271362" name="Object 2"/>
          <p:cNvGraphicFramePr>
            <a:graphicFrameLocks noChangeAspect="1"/>
          </p:cNvGraphicFramePr>
          <p:nvPr/>
        </p:nvGraphicFramePr>
        <p:xfrm>
          <a:off x="2960688" y="4951412"/>
          <a:ext cx="13366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4" name="Equation" r:id="rId4" imgW="761760" imgH="241200" progId="Equation.DSMT4">
                  <p:embed/>
                </p:oleObj>
              </mc:Choice>
              <mc:Fallback>
                <p:oleObj name="Equation" r:id="rId4" imgW="7617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4951412"/>
                        <a:ext cx="13366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3" name="Object 3"/>
          <p:cNvGraphicFramePr>
            <a:graphicFrameLocks noChangeAspect="1"/>
          </p:cNvGraphicFramePr>
          <p:nvPr/>
        </p:nvGraphicFramePr>
        <p:xfrm>
          <a:off x="1154113" y="4951412"/>
          <a:ext cx="12731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5" name="Equation" r:id="rId6" imgW="723600" imgH="241200" progId="Equation.DSMT4">
                  <p:embed/>
                </p:oleObj>
              </mc:Choice>
              <mc:Fallback>
                <p:oleObj name="Equation" r:id="rId6" imgW="7236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4951412"/>
                        <a:ext cx="12731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5508625" y="4951412"/>
          <a:ext cx="1450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6" name="Equation" r:id="rId8" imgW="825480" imgH="241200" progId="Equation.DSMT4">
                  <p:embed/>
                </p:oleObj>
              </mc:Choice>
              <mc:Fallback>
                <p:oleObj name="Equation" r:id="rId8" imgW="8254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951412"/>
                        <a:ext cx="14509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143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Circuit behaves the same as if </a:t>
            </a:r>
            <a:r>
              <a:rPr lang="en-US" sz="2400" i="1" dirty="0" smtClean="0"/>
              <a:t>parallel </a:t>
            </a:r>
            <a:r>
              <a:rPr lang="en-US" sz="2400" dirty="0" smtClean="0"/>
              <a:t>components were replaced by a </a:t>
            </a:r>
            <a:r>
              <a:rPr lang="en-US" sz="2400" i="1" dirty="0" smtClean="0"/>
              <a:t>single, equivalent</a:t>
            </a:r>
            <a:r>
              <a:rPr lang="en-US" sz="2400" dirty="0" smtClean="0"/>
              <a:t> component</a:t>
            </a:r>
            <a:endParaRPr lang="en-US" sz="2400" dirty="0"/>
          </a:p>
        </p:txBody>
      </p:sp>
      <p:grpSp>
        <p:nvGrpSpPr>
          <p:cNvPr id="4" name="Group 88"/>
          <p:cNvGrpSpPr/>
          <p:nvPr/>
        </p:nvGrpSpPr>
        <p:grpSpPr>
          <a:xfrm>
            <a:off x="1676400" y="5484812"/>
            <a:ext cx="1905000" cy="915988"/>
            <a:chOff x="1447800" y="5257800"/>
            <a:chExt cx="1905000" cy="915988"/>
          </a:xfrm>
        </p:grpSpPr>
        <p:graphicFrame>
          <p:nvGraphicFramePr>
            <p:cNvPr id="271366" name="Object 6"/>
            <p:cNvGraphicFramePr>
              <a:graphicFrameLocks noChangeAspect="1"/>
            </p:cNvGraphicFramePr>
            <p:nvPr/>
          </p:nvGraphicFramePr>
          <p:xfrm>
            <a:off x="1524000" y="5283200"/>
            <a:ext cx="1779588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027" name="Equation" r:id="rId10" imgW="888840" imgH="444240" progId="Equation.DSMT4">
                    <p:embed/>
                  </p:oleObj>
                </mc:Choice>
                <mc:Fallback>
                  <p:oleObj name="Equation" r:id="rId10" imgW="888840" imgH="4442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5283200"/>
                          <a:ext cx="1779588" cy="890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1447800" y="5257800"/>
              <a:ext cx="19050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1"/>
          <p:cNvGrpSpPr/>
          <p:nvPr/>
        </p:nvGrpSpPr>
        <p:grpSpPr>
          <a:xfrm>
            <a:off x="6248400" y="5637212"/>
            <a:ext cx="1752600" cy="533400"/>
            <a:chOff x="6770687" y="5235574"/>
            <a:chExt cx="1752600" cy="533400"/>
          </a:xfrm>
        </p:grpSpPr>
        <p:graphicFrame>
          <p:nvGraphicFramePr>
            <p:cNvPr id="271368" name="Object 8"/>
            <p:cNvGraphicFramePr>
              <a:graphicFrameLocks noChangeAspect="1"/>
            </p:cNvGraphicFramePr>
            <p:nvPr/>
          </p:nvGraphicFramePr>
          <p:xfrm>
            <a:off x="6816724" y="5287962"/>
            <a:ext cx="1641475" cy="481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028" name="Equation" r:id="rId12" imgW="825480" imgH="241200" progId="Equation.DSMT4">
                    <p:embed/>
                  </p:oleObj>
                </mc:Choice>
                <mc:Fallback>
                  <p:oleObj name="Equation" r:id="rId12" imgW="825480" imgH="2412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6724" y="5287962"/>
                          <a:ext cx="1641475" cy="481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6770687" y="5235574"/>
              <a:ext cx="1752600" cy="533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2"/>
          <p:cNvGrpSpPr>
            <a:grpSpLocks/>
          </p:cNvGrpSpPr>
          <p:nvPr/>
        </p:nvGrpSpPr>
        <p:grpSpPr bwMode="auto">
          <a:xfrm rot="16200000">
            <a:off x="6017509" y="3194347"/>
            <a:ext cx="615950" cy="152400"/>
            <a:chOff x="335" y="1728"/>
            <a:chExt cx="194" cy="48"/>
          </a:xfrm>
        </p:grpSpPr>
        <p:sp useBgFill="1">
          <p:nvSpPr>
            <p:cNvPr id="18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52"/>
          <p:cNvGrpSpPr>
            <a:grpSpLocks/>
          </p:cNvGrpSpPr>
          <p:nvPr/>
        </p:nvGrpSpPr>
        <p:grpSpPr bwMode="auto">
          <a:xfrm rot="16200000">
            <a:off x="6017508" y="4108746"/>
            <a:ext cx="615950" cy="152400"/>
            <a:chOff x="335" y="1728"/>
            <a:chExt cx="194" cy="48"/>
          </a:xfrm>
        </p:grpSpPr>
        <p:sp useBgFill="1">
          <p:nvSpPr>
            <p:cNvPr id="22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68"/>
          <p:cNvGrpSpPr>
            <a:grpSpLocks/>
          </p:cNvGrpSpPr>
          <p:nvPr/>
        </p:nvGrpSpPr>
        <p:grpSpPr bwMode="auto">
          <a:xfrm>
            <a:off x="1371600" y="3103562"/>
            <a:ext cx="803275" cy="323850"/>
            <a:chOff x="1248" y="361"/>
            <a:chExt cx="253" cy="102"/>
          </a:xfrm>
        </p:grpSpPr>
        <p:sp useBgFill="1">
          <p:nvSpPr>
            <p:cNvPr id="2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68"/>
          <p:cNvGrpSpPr>
            <a:grpSpLocks/>
          </p:cNvGrpSpPr>
          <p:nvPr/>
        </p:nvGrpSpPr>
        <p:grpSpPr bwMode="auto">
          <a:xfrm>
            <a:off x="1371600" y="4017962"/>
            <a:ext cx="803275" cy="323850"/>
            <a:chOff x="1248" y="361"/>
            <a:chExt cx="253" cy="102"/>
          </a:xfrm>
        </p:grpSpPr>
        <p:sp useBgFill="1">
          <p:nvSpPr>
            <p:cNvPr id="2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524000" y="266541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601826" y="357981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0" y="1981200"/>
            <a:ext cx="129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Resistors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64146" y="1976735"/>
            <a:ext cx="148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Capacitors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1" name="Group 468"/>
          <p:cNvGrpSpPr>
            <a:grpSpLocks/>
          </p:cNvGrpSpPr>
          <p:nvPr/>
        </p:nvGrpSpPr>
        <p:grpSpPr bwMode="auto">
          <a:xfrm>
            <a:off x="3657600" y="3575347"/>
            <a:ext cx="803275" cy="323850"/>
            <a:chOff x="1248" y="361"/>
            <a:chExt cx="253" cy="102"/>
          </a:xfrm>
        </p:grpSpPr>
        <p:sp useBgFill="1">
          <p:nvSpPr>
            <p:cNvPr id="3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52"/>
          <p:cNvGrpSpPr>
            <a:grpSpLocks/>
          </p:cNvGrpSpPr>
          <p:nvPr/>
        </p:nvGrpSpPr>
        <p:grpSpPr bwMode="auto">
          <a:xfrm rot="16200000">
            <a:off x="8150227" y="3656012"/>
            <a:ext cx="615950" cy="152400"/>
            <a:chOff x="335" y="1728"/>
            <a:chExt cx="194" cy="48"/>
          </a:xfrm>
        </p:grpSpPr>
        <p:sp useBgFill="1">
          <p:nvSpPr>
            <p:cNvPr id="40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71369" name="Object 9"/>
          <p:cNvGraphicFramePr>
            <a:graphicFrameLocks noChangeAspect="1"/>
          </p:cNvGraphicFramePr>
          <p:nvPr/>
        </p:nvGraphicFramePr>
        <p:xfrm>
          <a:off x="7227888" y="4951412"/>
          <a:ext cx="13366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9" name="Equation" r:id="rId14" imgW="761760" imgH="241200" progId="Equation.DSMT4">
                  <p:embed/>
                </p:oleObj>
              </mc:Choice>
              <mc:Fallback>
                <p:oleObj name="Equation" r:id="rId14" imgW="76176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4951412"/>
                        <a:ext cx="13366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2819400" y="3503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467600" y="3503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733800" y="312261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eq</a:t>
            </a:r>
            <a:endParaRPr lang="en-US" sz="2400" i="1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6173826" y="2584747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172200" y="350361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8153400" y="297021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eq</a:t>
            </a:r>
            <a:endParaRPr lang="en-US" sz="2400" i="1" baseline="-25000" dirty="0"/>
          </a:p>
        </p:txBody>
      </p:sp>
      <p:grpSp>
        <p:nvGrpSpPr>
          <p:cNvPr id="13" name="Group 89"/>
          <p:cNvGrpSpPr/>
          <p:nvPr/>
        </p:nvGrpSpPr>
        <p:grpSpPr>
          <a:xfrm>
            <a:off x="1219200" y="2284412"/>
            <a:ext cx="990600" cy="533400"/>
            <a:chOff x="457200" y="3352800"/>
            <a:chExt cx="990600" cy="533400"/>
          </a:xfrm>
        </p:grpSpPr>
        <p:sp>
          <p:nvSpPr>
            <p:cNvPr id="61" name="AutoShape 148"/>
            <p:cNvSpPr>
              <a:spLocks/>
            </p:cNvSpPr>
            <p:nvPr/>
          </p:nvSpPr>
          <p:spPr bwMode="auto">
            <a:xfrm rot="16200000" flipH="1" flipV="1">
              <a:off x="876300" y="3314700"/>
              <a:ext cx="152400" cy="990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2000" y="3352800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1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17" name="Group 90"/>
          <p:cNvGrpSpPr/>
          <p:nvPr/>
        </p:nvGrpSpPr>
        <p:grpSpPr>
          <a:xfrm>
            <a:off x="1295400" y="4341812"/>
            <a:ext cx="990600" cy="537865"/>
            <a:chOff x="1600200" y="3276600"/>
            <a:chExt cx="990600" cy="537865"/>
          </a:xfrm>
        </p:grpSpPr>
        <p:sp>
          <p:nvSpPr>
            <p:cNvPr id="62" name="AutoShape 148"/>
            <p:cNvSpPr>
              <a:spLocks/>
            </p:cNvSpPr>
            <p:nvPr/>
          </p:nvSpPr>
          <p:spPr bwMode="auto">
            <a:xfrm rot="5400000" flipH="1">
              <a:off x="2019300" y="2857500"/>
              <a:ext cx="152400" cy="990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05000" y="3352800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2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1" name="Group 93"/>
          <p:cNvGrpSpPr/>
          <p:nvPr/>
        </p:nvGrpSpPr>
        <p:grpSpPr>
          <a:xfrm>
            <a:off x="3581400" y="3960812"/>
            <a:ext cx="990600" cy="537865"/>
            <a:chOff x="3657600" y="3276600"/>
            <a:chExt cx="990600" cy="537865"/>
          </a:xfrm>
        </p:grpSpPr>
        <p:sp>
          <p:nvSpPr>
            <p:cNvPr id="63" name="AutoShape 148"/>
            <p:cNvSpPr>
              <a:spLocks/>
            </p:cNvSpPr>
            <p:nvPr/>
          </p:nvSpPr>
          <p:spPr bwMode="auto">
            <a:xfrm rot="5400000" flipH="1">
              <a:off x="4076700" y="2857500"/>
              <a:ext cx="152400" cy="990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886200" y="33528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solidFill>
                    <a:srgbClr val="009900"/>
                  </a:solidFill>
                </a:rPr>
                <a:t>V</a:t>
              </a:r>
              <a:r>
                <a:rPr lang="en-US" sz="2400" i="1" baseline="-25000" dirty="0" err="1" smtClean="0">
                  <a:solidFill>
                    <a:srgbClr val="009900"/>
                  </a:solidFill>
                </a:rPr>
                <a:t>eq</a:t>
              </a:r>
              <a:endParaRPr lang="en-US" sz="2400" i="1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5" name="Group 95"/>
          <p:cNvGrpSpPr/>
          <p:nvPr/>
        </p:nvGrpSpPr>
        <p:grpSpPr>
          <a:xfrm>
            <a:off x="6019800" y="2203747"/>
            <a:ext cx="609600" cy="537865"/>
            <a:chOff x="5486400" y="3424535"/>
            <a:chExt cx="609600" cy="537865"/>
          </a:xfrm>
        </p:grpSpPr>
        <p:sp>
          <p:nvSpPr>
            <p:cNvPr id="64" name="AutoShape 148"/>
            <p:cNvSpPr>
              <a:spLocks/>
            </p:cNvSpPr>
            <p:nvPr/>
          </p:nvSpPr>
          <p:spPr bwMode="auto">
            <a:xfrm rot="16200000" flipH="1" flipV="1">
              <a:off x="5715000" y="3581400"/>
              <a:ext cx="152400" cy="609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62600" y="3424535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1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8" name="Group 96"/>
          <p:cNvGrpSpPr/>
          <p:nvPr/>
        </p:nvGrpSpPr>
        <p:grpSpPr>
          <a:xfrm>
            <a:off x="6019800" y="4494212"/>
            <a:ext cx="609600" cy="533400"/>
            <a:chOff x="6629400" y="3352800"/>
            <a:chExt cx="609600" cy="533400"/>
          </a:xfrm>
        </p:grpSpPr>
        <p:sp>
          <p:nvSpPr>
            <p:cNvPr id="65" name="AutoShape 148"/>
            <p:cNvSpPr>
              <a:spLocks/>
            </p:cNvSpPr>
            <p:nvPr/>
          </p:nvSpPr>
          <p:spPr bwMode="auto">
            <a:xfrm rot="5400000" flipH="1">
              <a:off x="6858000" y="3124200"/>
              <a:ext cx="152400" cy="609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05600" y="3424535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2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31" name="Group 97"/>
          <p:cNvGrpSpPr/>
          <p:nvPr/>
        </p:nvGrpSpPr>
        <p:grpSpPr>
          <a:xfrm>
            <a:off x="8153400" y="4037012"/>
            <a:ext cx="609600" cy="533400"/>
            <a:chOff x="8153400" y="3352800"/>
            <a:chExt cx="609600" cy="533400"/>
          </a:xfrm>
        </p:grpSpPr>
        <p:sp>
          <p:nvSpPr>
            <p:cNvPr id="66" name="AutoShape 148"/>
            <p:cNvSpPr>
              <a:spLocks/>
            </p:cNvSpPr>
            <p:nvPr/>
          </p:nvSpPr>
          <p:spPr bwMode="auto">
            <a:xfrm rot="5400000" flipH="1">
              <a:off x="8382000" y="3124200"/>
              <a:ext cx="152400" cy="609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193613" y="3424535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solidFill>
                    <a:srgbClr val="009900"/>
                  </a:solidFill>
                </a:rPr>
                <a:t>V</a:t>
              </a:r>
              <a:r>
                <a:rPr lang="en-US" sz="2400" i="1" baseline="-25000" dirty="0" err="1" smtClean="0">
                  <a:solidFill>
                    <a:srgbClr val="009900"/>
                  </a:solidFill>
                </a:rPr>
                <a:t>eq</a:t>
              </a:r>
              <a:endParaRPr lang="en-US" sz="2400" i="1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36" name="Group 94"/>
          <p:cNvGrpSpPr/>
          <p:nvPr/>
        </p:nvGrpSpPr>
        <p:grpSpPr>
          <a:xfrm>
            <a:off x="4419600" y="3275012"/>
            <a:ext cx="394660" cy="457200"/>
            <a:chOff x="4495800" y="2590800"/>
            <a:chExt cx="394660" cy="457200"/>
          </a:xfrm>
        </p:grpSpPr>
        <p:sp>
          <p:nvSpPr>
            <p:cNvPr id="75" name="TextBox 74"/>
            <p:cNvSpPr txBox="1"/>
            <p:nvPr/>
          </p:nvSpPr>
          <p:spPr>
            <a:xfrm>
              <a:off x="4495800" y="2590800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eq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45720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92"/>
          <p:cNvGrpSpPr/>
          <p:nvPr/>
        </p:nvGrpSpPr>
        <p:grpSpPr>
          <a:xfrm>
            <a:off x="2133600" y="3732212"/>
            <a:ext cx="320922" cy="457200"/>
            <a:chOff x="2438400" y="2590800"/>
            <a:chExt cx="320922" cy="457200"/>
          </a:xfrm>
        </p:grpSpPr>
        <p:sp>
          <p:nvSpPr>
            <p:cNvPr id="74" name="TextBox 73"/>
            <p:cNvSpPr txBox="1"/>
            <p:nvPr/>
          </p:nvSpPr>
          <p:spPr>
            <a:xfrm>
              <a:off x="2438400" y="2590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25146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91"/>
          <p:cNvGrpSpPr/>
          <p:nvPr/>
        </p:nvGrpSpPr>
        <p:grpSpPr>
          <a:xfrm>
            <a:off x="2133600" y="2817812"/>
            <a:ext cx="320922" cy="457200"/>
            <a:chOff x="1297026" y="2590800"/>
            <a:chExt cx="320922" cy="457200"/>
          </a:xfrm>
        </p:grpSpPr>
        <p:sp>
          <p:nvSpPr>
            <p:cNvPr id="73" name="TextBox 72"/>
            <p:cNvSpPr txBox="1"/>
            <p:nvPr/>
          </p:nvSpPr>
          <p:spPr>
            <a:xfrm>
              <a:off x="1297026" y="2590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13716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98"/>
          <p:cNvGrpSpPr/>
          <p:nvPr/>
        </p:nvGrpSpPr>
        <p:grpSpPr>
          <a:xfrm>
            <a:off x="5867805" y="2920707"/>
            <a:ext cx="990195" cy="373797"/>
            <a:chOff x="5333523" y="2662535"/>
            <a:chExt cx="990195" cy="373797"/>
          </a:xfrm>
        </p:grpSpPr>
        <p:sp>
          <p:nvSpPr>
            <p:cNvPr id="76" name="TextBox 75"/>
            <p:cNvSpPr txBox="1"/>
            <p:nvPr/>
          </p:nvSpPr>
          <p:spPr>
            <a:xfrm>
              <a:off x="5333523" y="266253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91200" y="26670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–Q</a:t>
              </a:r>
              <a:r>
                <a:rPr lang="en-US" baseline="-25000" dirty="0" smtClean="0">
                  <a:solidFill>
                    <a:schemeClr val="accent5">
                      <a:lumMod val="75000"/>
                    </a:schemeClr>
                  </a:solidFill>
                </a:rPr>
                <a:t>1</a:t>
              </a:r>
              <a:endParaRPr lang="en-US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 99"/>
          <p:cNvGrpSpPr/>
          <p:nvPr/>
        </p:nvGrpSpPr>
        <p:grpSpPr>
          <a:xfrm>
            <a:off x="5867805" y="3827697"/>
            <a:ext cx="990195" cy="369332"/>
            <a:chOff x="6476523" y="2667000"/>
            <a:chExt cx="990195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6476523" y="26670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934200" y="26670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–Q</a:t>
              </a:r>
              <a:r>
                <a:rPr lang="en-US" baseline="-25000" dirty="0" smtClean="0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  <a:endParaRPr lang="en-US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100"/>
          <p:cNvGrpSpPr/>
          <p:nvPr/>
        </p:nvGrpSpPr>
        <p:grpSpPr>
          <a:xfrm>
            <a:off x="7891160" y="3351212"/>
            <a:ext cx="1181564" cy="369332"/>
            <a:chOff x="7891160" y="2667000"/>
            <a:chExt cx="1181564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7891160" y="2667000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Q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eq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466468" y="2667000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</a:t>
              </a:r>
              <a:r>
                <a:rPr lang="en-US" i="1" dirty="0" err="1" smtClean="0">
                  <a:solidFill>
                    <a:schemeClr val="accent5">
                      <a:lumMod val="75000"/>
                    </a:schemeClr>
                  </a:solidFill>
                </a:rPr>
                <a:t>Q</a:t>
              </a:r>
              <a:r>
                <a:rPr lang="en-US" i="1" baseline="-25000" dirty="0" err="1" smtClean="0">
                  <a:solidFill>
                    <a:schemeClr val="accent5">
                      <a:lumMod val="75000"/>
                    </a:schemeClr>
                  </a:solidFill>
                </a:rPr>
                <a:t>eq</a:t>
              </a:r>
              <a:endParaRPr lang="en-US" i="1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2438400" y="3732212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334000" y="3727747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10400" y="3727747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vascular resistance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1219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previous calculation, </a:t>
            </a:r>
            <a:r>
              <a:rPr lang="en-US" sz="2400" dirty="0" err="1" smtClean="0"/>
              <a:t>capillaric</a:t>
            </a:r>
            <a:r>
              <a:rPr lang="en-US" sz="2400" dirty="0" smtClean="0"/>
              <a:t> resistance accounts for ~20% of total vascular resistance, yet capillaries are the thinnest blood vessels, and should have the </a:t>
            </a:r>
            <a:r>
              <a:rPr lang="en-US" sz="2400" i="1" dirty="0" smtClean="0"/>
              <a:t>highest </a:t>
            </a:r>
            <a:r>
              <a:rPr lang="en-US" sz="2400" dirty="0" smtClean="0"/>
              <a:t>resistance. Why?</a:t>
            </a:r>
            <a:endParaRPr lang="en-US" sz="24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905000" y="2438400"/>
            <a:ext cx="5029200" cy="1969532"/>
            <a:chOff x="1905000" y="2438400"/>
            <a:chExt cx="5029200" cy="1969532"/>
          </a:xfrm>
        </p:grpSpPr>
        <p:sp>
          <p:nvSpPr>
            <p:cNvPr id="64" name="TextBox 63"/>
            <p:cNvSpPr txBox="1"/>
            <p:nvPr/>
          </p:nvSpPr>
          <p:spPr>
            <a:xfrm>
              <a:off x="6008575" y="3429000"/>
              <a:ext cx="773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Artery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4038600"/>
              <a:ext cx="995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Capillary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30377" y="3733800"/>
              <a:ext cx="832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Venule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62200" y="3429000"/>
              <a:ext cx="594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Vein</a:t>
              </a:r>
              <a:endParaRPr lang="en-US" dirty="0"/>
            </a:p>
          </p:txBody>
        </p:sp>
        <p:pic>
          <p:nvPicPr>
            <p:cNvPr id="300034" name="Picture 2" descr="http://classes.midlandstech.edu/carterp/Courses/bio211/chap19/Slide16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926" b="73997"/>
            <a:stretch>
              <a:fillRect/>
            </a:stretch>
          </p:blipFill>
          <p:spPr bwMode="auto">
            <a:xfrm flipH="1">
              <a:off x="1905000" y="2438400"/>
              <a:ext cx="5029200" cy="1676400"/>
            </a:xfrm>
            <a:prstGeom prst="rect">
              <a:avLst/>
            </a:prstGeom>
            <a:noFill/>
          </p:spPr>
        </p:pic>
        <p:sp>
          <p:nvSpPr>
            <p:cNvPr id="65" name="TextBox 64"/>
            <p:cNvSpPr txBox="1"/>
            <p:nvPr/>
          </p:nvSpPr>
          <p:spPr>
            <a:xfrm>
              <a:off x="4953000" y="3733800"/>
              <a:ext cx="1010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Arteriole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25563"/>
          </a:xfrm>
        </p:spPr>
        <p:txBody>
          <a:bodyPr/>
          <a:lstStyle/>
          <a:p>
            <a:r>
              <a:rPr lang="en-US" dirty="0" smtClean="0"/>
              <a:t>Calculation: cardiovascular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6" name="Picture 2" descr="http://www.bbc.co.uk/schools/gcsebitesize/science/images/101_circulatory_system.gif"/>
          <p:cNvPicPr>
            <a:picLocks noChangeAspect="1" noChangeArrowheads="1"/>
          </p:cNvPicPr>
          <p:nvPr/>
        </p:nvPicPr>
        <p:blipFill>
          <a:blip r:embed="rId3" cstate="print"/>
          <a:srcRect t="87671"/>
          <a:stretch>
            <a:fillRect/>
          </a:stretch>
        </p:blipFill>
        <p:spPr bwMode="auto">
          <a:xfrm>
            <a:off x="5472860" y="5410200"/>
            <a:ext cx="3061540" cy="609600"/>
          </a:xfrm>
          <a:prstGeom prst="rect">
            <a:avLst/>
          </a:prstGeom>
          <a:noFill/>
        </p:spPr>
      </p:pic>
      <p:pic>
        <p:nvPicPr>
          <p:cNvPr id="31" name="Picture 2" descr="http://www.bbc.co.uk/schools/gcsebitesize/science/images/101_circulatory_system.gif"/>
          <p:cNvPicPr>
            <a:picLocks noChangeAspect="1" noChangeArrowheads="1"/>
          </p:cNvPicPr>
          <p:nvPr/>
        </p:nvPicPr>
        <p:blipFill>
          <a:blip r:embed="rId3" cstate="print"/>
          <a:srcRect b="43014"/>
          <a:stretch>
            <a:fillRect/>
          </a:stretch>
        </p:blipFill>
        <p:spPr bwMode="auto">
          <a:xfrm>
            <a:off x="5472860" y="2743200"/>
            <a:ext cx="3061539" cy="2817700"/>
          </a:xfrm>
          <a:prstGeom prst="rect">
            <a:avLst/>
          </a:prstGeom>
          <a:noFill/>
        </p:spPr>
      </p:pic>
      <p:grpSp>
        <p:nvGrpSpPr>
          <p:cNvPr id="119" name="Group 118"/>
          <p:cNvGrpSpPr/>
          <p:nvPr/>
        </p:nvGrpSpPr>
        <p:grpSpPr>
          <a:xfrm>
            <a:off x="5472860" y="2819400"/>
            <a:ext cx="3048000" cy="3200400"/>
            <a:chOff x="5638800" y="1752600"/>
            <a:chExt cx="3048000" cy="3200400"/>
          </a:xfrm>
        </p:grpSpPr>
        <p:sp>
          <p:nvSpPr>
            <p:cNvPr id="33" name="Rectangle 32"/>
            <p:cNvSpPr/>
            <p:nvPr/>
          </p:nvSpPr>
          <p:spPr>
            <a:xfrm>
              <a:off x="5638800" y="1752600"/>
              <a:ext cx="3048000" cy="32004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452"/>
            <p:cNvGrpSpPr>
              <a:grpSpLocks/>
            </p:cNvGrpSpPr>
            <p:nvPr/>
          </p:nvGrpSpPr>
          <p:grpSpPr bwMode="auto">
            <a:xfrm>
              <a:off x="7010400" y="3683000"/>
              <a:ext cx="762000" cy="127000"/>
              <a:chOff x="452" y="1651"/>
              <a:chExt cx="240" cy="40"/>
            </a:xfrm>
          </p:grpSpPr>
          <p:sp>
            <p:nvSpPr>
              <p:cNvPr id="64" name="Line 454"/>
              <p:cNvSpPr>
                <a:spLocks noChangeShapeType="1"/>
              </p:cNvSpPr>
              <p:nvPr/>
            </p:nvSpPr>
            <p:spPr bwMode="auto">
              <a:xfrm>
                <a:off x="452" y="1651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455"/>
              <p:cNvSpPr>
                <a:spLocks noChangeShapeType="1"/>
              </p:cNvSpPr>
              <p:nvPr/>
            </p:nvSpPr>
            <p:spPr bwMode="auto">
              <a:xfrm>
                <a:off x="524" y="1691"/>
                <a:ext cx="96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Freeform 464"/>
            <p:cNvSpPr>
              <a:spLocks/>
            </p:cNvSpPr>
            <p:nvPr/>
          </p:nvSpPr>
          <p:spPr bwMode="auto">
            <a:xfrm>
              <a:off x="6781800" y="21336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6553200" y="3048000"/>
              <a:ext cx="0" cy="4572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534400" y="2286000"/>
              <a:ext cx="0" cy="2438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91200" y="2286000"/>
              <a:ext cx="0" cy="2438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791200" y="3962400"/>
              <a:ext cx="1600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791200" y="2286000"/>
              <a:ext cx="990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791200" y="4724400"/>
              <a:ext cx="990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848600" y="3962400"/>
              <a:ext cx="6858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64"/>
            <p:cNvSpPr>
              <a:spLocks/>
            </p:cNvSpPr>
            <p:nvPr/>
          </p:nvSpPr>
          <p:spPr bwMode="auto">
            <a:xfrm>
              <a:off x="6781801" y="45720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64"/>
            <p:cNvSpPr>
              <a:spLocks/>
            </p:cNvSpPr>
            <p:nvPr/>
          </p:nvSpPr>
          <p:spPr bwMode="auto">
            <a:xfrm>
              <a:off x="6781800" y="28956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7543800" y="2286000"/>
              <a:ext cx="990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43800" y="4724400"/>
              <a:ext cx="990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553200" y="3048000"/>
              <a:ext cx="228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543800" y="3048000"/>
              <a:ext cx="3048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553200" y="3505200"/>
              <a:ext cx="838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7848600" y="3048000"/>
              <a:ext cx="0" cy="914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7391400" y="3505200"/>
              <a:ext cx="0" cy="152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7391400" y="3810000"/>
              <a:ext cx="0" cy="152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6781800" y="176426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brain</a:t>
              </a:r>
              <a:endParaRPr lang="en-US" i="1" baseline="-250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58000" y="2526268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pulm</a:t>
              </a:r>
              <a:endParaRPr lang="en-US" i="1" baseline="-250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781800" y="4191000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body</a:t>
              </a:r>
              <a:endParaRPr lang="en-US" i="1" baseline="-25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441872" y="3505200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i="1" baseline="-25000" dirty="0" smtClean="0"/>
                <a:t>heart</a:t>
              </a:r>
              <a:endParaRPr lang="en-US" i="1" baseline="-25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391400" y="3352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09600" y="1295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human cardiovascular system consists of two circuits: </a:t>
            </a:r>
            <a:r>
              <a:rPr lang="en-US" sz="2400" i="1" u="sng" dirty="0" smtClean="0"/>
              <a:t>pulmonary</a:t>
            </a:r>
            <a:r>
              <a:rPr lang="en-US" sz="2400" dirty="0" smtClean="0"/>
              <a:t> circulation which carries blood though the lungs, and </a:t>
            </a:r>
            <a:r>
              <a:rPr lang="en-US" sz="2400" i="1" u="sng" dirty="0" smtClean="0"/>
              <a:t>systemic</a:t>
            </a:r>
            <a:r>
              <a:rPr lang="en-US" sz="2400" dirty="0" smtClean="0"/>
              <a:t> circulation which carries blood to the organs</a:t>
            </a:r>
            <a:endParaRPr lang="en-US" sz="2400" dirty="0"/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533400" y="5791200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latin typeface="+mn-lt"/>
              </a:rPr>
              <a:t>Calculate current through each </a:t>
            </a:r>
            <a:r>
              <a:rPr lang="en-US" dirty="0" smtClean="0">
                <a:latin typeface="+mn-lt"/>
              </a:rPr>
              <a:t>component of circulatory system</a:t>
            </a:r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42451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pulm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brain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 k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body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160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heart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120 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9600" y="2819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organs of the body are connected in parallel in the systemic circuit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609600" y="3810000"/>
            <a:ext cx="3031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Simple circuit model*: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600" y="5257800"/>
            <a:ext cx="437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*Numbers represent accurate relative values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analyzing circuits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3443009" y="2948828"/>
            <a:ext cx="1596841" cy="9525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62"/>
          <p:cNvGrpSpPr>
            <a:grpSpLocks/>
          </p:cNvGrpSpPr>
          <p:nvPr/>
        </p:nvGrpSpPr>
        <p:grpSpPr bwMode="auto">
          <a:xfrm>
            <a:off x="3933265" y="2514600"/>
            <a:ext cx="590644" cy="238125"/>
            <a:chOff x="1250" y="448"/>
            <a:chExt cx="253" cy="102"/>
          </a:xfrm>
          <a:solidFill>
            <a:srgbClr val="FFFFFF"/>
          </a:solidFill>
        </p:grpSpPr>
        <p:sp useBgFill="1">
          <p:nvSpPr>
            <p:cNvPr id="22" name="Rectangle 463"/>
            <p:cNvSpPr>
              <a:spLocks noChangeArrowheads="1"/>
            </p:cNvSpPr>
            <p:nvPr/>
          </p:nvSpPr>
          <p:spPr bwMode="auto">
            <a:xfrm>
              <a:off x="1255" y="448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464"/>
            <p:cNvSpPr>
              <a:spLocks/>
            </p:cNvSpPr>
            <p:nvPr/>
          </p:nvSpPr>
          <p:spPr bwMode="auto">
            <a:xfrm>
              <a:off x="1250" y="448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 rot="16200000">
            <a:off x="4356989" y="2987348"/>
            <a:ext cx="1596840" cy="8754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462"/>
          <p:cNvGrpSpPr>
            <a:grpSpLocks/>
          </p:cNvGrpSpPr>
          <p:nvPr/>
        </p:nvGrpSpPr>
        <p:grpSpPr bwMode="auto">
          <a:xfrm rot="16200000">
            <a:off x="5290814" y="3251155"/>
            <a:ext cx="590644" cy="238125"/>
            <a:chOff x="1261" y="25"/>
            <a:chExt cx="253" cy="102"/>
          </a:xfrm>
          <a:solidFill>
            <a:srgbClr val="FFFFFF"/>
          </a:solidFill>
        </p:grpSpPr>
        <p:sp useBgFill="1">
          <p:nvSpPr>
            <p:cNvPr id="26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462"/>
          <p:cNvGrpSpPr>
            <a:grpSpLocks/>
          </p:cNvGrpSpPr>
          <p:nvPr/>
        </p:nvGrpSpPr>
        <p:grpSpPr bwMode="auto">
          <a:xfrm rot="16200000">
            <a:off x="4415352" y="3251155"/>
            <a:ext cx="590644" cy="238125"/>
            <a:chOff x="1248" y="361"/>
            <a:chExt cx="253" cy="102"/>
          </a:xfrm>
          <a:solidFill>
            <a:srgbClr val="FFFFFF"/>
          </a:solidFill>
        </p:grpSpPr>
        <p:sp useBgFill="1">
          <p:nvSpPr>
            <p:cNvPr id="29" name="Rectangle 463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464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452"/>
          <p:cNvGrpSpPr>
            <a:grpSpLocks/>
          </p:cNvGrpSpPr>
          <p:nvPr/>
        </p:nvGrpSpPr>
        <p:grpSpPr bwMode="auto">
          <a:xfrm>
            <a:off x="3429000" y="3375213"/>
            <a:ext cx="663016" cy="109724"/>
            <a:chOff x="288" y="1728"/>
            <a:chExt cx="284" cy="47"/>
          </a:xfrm>
          <a:solidFill>
            <a:srgbClr val="FFFFFF"/>
          </a:solidFill>
        </p:grpSpPr>
        <p:sp useBgFill="1">
          <p:nvSpPr>
            <p:cNvPr id="3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629400" y="2514600"/>
            <a:ext cx="1905002" cy="1736916"/>
            <a:chOff x="2971798" y="4114798"/>
            <a:chExt cx="2590799" cy="2362202"/>
          </a:xfrm>
        </p:grpSpPr>
        <p:sp>
          <p:nvSpPr>
            <p:cNvPr id="35" name="Rectangle 34"/>
            <p:cNvSpPr/>
            <p:nvPr/>
          </p:nvSpPr>
          <p:spPr>
            <a:xfrm rot="16200000">
              <a:off x="3086099" y="4152901"/>
              <a:ext cx="2209800" cy="243839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462"/>
            <p:cNvGrpSpPr>
              <a:grpSpLocks/>
            </p:cNvGrpSpPr>
            <p:nvPr/>
          </p:nvGrpSpPr>
          <p:grpSpPr bwMode="auto">
            <a:xfrm rot="16200000">
              <a:off x="4999034" y="5268910"/>
              <a:ext cx="803275" cy="323850"/>
              <a:chOff x="1261" y="25"/>
              <a:chExt cx="253" cy="102"/>
            </a:xfrm>
            <a:solidFill>
              <a:srgbClr val="FFFFFF"/>
            </a:solidFill>
          </p:grpSpPr>
          <p:sp useBgFill="1">
            <p:nvSpPr>
              <p:cNvPr id="37" name="Rectangle 463"/>
              <p:cNvSpPr>
                <a:spLocks noChangeArrowheads="1"/>
              </p:cNvSpPr>
              <p:nvPr/>
            </p:nvSpPr>
            <p:spPr bwMode="auto">
              <a:xfrm>
                <a:off x="1261" y="25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464"/>
              <p:cNvSpPr>
                <a:spLocks/>
              </p:cNvSpPr>
              <p:nvPr/>
            </p:nvSpPr>
            <p:spPr bwMode="auto">
              <a:xfrm>
                <a:off x="1261" y="31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 rot="16200000">
              <a:off x="3009898" y="4229097"/>
              <a:ext cx="1371600" cy="144779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452"/>
            <p:cNvGrpSpPr>
              <a:grpSpLocks/>
            </p:cNvGrpSpPr>
            <p:nvPr/>
          </p:nvGrpSpPr>
          <p:grpSpPr bwMode="auto">
            <a:xfrm rot="5400000">
              <a:off x="3205159" y="5557836"/>
              <a:ext cx="901700" cy="149225"/>
              <a:chOff x="288" y="1728"/>
              <a:chExt cx="284" cy="47"/>
            </a:xfrm>
            <a:solidFill>
              <a:srgbClr val="FFFFFF"/>
            </a:solidFill>
          </p:grpSpPr>
          <p:sp useBgFill="1">
            <p:nvSpPr>
              <p:cNvPr id="41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462"/>
            <p:cNvGrpSpPr>
              <a:grpSpLocks/>
            </p:cNvGrpSpPr>
            <p:nvPr/>
          </p:nvGrpSpPr>
          <p:grpSpPr bwMode="auto">
            <a:xfrm rot="16200000">
              <a:off x="4008434" y="4811710"/>
              <a:ext cx="803275" cy="323850"/>
              <a:chOff x="1248" y="361"/>
              <a:chExt cx="253" cy="102"/>
            </a:xfrm>
            <a:solidFill>
              <a:srgbClr val="FFFFFF"/>
            </a:solidFill>
          </p:grpSpPr>
          <p:sp useBgFill="1">
            <p:nvSpPr>
              <p:cNvPr id="45" name="Rectangle 463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464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" name="Group 462"/>
            <p:cNvGrpSpPr>
              <a:grpSpLocks/>
            </p:cNvGrpSpPr>
            <p:nvPr/>
          </p:nvGrpSpPr>
          <p:grpSpPr bwMode="auto">
            <a:xfrm>
              <a:off x="3311522" y="4114798"/>
              <a:ext cx="803275" cy="323850"/>
              <a:chOff x="1250" y="448"/>
              <a:chExt cx="253" cy="102"/>
            </a:xfrm>
            <a:solidFill>
              <a:srgbClr val="FFFFFF"/>
            </a:solidFill>
          </p:grpSpPr>
          <p:sp useBgFill="1">
            <p:nvSpPr>
              <p:cNvPr id="48" name="Rectangle 463"/>
              <p:cNvSpPr>
                <a:spLocks noChangeArrowheads="1"/>
              </p:cNvSpPr>
              <p:nvPr/>
            </p:nvSpPr>
            <p:spPr bwMode="auto">
              <a:xfrm>
                <a:off x="1255" y="448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464"/>
              <p:cNvSpPr>
                <a:spLocks/>
              </p:cNvSpPr>
              <p:nvPr/>
            </p:nvSpPr>
            <p:spPr bwMode="auto">
              <a:xfrm>
                <a:off x="1250" y="448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0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685800" y="1447800"/>
            <a:ext cx="740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of the following circuit is different than the others?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1828800" y="1893624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0" y="18936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99339" y="189362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III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914400" y="4690408"/>
            <a:ext cx="350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Circuit I</a:t>
            </a: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Circuit II</a:t>
            </a: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Circuit III</a:t>
            </a: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All three are equivalent</a:t>
            </a: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All three are different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814718" y="304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167518" y="3669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1128013" y="2377188"/>
            <a:ext cx="1624857" cy="2066089"/>
            <a:chOff x="1128013" y="2377188"/>
            <a:chExt cx="1624857" cy="2066089"/>
          </a:xfrm>
        </p:grpSpPr>
        <p:sp>
          <p:nvSpPr>
            <p:cNvPr id="5" name="Rectangle 4"/>
            <p:cNvSpPr/>
            <p:nvPr/>
          </p:nvSpPr>
          <p:spPr>
            <a:xfrm>
              <a:off x="1128013" y="2489246"/>
              <a:ext cx="1624857" cy="18541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462"/>
            <p:cNvGrpSpPr>
              <a:grpSpLocks/>
            </p:cNvGrpSpPr>
            <p:nvPr/>
          </p:nvGrpSpPr>
          <p:grpSpPr bwMode="auto">
            <a:xfrm>
              <a:off x="1692978" y="2377188"/>
              <a:ext cx="590645" cy="238126"/>
              <a:chOff x="1250" y="448"/>
              <a:chExt cx="253" cy="102"/>
            </a:xfrm>
            <a:solidFill>
              <a:srgbClr val="FFFFFF"/>
            </a:solidFill>
          </p:grpSpPr>
          <p:sp useBgFill="1">
            <p:nvSpPr>
              <p:cNvPr id="18" name="Rectangle 463"/>
              <p:cNvSpPr>
                <a:spLocks noChangeArrowheads="1"/>
              </p:cNvSpPr>
              <p:nvPr/>
            </p:nvSpPr>
            <p:spPr bwMode="auto">
              <a:xfrm>
                <a:off x="1255" y="448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464"/>
              <p:cNvSpPr>
                <a:spLocks/>
              </p:cNvSpPr>
              <p:nvPr/>
            </p:nvSpPr>
            <p:spPr bwMode="auto">
              <a:xfrm>
                <a:off x="1250" y="448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62"/>
            <p:cNvGrpSpPr>
              <a:grpSpLocks/>
            </p:cNvGrpSpPr>
            <p:nvPr/>
          </p:nvGrpSpPr>
          <p:grpSpPr bwMode="auto">
            <a:xfrm>
              <a:off x="1632279" y="4191144"/>
              <a:ext cx="590645" cy="252133"/>
              <a:chOff x="1261" y="25"/>
              <a:chExt cx="253" cy="108"/>
            </a:xfrm>
            <a:solidFill>
              <a:srgbClr val="FFFFFF"/>
            </a:solidFill>
          </p:grpSpPr>
          <p:sp useBgFill="1">
            <p:nvSpPr>
              <p:cNvPr id="16" name="Rectangle 463"/>
              <p:cNvSpPr>
                <a:spLocks noChangeArrowheads="1"/>
              </p:cNvSpPr>
              <p:nvPr/>
            </p:nvSpPr>
            <p:spPr bwMode="auto">
              <a:xfrm>
                <a:off x="1261" y="25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464"/>
              <p:cNvSpPr>
                <a:spLocks/>
              </p:cNvSpPr>
              <p:nvPr/>
            </p:nvSpPr>
            <p:spPr bwMode="auto">
              <a:xfrm>
                <a:off x="1261" y="37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52"/>
            <p:cNvGrpSpPr>
              <a:grpSpLocks/>
            </p:cNvGrpSpPr>
            <p:nvPr/>
          </p:nvGrpSpPr>
          <p:grpSpPr bwMode="auto">
            <a:xfrm>
              <a:off x="1644592" y="3430980"/>
              <a:ext cx="663016" cy="109725"/>
              <a:chOff x="288" y="1728"/>
              <a:chExt cx="284" cy="47"/>
            </a:xfrm>
            <a:solidFill>
              <a:srgbClr val="FFFFFF"/>
            </a:solidFill>
          </p:grpSpPr>
          <p:sp useBgFill="1">
            <p:nvSpPr>
              <p:cNvPr id="11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981200" y="3124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136" name="Elbow Connector 135"/>
            <p:cNvCxnSpPr/>
            <p:nvPr/>
          </p:nvCxnSpPr>
          <p:spPr>
            <a:xfrm rot="16200000" flipV="1">
              <a:off x="1524000" y="2971800"/>
              <a:ext cx="457200" cy="457200"/>
            </a:xfrm>
            <a:prstGeom prst="bentConnector3">
              <a:avLst>
                <a:gd name="adj1" fmla="val 3208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524000" y="29718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462"/>
            <p:cNvGrpSpPr>
              <a:grpSpLocks/>
            </p:cNvGrpSpPr>
            <p:nvPr/>
          </p:nvGrpSpPr>
          <p:grpSpPr bwMode="auto">
            <a:xfrm>
              <a:off x="1676400" y="2819400"/>
              <a:ext cx="590645" cy="252133"/>
              <a:chOff x="1248" y="353"/>
              <a:chExt cx="253" cy="108"/>
            </a:xfrm>
            <a:solidFill>
              <a:srgbClr val="FFFFFF"/>
            </a:solidFill>
          </p:grpSpPr>
          <p:sp useBgFill="1">
            <p:nvSpPr>
              <p:cNvPr id="14" name="Rectangle 463"/>
              <p:cNvSpPr>
                <a:spLocks noChangeArrowheads="1"/>
              </p:cNvSpPr>
              <p:nvPr/>
            </p:nvSpPr>
            <p:spPr bwMode="auto">
              <a:xfrm>
                <a:off x="1251" y="353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464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42" name="Straight Connector 141"/>
            <p:cNvCxnSpPr/>
            <p:nvPr/>
          </p:nvCxnSpPr>
          <p:spPr>
            <a:xfrm>
              <a:off x="2438400" y="29718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981200" y="35814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143000" y="3733800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438400" y="37338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will...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47800" y="3962401"/>
            <a:ext cx="2590800" cy="2762248"/>
            <a:chOff x="1295400" y="3962401"/>
            <a:chExt cx="2590800" cy="2762248"/>
          </a:xfrm>
        </p:grpSpPr>
        <p:sp>
          <p:nvSpPr>
            <p:cNvPr id="20" name="Rectangle 19"/>
            <p:cNvSpPr/>
            <p:nvPr/>
          </p:nvSpPr>
          <p:spPr>
            <a:xfrm>
              <a:off x="1295400" y="4419599"/>
              <a:ext cx="25908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452"/>
            <p:cNvGrpSpPr>
              <a:grpSpLocks/>
            </p:cNvGrpSpPr>
            <p:nvPr/>
          </p:nvGrpSpPr>
          <p:grpSpPr bwMode="auto">
            <a:xfrm rot="16200000">
              <a:off x="1604964" y="4338638"/>
              <a:ext cx="901700" cy="149225"/>
              <a:chOff x="288" y="1728"/>
              <a:chExt cx="284" cy="47"/>
            </a:xfrm>
          </p:grpSpPr>
          <p:sp useBgFill="1">
            <p:nvSpPr>
              <p:cNvPr id="22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676400" y="441959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grpSp>
          <p:nvGrpSpPr>
            <p:cNvPr id="32" name="Group 468"/>
            <p:cNvGrpSpPr>
              <a:grpSpLocks/>
            </p:cNvGrpSpPr>
            <p:nvPr/>
          </p:nvGrpSpPr>
          <p:grpSpPr bwMode="auto">
            <a:xfrm>
              <a:off x="2854325" y="4267199"/>
              <a:ext cx="803275" cy="323850"/>
              <a:chOff x="1248" y="361"/>
              <a:chExt cx="253" cy="102"/>
            </a:xfrm>
          </p:grpSpPr>
          <p:sp useBgFill="1">
            <p:nvSpPr>
              <p:cNvPr id="33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2590800" y="4419599"/>
              <a:ext cx="0" cy="1066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0" idx="1"/>
              <a:endCxn id="20" idx="3"/>
            </p:cNvCxnSpPr>
            <p:nvPr/>
          </p:nvCxnSpPr>
          <p:spPr>
            <a:xfrm>
              <a:off x="1295400" y="5486399"/>
              <a:ext cx="2590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oup 468"/>
            <p:cNvGrpSpPr>
              <a:grpSpLocks/>
            </p:cNvGrpSpPr>
            <p:nvPr/>
          </p:nvGrpSpPr>
          <p:grpSpPr bwMode="auto">
            <a:xfrm>
              <a:off x="2854325" y="5333999"/>
              <a:ext cx="803275" cy="323850"/>
              <a:chOff x="1248" y="361"/>
              <a:chExt cx="253" cy="102"/>
            </a:xfrm>
          </p:grpSpPr>
          <p:sp useBgFill="1">
            <p:nvSpPr>
              <p:cNvPr id="50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" name="Group 468"/>
            <p:cNvGrpSpPr>
              <a:grpSpLocks/>
            </p:cNvGrpSpPr>
            <p:nvPr/>
          </p:nvGrpSpPr>
          <p:grpSpPr bwMode="auto">
            <a:xfrm>
              <a:off x="2133600" y="6400799"/>
              <a:ext cx="803275" cy="323850"/>
              <a:chOff x="1248" y="361"/>
              <a:chExt cx="253" cy="102"/>
            </a:xfrm>
          </p:grpSpPr>
          <p:sp useBgFill="1">
            <p:nvSpPr>
              <p:cNvPr id="63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" name="Group 468"/>
            <p:cNvGrpSpPr>
              <a:grpSpLocks/>
            </p:cNvGrpSpPr>
            <p:nvPr/>
          </p:nvGrpSpPr>
          <p:grpSpPr bwMode="auto">
            <a:xfrm>
              <a:off x="1524000" y="5333999"/>
              <a:ext cx="803275" cy="323850"/>
              <a:chOff x="1248" y="361"/>
              <a:chExt cx="253" cy="102"/>
            </a:xfrm>
          </p:grpSpPr>
          <p:sp useBgFill="1">
            <p:nvSpPr>
              <p:cNvPr id="36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5638800" y="3962401"/>
            <a:ext cx="1981200" cy="2228849"/>
            <a:chOff x="5486400" y="3962401"/>
            <a:chExt cx="1981200" cy="2228849"/>
          </a:xfrm>
        </p:grpSpPr>
        <p:sp>
          <p:nvSpPr>
            <p:cNvPr id="6" name="Rectangle 5"/>
            <p:cNvSpPr/>
            <p:nvPr/>
          </p:nvSpPr>
          <p:spPr>
            <a:xfrm>
              <a:off x="5486400" y="4419600"/>
              <a:ext cx="1981200" cy="16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468"/>
            <p:cNvGrpSpPr>
              <a:grpSpLocks/>
            </p:cNvGrpSpPr>
            <p:nvPr/>
          </p:nvGrpSpPr>
          <p:grpSpPr bwMode="auto">
            <a:xfrm>
              <a:off x="6130925" y="5867400"/>
              <a:ext cx="803275" cy="323850"/>
              <a:chOff x="1248" y="361"/>
              <a:chExt cx="253" cy="102"/>
            </a:xfrm>
          </p:grpSpPr>
          <p:sp useBgFill="1">
            <p:nvSpPr>
              <p:cNvPr id="66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452"/>
            <p:cNvGrpSpPr>
              <a:grpSpLocks/>
            </p:cNvGrpSpPr>
            <p:nvPr/>
          </p:nvGrpSpPr>
          <p:grpSpPr bwMode="auto">
            <a:xfrm rot="16200000">
              <a:off x="6024564" y="4338638"/>
              <a:ext cx="901700" cy="149225"/>
              <a:chOff x="288" y="1728"/>
              <a:chExt cx="284" cy="47"/>
            </a:xfrm>
          </p:grpSpPr>
          <p:sp useBgFill="1">
            <p:nvSpPr>
              <p:cNvPr id="69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6096000" y="441959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838200" y="1146244"/>
            <a:ext cx="73152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Learn about </a:t>
            </a:r>
            <a:r>
              <a:rPr lang="en-US" sz="2800" i="1" u="sng" dirty="0" smtClean="0"/>
              <a:t>electric circuits</a:t>
            </a:r>
            <a:endParaRPr lang="en-US" sz="2800" dirty="0" smtClean="0"/>
          </a:p>
          <a:p>
            <a:pPr marL="457200" lvl="2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Circuits with a battery, wires, and resistors</a:t>
            </a:r>
          </a:p>
          <a:p>
            <a:pPr marL="457200" lvl="2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Circuits with a battery, wires, and capacitors</a:t>
            </a:r>
          </a:p>
          <a:p>
            <a:pPr marL="274320" indent="-27432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Analyze circuits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Take a complex-looking circuit like...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...and turn into a simple-looking circuit like</a:t>
            </a:r>
            <a:endParaRPr lang="en-US" sz="2400" dirty="0" smtClean="0"/>
          </a:p>
        </p:txBody>
      </p:sp>
      <p:sp>
        <p:nvSpPr>
          <p:cNvPr id="43" name="Right Arrow 42"/>
          <p:cNvSpPr/>
          <p:nvPr/>
        </p:nvSpPr>
        <p:spPr>
          <a:xfrm>
            <a:off x="4419600" y="5181600"/>
            <a:ext cx="914400" cy="304800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circulatory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792255" y="2093819"/>
            <a:ext cx="1596841" cy="22860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462"/>
          <p:cNvGrpSpPr>
            <a:grpSpLocks/>
          </p:cNvGrpSpPr>
          <p:nvPr/>
        </p:nvGrpSpPr>
        <p:grpSpPr bwMode="auto">
          <a:xfrm>
            <a:off x="780956" y="2326345"/>
            <a:ext cx="590644" cy="238125"/>
            <a:chOff x="1250" y="448"/>
            <a:chExt cx="253" cy="102"/>
          </a:xfrm>
          <a:solidFill>
            <a:srgbClr val="FFFFFF"/>
          </a:solidFill>
        </p:grpSpPr>
        <p:sp>
          <p:nvSpPr>
            <p:cNvPr id="18" name="Rectangle 463"/>
            <p:cNvSpPr>
              <a:spLocks noChangeArrowheads="1"/>
            </p:cNvSpPr>
            <p:nvPr/>
          </p:nvSpPr>
          <p:spPr bwMode="auto">
            <a:xfrm>
              <a:off x="1255" y="448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464"/>
            <p:cNvSpPr>
              <a:spLocks/>
            </p:cNvSpPr>
            <p:nvPr/>
          </p:nvSpPr>
          <p:spPr bwMode="auto">
            <a:xfrm>
              <a:off x="1250" y="448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62"/>
          <p:cNvGrpSpPr>
            <a:grpSpLocks/>
          </p:cNvGrpSpPr>
          <p:nvPr/>
        </p:nvGrpSpPr>
        <p:grpSpPr bwMode="auto">
          <a:xfrm rot="16200000">
            <a:off x="2414542" y="3144704"/>
            <a:ext cx="590644" cy="238125"/>
            <a:chOff x="1261" y="25"/>
            <a:chExt cx="253" cy="102"/>
          </a:xfrm>
          <a:solidFill>
            <a:srgbClr val="FFFFFF"/>
          </a:solidFill>
        </p:grpSpPr>
        <p:sp>
          <p:nvSpPr>
            <p:cNvPr id="16" name="Rectangle 463"/>
            <p:cNvSpPr>
              <a:spLocks noChangeArrowheads="1"/>
            </p:cNvSpPr>
            <p:nvPr/>
          </p:nvSpPr>
          <p:spPr bwMode="auto">
            <a:xfrm>
              <a:off x="1261" y="25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464"/>
            <p:cNvSpPr>
              <a:spLocks/>
            </p:cNvSpPr>
            <p:nvPr/>
          </p:nvSpPr>
          <p:spPr bwMode="auto">
            <a:xfrm>
              <a:off x="1261" y="31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76200" y="3207221"/>
            <a:ext cx="762000" cy="142224"/>
            <a:chOff x="288" y="1728"/>
            <a:chExt cx="284" cy="47"/>
          </a:xfrm>
          <a:solidFill>
            <a:srgbClr val="FFFFFF"/>
          </a:solidFill>
        </p:grpSpPr>
        <p:sp>
          <p:nvSpPr>
            <p:cNvPr id="11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6200" y="28714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1676400"/>
            <a:ext cx="5660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pulm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brain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 k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body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160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heart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120 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>
            <a:stCxn id="5" idx="3"/>
            <a:endCxn id="5" idx="1"/>
          </p:cNvCxnSpPr>
          <p:nvPr/>
        </p:nvCxnSpPr>
        <p:spPr>
          <a:xfrm>
            <a:off x="1590676" y="2438399"/>
            <a:ext cx="0" cy="1596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62"/>
          <p:cNvGrpSpPr>
            <a:grpSpLocks/>
          </p:cNvGrpSpPr>
          <p:nvPr/>
        </p:nvGrpSpPr>
        <p:grpSpPr bwMode="auto">
          <a:xfrm rot="16200000">
            <a:off x="1298678" y="3138834"/>
            <a:ext cx="590644" cy="228600"/>
            <a:chOff x="1248" y="361"/>
            <a:chExt cx="253" cy="102"/>
          </a:xfrm>
          <a:solidFill>
            <a:srgbClr val="FFFFFF"/>
          </a:solidFill>
        </p:grpSpPr>
        <p:sp>
          <p:nvSpPr>
            <p:cNvPr id="14" name="Rectangle 463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464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381000" y="1143000"/>
            <a:ext cx="830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latin typeface="+mn-lt"/>
              </a:rPr>
              <a:t>Calculate current through each </a:t>
            </a:r>
            <a:r>
              <a:rPr lang="en-US" dirty="0" smtClean="0">
                <a:latin typeface="+mn-lt"/>
              </a:rPr>
              <a:t>component of circulatory system</a:t>
            </a:r>
            <a:endParaRPr lang="en-US" dirty="0">
              <a:latin typeface="+mn-lt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533400" y="4251325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brain</a:t>
            </a:r>
            <a:r>
              <a:rPr lang="en-US" dirty="0" smtClean="0">
                <a:latin typeface="+mn-lt"/>
              </a:rPr>
              <a:t> &amp; </a:t>
            </a: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body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are </a:t>
            </a:r>
            <a:r>
              <a:rPr lang="en-US" dirty="0" smtClean="0">
                <a:latin typeface="+mn-lt"/>
              </a:rPr>
              <a:t>in parallel</a:t>
            </a:r>
            <a:endParaRPr lang="en-US" dirty="0">
              <a:latin typeface="+mn-lt"/>
            </a:endParaRP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609600" y="4708525"/>
          <a:ext cx="22209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0" name="Equation" r:id="rId4" imgW="1269720" imgH="444240" progId="Equation.DSMT4">
                  <p:embed/>
                </p:oleObj>
              </mc:Choice>
              <mc:Fallback>
                <p:oleObj name="Equation" r:id="rId4" imgW="12697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08525"/>
                        <a:ext cx="2220913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1" name="Object 3"/>
          <p:cNvGraphicFramePr>
            <a:graphicFrameLocks noChangeAspect="1"/>
          </p:cNvGraphicFramePr>
          <p:nvPr/>
        </p:nvGraphicFramePr>
        <p:xfrm>
          <a:off x="609600" y="5522912"/>
          <a:ext cx="20208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1" name="Equation" r:id="rId6" imgW="1155600" imgH="241200" progId="Equation.DSMT4">
                  <p:embed/>
                </p:oleObj>
              </mc:Choice>
              <mc:Fallback>
                <p:oleObj name="Equation" r:id="rId6" imgW="11556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22912"/>
                        <a:ext cx="202088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609600" y="5980112"/>
          <a:ext cx="18462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2" name="Equation" r:id="rId8" imgW="1054080" imgH="241200" progId="Equation.DSMT4">
                  <p:embed/>
                </p:oleObj>
              </mc:Choice>
              <mc:Fallback>
                <p:oleObj name="Equation" r:id="rId8" imgW="10540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980112"/>
                        <a:ext cx="18462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 Box 54"/>
          <p:cNvSpPr txBox="1">
            <a:spLocks noChangeArrowheads="1"/>
          </p:cNvSpPr>
          <p:nvPr/>
        </p:nvSpPr>
        <p:spPr bwMode="auto">
          <a:xfrm>
            <a:off x="4724400" y="4251325"/>
            <a:ext cx="320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pulm</a:t>
            </a:r>
            <a:r>
              <a:rPr lang="en-US" dirty="0" smtClean="0">
                <a:latin typeface="+mn-lt"/>
              </a:rPr>
              <a:t> &amp; </a:t>
            </a: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syst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are in </a:t>
            </a:r>
            <a:r>
              <a:rPr lang="en-US" dirty="0" smtClean="0">
                <a:latin typeface="+mn-lt"/>
              </a:rPr>
              <a:t>series</a:t>
            </a:r>
            <a:endParaRPr lang="en-US" dirty="0">
              <a:latin typeface="+mn-lt"/>
            </a:endParaRPr>
          </a:p>
        </p:txBody>
      </p:sp>
      <p:graphicFrame>
        <p:nvGraphicFramePr>
          <p:cNvPr id="293893" name="Object 5"/>
          <p:cNvGraphicFramePr>
            <a:graphicFrameLocks noChangeAspect="1"/>
          </p:cNvGraphicFramePr>
          <p:nvPr/>
        </p:nvGraphicFramePr>
        <p:xfrm>
          <a:off x="4800600" y="5486400"/>
          <a:ext cx="26320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3" name="Equation" r:id="rId10" imgW="1511280" imgH="241200" progId="Equation.DSMT4">
                  <p:embed/>
                </p:oleObj>
              </mc:Choice>
              <mc:Fallback>
                <p:oleObj name="Equation" r:id="rId10" imgW="15112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86400"/>
                        <a:ext cx="26320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4" name="Object 6"/>
          <p:cNvGraphicFramePr>
            <a:graphicFrameLocks noChangeAspect="1"/>
          </p:cNvGraphicFramePr>
          <p:nvPr/>
        </p:nvGraphicFramePr>
        <p:xfrm>
          <a:off x="4800600" y="5980112"/>
          <a:ext cx="18827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4" name="Equation" r:id="rId12" imgW="1079280" imgH="241200" progId="Equation.DSMT4">
                  <p:embed/>
                </p:oleObj>
              </mc:Choice>
              <mc:Fallback>
                <p:oleObj name="Equation" r:id="rId12" imgW="107928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980112"/>
                        <a:ext cx="18827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6" name="Object 8"/>
          <p:cNvGraphicFramePr>
            <a:graphicFrameLocks noChangeAspect="1"/>
          </p:cNvGraphicFramePr>
          <p:nvPr/>
        </p:nvGraphicFramePr>
        <p:xfrm>
          <a:off x="4800600" y="4913312"/>
          <a:ext cx="1901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5" name="Equation" r:id="rId14" imgW="1091880" imgH="241200" progId="Equation.DSMT4">
                  <p:embed/>
                </p:oleObj>
              </mc:Choice>
              <mc:Fallback>
                <p:oleObj name="Equation" r:id="rId14" imgW="10918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13312"/>
                        <a:ext cx="19018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ight Arrow 74"/>
          <p:cNvSpPr/>
          <p:nvPr/>
        </p:nvSpPr>
        <p:spPr>
          <a:xfrm>
            <a:off x="3124200" y="251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78" name="Right Arrow 77"/>
          <p:cNvSpPr/>
          <p:nvPr/>
        </p:nvSpPr>
        <p:spPr>
          <a:xfrm>
            <a:off x="6019800" y="251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819400" y="30596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brain</a:t>
            </a:r>
            <a:endParaRPr lang="en-US" i="1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762000" y="19812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pulm</a:t>
            </a:r>
            <a:endParaRPr lang="en-US" i="1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1676400" y="3048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body</a:t>
            </a:r>
            <a:endParaRPr lang="en-US" i="1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457200" y="28194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i="1" baseline="-25000" dirty="0" smtClean="0"/>
              <a:t>heart</a:t>
            </a:r>
            <a:endParaRPr lang="en-US" i="1" baseline="-25000" dirty="0"/>
          </a:p>
        </p:txBody>
      </p:sp>
      <p:grpSp>
        <p:nvGrpSpPr>
          <p:cNvPr id="9" name="Group 92"/>
          <p:cNvGrpSpPr/>
          <p:nvPr/>
        </p:nvGrpSpPr>
        <p:grpSpPr>
          <a:xfrm>
            <a:off x="4114800" y="1981200"/>
            <a:ext cx="2139589" cy="2057400"/>
            <a:chOff x="4114800" y="1600200"/>
            <a:chExt cx="2139589" cy="2057400"/>
          </a:xfrm>
        </p:grpSpPr>
        <p:grpSp>
          <p:nvGrpSpPr>
            <p:cNvPr id="10" name="Group 72"/>
            <p:cNvGrpSpPr/>
            <p:nvPr/>
          </p:nvGrpSpPr>
          <p:grpSpPr>
            <a:xfrm>
              <a:off x="4114800" y="1952062"/>
              <a:ext cx="1633867" cy="1705538"/>
              <a:chOff x="4419600" y="1796303"/>
              <a:chExt cx="1633867" cy="1705538"/>
            </a:xfrm>
          </p:grpSpPr>
          <p:sp>
            <p:nvSpPr>
              <p:cNvPr id="45" name="Rectangle 44"/>
              <p:cNvSpPr/>
              <p:nvPr/>
            </p:nvSpPr>
            <p:spPr>
              <a:xfrm rot="16200000">
                <a:off x="4573680" y="2131921"/>
                <a:ext cx="1596841" cy="1143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462"/>
              <p:cNvGrpSpPr>
                <a:grpSpLocks/>
              </p:cNvGrpSpPr>
              <p:nvPr/>
            </p:nvGrpSpPr>
            <p:grpSpPr bwMode="auto">
              <a:xfrm>
                <a:off x="5124356" y="1796303"/>
                <a:ext cx="590644" cy="238125"/>
                <a:chOff x="1250" y="448"/>
                <a:chExt cx="253" cy="102"/>
              </a:xfrm>
              <a:solidFill>
                <a:srgbClr val="FFFFFF"/>
              </a:solidFill>
            </p:grpSpPr>
            <p:sp>
              <p:nvSpPr>
                <p:cNvPr id="34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452"/>
              <p:cNvGrpSpPr>
                <a:grpSpLocks/>
              </p:cNvGrpSpPr>
              <p:nvPr/>
            </p:nvGrpSpPr>
            <p:grpSpPr bwMode="auto">
              <a:xfrm>
                <a:off x="4419600" y="2677179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37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495800" y="23622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grpSp>
            <p:nvGrpSpPr>
              <p:cNvPr id="22" name="Group 462"/>
              <p:cNvGrpSpPr>
                <a:grpSpLocks/>
              </p:cNvGrpSpPr>
              <p:nvPr/>
            </p:nvGrpSpPr>
            <p:grpSpPr bwMode="auto">
              <a:xfrm rot="16200000">
                <a:off x="5639083" y="2557418"/>
                <a:ext cx="590644" cy="238125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43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4795929" y="160020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pulm</a:t>
              </a:r>
              <a:endParaRPr lang="en-US" i="1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710329" y="2667000"/>
              <a:ext cx="544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syst</a:t>
              </a:r>
              <a:endParaRPr lang="en-US" i="1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91129" y="2438400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i="1" baseline="-25000" dirty="0" smtClean="0"/>
                <a:t>heart</a:t>
              </a:r>
              <a:endParaRPr lang="en-US" i="1" baseline="-25000" dirty="0"/>
            </a:p>
          </p:txBody>
        </p:sp>
      </p:grpSp>
      <p:grpSp>
        <p:nvGrpSpPr>
          <p:cNvPr id="23" name="Group 93"/>
          <p:cNvGrpSpPr/>
          <p:nvPr/>
        </p:nvGrpSpPr>
        <p:grpSpPr>
          <a:xfrm>
            <a:off x="7052933" y="2438400"/>
            <a:ext cx="2091067" cy="1596841"/>
            <a:chOff x="7052933" y="2057400"/>
            <a:chExt cx="2091067" cy="1596841"/>
          </a:xfrm>
        </p:grpSpPr>
        <p:grpSp>
          <p:nvGrpSpPr>
            <p:cNvPr id="24" name="Group 73"/>
            <p:cNvGrpSpPr/>
            <p:nvPr/>
          </p:nvGrpSpPr>
          <p:grpSpPr>
            <a:xfrm>
              <a:off x="7052933" y="2057400"/>
              <a:ext cx="1633867" cy="1596841"/>
              <a:chOff x="6781800" y="1981199"/>
              <a:chExt cx="1633867" cy="1596841"/>
            </a:xfrm>
          </p:grpSpPr>
          <p:sp>
            <p:nvSpPr>
              <p:cNvPr id="60" name="Rectangle 59"/>
              <p:cNvSpPr/>
              <p:nvPr/>
            </p:nvSpPr>
            <p:spPr>
              <a:xfrm rot="16200000">
                <a:off x="6935880" y="2208120"/>
                <a:ext cx="1596841" cy="1143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452"/>
              <p:cNvGrpSpPr>
                <a:grpSpLocks/>
              </p:cNvGrpSpPr>
              <p:nvPr/>
            </p:nvGrpSpPr>
            <p:grpSpPr bwMode="auto">
              <a:xfrm>
                <a:off x="6781800" y="2753378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53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6781800" y="24175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grpSp>
            <p:nvGrpSpPr>
              <p:cNvPr id="26" name="Group 462"/>
              <p:cNvGrpSpPr>
                <a:grpSpLocks/>
              </p:cNvGrpSpPr>
              <p:nvPr/>
            </p:nvGrpSpPr>
            <p:grpSpPr bwMode="auto">
              <a:xfrm rot="16200000">
                <a:off x="8001283" y="2633617"/>
                <a:ext cx="590644" cy="238125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58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8" name="TextBox 87"/>
            <p:cNvSpPr txBox="1"/>
            <p:nvPr/>
          </p:nvSpPr>
          <p:spPr>
            <a:xfrm>
              <a:off x="8655020" y="2667000"/>
              <a:ext cx="488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tot</a:t>
              </a:r>
              <a:endParaRPr lang="en-US" i="1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462929" y="2438400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i="1" baseline="-25000" dirty="0" smtClean="0"/>
                <a:t>heart</a:t>
              </a:r>
              <a:endParaRPr lang="en-US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circulatory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4" name="Group 73"/>
          <p:cNvGrpSpPr/>
          <p:nvPr/>
        </p:nvGrpSpPr>
        <p:grpSpPr>
          <a:xfrm>
            <a:off x="66674" y="2438400"/>
            <a:ext cx="1633867" cy="1596841"/>
            <a:chOff x="6781800" y="1981199"/>
            <a:chExt cx="1633867" cy="1596841"/>
          </a:xfrm>
        </p:grpSpPr>
        <p:sp>
          <p:nvSpPr>
            <p:cNvPr id="60" name="Rectangle 59"/>
            <p:cNvSpPr/>
            <p:nvPr/>
          </p:nvSpPr>
          <p:spPr>
            <a:xfrm rot="16200000">
              <a:off x="6935880" y="2208120"/>
              <a:ext cx="1596841" cy="1143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52"/>
            <p:cNvGrpSpPr>
              <a:grpSpLocks/>
            </p:cNvGrpSpPr>
            <p:nvPr/>
          </p:nvGrpSpPr>
          <p:grpSpPr bwMode="auto">
            <a:xfrm>
              <a:off x="6781800" y="2753378"/>
              <a:ext cx="762000" cy="142224"/>
              <a:chOff x="288" y="1728"/>
              <a:chExt cx="284" cy="47"/>
            </a:xfrm>
            <a:solidFill>
              <a:srgbClr val="FFFFFF"/>
            </a:solidFill>
          </p:grpSpPr>
          <p:sp>
            <p:nvSpPr>
              <p:cNvPr id="53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6781800" y="24175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grpSp>
          <p:nvGrpSpPr>
            <p:cNvPr id="6" name="Group 462"/>
            <p:cNvGrpSpPr>
              <a:grpSpLocks/>
            </p:cNvGrpSpPr>
            <p:nvPr/>
          </p:nvGrpSpPr>
          <p:grpSpPr bwMode="auto">
            <a:xfrm rot="16200000">
              <a:off x="8001283" y="2633617"/>
              <a:ext cx="590644" cy="238125"/>
              <a:chOff x="1248" y="361"/>
              <a:chExt cx="253" cy="102"/>
            </a:xfrm>
            <a:solidFill>
              <a:srgbClr val="FFFFFF"/>
            </a:solidFill>
          </p:grpSpPr>
          <p:sp>
            <p:nvSpPr>
              <p:cNvPr id="58" name="Rectangle 463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464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9" name="Right Arrow 78"/>
          <p:cNvSpPr/>
          <p:nvPr/>
        </p:nvSpPr>
        <p:spPr>
          <a:xfrm>
            <a:off x="1905000" y="2532070"/>
            <a:ext cx="11430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70" name="Text Box 54"/>
          <p:cNvSpPr txBox="1">
            <a:spLocks noChangeArrowheads="1"/>
          </p:cNvSpPr>
          <p:nvPr/>
        </p:nvSpPr>
        <p:spPr bwMode="auto">
          <a:xfrm>
            <a:off x="533400" y="4191000"/>
            <a:ext cx="320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pulm</a:t>
            </a:r>
            <a:r>
              <a:rPr lang="en-US" dirty="0" smtClean="0">
                <a:latin typeface="+mn-lt"/>
              </a:rPr>
              <a:t> &amp; </a:t>
            </a: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syst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are in </a:t>
            </a:r>
            <a:r>
              <a:rPr lang="en-US" dirty="0" smtClean="0">
                <a:latin typeface="+mn-lt"/>
              </a:rPr>
              <a:t>series</a:t>
            </a:r>
            <a:endParaRPr lang="en-US" dirty="0">
              <a:latin typeface="+mn-lt"/>
            </a:endParaRPr>
          </a:p>
        </p:txBody>
      </p:sp>
      <p:graphicFrame>
        <p:nvGraphicFramePr>
          <p:cNvPr id="71" name="Object 5"/>
          <p:cNvGraphicFramePr>
            <a:graphicFrameLocks noChangeAspect="1"/>
          </p:cNvGraphicFramePr>
          <p:nvPr/>
        </p:nvGraphicFramePr>
        <p:xfrm>
          <a:off x="609600" y="5257800"/>
          <a:ext cx="26320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8" name="Equation" r:id="rId3" imgW="1511280" imgH="241200" progId="Equation.DSMT4">
                  <p:embed/>
                </p:oleObj>
              </mc:Choice>
              <mc:Fallback>
                <p:oleObj name="Equation" r:id="rId3" imgW="15112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7800"/>
                        <a:ext cx="26320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6"/>
          <p:cNvGraphicFramePr>
            <a:graphicFrameLocks noChangeAspect="1"/>
          </p:cNvGraphicFramePr>
          <p:nvPr/>
        </p:nvGraphicFramePr>
        <p:xfrm>
          <a:off x="631825" y="6132512"/>
          <a:ext cx="18827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9" name="Equation" r:id="rId5" imgW="1079280" imgH="241200" progId="Equation.DSMT4">
                  <p:embed/>
                </p:oleObj>
              </mc:Choice>
              <mc:Fallback>
                <p:oleObj name="Equation" r:id="rId5" imgW="1079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6132512"/>
                        <a:ext cx="18827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8"/>
          <p:cNvGraphicFramePr>
            <a:graphicFrameLocks noChangeAspect="1"/>
          </p:cNvGraphicFramePr>
          <p:nvPr/>
        </p:nvGraphicFramePr>
        <p:xfrm>
          <a:off x="609600" y="4740275"/>
          <a:ext cx="1901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0" name="Equation" r:id="rId7" imgW="1091880" imgH="241200" progId="Equation.DSMT4">
                  <p:embed/>
                </p:oleObj>
              </mc:Choice>
              <mc:Fallback>
                <p:oleObj name="Equation" r:id="rId7" imgW="10918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40275"/>
                        <a:ext cx="19018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752600" y="1673423"/>
            <a:ext cx="5660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pulm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brain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 k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body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160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heart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120 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7" name="Text Box 27"/>
          <p:cNvSpPr txBox="1">
            <a:spLocks noChangeArrowheads="1"/>
          </p:cNvSpPr>
          <p:nvPr/>
        </p:nvSpPr>
        <p:spPr bwMode="auto">
          <a:xfrm>
            <a:off x="381000" y="1143000"/>
            <a:ext cx="830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latin typeface="+mn-lt"/>
              </a:rPr>
              <a:t>Calculate current through each </a:t>
            </a:r>
            <a:r>
              <a:rPr lang="en-US" dirty="0" smtClean="0">
                <a:latin typeface="+mn-lt"/>
              </a:rPr>
              <a:t>component of circulatory system</a:t>
            </a:r>
            <a:endParaRPr lang="en-US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49291" y="3048000"/>
            <a:ext cx="48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tot</a:t>
            </a:r>
            <a:endParaRPr lang="en-US" i="1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457200" y="28194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i="1" baseline="-25000" dirty="0" smtClean="0"/>
              <a:t>heart</a:t>
            </a:r>
            <a:endParaRPr lang="en-US" i="1" baseline="-25000" dirty="0"/>
          </a:p>
        </p:txBody>
      </p:sp>
      <p:grpSp>
        <p:nvGrpSpPr>
          <p:cNvPr id="7" name="Group 74"/>
          <p:cNvGrpSpPr/>
          <p:nvPr/>
        </p:nvGrpSpPr>
        <p:grpSpPr>
          <a:xfrm>
            <a:off x="2962274" y="1963730"/>
            <a:ext cx="2153786" cy="2074870"/>
            <a:chOff x="2962274" y="1963730"/>
            <a:chExt cx="2153786" cy="2074870"/>
          </a:xfrm>
        </p:grpSpPr>
        <p:grpSp>
          <p:nvGrpSpPr>
            <p:cNvPr id="8" name="Group 72"/>
            <p:cNvGrpSpPr/>
            <p:nvPr/>
          </p:nvGrpSpPr>
          <p:grpSpPr>
            <a:xfrm>
              <a:off x="2962274" y="2333062"/>
              <a:ext cx="1633867" cy="1705538"/>
              <a:chOff x="4419600" y="1796303"/>
              <a:chExt cx="1633867" cy="1705538"/>
            </a:xfrm>
          </p:grpSpPr>
          <p:sp>
            <p:nvSpPr>
              <p:cNvPr id="45" name="Rectangle 44"/>
              <p:cNvSpPr/>
              <p:nvPr/>
            </p:nvSpPr>
            <p:spPr>
              <a:xfrm rot="16200000">
                <a:off x="4573680" y="2131921"/>
                <a:ext cx="1596841" cy="1143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462"/>
              <p:cNvGrpSpPr>
                <a:grpSpLocks/>
              </p:cNvGrpSpPr>
              <p:nvPr/>
            </p:nvGrpSpPr>
            <p:grpSpPr bwMode="auto">
              <a:xfrm>
                <a:off x="5124356" y="1796303"/>
                <a:ext cx="590644" cy="238125"/>
                <a:chOff x="1250" y="448"/>
                <a:chExt cx="253" cy="102"/>
              </a:xfrm>
              <a:solidFill>
                <a:srgbClr val="FFFFFF"/>
              </a:solidFill>
            </p:grpSpPr>
            <p:sp>
              <p:nvSpPr>
                <p:cNvPr id="34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52"/>
              <p:cNvGrpSpPr>
                <a:grpSpLocks/>
              </p:cNvGrpSpPr>
              <p:nvPr/>
            </p:nvGrpSpPr>
            <p:grpSpPr bwMode="auto">
              <a:xfrm>
                <a:off x="4419600" y="2677179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37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495800" y="23622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grpSp>
            <p:nvGrpSpPr>
              <p:cNvPr id="11" name="Group 462"/>
              <p:cNvGrpSpPr>
                <a:grpSpLocks/>
              </p:cNvGrpSpPr>
              <p:nvPr/>
            </p:nvGrpSpPr>
            <p:grpSpPr bwMode="auto">
              <a:xfrm rot="16200000">
                <a:off x="5639083" y="2557418"/>
                <a:ext cx="590644" cy="238125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43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0" name="TextBox 89"/>
            <p:cNvSpPr txBox="1"/>
            <p:nvPr/>
          </p:nvSpPr>
          <p:spPr>
            <a:xfrm>
              <a:off x="3657600" y="196373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pulm</a:t>
              </a:r>
              <a:endParaRPr lang="en-US" i="1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572000" y="3048000"/>
              <a:ext cx="544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syst</a:t>
              </a:r>
              <a:endParaRPr lang="en-US" i="1" baseline="-25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352800" y="2819400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i="1" baseline="-25000" dirty="0" smtClean="0"/>
                <a:t>heart</a:t>
              </a:r>
              <a:endParaRPr lang="en-US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circulatory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4" name="Group 73"/>
          <p:cNvGrpSpPr/>
          <p:nvPr/>
        </p:nvGrpSpPr>
        <p:grpSpPr>
          <a:xfrm>
            <a:off x="66674" y="2438400"/>
            <a:ext cx="1633867" cy="1596841"/>
            <a:chOff x="6781800" y="1981199"/>
            <a:chExt cx="1633867" cy="1596841"/>
          </a:xfrm>
        </p:grpSpPr>
        <p:sp>
          <p:nvSpPr>
            <p:cNvPr id="60" name="Rectangle 59"/>
            <p:cNvSpPr/>
            <p:nvPr/>
          </p:nvSpPr>
          <p:spPr>
            <a:xfrm rot="16200000">
              <a:off x="6935880" y="2208120"/>
              <a:ext cx="1596841" cy="1143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452"/>
            <p:cNvGrpSpPr>
              <a:grpSpLocks/>
            </p:cNvGrpSpPr>
            <p:nvPr/>
          </p:nvGrpSpPr>
          <p:grpSpPr bwMode="auto">
            <a:xfrm>
              <a:off x="6781800" y="2753378"/>
              <a:ext cx="762000" cy="142224"/>
              <a:chOff x="288" y="1728"/>
              <a:chExt cx="284" cy="47"/>
            </a:xfrm>
            <a:solidFill>
              <a:srgbClr val="FFFFFF"/>
            </a:solidFill>
          </p:grpSpPr>
          <p:sp>
            <p:nvSpPr>
              <p:cNvPr id="53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6781800" y="24175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grpSp>
          <p:nvGrpSpPr>
            <p:cNvPr id="7" name="Group 462"/>
            <p:cNvGrpSpPr>
              <a:grpSpLocks/>
            </p:cNvGrpSpPr>
            <p:nvPr/>
          </p:nvGrpSpPr>
          <p:grpSpPr bwMode="auto">
            <a:xfrm rot="16200000">
              <a:off x="8001283" y="2633617"/>
              <a:ext cx="590644" cy="238125"/>
              <a:chOff x="1248" y="361"/>
              <a:chExt cx="253" cy="102"/>
            </a:xfrm>
            <a:solidFill>
              <a:srgbClr val="FFFFFF"/>
            </a:solidFill>
          </p:grpSpPr>
          <p:sp>
            <p:nvSpPr>
              <p:cNvPr id="58" name="Rectangle 463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464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grp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9" name="Right Arrow 78"/>
          <p:cNvSpPr/>
          <p:nvPr/>
        </p:nvSpPr>
        <p:spPr>
          <a:xfrm>
            <a:off x="1905000" y="2532070"/>
            <a:ext cx="11430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>
            <a:off x="4800600" y="2532070"/>
            <a:ext cx="11430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533400" y="4191000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brain</a:t>
            </a:r>
            <a:r>
              <a:rPr lang="en-US" dirty="0" smtClean="0">
                <a:latin typeface="+mn-lt"/>
              </a:rPr>
              <a:t> &amp; </a:t>
            </a:r>
            <a:r>
              <a:rPr lang="en-US" i="1" dirty="0" err="1" smtClean="0">
                <a:latin typeface="+mn-lt"/>
              </a:rPr>
              <a:t>R</a:t>
            </a:r>
            <a:r>
              <a:rPr lang="en-US" i="1" baseline="-25000" dirty="0" err="1" smtClean="0">
                <a:latin typeface="+mn-lt"/>
              </a:rPr>
              <a:t>body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are </a:t>
            </a:r>
            <a:r>
              <a:rPr lang="en-US" dirty="0" smtClean="0">
                <a:latin typeface="+mn-lt"/>
              </a:rPr>
              <a:t>in parallel</a:t>
            </a:r>
            <a:endParaRPr lang="en-US" dirty="0">
              <a:latin typeface="+mn-lt"/>
            </a:endParaRPr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/>
        </p:nvGraphicFramePr>
        <p:xfrm>
          <a:off x="615950" y="4648200"/>
          <a:ext cx="22209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2" name="Equation" r:id="rId3" imgW="1269720" imgH="444240" progId="Equation.DSMT4">
                  <p:embed/>
                </p:oleObj>
              </mc:Choice>
              <mc:Fallback>
                <p:oleObj name="Equation" r:id="rId3" imgW="126972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648200"/>
                        <a:ext cx="2220913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"/>
          <p:cNvGraphicFramePr>
            <a:graphicFrameLocks noChangeAspect="1"/>
          </p:cNvGraphicFramePr>
          <p:nvPr/>
        </p:nvGraphicFramePr>
        <p:xfrm>
          <a:off x="627063" y="5486400"/>
          <a:ext cx="20208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3" name="Equation" r:id="rId5" imgW="1155600" imgH="241200" progId="Equation.DSMT4">
                  <p:embed/>
                </p:oleObj>
              </mc:Choice>
              <mc:Fallback>
                <p:oleObj name="Equation" r:id="rId5" imgW="115560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5486400"/>
                        <a:ext cx="202088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4"/>
          <p:cNvGraphicFramePr>
            <a:graphicFrameLocks noChangeAspect="1"/>
          </p:cNvGraphicFramePr>
          <p:nvPr/>
        </p:nvGraphicFramePr>
        <p:xfrm>
          <a:off x="609600" y="5983288"/>
          <a:ext cx="18462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4" name="Equation" r:id="rId7" imgW="1054080" imgH="241200" progId="Equation.DSMT4">
                  <p:embed/>
                </p:oleObj>
              </mc:Choice>
              <mc:Fallback>
                <p:oleObj name="Equation" r:id="rId7" imgW="105408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983288"/>
                        <a:ext cx="18462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752600" y="1673423"/>
            <a:ext cx="5660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pulm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brain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 k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body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160 </a:t>
            </a:r>
            <a:r>
              <a:rPr lang="el-GR" sz="2000" dirty="0" smtClean="0">
                <a:solidFill>
                  <a:schemeClr val="accent5">
                    <a:lumMod val="75000"/>
                  </a:schemeClr>
                </a:solidFill>
              </a:rPr>
              <a:t>Ω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000" i="1" baseline="-25000" dirty="0" smtClean="0">
                <a:solidFill>
                  <a:schemeClr val="accent5">
                    <a:lumMod val="75000"/>
                  </a:schemeClr>
                </a:solidFill>
              </a:rPr>
              <a:t>heart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120 V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7" name="Text Box 27"/>
          <p:cNvSpPr txBox="1">
            <a:spLocks noChangeArrowheads="1"/>
          </p:cNvSpPr>
          <p:nvPr/>
        </p:nvSpPr>
        <p:spPr bwMode="auto">
          <a:xfrm>
            <a:off x="381000" y="1143000"/>
            <a:ext cx="830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latin typeface="+mn-lt"/>
              </a:rPr>
              <a:t>Calculate current through each </a:t>
            </a:r>
            <a:r>
              <a:rPr lang="en-US" dirty="0" smtClean="0">
                <a:latin typeface="+mn-lt"/>
              </a:rPr>
              <a:t>component of circulatory system</a:t>
            </a:r>
            <a:endParaRPr lang="en-US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49291" y="3048000"/>
            <a:ext cx="48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tot</a:t>
            </a:r>
            <a:endParaRPr lang="en-US" i="1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457200" y="28194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latin typeface="Calibri"/>
              </a:rPr>
              <a:t>ε</a:t>
            </a:r>
            <a:r>
              <a:rPr lang="en-US" i="1" baseline="-25000" dirty="0" smtClean="0"/>
              <a:t>heart</a:t>
            </a:r>
            <a:endParaRPr lang="en-US" i="1" baseline="-25000" dirty="0"/>
          </a:p>
        </p:txBody>
      </p:sp>
      <p:grpSp>
        <p:nvGrpSpPr>
          <p:cNvPr id="8" name="Group 74"/>
          <p:cNvGrpSpPr/>
          <p:nvPr/>
        </p:nvGrpSpPr>
        <p:grpSpPr>
          <a:xfrm>
            <a:off x="2962274" y="1963730"/>
            <a:ext cx="2153786" cy="2074870"/>
            <a:chOff x="2962274" y="1963730"/>
            <a:chExt cx="2153786" cy="2074870"/>
          </a:xfrm>
        </p:grpSpPr>
        <p:grpSp>
          <p:nvGrpSpPr>
            <p:cNvPr id="9" name="Group 72"/>
            <p:cNvGrpSpPr/>
            <p:nvPr/>
          </p:nvGrpSpPr>
          <p:grpSpPr>
            <a:xfrm>
              <a:off x="2962274" y="2333062"/>
              <a:ext cx="1633867" cy="1705538"/>
              <a:chOff x="4419600" y="1796303"/>
              <a:chExt cx="1633867" cy="1705538"/>
            </a:xfrm>
          </p:grpSpPr>
          <p:sp>
            <p:nvSpPr>
              <p:cNvPr id="45" name="Rectangle 44"/>
              <p:cNvSpPr/>
              <p:nvPr/>
            </p:nvSpPr>
            <p:spPr>
              <a:xfrm rot="16200000">
                <a:off x="4573680" y="2131921"/>
                <a:ext cx="1596841" cy="1143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462"/>
              <p:cNvGrpSpPr>
                <a:grpSpLocks/>
              </p:cNvGrpSpPr>
              <p:nvPr/>
            </p:nvGrpSpPr>
            <p:grpSpPr bwMode="auto">
              <a:xfrm>
                <a:off x="5124356" y="1796303"/>
                <a:ext cx="590644" cy="238125"/>
                <a:chOff x="1250" y="448"/>
                <a:chExt cx="253" cy="102"/>
              </a:xfrm>
              <a:solidFill>
                <a:srgbClr val="FFFFFF"/>
              </a:solidFill>
            </p:grpSpPr>
            <p:sp>
              <p:nvSpPr>
                <p:cNvPr id="34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452"/>
              <p:cNvGrpSpPr>
                <a:grpSpLocks/>
              </p:cNvGrpSpPr>
              <p:nvPr/>
            </p:nvGrpSpPr>
            <p:grpSpPr bwMode="auto">
              <a:xfrm>
                <a:off x="4419600" y="2677179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37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495800" y="23622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grpSp>
            <p:nvGrpSpPr>
              <p:cNvPr id="21" name="Group 462"/>
              <p:cNvGrpSpPr>
                <a:grpSpLocks/>
              </p:cNvGrpSpPr>
              <p:nvPr/>
            </p:nvGrpSpPr>
            <p:grpSpPr bwMode="auto">
              <a:xfrm rot="16200000">
                <a:off x="5639083" y="2557418"/>
                <a:ext cx="590644" cy="238125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43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0" name="TextBox 89"/>
            <p:cNvSpPr txBox="1"/>
            <p:nvPr/>
          </p:nvSpPr>
          <p:spPr>
            <a:xfrm>
              <a:off x="3657600" y="196373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pulm</a:t>
              </a:r>
              <a:endParaRPr lang="en-US" i="1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572000" y="3048000"/>
              <a:ext cx="544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syst</a:t>
              </a:r>
              <a:endParaRPr lang="en-US" i="1" baseline="-25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352800" y="2819400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i="1" baseline="-25000" dirty="0" smtClean="0"/>
                <a:t>heart</a:t>
              </a:r>
              <a:endParaRPr lang="en-US" i="1" baseline="-25000" dirty="0"/>
            </a:p>
          </p:txBody>
        </p:sp>
      </p:grpSp>
      <p:grpSp>
        <p:nvGrpSpPr>
          <p:cNvPr id="22" name="Group 77"/>
          <p:cNvGrpSpPr/>
          <p:nvPr/>
        </p:nvGrpSpPr>
        <p:grpSpPr>
          <a:xfrm>
            <a:off x="5791200" y="1981200"/>
            <a:ext cx="3362326" cy="2057400"/>
            <a:chOff x="5791200" y="1981200"/>
            <a:chExt cx="3362326" cy="2057400"/>
          </a:xfrm>
        </p:grpSpPr>
        <p:grpSp>
          <p:nvGrpSpPr>
            <p:cNvPr id="23" name="Group 62"/>
            <p:cNvGrpSpPr/>
            <p:nvPr/>
          </p:nvGrpSpPr>
          <p:grpSpPr>
            <a:xfrm>
              <a:off x="5791200" y="2329704"/>
              <a:ext cx="2752726" cy="1708896"/>
              <a:chOff x="228600" y="1945345"/>
              <a:chExt cx="2752726" cy="1708896"/>
            </a:xfrm>
          </p:grpSpPr>
          <p:sp>
            <p:nvSpPr>
              <p:cNvPr id="5" name="Rectangle 4"/>
              <p:cNvSpPr/>
              <p:nvPr/>
            </p:nvSpPr>
            <p:spPr>
              <a:xfrm rot="16200000">
                <a:off x="944655" y="1712819"/>
                <a:ext cx="1596841" cy="228600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462"/>
              <p:cNvGrpSpPr>
                <a:grpSpLocks/>
              </p:cNvGrpSpPr>
              <p:nvPr/>
            </p:nvGrpSpPr>
            <p:grpSpPr bwMode="auto">
              <a:xfrm>
                <a:off x="933356" y="1945345"/>
                <a:ext cx="590644" cy="238125"/>
                <a:chOff x="1250" y="448"/>
                <a:chExt cx="253" cy="102"/>
              </a:xfrm>
              <a:solidFill>
                <a:srgbClr val="FFFFFF"/>
              </a:solidFill>
            </p:grpSpPr>
            <p:sp>
              <p:nvSpPr>
                <p:cNvPr id="18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5" y="448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464"/>
                <p:cNvSpPr>
                  <a:spLocks/>
                </p:cNvSpPr>
                <p:nvPr/>
              </p:nvSpPr>
              <p:spPr bwMode="auto">
                <a:xfrm>
                  <a:off x="1250" y="448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462"/>
              <p:cNvGrpSpPr>
                <a:grpSpLocks/>
              </p:cNvGrpSpPr>
              <p:nvPr/>
            </p:nvGrpSpPr>
            <p:grpSpPr bwMode="auto">
              <a:xfrm rot="16200000">
                <a:off x="2566942" y="2763704"/>
                <a:ext cx="590644" cy="238125"/>
                <a:chOff x="1261" y="25"/>
                <a:chExt cx="253" cy="102"/>
              </a:xfrm>
              <a:solidFill>
                <a:srgbClr val="FFFFFF"/>
              </a:solidFill>
            </p:grpSpPr>
            <p:sp>
              <p:nvSpPr>
                <p:cNvPr id="16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61" y="25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Freeform 464"/>
                <p:cNvSpPr>
                  <a:spLocks/>
                </p:cNvSpPr>
                <p:nvPr/>
              </p:nvSpPr>
              <p:spPr bwMode="auto">
                <a:xfrm>
                  <a:off x="1261" y="31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452"/>
              <p:cNvGrpSpPr>
                <a:grpSpLocks/>
              </p:cNvGrpSpPr>
              <p:nvPr/>
            </p:nvGrpSpPr>
            <p:grpSpPr bwMode="auto">
              <a:xfrm>
                <a:off x="228600" y="2826221"/>
                <a:ext cx="762000" cy="142224"/>
                <a:chOff x="288" y="1728"/>
                <a:chExt cx="284" cy="47"/>
              </a:xfrm>
              <a:solidFill>
                <a:srgbClr val="FFFFFF"/>
              </a:solidFill>
            </p:grpSpPr>
            <p:sp>
              <p:nvSpPr>
                <p:cNvPr id="11" name="Rectangle 453"/>
                <p:cNvSpPr>
                  <a:spLocks noChangeArrowheads="1"/>
                </p:cNvSpPr>
                <p:nvPr/>
              </p:nvSpPr>
              <p:spPr bwMode="auto">
                <a:xfrm>
                  <a:off x="288" y="1728"/>
                  <a:ext cx="284" cy="47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Line 454"/>
                <p:cNvSpPr>
                  <a:spLocks noChangeShapeType="1"/>
                </p:cNvSpPr>
                <p:nvPr/>
              </p:nvSpPr>
              <p:spPr bwMode="auto">
                <a:xfrm>
                  <a:off x="308" y="1731"/>
                  <a:ext cx="24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455"/>
                <p:cNvSpPr>
                  <a:spLocks noChangeShapeType="1"/>
                </p:cNvSpPr>
                <p:nvPr/>
              </p:nvSpPr>
              <p:spPr bwMode="auto">
                <a:xfrm>
                  <a:off x="380" y="1771"/>
                  <a:ext cx="96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228600" y="249041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cxnSp>
            <p:nvCxnSpPr>
              <p:cNvPr id="32" name="Straight Connector 31"/>
              <p:cNvCxnSpPr>
                <a:stCxn id="5" idx="3"/>
                <a:endCxn id="5" idx="1"/>
              </p:cNvCxnSpPr>
              <p:nvPr/>
            </p:nvCxnSpPr>
            <p:spPr>
              <a:xfrm>
                <a:off x="1743076" y="2057399"/>
                <a:ext cx="0" cy="15968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462"/>
              <p:cNvGrpSpPr>
                <a:grpSpLocks/>
              </p:cNvGrpSpPr>
              <p:nvPr/>
            </p:nvGrpSpPr>
            <p:grpSpPr bwMode="auto">
              <a:xfrm rot="16200000">
                <a:off x="1451078" y="2757834"/>
                <a:ext cx="590644" cy="228600"/>
                <a:chOff x="1248" y="361"/>
                <a:chExt cx="253" cy="102"/>
              </a:xfrm>
              <a:solidFill>
                <a:srgbClr val="FFFFFF"/>
              </a:solidFill>
            </p:grpSpPr>
            <p:sp>
              <p:nvSpPr>
                <p:cNvPr id="14" name="Rectangle 463"/>
                <p:cNvSpPr>
                  <a:spLocks noChangeArrowheads="1"/>
                </p:cNvSpPr>
                <p:nvPr/>
              </p:nvSpPr>
              <p:spPr bwMode="auto">
                <a:xfrm>
                  <a:off x="1251" y="361"/>
                  <a:ext cx="248" cy="10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Freeform 464"/>
                <p:cNvSpPr>
                  <a:spLocks/>
                </p:cNvSpPr>
                <p:nvPr/>
              </p:nvSpPr>
              <p:spPr bwMode="auto">
                <a:xfrm>
                  <a:off x="1248" y="365"/>
                  <a:ext cx="253" cy="96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96"/>
                    </a:cxn>
                    <a:cxn ang="0">
                      <a:pos x="82" y="0"/>
                    </a:cxn>
                    <a:cxn ang="0">
                      <a:pos x="137" y="96"/>
                    </a:cxn>
                    <a:cxn ang="0">
                      <a:pos x="193" y="0"/>
                    </a:cxn>
                    <a:cxn ang="0">
                      <a:pos x="249" y="96"/>
                    </a:cxn>
                    <a:cxn ang="0">
                      <a:pos x="304" y="0"/>
                    </a:cxn>
                    <a:cxn ang="0">
                      <a:pos x="332" y="48"/>
                    </a:cxn>
                  </a:cxnLst>
                  <a:rect l="0" t="0" r="r" b="b"/>
                  <a:pathLst>
                    <a:path w="332" h="96">
                      <a:moveTo>
                        <a:pt x="0" y="48"/>
                      </a:moveTo>
                      <a:lnTo>
                        <a:pt x="27" y="96"/>
                      </a:lnTo>
                      <a:lnTo>
                        <a:pt x="82" y="0"/>
                      </a:lnTo>
                      <a:lnTo>
                        <a:pt x="137" y="96"/>
                      </a:lnTo>
                      <a:lnTo>
                        <a:pt x="193" y="0"/>
                      </a:lnTo>
                      <a:lnTo>
                        <a:pt x="249" y="96"/>
                      </a:lnTo>
                      <a:lnTo>
                        <a:pt x="304" y="0"/>
                      </a:lnTo>
                      <a:lnTo>
                        <a:pt x="332" y="48"/>
                      </a:lnTo>
                    </a:path>
                  </a:pathLst>
                </a:custGeom>
                <a:grp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3" name="TextBox 92"/>
            <p:cNvSpPr txBox="1"/>
            <p:nvPr/>
          </p:nvSpPr>
          <p:spPr>
            <a:xfrm>
              <a:off x="8520019" y="302717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brain</a:t>
              </a:r>
              <a:endParaRPr lang="en-US" i="1" baseline="-25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462619" y="198120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pulm</a:t>
              </a:r>
              <a:endParaRPr lang="en-US" i="1" baseline="-25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377019" y="3015504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R</a:t>
              </a:r>
              <a:r>
                <a:rPr lang="en-US" i="1" baseline="-25000" dirty="0" err="1" smtClean="0"/>
                <a:t>body</a:t>
              </a:r>
              <a:endParaRPr lang="en-US" i="1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57819" y="2786904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>
                  <a:latin typeface="Calibri"/>
                </a:rPr>
                <a:t>ε</a:t>
              </a:r>
              <a:r>
                <a:rPr lang="en-US" i="1" baseline="-25000" dirty="0" smtClean="0"/>
                <a:t>heart</a:t>
              </a:r>
              <a:endParaRPr lang="en-US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today’s lecture</a:t>
            </a:r>
            <a:endParaRPr lang="en-US" i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48015" y="1371600"/>
            <a:ext cx="750538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Two basic principles:</a:t>
            </a:r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u="sng" dirty="0" smtClean="0"/>
              <a:t>Kirchhoff loop rule</a:t>
            </a:r>
          </a:p>
          <a:p>
            <a:pPr marL="284163" lvl="1" indent="3175">
              <a:spcBef>
                <a:spcPts val="600"/>
              </a:spcBef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Voltages around circuit loop sum to zero (based on conservation of energy)</a:t>
            </a:r>
          </a:p>
          <a:p>
            <a:pPr marL="566738" lvl="1" indent="-273050">
              <a:spcBef>
                <a:spcPts val="600"/>
              </a:spcBef>
            </a:pPr>
            <a:endParaRPr lang="en-US" sz="24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66738" lvl="1" indent="-273050">
              <a:spcBef>
                <a:spcPts val="600"/>
              </a:spcBef>
            </a:pPr>
            <a:endParaRPr lang="en-US" sz="2400" u="sng" dirty="0" smtClean="0"/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u="sng" dirty="0" smtClean="0"/>
              <a:t>Kirchhoff junction rule</a:t>
            </a:r>
          </a:p>
          <a:p>
            <a:pPr marL="285750" indent="1588">
              <a:spcBef>
                <a:spcPts val="600"/>
              </a:spcBef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Currents into a circuit branch equal currents out (based on conservation of charge)</a:t>
            </a:r>
            <a:endParaRPr lang="en-US" sz="2400" u="sn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505200" y="3352800"/>
          <a:ext cx="1460500" cy="560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98" name="Equation" r:id="rId4" imgW="660240" imgH="253800" progId="Equation.DSMT4">
                  <p:embed/>
                </p:oleObj>
              </mc:Choice>
              <mc:Fallback>
                <p:oleObj name="Equation" r:id="rId4" imgW="660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352800"/>
                        <a:ext cx="1460500" cy="560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3352800" y="5653087"/>
          <a:ext cx="19272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99"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653087"/>
                        <a:ext cx="19272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today’s lecture</a:t>
            </a:r>
            <a:endParaRPr lang="en-US" i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48015" y="1371600"/>
            <a:ext cx="849598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u="sng" dirty="0" smtClean="0"/>
              <a:t>Series</a:t>
            </a:r>
            <a:r>
              <a:rPr lang="en-US" sz="2800" dirty="0" smtClean="0"/>
              <a:t> components</a:t>
            </a:r>
            <a:endParaRPr lang="en-US" sz="2800" i="1" dirty="0" smtClean="0"/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Currents are the same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Voltages add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Resistors			Capacitors </a:t>
            </a:r>
          </a:p>
          <a:p>
            <a:pPr marL="280988" lvl="1" indent="6350">
              <a:spcBef>
                <a:spcPts val="600"/>
              </a:spcBef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u="sng" dirty="0" smtClean="0"/>
              <a:t>Parallel</a:t>
            </a:r>
            <a:r>
              <a:rPr lang="en-US" sz="2800" dirty="0" smtClean="0"/>
              <a:t> components</a:t>
            </a:r>
          </a:p>
          <a:p>
            <a:pPr marL="280988" lvl="1" indent="6350"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Voltages are the same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Currents add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Resistors			Capacitors</a:t>
            </a:r>
          </a:p>
          <a:p>
            <a:pPr marL="280988" lvl="1" indent="6350"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Don’t mix equations!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2667000" y="2362200"/>
          <a:ext cx="13144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3" name="Equation" r:id="rId4" imgW="749160" imgH="241200" progId="Equation.DSMT4">
                  <p:embed/>
                </p:oleObj>
              </mc:Choice>
              <mc:Fallback>
                <p:oleObj name="Equation" r:id="rId4" imgW="74916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131445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3886200" y="1905000"/>
          <a:ext cx="1295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4" name="Equation" r:id="rId6" imgW="736560" imgH="241200" progId="Equation.DSMT4">
                  <p:embed/>
                </p:oleObj>
              </mc:Choice>
              <mc:Fallback>
                <p:oleObj name="Equation" r:id="rId6" imgW="7365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905000"/>
                        <a:ext cx="12954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69" name="Object 5"/>
          <p:cNvGraphicFramePr>
            <a:graphicFrameLocks noChangeAspect="1"/>
          </p:cNvGraphicFramePr>
          <p:nvPr/>
        </p:nvGraphicFramePr>
        <p:xfrm>
          <a:off x="5856288" y="5443537"/>
          <a:ext cx="14478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5" name="Equation" r:id="rId8" imgW="825480" imgH="241200" progId="Equation.DSMT4">
                  <p:embed/>
                </p:oleObj>
              </mc:Choice>
              <mc:Fallback>
                <p:oleObj name="Equation" r:id="rId8" imgW="8254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5443537"/>
                        <a:ext cx="14478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0" name="Object 6"/>
          <p:cNvGraphicFramePr>
            <a:graphicFrameLocks noChangeAspect="1"/>
          </p:cNvGraphicFramePr>
          <p:nvPr/>
        </p:nvGraphicFramePr>
        <p:xfrm>
          <a:off x="3886200" y="4572000"/>
          <a:ext cx="13366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6" name="Equation" r:id="rId10" imgW="761760" imgH="241200" progId="Equation.DSMT4">
                  <p:embed/>
                </p:oleObj>
              </mc:Choice>
              <mc:Fallback>
                <p:oleObj name="Equation" r:id="rId10" imgW="76176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72000"/>
                        <a:ext cx="13366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1" name="Object 7"/>
          <p:cNvGraphicFramePr>
            <a:graphicFrameLocks noChangeAspect="1"/>
          </p:cNvGraphicFramePr>
          <p:nvPr/>
        </p:nvGraphicFramePr>
        <p:xfrm>
          <a:off x="2743200" y="4986337"/>
          <a:ext cx="12731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7" name="Equation" r:id="rId12" imgW="723600" imgH="241200" progId="Equation.DSMT4">
                  <p:embed/>
                </p:oleObj>
              </mc:Choice>
              <mc:Fallback>
                <p:oleObj name="Equation" r:id="rId12" imgW="7236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86337"/>
                        <a:ext cx="12731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2209800" y="2819400"/>
          <a:ext cx="1425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8" name="Equation" r:id="rId14" imgW="812520" imgH="241200" progId="Equation.DSMT4">
                  <p:embed/>
                </p:oleObj>
              </mc:Choice>
              <mc:Fallback>
                <p:oleObj name="Equation" r:id="rId14" imgW="81252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1425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6781800" y="1368424"/>
            <a:ext cx="2057400" cy="615951"/>
            <a:chOff x="6781800" y="1368424"/>
            <a:chExt cx="2057400" cy="61595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781800" y="1676400"/>
              <a:ext cx="2057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452"/>
            <p:cNvGrpSpPr>
              <a:grpSpLocks/>
            </p:cNvGrpSpPr>
            <p:nvPr/>
          </p:nvGrpSpPr>
          <p:grpSpPr bwMode="auto">
            <a:xfrm rot="16200000">
              <a:off x="7007227" y="1600200"/>
              <a:ext cx="615950" cy="152400"/>
              <a:chOff x="335" y="1728"/>
              <a:chExt cx="194" cy="48"/>
            </a:xfrm>
          </p:grpSpPr>
          <p:sp useBgFill="1">
            <p:nvSpPr>
              <p:cNvPr id="17" name="Rectangle 45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92" cy="4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452"/>
            <p:cNvGrpSpPr>
              <a:grpSpLocks/>
            </p:cNvGrpSpPr>
            <p:nvPr/>
          </p:nvGrpSpPr>
          <p:grpSpPr bwMode="auto">
            <a:xfrm rot="16200000">
              <a:off x="8150226" y="1600199"/>
              <a:ext cx="615950" cy="152400"/>
              <a:chOff x="335" y="1728"/>
              <a:chExt cx="194" cy="48"/>
            </a:xfrm>
          </p:grpSpPr>
          <p:sp useBgFill="1">
            <p:nvSpPr>
              <p:cNvPr id="21" name="Rectangle 45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92" cy="4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3886200" y="1524000"/>
            <a:ext cx="2590800" cy="323850"/>
            <a:chOff x="3886200" y="1524000"/>
            <a:chExt cx="2590800" cy="32385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886200" y="1676400"/>
              <a:ext cx="2590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468"/>
            <p:cNvGrpSpPr>
              <a:grpSpLocks/>
            </p:cNvGrpSpPr>
            <p:nvPr/>
          </p:nvGrpSpPr>
          <p:grpSpPr bwMode="auto">
            <a:xfrm>
              <a:off x="4191000" y="1524000"/>
              <a:ext cx="803275" cy="323850"/>
              <a:chOff x="1248" y="361"/>
              <a:chExt cx="253" cy="102"/>
            </a:xfrm>
          </p:grpSpPr>
          <p:sp useBgFill="1">
            <p:nvSpPr>
              <p:cNvPr id="25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468"/>
            <p:cNvGrpSpPr>
              <a:grpSpLocks/>
            </p:cNvGrpSpPr>
            <p:nvPr/>
          </p:nvGrpSpPr>
          <p:grpSpPr bwMode="auto">
            <a:xfrm>
              <a:off x="5334000" y="1524000"/>
              <a:ext cx="803275" cy="323850"/>
              <a:chOff x="1248" y="361"/>
              <a:chExt cx="253" cy="102"/>
            </a:xfrm>
          </p:grpSpPr>
          <p:sp useBgFill="1">
            <p:nvSpPr>
              <p:cNvPr id="28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4419600" y="3486150"/>
            <a:ext cx="1981200" cy="933450"/>
            <a:chOff x="4419600" y="3486150"/>
            <a:chExt cx="1981200" cy="933450"/>
          </a:xfrm>
        </p:grpSpPr>
        <p:sp>
          <p:nvSpPr>
            <p:cNvPr id="31" name="Rectangle 30"/>
            <p:cNvSpPr/>
            <p:nvPr/>
          </p:nvSpPr>
          <p:spPr>
            <a:xfrm>
              <a:off x="4724400" y="3657600"/>
              <a:ext cx="1371600" cy="609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419600" y="3962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468"/>
            <p:cNvGrpSpPr>
              <a:grpSpLocks/>
            </p:cNvGrpSpPr>
            <p:nvPr/>
          </p:nvGrpSpPr>
          <p:grpSpPr bwMode="auto">
            <a:xfrm>
              <a:off x="5029200" y="3486150"/>
              <a:ext cx="803275" cy="323850"/>
              <a:chOff x="1248" y="361"/>
              <a:chExt cx="253" cy="102"/>
            </a:xfrm>
          </p:grpSpPr>
          <p:sp useBgFill="1">
            <p:nvSpPr>
              <p:cNvPr id="38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468"/>
            <p:cNvGrpSpPr>
              <a:grpSpLocks/>
            </p:cNvGrpSpPr>
            <p:nvPr/>
          </p:nvGrpSpPr>
          <p:grpSpPr bwMode="auto">
            <a:xfrm>
              <a:off x="5029200" y="4095750"/>
              <a:ext cx="803275" cy="323850"/>
              <a:chOff x="1248" y="361"/>
              <a:chExt cx="253" cy="102"/>
            </a:xfrm>
          </p:grpSpPr>
          <p:sp useBgFill="1">
            <p:nvSpPr>
              <p:cNvPr id="41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>
              <a:off x="6096000" y="3962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6858000" y="3182642"/>
            <a:ext cx="1981200" cy="1541758"/>
            <a:chOff x="6858000" y="3182642"/>
            <a:chExt cx="1981200" cy="1541758"/>
          </a:xfrm>
        </p:grpSpPr>
        <p:sp>
          <p:nvSpPr>
            <p:cNvPr id="30" name="Rectangle 29"/>
            <p:cNvSpPr/>
            <p:nvPr/>
          </p:nvSpPr>
          <p:spPr>
            <a:xfrm>
              <a:off x="7162800" y="3502026"/>
              <a:ext cx="1371600" cy="914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452"/>
            <p:cNvGrpSpPr>
              <a:grpSpLocks/>
            </p:cNvGrpSpPr>
            <p:nvPr/>
          </p:nvGrpSpPr>
          <p:grpSpPr bwMode="auto">
            <a:xfrm rot="16200000">
              <a:off x="7541508" y="4340225"/>
              <a:ext cx="615950" cy="152400"/>
              <a:chOff x="335" y="1728"/>
              <a:chExt cx="194" cy="48"/>
            </a:xfrm>
          </p:grpSpPr>
          <p:sp useBgFill="1">
            <p:nvSpPr>
              <p:cNvPr id="34" name="Rectangle 45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92" cy="4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6858000" y="395922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534400" y="395922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52"/>
            <p:cNvGrpSpPr>
              <a:grpSpLocks/>
            </p:cNvGrpSpPr>
            <p:nvPr/>
          </p:nvGrpSpPr>
          <p:grpSpPr bwMode="auto">
            <a:xfrm rot="16200000">
              <a:off x="7540625" y="3414417"/>
              <a:ext cx="615950" cy="152400"/>
              <a:chOff x="335" y="1728"/>
              <a:chExt cx="194" cy="48"/>
            </a:xfrm>
          </p:grpSpPr>
          <p:sp useBgFill="1">
            <p:nvSpPr>
              <p:cNvPr id="48" name="Rectangle 45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192" cy="48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92873" name="Object 9"/>
          <p:cNvGraphicFramePr>
            <a:graphicFrameLocks noChangeAspect="1"/>
          </p:cNvGraphicFramePr>
          <p:nvPr/>
        </p:nvGraphicFramePr>
        <p:xfrm>
          <a:off x="2251075" y="5334000"/>
          <a:ext cx="15589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9" name="Equation" r:id="rId16" imgW="888840" imgH="444240" progId="Equation.DSMT4">
                  <p:embed/>
                </p:oleObj>
              </mc:Choice>
              <mc:Fallback>
                <p:oleObj name="Equation" r:id="rId16" imgW="888840" imgH="4442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5334000"/>
                        <a:ext cx="15589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4" name="Object 10"/>
          <p:cNvGraphicFramePr>
            <a:graphicFrameLocks noChangeAspect="1"/>
          </p:cNvGraphicFramePr>
          <p:nvPr/>
        </p:nvGraphicFramePr>
        <p:xfrm>
          <a:off x="5780088" y="2647950"/>
          <a:ext cx="15811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90" name="Equation" r:id="rId18" imgW="901440" imgH="444240" progId="Equation.DSMT4">
                  <p:embed/>
                </p:oleObj>
              </mc:Choice>
              <mc:Fallback>
                <p:oleObj name="Equation" r:id="rId18" imgW="901440" imgH="444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2647950"/>
                        <a:ext cx="158115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last time...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502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potential difference across circuit element is its “voltage”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element</a:t>
            </a:r>
            <a:endParaRPr lang="en-US" sz="2400" i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1600200"/>
            <a:ext cx="4457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Should be “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en-US" dirty="0" smtClean="0">
                <a:solidFill>
                  <a:srgbClr val="C00000"/>
                </a:solidFill>
              </a:rPr>
              <a:t>V”, but we’ll usually drop the “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00400" y="2325469"/>
            <a:ext cx="2751138" cy="2475131"/>
            <a:chOff x="3200400" y="2325469"/>
            <a:chExt cx="2751138" cy="247513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563494" y="2325469"/>
              <a:ext cx="0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468"/>
            <p:cNvGrpSpPr>
              <a:grpSpLocks/>
            </p:cNvGrpSpPr>
            <p:nvPr/>
          </p:nvGrpSpPr>
          <p:grpSpPr bwMode="auto">
            <a:xfrm rot="5400000">
              <a:off x="4160837" y="2754236"/>
              <a:ext cx="803275" cy="323850"/>
              <a:chOff x="1248" y="361"/>
              <a:chExt cx="253" cy="102"/>
            </a:xfrm>
          </p:grpSpPr>
          <p:sp useBgFill="1">
            <p:nvSpPr>
              <p:cNvPr id="13" name="Rectangle 469"/>
              <p:cNvSpPr>
                <a:spLocks noChangeArrowheads="1"/>
              </p:cNvSpPr>
              <p:nvPr/>
            </p:nvSpPr>
            <p:spPr bwMode="auto">
              <a:xfrm>
                <a:off x="1251" y="361"/>
                <a:ext cx="248" cy="10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470"/>
              <p:cNvSpPr>
                <a:spLocks/>
              </p:cNvSpPr>
              <p:nvPr/>
            </p:nvSpPr>
            <p:spPr bwMode="auto">
              <a:xfrm>
                <a:off x="1248" y="365"/>
                <a:ext cx="253" cy="9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3200400" y="3620869"/>
              <a:ext cx="27511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u="sng" dirty="0" smtClean="0"/>
                <a:t>Resistors</a:t>
              </a:r>
              <a:r>
                <a:rPr lang="en-US" dirty="0" smtClean="0"/>
                <a:t> – regulate current</a:t>
              </a:r>
            </a:p>
            <a:p>
              <a:r>
                <a:rPr lang="en-US" dirty="0" smtClean="0"/>
                <a:t>Dissipate power</a:t>
              </a:r>
              <a:endParaRPr lang="en-US" dirty="0"/>
            </a:p>
          </p:txBody>
        </p:sp>
        <p:graphicFrame>
          <p:nvGraphicFramePr>
            <p:cNvPr id="29" name="Object 5"/>
            <p:cNvGraphicFramePr>
              <a:graphicFrameLocks noChangeAspect="1"/>
            </p:cNvGraphicFramePr>
            <p:nvPr/>
          </p:nvGraphicFramePr>
          <p:xfrm>
            <a:off x="4114800" y="4403725"/>
            <a:ext cx="8905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391" name="Equation" r:id="rId3" imgW="507960" imgH="228600" progId="Equation.DSMT4">
                    <p:embed/>
                  </p:oleObj>
                </mc:Choice>
                <mc:Fallback>
                  <p:oleObj name="Equation" r:id="rId3" imgW="507960" imgH="22860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4403725"/>
                          <a:ext cx="890587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4724400" y="2667000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R</a:t>
              </a:r>
              <a:endParaRPr lang="en-US" sz="2400" i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66186" y="2325469"/>
            <a:ext cx="2544414" cy="2548156"/>
            <a:chOff x="6066186" y="2325469"/>
            <a:chExt cx="2544414" cy="254815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313115" y="2325469"/>
              <a:ext cx="0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452"/>
            <p:cNvGrpSpPr>
              <a:grpSpLocks/>
            </p:cNvGrpSpPr>
            <p:nvPr/>
          </p:nvGrpSpPr>
          <p:grpSpPr bwMode="auto">
            <a:xfrm>
              <a:off x="6870700" y="2819400"/>
              <a:ext cx="901700" cy="149225"/>
              <a:chOff x="288" y="1728"/>
              <a:chExt cx="284" cy="47"/>
            </a:xfrm>
          </p:grpSpPr>
          <p:sp useBgFill="1">
            <p:nvSpPr>
              <p:cNvPr id="16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455"/>
              <p:cNvSpPr>
                <a:spLocks noChangeShapeType="1"/>
              </p:cNvSpPr>
              <p:nvPr/>
            </p:nvSpPr>
            <p:spPr bwMode="auto">
              <a:xfrm>
                <a:off x="336" y="1771"/>
                <a:ext cx="1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066186" y="3620869"/>
              <a:ext cx="25444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u="sng" dirty="0" smtClean="0"/>
                <a:t>Capacitors</a:t>
              </a:r>
              <a:r>
                <a:rPr lang="en-US" dirty="0" smtClean="0"/>
                <a:t> – store charge</a:t>
              </a:r>
            </a:p>
            <a:p>
              <a:r>
                <a:rPr lang="en-US" dirty="0" smtClean="0"/>
                <a:t>Store energy</a:t>
              </a:r>
              <a:endParaRPr lang="en-US" dirty="0"/>
            </a:p>
          </p:txBody>
        </p:sp>
        <p:graphicFrame>
          <p:nvGraphicFramePr>
            <p:cNvPr id="272386" name="Object 2"/>
            <p:cNvGraphicFramePr>
              <a:graphicFrameLocks noChangeAspect="1"/>
            </p:cNvGraphicFramePr>
            <p:nvPr/>
          </p:nvGraphicFramePr>
          <p:xfrm>
            <a:off x="6880225" y="4191000"/>
            <a:ext cx="846138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392" name="Equation" r:id="rId5" imgW="482400" imgH="393480" progId="Equation.DSMT4">
                    <p:embed/>
                  </p:oleObj>
                </mc:Choice>
                <mc:Fallback>
                  <p:oleObj name="Equation" r:id="rId5" imgW="48240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0225" y="4191000"/>
                          <a:ext cx="846138" cy="682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7620000" y="266700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C</a:t>
              </a:r>
              <a:endParaRPr lang="en-US" sz="2400" i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400" y="2362200"/>
            <a:ext cx="2563394" cy="2449513"/>
            <a:chOff x="533400" y="2362200"/>
            <a:chExt cx="2563394" cy="244951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828800" y="2362200"/>
              <a:ext cx="0" cy="12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452"/>
            <p:cNvGrpSpPr>
              <a:grpSpLocks/>
            </p:cNvGrpSpPr>
            <p:nvPr/>
          </p:nvGrpSpPr>
          <p:grpSpPr bwMode="auto">
            <a:xfrm>
              <a:off x="1384300" y="2884013"/>
              <a:ext cx="901700" cy="149225"/>
              <a:chOff x="288" y="1728"/>
              <a:chExt cx="284" cy="47"/>
            </a:xfrm>
          </p:grpSpPr>
          <p:sp useBgFill="1">
            <p:nvSpPr>
              <p:cNvPr id="8" name="Rectangle 45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84" cy="47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19759" y="246000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" y="3620869"/>
              <a:ext cx="25633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u="sng" dirty="0" smtClean="0"/>
                <a:t>Batteries</a:t>
              </a:r>
              <a:r>
                <a:rPr lang="en-US" dirty="0" smtClean="0"/>
                <a:t> – pump charges</a:t>
              </a:r>
            </a:p>
            <a:p>
              <a:r>
                <a:rPr lang="en-US" dirty="0" smtClean="0"/>
                <a:t>Provide </a:t>
              </a:r>
              <a:r>
                <a:rPr lang="en-US" dirty="0" err="1" smtClean="0"/>
                <a:t>emf</a:t>
              </a:r>
              <a:r>
                <a:rPr lang="en-US" dirty="0" smtClean="0"/>
                <a:t> for charges</a:t>
              </a:r>
              <a:endParaRPr lang="en-US" dirty="0"/>
            </a:p>
          </p:txBody>
        </p:sp>
        <p:graphicFrame>
          <p:nvGraphicFramePr>
            <p:cNvPr id="272387" name="Object 3"/>
            <p:cNvGraphicFramePr>
              <a:graphicFrameLocks noChangeAspect="1"/>
            </p:cNvGraphicFramePr>
            <p:nvPr/>
          </p:nvGraphicFramePr>
          <p:xfrm>
            <a:off x="1249363" y="4395788"/>
            <a:ext cx="1089025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2393" name="Equation" r:id="rId7" imgW="622080" imgH="241200" progId="Equation.DSMT4">
                    <p:embed/>
                  </p:oleObj>
                </mc:Choice>
                <mc:Fallback>
                  <p:oleObj name="Equation" r:id="rId7" imgW="622080" imgH="2412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9363" y="4395788"/>
                          <a:ext cx="1089025" cy="415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2209800" y="2738735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i="1" dirty="0" smtClean="0">
                  <a:latin typeface="Calibri"/>
                </a:rPr>
                <a:t>ε</a:t>
              </a:r>
              <a:endParaRPr lang="en-US" sz="2400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57200" y="5181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Circuits connect elements with wires, which we treat as </a:t>
            </a:r>
            <a:r>
              <a:rPr lang="en-US" sz="2400" i="1" dirty="0" smtClean="0"/>
              <a:t>ideal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L-Shape 91"/>
          <p:cNvSpPr/>
          <p:nvPr/>
        </p:nvSpPr>
        <p:spPr>
          <a:xfrm flipH="1" flipV="1">
            <a:off x="4957286" y="3027629"/>
            <a:ext cx="2586514" cy="2332831"/>
          </a:xfrm>
          <a:prstGeom prst="corner">
            <a:avLst>
              <a:gd name="adj1" fmla="val 18422"/>
              <a:gd name="adj2" fmla="val 22714"/>
            </a:avLst>
          </a:prstGeom>
          <a:solidFill>
            <a:schemeClr val="bg1">
              <a:lumMod val="65000"/>
              <a:alpha val="14000"/>
            </a:schemeClr>
          </a:solidFill>
          <a:ln w="6350">
            <a:noFill/>
          </a:ln>
          <a:scene3d>
            <a:camera prst="isometricTopUp"/>
            <a:lightRig rig="threePt" dir="t"/>
          </a:scene3d>
          <a:sp3d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017847" y="2252416"/>
            <a:ext cx="5126153" cy="4174844"/>
            <a:chOff x="2148698" y="2296504"/>
            <a:chExt cx="5126153" cy="4174844"/>
          </a:xfrm>
        </p:grpSpPr>
        <p:sp>
          <p:nvSpPr>
            <p:cNvPr id="63" name="L-Shape 62"/>
            <p:cNvSpPr/>
            <p:nvPr/>
          </p:nvSpPr>
          <p:spPr>
            <a:xfrm flipH="1" flipV="1">
              <a:off x="2447230" y="2296504"/>
              <a:ext cx="2743909" cy="850804"/>
            </a:xfrm>
            <a:prstGeom prst="corner">
              <a:avLst>
                <a:gd name="adj1" fmla="val 55597"/>
                <a:gd name="adj2" fmla="val 79264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1"/>
            <p:cNvGrpSpPr/>
            <p:nvPr/>
          </p:nvGrpSpPr>
          <p:grpSpPr>
            <a:xfrm>
              <a:off x="4339114" y="2463091"/>
              <a:ext cx="2031038" cy="1814273"/>
              <a:chOff x="5249982" y="2192167"/>
              <a:chExt cx="2031038" cy="1814273"/>
            </a:xfrm>
          </p:grpSpPr>
          <p:sp>
            <p:nvSpPr>
              <p:cNvPr id="79" name="Right Triangle 78"/>
              <p:cNvSpPr/>
              <p:nvPr/>
            </p:nvSpPr>
            <p:spPr>
              <a:xfrm>
                <a:off x="5249982" y="2635886"/>
                <a:ext cx="1897688" cy="133541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chilly" dir="t"/>
              </a:scene3d>
              <a:sp3d extrusionH="6921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flipV="1">
                <a:off x="5715709" y="2323124"/>
                <a:ext cx="483117" cy="2841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5976864" y="2669134"/>
                <a:ext cx="492318" cy="28960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6216673" y="3011319"/>
                <a:ext cx="474759" cy="27927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6740646" y="3730255"/>
                <a:ext cx="469510" cy="27618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6461246" y="3352142"/>
                <a:ext cx="493326" cy="29019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Oval 84"/>
              <p:cNvSpPr/>
              <p:nvPr/>
            </p:nvSpPr>
            <p:spPr>
              <a:xfrm>
                <a:off x="6076973" y="2192167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45382" y="2876100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511202" y="3418013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7052420" y="3604234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988073" y="2738517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2148698" y="3280374"/>
              <a:ext cx="457200" cy="1380067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chilly" dir="t"/>
            </a:scene3d>
            <a:sp3d extrusionH="482600" contourW="6350" prstMaterial="clear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57590" y="3728148"/>
              <a:ext cx="476953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L-Shape 66"/>
            <p:cNvSpPr/>
            <p:nvPr/>
          </p:nvSpPr>
          <p:spPr>
            <a:xfrm flipH="1">
              <a:off x="4017091" y="4594569"/>
              <a:ext cx="3257760" cy="980369"/>
            </a:xfrm>
            <a:prstGeom prst="corner">
              <a:avLst>
                <a:gd name="adj1" fmla="val 50000"/>
                <a:gd name="adj2" fmla="val 68234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Bent-Up Arrow 67"/>
            <p:cNvSpPr/>
            <p:nvPr/>
          </p:nvSpPr>
          <p:spPr>
            <a:xfrm flipH="1">
              <a:off x="2183205" y="3443554"/>
              <a:ext cx="297874" cy="1097389"/>
            </a:xfrm>
            <a:prstGeom prst="bent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isometricLeftDown"/>
              <a:lightRig rig="chilly" dir="t"/>
            </a:scene3d>
            <a:sp3d extrusionH="38100" contourW="12700" prstMaterial="softEdge">
              <a:extrusionClr>
                <a:schemeClr val="bg1"/>
              </a:extrusionClr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2557463" y="4283834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2565224" y="3457499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565735" y="3673648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2566418" y="3890096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2565224" y="4092531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Kirchhoff loop rule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914400" y="2286000"/>
            <a:ext cx="1981200" cy="1600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52"/>
          <p:cNvGrpSpPr>
            <a:grpSpLocks/>
          </p:cNvGrpSpPr>
          <p:nvPr/>
        </p:nvGrpSpPr>
        <p:grpSpPr bwMode="auto">
          <a:xfrm>
            <a:off x="457200" y="3048000"/>
            <a:ext cx="901700" cy="149225"/>
            <a:chOff x="288" y="1728"/>
            <a:chExt cx="284" cy="47"/>
          </a:xfrm>
        </p:grpSpPr>
        <p:sp useBgFill="1">
          <p:nvSpPr>
            <p:cNvPr id="4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68"/>
          <p:cNvGrpSpPr>
            <a:grpSpLocks/>
          </p:cNvGrpSpPr>
          <p:nvPr/>
        </p:nvGrpSpPr>
        <p:grpSpPr bwMode="auto">
          <a:xfrm rot="16200000">
            <a:off x="2484437" y="2941637"/>
            <a:ext cx="803275" cy="323850"/>
            <a:chOff x="1248" y="361"/>
            <a:chExt cx="253" cy="102"/>
          </a:xfrm>
        </p:grpSpPr>
        <p:sp useBgFill="1">
          <p:nvSpPr>
            <p:cNvPr id="4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99646" y="2667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28600" y="113407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charge making a complete loop around a circuit must return to the same electric potential (“height”) at which it started 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800600" y="3505200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Battery</a:t>
            </a:r>
            <a:endParaRPr lang="en-US" i="1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(pump)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03374" y="2541060"/>
            <a:ext cx="1312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Resistor </a:t>
            </a:r>
            <a:r>
              <a:rPr lang="en-US" i="1" dirty="0" smtClean="0">
                <a:solidFill>
                  <a:srgbClr val="C00000"/>
                </a:solidFill>
                <a:latin typeface="Calibri"/>
              </a:rPr>
              <a:t>R</a:t>
            </a:r>
            <a:endParaRPr lang="en-US" i="1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(bumpy hill)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3733800" y="2845860"/>
            <a:ext cx="338554" cy="1447800"/>
            <a:chOff x="3733800" y="2845860"/>
            <a:chExt cx="338554" cy="1447800"/>
          </a:xfrm>
        </p:grpSpPr>
        <p:sp>
          <p:nvSpPr>
            <p:cNvPr id="60" name="TextBox 59"/>
            <p:cNvSpPr txBox="1"/>
            <p:nvPr/>
          </p:nvSpPr>
          <p:spPr>
            <a:xfrm>
              <a:off x="3733800" y="284586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733800" y="3509082"/>
              <a:ext cx="324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i="1" dirty="0"/>
                <a:t>ε</a:t>
              </a:r>
              <a:endParaRPr lang="en-US" sz="2400" i="1" baseline="-25000" dirty="0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3909070" y="326496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3909070" y="3912660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019800" y="2433995"/>
            <a:ext cx="471604" cy="1143000"/>
            <a:chOff x="6019800" y="2433995"/>
            <a:chExt cx="471604" cy="1143000"/>
          </a:xfrm>
        </p:grpSpPr>
        <p:sp>
          <p:nvSpPr>
            <p:cNvPr id="98" name="TextBox 97"/>
            <p:cNvSpPr txBox="1"/>
            <p:nvPr/>
          </p:nvSpPr>
          <p:spPr>
            <a:xfrm>
              <a:off x="6019800" y="2738795"/>
              <a:ext cx="471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R</a:t>
              </a:r>
              <a:endParaRPr lang="en-US" sz="2400" i="1" baseline="-25000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6262804" y="2433995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6262804" y="3226860"/>
              <a:ext cx="0" cy="3501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152400" y="42304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Sum of electric potential differences (voltages) around circuit loop is zero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638800" y="4114800"/>
            <a:ext cx="1600200" cy="685800"/>
            <a:chOff x="5638800" y="4114800"/>
            <a:chExt cx="1600200" cy="685800"/>
          </a:xfrm>
        </p:grpSpPr>
        <p:graphicFrame>
          <p:nvGraphicFramePr>
            <p:cNvPr id="269314" name="Object 2"/>
            <p:cNvGraphicFramePr>
              <a:graphicFrameLocks noChangeAspect="1"/>
            </p:cNvGraphicFramePr>
            <p:nvPr/>
          </p:nvGraphicFramePr>
          <p:xfrm>
            <a:off x="5715000" y="4191000"/>
            <a:ext cx="1460500" cy="560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16" name="Equation" r:id="rId3" imgW="660240" imgH="253800" progId="Equation.DSMT4">
                    <p:embed/>
                  </p:oleObj>
                </mc:Choice>
                <mc:Fallback>
                  <p:oleObj name="Equation" r:id="rId3" imgW="660240" imgH="2538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4191000"/>
                          <a:ext cx="1460500" cy="5609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" name="Rectangle 104"/>
            <p:cNvSpPr/>
            <p:nvPr/>
          </p:nvSpPr>
          <p:spPr>
            <a:xfrm>
              <a:off x="5638800" y="4114800"/>
              <a:ext cx="1600200" cy="685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1219200" y="2895600"/>
            <a:ext cx="324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/>
              <a:t>ε</a:t>
            </a:r>
            <a:endParaRPr lang="en-US" sz="2400" i="1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0" y="281940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baseline="-25000" dirty="0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6760855" y="2419003"/>
            <a:ext cx="1335410" cy="189768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6727483" y="4625975"/>
            <a:ext cx="1874834" cy="108426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4624219" y="4487330"/>
            <a:ext cx="2117548" cy="121814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107049" y="4316690"/>
            <a:ext cx="492093" cy="29966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4572000" y="2133600"/>
            <a:ext cx="1769717" cy="100910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322667" y="2162175"/>
            <a:ext cx="438188" cy="25682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066800" y="2438400"/>
            <a:ext cx="16764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743200" y="2438400"/>
            <a:ext cx="0" cy="12954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1066800" y="3733800"/>
            <a:ext cx="16764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1066800" y="2438400"/>
            <a:ext cx="0" cy="5334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1066800" y="3200400"/>
            <a:ext cx="0" cy="5334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L-Shape 71"/>
          <p:cNvSpPr/>
          <p:nvPr/>
        </p:nvSpPr>
        <p:spPr>
          <a:xfrm flipH="1" flipV="1">
            <a:off x="5119685" y="2971800"/>
            <a:ext cx="2119315" cy="2332831"/>
          </a:xfrm>
          <a:prstGeom prst="corner">
            <a:avLst>
              <a:gd name="adj1" fmla="val 18422"/>
              <a:gd name="adj2" fmla="val 22714"/>
            </a:avLst>
          </a:prstGeom>
          <a:solidFill>
            <a:schemeClr val="bg1">
              <a:lumMod val="65000"/>
              <a:alpha val="14000"/>
            </a:schemeClr>
          </a:solidFill>
          <a:ln w="6350">
            <a:noFill/>
          </a:ln>
          <a:scene3d>
            <a:camera prst="isometricTopUp"/>
            <a:lightRig rig="threePt" dir="t"/>
          </a:scene3d>
          <a:sp3d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components are said to be </a:t>
            </a:r>
            <a:r>
              <a:rPr lang="en-US" sz="2400" i="1" u="sng" dirty="0" smtClean="0"/>
              <a:t>in series</a:t>
            </a:r>
            <a:r>
              <a:rPr lang="en-US" sz="2400" dirty="0" smtClean="0"/>
              <a:t> when they are connected end-to-end by a </a:t>
            </a:r>
            <a:r>
              <a:rPr lang="en-US" sz="2400" i="1" dirty="0" smtClean="0"/>
              <a:t>single</a:t>
            </a:r>
            <a:r>
              <a:rPr lang="en-US" sz="2400" dirty="0" smtClean="0"/>
              <a:t> wire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62400" y="2351757"/>
            <a:ext cx="4877917" cy="3896643"/>
            <a:chOff x="75083" y="3390065"/>
            <a:chExt cx="4877917" cy="3896643"/>
          </a:xfrm>
        </p:grpSpPr>
        <p:sp>
          <p:nvSpPr>
            <p:cNvPr id="9" name="L-Shape 8"/>
            <p:cNvSpPr/>
            <p:nvPr/>
          </p:nvSpPr>
          <p:spPr>
            <a:xfrm flipH="1" flipV="1">
              <a:off x="666200" y="3390065"/>
              <a:ext cx="2301437" cy="713606"/>
            </a:xfrm>
            <a:prstGeom prst="corner">
              <a:avLst>
                <a:gd name="adj1" fmla="val 55597"/>
                <a:gd name="adj2" fmla="val 79264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37"/>
            <p:cNvGrpSpPr/>
            <p:nvPr/>
          </p:nvGrpSpPr>
          <p:grpSpPr>
            <a:xfrm>
              <a:off x="2385454" y="3543958"/>
              <a:ext cx="882444" cy="832533"/>
              <a:chOff x="2378818" y="807109"/>
              <a:chExt cx="882444" cy="832533"/>
            </a:xfrm>
          </p:grpSpPr>
          <p:sp>
            <p:nvSpPr>
              <p:cNvPr id="43" name="Right Triangle 42"/>
              <p:cNvSpPr/>
              <p:nvPr/>
            </p:nvSpPr>
            <p:spPr>
              <a:xfrm>
                <a:off x="2378818" y="1021644"/>
                <a:ext cx="638138" cy="617998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chilly" dir="t"/>
              </a:scene3d>
              <a:sp3d extrusionH="5778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2639672" y="954331"/>
                <a:ext cx="393696" cy="23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2855671" y="1321334"/>
                <a:ext cx="405591" cy="23858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918739" y="807109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934614" y="1305834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51875" y="4248149"/>
              <a:ext cx="401386" cy="1248684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chilly" dir="t"/>
            </a:scene3d>
            <a:sp3d extrusionH="482600" contourW="6350" prstMaterial="clear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9328" y="3670857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264232" y="3579417"/>
              <a:ext cx="0" cy="2064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264232" y="4044949"/>
              <a:ext cx="0" cy="1752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5083" y="4537158"/>
              <a:ext cx="324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ε</a:t>
              </a:r>
              <a:endParaRPr lang="en-US" sz="2400" i="1" baseline="-250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250353" y="4293036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0353" y="4940736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576729" y="4543508"/>
              <a:ext cx="476953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-Shape 18"/>
            <p:cNvSpPr/>
            <p:nvPr/>
          </p:nvSpPr>
          <p:spPr>
            <a:xfrm flipH="1">
              <a:off x="2220792" y="5592083"/>
              <a:ext cx="2732208" cy="832381"/>
            </a:xfrm>
            <a:prstGeom prst="corner">
              <a:avLst>
                <a:gd name="adj1" fmla="val 50000"/>
                <a:gd name="adj2" fmla="val 68234"/>
              </a:avLst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Bent-Up Arrow 19"/>
            <p:cNvSpPr/>
            <p:nvPr/>
          </p:nvSpPr>
          <p:spPr>
            <a:xfrm flipH="1">
              <a:off x="368668" y="4318046"/>
              <a:ext cx="297875" cy="1097389"/>
            </a:xfrm>
            <a:prstGeom prst="bent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isometricLeftDown"/>
              <a:lightRig rig="chilly" dir="t"/>
            </a:scene3d>
            <a:sp3d extrusionH="38100" contourW="12700" prstMaterial="softEdge">
              <a:extrusionClr>
                <a:schemeClr val="bg1"/>
              </a:extrusionClr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695301" y="5110701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84012" y="4293891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694048" y="4500515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94731" y="4716963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93537" y="4919398"/>
              <a:ext cx="342560" cy="20151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101366" y="4158479"/>
              <a:ext cx="568198" cy="62038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2"/>
            <p:cNvGrpSpPr/>
            <p:nvPr/>
          </p:nvGrpSpPr>
          <p:grpSpPr>
            <a:xfrm>
              <a:off x="3295805" y="4672276"/>
              <a:ext cx="904210" cy="769220"/>
              <a:chOff x="3272551" y="1960827"/>
              <a:chExt cx="904210" cy="769220"/>
            </a:xfrm>
          </p:grpSpPr>
          <p:sp>
            <p:nvSpPr>
              <p:cNvPr id="37" name="Right Triangle 36"/>
              <p:cNvSpPr/>
              <p:nvPr/>
            </p:nvSpPr>
            <p:spPr>
              <a:xfrm>
                <a:off x="3272551" y="2112049"/>
                <a:ext cx="638138" cy="617998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isometricLeftDown"/>
                <a:lightRig rig="chilly" dir="t"/>
              </a:scene3d>
              <a:sp3d extrusionH="577850" contourW="12700" prstMaterial="softEdge">
                <a:extrusionClr>
                  <a:schemeClr val="bg1"/>
                </a:extrusionClr>
                <a:contourClr>
                  <a:schemeClr val="tx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V="1">
                <a:off x="3687187" y="2297572"/>
                <a:ext cx="469510" cy="276185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452943" y="1960827"/>
                <a:ext cx="403809" cy="23753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3502899" y="1962752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948161" y="2193776"/>
                <a:ext cx="228600" cy="2286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scene3d>
                <a:camera prst="isometricOffAxis2Top">
                  <a:rot lat="19200000" lon="1200000" rev="18000000"/>
                </a:camera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864538" y="4634948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3069442" y="4543508"/>
              <a:ext cx="0" cy="2064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069442" y="5009040"/>
              <a:ext cx="0" cy="1752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1371600" y="2209800"/>
            <a:ext cx="1524000" cy="2438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452"/>
          <p:cNvGrpSpPr>
            <a:grpSpLocks/>
          </p:cNvGrpSpPr>
          <p:nvPr/>
        </p:nvGrpSpPr>
        <p:grpSpPr bwMode="auto">
          <a:xfrm>
            <a:off x="914400" y="3364468"/>
            <a:ext cx="901700" cy="149225"/>
            <a:chOff x="288" y="1728"/>
            <a:chExt cx="284" cy="47"/>
          </a:xfrm>
        </p:grpSpPr>
        <p:sp useBgFill="1">
          <p:nvSpPr>
            <p:cNvPr id="55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468"/>
          <p:cNvGrpSpPr>
            <a:grpSpLocks/>
          </p:cNvGrpSpPr>
          <p:nvPr/>
        </p:nvGrpSpPr>
        <p:grpSpPr bwMode="auto">
          <a:xfrm rot="16200000">
            <a:off x="2503488" y="2754312"/>
            <a:ext cx="803275" cy="323850"/>
            <a:chOff x="1248" y="361"/>
            <a:chExt cx="253" cy="102"/>
          </a:xfrm>
        </p:grpSpPr>
        <p:sp useBgFill="1">
          <p:nvSpPr>
            <p:cNvPr id="5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956846" y="29834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62" name="Group 468"/>
          <p:cNvGrpSpPr>
            <a:grpSpLocks/>
          </p:cNvGrpSpPr>
          <p:nvPr/>
        </p:nvGrpSpPr>
        <p:grpSpPr bwMode="auto">
          <a:xfrm rot="16200000">
            <a:off x="2503488" y="3821112"/>
            <a:ext cx="803275" cy="323850"/>
            <a:chOff x="1248" y="361"/>
            <a:chExt cx="253" cy="102"/>
          </a:xfrm>
        </p:grpSpPr>
        <p:sp useBgFill="1">
          <p:nvSpPr>
            <p:cNvPr id="63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09600" y="3124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latin typeface="Calibri"/>
              </a:rPr>
              <a:t>ε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048000" y="26670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3048000" y="37338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7086600" y="25146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7924800" y="34290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1447800" y="2286000"/>
            <a:ext cx="13716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819400" y="2286000"/>
            <a:ext cx="0" cy="22860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447800" y="4572000"/>
            <a:ext cx="137160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1447800" y="2286000"/>
            <a:ext cx="0" cy="98268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447800" y="3581400"/>
            <a:ext cx="0" cy="9906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586039" y="2488476"/>
            <a:ext cx="499532" cy="78486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6826454" y="4621113"/>
            <a:ext cx="1531709" cy="88582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953942" y="4358887"/>
            <a:ext cx="399333" cy="2431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4786871" y="2276392"/>
            <a:ext cx="1435100" cy="83819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214041" y="2279138"/>
            <a:ext cx="381048" cy="22333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 flipV="1">
            <a:off x="4756455" y="4320163"/>
            <a:ext cx="2051086" cy="117991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491971" y="3565441"/>
            <a:ext cx="473623" cy="81124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7060171" y="3292391"/>
            <a:ext cx="425450" cy="26035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2895600" y="2133600"/>
            <a:ext cx="320922" cy="381000"/>
            <a:chOff x="1373226" y="2819400"/>
            <a:chExt cx="320922" cy="381000"/>
          </a:xfrm>
        </p:grpSpPr>
        <p:sp>
          <p:nvSpPr>
            <p:cNvPr id="89" name="TextBox 88"/>
            <p:cNvSpPr txBox="1"/>
            <p:nvPr/>
          </p:nvSpPr>
          <p:spPr>
            <a:xfrm>
              <a:off x="1373226" y="28194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1373226" y="2971800"/>
              <a:ext cx="1626" cy="2286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895600" y="3288268"/>
            <a:ext cx="320922" cy="369332"/>
            <a:chOff x="1373226" y="2907268"/>
            <a:chExt cx="320922" cy="369332"/>
          </a:xfrm>
        </p:grpSpPr>
        <p:sp>
          <p:nvSpPr>
            <p:cNvPr id="93" name="TextBox 92"/>
            <p:cNvSpPr txBox="1"/>
            <p:nvPr/>
          </p:nvSpPr>
          <p:spPr>
            <a:xfrm>
              <a:off x="1373226" y="29072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1373226" y="2971800"/>
              <a:ext cx="1626" cy="2286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914400" y="3810000"/>
            <a:ext cx="198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&gt;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&lt;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295" name="Picture 20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1.2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929264" y="1295400"/>
            <a:ext cx="1524000" cy="2438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452"/>
          <p:cNvGrpSpPr>
            <a:grpSpLocks/>
          </p:cNvGrpSpPr>
          <p:nvPr/>
        </p:nvGrpSpPr>
        <p:grpSpPr bwMode="auto">
          <a:xfrm>
            <a:off x="5472064" y="2450068"/>
            <a:ext cx="901700" cy="149225"/>
            <a:chOff x="288" y="1728"/>
            <a:chExt cx="284" cy="47"/>
          </a:xfrm>
        </p:grpSpPr>
        <p:sp>
          <p:nvSpPr>
            <p:cNvPr id="32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468"/>
          <p:cNvGrpSpPr>
            <a:grpSpLocks/>
          </p:cNvGrpSpPr>
          <p:nvPr/>
        </p:nvGrpSpPr>
        <p:grpSpPr bwMode="auto">
          <a:xfrm rot="16200000">
            <a:off x="7061152" y="1839912"/>
            <a:ext cx="803275" cy="323850"/>
            <a:chOff x="1248" y="361"/>
            <a:chExt cx="253" cy="102"/>
          </a:xfrm>
        </p:grpSpPr>
        <p:sp useBgFill="1">
          <p:nvSpPr>
            <p:cNvPr id="3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514510" y="20690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39" name="Group 468"/>
          <p:cNvGrpSpPr>
            <a:grpSpLocks/>
          </p:cNvGrpSpPr>
          <p:nvPr/>
        </p:nvGrpSpPr>
        <p:grpSpPr bwMode="auto">
          <a:xfrm rot="16200000">
            <a:off x="7061152" y="2906712"/>
            <a:ext cx="803275" cy="323850"/>
            <a:chOff x="1248" y="361"/>
            <a:chExt cx="253" cy="102"/>
          </a:xfrm>
        </p:grpSpPr>
        <p:sp useBgFill="1">
          <p:nvSpPr>
            <p:cNvPr id="40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605664" y="19050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 </a:t>
            </a:r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605664" y="289560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10 </a:t>
            </a:r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257800" y="229766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/>
              <a:t>ε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62000" y="1295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circuit with two resistors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 series. Compare the voltages across the resistors: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Capacitors in series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29264" y="1447800"/>
            <a:ext cx="1524000" cy="1981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52"/>
          <p:cNvGrpSpPr>
            <a:grpSpLocks/>
          </p:cNvGrpSpPr>
          <p:nvPr/>
        </p:nvGrpSpPr>
        <p:grpSpPr bwMode="auto">
          <a:xfrm>
            <a:off x="5472064" y="2373868"/>
            <a:ext cx="901700" cy="149225"/>
            <a:chOff x="288" y="1728"/>
            <a:chExt cx="284" cy="47"/>
          </a:xfrm>
        </p:grpSpPr>
        <p:sp>
          <p:nvSpPr>
            <p:cNvPr id="10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514510" y="19928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222146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latin typeface="Calibri"/>
              </a:rPr>
              <a:t>ε</a:t>
            </a:r>
            <a:endParaRPr lang="en-US" sz="2400" dirty="0"/>
          </a:p>
        </p:txBody>
      </p:sp>
      <p:grpSp>
        <p:nvGrpSpPr>
          <p:cNvPr id="23" name="Group 452"/>
          <p:cNvGrpSpPr>
            <a:grpSpLocks/>
          </p:cNvGrpSpPr>
          <p:nvPr/>
        </p:nvGrpSpPr>
        <p:grpSpPr bwMode="auto">
          <a:xfrm>
            <a:off x="6996064" y="1905000"/>
            <a:ext cx="901700" cy="149225"/>
            <a:chOff x="288" y="1728"/>
            <a:chExt cx="284" cy="47"/>
          </a:xfrm>
        </p:grpSpPr>
        <p:sp useBgFill="1">
          <p:nvSpPr>
            <p:cNvPr id="24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452"/>
          <p:cNvGrpSpPr>
            <a:grpSpLocks/>
          </p:cNvGrpSpPr>
          <p:nvPr/>
        </p:nvGrpSpPr>
        <p:grpSpPr bwMode="auto">
          <a:xfrm>
            <a:off x="6996064" y="2898775"/>
            <a:ext cx="901700" cy="149225"/>
            <a:chOff x="288" y="1728"/>
            <a:chExt cx="284" cy="47"/>
          </a:xfrm>
        </p:grpSpPr>
        <p:sp useBgFill="1">
          <p:nvSpPr>
            <p:cNvPr id="28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62000" y="12954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circuit with two </a:t>
            </a:r>
            <a:r>
              <a:rPr lang="en-US" sz="2400" i="1" u="sng" dirty="0" smtClean="0"/>
              <a:t>capacitors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 series. Compare the voltages across the capacitors: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914400" y="3810000"/>
            <a:ext cx="198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&gt;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&lt;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5289" y="1748135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 </a:t>
            </a:r>
            <a:r>
              <a:rPr lang="el-GR" sz="2400" dirty="0" smtClean="0"/>
              <a:t>μ</a:t>
            </a:r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712198" y="2738735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10 </a:t>
            </a:r>
            <a:r>
              <a:rPr lang="el-GR" sz="2400" dirty="0" smtClean="0"/>
              <a:t>μ</a:t>
            </a:r>
            <a:r>
              <a:rPr lang="en-US" sz="2400" dirty="0" smtClean="0"/>
              <a:t>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>
            <a:off x="7924800" y="33528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57800" y="3352800"/>
            <a:ext cx="2057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00400" y="3348335"/>
            <a:ext cx="167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2400" y="3348335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25563"/>
          </a:xfrm>
        </p:spPr>
        <p:txBody>
          <a:bodyPr/>
          <a:lstStyle/>
          <a:p>
            <a:r>
              <a:rPr lang="en-US" dirty="0" smtClean="0"/>
              <a:t>Equivalent resistance &amp; capacitance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71362" name="Object 2"/>
          <p:cNvGraphicFramePr>
            <a:graphicFrameLocks noChangeAspect="1"/>
          </p:cNvGraphicFramePr>
          <p:nvPr/>
        </p:nvGraphicFramePr>
        <p:xfrm>
          <a:off x="2971800" y="4343400"/>
          <a:ext cx="13144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6" name="Equation" r:id="rId4" imgW="749160" imgH="241200" progId="Equation.DSMT4">
                  <p:embed/>
                </p:oleObj>
              </mc:Choice>
              <mc:Fallback>
                <p:oleObj name="Equation" r:id="rId4" imgW="7491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343400"/>
                        <a:ext cx="13144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3" name="Object 3"/>
          <p:cNvGraphicFramePr>
            <a:graphicFrameLocks noChangeAspect="1"/>
          </p:cNvGraphicFramePr>
          <p:nvPr/>
        </p:nvGraphicFramePr>
        <p:xfrm>
          <a:off x="1143000" y="4343400"/>
          <a:ext cx="12954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7" name="Equation" r:id="rId6" imgW="736560" imgH="241200" progId="Equation.DSMT4">
                  <p:embed/>
                </p:oleObj>
              </mc:Choice>
              <mc:Fallback>
                <p:oleObj name="Equation" r:id="rId6" imgW="73656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129540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5486400" y="4343400"/>
          <a:ext cx="1495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8" name="Equation" r:id="rId8" imgW="850680" imgH="241200" progId="Equation.DSMT4">
                  <p:embed/>
                </p:oleObj>
              </mc:Choice>
              <mc:Fallback>
                <p:oleObj name="Equation" r:id="rId8" imgW="8506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343400"/>
                        <a:ext cx="14954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143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Circuit behaves the same as if </a:t>
            </a:r>
            <a:r>
              <a:rPr lang="en-US" sz="2400" i="1" dirty="0" smtClean="0"/>
              <a:t>series</a:t>
            </a:r>
            <a:r>
              <a:rPr lang="en-US" sz="2400" dirty="0" smtClean="0"/>
              <a:t> components were replaced by a </a:t>
            </a:r>
            <a:r>
              <a:rPr lang="en-US" sz="2400" i="1" dirty="0" smtClean="0"/>
              <a:t>single, equivalent</a:t>
            </a:r>
            <a:r>
              <a:rPr lang="en-US" sz="2400" dirty="0" smtClean="0"/>
              <a:t> component</a:t>
            </a:r>
            <a:endParaRPr lang="en-US" sz="24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1981200" y="5029200"/>
            <a:ext cx="1752600" cy="609600"/>
            <a:chOff x="1524000" y="5410200"/>
            <a:chExt cx="1752600" cy="609600"/>
          </a:xfrm>
        </p:grpSpPr>
        <p:graphicFrame>
          <p:nvGraphicFramePr>
            <p:cNvPr id="271366" name="Object 6"/>
            <p:cNvGraphicFramePr>
              <a:graphicFrameLocks noChangeAspect="1"/>
            </p:cNvGraphicFramePr>
            <p:nvPr/>
          </p:nvGraphicFramePr>
          <p:xfrm>
            <a:off x="1600200" y="5486400"/>
            <a:ext cx="1627188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379" name="Equation" r:id="rId10" imgW="812520" imgH="241200" progId="Equation.DSMT4">
                    <p:embed/>
                  </p:oleObj>
                </mc:Choice>
                <mc:Fallback>
                  <p:oleObj name="Equation" r:id="rId10" imgW="81252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5486400"/>
                          <a:ext cx="1627188" cy="484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1524000" y="5410200"/>
              <a:ext cx="1752600" cy="609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096000" y="4854574"/>
            <a:ext cx="1916113" cy="936626"/>
            <a:chOff x="6694486" y="5006974"/>
            <a:chExt cx="1916113" cy="936626"/>
          </a:xfrm>
        </p:grpSpPr>
        <p:graphicFrame>
          <p:nvGraphicFramePr>
            <p:cNvPr id="271368" name="Object 8"/>
            <p:cNvGraphicFramePr>
              <a:graphicFrameLocks noChangeAspect="1"/>
            </p:cNvGraphicFramePr>
            <p:nvPr/>
          </p:nvGraphicFramePr>
          <p:xfrm>
            <a:off x="6742112" y="5057775"/>
            <a:ext cx="1792288" cy="88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380" name="Equation" r:id="rId12" imgW="901440" imgH="444240" progId="Equation.DSMT4">
                    <p:embed/>
                  </p:oleObj>
                </mc:Choice>
                <mc:Fallback>
                  <p:oleObj name="Equation" r:id="rId12" imgW="901440" imgH="4442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2112" y="5057775"/>
                          <a:ext cx="1792288" cy="885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6694486" y="5006974"/>
              <a:ext cx="1916113" cy="93662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452"/>
          <p:cNvGrpSpPr>
            <a:grpSpLocks/>
          </p:cNvGrpSpPr>
          <p:nvPr/>
        </p:nvGrpSpPr>
        <p:grpSpPr bwMode="auto">
          <a:xfrm rot="16200000">
            <a:off x="5483227" y="3276600"/>
            <a:ext cx="615950" cy="152400"/>
            <a:chOff x="335" y="1728"/>
            <a:chExt cx="194" cy="48"/>
          </a:xfrm>
        </p:grpSpPr>
        <p:sp useBgFill="1">
          <p:nvSpPr>
            <p:cNvPr id="18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452"/>
          <p:cNvGrpSpPr>
            <a:grpSpLocks/>
          </p:cNvGrpSpPr>
          <p:nvPr/>
        </p:nvGrpSpPr>
        <p:grpSpPr bwMode="auto">
          <a:xfrm rot="16200000">
            <a:off x="6626226" y="3276599"/>
            <a:ext cx="615950" cy="152400"/>
            <a:chOff x="335" y="1728"/>
            <a:chExt cx="194" cy="48"/>
          </a:xfrm>
        </p:grpSpPr>
        <p:sp useBgFill="1">
          <p:nvSpPr>
            <p:cNvPr id="22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468"/>
          <p:cNvGrpSpPr>
            <a:grpSpLocks/>
          </p:cNvGrpSpPr>
          <p:nvPr/>
        </p:nvGrpSpPr>
        <p:grpSpPr bwMode="auto">
          <a:xfrm>
            <a:off x="457200" y="3195935"/>
            <a:ext cx="803275" cy="323850"/>
            <a:chOff x="1248" y="361"/>
            <a:chExt cx="253" cy="102"/>
          </a:xfrm>
        </p:grpSpPr>
        <p:sp useBgFill="1">
          <p:nvSpPr>
            <p:cNvPr id="26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468"/>
          <p:cNvGrpSpPr>
            <a:grpSpLocks/>
          </p:cNvGrpSpPr>
          <p:nvPr/>
        </p:nvGrpSpPr>
        <p:grpSpPr bwMode="auto">
          <a:xfrm>
            <a:off x="1600200" y="3195935"/>
            <a:ext cx="803275" cy="323850"/>
            <a:chOff x="1248" y="361"/>
            <a:chExt cx="253" cy="102"/>
          </a:xfrm>
        </p:grpSpPr>
        <p:sp useBgFill="1">
          <p:nvSpPr>
            <p:cNvPr id="29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9600" y="27432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28800" y="27432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061549" y="2133600"/>
            <a:ext cx="129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Resistors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2200" y="2133600"/>
            <a:ext cx="148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Capacitors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36" name="Group 468"/>
          <p:cNvGrpSpPr>
            <a:grpSpLocks/>
          </p:cNvGrpSpPr>
          <p:nvPr/>
        </p:nvGrpSpPr>
        <p:grpSpPr bwMode="auto">
          <a:xfrm>
            <a:off x="3657600" y="3195935"/>
            <a:ext cx="803275" cy="323850"/>
            <a:chOff x="1248" y="361"/>
            <a:chExt cx="253" cy="102"/>
          </a:xfrm>
        </p:grpSpPr>
        <p:sp useBgFill="1">
          <p:nvSpPr>
            <p:cNvPr id="37" name="Rectangle 469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470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" name="Group 452"/>
          <p:cNvGrpSpPr>
            <a:grpSpLocks/>
          </p:cNvGrpSpPr>
          <p:nvPr/>
        </p:nvGrpSpPr>
        <p:grpSpPr bwMode="auto">
          <a:xfrm rot="16200000">
            <a:off x="8150227" y="3276600"/>
            <a:ext cx="615950" cy="152400"/>
            <a:chOff x="335" y="1728"/>
            <a:chExt cx="194" cy="48"/>
          </a:xfrm>
        </p:grpSpPr>
        <p:sp useBgFill="1">
          <p:nvSpPr>
            <p:cNvPr id="40" name="Rectangle 453"/>
            <p:cNvSpPr>
              <a:spLocks noChangeArrowheads="1"/>
            </p:cNvSpPr>
            <p:nvPr/>
          </p:nvSpPr>
          <p:spPr bwMode="auto">
            <a:xfrm>
              <a:off x="336" y="1728"/>
              <a:ext cx="192" cy="4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71369" name="Object 9"/>
          <p:cNvGraphicFramePr>
            <a:graphicFrameLocks noChangeAspect="1"/>
          </p:cNvGraphicFramePr>
          <p:nvPr/>
        </p:nvGraphicFramePr>
        <p:xfrm>
          <a:off x="7239000" y="4343400"/>
          <a:ext cx="13144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1" name="Equation" r:id="rId14" imgW="749160" imgH="241200" progId="Equation.DSMT4">
                  <p:embed/>
                </p:oleObj>
              </mc:Choice>
              <mc:Fallback>
                <p:oleObj name="Equation" r:id="rId14" imgW="74916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343400"/>
                        <a:ext cx="131445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2819400" y="3124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467600" y="3124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733800" y="27432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eq</a:t>
            </a:r>
            <a:endParaRPr lang="en-US" sz="2400" i="1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5564226" y="25908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705600" y="25908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8153400" y="25908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eq</a:t>
            </a:r>
            <a:endParaRPr lang="en-US" sz="2400" i="1" baseline="-250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381000" y="3581400"/>
            <a:ext cx="990600" cy="537865"/>
            <a:chOff x="457200" y="3276600"/>
            <a:chExt cx="990600" cy="537865"/>
          </a:xfrm>
        </p:grpSpPr>
        <p:sp>
          <p:nvSpPr>
            <p:cNvPr id="61" name="AutoShape 148"/>
            <p:cNvSpPr>
              <a:spLocks/>
            </p:cNvSpPr>
            <p:nvPr/>
          </p:nvSpPr>
          <p:spPr bwMode="auto">
            <a:xfrm rot="5400000" flipH="1">
              <a:off x="876300" y="2857500"/>
              <a:ext cx="152400" cy="990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2000" y="3352800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1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524000" y="3581400"/>
            <a:ext cx="990600" cy="537865"/>
            <a:chOff x="1600200" y="3276600"/>
            <a:chExt cx="990600" cy="537865"/>
          </a:xfrm>
        </p:grpSpPr>
        <p:sp>
          <p:nvSpPr>
            <p:cNvPr id="62" name="AutoShape 148"/>
            <p:cNvSpPr>
              <a:spLocks/>
            </p:cNvSpPr>
            <p:nvPr/>
          </p:nvSpPr>
          <p:spPr bwMode="auto">
            <a:xfrm rot="5400000" flipH="1">
              <a:off x="2019300" y="2857500"/>
              <a:ext cx="152400" cy="990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05000" y="3352800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2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581400" y="3581400"/>
            <a:ext cx="990600" cy="537865"/>
            <a:chOff x="3657600" y="3276600"/>
            <a:chExt cx="990600" cy="537865"/>
          </a:xfrm>
        </p:grpSpPr>
        <p:sp>
          <p:nvSpPr>
            <p:cNvPr id="63" name="AutoShape 148"/>
            <p:cNvSpPr>
              <a:spLocks/>
            </p:cNvSpPr>
            <p:nvPr/>
          </p:nvSpPr>
          <p:spPr bwMode="auto">
            <a:xfrm rot="5400000" flipH="1">
              <a:off x="4076700" y="2857500"/>
              <a:ext cx="152400" cy="990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886200" y="33528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solidFill>
                    <a:srgbClr val="009900"/>
                  </a:solidFill>
                </a:rPr>
                <a:t>V</a:t>
              </a:r>
              <a:r>
                <a:rPr lang="en-US" sz="2400" i="1" baseline="-25000" dirty="0" err="1" smtClean="0">
                  <a:solidFill>
                    <a:srgbClr val="009900"/>
                  </a:solidFill>
                </a:rPr>
                <a:t>eq</a:t>
              </a:r>
              <a:endParaRPr lang="en-US" sz="2400" i="1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486400" y="3657600"/>
            <a:ext cx="609600" cy="533400"/>
            <a:chOff x="5486400" y="3352800"/>
            <a:chExt cx="609600" cy="533400"/>
          </a:xfrm>
        </p:grpSpPr>
        <p:sp>
          <p:nvSpPr>
            <p:cNvPr id="64" name="AutoShape 148"/>
            <p:cNvSpPr>
              <a:spLocks/>
            </p:cNvSpPr>
            <p:nvPr/>
          </p:nvSpPr>
          <p:spPr bwMode="auto">
            <a:xfrm rot="5400000" flipH="1">
              <a:off x="5715000" y="3124200"/>
              <a:ext cx="152400" cy="609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62600" y="3424535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1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629400" y="3657600"/>
            <a:ext cx="609600" cy="533400"/>
            <a:chOff x="6629400" y="3352800"/>
            <a:chExt cx="609600" cy="533400"/>
          </a:xfrm>
        </p:grpSpPr>
        <p:sp>
          <p:nvSpPr>
            <p:cNvPr id="65" name="AutoShape 148"/>
            <p:cNvSpPr>
              <a:spLocks/>
            </p:cNvSpPr>
            <p:nvPr/>
          </p:nvSpPr>
          <p:spPr bwMode="auto">
            <a:xfrm rot="5400000" flipH="1">
              <a:off x="6858000" y="3124200"/>
              <a:ext cx="152400" cy="609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05600" y="3424535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V</a:t>
              </a:r>
              <a:r>
                <a:rPr lang="en-US" sz="2400" baseline="-25000" dirty="0" smtClean="0">
                  <a:solidFill>
                    <a:srgbClr val="009900"/>
                  </a:solidFill>
                </a:rPr>
                <a:t>2</a:t>
              </a:r>
              <a:endParaRPr lang="en-US" sz="2400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8153400" y="3657600"/>
            <a:ext cx="609600" cy="533400"/>
            <a:chOff x="8153400" y="3352800"/>
            <a:chExt cx="609600" cy="533400"/>
          </a:xfrm>
        </p:grpSpPr>
        <p:sp>
          <p:nvSpPr>
            <p:cNvPr id="66" name="AutoShape 148"/>
            <p:cNvSpPr>
              <a:spLocks/>
            </p:cNvSpPr>
            <p:nvPr/>
          </p:nvSpPr>
          <p:spPr bwMode="auto">
            <a:xfrm rot="5400000" flipH="1">
              <a:off x="8382000" y="3124200"/>
              <a:ext cx="152400" cy="609600"/>
            </a:xfrm>
            <a:prstGeom prst="leftBrace">
              <a:avLst>
                <a:gd name="adj1" fmla="val 47569"/>
                <a:gd name="adj2" fmla="val 50000"/>
              </a:avLst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193613" y="3424535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solidFill>
                    <a:srgbClr val="009900"/>
                  </a:solidFill>
                </a:rPr>
                <a:t>V</a:t>
              </a:r>
              <a:r>
                <a:rPr lang="en-US" sz="2400" i="1" baseline="-25000" dirty="0" err="1" smtClean="0">
                  <a:solidFill>
                    <a:srgbClr val="009900"/>
                  </a:solidFill>
                </a:rPr>
                <a:t>eq</a:t>
              </a:r>
              <a:endParaRPr lang="en-US" sz="2400" i="1" baseline="-25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419600" y="2895600"/>
            <a:ext cx="394660" cy="457200"/>
            <a:chOff x="4495800" y="2590800"/>
            <a:chExt cx="394660" cy="457200"/>
          </a:xfrm>
        </p:grpSpPr>
        <p:sp>
          <p:nvSpPr>
            <p:cNvPr id="75" name="TextBox 74"/>
            <p:cNvSpPr txBox="1"/>
            <p:nvPr/>
          </p:nvSpPr>
          <p:spPr>
            <a:xfrm>
              <a:off x="4495800" y="2590800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I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eq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45720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362200" y="2895600"/>
            <a:ext cx="320922" cy="457200"/>
            <a:chOff x="2438400" y="2590800"/>
            <a:chExt cx="320922" cy="457200"/>
          </a:xfrm>
        </p:grpSpPr>
        <p:sp>
          <p:nvSpPr>
            <p:cNvPr id="74" name="TextBox 73"/>
            <p:cNvSpPr txBox="1"/>
            <p:nvPr/>
          </p:nvSpPr>
          <p:spPr>
            <a:xfrm>
              <a:off x="2438400" y="2590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25146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1220826" y="2895600"/>
            <a:ext cx="320922" cy="457200"/>
            <a:chOff x="1297026" y="2590800"/>
            <a:chExt cx="320922" cy="457200"/>
          </a:xfrm>
        </p:grpSpPr>
        <p:sp>
          <p:nvSpPr>
            <p:cNvPr id="73" name="TextBox 72"/>
            <p:cNvSpPr txBox="1"/>
            <p:nvPr/>
          </p:nvSpPr>
          <p:spPr>
            <a:xfrm>
              <a:off x="1297026" y="25908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1371600" y="3048000"/>
              <a:ext cx="1524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5297898" y="2967335"/>
            <a:ext cx="1025820" cy="373797"/>
            <a:chOff x="5297898" y="2662535"/>
            <a:chExt cx="1025820" cy="373797"/>
          </a:xfrm>
        </p:grpSpPr>
        <p:sp>
          <p:nvSpPr>
            <p:cNvPr id="76" name="TextBox 75"/>
            <p:cNvSpPr txBox="1"/>
            <p:nvPr/>
          </p:nvSpPr>
          <p:spPr>
            <a:xfrm>
              <a:off x="5297898" y="266253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91200" y="26670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–Q</a:t>
              </a:r>
              <a:r>
                <a:rPr lang="en-US" baseline="-25000" dirty="0" smtClean="0">
                  <a:solidFill>
                    <a:schemeClr val="accent5">
                      <a:lumMod val="75000"/>
                    </a:schemeClr>
                  </a:solidFill>
                </a:rPr>
                <a:t>1</a:t>
              </a:r>
              <a:endParaRPr lang="en-US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440898" y="2971800"/>
            <a:ext cx="1025820" cy="369332"/>
            <a:chOff x="6440898" y="2667000"/>
            <a:chExt cx="1025820" cy="369332"/>
          </a:xfrm>
        </p:grpSpPr>
        <p:sp>
          <p:nvSpPr>
            <p:cNvPr id="77" name="TextBox 76"/>
            <p:cNvSpPr txBox="1"/>
            <p:nvPr/>
          </p:nvSpPr>
          <p:spPr>
            <a:xfrm>
              <a:off x="6440898" y="26670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934200" y="266700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–Q</a:t>
              </a:r>
              <a:r>
                <a:rPr lang="en-US" baseline="-25000" dirty="0" smtClean="0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  <a:endParaRPr lang="en-US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891160" y="2971800"/>
            <a:ext cx="1181564" cy="369332"/>
            <a:chOff x="7891160" y="2667000"/>
            <a:chExt cx="1181564" cy="369332"/>
          </a:xfrm>
        </p:grpSpPr>
        <p:sp>
          <p:nvSpPr>
            <p:cNvPr id="78" name="TextBox 77"/>
            <p:cNvSpPr txBox="1"/>
            <p:nvPr/>
          </p:nvSpPr>
          <p:spPr>
            <a:xfrm>
              <a:off x="7891160" y="2667000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rgbClr val="C00000"/>
                  </a:solidFill>
                </a:rPr>
                <a:t>Q</a:t>
              </a:r>
              <a:r>
                <a:rPr lang="en-US" i="1" baseline="-25000" dirty="0" err="1" smtClean="0">
                  <a:solidFill>
                    <a:srgbClr val="C00000"/>
                  </a:solidFill>
                </a:rPr>
                <a:t>eq</a:t>
              </a:r>
              <a:endParaRPr lang="en-US" i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466468" y="2667000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5">
                      <a:lumMod val="75000"/>
                    </a:schemeClr>
                  </a:solidFill>
                </a:rPr>
                <a:t>–</a:t>
              </a:r>
              <a:r>
                <a:rPr lang="en-US" i="1" dirty="0" err="1" smtClean="0">
                  <a:solidFill>
                    <a:schemeClr val="accent5">
                      <a:lumMod val="75000"/>
                    </a:schemeClr>
                  </a:solidFill>
                </a:rPr>
                <a:t>Q</a:t>
              </a:r>
              <a:r>
                <a:rPr lang="en-US" i="1" baseline="-25000" dirty="0" err="1" smtClean="0">
                  <a:solidFill>
                    <a:schemeClr val="accent5">
                      <a:lumMod val="75000"/>
                    </a:schemeClr>
                  </a:solidFill>
                </a:rPr>
                <a:t>eq</a:t>
              </a:r>
              <a:endParaRPr lang="en-US" i="1" baseline="-25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/>
          <p:nvPr/>
        </p:nvCxnSpPr>
        <p:spPr>
          <a:xfrm>
            <a:off x="1828800" y="4126468"/>
            <a:ext cx="2667000" cy="0"/>
          </a:xfrm>
          <a:prstGeom prst="line">
            <a:avLst/>
          </a:prstGeom>
          <a:ln w="76200" cap="rnd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772400" y="4278868"/>
            <a:ext cx="0" cy="1066800"/>
          </a:xfrm>
          <a:prstGeom prst="line">
            <a:avLst/>
          </a:prstGeom>
          <a:ln w="7620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7467600" y="5345668"/>
            <a:ext cx="304800" cy="0"/>
          </a:xfrm>
          <a:prstGeom prst="line">
            <a:avLst/>
          </a:prstGeom>
          <a:ln w="7620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828800" y="4126468"/>
            <a:ext cx="0" cy="1219200"/>
          </a:xfrm>
          <a:prstGeom prst="line">
            <a:avLst/>
          </a:prstGeom>
          <a:ln w="76200" cap="rnd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828800" y="5345668"/>
            <a:ext cx="228600" cy="0"/>
          </a:xfrm>
          <a:prstGeom prst="line">
            <a:avLst/>
          </a:prstGeom>
          <a:ln w="76200" cap="rnd">
            <a:solidFill>
              <a:schemeClr val="accent5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05400" y="4278868"/>
            <a:ext cx="2667000" cy="0"/>
          </a:xfrm>
          <a:prstGeom prst="line">
            <a:avLst/>
          </a:prstGeom>
          <a:ln w="7620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65" name="Picture 5" descr="http://2.bp.blogspot.com/-0DftKe7pDvk/TanlQ0gO5VI/AAAAAAAAAOY/DC7Esf1hfps/s1600/heart+chamber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821668"/>
            <a:ext cx="861851" cy="1143000"/>
          </a:xfrm>
          <a:prstGeom prst="rect">
            <a:avLst/>
          </a:prstGeom>
          <a:noFill/>
        </p:spPr>
      </p:pic>
      <p:sp>
        <p:nvSpPr>
          <p:cNvPr id="49" name="Rectangle 48"/>
          <p:cNvSpPr/>
          <p:nvPr/>
        </p:nvSpPr>
        <p:spPr>
          <a:xfrm>
            <a:off x="1981200" y="5193268"/>
            <a:ext cx="5638800" cy="3048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chemeClr val="accent5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vascular resistance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7,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752600"/>
            <a:ext cx="1993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Pressure difference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Blood flow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Vascular resistance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752600"/>
            <a:ext cx="2027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emf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Electric current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Electrical resistance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183758"/>
            <a:ext cx="711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circulatory system is analogous to an electric circuit</a:t>
            </a:r>
            <a:endParaRPr lang="en-US" sz="2400" dirty="0"/>
          </a:p>
        </p:txBody>
      </p:sp>
      <p:sp>
        <p:nvSpPr>
          <p:cNvPr id="14" name="Left-Right Arrow 13"/>
          <p:cNvSpPr/>
          <p:nvPr/>
        </p:nvSpPr>
        <p:spPr>
          <a:xfrm>
            <a:off x="4114800" y="2057400"/>
            <a:ext cx="9144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4800" y="29028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circulatory system consists of different types of vessels in series with different resistances to flow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1143000" y="6260068"/>
            <a:ext cx="437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*Numbers represent accurate relative values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46775" y="4812268"/>
            <a:ext cx="773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Artery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542282" y="4812268"/>
            <a:ext cx="101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Arteriole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325620" y="4812268"/>
            <a:ext cx="99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Capillary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4812268"/>
            <a:ext cx="83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Venule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057400" y="4812268"/>
            <a:ext cx="59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Vein</a:t>
            </a: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1752600" y="3821668"/>
            <a:ext cx="6096000" cy="2133600"/>
            <a:chOff x="1752600" y="3657600"/>
            <a:chExt cx="6096000" cy="2133600"/>
          </a:xfrm>
        </p:grpSpPr>
        <p:sp>
          <p:nvSpPr>
            <p:cNvPr id="103" name="Rectangle 102"/>
            <p:cNvSpPr/>
            <p:nvPr/>
          </p:nvSpPr>
          <p:spPr>
            <a:xfrm>
              <a:off x="1752600" y="3657600"/>
              <a:ext cx="6096000" cy="213360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1828800" y="3733801"/>
              <a:ext cx="5943600" cy="1969531"/>
              <a:chOff x="1828800" y="3733801"/>
              <a:chExt cx="5943600" cy="1969531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1828800" y="4103132"/>
                <a:ext cx="2971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452"/>
              <p:cNvGrpSpPr>
                <a:grpSpLocks/>
              </p:cNvGrpSpPr>
              <p:nvPr/>
            </p:nvGrpSpPr>
            <p:grpSpPr bwMode="auto">
              <a:xfrm rot="5400000">
                <a:off x="4485290" y="4051301"/>
                <a:ext cx="762000" cy="127000"/>
                <a:chOff x="240" y="1731"/>
                <a:chExt cx="240" cy="40"/>
              </a:xfrm>
            </p:grpSpPr>
            <p:sp>
              <p:nvSpPr>
                <p:cNvPr id="19" name="Line 454"/>
                <p:cNvSpPr>
                  <a:spLocks noChangeShapeType="1"/>
                </p:cNvSpPr>
                <p:nvPr/>
              </p:nvSpPr>
              <p:spPr bwMode="auto">
                <a:xfrm>
                  <a:off x="240" y="1731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455"/>
                <p:cNvSpPr>
                  <a:spLocks noChangeShapeType="1"/>
                </p:cNvSpPr>
                <p:nvPr/>
              </p:nvSpPr>
              <p:spPr bwMode="auto">
                <a:xfrm>
                  <a:off x="312" y="1771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" name="Freeform 470"/>
              <p:cNvSpPr>
                <a:spLocks/>
              </p:cNvSpPr>
              <p:nvPr/>
            </p:nvSpPr>
            <p:spPr bwMode="auto">
              <a:xfrm>
                <a:off x="3200401" y="5041900"/>
                <a:ext cx="762000" cy="30480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470"/>
              <p:cNvSpPr>
                <a:spLocks/>
              </p:cNvSpPr>
              <p:nvPr/>
            </p:nvSpPr>
            <p:spPr bwMode="auto">
              <a:xfrm>
                <a:off x="1981200" y="5017532"/>
                <a:ext cx="762000" cy="30480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953000" y="3745468"/>
                <a:ext cx="1497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i="1" dirty="0" smtClean="0"/>
                  <a:t>ε</a:t>
                </a:r>
                <a:r>
                  <a:rPr lang="en-US" i="1" baseline="-25000" dirty="0" smtClean="0"/>
                  <a:t>heart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120 V*</a:t>
                </a:r>
                <a:endParaRPr lang="en-US" baseline="-25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705600" y="5334000"/>
                <a:ext cx="10615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n-US" i="1" baseline="-25000" dirty="0" smtClean="0"/>
                  <a:t>A</a:t>
                </a:r>
                <a:r>
                  <a:rPr lang="en-US" dirty="0" smtClean="0"/>
                  <a:t> = 20 </a:t>
                </a:r>
                <a:r>
                  <a:rPr lang="el-GR" dirty="0" smtClean="0"/>
                  <a:t>Ω</a:t>
                </a:r>
                <a:endParaRPr lang="en-US" i="1" baseline="-25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555811" y="5334000"/>
                <a:ext cx="997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n-US" i="1" baseline="-25000" dirty="0" smtClean="0"/>
                  <a:t>a</a:t>
                </a:r>
                <a:r>
                  <a:rPr lang="en-US" dirty="0" smtClean="0"/>
                  <a:t>= 50 </a:t>
                </a:r>
                <a:r>
                  <a:rPr lang="el-GR" dirty="0" smtClean="0"/>
                  <a:t>Ω</a:t>
                </a:r>
                <a:endParaRPr lang="en-US" i="1" baseline="-25000" dirty="0" smtClean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249420" y="5334000"/>
                <a:ext cx="10358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/>
                  <a:t>R</a:t>
                </a:r>
                <a:r>
                  <a:rPr lang="en-US" i="1" baseline="-25000" dirty="0" err="1" smtClean="0"/>
                  <a:t>c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20 </a:t>
                </a:r>
                <a:r>
                  <a:rPr lang="el-GR" dirty="0" smtClean="0"/>
                  <a:t>Ω</a:t>
                </a:r>
                <a:endParaRPr lang="en-US" i="1" baseline="-25000" dirty="0" smtClean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117899" y="5334000"/>
                <a:ext cx="920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err="1" smtClean="0"/>
                  <a:t>R</a:t>
                </a:r>
                <a:r>
                  <a:rPr lang="en-US" i="1" baseline="-25000" dirty="0" err="1" smtClean="0"/>
                  <a:t>v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6 </a:t>
                </a:r>
                <a:r>
                  <a:rPr lang="el-GR" dirty="0" smtClean="0"/>
                  <a:t>Ω</a:t>
                </a:r>
                <a:endParaRPr lang="en-US" i="1" baseline="-25000" dirty="0" smtClean="0"/>
              </a:p>
            </p:txBody>
          </p:sp>
          <p:sp>
            <p:nvSpPr>
              <p:cNvPr id="35" name="Freeform 470"/>
              <p:cNvSpPr>
                <a:spLocks/>
              </p:cNvSpPr>
              <p:nvPr/>
            </p:nvSpPr>
            <p:spPr bwMode="auto">
              <a:xfrm>
                <a:off x="4401821" y="5041900"/>
                <a:ext cx="779780" cy="30480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470"/>
              <p:cNvSpPr>
                <a:spLocks/>
              </p:cNvSpPr>
              <p:nvPr/>
            </p:nvSpPr>
            <p:spPr bwMode="auto">
              <a:xfrm>
                <a:off x="5638801" y="5041900"/>
                <a:ext cx="762000" cy="30480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470"/>
              <p:cNvSpPr>
                <a:spLocks/>
              </p:cNvSpPr>
              <p:nvPr/>
            </p:nvSpPr>
            <p:spPr bwMode="auto">
              <a:xfrm>
                <a:off x="6858000" y="5041900"/>
                <a:ext cx="762000" cy="30480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7" y="96"/>
                  </a:cxn>
                  <a:cxn ang="0">
                    <a:pos x="82" y="0"/>
                  </a:cxn>
                  <a:cxn ang="0">
                    <a:pos x="137" y="96"/>
                  </a:cxn>
                  <a:cxn ang="0">
                    <a:pos x="193" y="0"/>
                  </a:cxn>
                  <a:cxn ang="0">
                    <a:pos x="249" y="96"/>
                  </a:cxn>
                  <a:cxn ang="0">
                    <a:pos x="304" y="0"/>
                  </a:cxn>
                  <a:cxn ang="0">
                    <a:pos x="332" y="48"/>
                  </a:cxn>
                </a:cxnLst>
                <a:rect l="0" t="0" r="r" b="b"/>
                <a:pathLst>
                  <a:path w="332" h="96">
                    <a:moveTo>
                      <a:pt x="0" y="48"/>
                    </a:moveTo>
                    <a:lnTo>
                      <a:pt x="27" y="96"/>
                    </a:lnTo>
                    <a:lnTo>
                      <a:pt x="82" y="0"/>
                    </a:lnTo>
                    <a:lnTo>
                      <a:pt x="137" y="96"/>
                    </a:lnTo>
                    <a:lnTo>
                      <a:pt x="193" y="0"/>
                    </a:lnTo>
                    <a:lnTo>
                      <a:pt x="249" y="96"/>
                    </a:lnTo>
                    <a:lnTo>
                      <a:pt x="304" y="0"/>
                    </a:lnTo>
                    <a:lnTo>
                      <a:pt x="332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83759" y="5334000"/>
                <a:ext cx="9356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n-US" i="1" baseline="-25000" dirty="0" smtClean="0"/>
                  <a:t>V</a:t>
                </a:r>
                <a:r>
                  <a:rPr lang="en-US" dirty="0" smtClean="0"/>
                  <a:t> = 4 </a:t>
                </a:r>
                <a:r>
                  <a:rPr lang="el-GR" dirty="0" smtClean="0"/>
                  <a:t>Ω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828800" y="4103132"/>
                <a:ext cx="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772400" y="4103132"/>
                <a:ext cx="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828800" y="5169932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743200" y="51816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962400" y="51816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181600" y="51816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00800" y="5181600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620000" y="5181600"/>
                <a:ext cx="152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953000" y="4103132"/>
                <a:ext cx="2819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80632</TotalTime>
  <Words>1458</Words>
  <Application>Microsoft Office PowerPoint</Application>
  <PresentationFormat>On-screen Show (4:3)</PresentationFormat>
  <Paragraphs>371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Phys102</vt:lpstr>
      <vt:lpstr>Equation</vt:lpstr>
      <vt:lpstr>Phys 102 – Lecture 7</vt:lpstr>
      <vt:lpstr>Today we will...</vt:lpstr>
      <vt:lpstr>Recall from last time...</vt:lpstr>
      <vt:lpstr>Kirchhoff loop rule</vt:lpstr>
      <vt:lpstr>Series components</vt:lpstr>
      <vt:lpstr>ACT: CheckPoint 1.2</vt:lpstr>
      <vt:lpstr>ACT: Capacitors in series</vt:lpstr>
      <vt:lpstr>Equivalent resistance &amp; capacitance</vt:lpstr>
      <vt:lpstr>Calculation: vascular resistance</vt:lpstr>
      <vt:lpstr>Calculation: vascular resistance</vt:lpstr>
      <vt:lpstr>Kirchhoff junction rule</vt:lpstr>
      <vt:lpstr>Parallel components</vt:lpstr>
      <vt:lpstr>ACT: Parallel or series?</vt:lpstr>
      <vt:lpstr>ACT: Resistors in parallel</vt:lpstr>
      <vt:lpstr>ACT: CheckPoint 2.3</vt:lpstr>
      <vt:lpstr>Equivalent resistance &amp; capacitance</vt:lpstr>
      <vt:lpstr>Calculation: vascular resistance</vt:lpstr>
      <vt:lpstr>Calculation: cardiovascular system</vt:lpstr>
      <vt:lpstr>ACT: analyzing circuits</vt:lpstr>
      <vt:lpstr>Calculation: circulatory system</vt:lpstr>
      <vt:lpstr>Calculation: circulatory system</vt:lpstr>
      <vt:lpstr>Calculation: circulatory system</vt:lpstr>
      <vt:lpstr>Summary of today’s lecture</vt:lpstr>
      <vt:lpstr>Summary of today’s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Yann Chemla</cp:lastModifiedBy>
  <cp:revision>902</cp:revision>
  <dcterms:created xsi:type="dcterms:W3CDTF">2014-01-20T00:06:45Z</dcterms:created>
  <dcterms:modified xsi:type="dcterms:W3CDTF">2015-09-13T03:14:50Z</dcterms:modified>
</cp:coreProperties>
</file>