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9" r:id="rId2"/>
    <p:sldId id="380" r:id="rId3"/>
    <p:sldId id="381" r:id="rId4"/>
    <p:sldId id="384" r:id="rId5"/>
    <p:sldId id="399" r:id="rId6"/>
    <p:sldId id="404" r:id="rId7"/>
    <p:sldId id="405" r:id="rId8"/>
    <p:sldId id="400" r:id="rId9"/>
    <p:sldId id="385" r:id="rId10"/>
    <p:sldId id="386" r:id="rId11"/>
    <p:sldId id="396" r:id="rId12"/>
    <p:sldId id="406" r:id="rId13"/>
    <p:sldId id="383" r:id="rId14"/>
    <p:sldId id="401" r:id="rId15"/>
    <p:sldId id="387" r:id="rId16"/>
    <p:sldId id="388" r:id="rId17"/>
    <p:sldId id="390" r:id="rId18"/>
    <p:sldId id="391" r:id="rId19"/>
    <p:sldId id="393" r:id="rId20"/>
    <p:sldId id="394" r:id="rId21"/>
    <p:sldId id="395" r:id="rId22"/>
    <p:sldId id="403" r:id="rId23"/>
    <p:sldId id="378" r:id="rId24"/>
    <p:sldId id="402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FF"/>
    <a:srgbClr val="0000FF"/>
    <a:srgbClr val="FFF000"/>
    <a:srgbClr val="FFFCB7"/>
    <a:srgbClr val="FF4747"/>
    <a:srgbClr val="91BCE3"/>
    <a:srgbClr val="A6C9E8"/>
    <a:srgbClr val="F95A01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00" autoAdjust="0"/>
  </p:normalViewPr>
  <p:slideViewPr>
    <p:cSldViewPr>
      <p:cViewPr>
        <p:scale>
          <a:sx n="70" d="100"/>
          <a:sy n="70" d="100"/>
        </p:scale>
        <p:origin x="-63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9.wmf"/><Relationship Id="rId7" Type="http://schemas.openxmlformats.org/officeDocument/2006/relationships/image" Target="../media/image32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F1F99-22DF-468D-BD4C-9972ADD4D61C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B11F9-1B10-4BC6-B5B5-38E67D782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C3281-40CC-4831-8D1D-DE9F80AAF0FF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C9626-B55D-42D8-845E-F2137D79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344F2EFC-726A-429C-896F-A3BA29D2DB23}" type="slidenum">
              <a:rPr lang="en-US" altLang="en-US" sz="1200" smtClean="0">
                <a:latin typeface="Times New Roman" pitchFamily="18" charset="0"/>
              </a:rPr>
              <a:pPr/>
              <a:t>15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1A4F379F-C187-47C7-A2C3-C84FE008A778}" type="slidenum">
              <a:rPr lang="en-US" altLang="en-US" sz="1200" smtClean="0">
                <a:latin typeface="Times New Roman" pitchFamily="18" charset="0"/>
              </a:rPr>
              <a:pPr/>
              <a:t>16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344F2EFC-726A-429C-896F-A3BA29D2DB23}" type="slidenum">
              <a:rPr lang="en-US" altLang="en-US" sz="1200" smtClean="0">
                <a:latin typeface="Times New Roman" pitchFamily="18" charset="0"/>
              </a:rPr>
              <a:pPr/>
              <a:t>17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1A4F379F-C187-47C7-A2C3-C84FE008A778}" type="slidenum">
              <a:rPr lang="en-US" altLang="en-US" sz="1200" smtClean="0">
                <a:latin typeface="Times New Roman" pitchFamily="18" charset="0"/>
              </a:rPr>
              <a:pPr/>
              <a:t>18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344F2EFC-726A-429C-896F-A3BA29D2DB23}" type="slidenum">
              <a:rPr lang="en-US" altLang="en-US" sz="1200" smtClean="0">
                <a:latin typeface="Times New Roman" pitchFamily="18" charset="0"/>
              </a:rPr>
              <a:pPr/>
              <a:t>19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1) This will be given on the exam. Comment on 1 equation 2 unknowns. 2 eqs 3 unknowns finally 3 and 3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1A4F379F-C187-47C7-A2C3-C84FE008A778}" type="slidenum">
              <a:rPr lang="en-US" altLang="en-US" sz="1200" smtClean="0">
                <a:latin typeface="Times New Roman" pitchFamily="18" charset="0"/>
              </a:rPr>
              <a:pPr/>
              <a:t>21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E2C38449-085D-4AC1-B3AA-CE4F4EB7C0FF}" type="slidenum">
              <a:rPr lang="en-US" altLang="en-US" sz="1200" smtClean="0">
                <a:latin typeface="Times New Roman" pitchFamily="18" charset="0"/>
              </a:rPr>
              <a:pPr/>
              <a:t>23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0299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60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81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854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471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351464"/>
            <a:ext cx="7886700" cy="74453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902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1457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46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7886700" cy="1325563"/>
          </a:xfrm>
        </p:spPr>
        <p:txBody>
          <a:bodyPr/>
          <a:lstStyle>
            <a:lvl1pPr algn="ctr">
              <a:defRPr b="1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Phys. 102, Lecture 8, Slide </a:t>
            </a:r>
            <a:fld id="{1CAC7609-F577-47E8-AE8B-FF3B7C65C0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4640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2814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702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059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233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Phys 102 – Lecture 8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Circuit analysis and Kirchhoff’s rules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93890" name="Picture 2" descr="http://www.strokenetwork.org/newsletter/articles/neuroplasticity_files/image005.jpg"/>
          <p:cNvPicPr>
            <a:picLocks noChangeAspect="1" noChangeArrowheads="1"/>
          </p:cNvPicPr>
          <p:nvPr/>
        </p:nvPicPr>
        <p:blipFill>
          <a:blip r:embed="rId2" cstate="print"/>
          <a:srcRect b="5082"/>
          <a:stretch>
            <a:fillRect/>
          </a:stretch>
        </p:blipFill>
        <p:spPr bwMode="auto">
          <a:xfrm>
            <a:off x="2126873" y="1128197"/>
            <a:ext cx="4879562" cy="30660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Calculation: electric potential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" y="1219200"/>
            <a:ext cx="4419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the electric potential difference across the cell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r>
              <a:rPr lang="en-US" sz="2400" dirty="0" smtClean="0"/>
              <a:t> – 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out</a:t>
            </a:r>
            <a:endParaRPr lang="en-US" sz="2400" i="1" baseline="-25000" dirty="0" smtClean="0"/>
          </a:p>
          <a:p>
            <a:r>
              <a:rPr lang="en-US" sz="2400" dirty="0" smtClean="0"/>
              <a:t>(Assume 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out</a:t>
            </a:r>
            <a:r>
              <a:rPr lang="en-US" sz="2400" i="1" dirty="0" smtClean="0"/>
              <a:t> = 0 </a:t>
            </a:r>
            <a:r>
              <a:rPr lang="en-US" sz="2400" dirty="0" smtClean="0"/>
              <a:t>for reference)</a:t>
            </a:r>
            <a:endParaRPr lang="en-US" sz="2400" dirty="0"/>
          </a:p>
        </p:txBody>
      </p:sp>
      <p:graphicFrame>
        <p:nvGraphicFramePr>
          <p:cNvPr id="340994" name="Object 2"/>
          <p:cNvGraphicFramePr>
            <a:graphicFrameLocks noChangeAspect="1"/>
          </p:cNvGraphicFramePr>
          <p:nvPr/>
        </p:nvGraphicFramePr>
        <p:xfrm>
          <a:off x="5105400" y="3810000"/>
          <a:ext cx="2597150" cy="400050"/>
        </p:xfrm>
        <a:graphic>
          <a:graphicData uri="http://schemas.openxmlformats.org/presentationml/2006/ole">
            <p:oleObj spid="_x0000_s340994" name="Equation" r:id="rId3" imgW="1485720" imgH="228600" progId="Equation.DSMT4">
              <p:embed/>
            </p:oleObj>
          </a:graphicData>
        </a:graphic>
      </p:graphicFrame>
      <p:graphicFrame>
        <p:nvGraphicFramePr>
          <p:cNvPr id="340995" name="Object 2"/>
          <p:cNvGraphicFramePr>
            <a:graphicFrameLocks noChangeAspect="1"/>
          </p:cNvGraphicFramePr>
          <p:nvPr/>
        </p:nvGraphicFramePr>
        <p:xfrm>
          <a:off x="5867400" y="4419600"/>
          <a:ext cx="2128837" cy="400050"/>
        </p:xfrm>
        <a:graphic>
          <a:graphicData uri="http://schemas.openxmlformats.org/presentationml/2006/ole">
            <p:oleObj spid="_x0000_s340995" name="Equation" r:id="rId4" imgW="1218960" imgH="228600" progId="Equation.DSMT4">
              <p:embed/>
            </p:oleObj>
          </a:graphicData>
        </a:graphic>
      </p:graphicFrame>
      <p:graphicFrame>
        <p:nvGraphicFramePr>
          <p:cNvPr id="340996" name="Object 2"/>
          <p:cNvGraphicFramePr>
            <a:graphicFrameLocks noChangeAspect="1"/>
          </p:cNvGraphicFramePr>
          <p:nvPr/>
        </p:nvGraphicFramePr>
        <p:xfrm>
          <a:off x="5867400" y="5489575"/>
          <a:ext cx="2174875" cy="400050"/>
        </p:xfrm>
        <a:graphic>
          <a:graphicData uri="http://schemas.openxmlformats.org/presentationml/2006/ole">
            <p:oleObj spid="_x0000_s340996" name="Equation" r:id="rId5" imgW="1244520" imgH="228600" progId="Equation.DSMT4">
              <p:embed/>
            </p:oleObj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5334000" y="5489575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or:</a:t>
            </a:r>
            <a:endParaRPr lang="en-US" dirty="0"/>
          </a:p>
        </p:txBody>
      </p:sp>
      <p:grpSp>
        <p:nvGrpSpPr>
          <p:cNvPr id="187" name="Group 186"/>
          <p:cNvGrpSpPr/>
          <p:nvPr/>
        </p:nvGrpSpPr>
        <p:grpSpPr>
          <a:xfrm>
            <a:off x="707406" y="3593068"/>
            <a:ext cx="4093194" cy="3188732"/>
            <a:chOff x="707406" y="3429000"/>
            <a:chExt cx="4093194" cy="3188732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762000" y="6172200"/>
              <a:ext cx="4038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914400" y="3886200"/>
              <a:ext cx="0" cy="2438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62000" y="62484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76400" y="62484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90800" y="62484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505200" y="6248400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419600" y="62484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7" name="Straight Connector 96"/>
            <p:cNvCxnSpPr/>
            <p:nvPr/>
          </p:nvCxnSpPr>
          <p:spPr>
            <a:xfrm flipV="1">
              <a:off x="1828800" y="6096000"/>
              <a:ext cx="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2743200" y="6096000"/>
              <a:ext cx="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3657600" y="6096000"/>
              <a:ext cx="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4572000" y="6096000"/>
              <a:ext cx="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707406" y="3429000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V</a:t>
              </a:r>
              <a:endParaRPr lang="en-US" sz="2400" dirty="0"/>
            </a:p>
          </p:txBody>
        </p:sp>
      </p:grpSp>
      <p:sp>
        <p:nvSpPr>
          <p:cNvPr id="107" name="Slide Number Placeholder 10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>
            <a:off x="5612407" y="1459469"/>
            <a:ext cx="1828800" cy="19695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468"/>
          <p:cNvGrpSpPr>
            <a:grpSpLocks/>
          </p:cNvGrpSpPr>
          <p:nvPr/>
        </p:nvGrpSpPr>
        <p:grpSpPr bwMode="auto">
          <a:xfrm rot="16200000">
            <a:off x="7030044" y="2038905"/>
            <a:ext cx="803275" cy="323850"/>
            <a:chOff x="1248" y="361"/>
            <a:chExt cx="253" cy="102"/>
          </a:xfrm>
        </p:grpSpPr>
        <p:sp useBgFill="1">
          <p:nvSpPr>
            <p:cNvPr id="115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5219443" y="267420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118" name="Group 452"/>
          <p:cNvGrpSpPr>
            <a:grpSpLocks/>
          </p:cNvGrpSpPr>
          <p:nvPr/>
        </p:nvGrpSpPr>
        <p:grpSpPr bwMode="auto">
          <a:xfrm>
            <a:off x="5181600" y="3040559"/>
            <a:ext cx="901700" cy="149225"/>
            <a:chOff x="288" y="1728"/>
            <a:chExt cx="284" cy="47"/>
          </a:xfrm>
        </p:grpSpPr>
        <p:sp useBgFill="1">
          <p:nvSpPr>
            <p:cNvPr id="119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7563917" y="1932482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Cl</a:t>
            </a:r>
            <a:endParaRPr lang="en-US" sz="2000" i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5984557" y="2888159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K</a:t>
            </a:r>
            <a:endParaRPr lang="en-US" sz="2000" i="1" baseline="-25000" dirty="0"/>
          </a:p>
        </p:txBody>
      </p:sp>
      <p:grpSp>
        <p:nvGrpSpPr>
          <p:cNvPr id="130" name="Group 129"/>
          <p:cNvGrpSpPr/>
          <p:nvPr/>
        </p:nvGrpSpPr>
        <p:grpSpPr>
          <a:xfrm>
            <a:off x="5698878" y="1078468"/>
            <a:ext cx="397122" cy="381000"/>
            <a:chOff x="2117478" y="2579132"/>
            <a:chExt cx="397122" cy="381000"/>
          </a:xfrm>
        </p:grpSpPr>
        <p:sp>
          <p:nvSpPr>
            <p:cNvPr id="131" name="TextBox 130"/>
            <p:cNvSpPr txBox="1"/>
            <p:nvPr/>
          </p:nvSpPr>
          <p:spPr>
            <a:xfrm>
              <a:off x="2117478" y="2579132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32" name="Straight Arrow Connector 131"/>
            <p:cNvCxnSpPr/>
            <p:nvPr/>
          </p:nvCxnSpPr>
          <p:spPr>
            <a:xfrm rot="5400000" flipV="1">
              <a:off x="2438400" y="2883932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Box 132"/>
          <p:cNvSpPr txBox="1"/>
          <p:nvPr/>
        </p:nvSpPr>
        <p:spPr>
          <a:xfrm>
            <a:off x="7021850" y="26818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134" name="Group 452"/>
          <p:cNvGrpSpPr>
            <a:grpSpLocks/>
          </p:cNvGrpSpPr>
          <p:nvPr/>
        </p:nvGrpSpPr>
        <p:grpSpPr bwMode="auto">
          <a:xfrm>
            <a:off x="6984007" y="3043734"/>
            <a:ext cx="901700" cy="149225"/>
            <a:chOff x="288" y="1728"/>
            <a:chExt cx="284" cy="47"/>
          </a:xfrm>
        </p:grpSpPr>
        <p:sp useBgFill="1">
          <p:nvSpPr>
            <p:cNvPr id="135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8" name="Group 468"/>
          <p:cNvGrpSpPr>
            <a:grpSpLocks/>
          </p:cNvGrpSpPr>
          <p:nvPr/>
        </p:nvGrpSpPr>
        <p:grpSpPr bwMode="auto">
          <a:xfrm rot="16200000">
            <a:off x="5201244" y="2038905"/>
            <a:ext cx="803275" cy="323850"/>
            <a:chOff x="1248" y="361"/>
            <a:chExt cx="253" cy="102"/>
          </a:xfrm>
        </p:grpSpPr>
        <p:sp useBgFill="1">
          <p:nvSpPr>
            <p:cNvPr id="139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" name="TextBox 140"/>
          <p:cNvSpPr txBox="1"/>
          <p:nvPr/>
        </p:nvSpPr>
        <p:spPr>
          <a:xfrm>
            <a:off x="5783874" y="2008682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K</a:t>
            </a:r>
            <a:endParaRPr lang="en-US" sz="2000" i="1" dirty="0"/>
          </a:p>
        </p:txBody>
      </p:sp>
      <p:sp>
        <p:nvSpPr>
          <p:cNvPr id="142" name="TextBox 141"/>
          <p:cNvSpPr txBox="1"/>
          <p:nvPr/>
        </p:nvSpPr>
        <p:spPr>
          <a:xfrm>
            <a:off x="7771679" y="2888159"/>
            <a:ext cx="43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err="1" smtClean="0"/>
              <a:t>Cl</a:t>
            </a:r>
            <a:endParaRPr lang="en-US" sz="2000" i="1" baseline="-25000" dirty="0"/>
          </a:p>
        </p:txBody>
      </p:sp>
      <p:grpSp>
        <p:nvGrpSpPr>
          <p:cNvPr id="189" name="Group 188"/>
          <p:cNvGrpSpPr/>
          <p:nvPr/>
        </p:nvGrpSpPr>
        <p:grpSpPr>
          <a:xfrm>
            <a:off x="381000" y="5879068"/>
            <a:ext cx="3962400" cy="369332"/>
            <a:chOff x="381000" y="5715000"/>
            <a:chExt cx="3962400" cy="369332"/>
          </a:xfrm>
        </p:grpSpPr>
        <p:cxnSp>
          <p:nvCxnSpPr>
            <p:cNvPr id="164" name="Straight Connector 163"/>
            <p:cNvCxnSpPr/>
            <p:nvPr/>
          </p:nvCxnSpPr>
          <p:spPr>
            <a:xfrm>
              <a:off x="838200" y="5943600"/>
              <a:ext cx="35052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TextBox 155"/>
            <p:cNvSpPr txBox="1"/>
            <p:nvPr/>
          </p:nvSpPr>
          <p:spPr>
            <a:xfrm>
              <a:off x="381000" y="5715000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Calibri"/>
                </a:rPr>
                <a:t>V</a:t>
              </a:r>
              <a:r>
                <a:rPr lang="en-US" i="1" baseline="-25000" dirty="0" smtClean="0"/>
                <a:t>in</a:t>
              </a:r>
              <a:endParaRPr lang="en-US" i="1" baseline="-25000" dirty="0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76200" y="4278868"/>
            <a:ext cx="4267200" cy="369332"/>
            <a:chOff x="76200" y="4114800"/>
            <a:chExt cx="4267200" cy="369332"/>
          </a:xfrm>
        </p:grpSpPr>
        <p:cxnSp>
          <p:nvCxnSpPr>
            <p:cNvPr id="166" name="Straight Connector 165"/>
            <p:cNvCxnSpPr/>
            <p:nvPr/>
          </p:nvCxnSpPr>
          <p:spPr>
            <a:xfrm>
              <a:off x="838200" y="4343400"/>
              <a:ext cx="35052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Box 156"/>
            <p:cNvSpPr txBox="1"/>
            <p:nvPr/>
          </p:nvSpPr>
          <p:spPr>
            <a:xfrm>
              <a:off x="76200" y="4114800"/>
              <a:ext cx="800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latin typeface="Calibri"/>
                </a:rPr>
                <a:t>V</a:t>
              </a:r>
              <a:r>
                <a:rPr lang="en-US" i="1" baseline="-25000" dirty="0" err="1" smtClean="0"/>
                <a:t>out</a:t>
              </a:r>
              <a:r>
                <a:rPr lang="en-US" dirty="0" smtClean="0"/>
                <a:t>= 0</a:t>
              </a:r>
              <a:endParaRPr lang="en-US" dirty="0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5294691" y="1230868"/>
            <a:ext cx="358660" cy="2426732"/>
            <a:chOff x="5397284" y="1066800"/>
            <a:chExt cx="358660" cy="2426732"/>
          </a:xfrm>
        </p:grpSpPr>
        <p:sp>
          <p:nvSpPr>
            <p:cNvPr id="37" name="Oval 36"/>
            <p:cNvSpPr/>
            <p:nvPr/>
          </p:nvSpPr>
          <p:spPr>
            <a:xfrm>
              <a:off x="5679744" y="3214048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679744" y="1246496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397284" y="31242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397284" y="10668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7392303" y="1242536"/>
            <a:ext cx="376238" cy="2415064"/>
            <a:chOff x="7494896" y="1078468"/>
            <a:chExt cx="376238" cy="2415064"/>
          </a:xfrm>
        </p:grpSpPr>
        <p:sp>
          <p:nvSpPr>
            <p:cNvPr id="36" name="Oval 35"/>
            <p:cNvSpPr/>
            <p:nvPr/>
          </p:nvSpPr>
          <p:spPr>
            <a:xfrm>
              <a:off x="7494896" y="1246496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494896" y="3214048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7543800" y="1078468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7543800" y="3124200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sp>
        <p:nvSpPr>
          <p:cNvPr id="185" name="TextBox 184"/>
          <p:cNvSpPr txBox="1"/>
          <p:nvPr/>
        </p:nvSpPr>
        <p:spPr>
          <a:xfrm>
            <a:off x="6324600" y="342900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libri"/>
              </a:rPr>
              <a:t>V</a:t>
            </a:r>
            <a:r>
              <a:rPr lang="en-US" i="1" baseline="-25000" dirty="0" smtClean="0"/>
              <a:t>in</a:t>
            </a:r>
            <a:endParaRPr lang="en-US" i="1" baseline="-25000" dirty="0"/>
          </a:p>
        </p:txBody>
      </p:sp>
      <p:sp>
        <p:nvSpPr>
          <p:cNvPr id="186" name="TextBox 185"/>
          <p:cNvSpPr txBox="1"/>
          <p:nvPr/>
        </p:nvSpPr>
        <p:spPr>
          <a:xfrm>
            <a:off x="6324600" y="1066800"/>
            <a:ext cx="514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Calibri"/>
              </a:rPr>
              <a:t>V</a:t>
            </a:r>
            <a:r>
              <a:rPr lang="en-US" i="1" baseline="-25000" dirty="0" err="1" smtClean="0"/>
              <a:t>out</a:t>
            </a:r>
            <a:endParaRPr lang="en-US" i="1" baseline="-25000" dirty="0"/>
          </a:p>
        </p:txBody>
      </p:sp>
      <p:sp>
        <p:nvSpPr>
          <p:cNvPr id="79" name="Rectangle 78"/>
          <p:cNvSpPr/>
          <p:nvPr/>
        </p:nvSpPr>
        <p:spPr>
          <a:xfrm>
            <a:off x="685800" y="2554069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80 mV, </a:t>
            </a:r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60 mV, </a:t>
            </a:r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Cl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50 mV </a:t>
            </a:r>
          </a:p>
          <a:p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2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0.2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Cl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5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Kirchhoff’s junction rule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396424" y="2216624"/>
            <a:ext cx="2057400" cy="685799"/>
            <a:chOff x="3532902" y="5410200"/>
            <a:chExt cx="2057400" cy="685799"/>
          </a:xfrm>
        </p:grpSpPr>
        <p:sp>
          <p:nvSpPr>
            <p:cNvPr id="7" name="Rectangle 6"/>
            <p:cNvSpPr/>
            <p:nvPr/>
          </p:nvSpPr>
          <p:spPr>
            <a:xfrm>
              <a:off x="3532902" y="5410200"/>
              <a:ext cx="2057400" cy="6857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3609102" y="5486400"/>
            <a:ext cx="1927225" cy="519113"/>
          </p:xfrm>
          <a:graphic>
            <a:graphicData uri="http://schemas.openxmlformats.org/presentationml/2006/ole">
              <p:oleObj spid="_x0000_s357377" name="Equation" r:id="rId3" imgW="939600" imgH="253800" progId="Equation.DSMT4">
                <p:embed/>
              </p:oleObj>
            </a:graphicData>
          </a:graphic>
        </p:graphicFrame>
      </p:grpSp>
      <p:sp>
        <p:nvSpPr>
          <p:cNvPr id="9" name="TextBox 8"/>
          <p:cNvSpPr txBox="1"/>
          <p:nvPr/>
        </p:nvSpPr>
        <p:spPr>
          <a:xfrm>
            <a:off x="228600" y="1502559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sum of currents into a junction equals the sum of currents out of a junction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810000" y="3581400"/>
            <a:ext cx="1509156" cy="1357952"/>
            <a:chOff x="7467600" y="2680648"/>
            <a:chExt cx="1509156" cy="1357952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467600" y="2680648"/>
              <a:ext cx="747156" cy="748352"/>
            </a:xfrm>
            <a:prstGeom prst="line">
              <a:avLst/>
            </a:prstGeom>
            <a:ln w="2857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8214756" y="2743200"/>
              <a:ext cx="762000" cy="685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8214756" y="3429000"/>
              <a:ext cx="762000" cy="609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671514" y="3821630"/>
            <a:ext cx="471985" cy="503751"/>
            <a:chOff x="1052015" y="2544249"/>
            <a:chExt cx="471985" cy="503751"/>
          </a:xfrm>
        </p:grpSpPr>
        <p:sp>
          <p:nvSpPr>
            <p:cNvPr id="15" name="TextBox 14"/>
            <p:cNvSpPr txBox="1"/>
            <p:nvPr/>
          </p:nvSpPr>
          <p:spPr>
            <a:xfrm>
              <a:off x="1052015" y="254424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C00000"/>
                  </a:solidFill>
                </a:rPr>
                <a:t>I</a:t>
              </a:r>
              <a:r>
                <a:rPr lang="en-US" sz="2400" baseline="-25000" dirty="0" smtClean="0">
                  <a:solidFill>
                    <a:srgbClr val="C00000"/>
                  </a:solidFill>
                </a:rPr>
                <a:t>2</a:t>
              </a:r>
              <a:endParaRPr lang="en-US" sz="24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1371600" y="3048000"/>
              <a:ext cx="152400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4613748" y="3514650"/>
            <a:ext cx="365806" cy="557433"/>
            <a:chOff x="1164956" y="2512958"/>
            <a:chExt cx="365806" cy="557433"/>
          </a:xfrm>
        </p:grpSpPr>
        <p:sp>
          <p:nvSpPr>
            <p:cNvPr id="18" name="TextBox 17"/>
            <p:cNvSpPr txBox="1"/>
            <p:nvPr/>
          </p:nvSpPr>
          <p:spPr>
            <a:xfrm>
              <a:off x="1164956" y="2512958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C00000"/>
                  </a:solidFill>
                </a:rPr>
                <a:t>I</a:t>
              </a:r>
              <a:r>
                <a:rPr lang="en-US" sz="2400" baseline="-25000" dirty="0" smtClean="0">
                  <a:solidFill>
                    <a:srgbClr val="C00000"/>
                  </a:solidFill>
                </a:rPr>
                <a:t>4</a:t>
              </a:r>
              <a:endParaRPr lang="en-US" sz="24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1392770" y="2969964"/>
              <a:ext cx="116283" cy="100427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639295" y="4516034"/>
            <a:ext cx="434832" cy="461665"/>
            <a:chOff x="1038103" y="2898804"/>
            <a:chExt cx="434832" cy="461665"/>
          </a:xfrm>
        </p:grpSpPr>
        <p:sp>
          <p:nvSpPr>
            <p:cNvPr id="21" name="TextBox 20"/>
            <p:cNvSpPr txBox="1"/>
            <p:nvPr/>
          </p:nvSpPr>
          <p:spPr>
            <a:xfrm>
              <a:off x="1038103" y="2898804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C00000"/>
                  </a:solidFill>
                </a:rPr>
                <a:t>I</a:t>
              </a:r>
              <a:r>
                <a:rPr lang="en-US" sz="2400" baseline="-25000" dirty="0" smtClean="0">
                  <a:solidFill>
                    <a:srgbClr val="C00000"/>
                  </a:solidFill>
                </a:rPr>
                <a:t>5</a:t>
              </a:r>
              <a:endParaRPr lang="en-US" sz="24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1371600" y="3048000"/>
              <a:ext cx="101335" cy="88687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 flipV="1">
            <a:off x="3657600" y="4329752"/>
            <a:ext cx="899556" cy="0"/>
          </a:xfrm>
          <a:prstGeom prst="line">
            <a:avLst/>
          </a:prstGeom>
          <a:ln w="2857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810000" y="4343400"/>
            <a:ext cx="747156" cy="685800"/>
          </a:xfrm>
          <a:prstGeom prst="line">
            <a:avLst/>
          </a:prstGeom>
          <a:ln w="2857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4129431" y="3413151"/>
            <a:ext cx="365806" cy="701649"/>
            <a:chOff x="1416556" y="2644224"/>
            <a:chExt cx="365806" cy="701649"/>
          </a:xfrm>
        </p:grpSpPr>
        <p:sp>
          <p:nvSpPr>
            <p:cNvPr id="32" name="TextBox 31"/>
            <p:cNvSpPr txBox="1"/>
            <p:nvPr/>
          </p:nvSpPr>
          <p:spPr>
            <a:xfrm>
              <a:off x="1416556" y="2644224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C00000"/>
                  </a:solidFill>
                </a:rPr>
                <a:t>I</a:t>
              </a:r>
              <a:r>
                <a:rPr lang="en-US" sz="2400" baseline="-25000" dirty="0" smtClean="0">
                  <a:solidFill>
                    <a:srgbClr val="C00000"/>
                  </a:solidFill>
                </a:rPr>
                <a:t>1</a:t>
              </a:r>
              <a:endParaRPr lang="en-US" sz="24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1478125" y="3193473"/>
              <a:ext cx="15240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016045" y="4717474"/>
            <a:ext cx="411526" cy="501510"/>
            <a:chOff x="1379370" y="2957947"/>
            <a:chExt cx="411526" cy="501510"/>
          </a:xfrm>
        </p:grpSpPr>
        <p:sp>
          <p:nvSpPr>
            <p:cNvPr id="35" name="TextBox 34"/>
            <p:cNvSpPr txBox="1"/>
            <p:nvPr/>
          </p:nvSpPr>
          <p:spPr>
            <a:xfrm>
              <a:off x="1425090" y="299779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C00000"/>
                  </a:solidFill>
                </a:rPr>
                <a:t>I</a:t>
              </a:r>
              <a:r>
                <a:rPr lang="en-US" sz="2400" baseline="-25000" dirty="0" smtClean="0">
                  <a:solidFill>
                    <a:srgbClr val="C00000"/>
                  </a:solidFill>
                </a:rPr>
                <a:t>3</a:t>
              </a:r>
              <a:endParaRPr lang="en-US" sz="24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379370" y="2957947"/>
              <a:ext cx="129080" cy="13250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57378" name="Object 2"/>
          <p:cNvGraphicFramePr>
            <a:graphicFrameLocks noChangeAspect="1"/>
          </p:cNvGraphicFramePr>
          <p:nvPr/>
        </p:nvGraphicFramePr>
        <p:xfrm>
          <a:off x="6220506" y="3957246"/>
          <a:ext cx="2089150" cy="400050"/>
        </p:xfrm>
        <a:graphic>
          <a:graphicData uri="http://schemas.openxmlformats.org/presentationml/2006/ole">
            <p:oleObj spid="_x0000_s357378" name="Equation" r:id="rId4" imgW="1193760" imgH="228600" progId="Equation.DSMT4">
              <p:embed/>
            </p:oleObj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1674421" y="3443844"/>
            <a:ext cx="1039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Checkpoint 1.3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" name="Picture 20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1" y="13716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Calculate the current through the battery </a:t>
            </a:r>
            <a:r>
              <a:rPr lang="en-US" sz="2400" i="1" dirty="0" smtClean="0"/>
              <a:t>I</a:t>
            </a:r>
            <a:r>
              <a:rPr lang="en-US" sz="2400" i="1" baseline="-25000" dirty="0" smtClean="0"/>
              <a:t>B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5905499" y="1562100"/>
            <a:ext cx="2286000" cy="2362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>
            <a:off x="5867399" y="2743200"/>
            <a:ext cx="2362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468"/>
          <p:cNvGrpSpPr>
            <a:grpSpLocks/>
          </p:cNvGrpSpPr>
          <p:nvPr/>
        </p:nvGrpSpPr>
        <p:grpSpPr bwMode="auto">
          <a:xfrm rot="10800000">
            <a:off x="7045325" y="2571750"/>
            <a:ext cx="803275" cy="323850"/>
            <a:chOff x="1248" y="361"/>
            <a:chExt cx="253" cy="102"/>
          </a:xfrm>
        </p:grpSpPr>
        <p:sp useBgFill="1">
          <p:nvSpPr>
            <p:cNvPr id="9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468"/>
          <p:cNvGrpSpPr>
            <a:grpSpLocks/>
          </p:cNvGrpSpPr>
          <p:nvPr/>
        </p:nvGrpSpPr>
        <p:grpSpPr bwMode="auto">
          <a:xfrm rot="10800000">
            <a:off x="6629400" y="1447800"/>
            <a:ext cx="803275" cy="323850"/>
            <a:chOff x="1248" y="361"/>
            <a:chExt cx="253" cy="102"/>
          </a:xfrm>
        </p:grpSpPr>
        <p:sp useBgFill="1">
          <p:nvSpPr>
            <p:cNvPr id="13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690956" y="38246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12" name="Group 452"/>
          <p:cNvGrpSpPr>
            <a:grpSpLocks/>
          </p:cNvGrpSpPr>
          <p:nvPr/>
        </p:nvGrpSpPr>
        <p:grpSpPr bwMode="auto">
          <a:xfrm rot="16200000">
            <a:off x="6710363" y="3805237"/>
            <a:ext cx="901700" cy="149225"/>
            <a:chOff x="288" y="1728"/>
            <a:chExt cx="284" cy="47"/>
          </a:xfrm>
        </p:grpSpPr>
        <p:sp useBgFill="1">
          <p:nvSpPr>
            <p:cNvPr id="17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477000" y="1066800"/>
            <a:ext cx="1141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10 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705600" y="3124200"/>
            <a:ext cx="1095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10 V</a:t>
            </a:r>
            <a:endParaRPr lang="en-US" sz="2000" baseline="-25000" dirty="0"/>
          </a:p>
        </p:txBody>
      </p:sp>
      <p:grpSp>
        <p:nvGrpSpPr>
          <p:cNvPr id="16" name="Group 24"/>
          <p:cNvGrpSpPr/>
          <p:nvPr/>
        </p:nvGrpSpPr>
        <p:grpSpPr>
          <a:xfrm>
            <a:off x="5943600" y="1143000"/>
            <a:ext cx="320922" cy="457200"/>
            <a:chOff x="1547089" y="2949983"/>
            <a:chExt cx="320922" cy="457200"/>
          </a:xfrm>
        </p:grpSpPr>
        <p:sp>
          <p:nvSpPr>
            <p:cNvPr id="26" name="TextBox 25"/>
            <p:cNvSpPr txBox="1"/>
            <p:nvPr/>
          </p:nvSpPr>
          <p:spPr>
            <a:xfrm>
              <a:off x="1547089" y="2949983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1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16200000">
              <a:off x="1775689" y="3330983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6096000" y="1962090"/>
            <a:ext cx="965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5 V</a:t>
            </a:r>
            <a:endParaRPr lang="en-US" sz="2000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6005156" y="26816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22" name="Group 452"/>
          <p:cNvGrpSpPr>
            <a:grpSpLocks/>
          </p:cNvGrpSpPr>
          <p:nvPr/>
        </p:nvGrpSpPr>
        <p:grpSpPr bwMode="auto">
          <a:xfrm rot="16200000">
            <a:off x="6024563" y="2662237"/>
            <a:ext cx="901700" cy="149225"/>
            <a:chOff x="288" y="1728"/>
            <a:chExt cx="284" cy="47"/>
          </a:xfrm>
        </p:grpSpPr>
        <p:sp useBgFill="1">
          <p:nvSpPr>
            <p:cNvPr id="58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6858000" y="2190690"/>
            <a:ext cx="1141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10 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grpSp>
        <p:nvGrpSpPr>
          <p:cNvPr id="23" name="Group 61"/>
          <p:cNvGrpSpPr/>
          <p:nvPr/>
        </p:nvGrpSpPr>
        <p:grpSpPr>
          <a:xfrm>
            <a:off x="6553200" y="2286000"/>
            <a:ext cx="320922" cy="457200"/>
            <a:chOff x="1547089" y="2949983"/>
            <a:chExt cx="320922" cy="457200"/>
          </a:xfrm>
        </p:grpSpPr>
        <p:sp>
          <p:nvSpPr>
            <p:cNvPr id="63" name="TextBox 62"/>
            <p:cNvSpPr txBox="1"/>
            <p:nvPr/>
          </p:nvSpPr>
          <p:spPr>
            <a:xfrm>
              <a:off x="1547089" y="2949983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rot="16200000">
              <a:off x="1775689" y="3330983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64"/>
          <p:cNvGrpSpPr/>
          <p:nvPr/>
        </p:nvGrpSpPr>
        <p:grpSpPr>
          <a:xfrm>
            <a:off x="6003678" y="3429000"/>
            <a:ext cx="325730" cy="457200"/>
            <a:chOff x="1547089" y="2949983"/>
            <a:chExt cx="325730" cy="457200"/>
          </a:xfrm>
        </p:grpSpPr>
        <p:sp>
          <p:nvSpPr>
            <p:cNvPr id="66" name="TextBox 65"/>
            <p:cNvSpPr txBox="1"/>
            <p:nvPr/>
          </p:nvSpPr>
          <p:spPr>
            <a:xfrm>
              <a:off x="1547089" y="2949983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smtClean="0">
                  <a:solidFill>
                    <a:srgbClr val="C00000"/>
                  </a:solidFill>
                </a:rPr>
                <a:t>B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rot="5400000" flipH="1">
              <a:off x="1775689" y="3330983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990600" y="2362200"/>
            <a:ext cx="2133600" cy="137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7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0.5 A  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7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1.0 A  </a:t>
            </a:r>
          </a:p>
          <a:p>
            <a:pPr marL="457200" indent="-457200">
              <a:spcAft>
                <a:spcPts val="7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1.5 A  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590800" y="3048000"/>
            <a:ext cx="3962400" cy="1295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Calculation: Kirchhoff’s laws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the circuit, the current through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C</a:t>
            </a:r>
            <a:r>
              <a:rPr lang="en-US" sz="2400" dirty="0" smtClean="0"/>
              <a:t> is 0. What is the current through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and the value of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x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 useBgFill="1">
        <p:nvSpPr>
          <p:cNvPr id="5" name="Rectangle 4"/>
          <p:cNvSpPr/>
          <p:nvPr/>
        </p:nvSpPr>
        <p:spPr>
          <a:xfrm>
            <a:off x="3200400" y="2362200"/>
            <a:ext cx="2743200" cy="13716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4572000" y="2362200"/>
            <a:ext cx="0" cy="137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452"/>
          <p:cNvGrpSpPr>
            <a:grpSpLocks/>
          </p:cNvGrpSpPr>
          <p:nvPr/>
        </p:nvGrpSpPr>
        <p:grpSpPr bwMode="auto">
          <a:xfrm>
            <a:off x="2209800" y="3591576"/>
            <a:ext cx="762000" cy="142224"/>
            <a:chOff x="288" y="1728"/>
            <a:chExt cx="284" cy="47"/>
          </a:xfrm>
          <a:solidFill>
            <a:srgbClr val="FFFFFF"/>
          </a:solidFill>
        </p:grpSpPr>
        <p:sp useBgFill="1">
          <p:nvSpPr>
            <p:cNvPr id="12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462"/>
          <p:cNvGrpSpPr>
            <a:grpSpLocks/>
          </p:cNvGrpSpPr>
          <p:nvPr/>
        </p:nvGrpSpPr>
        <p:grpSpPr bwMode="auto">
          <a:xfrm rot="16200000">
            <a:off x="4191001" y="2895600"/>
            <a:ext cx="761999" cy="304800"/>
            <a:chOff x="1261" y="25"/>
            <a:chExt cx="253" cy="102"/>
          </a:xfrm>
          <a:solidFill>
            <a:srgbClr val="FFFFFF"/>
          </a:solidFill>
        </p:grpSpPr>
        <p:sp>
          <p:nvSpPr>
            <p:cNvPr id="19" name="Rectangle 463"/>
            <p:cNvSpPr>
              <a:spLocks noChangeArrowheads="1"/>
            </p:cNvSpPr>
            <p:nvPr/>
          </p:nvSpPr>
          <p:spPr bwMode="auto">
            <a:xfrm>
              <a:off x="1261" y="25"/>
              <a:ext cx="248" cy="1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464"/>
            <p:cNvSpPr>
              <a:spLocks/>
            </p:cNvSpPr>
            <p:nvPr/>
          </p:nvSpPr>
          <p:spPr bwMode="auto">
            <a:xfrm>
              <a:off x="1261" y="31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462"/>
          <p:cNvGrpSpPr>
            <a:grpSpLocks/>
          </p:cNvGrpSpPr>
          <p:nvPr/>
        </p:nvGrpSpPr>
        <p:grpSpPr bwMode="auto">
          <a:xfrm>
            <a:off x="3505200" y="2209800"/>
            <a:ext cx="761999" cy="304800"/>
            <a:chOff x="1261" y="25"/>
            <a:chExt cx="253" cy="102"/>
          </a:xfrm>
          <a:solidFill>
            <a:srgbClr val="FFFFFF"/>
          </a:solidFill>
        </p:grpSpPr>
        <p:sp>
          <p:nvSpPr>
            <p:cNvPr id="22" name="Rectangle 463"/>
            <p:cNvSpPr>
              <a:spLocks noChangeArrowheads="1"/>
            </p:cNvSpPr>
            <p:nvPr/>
          </p:nvSpPr>
          <p:spPr bwMode="auto">
            <a:xfrm>
              <a:off x="1261" y="25"/>
              <a:ext cx="248" cy="1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3" name="Freeform 464"/>
            <p:cNvSpPr>
              <a:spLocks/>
            </p:cNvSpPr>
            <p:nvPr/>
          </p:nvSpPr>
          <p:spPr bwMode="auto">
            <a:xfrm>
              <a:off x="1261" y="31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462"/>
          <p:cNvGrpSpPr>
            <a:grpSpLocks/>
          </p:cNvGrpSpPr>
          <p:nvPr/>
        </p:nvGrpSpPr>
        <p:grpSpPr bwMode="auto">
          <a:xfrm>
            <a:off x="4876801" y="2209800"/>
            <a:ext cx="761999" cy="304800"/>
            <a:chOff x="1261" y="25"/>
            <a:chExt cx="253" cy="102"/>
          </a:xfrm>
          <a:solidFill>
            <a:srgbClr val="FFFFFF"/>
          </a:solidFill>
        </p:grpSpPr>
        <p:sp>
          <p:nvSpPr>
            <p:cNvPr id="25" name="Rectangle 463"/>
            <p:cNvSpPr>
              <a:spLocks noChangeArrowheads="1"/>
            </p:cNvSpPr>
            <p:nvPr/>
          </p:nvSpPr>
          <p:spPr bwMode="auto">
            <a:xfrm>
              <a:off x="1261" y="25"/>
              <a:ext cx="248" cy="1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6" name="Freeform 464"/>
            <p:cNvSpPr>
              <a:spLocks/>
            </p:cNvSpPr>
            <p:nvPr/>
          </p:nvSpPr>
          <p:spPr bwMode="auto">
            <a:xfrm>
              <a:off x="1261" y="31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462"/>
          <p:cNvGrpSpPr>
            <a:grpSpLocks/>
          </p:cNvGrpSpPr>
          <p:nvPr/>
        </p:nvGrpSpPr>
        <p:grpSpPr bwMode="auto">
          <a:xfrm>
            <a:off x="3505201" y="3581400"/>
            <a:ext cx="761999" cy="304800"/>
            <a:chOff x="1261" y="25"/>
            <a:chExt cx="253" cy="102"/>
          </a:xfrm>
          <a:solidFill>
            <a:srgbClr val="FFFFFF"/>
          </a:solidFill>
        </p:grpSpPr>
        <p:sp useBgFill="1">
          <p:nvSpPr>
            <p:cNvPr id="28" name="Rectangle 463"/>
            <p:cNvSpPr>
              <a:spLocks noChangeArrowheads="1"/>
            </p:cNvSpPr>
            <p:nvPr/>
          </p:nvSpPr>
          <p:spPr bwMode="auto">
            <a:xfrm>
              <a:off x="1261" y="25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464"/>
            <p:cNvSpPr>
              <a:spLocks/>
            </p:cNvSpPr>
            <p:nvPr/>
          </p:nvSpPr>
          <p:spPr bwMode="auto">
            <a:xfrm>
              <a:off x="1261" y="31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" name="Group 462"/>
          <p:cNvGrpSpPr>
            <a:grpSpLocks/>
          </p:cNvGrpSpPr>
          <p:nvPr/>
        </p:nvGrpSpPr>
        <p:grpSpPr bwMode="auto">
          <a:xfrm>
            <a:off x="4876801" y="3581400"/>
            <a:ext cx="761999" cy="304800"/>
            <a:chOff x="1261" y="25"/>
            <a:chExt cx="253" cy="102"/>
          </a:xfrm>
          <a:solidFill>
            <a:srgbClr val="FFFFFF"/>
          </a:solidFill>
        </p:grpSpPr>
        <p:sp useBgFill="1">
          <p:nvSpPr>
            <p:cNvPr id="31" name="Rectangle 463"/>
            <p:cNvSpPr>
              <a:spLocks noChangeArrowheads="1"/>
            </p:cNvSpPr>
            <p:nvPr/>
          </p:nvSpPr>
          <p:spPr bwMode="auto">
            <a:xfrm>
              <a:off x="1261" y="25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464"/>
            <p:cNvSpPr>
              <a:spLocks/>
            </p:cNvSpPr>
            <p:nvPr/>
          </p:nvSpPr>
          <p:spPr bwMode="auto">
            <a:xfrm>
              <a:off x="1261" y="31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214518" y="32882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105400" y="2514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i="1" baseline="-25000" dirty="0" smtClean="0"/>
              <a:t>x</a:t>
            </a:r>
            <a:endParaRPr lang="en-US" i="1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3429000" y="251460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= 10 </a:t>
            </a:r>
            <a:r>
              <a:rPr lang="el-GR" dirty="0" smtClean="0"/>
              <a:t>Ω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4724400" y="2907268"/>
            <a:ext cx="387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i="1" baseline="-25000" dirty="0" smtClean="0"/>
              <a:t>C</a:t>
            </a:r>
            <a:endParaRPr lang="en-US" i="1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1371600" y="3440668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>
                <a:latin typeface="Calibri"/>
              </a:rPr>
              <a:t>ε</a:t>
            </a:r>
            <a:r>
              <a:rPr lang="en-US" i="1" dirty="0" smtClean="0">
                <a:latin typeface="Calibri"/>
              </a:rPr>
              <a:t> </a:t>
            </a:r>
            <a:r>
              <a:rPr lang="en-US" dirty="0" smtClean="0">
                <a:latin typeface="Calibri"/>
              </a:rPr>
              <a:t>= 12 V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3429000" y="388620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= 20 </a:t>
            </a:r>
            <a:r>
              <a:rPr lang="el-GR" dirty="0" smtClean="0"/>
              <a:t>Ω</a:t>
            </a:r>
            <a:endParaRPr lang="en-US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4800600" y="388620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baseline="-25000" dirty="0" smtClean="0"/>
              <a:t>3</a:t>
            </a:r>
            <a:r>
              <a:rPr lang="en-US" dirty="0" smtClean="0"/>
              <a:t> = 30 </a:t>
            </a:r>
            <a:r>
              <a:rPr lang="el-GR" dirty="0" smtClean="0"/>
              <a:t>Ω</a:t>
            </a:r>
            <a:endParaRPr lang="en-US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7162800" y="2057400"/>
            <a:ext cx="1588255" cy="369332"/>
          </a:xfrm>
          <a:prstGeom prst="rect">
            <a:avLst/>
          </a:prstGeom>
          <a:noFill/>
          <a:ln w="28575">
            <a:solidFill>
              <a:srgbClr val="0099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9900"/>
                </a:solidFill>
              </a:rPr>
              <a:t>From EX1 FA13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" y="4572000"/>
            <a:ext cx="3989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No current flows through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so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0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000" baseline="-25000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endParaRPr lang="en-US" sz="2000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4800" y="5638800"/>
            <a:ext cx="4160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No current flows through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so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endParaRPr lang="en-US" sz="2000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42893" y="45720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and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000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endParaRPr lang="en-US" sz="2000" i="1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3200400" y="1992868"/>
            <a:ext cx="320922" cy="369332"/>
            <a:chOff x="1144626" y="2831068"/>
            <a:chExt cx="320922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1144626" y="2831068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1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1220826" y="3200400"/>
              <a:ext cx="15402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3200400" y="3364468"/>
            <a:ext cx="320922" cy="369332"/>
            <a:chOff x="1144626" y="2831068"/>
            <a:chExt cx="320922" cy="369332"/>
          </a:xfrm>
        </p:grpSpPr>
        <p:sp>
          <p:nvSpPr>
            <p:cNvPr id="60" name="TextBox 59"/>
            <p:cNvSpPr txBox="1"/>
            <p:nvPr/>
          </p:nvSpPr>
          <p:spPr>
            <a:xfrm>
              <a:off x="1144626" y="2831068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1220826" y="3200400"/>
              <a:ext cx="15402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4572000" y="1992868"/>
            <a:ext cx="309700" cy="369332"/>
            <a:chOff x="1144626" y="2831068"/>
            <a:chExt cx="309700" cy="369332"/>
          </a:xfrm>
        </p:grpSpPr>
        <p:sp>
          <p:nvSpPr>
            <p:cNvPr id="63" name="TextBox 62"/>
            <p:cNvSpPr txBox="1"/>
            <p:nvPr/>
          </p:nvSpPr>
          <p:spPr>
            <a:xfrm>
              <a:off x="1144626" y="2831068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smtClean="0">
                  <a:solidFill>
                    <a:srgbClr val="C00000"/>
                  </a:solidFill>
                </a:rPr>
                <a:t>x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1220826" y="3200400"/>
              <a:ext cx="15402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4572000" y="3364468"/>
            <a:ext cx="320922" cy="369332"/>
            <a:chOff x="1144626" y="2831068"/>
            <a:chExt cx="320922" cy="369332"/>
          </a:xfrm>
        </p:grpSpPr>
        <p:sp>
          <p:nvSpPr>
            <p:cNvPr id="66" name="TextBox 65"/>
            <p:cNvSpPr txBox="1"/>
            <p:nvPr/>
          </p:nvSpPr>
          <p:spPr>
            <a:xfrm>
              <a:off x="1144626" y="2831068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3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1220826" y="3200400"/>
              <a:ext cx="15402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69274" y="4114800"/>
            <a:ext cx="2590800" cy="2362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cell equivalent circuit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4" name="Picture 2" descr="http://www.bio.miami.edu/tom/courses/protected/MCB6/ch23/23-06.jpg"/>
          <p:cNvPicPr>
            <a:picLocks noChangeAspect="1" noChangeArrowheads="1"/>
          </p:cNvPicPr>
          <p:nvPr/>
        </p:nvPicPr>
        <p:blipFill>
          <a:blip r:embed="rId2" cstate="print"/>
          <a:srcRect b="21579"/>
          <a:stretch>
            <a:fillRect/>
          </a:stretch>
        </p:blipFill>
        <p:spPr bwMode="auto">
          <a:xfrm>
            <a:off x="1981200" y="2057400"/>
            <a:ext cx="4572000" cy="1422779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>
            <a:stCxn id="17" idx="0"/>
            <a:endCxn id="17" idx="2"/>
          </p:cNvCxnSpPr>
          <p:nvPr/>
        </p:nvCxnSpPr>
        <p:spPr>
          <a:xfrm>
            <a:off x="4564674" y="4114800"/>
            <a:ext cx="0" cy="2362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468"/>
          <p:cNvGrpSpPr>
            <a:grpSpLocks/>
          </p:cNvGrpSpPr>
          <p:nvPr/>
        </p:nvGrpSpPr>
        <p:grpSpPr bwMode="auto">
          <a:xfrm rot="16200000">
            <a:off x="4160837" y="5380037"/>
            <a:ext cx="803275" cy="323850"/>
            <a:chOff x="1248" y="361"/>
            <a:chExt cx="253" cy="102"/>
          </a:xfrm>
        </p:grpSpPr>
        <p:sp useBgFill="1">
          <p:nvSpPr>
            <p:cNvPr id="14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690475" y="525780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Na</a:t>
            </a:r>
            <a:endParaRPr lang="en-US" sz="2000" i="1" dirty="0"/>
          </a:p>
        </p:txBody>
      </p:sp>
      <p:grpSp>
        <p:nvGrpSpPr>
          <p:cNvPr id="18" name="Group 468"/>
          <p:cNvGrpSpPr>
            <a:grpSpLocks/>
          </p:cNvGrpSpPr>
          <p:nvPr/>
        </p:nvGrpSpPr>
        <p:grpSpPr bwMode="auto">
          <a:xfrm rot="16200000">
            <a:off x="5448911" y="4964113"/>
            <a:ext cx="803275" cy="323850"/>
            <a:chOff x="1248" y="361"/>
            <a:chExt cx="253" cy="102"/>
          </a:xfrm>
        </p:grpSpPr>
        <p:sp useBgFill="1">
          <p:nvSpPr>
            <p:cNvPr id="19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857243" y="54819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22" name="Group 452"/>
          <p:cNvGrpSpPr>
            <a:grpSpLocks/>
          </p:cNvGrpSpPr>
          <p:nvPr/>
        </p:nvGrpSpPr>
        <p:grpSpPr bwMode="auto">
          <a:xfrm>
            <a:off x="2819400" y="5848290"/>
            <a:ext cx="901700" cy="149225"/>
            <a:chOff x="288" y="1728"/>
            <a:chExt cx="284" cy="47"/>
          </a:xfrm>
        </p:grpSpPr>
        <p:sp useBgFill="1">
          <p:nvSpPr>
            <p:cNvPr id="23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982784" y="485769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Cl</a:t>
            </a:r>
            <a:endParaRPr lang="en-US" sz="20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3622357" y="5695890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K</a:t>
            </a:r>
            <a:endParaRPr lang="en-US" sz="2000" i="1" baseline="-25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4564674" y="4126468"/>
            <a:ext cx="491698" cy="369332"/>
            <a:chOff x="2438400" y="2902318"/>
            <a:chExt cx="491698" cy="369332"/>
          </a:xfrm>
        </p:grpSpPr>
        <p:sp>
          <p:nvSpPr>
            <p:cNvPr id="29" name="TextBox 28"/>
            <p:cNvSpPr txBox="1"/>
            <p:nvPr/>
          </p:nvSpPr>
          <p:spPr>
            <a:xfrm>
              <a:off x="2514600" y="290231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err="1" smtClean="0">
                  <a:solidFill>
                    <a:srgbClr val="C00000"/>
                  </a:solidFill>
                </a:rPr>
                <a:t>Na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2438400" y="29718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860074" y="4126468"/>
            <a:ext cx="435594" cy="369332"/>
            <a:chOff x="1373226" y="2895600"/>
            <a:chExt cx="435594" cy="369332"/>
          </a:xfrm>
        </p:grpSpPr>
        <p:sp>
          <p:nvSpPr>
            <p:cNvPr id="32" name="TextBox 31"/>
            <p:cNvSpPr txBox="1"/>
            <p:nvPr/>
          </p:nvSpPr>
          <p:spPr>
            <a:xfrm>
              <a:off x="1449426" y="289560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err="1" smtClean="0">
                  <a:solidFill>
                    <a:srgbClr val="C00000"/>
                  </a:solidFill>
                </a:rPr>
                <a:t>Cl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1373226" y="30480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1232" name="Group 33"/>
          <p:cNvGrpSpPr/>
          <p:nvPr/>
        </p:nvGrpSpPr>
        <p:grpSpPr>
          <a:xfrm>
            <a:off x="2948352" y="4126468"/>
            <a:ext cx="322524" cy="369332"/>
            <a:chOff x="2117478" y="2655332"/>
            <a:chExt cx="322524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2117478" y="265533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K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2438400" y="28194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5440717" y="54895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351233" name="Group 452"/>
          <p:cNvGrpSpPr>
            <a:grpSpLocks/>
          </p:cNvGrpSpPr>
          <p:nvPr/>
        </p:nvGrpSpPr>
        <p:grpSpPr bwMode="auto">
          <a:xfrm>
            <a:off x="5402874" y="5851465"/>
            <a:ext cx="901700" cy="149225"/>
            <a:chOff x="288" y="1728"/>
            <a:chExt cx="284" cy="47"/>
          </a:xfrm>
        </p:grpSpPr>
        <p:sp useBgFill="1">
          <p:nvSpPr>
            <p:cNvPr id="39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1234" name="Group 468"/>
          <p:cNvGrpSpPr>
            <a:grpSpLocks/>
          </p:cNvGrpSpPr>
          <p:nvPr/>
        </p:nvGrpSpPr>
        <p:grpSpPr bwMode="auto">
          <a:xfrm rot="16200000">
            <a:off x="2877162" y="4964113"/>
            <a:ext cx="803275" cy="323850"/>
            <a:chOff x="1248" y="361"/>
            <a:chExt cx="253" cy="102"/>
          </a:xfrm>
        </p:grpSpPr>
        <p:sp useBgFill="1">
          <p:nvSpPr>
            <p:cNvPr id="43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421674" y="493389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K</a:t>
            </a:r>
            <a:endParaRPr lang="en-US" sz="2000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6233826" y="5695890"/>
            <a:ext cx="43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err="1" smtClean="0"/>
              <a:t>Cl</a:t>
            </a:r>
            <a:endParaRPr lang="en-US" sz="2000" i="1" baseline="-25000" dirty="0"/>
          </a:p>
        </p:txBody>
      </p:sp>
      <p:grpSp>
        <p:nvGrpSpPr>
          <p:cNvPr id="351237" name="Group 71"/>
          <p:cNvGrpSpPr/>
          <p:nvPr/>
        </p:nvGrpSpPr>
        <p:grpSpPr>
          <a:xfrm rot="5400000">
            <a:off x="4297974" y="4457700"/>
            <a:ext cx="609600" cy="533400"/>
            <a:chOff x="5943600" y="1371600"/>
            <a:chExt cx="609600" cy="533400"/>
          </a:xfrm>
        </p:grpSpPr>
        <p:sp useBgFill="1">
          <p:nvSpPr>
            <p:cNvPr id="73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1238" name="Group 452"/>
          <p:cNvGrpSpPr>
            <a:grpSpLocks/>
          </p:cNvGrpSpPr>
          <p:nvPr/>
        </p:nvGrpSpPr>
        <p:grpSpPr bwMode="auto">
          <a:xfrm flipV="1">
            <a:off x="4107474" y="6091535"/>
            <a:ext cx="901700" cy="149225"/>
            <a:chOff x="288" y="1728"/>
            <a:chExt cx="284" cy="47"/>
          </a:xfrm>
        </p:grpSpPr>
        <p:sp useBgFill="1">
          <p:nvSpPr>
            <p:cNvPr id="90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4724400" y="60915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4902416" y="5924490"/>
            <a:ext cx="500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Na</a:t>
            </a:r>
            <a:endParaRPr lang="en-US" sz="2000" i="1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304801" y="1219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During nerve impulse, 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channels open (i.e. switch </a:t>
            </a:r>
            <a:r>
              <a:rPr lang="en-US" sz="2400" i="1" dirty="0" smtClean="0"/>
              <a:t>S</a:t>
            </a:r>
            <a:r>
              <a:rPr lang="en-US" sz="2400" dirty="0" smtClean="0"/>
              <a:t> closes) and  allow 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to enter the cell </a:t>
            </a:r>
            <a:endParaRPr lang="en-US" sz="2400" dirty="0"/>
          </a:p>
        </p:txBody>
      </p:sp>
      <p:pic>
        <p:nvPicPr>
          <p:cNvPr id="78" name="Picture 2" descr="http://www.bio.miami.edu/tom/courses/protected/MCB6/ch23/23-06.jpg"/>
          <p:cNvPicPr>
            <a:picLocks noChangeAspect="1" noChangeArrowheads="1"/>
          </p:cNvPicPr>
          <p:nvPr/>
        </p:nvPicPr>
        <p:blipFill>
          <a:blip r:embed="rId3" cstate="print"/>
          <a:srcRect b="24596"/>
          <a:stretch>
            <a:fillRect/>
          </a:stretch>
        </p:blipFill>
        <p:spPr bwMode="auto">
          <a:xfrm>
            <a:off x="1953904" y="2057401"/>
            <a:ext cx="4572000" cy="1422778"/>
          </a:xfrm>
          <a:prstGeom prst="rect">
            <a:avLst/>
          </a:prstGeom>
          <a:noFill/>
        </p:spPr>
      </p:pic>
      <p:grpSp>
        <p:nvGrpSpPr>
          <p:cNvPr id="351236" name="Group 66"/>
          <p:cNvGrpSpPr/>
          <p:nvPr/>
        </p:nvGrpSpPr>
        <p:grpSpPr>
          <a:xfrm rot="5400000">
            <a:off x="4343400" y="4419600"/>
            <a:ext cx="609600" cy="609600"/>
            <a:chOff x="5867400" y="1295400"/>
            <a:chExt cx="609600" cy="609600"/>
          </a:xfrm>
        </p:grpSpPr>
        <p:sp useBgFill="1">
          <p:nvSpPr>
            <p:cNvPr id="68" name="Rectangle 400"/>
            <p:cNvSpPr>
              <a:spLocks noChangeArrowheads="1"/>
            </p:cNvSpPr>
            <p:nvPr/>
          </p:nvSpPr>
          <p:spPr bwMode="auto">
            <a:xfrm flipH="1">
              <a:off x="5943600" y="1295400"/>
              <a:ext cx="457200" cy="6096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402"/>
            <p:cNvSpPr>
              <a:spLocks noChangeArrowheads="1"/>
            </p:cNvSpPr>
            <p:nvPr/>
          </p:nvSpPr>
          <p:spPr bwMode="auto">
            <a:xfrm flipH="1">
              <a:off x="63246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404"/>
            <p:cNvSpPr>
              <a:spLocks noChangeShapeType="1"/>
            </p:cNvSpPr>
            <p:nvPr/>
          </p:nvSpPr>
          <p:spPr bwMode="auto">
            <a:xfrm flipH="1">
              <a:off x="5943600" y="16764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403"/>
            <p:cNvSpPr>
              <a:spLocks noChangeArrowheads="1"/>
            </p:cNvSpPr>
            <p:nvPr/>
          </p:nvSpPr>
          <p:spPr bwMode="auto">
            <a:xfrm flipH="1">
              <a:off x="58674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4183674" y="449580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S</a:t>
            </a:r>
            <a:endParaRPr lang="en-US" sz="2000" dirty="0"/>
          </a:p>
        </p:txBody>
      </p:sp>
      <p:grpSp>
        <p:nvGrpSpPr>
          <p:cNvPr id="11" name="Group 61"/>
          <p:cNvGrpSpPr/>
          <p:nvPr/>
        </p:nvGrpSpPr>
        <p:grpSpPr>
          <a:xfrm>
            <a:off x="6479314" y="1981200"/>
            <a:ext cx="1750286" cy="1588532"/>
            <a:chOff x="4479852" y="2082463"/>
            <a:chExt cx="1750286" cy="1588532"/>
          </a:xfrm>
        </p:grpSpPr>
        <p:sp>
          <p:nvSpPr>
            <p:cNvPr id="6" name="TextBox 5"/>
            <p:cNvSpPr txBox="1"/>
            <p:nvPr/>
          </p:nvSpPr>
          <p:spPr>
            <a:xfrm>
              <a:off x="4876800" y="2082463"/>
              <a:ext cx="852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V</a:t>
              </a:r>
              <a:r>
                <a:rPr lang="en-US" i="1" baseline="-25000" dirty="0" err="1" smtClean="0"/>
                <a:t>out</a:t>
              </a:r>
              <a:r>
                <a:rPr lang="en-US" dirty="0" smtClean="0"/>
                <a:t> = 0</a:t>
              </a:r>
              <a:endParaRPr lang="en-US" dirty="0"/>
            </a:p>
          </p:txBody>
        </p:sp>
        <p:cxnSp>
          <p:nvCxnSpPr>
            <p:cNvPr id="7" name="Straight Connector 6"/>
            <p:cNvCxnSpPr>
              <a:endCxn id="6" idx="1"/>
            </p:cNvCxnSpPr>
            <p:nvPr/>
          </p:nvCxnSpPr>
          <p:spPr>
            <a:xfrm flipV="1">
              <a:off x="4483396" y="2267129"/>
              <a:ext cx="393404" cy="87202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860852" y="3301663"/>
              <a:ext cx="1369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V</a:t>
              </a:r>
              <a:r>
                <a:rPr lang="en-US" i="1" baseline="-25000" dirty="0" smtClean="0"/>
                <a:t>in</a:t>
              </a:r>
              <a:r>
                <a:rPr lang="en-US" dirty="0" smtClean="0"/>
                <a:t> = – 70mV</a:t>
              </a:r>
              <a:endParaRPr lang="en-US" dirty="0"/>
            </a:p>
          </p:txBody>
        </p:sp>
        <p:cxnSp>
          <p:nvCxnSpPr>
            <p:cNvPr id="9" name="Straight Connector 8"/>
            <p:cNvCxnSpPr>
              <a:endCxn id="8" idx="1"/>
            </p:cNvCxnSpPr>
            <p:nvPr/>
          </p:nvCxnSpPr>
          <p:spPr>
            <a:xfrm>
              <a:off x="4479852" y="3377863"/>
              <a:ext cx="381000" cy="108466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tangle 78"/>
          <p:cNvSpPr/>
          <p:nvPr/>
        </p:nvSpPr>
        <p:spPr>
          <a:xfrm>
            <a:off x="7391400" y="3276600"/>
            <a:ext cx="846161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705600" y="4514671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What happens to the currents through the channels and the potential in the cell?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052549" y="3250443"/>
            <a:ext cx="1143000" cy="270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747143" y="3430138"/>
            <a:ext cx="1143000" cy="636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Calculation: two loop circuit</a:t>
            </a:r>
          </a:p>
        </p:txBody>
      </p:sp>
      <p:cxnSp>
        <p:nvCxnSpPr>
          <p:cNvPr id="73" name="Straight Connector 72"/>
          <p:cNvCxnSpPr>
            <a:stCxn id="80" idx="0"/>
            <a:endCxn id="80" idx="2"/>
          </p:cNvCxnSpPr>
          <p:nvPr/>
        </p:nvCxnSpPr>
        <p:spPr>
          <a:xfrm>
            <a:off x="6937863" y="1600200"/>
            <a:ext cx="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468"/>
          <p:cNvGrpSpPr>
            <a:grpSpLocks/>
          </p:cNvGrpSpPr>
          <p:nvPr/>
        </p:nvGrpSpPr>
        <p:grpSpPr bwMode="auto">
          <a:xfrm rot="16200000">
            <a:off x="6530363" y="2332037"/>
            <a:ext cx="803275" cy="323850"/>
            <a:chOff x="1248" y="361"/>
            <a:chExt cx="253" cy="102"/>
          </a:xfrm>
        </p:grpSpPr>
        <p:sp useBgFill="1">
          <p:nvSpPr>
            <p:cNvPr id="77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060001" y="236220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Na</a:t>
            </a:r>
            <a:endParaRPr lang="en-US" sz="2000" i="1" dirty="0"/>
          </a:p>
        </p:txBody>
      </p:sp>
      <p:sp>
        <p:nvSpPr>
          <p:cNvPr id="80" name="Rectangle 79"/>
          <p:cNvSpPr/>
          <p:nvPr/>
        </p:nvSpPr>
        <p:spPr>
          <a:xfrm>
            <a:off x="5638800" y="1600200"/>
            <a:ext cx="2598126" cy="2133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468"/>
          <p:cNvGrpSpPr>
            <a:grpSpLocks/>
          </p:cNvGrpSpPr>
          <p:nvPr/>
        </p:nvGrpSpPr>
        <p:grpSpPr bwMode="auto">
          <a:xfrm rot="16200000">
            <a:off x="7844814" y="2332037"/>
            <a:ext cx="803275" cy="323850"/>
            <a:chOff x="1248" y="361"/>
            <a:chExt cx="253" cy="102"/>
          </a:xfrm>
        </p:grpSpPr>
        <p:sp useBgFill="1">
          <p:nvSpPr>
            <p:cNvPr id="82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5226769" y="2967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85" name="Group 452"/>
          <p:cNvGrpSpPr>
            <a:grpSpLocks/>
          </p:cNvGrpSpPr>
          <p:nvPr/>
        </p:nvGrpSpPr>
        <p:grpSpPr bwMode="auto">
          <a:xfrm>
            <a:off x="5188926" y="3333690"/>
            <a:ext cx="901700" cy="149225"/>
            <a:chOff x="288" y="1728"/>
            <a:chExt cx="284" cy="47"/>
          </a:xfrm>
        </p:grpSpPr>
        <p:sp useBgFill="1">
          <p:nvSpPr>
            <p:cNvPr id="86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8352310" y="236220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Cl</a:t>
            </a:r>
            <a:endParaRPr lang="en-US" sz="2000" i="1" dirty="0"/>
          </a:p>
        </p:txBody>
      </p:sp>
      <p:sp>
        <p:nvSpPr>
          <p:cNvPr id="90" name="TextBox 89"/>
          <p:cNvSpPr txBox="1"/>
          <p:nvPr/>
        </p:nvSpPr>
        <p:spPr>
          <a:xfrm>
            <a:off x="4876800" y="3181290"/>
            <a:ext cx="3882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K</a:t>
            </a:r>
            <a:endParaRPr lang="en-US" sz="2000" i="1" baseline="-25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7810243" y="29749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102" name="Group 452"/>
          <p:cNvGrpSpPr>
            <a:grpSpLocks/>
          </p:cNvGrpSpPr>
          <p:nvPr/>
        </p:nvGrpSpPr>
        <p:grpSpPr bwMode="auto">
          <a:xfrm>
            <a:off x="7772400" y="3355975"/>
            <a:ext cx="901700" cy="149225"/>
            <a:chOff x="288" y="1728"/>
            <a:chExt cx="284" cy="47"/>
          </a:xfrm>
        </p:grpSpPr>
        <p:sp useBgFill="1">
          <p:nvSpPr>
            <p:cNvPr id="103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" name="Group 468"/>
          <p:cNvGrpSpPr>
            <a:grpSpLocks/>
          </p:cNvGrpSpPr>
          <p:nvPr/>
        </p:nvGrpSpPr>
        <p:grpSpPr bwMode="auto">
          <a:xfrm rot="16200000">
            <a:off x="5246688" y="2332037"/>
            <a:ext cx="803275" cy="323850"/>
            <a:chOff x="1248" y="361"/>
            <a:chExt cx="253" cy="102"/>
          </a:xfrm>
        </p:grpSpPr>
        <p:sp useBgFill="1">
          <p:nvSpPr>
            <p:cNvPr id="107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5791200" y="236220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K</a:t>
            </a:r>
            <a:endParaRPr lang="en-US" sz="2000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838200" y="3886200"/>
            <a:ext cx="3789051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Label all currents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Label +/– for all elements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Choose loop and direction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Write down voltage differences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534400" y="3200400"/>
            <a:ext cx="43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err="1" smtClean="0"/>
              <a:t>Cl</a:t>
            </a:r>
            <a:endParaRPr lang="en-US" sz="2000" i="1" baseline="-25000" dirty="0"/>
          </a:p>
        </p:txBody>
      </p:sp>
      <p:sp>
        <p:nvSpPr>
          <p:cNvPr id="117" name="TextBox 116"/>
          <p:cNvSpPr txBox="1"/>
          <p:nvPr/>
        </p:nvSpPr>
        <p:spPr>
          <a:xfrm>
            <a:off x="533400" y="140214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Given the circuit to the right, find </a:t>
            </a:r>
            <a:r>
              <a:rPr lang="en-US" sz="2400" i="1" dirty="0" smtClean="0"/>
              <a:t>I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I</a:t>
            </a:r>
            <a:r>
              <a:rPr lang="en-US" sz="2400" i="1" baseline="-25000" dirty="0" err="1" smtClean="0"/>
              <a:t>Na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I</a:t>
            </a:r>
            <a:r>
              <a:rPr lang="en-US" sz="2400" i="1" baseline="-25000" dirty="0" err="1" smtClean="0"/>
              <a:t>Cl</a:t>
            </a:r>
            <a:r>
              <a:rPr lang="en-US" sz="2400" dirty="0" smtClean="0"/>
              <a:t> and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r>
              <a:rPr lang="en-US" sz="2400" dirty="0" smtClean="0"/>
              <a:t> – 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out</a:t>
            </a:r>
            <a:r>
              <a:rPr lang="en-US" sz="2400" dirty="0" smtClean="0"/>
              <a:t>.</a:t>
            </a:r>
          </a:p>
        </p:txBody>
      </p:sp>
      <p:sp>
        <p:nvSpPr>
          <p:cNvPr id="118" name="Slide Number Placeholder 1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131" name="Group 452"/>
          <p:cNvGrpSpPr>
            <a:grpSpLocks/>
          </p:cNvGrpSpPr>
          <p:nvPr/>
        </p:nvGrpSpPr>
        <p:grpSpPr bwMode="auto">
          <a:xfrm flipV="1">
            <a:off x="6477000" y="3352800"/>
            <a:ext cx="901700" cy="149225"/>
            <a:chOff x="288" y="1728"/>
            <a:chExt cx="284" cy="47"/>
          </a:xfrm>
        </p:grpSpPr>
        <p:sp useBgFill="1">
          <p:nvSpPr>
            <p:cNvPr id="132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7052846" y="3348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136" name="TextBox 135"/>
          <p:cNvSpPr txBox="1"/>
          <p:nvPr/>
        </p:nvSpPr>
        <p:spPr>
          <a:xfrm>
            <a:off x="7271942" y="3200400"/>
            <a:ext cx="500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Na</a:t>
            </a:r>
            <a:endParaRPr lang="en-US" sz="2000" i="1" baseline="-25000" dirty="0"/>
          </a:p>
        </p:txBody>
      </p:sp>
      <p:sp>
        <p:nvSpPr>
          <p:cNvPr id="138" name="Rectangle 137"/>
          <p:cNvSpPr/>
          <p:nvPr/>
        </p:nvSpPr>
        <p:spPr>
          <a:xfrm>
            <a:off x="685800" y="2438400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80 mV, </a:t>
            </a:r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60 mV, </a:t>
            </a:r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Cl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50 mV </a:t>
            </a:r>
          </a:p>
          <a:p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2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0.2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Cl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5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6705600" y="3745468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in</a:t>
            </a:r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>
            <a:off x="6648107" y="1143000"/>
            <a:ext cx="514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V</a:t>
            </a:r>
            <a:r>
              <a:rPr lang="en-US" i="1" baseline="-25000" dirty="0" err="1" smtClean="0"/>
              <a:t>out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ACT: Kirchhoff loop rule</a:t>
            </a:r>
          </a:p>
        </p:txBody>
      </p:sp>
      <p:sp>
        <p:nvSpPr>
          <p:cNvPr id="19459" name="Text Box 59"/>
          <p:cNvSpPr txBox="1">
            <a:spLocks noChangeArrowheads="1"/>
          </p:cNvSpPr>
          <p:nvPr/>
        </p:nvSpPr>
        <p:spPr bwMode="auto">
          <a:xfrm>
            <a:off x="533400" y="1367135"/>
            <a:ext cx="8226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What is the correct expression for “Loop 3” in the circuit below?</a:t>
            </a:r>
          </a:p>
        </p:txBody>
      </p:sp>
      <p:pic>
        <p:nvPicPr>
          <p:cNvPr id="19463" name="Picture 20" descr="iclicke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4066" name="Object 2"/>
          <p:cNvGraphicFramePr>
            <a:graphicFrameLocks noChangeAspect="1"/>
          </p:cNvGraphicFramePr>
          <p:nvPr/>
        </p:nvGraphicFramePr>
        <p:xfrm>
          <a:off x="1828800" y="4724400"/>
          <a:ext cx="3336925" cy="401638"/>
        </p:xfrm>
        <a:graphic>
          <a:graphicData uri="http://schemas.openxmlformats.org/presentationml/2006/ole">
            <p:oleObj spid="_x0000_s344066" name="Equation" r:id="rId5" imgW="1892160" imgH="228600" progId="Equation.DSMT4">
              <p:embed/>
            </p:oleObj>
          </a:graphicData>
        </a:graphic>
      </p:graphicFrame>
      <p:graphicFrame>
        <p:nvGraphicFramePr>
          <p:cNvPr id="344067" name="Object 3"/>
          <p:cNvGraphicFramePr>
            <a:graphicFrameLocks noChangeAspect="1"/>
          </p:cNvGraphicFramePr>
          <p:nvPr/>
        </p:nvGraphicFramePr>
        <p:xfrm>
          <a:off x="1828800" y="5160963"/>
          <a:ext cx="3359150" cy="401637"/>
        </p:xfrm>
        <a:graphic>
          <a:graphicData uri="http://schemas.openxmlformats.org/presentationml/2006/ole">
            <p:oleObj spid="_x0000_s344067" name="Equation" r:id="rId6" imgW="1904760" imgH="228600" progId="Equation.DSMT4">
              <p:embed/>
            </p:oleObj>
          </a:graphicData>
        </a:graphic>
      </p:graphicFrame>
      <p:graphicFrame>
        <p:nvGraphicFramePr>
          <p:cNvPr id="344068" name="Object 4"/>
          <p:cNvGraphicFramePr>
            <a:graphicFrameLocks noChangeAspect="1"/>
          </p:cNvGraphicFramePr>
          <p:nvPr/>
        </p:nvGraphicFramePr>
        <p:xfrm>
          <a:off x="1828800" y="5638800"/>
          <a:ext cx="3359150" cy="401638"/>
        </p:xfrm>
        <a:graphic>
          <a:graphicData uri="http://schemas.openxmlformats.org/presentationml/2006/ole">
            <p:oleObj spid="_x0000_s344068" name="Equation" r:id="rId7" imgW="1904760" imgH="228600" progId="Equation.DSMT4">
              <p:embed/>
            </p:oleObj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449387" y="4665583"/>
            <a:ext cx="533400" cy="137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7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7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457200" indent="-457200">
              <a:spcAft>
                <a:spcPts val="7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16</a:t>
            </a:fld>
            <a:endParaRPr lang="en-US" dirty="0"/>
          </a:p>
        </p:txBody>
      </p:sp>
      <p:cxnSp>
        <p:nvCxnSpPr>
          <p:cNvPr id="109" name="Straight Connector 108"/>
          <p:cNvCxnSpPr>
            <a:stCxn id="114" idx="0"/>
            <a:endCxn id="114" idx="2"/>
          </p:cNvCxnSpPr>
          <p:nvPr/>
        </p:nvCxnSpPr>
        <p:spPr>
          <a:xfrm>
            <a:off x="4575663" y="2057400"/>
            <a:ext cx="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468"/>
          <p:cNvGrpSpPr>
            <a:grpSpLocks/>
          </p:cNvGrpSpPr>
          <p:nvPr/>
        </p:nvGrpSpPr>
        <p:grpSpPr bwMode="auto">
          <a:xfrm rot="16200000">
            <a:off x="4168163" y="2789237"/>
            <a:ext cx="803275" cy="323850"/>
            <a:chOff x="1248" y="361"/>
            <a:chExt cx="253" cy="102"/>
          </a:xfrm>
        </p:grpSpPr>
        <p:sp useBgFill="1">
          <p:nvSpPr>
            <p:cNvPr id="111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4697801" y="281940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Na</a:t>
            </a:r>
            <a:endParaRPr lang="en-US" sz="2000" i="1" dirty="0"/>
          </a:p>
        </p:txBody>
      </p:sp>
      <p:sp>
        <p:nvSpPr>
          <p:cNvPr id="114" name="Rectangle 113"/>
          <p:cNvSpPr/>
          <p:nvPr/>
        </p:nvSpPr>
        <p:spPr>
          <a:xfrm>
            <a:off x="3276600" y="2057400"/>
            <a:ext cx="2598126" cy="2133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Group 468"/>
          <p:cNvGrpSpPr>
            <a:grpSpLocks/>
          </p:cNvGrpSpPr>
          <p:nvPr/>
        </p:nvGrpSpPr>
        <p:grpSpPr bwMode="auto">
          <a:xfrm rot="16200000">
            <a:off x="5482614" y="2789237"/>
            <a:ext cx="803275" cy="323850"/>
            <a:chOff x="1248" y="361"/>
            <a:chExt cx="253" cy="102"/>
          </a:xfrm>
        </p:grpSpPr>
        <p:sp useBgFill="1">
          <p:nvSpPr>
            <p:cNvPr id="116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2864569" y="34245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119" name="Group 452"/>
          <p:cNvGrpSpPr>
            <a:grpSpLocks/>
          </p:cNvGrpSpPr>
          <p:nvPr/>
        </p:nvGrpSpPr>
        <p:grpSpPr bwMode="auto">
          <a:xfrm>
            <a:off x="2826726" y="3790890"/>
            <a:ext cx="901700" cy="149225"/>
            <a:chOff x="288" y="1728"/>
            <a:chExt cx="284" cy="47"/>
          </a:xfrm>
        </p:grpSpPr>
        <p:sp useBgFill="1">
          <p:nvSpPr>
            <p:cNvPr id="120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5990110" y="281940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Cl</a:t>
            </a:r>
            <a:endParaRPr lang="en-US" sz="2000" i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2514600" y="3638490"/>
            <a:ext cx="3882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K</a:t>
            </a:r>
            <a:endParaRPr lang="en-US" sz="2000" i="1" baseline="-25000" dirty="0"/>
          </a:p>
        </p:txBody>
      </p:sp>
      <p:grpSp>
        <p:nvGrpSpPr>
          <p:cNvPr id="125" name="Group 124"/>
          <p:cNvGrpSpPr/>
          <p:nvPr/>
        </p:nvGrpSpPr>
        <p:grpSpPr>
          <a:xfrm>
            <a:off x="4572000" y="2069068"/>
            <a:ext cx="496508" cy="369332"/>
            <a:chOff x="2438400" y="2814450"/>
            <a:chExt cx="496508" cy="369332"/>
          </a:xfrm>
        </p:grpSpPr>
        <p:sp>
          <p:nvSpPr>
            <p:cNvPr id="126" name="TextBox 125"/>
            <p:cNvSpPr txBox="1"/>
            <p:nvPr/>
          </p:nvSpPr>
          <p:spPr>
            <a:xfrm>
              <a:off x="2514600" y="2814450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err="1" smtClean="0">
                  <a:solidFill>
                    <a:srgbClr val="C00000"/>
                  </a:solidFill>
                </a:rPr>
                <a:t>Na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>
              <a:off x="2438400" y="296685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>
            <a:off x="5867400" y="2057400"/>
            <a:ext cx="435594" cy="369332"/>
            <a:chOff x="1373226" y="2895600"/>
            <a:chExt cx="435594" cy="369332"/>
          </a:xfrm>
        </p:grpSpPr>
        <p:sp>
          <p:nvSpPr>
            <p:cNvPr id="129" name="TextBox 128"/>
            <p:cNvSpPr txBox="1"/>
            <p:nvPr/>
          </p:nvSpPr>
          <p:spPr>
            <a:xfrm>
              <a:off x="1449426" y="289560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err="1" smtClean="0">
                  <a:solidFill>
                    <a:srgbClr val="C00000"/>
                  </a:solidFill>
                </a:rPr>
                <a:t>Cl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30" name="Straight Arrow Connector 129"/>
            <p:cNvCxnSpPr/>
            <p:nvPr/>
          </p:nvCxnSpPr>
          <p:spPr>
            <a:xfrm>
              <a:off x="1373226" y="30480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2895600" y="2057400"/>
            <a:ext cx="381000" cy="369332"/>
            <a:chOff x="2057400" y="2655332"/>
            <a:chExt cx="381000" cy="369332"/>
          </a:xfrm>
        </p:grpSpPr>
        <p:sp>
          <p:nvSpPr>
            <p:cNvPr id="132" name="TextBox 131"/>
            <p:cNvSpPr txBox="1"/>
            <p:nvPr/>
          </p:nvSpPr>
          <p:spPr>
            <a:xfrm>
              <a:off x="2057400" y="265533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smtClean="0">
                  <a:solidFill>
                    <a:srgbClr val="C00000"/>
                  </a:solidFill>
                </a:rPr>
                <a:t>K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33" name="Straight Arrow Connector 132"/>
            <p:cNvCxnSpPr/>
            <p:nvPr/>
          </p:nvCxnSpPr>
          <p:spPr>
            <a:xfrm flipV="1">
              <a:off x="2438400" y="28194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TextBox 133"/>
          <p:cNvSpPr txBox="1"/>
          <p:nvPr/>
        </p:nvSpPr>
        <p:spPr>
          <a:xfrm>
            <a:off x="5448043" y="34321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135" name="Group 452"/>
          <p:cNvGrpSpPr>
            <a:grpSpLocks/>
          </p:cNvGrpSpPr>
          <p:nvPr/>
        </p:nvGrpSpPr>
        <p:grpSpPr bwMode="auto">
          <a:xfrm>
            <a:off x="5410200" y="3813175"/>
            <a:ext cx="901700" cy="149225"/>
            <a:chOff x="288" y="1728"/>
            <a:chExt cx="284" cy="47"/>
          </a:xfrm>
        </p:grpSpPr>
        <p:sp useBgFill="1">
          <p:nvSpPr>
            <p:cNvPr id="136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9" name="Group 468"/>
          <p:cNvGrpSpPr>
            <a:grpSpLocks/>
          </p:cNvGrpSpPr>
          <p:nvPr/>
        </p:nvGrpSpPr>
        <p:grpSpPr bwMode="auto">
          <a:xfrm rot="16200000">
            <a:off x="2884488" y="2789237"/>
            <a:ext cx="803275" cy="323850"/>
            <a:chOff x="1248" y="361"/>
            <a:chExt cx="253" cy="102"/>
          </a:xfrm>
        </p:grpSpPr>
        <p:sp useBgFill="1">
          <p:nvSpPr>
            <p:cNvPr id="140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2" name="TextBox 141"/>
          <p:cNvSpPr txBox="1"/>
          <p:nvPr/>
        </p:nvSpPr>
        <p:spPr>
          <a:xfrm>
            <a:off x="3429000" y="281940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K</a:t>
            </a:r>
            <a:endParaRPr lang="en-US" sz="2000" i="1" dirty="0"/>
          </a:p>
        </p:txBody>
      </p:sp>
      <p:sp>
        <p:nvSpPr>
          <p:cNvPr id="143" name="TextBox 142"/>
          <p:cNvSpPr txBox="1"/>
          <p:nvPr/>
        </p:nvSpPr>
        <p:spPr>
          <a:xfrm>
            <a:off x="6172200" y="3657600"/>
            <a:ext cx="43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err="1" smtClean="0"/>
              <a:t>Cl</a:t>
            </a:r>
            <a:endParaRPr lang="en-US" sz="2000" i="1" baseline="-25000" dirty="0"/>
          </a:p>
        </p:txBody>
      </p:sp>
      <p:grpSp>
        <p:nvGrpSpPr>
          <p:cNvPr id="153" name="Group 452"/>
          <p:cNvGrpSpPr>
            <a:grpSpLocks/>
          </p:cNvGrpSpPr>
          <p:nvPr/>
        </p:nvGrpSpPr>
        <p:grpSpPr bwMode="auto">
          <a:xfrm flipV="1">
            <a:off x="4114800" y="3810000"/>
            <a:ext cx="901700" cy="149225"/>
            <a:chOff x="288" y="1728"/>
            <a:chExt cx="284" cy="47"/>
          </a:xfrm>
        </p:grpSpPr>
        <p:sp useBgFill="1">
          <p:nvSpPr>
            <p:cNvPr id="154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4690646" y="38055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164" name="TextBox 163"/>
          <p:cNvSpPr txBox="1"/>
          <p:nvPr/>
        </p:nvSpPr>
        <p:spPr>
          <a:xfrm>
            <a:off x="4909742" y="3657600"/>
            <a:ext cx="500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Na</a:t>
            </a:r>
            <a:endParaRPr lang="en-US" sz="2000" i="1" baseline="-25000" dirty="0"/>
          </a:p>
        </p:txBody>
      </p:sp>
      <p:sp>
        <p:nvSpPr>
          <p:cNvPr id="19461" name="Freeform 32"/>
          <p:cNvSpPr>
            <a:spLocks/>
          </p:cNvSpPr>
          <p:nvPr/>
        </p:nvSpPr>
        <p:spPr bwMode="auto">
          <a:xfrm flipH="1">
            <a:off x="4637713" y="2133600"/>
            <a:ext cx="1229683" cy="1981200"/>
          </a:xfrm>
          <a:custGeom>
            <a:avLst/>
            <a:gdLst>
              <a:gd name="T0" fmla="*/ 2147483647 w 761"/>
              <a:gd name="T1" fmla="*/ 2147483647 h 655"/>
              <a:gd name="T2" fmla="*/ 2147483647 w 761"/>
              <a:gd name="T3" fmla="*/ 2147483647 h 655"/>
              <a:gd name="T4" fmla="*/ 2147483647 w 761"/>
              <a:gd name="T5" fmla="*/ 2147483647 h 655"/>
              <a:gd name="T6" fmla="*/ 2147483647 w 761"/>
              <a:gd name="T7" fmla="*/ 2147483647 h 655"/>
              <a:gd name="T8" fmla="*/ 2147483647 w 761"/>
              <a:gd name="T9" fmla="*/ 2147483647 h 655"/>
              <a:gd name="T10" fmla="*/ 2147483647 w 761"/>
              <a:gd name="T11" fmla="*/ 2147483647 h 655"/>
              <a:gd name="T12" fmla="*/ 2147483647 w 761"/>
              <a:gd name="T13" fmla="*/ 2147483647 h 6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61"/>
              <a:gd name="T22" fmla="*/ 0 h 655"/>
              <a:gd name="T23" fmla="*/ 761 w 761"/>
              <a:gd name="T24" fmla="*/ 655 h 655"/>
              <a:gd name="connsiteX0" fmla="*/ 894 w 10086"/>
              <a:gd name="connsiteY0" fmla="*/ 7664 h 9832"/>
              <a:gd name="connsiteX1" fmla="*/ 815 w 10086"/>
              <a:gd name="connsiteY1" fmla="*/ 1252 h 9832"/>
              <a:gd name="connsiteX2" fmla="*/ 5782 w 10086"/>
              <a:gd name="connsiteY2" fmla="*/ 153 h 9832"/>
              <a:gd name="connsiteX3" fmla="*/ 9375 w 10086"/>
              <a:gd name="connsiteY3" fmla="*/ 1684 h 9832"/>
              <a:gd name="connsiteX4" fmla="*/ 9724 w 10086"/>
              <a:gd name="connsiteY4" fmla="*/ 7572 h 9832"/>
              <a:gd name="connsiteX5" fmla="*/ 7201 w 10086"/>
              <a:gd name="connsiteY5" fmla="*/ 9496 h 9832"/>
              <a:gd name="connsiteX6" fmla="*/ 3890 w 10086"/>
              <a:gd name="connsiteY6" fmla="*/ 9588 h 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86" h="9832">
                <a:moveTo>
                  <a:pt x="894" y="7664"/>
                </a:moveTo>
                <a:cubicBezTo>
                  <a:pt x="447" y="5084"/>
                  <a:pt x="0" y="2504"/>
                  <a:pt x="815" y="1252"/>
                </a:cubicBezTo>
                <a:cubicBezTo>
                  <a:pt x="1629" y="0"/>
                  <a:pt x="4355" y="81"/>
                  <a:pt x="5782" y="153"/>
                </a:cubicBezTo>
                <a:cubicBezTo>
                  <a:pt x="7209" y="225"/>
                  <a:pt x="8718" y="447"/>
                  <a:pt x="9375" y="1684"/>
                </a:cubicBezTo>
                <a:cubicBezTo>
                  <a:pt x="10032" y="2920"/>
                  <a:pt x="10086" y="6270"/>
                  <a:pt x="9724" y="7572"/>
                </a:cubicBezTo>
                <a:cubicBezTo>
                  <a:pt x="9362" y="8874"/>
                  <a:pt x="8173" y="9160"/>
                  <a:pt x="7201" y="9496"/>
                </a:cubicBezTo>
                <a:cubicBezTo>
                  <a:pt x="6229" y="9832"/>
                  <a:pt x="5059" y="9710"/>
                  <a:pt x="3890" y="9588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7" name="Text Box 60"/>
          <p:cNvSpPr txBox="1">
            <a:spLocks noChangeArrowheads="1"/>
          </p:cNvSpPr>
          <p:nvPr/>
        </p:nvSpPr>
        <p:spPr bwMode="auto">
          <a:xfrm>
            <a:off x="4800600" y="2514600"/>
            <a:ext cx="838200" cy="36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  <a:latin typeface="+mn-lt"/>
              </a:rPr>
              <a:t>Loop </a:t>
            </a:r>
            <a:r>
              <a:rPr lang="en-US" sz="1800" dirty="0" smtClean="0">
                <a:solidFill>
                  <a:schemeClr val="hlink"/>
                </a:solidFill>
                <a:latin typeface="+mn-lt"/>
              </a:rPr>
              <a:t>3</a:t>
            </a:r>
            <a:endParaRPr lang="en-US" sz="1800" dirty="0">
              <a:solidFill>
                <a:schemeClr val="hlink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Calculation: two loop circuit</a:t>
            </a:r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489317" y="3257490"/>
            <a:ext cx="4387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We have 3 unknowns, need 3 equations 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44" name="Text Box 38"/>
          <p:cNvSpPr txBox="1">
            <a:spLocks noChangeArrowheads="1"/>
          </p:cNvSpPr>
          <p:nvPr/>
        </p:nvSpPr>
        <p:spPr bwMode="auto">
          <a:xfrm>
            <a:off x="685800" y="3906838"/>
            <a:ext cx="1066800" cy="38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833" tIns="51417" rIns="102833" bIns="51417">
            <a:spAutoFit/>
          </a:bodyPr>
          <a:lstStyle>
            <a:lvl1pPr defTabSz="102870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defTabSz="102870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defTabSz="10287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defTabSz="10287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defTabSz="10287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2000" dirty="0">
                <a:latin typeface="+mn-lt"/>
              </a:rPr>
              <a:t>Loop 1</a:t>
            </a:r>
            <a:r>
              <a:rPr lang="en-US" sz="2000" dirty="0" smtClean="0">
                <a:latin typeface="+mn-lt"/>
              </a:rPr>
              <a:t>:</a:t>
            </a:r>
            <a:endParaRPr lang="en-US" sz="2000" baseline="-25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5" name="Text Box 47"/>
          <p:cNvSpPr txBox="1">
            <a:spLocks noChangeArrowheads="1"/>
          </p:cNvSpPr>
          <p:nvPr/>
        </p:nvSpPr>
        <p:spPr bwMode="auto">
          <a:xfrm>
            <a:off x="685800" y="4440238"/>
            <a:ext cx="1066800" cy="38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833" tIns="51417" rIns="102833" bIns="51417">
            <a:spAutoFit/>
          </a:bodyPr>
          <a:lstStyle>
            <a:lvl1pPr defTabSz="102870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defTabSz="102870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defTabSz="10287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defTabSz="10287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defTabSz="10287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latin typeface="+mn-lt"/>
              </a:rPr>
              <a:t>Loop 2: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8" name="Text Box 47"/>
          <p:cNvSpPr txBox="1">
            <a:spLocks noChangeArrowheads="1"/>
          </p:cNvSpPr>
          <p:nvPr/>
        </p:nvSpPr>
        <p:spPr bwMode="auto">
          <a:xfrm>
            <a:off x="685800" y="5029363"/>
            <a:ext cx="1066800" cy="38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833" tIns="51417" rIns="102833" bIns="51417">
            <a:spAutoFit/>
          </a:bodyPr>
          <a:lstStyle>
            <a:lvl1pPr defTabSz="102870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defTabSz="102870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defTabSz="10287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defTabSz="10287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defTabSz="10287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latin typeface="+mn-lt"/>
              </a:rPr>
              <a:t>Loop </a:t>
            </a:r>
            <a:r>
              <a:rPr lang="en-US" sz="2000" dirty="0" smtClean="0">
                <a:latin typeface="+mn-lt"/>
              </a:rPr>
              <a:t>3: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685800" y="6019800"/>
            <a:ext cx="325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5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Write down junction rule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55" name="Straight Connector 154"/>
          <p:cNvCxnSpPr>
            <a:stCxn id="160" idx="0"/>
            <a:endCxn id="160" idx="2"/>
          </p:cNvCxnSpPr>
          <p:nvPr/>
        </p:nvCxnSpPr>
        <p:spPr>
          <a:xfrm>
            <a:off x="6934200" y="1588532"/>
            <a:ext cx="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468"/>
          <p:cNvGrpSpPr>
            <a:grpSpLocks/>
          </p:cNvGrpSpPr>
          <p:nvPr/>
        </p:nvGrpSpPr>
        <p:grpSpPr bwMode="auto">
          <a:xfrm rot="16200000">
            <a:off x="6530363" y="2320369"/>
            <a:ext cx="803275" cy="323850"/>
            <a:chOff x="1248" y="361"/>
            <a:chExt cx="253" cy="102"/>
          </a:xfrm>
        </p:grpSpPr>
        <p:sp>
          <p:nvSpPr>
            <p:cNvPr id="157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7060001" y="2350532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Na</a:t>
            </a:r>
            <a:endParaRPr lang="en-US" sz="2000" i="1" dirty="0"/>
          </a:p>
        </p:txBody>
      </p:sp>
      <p:sp>
        <p:nvSpPr>
          <p:cNvPr id="160" name="Rectangle 159"/>
          <p:cNvSpPr/>
          <p:nvPr/>
        </p:nvSpPr>
        <p:spPr>
          <a:xfrm>
            <a:off x="5638800" y="1588532"/>
            <a:ext cx="2590800" cy="2133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1" name="Group 468"/>
          <p:cNvGrpSpPr>
            <a:grpSpLocks/>
          </p:cNvGrpSpPr>
          <p:nvPr/>
        </p:nvGrpSpPr>
        <p:grpSpPr bwMode="auto">
          <a:xfrm rot="16200000">
            <a:off x="7844814" y="2320369"/>
            <a:ext cx="803275" cy="323850"/>
            <a:chOff x="1248" y="361"/>
            <a:chExt cx="253" cy="102"/>
          </a:xfrm>
        </p:grpSpPr>
        <p:sp>
          <p:nvSpPr>
            <p:cNvPr id="162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" name="TextBox 163"/>
          <p:cNvSpPr txBox="1"/>
          <p:nvPr/>
        </p:nvSpPr>
        <p:spPr>
          <a:xfrm>
            <a:off x="5226769" y="29556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165" name="Group 452"/>
          <p:cNvGrpSpPr>
            <a:grpSpLocks/>
          </p:cNvGrpSpPr>
          <p:nvPr/>
        </p:nvGrpSpPr>
        <p:grpSpPr bwMode="auto">
          <a:xfrm>
            <a:off x="5188926" y="3322022"/>
            <a:ext cx="901700" cy="149225"/>
            <a:chOff x="288" y="1728"/>
            <a:chExt cx="284" cy="47"/>
          </a:xfrm>
        </p:grpSpPr>
        <p:sp useBgFill="1">
          <p:nvSpPr>
            <p:cNvPr id="166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9" name="TextBox 168"/>
          <p:cNvSpPr txBox="1"/>
          <p:nvPr/>
        </p:nvSpPr>
        <p:spPr>
          <a:xfrm>
            <a:off x="8352310" y="2350532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Cl</a:t>
            </a:r>
            <a:endParaRPr lang="en-US" sz="2000" i="1" dirty="0"/>
          </a:p>
        </p:txBody>
      </p:sp>
      <p:sp>
        <p:nvSpPr>
          <p:cNvPr id="170" name="TextBox 169"/>
          <p:cNvSpPr txBox="1"/>
          <p:nvPr/>
        </p:nvSpPr>
        <p:spPr>
          <a:xfrm>
            <a:off x="4876800" y="3169622"/>
            <a:ext cx="3882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K</a:t>
            </a:r>
            <a:endParaRPr lang="en-US" sz="2000" i="1" baseline="-25000" dirty="0"/>
          </a:p>
        </p:txBody>
      </p:sp>
      <p:grpSp>
        <p:nvGrpSpPr>
          <p:cNvPr id="171" name="Group 170"/>
          <p:cNvGrpSpPr/>
          <p:nvPr/>
        </p:nvGrpSpPr>
        <p:grpSpPr>
          <a:xfrm>
            <a:off x="6934200" y="1600200"/>
            <a:ext cx="496508" cy="369332"/>
            <a:chOff x="2438400" y="2814450"/>
            <a:chExt cx="496508" cy="369332"/>
          </a:xfrm>
        </p:grpSpPr>
        <p:sp>
          <p:nvSpPr>
            <p:cNvPr id="172" name="TextBox 171"/>
            <p:cNvSpPr txBox="1"/>
            <p:nvPr/>
          </p:nvSpPr>
          <p:spPr>
            <a:xfrm>
              <a:off x="2514600" y="2814450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err="1" smtClean="0">
                  <a:solidFill>
                    <a:srgbClr val="C00000"/>
                  </a:solidFill>
                </a:rPr>
                <a:t>Na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73" name="Straight Arrow Connector 172"/>
            <p:cNvCxnSpPr/>
            <p:nvPr/>
          </p:nvCxnSpPr>
          <p:spPr>
            <a:xfrm>
              <a:off x="2438400" y="296685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 173"/>
          <p:cNvGrpSpPr/>
          <p:nvPr/>
        </p:nvGrpSpPr>
        <p:grpSpPr>
          <a:xfrm>
            <a:off x="8229600" y="1588532"/>
            <a:ext cx="435594" cy="369332"/>
            <a:chOff x="1373226" y="2895600"/>
            <a:chExt cx="435594" cy="369332"/>
          </a:xfrm>
        </p:grpSpPr>
        <p:sp>
          <p:nvSpPr>
            <p:cNvPr id="175" name="TextBox 174"/>
            <p:cNvSpPr txBox="1"/>
            <p:nvPr/>
          </p:nvSpPr>
          <p:spPr>
            <a:xfrm>
              <a:off x="1449426" y="289560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err="1" smtClean="0">
                  <a:solidFill>
                    <a:srgbClr val="C00000"/>
                  </a:solidFill>
                </a:rPr>
                <a:t>Cl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76" name="Straight Arrow Connector 175"/>
            <p:cNvCxnSpPr/>
            <p:nvPr/>
          </p:nvCxnSpPr>
          <p:spPr>
            <a:xfrm>
              <a:off x="1373226" y="30480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5257800" y="1588532"/>
            <a:ext cx="381000" cy="369332"/>
            <a:chOff x="2057400" y="2655332"/>
            <a:chExt cx="381000" cy="369332"/>
          </a:xfrm>
        </p:grpSpPr>
        <p:sp>
          <p:nvSpPr>
            <p:cNvPr id="178" name="TextBox 177"/>
            <p:cNvSpPr txBox="1"/>
            <p:nvPr/>
          </p:nvSpPr>
          <p:spPr>
            <a:xfrm>
              <a:off x="2057400" y="265533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smtClean="0">
                  <a:solidFill>
                    <a:srgbClr val="C00000"/>
                  </a:solidFill>
                </a:rPr>
                <a:t>K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79" name="Straight Arrow Connector 178"/>
            <p:cNvCxnSpPr/>
            <p:nvPr/>
          </p:nvCxnSpPr>
          <p:spPr>
            <a:xfrm flipV="1">
              <a:off x="2438400" y="28194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0" name="TextBox 179"/>
          <p:cNvSpPr txBox="1"/>
          <p:nvPr/>
        </p:nvSpPr>
        <p:spPr>
          <a:xfrm>
            <a:off x="7810243" y="296330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181" name="Group 452"/>
          <p:cNvGrpSpPr>
            <a:grpSpLocks/>
          </p:cNvGrpSpPr>
          <p:nvPr/>
        </p:nvGrpSpPr>
        <p:grpSpPr bwMode="auto">
          <a:xfrm>
            <a:off x="7772400" y="3344307"/>
            <a:ext cx="901700" cy="149225"/>
            <a:chOff x="288" y="1728"/>
            <a:chExt cx="284" cy="47"/>
          </a:xfrm>
        </p:grpSpPr>
        <p:sp useBgFill="1">
          <p:nvSpPr>
            <p:cNvPr id="182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5" name="Group 468"/>
          <p:cNvGrpSpPr>
            <a:grpSpLocks/>
          </p:cNvGrpSpPr>
          <p:nvPr/>
        </p:nvGrpSpPr>
        <p:grpSpPr bwMode="auto">
          <a:xfrm rot="16200000">
            <a:off x="5246688" y="2320369"/>
            <a:ext cx="803275" cy="323850"/>
            <a:chOff x="1248" y="361"/>
            <a:chExt cx="253" cy="102"/>
          </a:xfrm>
        </p:grpSpPr>
        <p:sp>
          <p:nvSpPr>
            <p:cNvPr id="186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8" name="TextBox 187"/>
          <p:cNvSpPr txBox="1"/>
          <p:nvPr/>
        </p:nvSpPr>
        <p:spPr>
          <a:xfrm>
            <a:off x="5791200" y="2350532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K</a:t>
            </a:r>
            <a:endParaRPr lang="en-US" sz="2000" i="1" dirty="0"/>
          </a:p>
        </p:txBody>
      </p:sp>
      <p:sp>
        <p:nvSpPr>
          <p:cNvPr id="189" name="TextBox 188"/>
          <p:cNvSpPr txBox="1"/>
          <p:nvPr/>
        </p:nvSpPr>
        <p:spPr>
          <a:xfrm>
            <a:off x="8534400" y="3188732"/>
            <a:ext cx="43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err="1" smtClean="0"/>
              <a:t>Cl</a:t>
            </a:r>
            <a:endParaRPr lang="en-US" sz="2000" i="1" baseline="-25000" dirty="0"/>
          </a:p>
        </p:txBody>
      </p:sp>
      <p:grpSp>
        <p:nvGrpSpPr>
          <p:cNvPr id="196" name="Group 452"/>
          <p:cNvGrpSpPr>
            <a:grpSpLocks/>
          </p:cNvGrpSpPr>
          <p:nvPr/>
        </p:nvGrpSpPr>
        <p:grpSpPr bwMode="auto">
          <a:xfrm flipV="1">
            <a:off x="6477000" y="3341132"/>
            <a:ext cx="901700" cy="149225"/>
            <a:chOff x="288" y="1728"/>
            <a:chExt cx="284" cy="47"/>
          </a:xfrm>
        </p:grpSpPr>
        <p:sp>
          <p:nvSpPr>
            <p:cNvPr id="197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0" name="TextBox 199"/>
          <p:cNvSpPr txBox="1"/>
          <p:nvPr/>
        </p:nvSpPr>
        <p:spPr>
          <a:xfrm>
            <a:off x="7052846" y="33366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201" name="TextBox 200"/>
          <p:cNvSpPr txBox="1"/>
          <p:nvPr/>
        </p:nvSpPr>
        <p:spPr>
          <a:xfrm>
            <a:off x="7271942" y="3188732"/>
            <a:ext cx="500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Na</a:t>
            </a:r>
            <a:endParaRPr lang="en-US" sz="2000" i="1" baseline="-25000" dirty="0"/>
          </a:p>
        </p:txBody>
      </p:sp>
      <p:sp>
        <p:nvSpPr>
          <p:cNvPr id="202" name="Freeform 32"/>
          <p:cNvSpPr>
            <a:spLocks/>
          </p:cNvSpPr>
          <p:nvPr/>
        </p:nvSpPr>
        <p:spPr bwMode="auto">
          <a:xfrm flipH="1">
            <a:off x="7010400" y="1676400"/>
            <a:ext cx="1153486" cy="1969532"/>
          </a:xfrm>
          <a:custGeom>
            <a:avLst/>
            <a:gdLst>
              <a:gd name="T0" fmla="*/ 2147483647 w 761"/>
              <a:gd name="T1" fmla="*/ 2147483647 h 655"/>
              <a:gd name="T2" fmla="*/ 2147483647 w 761"/>
              <a:gd name="T3" fmla="*/ 2147483647 h 655"/>
              <a:gd name="T4" fmla="*/ 2147483647 w 761"/>
              <a:gd name="T5" fmla="*/ 2147483647 h 655"/>
              <a:gd name="T6" fmla="*/ 2147483647 w 761"/>
              <a:gd name="T7" fmla="*/ 2147483647 h 655"/>
              <a:gd name="T8" fmla="*/ 2147483647 w 761"/>
              <a:gd name="T9" fmla="*/ 2147483647 h 655"/>
              <a:gd name="T10" fmla="*/ 2147483647 w 761"/>
              <a:gd name="T11" fmla="*/ 2147483647 h 655"/>
              <a:gd name="T12" fmla="*/ 2147483647 w 761"/>
              <a:gd name="T13" fmla="*/ 2147483647 h 6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61"/>
              <a:gd name="T22" fmla="*/ 0 h 655"/>
              <a:gd name="T23" fmla="*/ 761 w 761"/>
              <a:gd name="T24" fmla="*/ 655 h 655"/>
              <a:gd name="connsiteX0" fmla="*/ 894 w 10086"/>
              <a:gd name="connsiteY0" fmla="*/ 7664 h 9832"/>
              <a:gd name="connsiteX1" fmla="*/ 815 w 10086"/>
              <a:gd name="connsiteY1" fmla="*/ 1252 h 9832"/>
              <a:gd name="connsiteX2" fmla="*/ 5782 w 10086"/>
              <a:gd name="connsiteY2" fmla="*/ 153 h 9832"/>
              <a:gd name="connsiteX3" fmla="*/ 9375 w 10086"/>
              <a:gd name="connsiteY3" fmla="*/ 1684 h 9832"/>
              <a:gd name="connsiteX4" fmla="*/ 9724 w 10086"/>
              <a:gd name="connsiteY4" fmla="*/ 7572 h 9832"/>
              <a:gd name="connsiteX5" fmla="*/ 7201 w 10086"/>
              <a:gd name="connsiteY5" fmla="*/ 9496 h 9832"/>
              <a:gd name="connsiteX6" fmla="*/ 3890 w 10086"/>
              <a:gd name="connsiteY6" fmla="*/ 9588 h 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86" h="9832">
                <a:moveTo>
                  <a:pt x="894" y="7664"/>
                </a:moveTo>
                <a:cubicBezTo>
                  <a:pt x="447" y="5084"/>
                  <a:pt x="0" y="2504"/>
                  <a:pt x="815" y="1252"/>
                </a:cubicBezTo>
                <a:cubicBezTo>
                  <a:pt x="1629" y="0"/>
                  <a:pt x="4355" y="81"/>
                  <a:pt x="5782" y="153"/>
                </a:cubicBezTo>
                <a:cubicBezTo>
                  <a:pt x="7209" y="225"/>
                  <a:pt x="8718" y="447"/>
                  <a:pt x="9375" y="1684"/>
                </a:cubicBezTo>
                <a:cubicBezTo>
                  <a:pt x="10032" y="2920"/>
                  <a:pt x="10086" y="6270"/>
                  <a:pt x="9724" y="7572"/>
                </a:cubicBezTo>
                <a:cubicBezTo>
                  <a:pt x="9362" y="8874"/>
                  <a:pt x="8173" y="9160"/>
                  <a:pt x="7201" y="9496"/>
                </a:cubicBezTo>
                <a:cubicBezTo>
                  <a:pt x="6229" y="9832"/>
                  <a:pt x="5059" y="9710"/>
                  <a:pt x="3890" y="9588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3" name="Text Box 60"/>
          <p:cNvSpPr txBox="1">
            <a:spLocks noChangeArrowheads="1"/>
          </p:cNvSpPr>
          <p:nvPr/>
        </p:nvSpPr>
        <p:spPr bwMode="auto">
          <a:xfrm>
            <a:off x="7162800" y="2045732"/>
            <a:ext cx="838200" cy="36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  <a:latin typeface="+mn-lt"/>
              </a:rPr>
              <a:t>Loop </a:t>
            </a:r>
            <a:r>
              <a:rPr lang="en-US" sz="1800" dirty="0" smtClean="0">
                <a:solidFill>
                  <a:schemeClr val="hlink"/>
                </a:solidFill>
                <a:latin typeface="+mn-lt"/>
              </a:rPr>
              <a:t>3</a:t>
            </a:r>
            <a:endParaRPr lang="en-US" sz="1800" dirty="0">
              <a:solidFill>
                <a:schemeClr val="hlink"/>
              </a:solidFill>
              <a:latin typeface="+mn-lt"/>
            </a:endParaRPr>
          </a:p>
        </p:txBody>
      </p:sp>
      <p:grpSp>
        <p:nvGrpSpPr>
          <p:cNvPr id="205" name="Group 204"/>
          <p:cNvGrpSpPr/>
          <p:nvPr/>
        </p:nvGrpSpPr>
        <p:grpSpPr>
          <a:xfrm>
            <a:off x="5791200" y="1709684"/>
            <a:ext cx="996742" cy="1871716"/>
            <a:chOff x="5638800" y="1553444"/>
            <a:chExt cx="996742" cy="1723156"/>
          </a:xfrm>
        </p:grpSpPr>
        <p:sp>
          <p:nvSpPr>
            <p:cNvPr id="206" name="Text Box 60"/>
            <p:cNvSpPr txBox="1">
              <a:spLocks noChangeArrowheads="1"/>
            </p:cNvSpPr>
            <p:nvPr/>
          </p:nvSpPr>
          <p:spPr bwMode="auto">
            <a:xfrm>
              <a:off x="5791200" y="2467708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chemeClr val="hlink"/>
                  </a:solidFill>
                  <a:latin typeface="+mn-lt"/>
                </a:rPr>
                <a:t>Loop 1</a:t>
              </a:r>
            </a:p>
          </p:txBody>
        </p:sp>
        <p:sp>
          <p:nvSpPr>
            <p:cNvPr id="207" name="Freeform 32"/>
            <p:cNvSpPr>
              <a:spLocks/>
            </p:cNvSpPr>
            <p:nvPr/>
          </p:nvSpPr>
          <p:spPr bwMode="auto">
            <a:xfrm>
              <a:off x="5638800" y="1553444"/>
              <a:ext cx="996742" cy="1723156"/>
            </a:xfrm>
            <a:custGeom>
              <a:avLst/>
              <a:gdLst>
                <a:gd name="T0" fmla="*/ 2147483647 w 761"/>
                <a:gd name="T1" fmla="*/ 2147483647 h 655"/>
                <a:gd name="T2" fmla="*/ 2147483647 w 761"/>
                <a:gd name="T3" fmla="*/ 2147483647 h 655"/>
                <a:gd name="T4" fmla="*/ 2147483647 w 761"/>
                <a:gd name="T5" fmla="*/ 2147483647 h 655"/>
                <a:gd name="T6" fmla="*/ 2147483647 w 761"/>
                <a:gd name="T7" fmla="*/ 2147483647 h 655"/>
                <a:gd name="T8" fmla="*/ 2147483647 w 761"/>
                <a:gd name="T9" fmla="*/ 2147483647 h 655"/>
                <a:gd name="T10" fmla="*/ 2147483647 w 761"/>
                <a:gd name="T11" fmla="*/ 2147483647 h 655"/>
                <a:gd name="T12" fmla="*/ 2147483647 w 761"/>
                <a:gd name="T13" fmla="*/ 2147483647 h 6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1"/>
                <a:gd name="T22" fmla="*/ 0 h 655"/>
                <a:gd name="T23" fmla="*/ 761 w 761"/>
                <a:gd name="T24" fmla="*/ 655 h 655"/>
                <a:gd name="connsiteX0" fmla="*/ 894 w 10062"/>
                <a:gd name="connsiteY0" fmla="*/ 7664 h 9832"/>
                <a:gd name="connsiteX1" fmla="*/ 815 w 10062"/>
                <a:gd name="connsiteY1" fmla="*/ 1252 h 9832"/>
                <a:gd name="connsiteX2" fmla="*/ 5782 w 10062"/>
                <a:gd name="connsiteY2" fmla="*/ 153 h 9832"/>
                <a:gd name="connsiteX3" fmla="*/ 9231 w 10062"/>
                <a:gd name="connsiteY3" fmla="*/ 1755 h 9832"/>
                <a:gd name="connsiteX4" fmla="*/ 9724 w 10062"/>
                <a:gd name="connsiteY4" fmla="*/ 7572 h 9832"/>
                <a:gd name="connsiteX5" fmla="*/ 7201 w 10062"/>
                <a:gd name="connsiteY5" fmla="*/ 9496 h 9832"/>
                <a:gd name="connsiteX6" fmla="*/ 3890 w 10062"/>
                <a:gd name="connsiteY6" fmla="*/ 9588 h 9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62" h="9832">
                  <a:moveTo>
                    <a:pt x="894" y="7664"/>
                  </a:moveTo>
                  <a:cubicBezTo>
                    <a:pt x="447" y="5084"/>
                    <a:pt x="0" y="2504"/>
                    <a:pt x="815" y="1252"/>
                  </a:cubicBezTo>
                  <a:cubicBezTo>
                    <a:pt x="1629" y="0"/>
                    <a:pt x="4379" y="69"/>
                    <a:pt x="5782" y="153"/>
                  </a:cubicBezTo>
                  <a:cubicBezTo>
                    <a:pt x="7185" y="237"/>
                    <a:pt x="8574" y="518"/>
                    <a:pt x="9231" y="1755"/>
                  </a:cubicBezTo>
                  <a:cubicBezTo>
                    <a:pt x="9888" y="2991"/>
                    <a:pt x="10062" y="6282"/>
                    <a:pt x="9724" y="7572"/>
                  </a:cubicBezTo>
                  <a:cubicBezTo>
                    <a:pt x="9386" y="8862"/>
                    <a:pt x="8173" y="9160"/>
                    <a:pt x="7201" y="9496"/>
                  </a:cubicBezTo>
                  <a:cubicBezTo>
                    <a:pt x="6229" y="9832"/>
                    <a:pt x="5059" y="9710"/>
                    <a:pt x="3890" y="9588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5257800" y="990600"/>
            <a:ext cx="3352800" cy="2895600"/>
            <a:chOff x="4978786" y="1527248"/>
            <a:chExt cx="3262477" cy="3010331"/>
          </a:xfrm>
        </p:grpSpPr>
        <p:sp>
          <p:nvSpPr>
            <p:cNvPr id="209" name="Freeform 32"/>
            <p:cNvSpPr>
              <a:spLocks/>
            </p:cNvSpPr>
            <p:nvPr/>
          </p:nvSpPr>
          <p:spPr bwMode="auto">
            <a:xfrm>
              <a:off x="4978786" y="1844125"/>
              <a:ext cx="3262477" cy="2693454"/>
            </a:xfrm>
            <a:custGeom>
              <a:avLst/>
              <a:gdLst>
                <a:gd name="T0" fmla="*/ 56252568 w 10414"/>
                <a:gd name="T1" fmla="*/ 422958501 h 10171"/>
                <a:gd name="T2" fmla="*/ 41117852 w 10414"/>
                <a:gd name="T3" fmla="*/ 380614107 h 10171"/>
                <a:gd name="T4" fmla="*/ 76476964 w 10414"/>
                <a:gd name="T5" fmla="*/ 47401999 h 10171"/>
                <a:gd name="T6" fmla="*/ 832137080 w 10414"/>
                <a:gd name="T7" fmla="*/ 4304275 h 10171"/>
                <a:gd name="T8" fmla="*/ 1284569236 w 10414"/>
                <a:gd name="T9" fmla="*/ 66448847 h 10171"/>
                <a:gd name="T10" fmla="*/ 1379260857 w 10414"/>
                <a:gd name="T11" fmla="*/ 451474848 h 10171"/>
                <a:gd name="T12" fmla="*/ 1033976972 w 10414"/>
                <a:gd name="T13" fmla="*/ 547247181 h 10171"/>
                <a:gd name="T14" fmla="*/ 593063392 w 10414"/>
                <a:gd name="T15" fmla="*/ 497262570 h 1017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connsiteX0" fmla="*/ 832 w 11022"/>
                <a:gd name="connsiteY0" fmla="*/ 8146 h 10574"/>
                <a:gd name="connsiteX1" fmla="*/ 719 w 11022"/>
                <a:gd name="connsiteY1" fmla="*/ 7359 h 10574"/>
                <a:gd name="connsiteX2" fmla="*/ 983 w 11022"/>
                <a:gd name="connsiteY2" fmla="*/ 1166 h 10574"/>
                <a:gd name="connsiteX3" fmla="*/ 6625 w 11022"/>
                <a:gd name="connsiteY3" fmla="*/ 365 h 10574"/>
                <a:gd name="connsiteX4" fmla="*/ 10003 w 11022"/>
                <a:gd name="connsiteY4" fmla="*/ 1520 h 10574"/>
                <a:gd name="connsiteX5" fmla="*/ 10710 w 11022"/>
                <a:gd name="connsiteY5" fmla="*/ 8676 h 10574"/>
                <a:gd name="connsiteX6" fmla="*/ 8132 w 11022"/>
                <a:gd name="connsiteY6" fmla="*/ 10456 h 10574"/>
                <a:gd name="connsiteX7" fmla="*/ 1674 w 11022"/>
                <a:gd name="connsiteY7" fmla="*/ 10456 h 10574"/>
                <a:gd name="connsiteX0" fmla="*/ 832 w 10616"/>
                <a:gd name="connsiteY0" fmla="*/ 8146 h 10574"/>
                <a:gd name="connsiteX1" fmla="*/ 719 w 10616"/>
                <a:gd name="connsiteY1" fmla="*/ 7359 h 10574"/>
                <a:gd name="connsiteX2" fmla="*/ 983 w 10616"/>
                <a:gd name="connsiteY2" fmla="*/ 1166 h 10574"/>
                <a:gd name="connsiteX3" fmla="*/ 6625 w 10616"/>
                <a:gd name="connsiteY3" fmla="*/ 365 h 10574"/>
                <a:gd name="connsiteX4" fmla="*/ 10003 w 10616"/>
                <a:gd name="connsiteY4" fmla="*/ 1520 h 10574"/>
                <a:gd name="connsiteX5" fmla="*/ 10303 w 10616"/>
                <a:gd name="connsiteY5" fmla="*/ 8972 h 10574"/>
                <a:gd name="connsiteX6" fmla="*/ 8132 w 10616"/>
                <a:gd name="connsiteY6" fmla="*/ 10456 h 10574"/>
                <a:gd name="connsiteX7" fmla="*/ 1674 w 10616"/>
                <a:gd name="connsiteY7" fmla="*/ 10456 h 10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16" h="10574">
                  <a:moveTo>
                    <a:pt x="832" y="8146"/>
                  </a:moveTo>
                  <a:cubicBezTo>
                    <a:pt x="828" y="8111"/>
                    <a:pt x="891" y="8441"/>
                    <a:pt x="719" y="7359"/>
                  </a:cubicBezTo>
                  <a:cubicBezTo>
                    <a:pt x="547" y="6278"/>
                    <a:pt x="0" y="2332"/>
                    <a:pt x="983" y="1166"/>
                  </a:cubicBezTo>
                  <a:cubicBezTo>
                    <a:pt x="1967" y="0"/>
                    <a:pt x="5122" y="306"/>
                    <a:pt x="6625" y="365"/>
                  </a:cubicBezTo>
                  <a:cubicBezTo>
                    <a:pt x="8128" y="424"/>
                    <a:pt x="9390" y="85"/>
                    <a:pt x="10003" y="1520"/>
                  </a:cubicBezTo>
                  <a:cubicBezTo>
                    <a:pt x="10616" y="2955"/>
                    <a:pt x="10615" y="7483"/>
                    <a:pt x="10303" y="8972"/>
                  </a:cubicBezTo>
                  <a:cubicBezTo>
                    <a:pt x="9991" y="10461"/>
                    <a:pt x="9188" y="10350"/>
                    <a:pt x="8132" y="10456"/>
                  </a:cubicBezTo>
                  <a:cubicBezTo>
                    <a:pt x="7102" y="10471"/>
                    <a:pt x="2776" y="10574"/>
                    <a:pt x="1674" y="10456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0" name="Text Box 60"/>
            <p:cNvSpPr txBox="1">
              <a:spLocks noChangeArrowheads="1"/>
            </p:cNvSpPr>
            <p:nvPr/>
          </p:nvSpPr>
          <p:spPr bwMode="auto">
            <a:xfrm>
              <a:off x="7054908" y="1527248"/>
              <a:ext cx="815619" cy="383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chemeClr val="hlink"/>
                  </a:solidFill>
                  <a:latin typeface="+mn-lt"/>
                </a:rPr>
                <a:t>Loop 2</a:t>
              </a:r>
            </a:p>
          </p:txBody>
        </p:sp>
      </p:grpSp>
      <p:sp>
        <p:nvSpPr>
          <p:cNvPr id="211" name="TextBox 210"/>
          <p:cNvSpPr txBox="1"/>
          <p:nvPr/>
        </p:nvSpPr>
        <p:spPr>
          <a:xfrm>
            <a:off x="533400" y="140214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Given the circuit to the right, find </a:t>
            </a:r>
            <a:r>
              <a:rPr lang="en-US" sz="2400" i="1" dirty="0" smtClean="0"/>
              <a:t>I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I</a:t>
            </a:r>
            <a:r>
              <a:rPr lang="en-US" sz="2400" i="1" baseline="-25000" dirty="0" err="1" smtClean="0"/>
              <a:t>Na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I</a:t>
            </a:r>
            <a:r>
              <a:rPr lang="en-US" sz="2400" i="1" baseline="-25000" dirty="0" err="1" smtClean="0"/>
              <a:t>Cl</a:t>
            </a:r>
            <a:r>
              <a:rPr lang="en-US" sz="2400" dirty="0" smtClean="0"/>
              <a:t> and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r>
              <a:rPr lang="en-US" sz="2400" dirty="0" smtClean="0"/>
              <a:t> – 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out</a:t>
            </a:r>
            <a:r>
              <a:rPr lang="en-US" sz="2400" dirty="0" smtClean="0"/>
              <a:t>.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685800" y="2438400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80 mV, </a:t>
            </a:r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60 mV, </a:t>
            </a:r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Cl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50 mV </a:t>
            </a:r>
          </a:p>
          <a:p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2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0.2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Cl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5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6705600" y="3745468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in</a:t>
            </a:r>
            <a:endParaRPr lang="en-US" dirty="0"/>
          </a:p>
        </p:txBody>
      </p:sp>
      <p:sp>
        <p:nvSpPr>
          <p:cNvPr id="215" name="Rectangle 214"/>
          <p:cNvSpPr/>
          <p:nvPr/>
        </p:nvSpPr>
        <p:spPr>
          <a:xfrm>
            <a:off x="6648107" y="1143000"/>
            <a:ext cx="514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V</a:t>
            </a:r>
            <a:r>
              <a:rPr lang="en-US" i="1" baseline="-25000" dirty="0" err="1" smtClean="0"/>
              <a:t>out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ACT: Kirchhoff junction rule</a:t>
            </a:r>
          </a:p>
        </p:txBody>
      </p:sp>
      <p:sp>
        <p:nvSpPr>
          <p:cNvPr id="19459" name="Text Box 59"/>
          <p:cNvSpPr txBox="1">
            <a:spLocks noChangeArrowheads="1"/>
          </p:cNvSpPr>
          <p:nvPr/>
        </p:nvSpPr>
        <p:spPr bwMode="auto">
          <a:xfrm>
            <a:off x="533400" y="1367135"/>
            <a:ext cx="8226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What is the correct expression for </a:t>
            </a:r>
            <a:r>
              <a:rPr lang="en-US" dirty="0" smtClean="0">
                <a:latin typeface="+mn-lt"/>
              </a:rPr>
              <a:t>junction in </a:t>
            </a:r>
            <a:r>
              <a:rPr lang="en-US" dirty="0">
                <a:latin typeface="+mn-lt"/>
              </a:rPr>
              <a:t>the </a:t>
            </a:r>
            <a:r>
              <a:rPr lang="en-US" dirty="0" smtClean="0">
                <a:latin typeface="+mn-lt"/>
              </a:rPr>
              <a:t>circuit?</a:t>
            </a:r>
            <a:endParaRPr lang="en-US" dirty="0">
              <a:latin typeface="+mn-lt"/>
            </a:endParaRPr>
          </a:p>
        </p:txBody>
      </p:sp>
      <p:pic>
        <p:nvPicPr>
          <p:cNvPr id="19463" name="Picture 20" descr="iclicke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4066" name="Object 2"/>
          <p:cNvGraphicFramePr>
            <a:graphicFrameLocks noChangeAspect="1"/>
          </p:cNvGraphicFramePr>
          <p:nvPr/>
        </p:nvGraphicFramePr>
        <p:xfrm>
          <a:off x="6142038" y="2743200"/>
          <a:ext cx="1477962" cy="401638"/>
        </p:xfrm>
        <a:graphic>
          <a:graphicData uri="http://schemas.openxmlformats.org/presentationml/2006/ole">
            <p:oleObj spid="_x0000_s346114" name="Equation" r:id="rId5" imgW="838080" imgH="228600" progId="Equation.DSMT4">
              <p:embed/>
            </p:oleObj>
          </a:graphicData>
        </a:graphic>
      </p:graphicFrame>
      <p:graphicFrame>
        <p:nvGraphicFramePr>
          <p:cNvPr id="344067" name="Object 3"/>
          <p:cNvGraphicFramePr>
            <a:graphicFrameLocks noChangeAspect="1"/>
          </p:cNvGraphicFramePr>
          <p:nvPr/>
        </p:nvGraphicFramePr>
        <p:xfrm>
          <a:off x="6172200" y="3179763"/>
          <a:ext cx="1477962" cy="401637"/>
        </p:xfrm>
        <a:graphic>
          <a:graphicData uri="http://schemas.openxmlformats.org/presentationml/2006/ole">
            <p:oleObj spid="_x0000_s346115" name="Equation" r:id="rId6" imgW="838080" imgH="228600" progId="Equation.DSMT4">
              <p:embed/>
            </p:oleObj>
          </a:graphicData>
        </a:graphic>
      </p:graphicFrame>
      <p:graphicFrame>
        <p:nvGraphicFramePr>
          <p:cNvPr id="344068" name="Object 4"/>
          <p:cNvGraphicFramePr>
            <a:graphicFrameLocks noChangeAspect="1"/>
          </p:cNvGraphicFramePr>
          <p:nvPr/>
        </p:nvGraphicFramePr>
        <p:xfrm>
          <a:off x="6172200" y="3657600"/>
          <a:ext cx="1477962" cy="401638"/>
        </p:xfrm>
        <a:graphic>
          <a:graphicData uri="http://schemas.openxmlformats.org/presentationml/2006/ole">
            <p:oleObj spid="_x0000_s346116" name="Equation" r:id="rId7" imgW="838080" imgH="228600" progId="Equation.DSMT4">
              <p:embed/>
            </p:oleObj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5715000" y="2684383"/>
            <a:ext cx="533400" cy="137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7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7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457200" indent="-457200">
              <a:spcAft>
                <a:spcPts val="7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18</a:t>
            </a:fld>
            <a:endParaRPr lang="en-US" dirty="0"/>
          </a:p>
        </p:txBody>
      </p:sp>
      <p:cxnSp>
        <p:nvCxnSpPr>
          <p:cNvPr id="55" name="Straight Connector 54"/>
          <p:cNvCxnSpPr>
            <a:stCxn id="60" idx="0"/>
            <a:endCxn id="60" idx="2"/>
          </p:cNvCxnSpPr>
          <p:nvPr/>
        </p:nvCxnSpPr>
        <p:spPr>
          <a:xfrm>
            <a:off x="2743200" y="2057400"/>
            <a:ext cx="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468"/>
          <p:cNvGrpSpPr>
            <a:grpSpLocks/>
          </p:cNvGrpSpPr>
          <p:nvPr/>
        </p:nvGrpSpPr>
        <p:grpSpPr bwMode="auto">
          <a:xfrm rot="16200000">
            <a:off x="2339363" y="2789237"/>
            <a:ext cx="803275" cy="323850"/>
            <a:chOff x="1248" y="361"/>
            <a:chExt cx="253" cy="102"/>
          </a:xfrm>
        </p:grpSpPr>
        <p:sp useBgFill="1">
          <p:nvSpPr>
            <p:cNvPr id="57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2869001" y="281940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Na</a:t>
            </a:r>
            <a:endParaRPr lang="en-US" sz="2000" i="1" dirty="0"/>
          </a:p>
        </p:txBody>
      </p:sp>
      <p:sp>
        <p:nvSpPr>
          <p:cNvPr id="60" name="Rectangle 59"/>
          <p:cNvSpPr/>
          <p:nvPr/>
        </p:nvSpPr>
        <p:spPr>
          <a:xfrm>
            <a:off x="1447800" y="2057400"/>
            <a:ext cx="2590800" cy="2133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468"/>
          <p:cNvGrpSpPr>
            <a:grpSpLocks/>
          </p:cNvGrpSpPr>
          <p:nvPr/>
        </p:nvGrpSpPr>
        <p:grpSpPr bwMode="auto">
          <a:xfrm rot="16200000">
            <a:off x="3653814" y="2789237"/>
            <a:ext cx="803275" cy="323850"/>
            <a:chOff x="1248" y="361"/>
            <a:chExt cx="253" cy="102"/>
          </a:xfrm>
        </p:grpSpPr>
        <p:sp useBgFill="1">
          <p:nvSpPr>
            <p:cNvPr id="68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1035769" y="34245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80" name="Group 452"/>
          <p:cNvGrpSpPr>
            <a:grpSpLocks/>
          </p:cNvGrpSpPr>
          <p:nvPr/>
        </p:nvGrpSpPr>
        <p:grpSpPr bwMode="auto">
          <a:xfrm>
            <a:off x="997926" y="3790890"/>
            <a:ext cx="901700" cy="149225"/>
            <a:chOff x="288" y="1728"/>
            <a:chExt cx="284" cy="47"/>
          </a:xfrm>
        </p:grpSpPr>
        <p:sp useBgFill="1">
          <p:nvSpPr>
            <p:cNvPr id="83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4161310" y="281940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Cl</a:t>
            </a:r>
            <a:endParaRPr lang="en-US" sz="2000" i="1" dirty="0"/>
          </a:p>
        </p:txBody>
      </p:sp>
      <p:sp>
        <p:nvSpPr>
          <p:cNvPr id="99" name="TextBox 98"/>
          <p:cNvSpPr txBox="1"/>
          <p:nvPr/>
        </p:nvSpPr>
        <p:spPr>
          <a:xfrm>
            <a:off x="685800" y="3638490"/>
            <a:ext cx="3882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K</a:t>
            </a:r>
            <a:endParaRPr lang="en-US" sz="2000" i="1" baseline="-25000" dirty="0"/>
          </a:p>
        </p:txBody>
      </p:sp>
      <p:grpSp>
        <p:nvGrpSpPr>
          <p:cNvPr id="100" name="Group 99"/>
          <p:cNvGrpSpPr/>
          <p:nvPr/>
        </p:nvGrpSpPr>
        <p:grpSpPr>
          <a:xfrm>
            <a:off x="2743200" y="2069068"/>
            <a:ext cx="496508" cy="369332"/>
            <a:chOff x="2438400" y="2814450"/>
            <a:chExt cx="496508" cy="369332"/>
          </a:xfrm>
        </p:grpSpPr>
        <p:sp>
          <p:nvSpPr>
            <p:cNvPr id="101" name="TextBox 100"/>
            <p:cNvSpPr txBox="1"/>
            <p:nvPr/>
          </p:nvSpPr>
          <p:spPr>
            <a:xfrm>
              <a:off x="2514600" y="2814450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err="1" smtClean="0">
                  <a:solidFill>
                    <a:srgbClr val="C00000"/>
                  </a:solidFill>
                </a:rPr>
                <a:t>Na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2438400" y="296685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4038600" y="2057400"/>
            <a:ext cx="435594" cy="369332"/>
            <a:chOff x="1373226" y="2895600"/>
            <a:chExt cx="435594" cy="369332"/>
          </a:xfrm>
        </p:grpSpPr>
        <p:sp>
          <p:nvSpPr>
            <p:cNvPr id="104" name="TextBox 103"/>
            <p:cNvSpPr txBox="1"/>
            <p:nvPr/>
          </p:nvSpPr>
          <p:spPr>
            <a:xfrm>
              <a:off x="1449426" y="289560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err="1" smtClean="0">
                  <a:solidFill>
                    <a:srgbClr val="C00000"/>
                  </a:solidFill>
                </a:rPr>
                <a:t>Cl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>
              <a:off x="1373226" y="30480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1066800" y="2057400"/>
            <a:ext cx="381000" cy="369332"/>
            <a:chOff x="2057400" y="2655332"/>
            <a:chExt cx="381000" cy="369332"/>
          </a:xfrm>
        </p:grpSpPr>
        <p:sp>
          <p:nvSpPr>
            <p:cNvPr id="107" name="TextBox 106"/>
            <p:cNvSpPr txBox="1"/>
            <p:nvPr/>
          </p:nvSpPr>
          <p:spPr>
            <a:xfrm>
              <a:off x="2057400" y="265533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smtClean="0">
                  <a:solidFill>
                    <a:srgbClr val="C00000"/>
                  </a:solidFill>
                </a:rPr>
                <a:t>K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V="1">
              <a:off x="2438400" y="28194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/>
          <p:cNvSpPr txBox="1"/>
          <p:nvPr/>
        </p:nvSpPr>
        <p:spPr>
          <a:xfrm>
            <a:off x="3619243" y="34321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110" name="Group 452"/>
          <p:cNvGrpSpPr>
            <a:grpSpLocks/>
          </p:cNvGrpSpPr>
          <p:nvPr/>
        </p:nvGrpSpPr>
        <p:grpSpPr bwMode="auto">
          <a:xfrm>
            <a:off x="3581400" y="3813175"/>
            <a:ext cx="901700" cy="149225"/>
            <a:chOff x="288" y="1728"/>
            <a:chExt cx="284" cy="47"/>
          </a:xfrm>
        </p:grpSpPr>
        <p:sp useBgFill="1">
          <p:nvSpPr>
            <p:cNvPr id="111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" name="Group 468"/>
          <p:cNvGrpSpPr>
            <a:grpSpLocks/>
          </p:cNvGrpSpPr>
          <p:nvPr/>
        </p:nvGrpSpPr>
        <p:grpSpPr bwMode="auto">
          <a:xfrm rot="16200000">
            <a:off x="1055688" y="2789237"/>
            <a:ext cx="803275" cy="323850"/>
            <a:chOff x="1248" y="361"/>
            <a:chExt cx="253" cy="102"/>
          </a:xfrm>
        </p:grpSpPr>
        <p:sp useBgFill="1">
          <p:nvSpPr>
            <p:cNvPr id="115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1600200" y="281940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K</a:t>
            </a:r>
            <a:endParaRPr lang="en-US" sz="2000" i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4343400" y="3657600"/>
            <a:ext cx="43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err="1" smtClean="0"/>
              <a:t>Cl</a:t>
            </a:r>
            <a:endParaRPr lang="en-US" sz="2000" i="1" baseline="-25000" dirty="0"/>
          </a:p>
        </p:txBody>
      </p:sp>
      <p:grpSp>
        <p:nvGrpSpPr>
          <p:cNvPr id="119" name="Group 452"/>
          <p:cNvGrpSpPr>
            <a:grpSpLocks/>
          </p:cNvGrpSpPr>
          <p:nvPr/>
        </p:nvGrpSpPr>
        <p:grpSpPr bwMode="auto">
          <a:xfrm flipV="1">
            <a:off x="2286000" y="3810000"/>
            <a:ext cx="901700" cy="149225"/>
            <a:chOff x="288" y="1728"/>
            <a:chExt cx="284" cy="47"/>
          </a:xfrm>
        </p:grpSpPr>
        <p:sp useBgFill="1">
          <p:nvSpPr>
            <p:cNvPr id="120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2861846" y="38055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124" name="TextBox 123"/>
          <p:cNvSpPr txBox="1"/>
          <p:nvPr/>
        </p:nvSpPr>
        <p:spPr>
          <a:xfrm>
            <a:off x="3080942" y="3657600"/>
            <a:ext cx="500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Na</a:t>
            </a:r>
            <a:endParaRPr lang="en-US" sz="2000" i="1" baseline="-2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Calculation: two loop circuit</a:t>
            </a:r>
          </a:p>
        </p:txBody>
      </p:sp>
      <p:sp>
        <p:nvSpPr>
          <p:cNvPr id="118" name="Slide Number Placeholder 1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5" name="Text Box 58"/>
          <p:cNvSpPr txBox="1">
            <a:spLocks noChangeArrowheads="1"/>
          </p:cNvSpPr>
          <p:nvPr/>
        </p:nvSpPr>
        <p:spPr bwMode="auto">
          <a:xfrm>
            <a:off x="533400" y="3257490"/>
            <a:ext cx="3200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C00000"/>
                </a:solidFill>
                <a:latin typeface="+mn-lt"/>
              </a:rPr>
              <a:t>3 </a:t>
            </a:r>
            <a:r>
              <a:rPr lang="en-US" sz="2000" dirty="0" smtClean="0">
                <a:solidFill>
                  <a:srgbClr val="C00000"/>
                </a:solidFill>
                <a:latin typeface="+mn-lt"/>
              </a:rPr>
              <a:t>equations</a:t>
            </a:r>
            <a:r>
              <a:rPr lang="en-US" sz="2000" dirty="0">
                <a:solidFill>
                  <a:srgbClr val="C00000"/>
                </a:solidFill>
                <a:latin typeface="+mn-lt"/>
              </a:rPr>
              <a:t>, 3 </a:t>
            </a:r>
            <a:r>
              <a:rPr lang="en-US" sz="2000" dirty="0" smtClean="0">
                <a:solidFill>
                  <a:srgbClr val="C00000"/>
                </a:solidFill>
                <a:latin typeface="+mn-lt"/>
              </a:rPr>
              <a:t>unknowns, the rest </a:t>
            </a:r>
            <a:r>
              <a:rPr lang="en-US" sz="2000" dirty="0">
                <a:solidFill>
                  <a:srgbClr val="C00000"/>
                </a:solidFill>
                <a:latin typeface="+mn-lt"/>
              </a:rPr>
              <a:t>is </a:t>
            </a:r>
            <a:r>
              <a:rPr lang="en-US" sz="2000" dirty="0" smtClean="0">
                <a:solidFill>
                  <a:srgbClr val="C00000"/>
                </a:solidFill>
                <a:latin typeface="+mn-lt"/>
              </a:rPr>
              <a:t>algebra!</a:t>
            </a:r>
            <a:endParaRPr lang="en-US" sz="200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533400" y="5105400"/>
            <a:ext cx="1981200" cy="401638"/>
            <a:chOff x="533400" y="5105400"/>
            <a:chExt cx="1981200" cy="401638"/>
          </a:xfrm>
        </p:grpSpPr>
        <p:graphicFrame>
          <p:nvGraphicFramePr>
            <p:cNvPr id="347140" name="Object 4"/>
            <p:cNvGraphicFramePr>
              <a:graphicFrameLocks noChangeAspect="1"/>
            </p:cNvGraphicFramePr>
            <p:nvPr/>
          </p:nvGraphicFramePr>
          <p:xfrm>
            <a:off x="1036638" y="5105401"/>
            <a:ext cx="1477962" cy="401637"/>
          </p:xfrm>
          <a:graphic>
            <a:graphicData uri="http://schemas.openxmlformats.org/presentationml/2006/ole">
              <p:oleObj spid="_x0000_s347140" name="Equation" r:id="rId4" imgW="838080" imgH="228600" progId="Equation.DSMT4">
                <p:embed/>
              </p:oleObj>
            </a:graphicData>
          </a:graphic>
        </p:graphicFrame>
        <p:sp>
          <p:nvSpPr>
            <p:cNvPr id="67" name="Text Box 47"/>
            <p:cNvSpPr txBox="1">
              <a:spLocks noChangeArrowheads="1"/>
            </p:cNvSpPr>
            <p:nvPr/>
          </p:nvSpPr>
          <p:spPr bwMode="auto">
            <a:xfrm>
              <a:off x="533400" y="5105400"/>
              <a:ext cx="533400" cy="380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02833" tIns="51417" rIns="102833" bIns="51417">
              <a:spAutoFit/>
            </a:bodyPr>
            <a:lstStyle>
              <a:lvl1pPr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(3)</a:t>
              </a:r>
              <a:endParaRPr lang="en-US" sz="2000" dirty="0">
                <a:solidFill>
                  <a:schemeClr val="tx2"/>
                </a:solidFill>
                <a:latin typeface="+mn-lt"/>
              </a:endParaRPr>
            </a:p>
          </p:txBody>
        </p:sp>
      </p:grpSp>
      <p:graphicFrame>
        <p:nvGraphicFramePr>
          <p:cNvPr id="347141" name="Object 5"/>
          <p:cNvGraphicFramePr>
            <a:graphicFrameLocks noChangeAspect="1"/>
          </p:cNvGraphicFramePr>
          <p:nvPr/>
        </p:nvGraphicFramePr>
        <p:xfrm>
          <a:off x="4495800" y="4191000"/>
          <a:ext cx="2486025" cy="338138"/>
        </p:xfrm>
        <a:graphic>
          <a:graphicData uri="http://schemas.openxmlformats.org/presentationml/2006/ole">
            <p:oleObj spid="_x0000_s347141" name="Equation" r:id="rId5" imgW="1676160" imgH="228600" progId="Equation.DSMT4">
              <p:embed/>
            </p:oleObj>
          </a:graphicData>
        </a:graphic>
      </p:graphicFrame>
      <p:graphicFrame>
        <p:nvGraphicFramePr>
          <p:cNvPr id="347142" name="Object 6"/>
          <p:cNvGraphicFramePr>
            <a:graphicFrameLocks noChangeAspect="1"/>
          </p:cNvGraphicFramePr>
          <p:nvPr/>
        </p:nvGraphicFramePr>
        <p:xfrm>
          <a:off x="4495800" y="4691062"/>
          <a:ext cx="2266950" cy="338138"/>
        </p:xfrm>
        <a:graphic>
          <a:graphicData uri="http://schemas.openxmlformats.org/presentationml/2006/ole">
            <p:oleObj spid="_x0000_s347142" name="Equation" r:id="rId6" imgW="1523880" imgH="228600" progId="Equation.DSMT4">
              <p:embed/>
            </p:oleObj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637947" y="5638800"/>
            <a:ext cx="4686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Substitute Eq. (3) into Eq. (2) and rearrange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347143" name="Object 7"/>
          <p:cNvGraphicFramePr>
            <a:graphicFrameLocks noChangeAspect="1"/>
          </p:cNvGraphicFramePr>
          <p:nvPr/>
        </p:nvGraphicFramePr>
        <p:xfrm>
          <a:off x="4495800" y="5181600"/>
          <a:ext cx="2889250" cy="338138"/>
        </p:xfrm>
        <a:graphic>
          <a:graphicData uri="http://schemas.openxmlformats.org/presentationml/2006/ole">
            <p:oleObj spid="_x0000_s347143" name="Equation" r:id="rId7" imgW="1942920" imgH="228600" progId="Equation.DSMT4">
              <p:embed/>
            </p:oleObj>
          </a:graphicData>
        </a:graphic>
      </p:graphicFrame>
      <p:grpSp>
        <p:nvGrpSpPr>
          <p:cNvPr id="74" name="Group 73"/>
          <p:cNvGrpSpPr/>
          <p:nvPr/>
        </p:nvGrpSpPr>
        <p:grpSpPr>
          <a:xfrm>
            <a:off x="533400" y="6075362"/>
            <a:ext cx="2840038" cy="401638"/>
            <a:chOff x="533400" y="6075362"/>
            <a:chExt cx="2840038" cy="401638"/>
          </a:xfrm>
        </p:grpSpPr>
        <p:graphicFrame>
          <p:nvGraphicFramePr>
            <p:cNvPr id="347144" name="Object 8"/>
            <p:cNvGraphicFramePr>
              <a:graphicFrameLocks noChangeAspect="1"/>
            </p:cNvGraphicFramePr>
            <p:nvPr/>
          </p:nvGraphicFramePr>
          <p:xfrm>
            <a:off x="1133475" y="6075362"/>
            <a:ext cx="2239963" cy="401638"/>
          </p:xfrm>
          <a:graphic>
            <a:graphicData uri="http://schemas.openxmlformats.org/presentationml/2006/ole">
              <p:oleObj spid="_x0000_s347144" name="Equation" r:id="rId8" imgW="1269720" imgH="228600" progId="Equation.DSMT4">
                <p:embed/>
              </p:oleObj>
            </a:graphicData>
          </a:graphic>
        </p:graphicFrame>
        <p:sp>
          <p:nvSpPr>
            <p:cNvPr id="81" name="Text Box 47"/>
            <p:cNvSpPr txBox="1">
              <a:spLocks noChangeArrowheads="1"/>
            </p:cNvSpPr>
            <p:nvPr/>
          </p:nvSpPr>
          <p:spPr bwMode="auto">
            <a:xfrm>
              <a:off x="533400" y="6075362"/>
              <a:ext cx="685800" cy="380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02833" tIns="51417" rIns="102833" bIns="51417">
              <a:spAutoFit/>
            </a:bodyPr>
            <a:lstStyle>
              <a:lvl1pPr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(2’)</a:t>
              </a:r>
              <a:endParaRPr lang="en-US" sz="2000" dirty="0">
                <a:solidFill>
                  <a:schemeClr val="tx2"/>
                </a:solidFill>
                <a:latin typeface="+mn-lt"/>
              </a:endParaRPr>
            </a:p>
          </p:txBody>
        </p:sp>
      </p:grpSp>
      <p:sp>
        <p:nvSpPr>
          <p:cNvPr id="160" name="TextBox 159"/>
          <p:cNvSpPr txBox="1"/>
          <p:nvPr/>
        </p:nvSpPr>
        <p:spPr>
          <a:xfrm>
            <a:off x="533400" y="140214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Given the circuit to the right, find </a:t>
            </a:r>
            <a:r>
              <a:rPr lang="en-US" sz="2400" i="1" dirty="0" smtClean="0"/>
              <a:t>I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I</a:t>
            </a:r>
            <a:r>
              <a:rPr lang="en-US" sz="2400" i="1" baseline="-25000" dirty="0" err="1" smtClean="0"/>
              <a:t>Na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I</a:t>
            </a:r>
            <a:r>
              <a:rPr lang="en-US" sz="2400" i="1" baseline="-25000" dirty="0" err="1" smtClean="0"/>
              <a:t>Cl</a:t>
            </a:r>
            <a:r>
              <a:rPr lang="en-US" sz="2400" dirty="0" smtClean="0"/>
              <a:t> and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r>
              <a:rPr lang="en-US" sz="2400" dirty="0" smtClean="0"/>
              <a:t> – 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out</a:t>
            </a:r>
            <a:r>
              <a:rPr lang="en-US" sz="2400" dirty="0" smtClean="0"/>
              <a:t>.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685800" y="2438400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80 mV, </a:t>
            </a:r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60 mV, </a:t>
            </a:r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Cl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50 mV </a:t>
            </a:r>
          </a:p>
          <a:p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2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0.2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Cl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= 5 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62" name="Straight Connector 161"/>
          <p:cNvCxnSpPr>
            <a:stCxn id="167" idx="0"/>
            <a:endCxn id="167" idx="2"/>
          </p:cNvCxnSpPr>
          <p:nvPr/>
        </p:nvCxnSpPr>
        <p:spPr>
          <a:xfrm>
            <a:off x="6934200" y="1588532"/>
            <a:ext cx="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" name="Group 468"/>
          <p:cNvGrpSpPr>
            <a:grpSpLocks/>
          </p:cNvGrpSpPr>
          <p:nvPr/>
        </p:nvGrpSpPr>
        <p:grpSpPr bwMode="auto">
          <a:xfrm rot="16200000">
            <a:off x="6530363" y="2320369"/>
            <a:ext cx="803275" cy="323850"/>
            <a:chOff x="1248" y="361"/>
            <a:chExt cx="253" cy="102"/>
          </a:xfrm>
        </p:grpSpPr>
        <p:sp useBgFill="1">
          <p:nvSpPr>
            <p:cNvPr id="164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6" name="TextBox 165"/>
          <p:cNvSpPr txBox="1"/>
          <p:nvPr/>
        </p:nvSpPr>
        <p:spPr>
          <a:xfrm>
            <a:off x="7060001" y="2350532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Na</a:t>
            </a:r>
            <a:endParaRPr lang="en-US" sz="2000" i="1" dirty="0"/>
          </a:p>
        </p:txBody>
      </p:sp>
      <p:sp>
        <p:nvSpPr>
          <p:cNvPr id="167" name="Rectangle 166"/>
          <p:cNvSpPr/>
          <p:nvPr/>
        </p:nvSpPr>
        <p:spPr>
          <a:xfrm>
            <a:off x="5638800" y="1588532"/>
            <a:ext cx="2590800" cy="2133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8" name="Group 468"/>
          <p:cNvGrpSpPr>
            <a:grpSpLocks/>
          </p:cNvGrpSpPr>
          <p:nvPr/>
        </p:nvGrpSpPr>
        <p:grpSpPr bwMode="auto">
          <a:xfrm rot="16200000">
            <a:off x="7844814" y="2320369"/>
            <a:ext cx="803275" cy="323850"/>
            <a:chOff x="1248" y="361"/>
            <a:chExt cx="253" cy="102"/>
          </a:xfrm>
        </p:grpSpPr>
        <p:sp useBgFill="1">
          <p:nvSpPr>
            <p:cNvPr id="169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1" name="TextBox 170"/>
          <p:cNvSpPr txBox="1"/>
          <p:nvPr/>
        </p:nvSpPr>
        <p:spPr>
          <a:xfrm>
            <a:off x="5226769" y="29556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172" name="Group 452"/>
          <p:cNvGrpSpPr>
            <a:grpSpLocks/>
          </p:cNvGrpSpPr>
          <p:nvPr/>
        </p:nvGrpSpPr>
        <p:grpSpPr bwMode="auto">
          <a:xfrm>
            <a:off x="5188926" y="3322022"/>
            <a:ext cx="901700" cy="149225"/>
            <a:chOff x="288" y="1728"/>
            <a:chExt cx="284" cy="47"/>
          </a:xfrm>
        </p:grpSpPr>
        <p:sp useBgFill="1">
          <p:nvSpPr>
            <p:cNvPr id="173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6" name="TextBox 175"/>
          <p:cNvSpPr txBox="1"/>
          <p:nvPr/>
        </p:nvSpPr>
        <p:spPr>
          <a:xfrm>
            <a:off x="8352310" y="2350532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Cl</a:t>
            </a:r>
            <a:endParaRPr lang="en-US" sz="2000" i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4876800" y="3169622"/>
            <a:ext cx="3882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K</a:t>
            </a:r>
            <a:endParaRPr lang="en-US" sz="2000" i="1" baseline="-25000" dirty="0"/>
          </a:p>
        </p:txBody>
      </p:sp>
      <p:grpSp>
        <p:nvGrpSpPr>
          <p:cNvPr id="178" name="Group 177"/>
          <p:cNvGrpSpPr/>
          <p:nvPr/>
        </p:nvGrpSpPr>
        <p:grpSpPr>
          <a:xfrm>
            <a:off x="6934200" y="1600200"/>
            <a:ext cx="496508" cy="369332"/>
            <a:chOff x="2438400" y="2814450"/>
            <a:chExt cx="496508" cy="369332"/>
          </a:xfrm>
        </p:grpSpPr>
        <p:sp>
          <p:nvSpPr>
            <p:cNvPr id="179" name="TextBox 178"/>
            <p:cNvSpPr txBox="1"/>
            <p:nvPr/>
          </p:nvSpPr>
          <p:spPr>
            <a:xfrm>
              <a:off x="2514600" y="2814450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err="1" smtClean="0">
                  <a:solidFill>
                    <a:srgbClr val="C00000"/>
                  </a:solidFill>
                </a:rPr>
                <a:t>Na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80" name="Straight Arrow Connector 179"/>
            <p:cNvCxnSpPr/>
            <p:nvPr/>
          </p:nvCxnSpPr>
          <p:spPr>
            <a:xfrm>
              <a:off x="2438400" y="296685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/>
        </p:nvGrpSpPr>
        <p:grpSpPr>
          <a:xfrm>
            <a:off x="8229600" y="1588532"/>
            <a:ext cx="435594" cy="369332"/>
            <a:chOff x="1373226" y="2895600"/>
            <a:chExt cx="435594" cy="369332"/>
          </a:xfrm>
        </p:grpSpPr>
        <p:sp>
          <p:nvSpPr>
            <p:cNvPr id="182" name="TextBox 181"/>
            <p:cNvSpPr txBox="1"/>
            <p:nvPr/>
          </p:nvSpPr>
          <p:spPr>
            <a:xfrm>
              <a:off x="1449426" y="289560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err="1" smtClean="0">
                  <a:solidFill>
                    <a:srgbClr val="C00000"/>
                  </a:solidFill>
                </a:rPr>
                <a:t>Cl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83" name="Straight Arrow Connector 182"/>
            <p:cNvCxnSpPr/>
            <p:nvPr/>
          </p:nvCxnSpPr>
          <p:spPr>
            <a:xfrm>
              <a:off x="1373226" y="30480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 183"/>
          <p:cNvGrpSpPr/>
          <p:nvPr/>
        </p:nvGrpSpPr>
        <p:grpSpPr>
          <a:xfrm>
            <a:off x="5257800" y="1588532"/>
            <a:ext cx="381000" cy="369332"/>
            <a:chOff x="2057400" y="2655332"/>
            <a:chExt cx="381000" cy="369332"/>
          </a:xfrm>
        </p:grpSpPr>
        <p:sp>
          <p:nvSpPr>
            <p:cNvPr id="185" name="TextBox 184"/>
            <p:cNvSpPr txBox="1"/>
            <p:nvPr/>
          </p:nvSpPr>
          <p:spPr>
            <a:xfrm>
              <a:off x="2057400" y="265533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smtClean="0">
                  <a:solidFill>
                    <a:srgbClr val="C00000"/>
                  </a:solidFill>
                </a:rPr>
                <a:t>K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86" name="Straight Arrow Connector 185"/>
            <p:cNvCxnSpPr/>
            <p:nvPr/>
          </p:nvCxnSpPr>
          <p:spPr>
            <a:xfrm flipV="1">
              <a:off x="2438400" y="28194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7" name="TextBox 186"/>
          <p:cNvSpPr txBox="1"/>
          <p:nvPr/>
        </p:nvSpPr>
        <p:spPr>
          <a:xfrm>
            <a:off x="7810243" y="296330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188" name="Group 452"/>
          <p:cNvGrpSpPr>
            <a:grpSpLocks/>
          </p:cNvGrpSpPr>
          <p:nvPr/>
        </p:nvGrpSpPr>
        <p:grpSpPr bwMode="auto">
          <a:xfrm>
            <a:off x="7772400" y="3344307"/>
            <a:ext cx="901700" cy="149225"/>
            <a:chOff x="288" y="1728"/>
            <a:chExt cx="284" cy="47"/>
          </a:xfrm>
        </p:grpSpPr>
        <p:sp useBgFill="1">
          <p:nvSpPr>
            <p:cNvPr id="189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2" name="Group 468"/>
          <p:cNvGrpSpPr>
            <a:grpSpLocks/>
          </p:cNvGrpSpPr>
          <p:nvPr/>
        </p:nvGrpSpPr>
        <p:grpSpPr bwMode="auto">
          <a:xfrm rot="16200000">
            <a:off x="5246688" y="2320369"/>
            <a:ext cx="803275" cy="323850"/>
            <a:chOff x="1248" y="361"/>
            <a:chExt cx="253" cy="102"/>
          </a:xfrm>
        </p:grpSpPr>
        <p:sp useBgFill="1">
          <p:nvSpPr>
            <p:cNvPr id="193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" name="TextBox 194"/>
          <p:cNvSpPr txBox="1"/>
          <p:nvPr/>
        </p:nvSpPr>
        <p:spPr>
          <a:xfrm>
            <a:off x="5791200" y="2350532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K</a:t>
            </a:r>
            <a:endParaRPr lang="en-US" sz="2000" i="1" dirty="0"/>
          </a:p>
        </p:txBody>
      </p:sp>
      <p:sp>
        <p:nvSpPr>
          <p:cNvPr id="196" name="TextBox 195"/>
          <p:cNvSpPr txBox="1"/>
          <p:nvPr/>
        </p:nvSpPr>
        <p:spPr>
          <a:xfrm>
            <a:off x="8534400" y="3188732"/>
            <a:ext cx="43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err="1" smtClean="0"/>
              <a:t>Cl</a:t>
            </a:r>
            <a:endParaRPr lang="en-US" sz="2000" i="1" baseline="-25000" dirty="0"/>
          </a:p>
        </p:txBody>
      </p:sp>
      <p:grpSp>
        <p:nvGrpSpPr>
          <p:cNvPr id="197" name="Group 452"/>
          <p:cNvGrpSpPr>
            <a:grpSpLocks/>
          </p:cNvGrpSpPr>
          <p:nvPr/>
        </p:nvGrpSpPr>
        <p:grpSpPr bwMode="auto">
          <a:xfrm flipV="1">
            <a:off x="6477000" y="3341132"/>
            <a:ext cx="901700" cy="149225"/>
            <a:chOff x="288" y="1728"/>
            <a:chExt cx="284" cy="47"/>
          </a:xfrm>
        </p:grpSpPr>
        <p:sp useBgFill="1">
          <p:nvSpPr>
            <p:cNvPr id="198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7052846" y="33366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202" name="TextBox 201"/>
          <p:cNvSpPr txBox="1"/>
          <p:nvPr/>
        </p:nvSpPr>
        <p:spPr>
          <a:xfrm>
            <a:off x="7271942" y="3188732"/>
            <a:ext cx="500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Na</a:t>
            </a:r>
            <a:endParaRPr lang="en-US" sz="2000" i="1" baseline="-25000" dirty="0"/>
          </a:p>
        </p:txBody>
      </p:sp>
      <p:grpSp>
        <p:nvGrpSpPr>
          <p:cNvPr id="205" name="Group 204"/>
          <p:cNvGrpSpPr/>
          <p:nvPr/>
        </p:nvGrpSpPr>
        <p:grpSpPr>
          <a:xfrm>
            <a:off x="5791200" y="1709684"/>
            <a:ext cx="996742" cy="1871716"/>
            <a:chOff x="5638800" y="1553444"/>
            <a:chExt cx="996742" cy="1723156"/>
          </a:xfrm>
        </p:grpSpPr>
        <p:sp>
          <p:nvSpPr>
            <p:cNvPr id="206" name="Text Box 60"/>
            <p:cNvSpPr txBox="1">
              <a:spLocks noChangeArrowheads="1"/>
            </p:cNvSpPr>
            <p:nvPr/>
          </p:nvSpPr>
          <p:spPr bwMode="auto">
            <a:xfrm>
              <a:off x="5791200" y="2467708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chemeClr val="hlink"/>
                  </a:solidFill>
                  <a:latin typeface="+mn-lt"/>
                </a:rPr>
                <a:t>Loop 1</a:t>
              </a:r>
            </a:p>
          </p:txBody>
        </p:sp>
        <p:sp>
          <p:nvSpPr>
            <p:cNvPr id="207" name="Freeform 32"/>
            <p:cNvSpPr>
              <a:spLocks/>
            </p:cNvSpPr>
            <p:nvPr/>
          </p:nvSpPr>
          <p:spPr bwMode="auto">
            <a:xfrm>
              <a:off x="5638800" y="1553444"/>
              <a:ext cx="996742" cy="1723156"/>
            </a:xfrm>
            <a:custGeom>
              <a:avLst/>
              <a:gdLst>
                <a:gd name="T0" fmla="*/ 2147483647 w 761"/>
                <a:gd name="T1" fmla="*/ 2147483647 h 655"/>
                <a:gd name="T2" fmla="*/ 2147483647 w 761"/>
                <a:gd name="T3" fmla="*/ 2147483647 h 655"/>
                <a:gd name="T4" fmla="*/ 2147483647 w 761"/>
                <a:gd name="T5" fmla="*/ 2147483647 h 655"/>
                <a:gd name="T6" fmla="*/ 2147483647 w 761"/>
                <a:gd name="T7" fmla="*/ 2147483647 h 655"/>
                <a:gd name="T8" fmla="*/ 2147483647 w 761"/>
                <a:gd name="T9" fmla="*/ 2147483647 h 655"/>
                <a:gd name="T10" fmla="*/ 2147483647 w 761"/>
                <a:gd name="T11" fmla="*/ 2147483647 h 655"/>
                <a:gd name="T12" fmla="*/ 2147483647 w 761"/>
                <a:gd name="T13" fmla="*/ 2147483647 h 6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1"/>
                <a:gd name="T22" fmla="*/ 0 h 655"/>
                <a:gd name="T23" fmla="*/ 761 w 761"/>
                <a:gd name="T24" fmla="*/ 655 h 655"/>
                <a:gd name="connsiteX0" fmla="*/ 894 w 10062"/>
                <a:gd name="connsiteY0" fmla="*/ 7664 h 9832"/>
                <a:gd name="connsiteX1" fmla="*/ 815 w 10062"/>
                <a:gd name="connsiteY1" fmla="*/ 1252 h 9832"/>
                <a:gd name="connsiteX2" fmla="*/ 5782 w 10062"/>
                <a:gd name="connsiteY2" fmla="*/ 153 h 9832"/>
                <a:gd name="connsiteX3" fmla="*/ 9231 w 10062"/>
                <a:gd name="connsiteY3" fmla="*/ 1755 h 9832"/>
                <a:gd name="connsiteX4" fmla="*/ 9724 w 10062"/>
                <a:gd name="connsiteY4" fmla="*/ 7572 h 9832"/>
                <a:gd name="connsiteX5" fmla="*/ 7201 w 10062"/>
                <a:gd name="connsiteY5" fmla="*/ 9496 h 9832"/>
                <a:gd name="connsiteX6" fmla="*/ 3890 w 10062"/>
                <a:gd name="connsiteY6" fmla="*/ 9588 h 9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62" h="9832">
                  <a:moveTo>
                    <a:pt x="894" y="7664"/>
                  </a:moveTo>
                  <a:cubicBezTo>
                    <a:pt x="447" y="5084"/>
                    <a:pt x="0" y="2504"/>
                    <a:pt x="815" y="1252"/>
                  </a:cubicBezTo>
                  <a:cubicBezTo>
                    <a:pt x="1629" y="0"/>
                    <a:pt x="4379" y="69"/>
                    <a:pt x="5782" y="153"/>
                  </a:cubicBezTo>
                  <a:cubicBezTo>
                    <a:pt x="7185" y="237"/>
                    <a:pt x="8574" y="518"/>
                    <a:pt x="9231" y="1755"/>
                  </a:cubicBezTo>
                  <a:cubicBezTo>
                    <a:pt x="9888" y="2991"/>
                    <a:pt x="10062" y="6282"/>
                    <a:pt x="9724" y="7572"/>
                  </a:cubicBezTo>
                  <a:cubicBezTo>
                    <a:pt x="9386" y="8862"/>
                    <a:pt x="8173" y="9160"/>
                    <a:pt x="7201" y="9496"/>
                  </a:cubicBezTo>
                  <a:cubicBezTo>
                    <a:pt x="6229" y="9832"/>
                    <a:pt x="5059" y="9710"/>
                    <a:pt x="3890" y="9588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5257800" y="990600"/>
            <a:ext cx="3352800" cy="2895600"/>
            <a:chOff x="4978786" y="1527248"/>
            <a:chExt cx="3262477" cy="3010331"/>
          </a:xfrm>
        </p:grpSpPr>
        <p:sp>
          <p:nvSpPr>
            <p:cNvPr id="209" name="Freeform 32"/>
            <p:cNvSpPr>
              <a:spLocks/>
            </p:cNvSpPr>
            <p:nvPr/>
          </p:nvSpPr>
          <p:spPr bwMode="auto">
            <a:xfrm>
              <a:off x="4978786" y="1844125"/>
              <a:ext cx="3262477" cy="2693454"/>
            </a:xfrm>
            <a:custGeom>
              <a:avLst/>
              <a:gdLst>
                <a:gd name="T0" fmla="*/ 56252568 w 10414"/>
                <a:gd name="T1" fmla="*/ 422958501 h 10171"/>
                <a:gd name="T2" fmla="*/ 41117852 w 10414"/>
                <a:gd name="T3" fmla="*/ 380614107 h 10171"/>
                <a:gd name="T4" fmla="*/ 76476964 w 10414"/>
                <a:gd name="T5" fmla="*/ 47401999 h 10171"/>
                <a:gd name="T6" fmla="*/ 832137080 w 10414"/>
                <a:gd name="T7" fmla="*/ 4304275 h 10171"/>
                <a:gd name="T8" fmla="*/ 1284569236 w 10414"/>
                <a:gd name="T9" fmla="*/ 66448847 h 10171"/>
                <a:gd name="T10" fmla="*/ 1379260857 w 10414"/>
                <a:gd name="T11" fmla="*/ 451474848 h 10171"/>
                <a:gd name="T12" fmla="*/ 1033976972 w 10414"/>
                <a:gd name="T13" fmla="*/ 547247181 h 10171"/>
                <a:gd name="T14" fmla="*/ 593063392 w 10414"/>
                <a:gd name="T15" fmla="*/ 497262570 h 1017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connsiteX0" fmla="*/ 832 w 11022"/>
                <a:gd name="connsiteY0" fmla="*/ 8146 h 10574"/>
                <a:gd name="connsiteX1" fmla="*/ 719 w 11022"/>
                <a:gd name="connsiteY1" fmla="*/ 7359 h 10574"/>
                <a:gd name="connsiteX2" fmla="*/ 983 w 11022"/>
                <a:gd name="connsiteY2" fmla="*/ 1166 h 10574"/>
                <a:gd name="connsiteX3" fmla="*/ 6625 w 11022"/>
                <a:gd name="connsiteY3" fmla="*/ 365 h 10574"/>
                <a:gd name="connsiteX4" fmla="*/ 10003 w 11022"/>
                <a:gd name="connsiteY4" fmla="*/ 1520 h 10574"/>
                <a:gd name="connsiteX5" fmla="*/ 10710 w 11022"/>
                <a:gd name="connsiteY5" fmla="*/ 8676 h 10574"/>
                <a:gd name="connsiteX6" fmla="*/ 8132 w 11022"/>
                <a:gd name="connsiteY6" fmla="*/ 10456 h 10574"/>
                <a:gd name="connsiteX7" fmla="*/ 1674 w 11022"/>
                <a:gd name="connsiteY7" fmla="*/ 10456 h 10574"/>
                <a:gd name="connsiteX0" fmla="*/ 832 w 10616"/>
                <a:gd name="connsiteY0" fmla="*/ 8146 h 10574"/>
                <a:gd name="connsiteX1" fmla="*/ 719 w 10616"/>
                <a:gd name="connsiteY1" fmla="*/ 7359 h 10574"/>
                <a:gd name="connsiteX2" fmla="*/ 983 w 10616"/>
                <a:gd name="connsiteY2" fmla="*/ 1166 h 10574"/>
                <a:gd name="connsiteX3" fmla="*/ 6625 w 10616"/>
                <a:gd name="connsiteY3" fmla="*/ 365 h 10574"/>
                <a:gd name="connsiteX4" fmla="*/ 10003 w 10616"/>
                <a:gd name="connsiteY4" fmla="*/ 1520 h 10574"/>
                <a:gd name="connsiteX5" fmla="*/ 10303 w 10616"/>
                <a:gd name="connsiteY5" fmla="*/ 8972 h 10574"/>
                <a:gd name="connsiteX6" fmla="*/ 8132 w 10616"/>
                <a:gd name="connsiteY6" fmla="*/ 10456 h 10574"/>
                <a:gd name="connsiteX7" fmla="*/ 1674 w 10616"/>
                <a:gd name="connsiteY7" fmla="*/ 10456 h 10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16" h="10574">
                  <a:moveTo>
                    <a:pt x="832" y="8146"/>
                  </a:moveTo>
                  <a:cubicBezTo>
                    <a:pt x="828" y="8111"/>
                    <a:pt x="891" y="8441"/>
                    <a:pt x="719" y="7359"/>
                  </a:cubicBezTo>
                  <a:cubicBezTo>
                    <a:pt x="547" y="6278"/>
                    <a:pt x="0" y="2332"/>
                    <a:pt x="983" y="1166"/>
                  </a:cubicBezTo>
                  <a:cubicBezTo>
                    <a:pt x="1967" y="0"/>
                    <a:pt x="5122" y="306"/>
                    <a:pt x="6625" y="365"/>
                  </a:cubicBezTo>
                  <a:cubicBezTo>
                    <a:pt x="8128" y="424"/>
                    <a:pt x="9390" y="85"/>
                    <a:pt x="10003" y="1520"/>
                  </a:cubicBezTo>
                  <a:cubicBezTo>
                    <a:pt x="10616" y="2955"/>
                    <a:pt x="10615" y="7483"/>
                    <a:pt x="10303" y="8972"/>
                  </a:cubicBezTo>
                  <a:cubicBezTo>
                    <a:pt x="9991" y="10461"/>
                    <a:pt x="9188" y="10350"/>
                    <a:pt x="8132" y="10456"/>
                  </a:cubicBezTo>
                  <a:cubicBezTo>
                    <a:pt x="7102" y="10471"/>
                    <a:pt x="2776" y="10574"/>
                    <a:pt x="1674" y="10456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0" name="Text Box 60"/>
            <p:cNvSpPr txBox="1">
              <a:spLocks noChangeArrowheads="1"/>
            </p:cNvSpPr>
            <p:nvPr/>
          </p:nvSpPr>
          <p:spPr bwMode="auto">
            <a:xfrm>
              <a:off x="7054908" y="1527248"/>
              <a:ext cx="815619" cy="383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chemeClr val="hlink"/>
                  </a:solidFill>
                  <a:latin typeface="+mn-lt"/>
                </a:rPr>
                <a:t>Loop 2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33400" y="4170362"/>
            <a:ext cx="3803650" cy="401638"/>
            <a:chOff x="533400" y="4170362"/>
            <a:chExt cx="3803650" cy="401638"/>
          </a:xfrm>
        </p:grpSpPr>
        <p:sp>
          <p:nvSpPr>
            <p:cNvPr id="119846" name="Text Box 38"/>
            <p:cNvSpPr txBox="1">
              <a:spLocks noChangeArrowheads="1"/>
            </p:cNvSpPr>
            <p:nvPr/>
          </p:nvSpPr>
          <p:spPr bwMode="auto">
            <a:xfrm>
              <a:off x="533400" y="4191000"/>
              <a:ext cx="533400" cy="380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02833" tIns="51417" rIns="102833" bIns="51417">
              <a:spAutoFit/>
            </a:bodyPr>
            <a:lstStyle>
              <a:lvl1pPr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10000"/>
                </a:spcBef>
              </a:pPr>
              <a:r>
                <a:rPr lang="en-US" sz="2000" dirty="0" smtClean="0">
                  <a:latin typeface="+mn-lt"/>
                </a:rPr>
                <a:t>(1)</a:t>
              </a:r>
              <a:endParaRPr lang="en-US" sz="2000" baseline="-25000" dirty="0">
                <a:solidFill>
                  <a:schemeClr val="tx2"/>
                </a:solidFill>
                <a:latin typeface="+mn-lt"/>
              </a:endParaRPr>
            </a:p>
          </p:txBody>
        </p:sp>
        <p:graphicFrame>
          <p:nvGraphicFramePr>
            <p:cNvPr id="347145" name="Object 9"/>
            <p:cNvGraphicFramePr>
              <a:graphicFrameLocks noChangeAspect="1"/>
            </p:cNvGraphicFramePr>
            <p:nvPr/>
          </p:nvGraphicFramePr>
          <p:xfrm>
            <a:off x="1066800" y="4170362"/>
            <a:ext cx="3270250" cy="401638"/>
          </p:xfrm>
          <a:graphic>
            <a:graphicData uri="http://schemas.openxmlformats.org/presentationml/2006/ole">
              <p:oleObj spid="_x0000_s347145" name="Equation" r:id="rId9" imgW="1854000" imgH="228600" progId="Equation.DSMT4">
                <p:embed/>
              </p:oleObj>
            </a:graphicData>
          </a:graphic>
        </p:graphicFrame>
      </p:grpSp>
      <p:grpSp>
        <p:nvGrpSpPr>
          <p:cNvPr id="72" name="Group 71"/>
          <p:cNvGrpSpPr/>
          <p:nvPr/>
        </p:nvGrpSpPr>
        <p:grpSpPr>
          <a:xfrm>
            <a:off x="533400" y="4627563"/>
            <a:ext cx="3670300" cy="401637"/>
            <a:chOff x="533400" y="4627563"/>
            <a:chExt cx="3670300" cy="401637"/>
          </a:xfrm>
        </p:grpSpPr>
        <p:sp>
          <p:nvSpPr>
            <p:cNvPr id="119855" name="Text Box 47"/>
            <p:cNvSpPr txBox="1">
              <a:spLocks noChangeArrowheads="1"/>
            </p:cNvSpPr>
            <p:nvPr/>
          </p:nvSpPr>
          <p:spPr bwMode="auto">
            <a:xfrm>
              <a:off x="533400" y="4648363"/>
              <a:ext cx="533400" cy="380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02833" tIns="51417" rIns="102833" bIns="51417">
              <a:spAutoFit/>
            </a:bodyPr>
            <a:lstStyle>
              <a:lvl1pPr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(2</a:t>
              </a:r>
              <a:r>
                <a:rPr lang="en-US" sz="2000" dirty="0">
                  <a:latin typeface="+mn-lt"/>
                </a:rPr>
                <a:t>)</a:t>
              </a:r>
              <a:endParaRPr lang="en-US" sz="2000" dirty="0">
                <a:solidFill>
                  <a:schemeClr val="tx2"/>
                </a:solidFill>
                <a:latin typeface="+mn-lt"/>
              </a:endParaRPr>
            </a:p>
          </p:txBody>
        </p:sp>
        <p:graphicFrame>
          <p:nvGraphicFramePr>
            <p:cNvPr id="347146" name="Object 10"/>
            <p:cNvGraphicFramePr>
              <a:graphicFrameLocks noChangeAspect="1"/>
            </p:cNvGraphicFramePr>
            <p:nvPr/>
          </p:nvGraphicFramePr>
          <p:xfrm>
            <a:off x="1066800" y="4627563"/>
            <a:ext cx="3136900" cy="401637"/>
          </p:xfrm>
          <a:graphic>
            <a:graphicData uri="http://schemas.openxmlformats.org/presentationml/2006/ole">
              <p:oleObj spid="_x0000_s347146" name="Equation" r:id="rId10" imgW="1777680" imgH="228600" progId="Equation.DSMT4">
                <p:embed/>
              </p:oleObj>
            </a:graphicData>
          </a:graphic>
        </p:graphicFrame>
      </p:grpSp>
      <p:sp>
        <p:nvSpPr>
          <p:cNvPr id="211" name="Rectangle 210"/>
          <p:cNvSpPr/>
          <p:nvPr/>
        </p:nvSpPr>
        <p:spPr>
          <a:xfrm>
            <a:off x="6705600" y="3745468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in</a:t>
            </a:r>
            <a:endParaRPr lang="en-US" dirty="0"/>
          </a:p>
        </p:txBody>
      </p:sp>
      <p:sp>
        <p:nvSpPr>
          <p:cNvPr id="212" name="Rectangle 211"/>
          <p:cNvSpPr/>
          <p:nvPr/>
        </p:nvSpPr>
        <p:spPr>
          <a:xfrm>
            <a:off x="6648107" y="1143000"/>
            <a:ext cx="514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V</a:t>
            </a:r>
            <a:r>
              <a:rPr lang="en-US" i="1" baseline="-25000" dirty="0" err="1" smtClean="0"/>
              <a:t>out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from last time...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3156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solved circuits like...</a:t>
            </a:r>
            <a:endParaRPr lang="en-US" sz="2400" dirty="0"/>
          </a:p>
        </p:txBody>
      </p:sp>
      <p:grpSp>
        <p:nvGrpSpPr>
          <p:cNvPr id="5" name="Group 77"/>
          <p:cNvGrpSpPr/>
          <p:nvPr/>
        </p:nvGrpSpPr>
        <p:grpSpPr>
          <a:xfrm>
            <a:off x="914400" y="1828800"/>
            <a:ext cx="3117067" cy="2057400"/>
            <a:chOff x="5791200" y="1981200"/>
            <a:chExt cx="3117067" cy="2057400"/>
          </a:xfrm>
        </p:grpSpPr>
        <p:grpSp>
          <p:nvGrpSpPr>
            <p:cNvPr id="6" name="Group 62"/>
            <p:cNvGrpSpPr/>
            <p:nvPr/>
          </p:nvGrpSpPr>
          <p:grpSpPr>
            <a:xfrm>
              <a:off x="5791200" y="2329704"/>
              <a:ext cx="2752726" cy="1708896"/>
              <a:chOff x="228600" y="1945345"/>
              <a:chExt cx="2752726" cy="1708896"/>
            </a:xfrm>
          </p:grpSpPr>
          <p:sp>
            <p:nvSpPr>
              <p:cNvPr id="11" name="Rectangle 10"/>
              <p:cNvSpPr/>
              <p:nvPr/>
            </p:nvSpPr>
            <p:spPr>
              <a:xfrm rot="16200000">
                <a:off x="944655" y="1712819"/>
                <a:ext cx="1596841" cy="228600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462"/>
              <p:cNvGrpSpPr>
                <a:grpSpLocks/>
              </p:cNvGrpSpPr>
              <p:nvPr/>
            </p:nvGrpSpPr>
            <p:grpSpPr bwMode="auto">
              <a:xfrm>
                <a:off x="933356" y="1945345"/>
                <a:ext cx="590644" cy="238125"/>
                <a:chOff x="1250" y="448"/>
                <a:chExt cx="253" cy="102"/>
              </a:xfrm>
              <a:solidFill>
                <a:srgbClr val="FFFFFF"/>
              </a:solidFill>
            </p:grpSpPr>
            <p:sp>
              <p:nvSpPr>
                <p:cNvPr id="25" name="Rectangle 463"/>
                <p:cNvSpPr>
                  <a:spLocks noChangeArrowheads="1"/>
                </p:cNvSpPr>
                <p:nvPr/>
              </p:nvSpPr>
              <p:spPr bwMode="auto">
                <a:xfrm>
                  <a:off x="1255" y="448"/>
                  <a:ext cx="248" cy="10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Freeform 464"/>
                <p:cNvSpPr>
                  <a:spLocks/>
                </p:cNvSpPr>
                <p:nvPr/>
              </p:nvSpPr>
              <p:spPr bwMode="auto">
                <a:xfrm>
                  <a:off x="1250" y="448"/>
                  <a:ext cx="253" cy="96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96"/>
                    </a:cxn>
                    <a:cxn ang="0">
                      <a:pos x="82" y="0"/>
                    </a:cxn>
                    <a:cxn ang="0">
                      <a:pos x="137" y="96"/>
                    </a:cxn>
                    <a:cxn ang="0">
                      <a:pos x="193" y="0"/>
                    </a:cxn>
                    <a:cxn ang="0">
                      <a:pos x="249" y="96"/>
                    </a:cxn>
                    <a:cxn ang="0">
                      <a:pos x="304" y="0"/>
                    </a:cxn>
                    <a:cxn ang="0">
                      <a:pos x="332" y="48"/>
                    </a:cxn>
                  </a:cxnLst>
                  <a:rect l="0" t="0" r="r" b="b"/>
                  <a:pathLst>
                    <a:path w="332" h="96">
                      <a:moveTo>
                        <a:pt x="0" y="48"/>
                      </a:moveTo>
                      <a:lnTo>
                        <a:pt x="27" y="96"/>
                      </a:lnTo>
                      <a:lnTo>
                        <a:pt x="82" y="0"/>
                      </a:lnTo>
                      <a:lnTo>
                        <a:pt x="137" y="96"/>
                      </a:lnTo>
                      <a:lnTo>
                        <a:pt x="193" y="0"/>
                      </a:lnTo>
                      <a:lnTo>
                        <a:pt x="249" y="96"/>
                      </a:lnTo>
                      <a:lnTo>
                        <a:pt x="304" y="0"/>
                      </a:lnTo>
                      <a:lnTo>
                        <a:pt x="332" y="48"/>
                      </a:lnTo>
                    </a:path>
                  </a:pathLst>
                </a:custGeom>
                <a:grp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462"/>
              <p:cNvGrpSpPr>
                <a:grpSpLocks/>
              </p:cNvGrpSpPr>
              <p:nvPr/>
            </p:nvGrpSpPr>
            <p:grpSpPr bwMode="auto">
              <a:xfrm rot="16200000">
                <a:off x="2566942" y="2763704"/>
                <a:ext cx="590644" cy="238125"/>
                <a:chOff x="1261" y="25"/>
                <a:chExt cx="253" cy="102"/>
              </a:xfrm>
              <a:solidFill>
                <a:srgbClr val="FFFFFF"/>
              </a:solidFill>
            </p:grpSpPr>
            <p:sp>
              <p:nvSpPr>
                <p:cNvPr id="23" name="Rectangle 463"/>
                <p:cNvSpPr>
                  <a:spLocks noChangeArrowheads="1"/>
                </p:cNvSpPr>
                <p:nvPr/>
              </p:nvSpPr>
              <p:spPr bwMode="auto">
                <a:xfrm>
                  <a:off x="1261" y="25"/>
                  <a:ext cx="248" cy="10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Freeform 464"/>
                <p:cNvSpPr>
                  <a:spLocks/>
                </p:cNvSpPr>
                <p:nvPr/>
              </p:nvSpPr>
              <p:spPr bwMode="auto">
                <a:xfrm>
                  <a:off x="1261" y="31"/>
                  <a:ext cx="253" cy="96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96"/>
                    </a:cxn>
                    <a:cxn ang="0">
                      <a:pos x="82" y="0"/>
                    </a:cxn>
                    <a:cxn ang="0">
                      <a:pos x="137" y="96"/>
                    </a:cxn>
                    <a:cxn ang="0">
                      <a:pos x="193" y="0"/>
                    </a:cxn>
                    <a:cxn ang="0">
                      <a:pos x="249" y="96"/>
                    </a:cxn>
                    <a:cxn ang="0">
                      <a:pos x="304" y="0"/>
                    </a:cxn>
                    <a:cxn ang="0">
                      <a:pos x="332" y="48"/>
                    </a:cxn>
                  </a:cxnLst>
                  <a:rect l="0" t="0" r="r" b="b"/>
                  <a:pathLst>
                    <a:path w="332" h="96">
                      <a:moveTo>
                        <a:pt x="0" y="48"/>
                      </a:moveTo>
                      <a:lnTo>
                        <a:pt x="27" y="96"/>
                      </a:lnTo>
                      <a:lnTo>
                        <a:pt x="82" y="0"/>
                      </a:lnTo>
                      <a:lnTo>
                        <a:pt x="137" y="96"/>
                      </a:lnTo>
                      <a:lnTo>
                        <a:pt x="193" y="0"/>
                      </a:lnTo>
                      <a:lnTo>
                        <a:pt x="249" y="96"/>
                      </a:lnTo>
                      <a:lnTo>
                        <a:pt x="304" y="0"/>
                      </a:lnTo>
                      <a:lnTo>
                        <a:pt x="332" y="48"/>
                      </a:lnTo>
                    </a:path>
                  </a:pathLst>
                </a:custGeom>
                <a:grp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452"/>
              <p:cNvGrpSpPr>
                <a:grpSpLocks/>
              </p:cNvGrpSpPr>
              <p:nvPr/>
            </p:nvGrpSpPr>
            <p:grpSpPr bwMode="auto">
              <a:xfrm>
                <a:off x="228600" y="2826221"/>
                <a:ext cx="762000" cy="142224"/>
                <a:chOff x="288" y="1728"/>
                <a:chExt cx="284" cy="47"/>
              </a:xfrm>
              <a:solidFill>
                <a:srgbClr val="FFFFFF"/>
              </a:solidFill>
            </p:grpSpPr>
            <p:sp>
              <p:nvSpPr>
                <p:cNvPr id="20" name="Rectangle 453"/>
                <p:cNvSpPr>
                  <a:spLocks noChangeArrowheads="1"/>
                </p:cNvSpPr>
                <p:nvPr/>
              </p:nvSpPr>
              <p:spPr bwMode="auto">
                <a:xfrm>
                  <a:off x="288" y="1728"/>
                  <a:ext cx="284" cy="4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454"/>
                <p:cNvSpPr>
                  <a:spLocks noChangeShapeType="1"/>
                </p:cNvSpPr>
                <p:nvPr/>
              </p:nvSpPr>
              <p:spPr bwMode="auto">
                <a:xfrm>
                  <a:off x="308" y="1731"/>
                  <a:ext cx="240" cy="0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455"/>
                <p:cNvSpPr>
                  <a:spLocks noChangeShapeType="1"/>
                </p:cNvSpPr>
                <p:nvPr/>
              </p:nvSpPr>
              <p:spPr bwMode="auto">
                <a:xfrm>
                  <a:off x="380" y="1771"/>
                  <a:ext cx="96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228600" y="2490413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cxnSp>
            <p:nvCxnSpPr>
              <p:cNvPr id="16" name="Straight Connector 15"/>
              <p:cNvCxnSpPr>
                <a:stCxn id="11" idx="3"/>
                <a:endCxn id="11" idx="1"/>
              </p:cNvCxnSpPr>
              <p:nvPr/>
            </p:nvCxnSpPr>
            <p:spPr>
              <a:xfrm>
                <a:off x="1743076" y="2057399"/>
                <a:ext cx="0" cy="15968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462"/>
              <p:cNvGrpSpPr>
                <a:grpSpLocks/>
              </p:cNvGrpSpPr>
              <p:nvPr/>
            </p:nvGrpSpPr>
            <p:grpSpPr bwMode="auto">
              <a:xfrm rot="16200000">
                <a:off x="1451078" y="2757834"/>
                <a:ext cx="590644" cy="228600"/>
                <a:chOff x="1248" y="361"/>
                <a:chExt cx="253" cy="102"/>
              </a:xfrm>
              <a:solidFill>
                <a:srgbClr val="FFFFFF"/>
              </a:solidFill>
            </p:grpSpPr>
            <p:sp>
              <p:nvSpPr>
                <p:cNvPr id="18" name="Rectangle 463"/>
                <p:cNvSpPr>
                  <a:spLocks noChangeArrowheads="1"/>
                </p:cNvSpPr>
                <p:nvPr/>
              </p:nvSpPr>
              <p:spPr bwMode="auto">
                <a:xfrm>
                  <a:off x="1251" y="361"/>
                  <a:ext cx="248" cy="10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464"/>
                <p:cNvSpPr>
                  <a:spLocks/>
                </p:cNvSpPr>
                <p:nvPr/>
              </p:nvSpPr>
              <p:spPr bwMode="auto">
                <a:xfrm>
                  <a:off x="1248" y="365"/>
                  <a:ext cx="253" cy="96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96"/>
                    </a:cxn>
                    <a:cxn ang="0">
                      <a:pos x="82" y="0"/>
                    </a:cxn>
                    <a:cxn ang="0">
                      <a:pos x="137" y="96"/>
                    </a:cxn>
                    <a:cxn ang="0">
                      <a:pos x="193" y="0"/>
                    </a:cxn>
                    <a:cxn ang="0">
                      <a:pos x="249" y="96"/>
                    </a:cxn>
                    <a:cxn ang="0">
                      <a:pos x="304" y="0"/>
                    </a:cxn>
                    <a:cxn ang="0">
                      <a:pos x="332" y="48"/>
                    </a:cxn>
                  </a:cxnLst>
                  <a:rect l="0" t="0" r="r" b="b"/>
                  <a:pathLst>
                    <a:path w="332" h="96">
                      <a:moveTo>
                        <a:pt x="0" y="48"/>
                      </a:moveTo>
                      <a:lnTo>
                        <a:pt x="27" y="96"/>
                      </a:lnTo>
                      <a:lnTo>
                        <a:pt x="82" y="0"/>
                      </a:lnTo>
                      <a:lnTo>
                        <a:pt x="137" y="96"/>
                      </a:lnTo>
                      <a:lnTo>
                        <a:pt x="193" y="0"/>
                      </a:lnTo>
                      <a:lnTo>
                        <a:pt x="249" y="96"/>
                      </a:lnTo>
                      <a:lnTo>
                        <a:pt x="304" y="0"/>
                      </a:lnTo>
                      <a:lnTo>
                        <a:pt x="332" y="48"/>
                      </a:lnTo>
                    </a:path>
                  </a:pathLst>
                </a:custGeom>
                <a:grp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" name="TextBox 6"/>
            <p:cNvSpPr txBox="1"/>
            <p:nvPr/>
          </p:nvSpPr>
          <p:spPr>
            <a:xfrm>
              <a:off x="8520019" y="3027172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45952" y="1981200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77019" y="3015504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62736" y="281940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Calibri"/>
                </a:rPr>
                <a:t>ε</a:t>
              </a:r>
              <a:endParaRPr lang="en-US" i="1" baseline="-250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4800" y="4186535"/>
            <a:ext cx="3450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about a circuit like...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505200" y="1371600"/>
            <a:ext cx="5550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by combining series &amp; parallel components</a:t>
            </a:r>
            <a:endParaRPr lang="en-US" sz="2400" dirty="0"/>
          </a:p>
        </p:txBody>
      </p:sp>
      <p:sp>
        <p:nvSpPr>
          <p:cNvPr id="29" name="Right Arrow 28"/>
          <p:cNvSpPr/>
          <p:nvPr/>
        </p:nvSpPr>
        <p:spPr>
          <a:xfrm>
            <a:off x="4648200" y="2514600"/>
            <a:ext cx="1143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Simplify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324600" y="2286000"/>
            <a:ext cx="2091067" cy="1596841"/>
            <a:chOff x="7052933" y="2057400"/>
            <a:chExt cx="2091067" cy="1596841"/>
          </a:xfrm>
        </p:grpSpPr>
        <p:grpSp>
          <p:nvGrpSpPr>
            <p:cNvPr id="31" name="Group 73"/>
            <p:cNvGrpSpPr/>
            <p:nvPr/>
          </p:nvGrpSpPr>
          <p:grpSpPr>
            <a:xfrm>
              <a:off x="7052933" y="2057400"/>
              <a:ext cx="1633867" cy="1596841"/>
              <a:chOff x="6781800" y="1981199"/>
              <a:chExt cx="1633867" cy="1596841"/>
            </a:xfrm>
          </p:grpSpPr>
          <p:sp>
            <p:nvSpPr>
              <p:cNvPr id="34" name="Rectangle 33"/>
              <p:cNvSpPr/>
              <p:nvPr/>
            </p:nvSpPr>
            <p:spPr>
              <a:xfrm rot="16200000">
                <a:off x="6935880" y="2208120"/>
                <a:ext cx="1596841" cy="1143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5" name="Group 452"/>
              <p:cNvGrpSpPr>
                <a:grpSpLocks/>
              </p:cNvGrpSpPr>
              <p:nvPr/>
            </p:nvGrpSpPr>
            <p:grpSpPr bwMode="auto">
              <a:xfrm>
                <a:off x="6781800" y="2753378"/>
                <a:ext cx="762000" cy="142224"/>
                <a:chOff x="288" y="1728"/>
                <a:chExt cx="284" cy="47"/>
              </a:xfrm>
              <a:solidFill>
                <a:srgbClr val="FFFFFF"/>
              </a:solidFill>
            </p:grpSpPr>
            <p:sp>
              <p:nvSpPr>
                <p:cNvPr id="40" name="Rectangle 453"/>
                <p:cNvSpPr>
                  <a:spLocks noChangeArrowheads="1"/>
                </p:cNvSpPr>
                <p:nvPr/>
              </p:nvSpPr>
              <p:spPr bwMode="auto">
                <a:xfrm>
                  <a:off x="288" y="1728"/>
                  <a:ext cx="284" cy="4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454"/>
                <p:cNvSpPr>
                  <a:spLocks noChangeShapeType="1"/>
                </p:cNvSpPr>
                <p:nvPr/>
              </p:nvSpPr>
              <p:spPr bwMode="auto">
                <a:xfrm>
                  <a:off x="308" y="1731"/>
                  <a:ext cx="240" cy="0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455"/>
                <p:cNvSpPr>
                  <a:spLocks noChangeShapeType="1"/>
                </p:cNvSpPr>
                <p:nvPr/>
              </p:nvSpPr>
              <p:spPr bwMode="auto">
                <a:xfrm>
                  <a:off x="380" y="1771"/>
                  <a:ext cx="96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" name="TextBox 35"/>
              <p:cNvSpPr txBox="1"/>
              <p:nvPr/>
            </p:nvSpPr>
            <p:spPr>
              <a:xfrm>
                <a:off x="6781800" y="241757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grpSp>
            <p:nvGrpSpPr>
              <p:cNvPr id="37" name="Group 462"/>
              <p:cNvGrpSpPr>
                <a:grpSpLocks/>
              </p:cNvGrpSpPr>
              <p:nvPr/>
            </p:nvGrpSpPr>
            <p:grpSpPr bwMode="auto">
              <a:xfrm rot="16200000">
                <a:off x="8001283" y="2633617"/>
                <a:ext cx="590644" cy="238125"/>
                <a:chOff x="1248" y="361"/>
                <a:chExt cx="253" cy="102"/>
              </a:xfrm>
              <a:solidFill>
                <a:srgbClr val="FFFFFF"/>
              </a:solidFill>
            </p:grpSpPr>
            <p:sp>
              <p:nvSpPr>
                <p:cNvPr id="38" name="Rectangle 463"/>
                <p:cNvSpPr>
                  <a:spLocks noChangeArrowheads="1"/>
                </p:cNvSpPr>
                <p:nvPr/>
              </p:nvSpPr>
              <p:spPr bwMode="auto">
                <a:xfrm>
                  <a:off x="1251" y="361"/>
                  <a:ext cx="248" cy="10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Freeform 464"/>
                <p:cNvSpPr>
                  <a:spLocks/>
                </p:cNvSpPr>
                <p:nvPr/>
              </p:nvSpPr>
              <p:spPr bwMode="auto">
                <a:xfrm>
                  <a:off x="1248" y="365"/>
                  <a:ext cx="253" cy="96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96"/>
                    </a:cxn>
                    <a:cxn ang="0">
                      <a:pos x="82" y="0"/>
                    </a:cxn>
                    <a:cxn ang="0">
                      <a:pos x="137" y="96"/>
                    </a:cxn>
                    <a:cxn ang="0">
                      <a:pos x="193" y="0"/>
                    </a:cxn>
                    <a:cxn ang="0">
                      <a:pos x="249" y="96"/>
                    </a:cxn>
                    <a:cxn ang="0">
                      <a:pos x="304" y="0"/>
                    </a:cxn>
                    <a:cxn ang="0">
                      <a:pos x="332" y="48"/>
                    </a:cxn>
                  </a:cxnLst>
                  <a:rect l="0" t="0" r="r" b="b"/>
                  <a:pathLst>
                    <a:path w="332" h="96">
                      <a:moveTo>
                        <a:pt x="0" y="48"/>
                      </a:moveTo>
                      <a:lnTo>
                        <a:pt x="27" y="96"/>
                      </a:lnTo>
                      <a:lnTo>
                        <a:pt x="82" y="0"/>
                      </a:lnTo>
                      <a:lnTo>
                        <a:pt x="137" y="96"/>
                      </a:lnTo>
                      <a:lnTo>
                        <a:pt x="193" y="0"/>
                      </a:lnTo>
                      <a:lnTo>
                        <a:pt x="249" y="96"/>
                      </a:lnTo>
                      <a:lnTo>
                        <a:pt x="304" y="0"/>
                      </a:lnTo>
                      <a:lnTo>
                        <a:pt x="332" y="48"/>
                      </a:lnTo>
                    </a:path>
                  </a:pathLst>
                </a:custGeom>
                <a:grp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2" name="TextBox 31"/>
            <p:cNvSpPr txBox="1"/>
            <p:nvPr/>
          </p:nvSpPr>
          <p:spPr>
            <a:xfrm>
              <a:off x="8655020" y="2667000"/>
              <a:ext cx="4889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R</a:t>
              </a:r>
              <a:r>
                <a:rPr lang="en-US" i="1" baseline="-25000" dirty="0" err="1" smtClean="0"/>
                <a:t>tot</a:t>
              </a:r>
              <a:endParaRPr lang="en-US" i="1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24469" y="243840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Calibri"/>
                </a:rPr>
                <a:t>ε</a:t>
              </a:r>
              <a:endParaRPr lang="en-US" i="1" baseline="-25000" dirty="0"/>
            </a:p>
          </p:txBody>
        </p:sp>
      </p:grpSp>
      <p:sp>
        <p:nvSpPr>
          <p:cNvPr id="70" name="Right Arrow 69"/>
          <p:cNvSpPr/>
          <p:nvPr/>
        </p:nvSpPr>
        <p:spPr>
          <a:xfrm flipH="1">
            <a:off x="4648200" y="2971800"/>
            <a:ext cx="11430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Expand</a:t>
            </a:r>
            <a:endParaRPr lang="en-US" dirty="0"/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76" name="Group 75"/>
          <p:cNvGrpSpPr/>
          <p:nvPr/>
        </p:nvGrpSpPr>
        <p:grpSpPr>
          <a:xfrm>
            <a:off x="914400" y="4572000"/>
            <a:ext cx="3117067" cy="2057400"/>
            <a:chOff x="914400" y="4572000"/>
            <a:chExt cx="3117067" cy="2057400"/>
          </a:xfrm>
        </p:grpSpPr>
        <p:sp>
          <p:nvSpPr>
            <p:cNvPr id="46" name="TextBox 45"/>
            <p:cNvSpPr txBox="1"/>
            <p:nvPr/>
          </p:nvSpPr>
          <p:spPr>
            <a:xfrm>
              <a:off x="1669152" y="4572000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49" name="Rectangle 48"/>
            <p:cNvSpPr/>
            <p:nvPr/>
          </p:nvSpPr>
          <p:spPr>
            <a:xfrm rot="16200000">
              <a:off x="1630455" y="4687978"/>
              <a:ext cx="1596841" cy="228600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62"/>
            <p:cNvGrpSpPr>
              <a:grpSpLocks/>
            </p:cNvGrpSpPr>
            <p:nvPr/>
          </p:nvGrpSpPr>
          <p:grpSpPr bwMode="auto">
            <a:xfrm>
              <a:off x="1619156" y="4920504"/>
              <a:ext cx="590644" cy="238125"/>
              <a:chOff x="1250" y="448"/>
              <a:chExt cx="253" cy="102"/>
            </a:xfrm>
            <a:solidFill>
              <a:srgbClr val="FFFFFF"/>
            </a:solidFill>
          </p:grpSpPr>
          <p:sp useBgFill="1">
            <p:nvSpPr>
              <p:cNvPr id="63" name="Rectangle 463"/>
              <p:cNvSpPr>
                <a:spLocks noChangeArrowheads="1"/>
              </p:cNvSpPr>
              <p:nvPr/>
            </p:nvSpPr>
            <p:spPr bwMode="auto">
              <a:xfrm>
                <a:off x="1255" y="448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Freeform 464"/>
              <p:cNvSpPr>
                <a:spLocks/>
              </p:cNvSpPr>
              <p:nvPr/>
            </p:nvSpPr>
            <p:spPr bwMode="auto">
              <a:xfrm>
                <a:off x="1250" y="448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" name="Group 462"/>
            <p:cNvGrpSpPr>
              <a:grpSpLocks/>
            </p:cNvGrpSpPr>
            <p:nvPr/>
          </p:nvGrpSpPr>
          <p:grpSpPr bwMode="auto">
            <a:xfrm rot="16200000">
              <a:off x="3265584" y="5726027"/>
              <a:ext cx="590644" cy="263806"/>
              <a:chOff x="1261" y="25"/>
              <a:chExt cx="253" cy="113"/>
            </a:xfrm>
            <a:solidFill>
              <a:srgbClr val="FFFFFF"/>
            </a:solidFill>
          </p:grpSpPr>
          <p:sp useBgFill="1">
            <p:nvSpPr>
              <p:cNvPr id="61" name="Rectangle 463"/>
              <p:cNvSpPr>
                <a:spLocks noChangeArrowheads="1"/>
              </p:cNvSpPr>
              <p:nvPr/>
            </p:nvSpPr>
            <p:spPr bwMode="auto">
              <a:xfrm>
                <a:off x="1261" y="25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Freeform 464"/>
              <p:cNvSpPr>
                <a:spLocks/>
              </p:cNvSpPr>
              <p:nvPr/>
            </p:nvSpPr>
            <p:spPr bwMode="auto">
              <a:xfrm>
                <a:off x="1261" y="42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" name="Group 452"/>
            <p:cNvGrpSpPr>
              <a:grpSpLocks/>
            </p:cNvGrpSpPr>
            <p:nvPr/>
          </p:nvGrpSpPr>
          <p:grpSpPr bwMode="auto">
            <a:xfrm>
              <a:off x="914400" y="5801380"/>
              <a:ext cx="762000" cy="142224"/>
              <a:chOff x="288" y="1728"/>
              <a:chExt cx="284" cy="47"/>
            </a:xfrm>
            <a:solidFill>
              <a:srgbClr val="FFFFFF"/>
            </a:solidFill>
          </p:grpSpPr>
          <p:sp useBgFill="1">
            <p:nvSpPr>
              <p:cNvPr id="58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914400" y="54980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cxnSp>
          <p:nvCxnSpPr>
            <p:cNvPr id="54" name="Straight Connector 53"/>
            <p:cNvCxnSpPr>
              <a:stCxn id="49" idx="3"/>
              <a:endCxn id="49" idx="1"/>
            </p:cNvCxnSpPr>
            <p:nvPr/>
          </p:nvCxnSpPr>
          <p:spPr>
            <a:xfrm>
              <a:off x="2428876" y="5032558"/>
              <a:ext cx="0" cy="15968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3643219" y="5617972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38400" y="5421868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Calibri"/>
                </a:rPr>
                <a:t>ε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281019" y="5421868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Calibri"/>
                </a:rPr>
                <a:t>ε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grpSp>
          <p:nvGrpSpPr>
            <p:cNvPr id="65" name="Group 452"/>
            <p:cNvGrpSpPr>
              <a:grpSpLocks/>
            </p:cNvGrpSpPr>
            <p:nvPr/>
          </p:nvGrpSpPr>
          <p:grpSpPr bwMode="auto">
            <a:xfrm>
              <a:off x="2057400" y="5791200"/>
              <a:ext cx="762000" cy="142224"/>
              <a:chOff x="288" y="1728"/>
              <a:chExt cx="284" cy="47"/>
            </a:xfrm>
            <a:solidFill>
              <a:srgbClr val="FFFFFF"/>
            </a:solidFill>
          </p:grpSpPr>
          <p:sp useBgFill="1">
            <p:nvSpPr>
              <p:cNvPr id="66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2062118" y="54864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</p:grpSp>
      <p:sp>
        <p:nvSpPr>
          <p:cNvPr id="74" name="Rectangle 73"/>
          <p:cNvSpPr/>
          <p:nvPr/>
        </p:nvSpPr>
        <p:spPr>
          <a:xfrm>
            <a:off x="4953000" y="5077361"/>
            <a:ext cx="685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Calculation: two loop circuits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907268"/>
            <a:ext cx="5203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Substitute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in Eq. (1) into Eq. (2’) and rearrange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348165" name="Object 5"/>
          <p:cNvGraphicFramePr>
            <a:graphicFrameLocks noChangeAspect="1"/>
          </p:cNvGraphicFramePr>
          <p:nvPr/>
        </p:nvGraphicFramePr>
        <p:xfrm>
          <a:off x="3886199" y="3212068"/>
          <a:ext cx="2463800" cy="692150"/>
        </p:xfrm>
        <a:graphic>
          <a:graphicData uri="http://schemas.openxmlformats.org/presentationml/2006/ole">
            <p:oleObj spid="_x0000_s348165" name="Equation" r:id="rId3" imgW="1396800" imgH="39348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38200" y="3974068"/>
            <a:ext cx="3856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Plug solution into Eq. (2’)  to get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endParaRPr lang="en-US" sz="20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1295400"/>
            <a:ext cx="6562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Now 2 equations (1 and 2’), 2 unknowns (</a:t>
            </a:r>
            <a:r>
              <a:rPr lang="en-US" sz="2400" i="1" dirty="0" smtClean="0"/>
              <a:t>I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I</a:t>
            </a:r>
            <a:r>
              <a:rPr lang="en-US" sz="2400" i="1" baseline="-25000" dirty="0" err="1" smtClean="0"/>
              <a:t>Na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348166" name="Object 6"/>
          <p:cNvGraphicFramePr>
            <a:graphicFrameLocks noChangeAspect="1"/>
          </p:cNvGraphicFramePr>
          <p:nvPr/>
        </p:nvGraphicFramePr>
        <p:xfrm>
          <a:off x="1393825" y="4413250"/>
          <a:ext cx="2263775" cy="401638"/>
        </p:xfrm>
        <a:graphic>
          <a:graphicData uri="http://schemas.openxmlformats.org/presentationml/2006/ole">
            <p:oleObj spid="_x0000_s348166" name="Equation" r:id="rId4" imgW="1282680" imgH="228600" progId="Equation.DSMT4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38200" y="5010090"/>
            <a:ext cx="3130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Use junction Eq. (3) to get </a:t>
            </a:r>
            <a:r>
              <a:rPr lang="en-US" sz="20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0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Cl</a:t>
            </a:r>
            <a:endParaRPr lang="en-US" sz="20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348168" name="Object 8"/>
          <p:cNvGraphicFramePr>
            <a:graphicFrameLocks noChangeAspect="1"/>
          </p:cNvGraphicFramePr>
          <p:nvPr/>
        </p:nvGraphicFramePr>
        <p:xfrm>
          <a:off x="1384300" y="5498068"/>
          <a:ext cx="2439988" cy="401638"/>
        </p:xfrm>
        <a:graphic>
          <a:graphicData uri="http://schemas.openxmlformats.org/presentationml/2006/ole">
            <p:oleObj spid="_x0000_s348168" name="Equation" r:id="rId5" imgW="1384200" imgH="228600" progId="Equation.DSMT4">
              <p:embed/>
            </p:oleObj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1295400" y="2265362"/>
            <a:ext cx="2773363" cy="401638"/>
            <a:chOff x="1295400" y="2265362"/>
            <a:chExt cx="2773363" cy="401638"/>
          </a:xfrm>
        </p:grpSpPr>
        <p:sp>
          <p:nvSpPr>
            <p:cNvPr id="5" name="Text Box 47"/>
            <p:cNvSpPr txBox="1">
              <a:spLocks noChangeArrowheads="1"/>
            </p:cNvSpPr>
            <p:nvPr/>
          </p:nvSpPr>
          <p:spPr bwMode="auto">
            <a:xfrm>
              <a:off x="1295400" y="2265362"/>
              <a:ext cx="685800" cy="380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02833" tIns="51417" rIns="102833" bIns="51417">
              <a:spAutoFit/>
            </a:bodyPr>
            <a:lstStyle>
              <a:lvl1pPr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(2’)</a:t>
              </a:r>
              <a:endParaRPr lang="en-US" sz="2000" dirty="0">
                <a:solidFill>
                  <a:schemeClr val="tx2"/>
                </a:solidFill>
                <a:latin typeface="+mn-lt"/>
              </a:endParaRPr>
            </a:p>
          </p:txBody>
        </p:sp>
        <p:graphicFrame>
          <p:nvGraphicFramePr>
            <p:cNvPr id="348169" name="Object 9"/>
            <p:cNvGraphicFramePr>
              <a:graphicFrameLocks noChangeAspect="1"/>
            </p:cNvGraphicFramePr>
            <p:nvPr/>
          </p:nvGraphicFramePr>
          <p:xfrm>
            <a:off x="1828800" y="2265362"/>
            <a:ext cx="2239963" cy="401638"/>
          </p:xfrm>
          <a:graphic>
            <a:graphicData uri="http://schemas.openxmlformats.org/presentationml/2006/ole">
              <p:oleObj spid="_x0000_s348169" name="Equation" r:id="rId6" imgW="1269720" imgH="228600" progId="Equation.DSMT4">
                <p:embed/>
              </p:oleObj>
            </a:graphicData>
          </a:graphic>
        </p:graphicFrame>
      </p:grpSp>
      <p:grpSp>
        <p:nvGrpSpPr>
          <p:cNvPr id="37" name="Group 36"/>
          <p:cNvGrpSpPr/>
          <p:nvPr/>
        </p:nvGrpSpPr>
        <p:grpSpPr>
          <a:xfrm>
            <a:off x="1295400" y="1884362"/>
            <a:ext cx="2819400" cy="403225"/>
            <a:chOff x="1295400" y="1884362"/>
            <a:chExt cx="2819400" cy="403225"/>
          </a:xfrm>
        </p:grpSpPr>
        <p:sp>
          <p:nvSpPr>
            <p:cNvPr id="6" name="Text Box 38"/>
            <p:cNvSpPr txBox="1">
              <a:spLocks noChangeArrowheads="1"/>
            </p:cNvSpPr>
            <p:nvPr/>
          </p:nvSpPr>
          <p:spPr bwMode="auto">
            <a:xfrm>
              <a:off x="1295400" y="1884362"/>
              <a:ext cx="533400" cy="380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02833" tIns="51417" rIns="102833" bIns="51417">
              <a:spAutoFit/>
            </a:bodyPr>
            <a:lstStyle>
              <a:lvl1pPr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1pPr>
              <a:lvl2pPr marL="742950" indent="-28575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2pPr>
              <a:lvl3pPr marL="1143000" indent="-22860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3pPr>
              <a:lvl4pPr marL="1600200" indent="-22860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4pPr>
              <a:lvl5pPr marL="2057400" indent="-228600" defTabSz="1028700"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5pPr>
              <a:lvl6pPr marL="25146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6pPr>
              <a:lvl7pPr marL="29718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7pPr>
              <a:lvl8pPr marL="34290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8pPr>
              <a:lvl9pPr marL="3886200" indent="-228600" defTabSz="1028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10000"/>
                </a:spcBef>
              </a:pPr>
              <a:r>
                <a:rPr lang="en-US" sz="2000" dirty="0" smtClean="0">
                  <a:latin typeface="+mn-lt"/>
                </a:rPr>
                <a:t>(1)</a:t>
              </a:r>
              <a:endParaRPr lang="en-US" sz="2000" baseline="-25000" dirty="0">
                <a:solidFill>
                  <a:schemeClr val="tx2"/>
                </a:solidFill>
                <a:latin typeface="+mn-lt"/>
              </a:endParaRPr>
            </a:p>
          </p:txBody>
        </p:sp>
        <p:graphicFrame>
          <p:nvGraphicFramePr>
            <p:cNvPr id="348171" name="Object 11"/>
            <p:cNvGraphicFramePr>
              <a:graphicFrameLocks noChangeAspect="1"/>
            </p:cNvGraphicFramePr>
            <p:nvPr/>
          </p:nvGraphicFramePr>
          <p:xfrm>
            <a:off x="1828800" y="1884362"/>
            <a:ext cx="2286000" cy="403225"/>
          </p:xfrm>
          <a:graphic>
            <a:graphicData uri="http://schemas.openxmlformats.org/presentationml/2006/ole">
              <p:oleObj spid="_x0000_s348171" name="Equation" r:id="rId7" imgW="1295280" imgH="228600" progId="Equation.DSMT4">
                <p:embed/>
              </p:oleObj>
            </a:graphicData>
          </a:graphic>
        </p:graphicFrame>
      </p:grpSp>
      <p:graphicFrame>
        <p:nvGraphicFramePr>
          <p:cNvPr id="348172" name="Object 12"/>
          <p:cNvGraphicFramePr>
            <a:graphicFrameLocks noChangeAspect="1"/>
          </p:cNvGraphicFramePr>
          <p:nvPr/>
        </p:nvGraphicFramePr>
        <p:xfrm>
          <a:off x="1371600" y="3364468"/>
          <a:ext cx="1947863" cy="401638"/>
        </p:xfrm>
        <a:graphic>
          <a:graphicData uri="http://schemas.openxmlformats.org/presentationml/2006/ole">
            <p:oleObj spid="_x0000_s348172" name="Equation" r:id="rId8" imgW="1104840" imgH="228600" progId="Equation.DSMT4">
              <p:embed/>
            </p:oleObj>
          </a:graphicData>
        </a:graphic>
      </p:graphicFrame>
      <p:graphicFrame>
        <p:nvGraphicFramePr>
          <p:cNvPr id="348173" name="Object 13"/>
          <p:cNvGraphicFramePr>
            <a:graphicFrameLocks noChangeAspect="1"/>
          </p:cNvGraphicFramePr>
          <p:nvPr/>
        </p:nvGraphicFramePr>
        <p:xfrm>
          <a:off x="3886200" y="4260850"/>
          <a:ext cx="2397125" cy="692150"/>
        </p:xfrm>
        <a:graphic>
          <a:graphicData uri="http://schemas.openxmlformats.org/presentationml/2006/ole">
            <p:oleObj spid="_x0000_s348173" name="Equation" r:id="rId9" imgW="1358640" imgH="393480" progId="Equation.DSMT4">
              <p:embed/>
            </p:oleObj>
          </a:graphicData>
        </a:graphic>
      </p:graphicFrame>
      <p:graphicFrame>
        <p:nvGraphicFramePr>
          <p:cNvPr id="348174" name="Object 14"/>
          <p:cNvGraphicFramePr>
            <a:graphicFrameLocks noChangeAspect="1"/>
          </p:cNvGraphicFramePr>
          <p:nvPr/>
        </p:nvGraphicFramePr>
        <p:xfrm>
          <a:off x="4916488" y="1884362"/>
          <a:ext cx="1747837" cy="403225"/>
        </p:xfrm>
        <a:graphic>
          <a:graphicData uri="http://schemas.openxmlformats.org/presentationml/2006/ole">
            <p:oleObj spid="_x0000_s348174" name="Equation" r:id="rId10" imgW="990360" imgH="228600" progId="Equation.DSMT4">
              <p:embed/>
            </p:oleObj>
          </a:graphicData>
        </a:graphic>
      </p:graphicFrame>
      <p:graphicFrame>
        <p:nvGraphicFramePr>
          <p:cNvPr id="348175" name="Object 15"/>
          <p:cNvGraphicFramePr>
            <a:graphicFrameLocks noChangeAspect="1"/>
          </p:cNvGraphicFramePr>
          <p:nvPr/>
        </p:nvGraphicFramePr>
        <p:xfrm>
          <a:off x="4724400" y="2265362"/>
          <a:ext cx="3314700" cy="401638"/>
        </p:xfrm>
        <a:graphic>
          <a:graphicData uri="http://schemas.openxmlformats.org/presentationml/2006/ole">
            <p:oleObj spid="_x0000_s348175" name="Equation" r:id="rId11" imgW="18795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ACT: Kirchhoff junction rule</a:t>
            </a:r>
          </a:p>
        </p:txBody>
      </p:sp>
      <p:sp>
        <p:nvSpPr>
          <p:cNvPr id="19459" name="Text Box 59"/>
          <p:cNvSpPr txBox="1">
            <a:spLocks noChangeArrowheads="1"/>
          </p:cNvSpPr>
          <p:nvPr/>
        </p:nvSpPr>
        <p:spPr bwMode="auto">
          <a:xfrm>
            <a:off x="457200" y="1295400"/>
            <a:ext cx="838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We found that </a:t>
            </a:r>
            <a:r>
              <a:rPr lang="en-US" i="1" dirty="0" smtClean="0">
                <a:latin typeface="+mn-lt"/>
              </a:rPr>
              <a:t>I</a:t>
            </a:r>
            <a:r>
              <a:rPr lang="en-US" i="1" baseline="-25000" dirty="0" smtClean="0">
                <a:latin typeface="+mn-lt"/>
              </a:rPr>
              <a:t>K</a:t>
            </a:r>
            <a:r>
              <a:rPr lang="en-US" dirty="0" smtClean="0">
                <a:latin typeface="+mn-lt"/>
              </a:rPr>
              <a:t> = 62 </a:t>
            </a:r>
            <a:r>
              <a:rPr lang="en-US" dirty="0" err="1" smtClean="0">
                <a:latin typeface="+mn-lt"/>
              </a:rPr>
              <a:t>nA</a:t>
            </a:r>
            <a:r>
              <a:rPr lang="en-US" dirty="0" smtClean="0">
                <a:latin typeface="+mn-lt"/>
              </a:rPr>
              <a:t>, </a:t>
            </a:r>
            <a:r>
              <a:rPr lang="en-US" i="1" dirty="0" err="1" smtClean="0">
                <a:latin typeface="+mn-lt"/>
              </a:rPr>
              <a:t>I</a:t>
            </a:r>
            <a:r>
              <a:rPr lang="en-US" i="1" baseline="-25000" dirty="0" err="1" smtClean="0">
                <a:latin typeface="+mn-lt"/>
              </a:rPr>
              <a:t>Na</a:t>
            </a:r>
            <a:r>
              <a:rPr lang="en-US" dirty="0" smtClean="0">
                <a:latin typeface="+mn-lt"/>
              </a:rPr>
              <a:t> = 81 </a:t>
            </a:r>
            <a:r>
              <a:rPr lang="en-US" dirty="0" err="1" smtClean="0">
                <a:latin typeface="+mn-lt"/>
              </a:rPr>
              <a:t>nA</a:t>
            </a:r>
            <a:r>
              <a:rPr lang="en-US" dirty="0" smtClean="0">
                <a:latin typeface="+mn-lt"/>
              </a:rPr>
              <a:t> and </a:t>
            </a:r>
            <a:r>
              <a:rPr lang="en-US" i="1" dirty="0" err="1" smtClean="0">
                <a:latin typeface="+mn-lt"/>
              </a:rPr>
              <a:t>I</a:t>
            </a:r>
            <a:r>
              <a:rPr lang="en-US" i="1" baseline="-25000" dirty="0" err="1" smtClean="0">
                <a:latin typeface="+mn-lt"/>
              </a:rPr>
              <a:t>Cl</a:t>
            </a:r>
            <a:r>
              <a:rPr lang="en-US" dirty="0" smtClean="0">
                <a:latin typeface="+mn-lt"/>
              </a:rPr>
              <a:t> = –19 </a:t>
            </a:r>
            <a:r>
              <a:rPr lang="en-US" dirty="0" err="1" smtClean="0">
                <a:latin typeface="+mn-lt"/>
              </a:rPr>
              <a:t>nA</a:t>
            </a:r>
            <a:r>
              <a:rPr lang="en-US" dirty="0" smtClean="0">
                <a:latin typeface="+mn-lt"/>
              </a:rPr>
              <a:t>. Which of the following statements is FALSE?</a:t>
            </a:r>
            <a:endParaRPr lang="en-US" dirty="0">
              <a:latin typeface="+mn-lt"/>
            </a:endParaRPr>
          </a:p>
        </p:txBody>
      </p:sp>
      <p:pic>
        <p:nvPicPr>
          <p:cNvPr id="19463" name="Picture 20" descr="iclick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5410200" y="2684383"/>
            <a:ext cx="3581400" cy="137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7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is out of the cell 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7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is into the cell </a:t>
            </a:r>
          </a:p>
          <a:p>
            <a:pPr marL="457200" indent="-457200">
              <a:spcAft>
                <a:spcPts val="7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Cl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is into the cell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21</a:t>
            </a:fld>
            <a:endParaRPr lang="en-US" dirty="0"/>
          </a:p>
        </p:txBody>
      </p:sp>
      <p:cxnSp>
        <p:nvCxnSpPr>
          <p:cNvPr id="55" name="Straight Connector 54"/>
          <p:cNvCxnSpPr>
            <a:stCxn id="60" idx="0"/>
            <a:endCxn id="60" idx="2"/>
          </p:cNvCxnSpPr>
          <p:nvPr/>
        </p:nvCxnSpPr>
        <p:spPr>
          <a:xfrm>
            <a:off x="2743200" y="2514600"/>
            <a:ext cx="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468"/>
          <p:cNvGrpSpPr>
            <a:grpSpLocks/>
          </p:cNvGrpSpPr>
          <p:nvPr/>
        </p:nvGrpSpPr>
        <p:grpSpPr bwMode="auto">
          <a:xfrm rot="16200000">
            <a:off x="2339363" y="3246437"/>
            <a:ext cx="803275" cy="323850"/>
            <a:chOff x="1248" y="361"/>
            <a:chExt cx="253" cy="102"/>
          </a:xfrm>
        </p:grpSpPr>
        <p:sp useBgFill="1">
          <p:nvSpPr>
            <p:cNvPr id="57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58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2869001" y="327660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Na</a:t>
            </a:r>
            <a:endParaRPr lang="en-US" sz="2000" i="1" dirty="0"/>
          </a:p>
        </p:txBody>
      </p:sp>
      <p:sp>
        <p:nvSpPr>
          <p:cNvPr id="60" name="Rectangle 59"/>
          <p:cNvSpPr/>
          <p:nvPr/>
        </p:nvSpPr>
        <p:spPr>
          <a:xfrm>
            <a:off x="1447800" y="2514600"/>
            <a:ext cx="2590800" cy="2133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468"/>
          <p:cNvGrpSpPr>
            <a:grpSpLocks/>
          </p:cNvGrpSpPr>
          <p:nvPr/>
        </p:nvGrpSpPr>
        <p:grpSpPr bwMode="auto">
          <a:xfrm rot="16200000">
            <a:off x="3627437" y="3246437"/>
            <a:ext cx="803275" cy="323850"/>
            <a:chOff x="1248" y="361"/>
            <a:chExt cx="253" cy="102"/>
          </a:xfrm>
        </p:grpSpPr>
        <p:sp useBgFill="1">
          <p:nvSpPr>
            <p:cNvPr id="68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70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1035769" y="3881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80" name="Group 452"/>
          <p:cNvGrpSpPr>
            <a:grpSpLocks/>
          </p:cNvGrpSpPr>
          <p:nvPr/>
        </p:nvGrpSpPr>
        <p:grpSpPr bwMode="auto">
          <a:xfrm>
            <a:off x="997926" y="4248090"/>
            <a:ext cx="901700" cy="149225"/>
            <a:chOff x="288" y="1728"/>
            <a:chExt cx="284" cy="47"/>
          </a:xfrm>
        </p:grpSpPr>
        <p:sp useBgFill="1">
          <p:nvSpPr>
            <p:cNvPr id="83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4161310" y="327660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Cl</a:t>
            </a:r>
            <a:endParaRPr lang="en-US" sz="2000" i="1" dirty="0"/>
          </a:p>
        </p:txBody>
      </p:sp>
      <p:sp>
        <p:nvSpPr>
          <p:cNvPr id="99" name="TextBox 98"/>
          <p:cNvSpPr txBox="1"/>
          <p:nvPr/>
        </p:nvSpPr>
        <p:spPr>
          <a:xfrm>
            <a:off x="685800" y="4095690"/>
            <a:ext cx="3882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K</a:t>
            </a:r>
            <a:endParaRPr lang="en-US" sz="2000" i="1" baseline="-25000" dirty="0"/>
          </a:p>
        </p:txBody>
      </p:sp>
      <p:grpSp>
        <p:nvGrpSpPr>
          <p:cNvPr id="100" name="Group 99"/>
          <p:cNvGrpSpPr/>
          <p:nvPr/>
        </p:nvGrpSpPr>
        <p:grpSpPr>
          <a:xfrm>
            <a:off x="2743200" y="2526268"/>
            <a:ext cx="496508" cy="369332"/>
            <a:chOff x="2438400" y="2814450"/>
            <a:chExt cx="496508" cy="369332"/>
          </a:xfrm>
        </p:grpSpPr>
        <p:sp>
          <p:nvSpPr>
            <p:cNvPr id="101" name="TextBox 100"/>
            <p:cNvSpPr txBox="1"/>
            <p:nvPr/>
          </p:nvSpPr>
          <p:spPr>
            <a:xfrm>
              <a:off x="2514600" y="2814450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err="1" smtClean="0">
                  <a:solidFill>
                    <a:srgbClr val="C00000"/>
                  </a:solidFill>
                </a:rPr>
                <a:t>Na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2438400" y="296685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4038600" y="2514600"/>
            <a:ext cx="435594" cy="369332"/>
            <a:chOff x="1373226" y="2895600"/>
            <a:chExt cx="435594" cy="369332"/>
          </a:xfrm>
        </p:grpSpPr>
        <p:sp>
          <p:nvSpPr>
            <p:cNvPr id="104" name="TextBox 103"/>
            <p:cNvSpPr txBox="1"/>
            <p:nvPr/>
          </p:nvSpPr>
          <p:spPr>
            <a:xfrm>
              <a:off x="1449426" y="289560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err="1" smtClean="0">
                  <a:solidFill>
                    <a:srgbClr val="C00000"/>
                  </a:solidFill>
                </a:rPr>
                <a:t>Cl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>
              <a:off x="1373226" y="30480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1066800" y="2514600"/>
            <a:ext cx="381000" cy="369332"/>
            <a:chOff x="2057400" y="2655332"/>
            <a:chExt cx="381000" cy="369332"/>
          </a:xfrm>
        </p:grpSpPr>
        <p:sp>
          <p:nvSpPr>
            <p:cNvPr id="107" name="TextBox 106"/>
            <p:cNvSpPr txBox="1"/>
            <p:nvPr/>
          </p:nvSpPr>
          <p:spPr>
            <a:xfrm>
              <a:off x="2057400" y="265533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smtClean="0">
                  <a:solidFill>
                    <a:srgbClr val="C00000"/>
                  </a:solidFill>
                </a:rPr>
                <a:t>K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V="1">
              <a:off x="2438400" y="28194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/>
          <p:cNvSpPr txBox="1"/>
          <p:nvPr/>
        </p:nvSpPr>
        <p:spPr>
          <a:xfrm>
            <a:off x="3619243" y="38893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110" name="Group 452"/>
          <p:cNvGrpSpPr>
            <a:grpSpLocks/>
          </p:cNvGrpSpPr>
          <p:nvPr/>
        </p:nvGrpSpPr>
        <p:grpSpPr bwMode="auto">
          <a:xfrm>
            <a:off x="3581400" y="4270375"/>
            <a:ext cx="901700" cy="149225"/>
            <a:chOff x="288" y="1728"/>
            <a:chExt cx="284" cy="47"/>
          </a:xfrm>
        </p:grpSpPr>
        <p:sp useBgFill="1">
          <p:nvSpPr>
            <p:cNvPr id="111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" name="Group 468"/>
          <p:cNvGrpSpPr>
            <a:grpSpLocks/>
          </p:cNvGrpSpPr>
          <p:nvPr/>
        </p:nvGrpSpPr>
        <p:grpSpPr bwMode="auto">
          <a:xfrm rot="16200000">
            <a:off x="1055688" y="3246437"/>
            <a:ext cx="803275" cy="323850"/>
            <a:chOff x="1248" y="361"/>
            <a:chExt cx="253" cy="102"/>
          </a:xfrm>
        </p:grpSpPr>
        <p:sp useBgFill="1">
          <p:nvSpPr>
            <p:cNvPr id="115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1600200" y="327660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K</a:t>
            </a:r>
            <a:endParaRPr lang="en-US" sz="2000" i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4343400" y="4114800"/>
            <a:ext cx="43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err="1" smtClean="0"/>
              <a:t>Cl</a:t>
            </a:r>
            <a:endParaRPr lang="en-US" sz="2000" i="1" baseline="-25000" dirty="0"/>
          </a:p>
        </p:txBody>
      </p:sp>
      <p:grpSp>
        <p:nvGrpSpPr>
          <p:cNvPr id="119" name="Group 452"/>
          <p:cNvGrpSpPr>
            <a:grpSpLocks/>
          </p:cNvGrpSpPr>
          <p:nvPr/>
        </p:nvGrpSpPr>
        <p:grpSpPr bwMode="auto">
          <a:xfrm flipV="1">
            <a:off x="2286000" y="4267200"/>
            <a:ext cx="901700" cy="149225"/>
            <a:chOff x="288" y="1728"/>
            <a:chExt cx="284" cy="47"/>
          </a:xfrm>
        </p:grpSpPr>
        <p:sp useBgFill="1">
          <p:nvSpPr>
            <p:cNvPr id="120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2861846" y="4262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124" name="TextBox 123"/>
          <p:cNvSpPr txBox="1"/>
          <p:nvPr/>
        </p:nvSpPr>
        <p:spPr>
          <a:xfrm>
            <a:off x="3080942" y="4114800"/>
            <a:ext cx="500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Na</a:t>
            </a:r>
            <a:endParaRPr lang="en-US" sz="2000" i="1" baseline="-25000" dirty="0"/>
          </a:p>
        </p:txBody>
      </p:sp>
      <p:sp>
        <p:nvSpPr>
          <p:cNvPr id="135" name="TextBox 134"/>
          <p:cNvSpPr txBox="1"/>
          <p:nvPr/>
        </p:nvSpPr>
        <p:spPr>
          <a:xfrm>
            <a:off x="2286000" y="21336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Outside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2380086" y="4659868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Inside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Calculation: two loop circuit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367622" name="Picture 6" descr="http://upload.wikimedia.org/wikipedia/commons/thumb/4/4a/Action_potential.svg/300px-Action_potential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038599"/>
            <a:ext cx="2857500" cy="2819401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5747920" y="1600200"/>
            <a:ext cx="2590800" cy="2362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http://www.bio.miami.edu/tom/courses/protected/MCB6/ch23/23-06.jpg"/>
          <p:cNvPicPr>
            <a:picLocks noChangeAspect="1" noChangeArrowheads="1"/>
          </p:cNvPicPr>
          <p:nvPr/>
        </p:nvPicPr>
        <p:blipFill>
          <a:blip r:embed="rId3" cstate="print"/>
          <a:srcRect b="20200"/>
          <a:stretch>
            <a:fillRect/>
          </a:stretch>
        </p:blipFill>
        <p:spPr bwMode="auto">
          <a:xfrm>
            <a:off x="457200" y="1752599"/>
            <a:ext cx="4572000" cy="1447801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>
            <a:stCxn id="11" idx="0"/>
            <a:endCxn id="11" idx="2"/>
          </p:cNvCxnSpPr>
          <p:nvPr/>
        </p:nvCxnSpPr>
        <p:spPr>
          <a:xfrm>
            <a:off x="7043320" y="1600200"/>
            <a:ext cx="0" cy="2362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468"/>
          <p:cNvGrpSpPr>
            <a:grpSpLocks/>
          </p:cNvGrpSpPr>
          <p:nvPr/>
        </p:nvGrpSpPr>
        <p:grpSpPr bwMode="auto">
          <a:xfrm rot="16200000">
            <a:off x="6639483" y="2865437"/>
            <a:ext cx="803275" cy="323850"/>
            <a:chOff x="1248" y="361"/>
            <a:chExt cx="253" cy="102"/>
          </a:xfrm>
        </p:grpSpPr>
        <p:sp useBgFill="1">
          <p:nvSpPr>
            <p:cNvPr id="15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169121" y="274320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Na</a:t>
            </a:r>
            <a:endParaRPr lang="en-US" sz="2000" i="1" dirty="0"/>
          </a:p>
        </p:txBody>
      </p:sp>
      <p:grpSp>
        <p:nvGrpSpPr>
          <p:cNvPr id="18" name="Group 468"/>
          <p:cNvGrpSpPr>
            <a:grpSpLocks/>
          </p:cNvGrpSpPr>
          <p:nvPr/>
        </p:nvGrpSpPr>
        <p:grpSpPr bwMode="auto">
          <a:xfrm rot="16200000">
            <a:off x="7927557" y="2449513"/>
            <a:ext cx="803275" cy="323850"/>
            <a:chOff x="1248" y="361"/>
            <a:chExt cx="253" cy="102"/>
          </a:xfrm>
        </p:grpSpPr>
        <p:sp useBgFill="1">
          <p:nvSpPr>
            <p:cNvPr id="19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335889" y="2967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22" name="Group 452"/>
          <p:cNvGrpSpPr>
            <a:grpSpLocks/>
          </p:cNvGrpSpPr>
          <p:nvPr/>
        </p:nvGrpSpPr>
        <p:grpSpPr bwMode="auto">
          <a:xfrm>
            <a:off x="5298046" y="3333690"/>
            <a:ext cx="901700" cy="149225"/>
            <a:chOff x="288" y="1728"/>
            <a:chExt cx="284" cy="47"/>
          </a:xfrm>
        </p:grpSpPr>
        <p:sp useBgFill="1">
          <p:nvSpPr>
            <p:cNvPr id="23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8461430" y="234309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Cl</a:t>
            </a:r>
            <a:endParaRPr lang="en-US" sz="20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6101003" y="3181290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K</a:t>
            </a:r>
            <a:endParaRPr lang="en-US" sz="2000" i="1" baseline="-25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7043320" y="1600200"/>
            <a:ext cx="491698" cy="369332"/>
            <a:chOff x="2438400" y="2902318"/>
            <a:chExt cx="491698" cy="369332"/>
          </a:xfrm>
        </p:grpSpPr>
        <p:sp>
          <p:nvSpPr>
            <p:cNvPr id="29" name="TextBox 28"/>
            <p:cNvSpPr txBox="1"/>
            <p:nvPr/>
          </p:nvSpPr>
          <p:spPr>
            <a:xfrm>
              <a:off x="2514600" y="290231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err="1" smtClean="0">
                  <a:solidFill>
                    <a:srgbClr val="C00000"/>
                  </a:solidFill>
                </a:rPr>
                <a:t>Na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2438400" y="29718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8338720" y="1600200"/>
            <a:ext cx="435594" cy="369332"/>
            <a:chOff x="1373226" y="2895600"/>
            <a:chExt cx="435594" cy="369332"/>
          </a:xfrm>
        </p:grpSpPr>
        <p:sp>
          <p:nvSpPr>
            <p:cNvPr id="32" name="TextBox 31"/>
            <p:cNvSpPr txBox="1"/>
            <p:nvPr/>
          </p:nvSpPr>
          <p:spPr>
            <a:xfrm>
              <a:off x="1449426" y="289560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err="1" smtClean="0">
                  <a:solidFill>
                    <a:srgbClr val="C00000"/>
                  </a:solidFill>
                </a:rPr>
                <a:t>Cl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1373226" y="30480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426998" y="1600200"/>
            <a:ext cx="322524" cy="369332"/>
            <a:chOff x="2117478" y="2655332"/>
            <a:chExt cx="322524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2117478" y="265533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K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2438400" y="28194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7919363" y="29749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38" name="Group 452"/>
          <p:cNvGrpSpPr>
            <a:grpSpLocks/>
          </p:cNvGrpSpPr>
          <p:nvPr/>
        </p:nvGrpSpPr>
        <p:grpSpPr bwMode="auto">
          <a:xfrm>
            <a:off x="7881520" y="3336865"/>
            <a:ext cx="901700" cy="149225"/>
            <a:chOff x="288" y="1728"/>
            <a:chExt cx="284" cy="47"/>
          </a:xfrm>
        </p:grpSpPr>
        <p:sp useBgFill="1">
          <p:nvSpPr>
            <p:cNvPr id="39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" name="Group 468"/>
          <p:cNvGrpSpPr>
            <a:grpSpLocks/>
          </p:cNvGrpSpPr>
          <p:nvPr/>
        </p:nvGrpSpPr>
        <p:grpSpPr bwMode="auto">
          <a:xfrm rot="16200000">
            <a:off x="5355808" y="2449513"/>
            <a:ext cx="803275" cy="323850"/>
            <a:chOff x="1248" y="361"/>
            <a:chExt cx="253" cy="102"/>
          </a:xfrm>
        </p:grpSpPr>
        <p:sp useBgFill="1">
          <p:nvSpPr>
            <p:cNvPr id="43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900320" y="241929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K</a:t>
            </a:r>
            <a:endParaRPr lang="en-US" sz="2000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8712472" y="3181290"/>
            <a:ext cx="43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err="1" smtClean="0"/>
              <a:t>Cl</a:t>
            </a:r>
            <a:endParaRPr lang="en-US" sz="2000" i="1" baseline="-25000" dirty="0"/>
          </a:p>
        </p:txBody>
      </p:sp>
      <p:grpSp>
        <p:nvGrpSpPr>
          <p:cNvPr id="47" name="Group 71"/>
          <p:cNvGrpSpPr/>
          <p:nvPr/>
        </p:nvGrpSpPr>
        <p:grpSpPr>
          <a:xfrm rot="5400000">
            <a:off x="6776620" y="1943100"/>
            <a:ext cx="609600" cy="533400"/>
            <a:chOff x="5943600" y="1371600"/>
            <a:chExt cx="609600" cy="533400"/>
          </a:xfrm>
        </p:grpSpPr>
        <p:sp>
          <p:nvSpPr>
            <p:cNvPr id="48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452"/>
          <p:cNvGrpSpPr>
            <a:grpSpLocks/>
          </p:cNvGrpSpPr>
          <p:nvPr/>
        </p:nvGrpSpPr>
        <p:grpSpPr bwMode="auto">
          <a:xfrm flipV="1">
            <a:off x="6586120" y="3576935"/>
            <a:ext cx="901700" cy="149225"/>
            <a:chOff x="288" y="1728"/>
            <a:chExt cx="284" cy="47"/>
          </a:xfrm>
        </p:grpSpPr>
        <p:sp useBgFill="1">
          <p:nvSpPr>
            <p:cNvPr id="53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7203046" y="35769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7381062" y="3409890"/>
            <a:ext cx="500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Na</a:t>
            </a:r>
            <a:endParaRPr lang="en-US" sz="2000" i="1" baseline="-25000" dirty="0"/>
          </a:p>
        </p:txBody>
      </p:sp>
      <p:pic>
        <p:nvPicPr>
          <p:cNvPr id="58" name="Picture 2" descr="http://www.bio.miami.edu/tom/courses/protected/MCB6/ch23/23-06.jpg"/>
          <p:cNvPicPr>
            <a:picLocks noChangeAspect="1" noChangeArrowheads="1"/>
          </p:cNvPicPr>
          <p:nvPr/>
        </p:nvPicPr>
        <p:blipFill>
          <a:blip r:embed="rId4" cstate="print"/>
          <a:srcRect b="23269"/>
          <a:stretch>
            <a:fillRect/>
          </a:stretch>
        </p:blipFill>
        <p:spPr bwMode="auto">
          <a:xfrm>
            <a:off x="429904" y="1752600"/>
            <a:ext cx="4572000" cy="1447800"/>
          </a:xfrm>
          <a:prstGeom prst="rect">
            <a:avLst/>
          </a:prstGeom>
          <a:noFill/>
        </p:spPr>
      </p:pic>
      <p:grpSp>
        <p:nvGrpSpPr>
          <p:cNvPr id="59" name="Group 66"/>
          <p:cNvGrpSpPr/>
          <p:nvPr/>
        </p:nvGrpSpPr>
        <p:grpSpPr>
          <a:xfrm rot="5400000">
            <a:off x="6817056" y="1905000"/>
            <a:ext cx="609600" cy="609600"/>
            <a:chOff x="5867400" y="1295400"/>
            <a:chExt cx="609600" cy="609600"/>
          </a:xfrm>
        </p:grpSpPr>
        <p:sp useBgFill="1">
          <p:nvSpPr>
            <p:cNvPr id="60" name="Rectangle 400"/>
            <p:cNvSpPr>
              <a:spLocks noChangeArrowheads="1"/>
            </p:cNvSpPr>
            <p:nvPr/>
          </p:nvSpPr>
          <p:spPr bwMode="auto">
            <a:xfrm flipH="1">
              <a:off x="5943600" y="1295400"/>
              <a:ext cx="457200" cy="6096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402"/>
            <p:cNvSpPr>
              <a:spLocks noChangeArrowheads="1"/>
            </p:cNvSpPr>
            <p:nvPr/>
          </p:nvSpPr>
          <p:spPr bwMode="auto">
            <a:xfrm flipH="1">
              <a:off x="63246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404"/>
            <p:cNvSpPr>
              <a:spLocks noChangeShapeType="1"/>
            </p:cNvSpPr>
            <p:nvPr/>
          </p:nvSpPr>
          <p:spPr bwMode="auto">
            <a:xfrm flipH="1">
              <a:off x="5943600" y="16764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403"/>
            <p:cNvSpPr>
              <a:spLocks noChangeArrowheads="1"/>
            </p:cNvSpPr>
            <p:nvPr/>
          </p:nvSpPr>
          <p:spPr bwMode="auto">
            <a:xfrm flipH="1">
              <a:off x="58674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6662320" y="198120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S</a:t>
            </a:r>
            <a:endParaRPr lang="en-US" sz="2000" dirty="0"/>
          </a:p>
        </p:txBody>
      </p:sp>
      <p:grpSp>
        <p:nvGrpSpPr>
          <p:cNvPr id="65" name="Group 61"/>
          <p:cNvGrpSpPr/>
          <p:nvPr/>
        </p:nvGrpSpPr>
        <p:grpSpPr>
          <a:xfrm>
            <a:off x="4021539" y="1512626"/>
            <a:ext cx="1369286" cy="2298216"/>
            <a:chOff x="4615191" y="1918690"/>
            <a:chExt cx="1369286" cy="2298216"/>
          </a:xfrm>
        </p:grpSpPr>
        <p:sp>
          <p:nvSpPr>
            <p:cNvPr id="66" name="TextBox 65"/>
            <p:cNvSpPr txBox="1"/>
            <p:nvPr/>
          </p:nvSpPr>
          <p:spPr>
            <a:xfrm>
              <a:off x="4863152" y="1918690"/>
              <a:ext cx="852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V</a:t>
              </a:r>
              <a:r>
                <a:rPr lang="en-US" i="1" baseline="-25000" dirty="0" err="1" smtClean="0"/>
                <a:t>out</a:t>
              </a:r>
              <a:r>
                <a:rPr lang="en-US" dirty="0" smtClean="0"/>
                <a:t> = 0</a:t>
              </a:r>
              <a:endParaRPr lang="en-US" dirty="0"/>
            </a:p>
          </p:txBody>
        </p:sp>
        <p:cxnSp>
          <p:nvCxnSpPr>
            <p:cNvPr id="67" name="Straight Connector 66"/>
            <p:cNvCxnSpPr>
              <a:endCxn id="66" idx="2"/>
            </p:cNvCxnSpPr>
            <p:nvPr/>
          </p:nvCxnSpPr>
          <p:spPr>
            <a:xfrm flipV="1">
              <a:off x="4937052" y="2288022"/>
              <a:ext cx="352563" cy="175442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4615191" y="3847574"/>
              <a:ext cx="1369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V</a:t>
              </a:r>
              <a:r>
                <a:rPr lang="en-US" i="1" baseline="-25000" dirty="0" smtClean="0"/>
                <a:t>in</a:t>
              </a:r>
              <a:r>
                <a:rPr lang="en-US" dirty="0" smtClean="0"/>
                <a:t> = – 70mV</a:t>
              </a:r>
              <a:endParaRPr lang="en-US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4937052" y="3454064"/>
              <a:ext cx="269543" cy="391236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Rectangle 70"/>
          <p:cNvSpPr/>
          <p:nvPr/>
        </p:nvSpPr>
        <p:spPr>
          <a:xfrm>
            <a:off x="685800" y="1219200"/>
            <a:ext cx="3021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Find the new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r>
              <a:rPr lang="en-US" sz="2400" dirty="0" smtClean="0"/>
              <a:t> – 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out</a:t>
            </a:r>
            <a:r>
              <a:rPr lang="en-US" sz="2400" dirty="0" smtClean="0"/>
              <a:t>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629400" y="1219200"/>
            <a:ext cx="852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V</a:t>
            </a:r>
            <a:r>
              <a:rPr lang="en-US" i="1" baseline="-25000" dirty="0" err="1" smtClean="0"/>
              <a:t>out</a:t>
            </a:r>
            <a:r>
              <a:rPr lang="en-US" dirty="0" smtClean="0"/>
              <a:t> = 0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789096" y="3962400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in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1524000" y="2936544"/>
            <a:ext cx="1143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124200" y="3124200"/>
            <a:ext cx="1143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Summary of today’s lecture</a:t>
            </a:r>
            <a:endParaRPr lang="en-US" i="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648015" y="1371600"/>
            <a:ext cx="750538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Two basic principles:</a:t>
            </a:r>
          </a:p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u="sng" dirty="0" smtClean="0"/>
              <a:t>Kirchhoff loop rule</a:t>
            </a:r>
          </a:p>
          <a:p>
            <a:pPr marL="284163" lvl="1" indent="3175">
              <a:spcBef>
                <a:spcPts val="600"/>
              </a:spcBef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Voltages around circuit loop sum to zero (based on conservation of energy)</a:t>
            </a:r>
          </a:p>
          <a:p>
            <a:pPr marL="566738" lvl="1" indent="-273050">
              <a:spcBef>
                <a:spcPts val="600"/>
              </a:spcBef>
            </a:pPr>
            <a:endParaRPr lang="en-US" sz="24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66738" lvl="1" indent="-273050">
              <a:spcBef>
                <a:spcPts val="600"/>
              </a:spcBef>
            </a:pPr>
            <a:endParaRPr lang="en-US" sz="2400" u="sng" dirty="0" smtClean="0"/>
          </a:p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u="sng" dirty="0" smtClean="0"/>
              <a:t>Kirchhoff junction rule</a:t>
            </a:r>
          </a:p>
          <a:p>
            <a:pPr marL="285750" indent="1588">
              <a:spcBef>
                <a:spcPts val="600"/>
              </a:spcBef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Currents into a circuit branch equal currents out (based on conservation of charge)</a:t>
            </a:r>
            <a:endParaRPr lang="en-US" sz="2400" u="sng" dirty="0" smtClean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505200" y="3352800"/>
          <a:ext cx="1460500" cy="560917"/>
        </p:xfrm>
        <a:graphic>
          <a:graphicData uri="http://schemas.openxmlformats.org/presentationml/2006/ole">
            <p:oleObj spid="_x0000_s315394" name="Equation" r:id="rId4" imgW="660240" imgH="253800" progId="Equation.DSMT4">
              <p:embed/>
            </p:oleObj>
          </a:graphicData>
        </a:graphic>
      </p:graphicFrame>
      <p:graphicFrame>
        <p:nvGraphicFramePr>
          <p:cNvPr id="292866" name="Object 2"/>
          <p:cNvGraphicFramePr>
            <a:graphicFrameLocks noChangeAspect="1"/>
          </p:cNvGraphicFramePr>
          <p:nvPr/>
        </p:nvGraphicFramePr>
        <p:xfrm>
          <a:off x="3352800" y="5653087"/>
          <a:ext cx="1927225" cy="519113"/>
        </p:xfrm>
        <a:graphic>
          <a:graphicData uri="http://schemas.openxmlformats.org/presentationml/2006/ole">
            <p:oleObj spid="_x0000_s315395" name="Equation" r:id="rId5" imgW="939600" imgH="253800" progId="Equation.DSMT4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today’s lecture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8015" y="1371600"/>
            <a:ext cx="7505385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Basic approach to solving complex circuits:</a:t>
            </a:r>
            <a:endParaRPr lang="en-US" sz="2800" u="sng" dirty="0" smtClean="0"/>
          </a:p>
          <a:p>
            <a:pPr marL="284163" lvl="1" indent="3175">
              <a:spcBef>
                <a:spcPts val="600"/>
              </a:spcBef>
              <a:buAutoNum type="arabi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Label all currents</a:t>
            </a:r>
          </a:p>
          <a:p>
            <a:pPr marL="284163" lvl="1" indent="3175">
              <a:spcBef>
                <a:spcPts val="600"/>
              </a:spcBef>
              <a:buAutoNum type="arabi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Label +/– for all elements</a:t>
            </a:r>
          </a:p>
          <a:p>
            <a:pPr marL="284163" lvl="1" indent="3175">
              <a:spcBef>
                <a:spcPts val="600"/>
              </a:spcBef>
              <a:buAutoNum type="arabi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Choose loop(s) and direction(s)</a:t>
            </a:r>
          </a:p>
          <a:p>
            <a:pPr marL="284163" lvl="1" indent="3175">
              <a:spcBef>
                <a:spcPts val="600"/>
              </a:spcBef>
              <a:buAutoNum type="arabi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Write down voltage differences</a:t>
            </a:r>
          </a:p>
          <a:p>
            <a:pPr marL="284163" lvl="1" indent="3175">
              <a:spcBef>
                <a:spcPts val="600"/>
              </a:spcBef>
              <a:buAutoNum type="arabi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Write down junction rule</a:t>
            </a:r>
          </a:p>
          <a:p>
            <a:pPr marL="566738" lvl="1" indent="-273050">
              <a:spcBef>
                <a:spcPts val="600"/>
              </a:spcBef>
            </a:pPr>
            <a:r>
              <a:rPr lang="en-US" sz="2400" dirty="0" smtClean="0"/>
              <a:t>The rest is algebra!</a:t>
            </a:r>
            <a:endParaRPr lang="en-US" sz="2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Kirchhoff’s loop rule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6591301" y="876299"/>
            <a:ext cx="1600199" cy="22860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2133600" y="1828800"/>
            <a:ext cx="1600200" cy="685800"/>
            <a:chOff x="5638800" y="4114800"/>
            <a:chExt cx="1600200" cy="685800"/>
          </a:xfrm>
        </p:grpSpPr>
        <p:graphicFrame>
          <p:nvGraphicFramePr>
            <p:cNvPr id="56" name="Object 2"/>
            <p:cNvGraphicFramePr>
              <a:graphicFrameLocks noChangeAspect="1"/>
            </p:cNvGraphicFramePr>
            <p:nvPr/>
          </p:nvGraphicFramePr>
          <p:xfrm>
            <a:off x="5715000" y="4191000"/>
            <a:ext cx="1460500" cy="560917"/>
          </p:xfrm>
          <a:graphic>
            <a:graphicData uri="http://schemas.openxmlformats.org/presentationml/2006/ole">
              <p:oleObj spid="_x0000_s319491" name="Equation" r:id="rId3" imgW="660240" imgH="253800" progId="Equation.DSMT4">
                <p:embed/>
              </p:oleObj>
            </a:graphicData>
          </a:graphic>
        </p:graphicFrame>
        <p:sp>
          <p:nvSpPr>
            <p:cNvPr id="57" name="Rectangle 56"/>
            <p:cNvSpPr/>
            <p:nvPr/>
          </p:nvSpPr>
          <p:spPr>
            <a:xfrm>
              <a:off x="5638800" y="4114800"/>
              <a:ext cx="1600200" cy="6858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09600" y="1219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Voltages around a loop sum to zero 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651945" y="6019800"/>
            <a:ext cx="833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Go around loop and write +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element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if electric potential increases –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element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if it decreases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3200400" y="3429000"/>
            <a:ext cx="2971800" cy="2218730"/>
            <a:chOff x="3200400" y="2325469"/>
            <a:chExt cx="2971800" cy="2218730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4563494" y="2325469"/>
              <a:ext cx="0" cy="1219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 468"/>
            <p:cNvGrpSpPr>
              <a:grpSpLocks/>
            </p:cNvGrpSpPr>
            <p:nvPr/>
          </p:nvGrpSpPr>
          <p:grpSpPr bwMode="auto">
            <a:xfrm rot="5400000">
              <a:off x="4160837" y="2754236"/>
              <a:ext cx="803275" cy="323850"/>
              <a:chOff x="1248" y="361"/>
              <a:chExt cx="253" cy="102"/>
            </a:xfrm>
          </p:grpSpPr>
          <p:sp useBgFill="1">
            <p:nvSpPr>
              <p:cNvPr id="67" name="Rectangle 469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Freeform 470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3200400" y="3620869"/>
              <a:ext cx="2971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u="sng" dirty="0" smtClean="0"/>
                <a:t>Resistors</a:t>
              </a:r>
              <a:r>
                <a:rPr lang="en-US" dirty="0" smtClean="0"/>
                <a:t>: higher/lower potential depends on current direction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724400" y="2667000"/>
              <a:ext cx="3513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R</a:t>
              </a:r>
              <a:endParaRPr lang="en-US" sz="2400" i="1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142386" y="3429000"/>
            <a:ext cx="2849214" cy="2218730"/>
            <a:chOff x="6019800" y="2325469"/>
            <a:chExt cx="2849214" cy="2218730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7313115" y="2325469"/>
              <a:ext cx="0" cy="1219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452"/>
            <p:cNvGrpSpPr>
              <a:grpSpLocks/>
            </p:cNvGrpSpPr>
            <p:nvPr/>
          </p:nvGrpSpPr>
          <p:grpSpPr bwMode="auto">
            <a:xfrm>
              <a:off x="6870700" y="2819400"/>
              <a:ext cx="901700" cy="149225"/>
              <a:chOff x="288" y="1728"/>
              <a:chExt cx="284" cy="47"/>
            </a:xfrm>
          </p:grpSpPr>
          <p:sp useBgFill="1">
            <p:nvSpPr>
              <p:cNvPr id="75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454"/>
              <p:cNvSpPr>
                <a:spLocks noChangeShapeType="1"/>
              </p:cNvSpPr>
              <p:nvPr/>
            </p:nvSpPr>
            <p:spPr bwMode="auto">
              <a:xfrm>
                <a:off x="335" y="1731"/>
                <a:ext cx="1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455"/>
              <p:cNvSpPr>
                <a:spLocks noChangeShapeType="1"/>
              </p:cNvSpPr>
              <p:nvPr/>
            </p:nvSpPr>
            <p:spPr bwMode="auto">
              <a:xfrm>
                <a:off x="336" y="1771"/>
                <a:ext cx="1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6019800" y="3620869"/>
              <a:ext cx="284921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u="sng" dirty="0" smtClean="0"/>
                <a:t>Capacitors</a:t>
              </a:r>
              <a:r>
                <a:rPr lang="en-US" dirty="0" smtClean="0"/>
                <a:t>: higher/lower potential depends on which plate has +</a:t>
              </a:r>
              <a:r>
                <a:rPr lang="en-US" i="1" dirty="0" smtClean="0"/>
                <a:t>Q</a:t>
              </a:r>
              <a:r>
                <a:rPr lang="en-US" dirty="0" smtClean="0"/>
                <a:t>/–</a:t>
              </a:r>
              <a:r>
                <a:rPr lang="en-US" i="1" dirty="0" smtClean="0"/>
                <a:t>Q</a:t>
              </a:r>
              <a:endParaRPr lang="en-US" i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620000" y="2667000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C</a:t>
              </a:r>
              <a:endParaRPr lang="en-US" sz="2400" i="1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33401" y="3454618"/>
            <a:ext cx="2590799" cy="1905000"/>
            <a:chOff x="533401" y="2362200"/>
            <a:chExt cx="2590799" cy="1905000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1828800" y="2362200"/>
              <a:ext cx="0" cy="1219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" name="Group 452"/>
            <p:cNvGrpSpPr>
              <a:grpSpLocks/>
            </p:cNvGrpSpPr>
            <p:nvPr/>
          </p:nvGrpSpPr>
          <p:grpSpPr bwMode="auto">
            <a:xfrm>
              <a:off x="1384300" y="2884013"/>
              <a:ext cx="901700" cy="149225"/>
              <a:chOff x="288" y="1728"/>
              <a:chExt cx="284" cy="47"/>
            </a:xfrm>
          </p:grpSpPr>
          <p:sp useBgFill="1">
            <p:nvSpPr>
              <p:cNvPr id="85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1" name="TextBox 80"/>
            <p:cNvSpPr txBox="1"/>
            <p:nvPr/>
          </p:nvSpPr>
          <p:spPr>
            <a:xfrm>
              <a:off x="1919759" y="246000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sp>
          <p:nvSpPr>
            <p:cNvPr id="82" name="TextBox 20"/>
            <p:cNvSpPr txBox="1"/>
            <p:nvPr/>
          </p:nvSpPr>
          <p:spPr>
            <a:xfrm>
              <a:off x="533401" y="3620869"/>
              <a:ext cx="25907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u="sng" dirty="0" smtClean="0"/>
                <a:t>Batteries</a:t>
              </a:r>
              <a:r>
                <a:rPr lang="en-US" dirty="0" smtClean="0"/>
                <a:t>: + end is always at higher potential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209800" y="2738735"/>
              <a:ext cx="3241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i="1" dirty="0" smtClean="0">
                  <a:latin typeface="Calibri"/>
                </a:rPr>
                <a:t>ε</a:t>
              </a:r>
              <a:endParaRPr lang="en-US" sz="2400" i="1" dirty="0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651945" y="5726668"/>
            <a:ext cx="429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Label +/– for higher/lower electric potential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781800" y="1066801"/>
            <a:ext cx="1295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Element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781800" y="2667000"/>
            <a:ext cx="1295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Element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rot="5400000">
            <a:off x="7886700" y="1866901"/>
            <a:ext cx="1295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Element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 rot="5400000">
            <a:off x="5600700" y="1866901"/>
            <a:ext cx="1295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Element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Freeform 32"/>
          <p:cNvSpPr>
            <a:spLocks/>
          </p:cNvSpPr>
          <p:nvPr/>
        </p:nvSpPr>
        <p:spPr bwMode="auto">
          <a:xfrm>
            <a:off x="6477000" y="1447802"/>
            <a:ext cx="1828800" cy="1143000"/>
          </a:xfrm>
          <a:custGeom>
            <a:avLst/>
            <a:gdLst>
              <a:gd name="T0" fmla="*/ 46341712 w 10001"/>
              <a:gd name="T1" fmla="*/ 429369578 h 10305"/>
              <a:gd name="T2" fmla="*/ 88507040 w 10001"/>
              <a:gd name="T3" fmla="*/ 75774515 h 10305"/>
              <a:gd name="T4" fmla="*/ 757901353 w 10001"/>
              <a:gd name="T5" fmla="*/ 119701 h 10305"/>
              <a:gd name="T6" fmla="*/ 1258902991 w 10001"/>
              <a:gd name="T7" fmla="*/ 83322053 h 10305"/>
              <a:gd name="T8" fmla="*/ 1319254672 w 10001"/>
              <a:gd name="T9" fmla="*/ 474594836 h 10305"/>
              <a:gd name="T10" fmla="*/ 952832413 w 10001"/>
              <a:gd name="T11" fmla="*/ 610869359 h 10305"/>
              <a:gd name="T12" fmla="*/ 521882456 w 10001"/>
              <a:gd name="T13" fmla="*/ 595893983 h 1030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001" h="10305">
                <a:moveTo>
                  <a:pt x="344" y="7168"/>
                </a:moveTo>
                <a:cubicBezTo>
                  <a:pt x="-103" y="4792"/>
                  <a:pt x="-223" y="2459"/>
                  <a:pt x="657" y="1265"/>
                </a:cubicBezTo>
                <a:cubicBezTo>
                  <a:pt x="1537" y="71"/>
                  <a:pt x="4178" y="-19"/>
                  <a:pt x="5626" y="2"/>
                </a:cubicBezTo>
                <a:cubicBezTo>
                  <a:pt x="7074" y="23"/>
                  <a:pt x="8651" y="71"/>
                  <a:pt x="9345" y="1391"/>
                </a:cubicBezTo>
                <a:cubicBezTo>
                  <a:pt x="10040" y="2711"/>
                  <a:pt x="10172" y="6455"/>
                  <a:pt x="9793" y="7923"/>
                </a:cubicBezTo>
                <a:cubicBezTo>
                  <a:pt x="9414" y="9391"/>
                  <a:pt x="8046" y="9889"/>
                  <a:pt x="7073" y="10198"/>
                </a:cubicBezTo>
                <a:cubicBezTo>
                  <a:pt x="6101" y="10507"/>
                  <a:pt x="5043" y="10060"/>
                  <a:pt x="3874" y="9948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4191000" y="3352800"/>
            <a:ext cx="311957" cy="1288680"/>
            <a:chOff x="2590800" y="1611868"/>
            <a:chExt cx="311957" cy="1288680"/>
          </a:xfrm>
        </p:grpSpPr>
        <p:sp>
          <p:nvSpPr>
            <p:cNvPr id="95" name="TextBox 94"/>
            <p:cNvSpPr txBox="1"/>
            <p:nvPr/>
          </p:nvSpPr>
          <p:spPr>
            <a:xfrm>
              <a:off x="2595518" y="16118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+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590800" y="2526268"/>
              <a:ext cx="311957" cy="374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–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558226" y="3276600"/>
            <a:ext cx="332348" cy="369332"/>
            <a:chOff x="1373226" y="2895600"/>
            <a:chExt cx="332348" cy="369332"/>
          </a:xfrm>
        </p:grpSpPr>
        <p:sp>
          <p:nvSpPr>
            <p:cNvPr id="47" name="TextBox 46"/>
            <p:cNvSpPr txBox="1"/>
            <p:nvPr/>
          </p:nvSpPr>
          <p:spPr>
            <a:xfrm>
              <a:off x="1463200" y="2895600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1373226" y="3048000"/>
              <a:ext cx="1626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665460" y="2895600"/>
            <a:ext cx="3068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Is voltage positive or negative?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7155642" y="3352800"/>
            <a:ext cx="311957" cy="1288680"/>
            <a:chOff x="2590800" y="1611868"/>
            <a:chExt cx="311957" cy="1288680"/>
          </a:xfrm>
        </p:grpSpPr>
        <p:sp>
          <p:nvSpPr>
            <p:cNvPr id="52" name="TextBox 51"/>
            <p:cNvSpPr txBox="1"/>
            <p:nvPr/>
          </p:nvSpPr>
          <p:spPr>
            <a:xfrm>
              <a:off x="2595518" y="16118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+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590800" y="2526268"/>
              <a:ext cx="311957" cy="374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–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466019" y="3505200"/>
            <a:ext cx="458781" cy="902732"/>
            <a:chOff x="2748777" y="1611868"/>
            <a:chExt cx="458781" cy="902732"/>
          </a:xfrm>
        </p:grpSpPr>
        <p:sp>
          <p:nvSpPr>
            <p:cNvPr id="97" name="TextBox 96"/>
            <p:cNvSpPr txBox="1"/>
            <p:nvPr/>
          </p:nvSpPr>
          <p:spPr>
            <a:xfrm>
              <a:off x="2748777" y="1611868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+</a:t>
              </a:r>
              <a:r>
                <a:rPr lang="en-US" i="1" dirty="0" smtClean="0">
                  <a:solidFill>
                    <a:srgbClr val="C00000"/>
                  </a:solidFill>
                </a:rPr>
                <a:t>Q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750358" y="21452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–Q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Calculation: single loop practice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6200000">
            <a:off x="1447801" y="1219199"/>
            <a:ext cx="1524002" cy="22860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452"/>
          <p:cNvGrpSpPr>
            <a:grpSpLocks/>
          </p:cNvGrpSpPr>
          <p:nvPr/>
        </p:nvGrpSpPr>
        <p:grpSpPr bwMode="auto">
          <a:xfrm>
            <a:off x="695326" y="2369021"/>
            <a:ext cx="762000" cy="142224"/>
            <a:chOff x="288" y="1728"/>
            <a:chExt cx="284" cy="47"/>
          </a:xfrm>
          <a:solidFill>
            <a:srgbClr val="FFFFFF"/>
          </a:solidFill>
        </p:grpSpPr>
        <p:sp>
          <p:nvSpPr>
            <p:cNvPr id="9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95326" y="20690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1066800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= 5 </a:t>
            </a:r>
            <a:r>
              <a:rPr lang="el-GR" dirty="0" smtClean="0"/>
              <a:t>Ω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1061945" y="199286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>
                <a:latin typeface="Calibri"/>
              </a:rPr>
              <a:t>ε</a:t>
            </a:r>
            <a:r>
              <a:rPr lang="en-US" baseline="-25000" dirty="0" smtClean="0"/>
              <a:t>1</a:t>
            </a:r>
            <a:r>
              <a:rPr lang="en-US" dirty="0" smtClean="0"/>
              <a:t> = 50 V</a:t>
            </a:r>
            <a:endParaRPr lang="en-US" baseline="-25000" dirty="0"/>
          </a:p>
        </p:txBody>
      </p:sp>
      <p:grpSp>
        <p:nvGrpSpPr>
          <p:cNvPr id="15" name="Group 452"/>
          <p:cNvGrpSpPr>
            <a:grpSpLocks/>
          </p:cNvGrpSpPr>
          <p:nvPr/>
        </p:nvGrpSpPr>
        <p:grpSpPr bwMode="auto">
          <a:xfrm>
            <a:off x="2971800" y="2372376"/>
            <a:ext cx="762000" cy="142224"/>
            <a:chOff x="288" y="1728"/>
            <a:chExt cx="284" cy="47"/>
          </a:xfrm>
          <a:solidFill>
            <a:srgbClr val="FFFFFF"/>
          </a:solidFill>
        </p:grpSpPr>
        <p:sp>
          <p:nvSpPr>
            <p:cNvPr id="16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752600" y="259080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= 15 </a:t>
            </a:r>
            <a:r>
              <a:rPr lang="el-GR" dirty="0" smtClean="0"/>
              <a:t>Ω</a:t>
            </a:r>
            <a:endParaRPr lang="en-US" baseline="-25000" dirty="0"/>
          </a:p>
        </p:txBody>
      </p:sp>
      <p:grpSp>
        <p:nvGrpSpPr>
          <p:cNvPr id="23" name="Group 462"/>
          <p:cNvGrpSpPr>
            <a:grpSpLocks/>
          </p:cNvGrpSpPr>
          <p:nvPr/>
        </p:nvGrpSpPr>
        <p:grpSpPr bwMode="auto">
          <a:xfrm>
            <a:off x="1905000" y="1447800"/>
            <a:ext cx="761999" cy="304800"/>
            <a:chOff x="1261" y="25"/>
            <a:chExt cx="253" cy="102"/>
          </a:xfrm>
          <a:solidFill>
            <a:srgbClr val="FFFFFF"/>
          </a:solidFill>
        </p:grpSpPr>
        <p:sp>
          <p:nvSpPr>
            <p:cNvPr id="24" name="Rectangle 463"/>
            <p:cNvSpPr>
              <a:spLocks noChangeArrowheads="1"/>
            </p:cNvSpPr>
            <p:nvPr/>
          </p:nvSpPr>
          <p:spPr bwMode="auto">
            <a:xfrm>
              <a:off x="1261" y="25"/>
              <a:ext cx="248" cy="1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Freeform 464"/>
            <p:cNvSpPr>
              <a:spLocks/>
            </p:cNvSpPr>
            <p:nvPr/>
          </p:nvSpPr>
          <p:spPr bwMode="auto">
            <a:xfrm>
              <a:off x="1261" y="31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462"/>
          <p:cNvGrpSpPr>
            <a:grpSpLocks/>
          </p:cNvGrpSpPr>
          <p:nvPr/>
        </p:nvGrpSpPr>
        <p:grpSpPr bwMode="auto">
          <a:xfrm>
            <a:off x="1905001" y="2971800"/>
            <a:ext cx="761999" cy="304800"/>
            <a:chOff x="1261" y="25"/>
            <a:chExt cx="253" cy="102"/>
          </a:xfrm>
          <a:solidFill>
            <a:srgbClr val="FFFFFF"/>
          </a:solidFill>
        </p:grpSpPr>
        <p:sp>
          <p:nvSpPr>
            <p:cNvPr id="27" name="Rectangle 463"/>
            <p:cNvSpPr>
              <a:spLocks noChangeArrowheads="1"/>
            </p:cNvSpPr>
            <p:nvPr/>
          </p:nvSpPr>
          <p:spPr bwMode="auto">
            <a:xfrm>
              <a:off x="1261" y="25"/>
              <a:ext cx="248" cy="1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Freeform 464"/>
            <p:cNvSpPr>
              <a:spLocks/>
            </p:cNvSpPr>
            <p:nvPr/>
          </p:nvSpPr>
          <p:spPr bwMode="auto">
            <a:xfrm>
              <a:off x="1261" y="31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352800" y="199286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>
                <a:latin typeface="Calibri"/>
              </a:rPr>
              <a:t>ε</a:t>
            </a:r>
            <a:r>
              <a:rPr lang="en-US" baseline="-25000" dirty="0" smtClean="0"/>
              <a:t>2</a:t>
            </a:r>
            <a:r>
              <a:rPr lang="en-US" dirty="0" smtClean="0"/>
              <a:t> = 10 V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3052718" y="20690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295400" y="1143000"/>
            <a:ext cx="242374" cy="457200"/>
            <a:chOff x="1144626" y="2743200"/>
            <a:chExt cx="242374" cy="457200"/>
          </a:xfrm>
        </p:grpSpPr>
        <p:sp>
          <p:nvSpPr>
            <p:cNvPr id="32" name="TextBox 31"/>
            <p:cNvSpPr txBox="1"/>
            <p:nvPr/>
          </p:nvSpPr>
          <p:spPr>
            <a:xfrm>
              <a:off x="1144626" y="2743200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1220826" y="3200400"/>
              <a:ext cx="15402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1600200" y="2743200"/>
            <a:ext cx="1295400" cy="369332"/>
            <a:chOff x="1600200" y="2743200"/>
            <a:chExt cx="1295400" cy="369332"/>
          </a:xfrm>
        </p:grpSpPr>
        <p:sp>
          <p:nvSpPr>
            <p:cNvPr id="38" name="TextBox 37"/>
            <p:cNvSpPr txBox="1"/>
            <p:nvPr/>
          </p:nvSpPr>
          <p:spPr>
            <a:xfrm>
              <a:off x="2595518" y="27432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+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600200" y="27432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–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681118" y="1600200"/>
            <a:ext cx="1209764" cy="381000"/>
            <a:chOff x="1681118" y="1600200"/>
            <a:chExt cx="1209764" cy="381000"/>
          </a:xfrm>
        </p:grpSpPr>
        <p:sp>
          <p:nvSpPr>
            <p:cNvPr id="37" name="TextBox 36"/>
            <p:cNvSpPr txBox="1"/>
            <p:nvPr/>
          </p:nvSpPr>
          <p:spPr>
            <a:xfrm>
              <a:off x="1681118" y="16002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+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590800" y="16118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–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85800" y="3657600"/>
            <a:ext cx="5299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What if we go around the loop the “wrong” way?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5800" y="4800600"/>
            <a:ext cx="5014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What if we’re not given the current direction? 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01643" y="5257800"/>
            <a:ext cx="42513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What if we pick the “wrong” direction?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1600200" y="2743200"/>
            <a:ext cx="1290682" cy="369332"/>
            <a:chOff x="1600200" y="3212068"/>
            <a:chExt cx="1290682" cy="369332"/>
          </a:xfrm>
        </p:grpSpPr>
        <p:sp>
          <p:nvSpPr>
            <p:cNvPr id="56" name="TextBox 55"/>
            <p:cNvSpPr txBox="1"/>
            <p:nvPr/>
          </p:nvSpPr>
          <p:spPr>
            <a:xfrm>
              <a:off x="2590800" y="32120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9900"/>
                  </a:solidFill>
                </a:rPr>
                <a:t>–</a:t>
              </a:r>
              <a:endParaRPr lang="en-US" b="1" dirty="0">
                <a:solidFill>
                  <a:srgbClr val="0099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600200" y="32120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9900"/>
                  </a:solidFill>
                </a:rPr>
                <a:t>+</a:t>
              </a:r>
              <a:endParaRPr lang="en-US" b="1" dirty="0">
                <a:solidFill>
                  <a:srgbClr val="009900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4343400" y="1447800"/>
            <a:ext cx="4572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Calculate the current </a:t>
            </a:r>
            <a:r>
              <a:rPr lang="en-US" sz="2400" i="1" dirty="0" smtClean="0"/>
              <a:t>I</a:t>
            </a:r>
            <a:r>
              <a:rPr lang="en-US" sz="2400" dirty="0" smtClean="0"/>
              <a:t> in the circuit</a:t>
            </a:r>
            <a:endParaRPr lang="en-US" sz="2400" dirty="0"/>
          </a:p>
        </p:txBody>
      </p:sp>
      <p:grpSp>
        <p:nvGrpSpPr>
          <p:cNvPr id="86" name="Group 85"/>
          <p:cNvGrpSpPr/>
          <p:nvPr/>
        </p:nvGrpSpPr>
        <p:grpSpPr>
          <a:xfrm>
            <a:off x="685800" y="2057400"/>
            <a:ext cx="300082" cy="750332"/>
            <a:chOff x="685800" y="2057400"/>
            <a:chExt cx="300082" cy="750332"/>
          </a:xfrm>
        </p:grpSpPr>
        <p:sp>
          <p:nvSpPr>
            <p:cNvPr id="59" name="TextBox 58"/>
            <p:cNvSpPr txBox="1"/>
            <p:nvPr/>
          </p:nvSpPr>
          <p:spPr>
            <a:xfrm>
              <a:off x="685800" y="20574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+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5800" y="24384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–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048000" y="2057400"/>
            <a:ext cx="300082" cy="750332"/>
            <a:chOff x="3048000" y="2057400"/>
            <a:chExt cx="300082" cy="750332"/>
          </a:xfrm>
        </p:grpSpPr>
        <p:sp>
          <p:nvSpPr>
            <p:cNvPr id="62" name="TextBox 61"/>
            <p:cNvSpPr txBox="1"/>
            <p:nvPr/>
          </p:nvSpPr>
          <p:spPr>
            <a:xfrm>
              <a:off x="3048000" y="20574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+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048000" y="24384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–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84" name="Slide Number Placeholder 8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Calculation: single loop practice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62000" y="1295400"/>
            <a:ext cx="6485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can the current be driven opposite battery 2?</a:t>
            </a:r>
            <a:endParaRPr lang="en-US" sz="2400" dirty="0"/>
          </a:p>
        </p:txBody>
      </p:sp>
      <p:sp>
        <p:nvSpPr>
          <p:cNvPr id="43" name="Rectangle 42"/>
          <p:cNvSpPr/>
          <p:nvPr/>
        </p:nvSpPr>
        <p:spPr>
          <a:xfrm rot="16200000">
            <a:off x="1295399" y="1981200"/>
            <a:ext cx="1524002" cy="228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52"/>
          <p:cNvGrpSpPr>
            <a:grpSpLocks/>
          </p:cNvGrpSpPr>
          <p:nvPr/>
        </p:nvGrpSpPr>
        <p:grpSpPr bwMode="auto">
          <a:xfrm>
            <a:off x="542925" y="3131021"/>
            <a:ext cx="762000" cy="142224"/>
            <a:chOff x="288" y="1728"/>
            <a:chExt cx="284" cy="47"/>
          </a:xfrm>
          <a:solidFill>
            <a:srgbClr val="FFFFFF"/>
          </a:solidFill>
        </p:grpSpPr>
        <p:sp useBgFill="1">
          <p:nvSpPr>
            <p:cNvPr id="45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42925" y="28310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676399" y="1828800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= 5 </a:t>
            </a:r>
            <a:r>
              <a:rPr lang="el-GR" dirty="0" smtClean="0"/>
              <a:t>Ω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909544" y="275486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>
                <a:latin typeface="Calibri"/>
              </a:rPr>
              <a:t>ε</a:t>
            </a:r>
            <a:r>
              <a:rPr lang="en-US" baseline="-25000" dirty="0" smtClean="0"/>
              <a:t>1</a:t>
            </a:r>
            <a:r>
              <a:rPr lang="en-US" dirty="0" smtClean="0"/>
              <a:t> = 50 V</a:t>
            </a:r>
            <a:endParaRPr lang="en-US" baseline="-25000" dirty="0"/>
          </a:p>
        </p:txBody>
      </p:sp>
      <p:grpSp>
        <p:nvGrpSpPr>
          <p:cNvPr id="51" name="Group 452"/>
          <p:cNvGrpSpPr>
            <a:grpSpLocks/>
          </p:cNvGrpSpPr>
          <p:nvPr/>
        </p:nvGrpSpPr>
        <p:grpSpPr bwMode="auto">
          <a:xfrm>
            <a:off x="2819399" y="3134376"/>
            <a:ext cx="762000" cy="142224"/>
            <a:chOff x="288" y="1728"/>
            <a:chExt cx="284" cy="47"/>
          </a:xfrm>
          <a:solidFill>
            <a:srgbClr val="FFFFFF"/>
          </a:solidFill>
        </p:grpSpPr>
        <p:sp useBgFill="1">
          <p:nvSpPr>
            <p:cNvPr id="52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600199" y="335280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= 15 </a:t>
            </a:r>
            <a:r>
              <a:rPr lang="el-GR" dirty="0" smtClean="0"/>
              <a:t>Ω</a:t>
            </a:r>
            <a:endParaRPr lang="en-US" baseline="-25000" dirty="0"/>
          </a:p>
        </p:txBody>
      </p:sp>
      <p:grpSp>
        <p:nvGrpSpPr>
          <p:cNvPr id="56" name="Group 462"/>
          <p:cNvGrpSpPr>
            <a:grpSpLocks/>
          </p:cNvGrpSpPr>
          <p:nvPr/>
        </p:nvGrpSpPr>
        <p:grpSpPr bwMode="auto">
          <a:xfrm>
            <a:off x="1752599" y="2209800"/>
            <a:ext cx="761999" cy="304800"/>
            <a:chOff x="1261" y="25"/>
            <a:chExt cx="253" cy="102"/>
          </a:xfrm>
          <a:solidFill>
            <a:srgbClr val="FFFFFF"/>
          </a:solidFill>
        </p:grpSpPr>
        <p:sp useBgFill="1">
          <p:nvSpPr>
            <p:cNvPr id="57" name="Rectangle 463"/>
            <p:cNvSpPr>
              <a:spLocks noChangeArrowheads="1"/>
            </p:cNvSpPr>
            <p:nvPr/>
          </p:nvSpPr>
          <p:spPr bwMode="auto">
            <a:xfrm>
              <a:off x="1261" y="25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Freeform 464"/>
            <p:cNvSpPr>
              <a:spLocks/>
            </p:cNvSpPr>
            <p:nvPr/>
          </p:nvSpPr>
          <p:spPr bwMode="auto">
            <a:xfrm>
              <a:off x="1261" y="31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" name="Group 462"/>
          <p:cNvGrpSpPr>
            <a:grpSpLocks/>
          </p:cNvGrpSpPr>
          <p:nvPr/>
        </p:nvGrpSpPr>
        <p:grpSpPr bwMode="auto">
          <a:xfrm>
            <a:off x="1752600" y="3733800"/>
            <a:ext cx="761999" cy="304800"/>
            <a:chOff x="1261" y="25"/>
            <a:chExt cx="253" cy="102"/>
          </a:xfrm>
          <a:solidFill>
            <a:srgbClr val="FFFFFF"/>
          </a:solidFill>
        </p:grpSpPr>
        <p:sp useBgFill="1">
          <p:nvSpPr>
            <p:cNvPr id="60" name="Rectangle 463"/>
            <p:cNvSpPr>
              <a:spLocks noChangeArrowheads="1"/>
            </p:cNvSpPr>
            <p:nvPr/>
          </p:nvSpPr>
          <p:spPr bwMode="auto">
            <a:xfrm>
              <a:off x="1261" y="25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Freeform 464"/>
            <p:cNvSpPr>
              <a:spLocks/>
            </p:cNvSpPr>
            <p:nvPr/>
          </p:nvSpPr>
          <p:spPr bwMode="auto">
            <a:xfrm>
              <a:off x="1261" y="31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900317" y="28310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990599" y="1992867"/>
            <a:ext cx="242374" cy="369333"/>
            <a:chOff x="1144626" y="2831067"/>
            <a:chExt cx="242374" cy="369333"/>
          </a:xfrm>
        </p:grpSpPr>
        <p:sp>
          <p:nvSpPr>
            <p:cNvPr id="64" name="TextBox 63"/>
            <p:cNvSpPr txBox="1"/>
            <p:nvPr/>
          </p:nvSpPr>
          <p:spPr>
            <a:xfrm>
              <a:off x="1144626" y="2831067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1220826" y="3200400"/>
              <a:ext cx="15402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4494661" y="2228927"/>
            <a:ext cx="4390030" cy="4287875"/>
            <a:chOff x="3921456" y="2351757"/>
            <a:chExt cx="4390030" cy="4287875"/>
          </a:xfrm>
        </p:grpSpPr>
        <p:sp>
          <p:nvSpPr>
            <p:cNvPr id="4" name="L-Shape 3"/>
            <p:cNvSpPr/>
            <p:nvPr/>
          </p:nvSpPr>
          <p:spPr>
            <a:xfrm flipH="1" flipV="1">
              <a:off x="5119685" y="2971800"/>
              <a:ext cx="2119315" cy="2332831"/>
            </a:xfrm>
            <a:prstGeom prst="corner">
              <a:avLst>
                <a:gd name="adj1" fmla="val 18422"/>
                <a:gd name="adj2" fmla="val 22714"/>
              </a:avLst>
            </a:prstGeom>
            <a:solidFill>
              <a:schemeClr val="bg1">
                <a:lumMod val="65000"/>
                <a:alpha val="14000"/>
              </a:schemeClr>
            </a:solidFill>
            <a:ln w="6350">
              <a:noFill/>
            </a:ln>
            <a:scene3d>
              <a:camera prst="isometricTopUp"/>
              <a:lightRig rig="threePt" dir="t"/>
            </a:scene3d>
            <a:sp3d>
              <a:extrusionClr>
                <a:schemeClr val="tx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L-Shape 5"/>
            <p:cNvSpPr/>
            <p:nvPr/>
          </p:nvSpPr>
          <p:spPr>
            <a:xfrm flipH="1" flipV="1">
              <a:off x="4553517" y="2351757"/>
              <a:ext cx="2301437" cy="713606"/>
            </a:xfrm>
            <a:prstGeom prst="corner">
              <a:avLst>
                <a:gd name="adj1" fmla="val 55597"/>
                <a:gd name="adj2" fmla="val 79264"/>
              </a:avLst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  <a:scene3d>
              <a:camera prst="isometricTopUp"/>
              <a:lightRig rig="threePt" dir="t"/>
            </a:scene3d>
            <a:sp3d extrusionH="31750">
              <a:extrusionClr>
                <a:schemeClr val="tx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37"/>
            <p:cNvGrpSpPr/>
            <p:nvPr/>
          </p:nvGrpSpPr>
          <p:grpSpPr>
            <a:xfrm>
              <a:off x="6272771" y="2505650"/>
              <a:ext cx="882444" cy="832533"/>
              <a:chOff x="2378818" y="807109"/>
              <a:chExt cx="882444" cy="832533"/>
            </a:xfrm>
          </p:grpSpPr>
          <p:sp>
            <p:nvSpPr>
              <p:cNvPr id="33" name="Right Triangle 32"/>
              <p:cNvSpPr/>
              <p:nvPr/>
            </p:nvSpPr>
            <p:spPr>
              <a:xfrm>
                <a:off x="2378818" y="1021644"/>
                <a:ext cx="638138" cy="617998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scene3d>
                <a:camera prst="isometricLeftDown"/>
                <a:lightRig rig="chilly" dir="t"/>
              </a:scene3d>
              <a:sp3d extrusionH="577850" contourW="12700" prstMaterial="softEdge">
                <a:extrusionClr>
                  <a:schemeClr val="bg1"/>
                </a:extrusionClr>
                <a:contourClr>
                  <a:schemeClr val="tx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flipV="1">
                <a:off x="2639672" y="954331"/>
                <a:ext cx="393696" cy="23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2855671" y="1321334"/>
                <a:ext cx="405591" cy="238586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2918739" y="807109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200000" lon="1200000" rev="1800000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934614" y="1305834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200000" lon="1200000" rev="1800000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4239192" y="3209841"/>
              <a:ext cx="401386" cy="1248684"/>
            </a:xfrm>
            <a:prstGeom prst="rect">
              <a:avLst/>
            </a:prstGeom>
            <a:solidFill>
              <a:schemeClr val="bg1"/>
            </a:solidFill>
            <a:scene3d>
              <a:camera prst="isometricLeftDown"/>
              <a:lightRig rig="chilly" dir="t"/>
            </a:scene3d>
            <a:sp3d extrusionH="482600" contourW="6350" prstMaterial="clear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92053" y="2632549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IR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6151549" y="2541109"/>
              <a:ext cx="0" cy="20645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151549" y="3006641"/>
              <a:ext cx="0" cy="1752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921456" y="3430610"/>
              <a:ext cx="4283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i="1" dirty="0" smtClean="0"/>
                <a:t>ε</a:t>
              </a:r>
              <a:r>
                <a:rPr lang="en-US" sz="2400" baseline="-25000" dirty="0" smtClean="0"/>
                <a:t>1</a:t>
              </a:r>
              <a:endParaRPr lang="en-US" sz="2400" i="1" baseline="-250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4137670" y="3254728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137670" y="3902428"/>
              <a:ext cx="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696057" y="3370998"/>
              <a:ext cx="476953" cy="326863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  <a:sp3d extrusionH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-Shape 15"/>
            <p:cNvSpPr/>
            <p:nvPr/>
          </p:nvSpPr>
          <p:spPr>
            <a:xfrm flipH="1">
              <a:off x="7424377" y="4171638"/>
              <a:ext cx="887109" cy="591432"/>
            </a:xfrm>
            <a:prstGeom prst="corner">
              <a:avLst>
                <a:gd name="adj1" fmla="val 100000"/>
                <a:gd name="adj2" fmla="val 63315"/>
              </a:avLst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  <a:scene3d>
              <a:camera prst="isometricTopUp"/>
              <a:lightRig rig="threePt" dir="t"/>
            </a:scene3d>
            <a:sp3d extrusionH="31750">
              <a:extrusionClr>
                <a:schemeClr val="tx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Bent-Up Arrow 16"/>
            <p:cNvSpPr/>
            <p:nvPr/>
          </p:nvSpPr>
          <p:spPr>
            <a:xfrm flipH="1">
              <a:off x="4255985" y="3279738"/>
              <a:ext cx="297875" cy="1097389"/>
            </a:xfrm>
            <a:prstGeom prst="bentUp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isometricLeftDown"/>
              <a:lightRig rig="chilly" dir="t"/>
            </a:scene3d>
            <a:sp3d extrusionH="38100" contourW="12700" prstMaterial="softEdge">
              <a:extrusionClr>
                <a:schemeClr val="bg1"/>
              </a:extrusionClr>
              <a:contourClr>
                <a:schemeClr val="tx1">
                  <a:lumMod val="75000"/>
                  <a:lumOff val="2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4582618" y="4072393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4571329" y="3255583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581365" y="3462207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582048" y="3678655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4580854" y="3881090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6988683" y="3120171"/>
              <a:ext cx="568198" cy="62038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  <a:sp3d extrusionH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32"/>
            <p:cNvGrpSpPr/>
            <p:nvPr/>
          </p:nvGrpSpPr>
          <p:grpSpPr>
            <a:xfrm>
              <a:off x="6789657" y="4635688"/>
              <a:ext cx="839441" cy="763178"/>
              <a:chOff x="3269035" y="2112049"/>
              <a:chExt cx="839441" cy="763178"/>
            </a:xfrm>
          </p:grpSpPr>
          <p:sp>
            <p:nvSpPr>
              <p:cNvPr id="28" name="Right Triangle 27"/>
              <p:cNvSpPr/>
              <p:nvPr/>
            </p:nvSpPr>
            <p:spPr>
              <a:xfrm>
                <a:off x="3269035" y="2112049"/>
                <a:ext cx="638138" cy="617998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scene3d>
                <a:camera prst="isometricLeftDown">
                  <a:rot lat="2100000" lon="8100000" rev="0"/>
                </a:camera>
                <a:lightRig rig="chilly" dir="t"/>
              </a:scene3d>
              <a:sp3d extrusionH="577850" contourW="12700" prstMaterial="softEdge">
                <a:extrusionClr>
                  <a:schemeClr val="bg1"/>
                </a:extrusionClr>
                <a:contourClr>
                  <a:schemeClr val="tx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>
                <a:off x="3464758" y="2621565"/>
                <a:ext cx="442415" cy="25248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729751" y="2189427"/>
                <a:ext cx="378725" cy="21377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Oval 30"/>
              <p:cNvSpPr/>
              <p:nvPr/>
            </p:nvSpPr>
            <p:spPr>
              <a:xfrm>
                <a:off x="3653551" y="2189427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800000" lon="1800000" rev="17665705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3577351" y="2646627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800000" lon="1800000" rev="1800000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6792799" y="3569344"/>
              <a:ext cx="4283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i="1" dirty="0" smtClean="0">
                  <a:latin typeface="Calibri"/>
                </a:rPr>
                <a:t>ε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6956759" y="3505200"/>
              <a:ext cx="0" cy="20645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956759" y="3970732"/>
              <a:ext cx="0" cy="1752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7267518" y="3704316"/>
              <a:ext cx="401386" cy="639084"/>
            </a:xfrm>
            <a:prstGeom prst="rect">
              <a:avLst/>
            </a:prstGeom>
            <a:solidFill>
              <a:schemeClr val="bg1"/>
            </a:solidFill>
            <a:scene3d>
              <a:camera prst="isometricLeftDown"/>
              <a:lightRig rig="chilly" dir="t"/>
            </a:scene3d>
            <a:sp3d extrusionH="520700" contourW="6350" prstMaterial="clear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Bent-Up Arrow 96"/>
            <p:cNvSpPr/>
            <p:nvPr/>
          </p:nvSpPr>
          <p:spPr>
            <a:xfrm flipH="1">
              <a:off x="7301709" y="3753137"/>
              <a:ext cx="286445" cy="571676"/>
            </a:xfrm>
            <a:prstGeom prst="bentUp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isometricLeftDown"/>
              <a:lightRig rig="chilly" dir="t"/>
            </a:scene3d>
            <a:sp3d extrusionH="38100" contourW="12700" prstMaterial="softEdge">
              <a:extrusionClr>
                <a:schemeClr val="bg1"/>
              </a:extrusionClr>
              <a:contourClr>
                <a:schemeClr val="tx1">
                  <a:lumMod val="75000"/>
                  <a:lumOff val="2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764064" y="4745327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IR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 flipV="1">
              <a:off x="7968968" y="4653887"/>
              <a:ext cx="0" cy="20645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7968968" y="5119419"/>
              <a:ext cx="0" cy="1752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7617054" y="3762824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7627090" y="3969448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/>
          <p:cNvSpPr txBox="1"/>
          <p:nvPr/>
        </p:nvSpPr>
        <p:spPr>
          <a:xfrm>
            <a:off x="3200399" y="275486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>
                <a:latin typeface="Calibri"/>
              </a:rPr>
              <a:t>ε</a:t>
            </a:r>
            <a:r>
              <a:rPr lang="en-US" baseline="-25000" dirty="0" smtClean="0"/>
              <a:t>2</a:t>
            </a:r>
            <a:r>
              <a:rPr lang="en-US" dirty="0" smtClean="0"/>
              <a:t> = 10 V</a:t>
            </a:r>
            <a:endParaRPr lang="en-US" baseline="-25000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3200400" y="2362199"/>
            <a:ext cx="242374" cy="424935"/>
            <a:chOff x="1220826" y="2971800"/>
            <a:chExt cx="242374" cy="424935"/>
          </a:xfrm>
        </p:grpSpPr>
        <p:sp>
          <p:nvSpPr>
            <p:cNvPr id="107" name="TextBox 106"/>
            <p:cNvSpPr txBox="1"/>
            <p:nvPr/>
          </p:nvSpPr>
          <p:spPr>
            <a:xfrm>
              <a:off x="1220826" y="2971800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H="1">
              <a:off x="1220826" y="3200400"/>
              <a:ext cx="1" cy="196335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1295400" y="3516867"/>
            <a:ext cx="318574" cy="369332"/>
            <a:chOff x="1068426" y="2842735"/>
            <a:chExt cx="318574" cy="369332"/>
          </a:xfrm>
        </p:grpSpPr>
        <p:sp>
          <p:nvSpPr>
            <p:cNvPr id="111" name="TextBox 110"/>
            <p:cNvSpPr txBox="1"/>
            <p:nvPr/>
          </p:nvSpPr>
          <p:spPr>
            <a:xfrm>
              <a:off x="1144626" y="2842735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 flipH="1">
              <a:off x="1068426" y="3212067"/>
              <a:ext cx="15402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4" name="Straight Arrow Connector 113"/>
          <p:cNvCxnSpPr/>
          <p:nvPr/>
        </p:nvCxnSpPr>
        <p:spPr>
          <a:xfrm flipV="1">
            <a:off x="5334000" y="2133600"/>
            <a:ext cx="1447800" cy="838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6781800" y="2133600"/>
            <a:ext cx="381000" cy="2286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7162800" y="2362200"/>
            <a:ext cx="533400" cy="838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696200" y="3200400"/>
            <a:ext cx="381000" cy="2286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H="1" flipV="1">
            <a:off x="5334000" y="4191000"/>
            <a:ext cx="2133600" cy="1219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8153400" y="4038600"/>
            <a:ext cx="381000" cy="2286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8153400" y="4267200"/>
            <a:ext cx="381000" cy="2286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7620000" y="4495800"/>
            <a:ext cx="533400" cy="838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H="1">
            <a:off x="7467600" y="5334000"/>
            <a:ext cx="152400" cy="7620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Checkpoint 1.1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Picture 20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1371600"/>
            <a:ext cx="4334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Calculate the current through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5905499" y="1562100"/>
            <a:ext cx="2286000" cy="2362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>
            <a:off x="5867399" y="2743200"/>
            <a:ext cx="2362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468"/>
          <p:cNvGrpSpPr>
            <a:grpSpLocks/>
          </p:cNvGrpSpPr>
          <p:nvPr/>
        </p:nvGrpSpPr>
        <p:grpSpPr bwMode="auto">
          <a:xfrm rot="10800000">
            <a:off x="7045325" y="2571750"/>
            <a:ext cx="803275" cy="323850"/>
            <a:chOff x="1248" y="361"/>
            <a:chExt cx="253" cy="102"/>
          </a:xfrm>
        </p:grpSpPr>
        <p:sp useBgFill="1">
          <p:nvSpPr>
            <p:cNvPr id="9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468"/>
          <p:cNvGrpSpPr>
            <a:grpSpLocks/>
          </p:cNvGrpSpPr>
          <p:nvPr/>
        </p:nvGrpSpPr>
        <p:grpSpPr bwMode="auto">
          <a:xfrm rot="10800000">
            <a:off x="6629400" y="1447800"/>
            <a:ext cx="803275" cy="323850"/>
            <a:chOff x="1248" y="361"/>
            <a:chExt cx="253" cy="102"/>
          </a:xfrm>
        </p:grpSpPr>
        <p:sp useBgFill="1">
          <p:nvSpPr>
            <p:cNvPr id="13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690956" y="38246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16" name="Group 452"/>
          <p:cNvGrpSpPr>
            <a:grpSpLocks/>
          </p:cNvGrpSpPr>
          <p:nvPr/>
        </p:nvGrpSpPr>
        <p:grpSpPr bwMode="auto">
          <a:xfrm rot="16200000">
            <a:off x="6710363" y="3805237"/>
            <a:ext cx="901700" cy="149225"/>
            <a:chOff x="288" y="1728"/>
            <a:chExt cx="284" cy="47"/>
          </a:xfrm>
        </p:grpSpPr>
        <p:sp useBgFill="1">
          <p:nvSpPr>
            <p:cNvPr id="17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477000" y="1066800"/>
            <a:ext cx="1141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10 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705600" y="3124200"/>
            <a:ext cx="1095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10 V</a:t>
            </a:r>
            <a:endParaRPr lang="en-US" sz="2000" baseline="-250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5943600" y="1143000"/>
            <a:ext cx="320922" cy="457200"/>
            <a:chOff x="1547089" y="2949983"/>
            <a:chExt cx="320922" cy="457200"/>
          </a:xfrm>
        </p:grpSpPr>
        <p:sp>
          <p:nvSpPr>
            <p:cNvPr id="26" name="TextBox 25"/>
            <p:cNvSpPr txBox="1"/>
            <p:nvPr/>
          </p:nvSpPr>
          <p:spPr>
            <a:xfrm>
              <a:off x="1547089" y="2949983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1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16200000">
              <a:off x="1775689" y="3330983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6096000" y="1962090"/>
            <a:ext cx="965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5 V</a:t>
            </a:r>
            <a:endParaRPr lang="en-US" sz="2000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6005156" y="26816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57" name="Group 452"/>
          <p:cNvGrpSpPr>
            <a:grpSpLocks/>
          </p:cNvGrpSpPr>
          <p:nvPr/>
        </p:nvGrpSpPr>
        <p:grpSpPr bwMode="auto">
          <a:xfrm rot="16200000">
            <a:off x="6024563" y="2662237"/>
            <a:ext cx="901700" cy="149225"/>
            <a:chOff x="288" y="1728"/>
            <a:chExt cx="284" cy="47"/>
          </a:xfrm>
        </p:grpSpPr>
        <p:sp useBgFill="1">
          <p:nvSpPr>
            <p:cNvPr id="58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6858000" y="2190690"/>
            <a:ext cx="1141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10 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6553200" y="2286000"/>
            <a:ext cx="320922" cy="457200"/>
            <a:chOff x="1547089" y="2949983"/>
            <a:chExt cx="320922" cy="457200"/>
          </a:xfrm>
        </p:grpSpPr>
        <p:sp>
          <p:nvSpPr>
            <p:cNvPr id="63" name="TextBox 62"/>
            <p:cNvSpPr txBox="1"/>
            <p:nvPr/>
          </p:nvSpPr>
          <p:spPr>
            <a:xfrm>
              <a:off x="1547089" y="2949983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rot="16200000">
              <a:off x="1775689" y="3330983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6003678" y="3429000"/>
            <a:ext cx="325730" cy="457200"/>
            <a:chOff x="1547089" y="2949983"/>
            <a:chExt cx="325730" cy="457200"/>
          </a:xfrm>
        </p:grpSpPr>
        <p:sp>
          <p:nvSpPr>
            <p:cNvPr id="66" name="TextBox 65"/>
            <p:cNvSpPr txBox="1"/>
            <p:nvPr/>
          </p:nvSpPr>
          <p:spPr>
            <a:xfrm>
              <a:off x="1547089" y="2949983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smtClean="0">
                  <a:solidFill>
                    <a:srgbClr val="C00000"/>
                  </a:solidFill>
                </a:rPr>
                <a:t>B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rot="5400000" flipH="1">
              <a:off x="1775689" y="3330983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990600" y="2362200"/>
            <a:ext cx="2133600" cy="137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7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0.5 A  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7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1.0 A  </a:t>
            </a:r>
          </a:p>
          <a:p>
            <a:pPr marL="457200" indent="-457200">
              <a:spcAft>
                <a:spcPts val="7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1.5 A  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Checkpoint 1.2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" name="Picture 20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1371600"/>
            <a:ext cx="4334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Calculate the current through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5905499" y="1562100"/>
            <a:ext cx="2286000" cy="2362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>
            <a:off x="5867399" y="2743200"/>
            <a:ext cx="2362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468"/>
          <p:cNvGrpSpPr>
            <a:grpSpLocks/>
          </p:cNvGrpSpPr>
          <p:nvPr/>
        </p:nvGrpSpPr>
        <p:grpSpPr bwMode="auto">
          <a:xfrm rot="10800000">
            <a:off x="7045325" y="2571750"/>
            <a:ext cx="803275" cy="323850"/>
            <a:chOff x="1248" y="361"/>
            <a:chExt cx="253" cy="102"/>
          </a:xfrm>
        </p:grpSpPr>
        <p:sp useBgFill="1">
          <p:nvSpPr>
            <p:cNvPr id="9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468"/>
          <p:cNvGrpSpPr>
            <a:grpSpLocks/>
          </p:cNvGrpSpPr>
          <p:nvPr/>
        </p:nvGrpSpPr>
        <p:grpSpPr bwMode="auto">
          <a:xfrm rot="10800000">
            <a:off x="6629400" y="1447800"/>
            <a:ext cx="803275" cy="323850"/>
            <a:chOff x="1248" y="361"/>
            <a:chExt cx="253" cy="102"/>
          </a:xfrm>
        </p:grpSpPr>
        <p:sp useBgFill="1">
          <p:nvSpPr>
            <p:cNvPr id="13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690956" y="38246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12" name="Group 452"/>
          <p:cNvGrpSpPr>
            <a:grpSpLocks/>
          </p:cNvGrpSpPr>
          <p:nvPr/>
        </p:nvGrpSpPr>
        <p:grpSpPr bwMode="auto">
          <a:xfrm rot="16200000">
            <a:off x="6710363" y="3805237"/>
            <a:ext cx="901700" cy="149225"/>
            <a:chOff x="288" y="1728"/>
            <a:chExt cx="284" cy="47"/>
          </a:xfrm>
        </p:grpSpPr>
        <p:sp useBgFill="1">
          <p:nvSpPr>
            <p:cNvPr id="17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477000" y="1066800"/>
            <a:ext cx="1141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10 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705600" y="3124200"/>
            <a:ext cx="1095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10 V</a:t>
            </a:r>
            <a:endParaRPr lang="en-US" sz="2000" baseline="-25000" dirty="0"/>
          </a:p>
        </p:txBody>
      </p:sp>
      <p:grpSp>
        <p:nvGrpSpPr>
          <p:cNvPr id="16" name="Group 24"/>
          <p:cNvGrpSpPr/>
          <p:nvPr/>
        </p:nvGrpSpPr>
        <p:grpSpPr>
          <a:xfrm>
            <a:off x="5943600" y="1143000"/>
            <a:ext cx="320922" cy="457200"/>
            <a:chOff x="1547089" y="2949983"/>
            <a:chExt cx="320922" cy="457200"/>
          </a:xfrm>
        </p:grpSpPr>
        <p:sp>
          <p:nvSpPr>
            <p:cNvPr id="26" name="TextBox 25"/>
            <p:cNvSpPr txBox="1"/>
            <p:nvPr/>
          </p:nvSpPr>
          <p:spPr>
            <a:xfrm>
              <a:off x="1547089" y="2949983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1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16200000">
              <a:off x="1775689" y="3330983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6096000" y="1962090"/>
            <a:ext cx="965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5 V</a:t>
            </a:r>
            <a:endParaRPr lang="en-US" sz="2000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6005156" y="26816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22" name="Group 452"/>
          <p:cNvGrpSpPr>
            <a:grpSpLocks/>
          </p:cNvGrpSpPr>
          <p:nvPr/>
        </p:nvGrpSpPr>
        <p:grpSpPr bwMode="auto">
          <a:xfrm rot="16200000">
            <a:off x="6024563" y="2662237"/>
            <a:ext cx="901700" cy="149225"/>
            <a:chOff x="288" y="1728"/>
            <a:chExt cx="284" cy="47"/>
          </a:xfrm>
        </p:grpSpPr>
        <p:sp useBgFill="1">
          <p:nvSpPr>
            <p:cNvPr id="58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6858000" y="2190690"/>
            <a:ext cx="1141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10 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grpSp>
        <p:nvGrpSpPr>
          <p:cNvPr id="23" name="Group 61"/>
          <p:cNvGrpSpPr/>
          <p:nvPr/>
        </p:nvGrpSpPr>
        <p:grpSpPr>
          <a:xfrm>
            <a:off x="6553200" y="2286000"/>
            <a:ext cx="320922" cy="457200"/>
            <a:chOff x="1547089" y="2949983"/>
            <a:chExt cx="320922" cy="457200"/>
          </a:xfrm>
        </p:grpSpPr>
        <p:sp>
          <p:nvSpPr>
            <p:cNvPr id="63" name="TextBox 62"/>
            <p:cNvSpPr txBox="1"/>
            <p:nvPr/>
          </p:nvSpPr>
          <p:spPr>
            <a:xfrm>
              <a:off x="1547089" y="2949983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rot="16200000">
              <a:off x="1775689" y="3330983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64"/>
          <p:cNvGrpSpPr/>
          <p:nvPr/>
        </p:nvGrpSpPr>
        <p:grpSpPr>
          <a:xfrm>
            <a:off x="6003678" y="3429000"/>
            <a:ext cx="325730" cy="457200"/>
            <a:chOff x="1547089" y="2949983"/>
            <a:chExt cx="325730" cy="457200"/>
          </a:xfrm>
        </p:grpSpPr>
        <p:sp>
          <p:nvSpPr>
            <p:cNvPr id="66" name="TextBox 65"/>
            <p:cNvSpPr txBox="1"/>
            <p:nvPr/>
          </p:nvSpPr>
          <p:spPr>
            <a:xfrm>
              <a:off x="1547089" y="2949983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smtClean="0">
                  <a:solidFill>
                    <a:srgbClr val="C00000"/>
                  </a:solidFill>
                </a:rPr>
                <a:t>B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rot="5400000" flipH="1">
              <a:off x="1775689" y="3330983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990600" y="2362200"/>
            <a:ext cx="2133600" cy="137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7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0.5 A  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7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1.0 A  </a:t>
            </a:r>
          </a:p>
          <a:p>
            <a:pPr marL="457200" indent="-457200">
              <a:spcAft>
                <a:spcPts val="7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1.5 A  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>
          <a:xfrm>
            <a:off x="1864834" y="4114800"/>
            <a:ext cx="2021366" cy="2362200"/>
            <a:chOff x="417034" y="3429000"/>
            <a:chExt cx="2021366" cy="2362200"/>
          </a:xfrm>
        </p:grpSpPr>
        <p:sp>
          <p:nvSpPr>
            <p:cNvPr id="77" name="Rectangle 76"/>
            <p:cNvSpPr/>
            <p:nvPr/>
          </p:nvSpPr>
          <p:spPr>
            <a:xfrm>
              <a:off x="1066800" y="3429000"/>
              <a:ext cx="1371600" cy="2362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oup 452"/>
            <p:cNvGrpSpPr>
              <a:grpSpLocks/>
            </p:cNvGrpSpPr>
            <p:nvPr/>
          </p:nvGrpSpPr>
          <p:grpSpPr bwMode="auto">
            <a:xfrm>
              <a:off x="758825" y="4495800"/>
              <a:ext cx="615950" cy="149225"/>
              <a:chOff x="335" y="1728"/>
              <a:chExt cx="194" cy="47"/>
            </a:xfrm>
          </p:grpSpPr>
          <p:sp useBgFill="1">
            <p:nvSpPr>
              <p:cNvPr id="86" name="Rectangle 453"/>
              <p:cNvSpPr>
                <a:spLocks noChangeArrowheads="1"/>
              </p:cNvSpPr>
              <p:nvPr/>
            </p:nvSpPr>
            <p:spPr bwMode="auto">
              <a:xfrm>
                <a:off x="336" y="1728"/>
                <a:ext cx="192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454"/>
              <p:cNvSpPr>
                <a:spLocks noChangeShapeType="1"/>
              </p:cNvSpPr>
              <p:nvPr/>
            </p:nvSpPr>
            <p:spPr bwMode="auto">
              <a:xfrm>
                <a:off x="335" y="1731"/>
                <a:ext cx="1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455"/>
              <p:cNvSpPr>
                <a:spLocks noChangeShapeType="1"/>
              </p:cNvSpPr>
              <p:nvPr/>
            </p:nvSpPr>
            <p:spPr bwMode="auto">
              <a:xfrm>
                <a:off x="336" y="1771"/>
                <a:ext cx="1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417034" y="4343400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C</a:t>
              </a:r>
              <a:endParaRPr lang="en-US" sz="2400" i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cell equivalent circuit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" name="Picture 2" descr="http://www.bio.miami.edu/tom/courses/protected/MCB6/ch23/23-06.jpg"/>
          <p:cNvPicPr>
            <a:picLocks noChangeAspect="1" noChangeArrowheads="1"/>
          </p:cNvPicPr>
          <p:nvPr/>
        </p:nvPicPr>
        <p:blipFill>
          <a:blip r:embed="rId2" cstate="print"/>
          <a:srcRect b="14057"/>
          <a:stretch>
            <a:fillRect/>
          </a:stretch>
        </p:blipFill>
        <p:spPr bwMode="auto">
          <a:xfrm>
            <a:off x="1981200" y="2139288"/>
            <a:ext cx="4572000" cy="1559257"/>
          </a:xfrm>
          <a:prstGeom prst="rect">
            <a:avLst/>
          </a:prstGeom>
          <a:noFill/>
        </p:spPr>
      </p:pic>
      <p:grpSp>
        <p:nvGrpSpPr>
          <p:cNvPr id="5" name="Group 61"/>
          <p:cNvGrpSpPr/>
          <p:nvPr/>
        </p:nvGrpSpPr>
        <p:grpSpPr>
          <a:xfrm>
            <a:off x="6232452" y="2063088"/>
            <a:ext cx="911641" cy="1588532"/>
            <a:chOff x="4479852" y="2082463"/>
            <a:chExt cx="911641" cy="1588532"/>
          </a:xfrm>
        </p:grpSpPr>
        <p:sp>
          <p:nvSpPr>
            <p:cNvPr id="6" name="TextBox 5"/>
            <p:cNvSpPr txBox="1"/>
            <p:nvPr/>
          </p:nvSpPr>
          <p:spPr>
            <a:xfrm>
              <a:off x="4876800" y="2082463"/>
              <a:ext cx="5146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V</a:t>
              </a:r>
              <a:r>
                <a:rPr lang="en-US" i="1" baseline="-25000" dirty="0" err="1" smtClean="0"/>
                <a:t>out</a:t>
              </a:r>
              <a:endParaRPr lang="en-US" dirty="0"/>
            </a:p>
          </p:txBody>
        </p:sp>
        <p:cxnSp>
          <p:nvCxnSpPr>
            <p:cNvPr id="7" name="Straight Connector 6"/>
            <p:cNvCxnSpPr>
              <a:endCxn id="6" idx="1"/>
            </p:cNvCxnSpPr>
            <p:nvPr/>
          </p:nvCxnSpPr>
          <p:spPr>
            <a:xfrm flipV="1">
              <a:off x="4483396" y="2267129"/>
              <a:ext cx="393404" cy="87202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860852" y="3301663"/>
              <a:ext cx="429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V</a:t>
              </a:r>
              <a:r>
                <a:rPr lang="en-US" i="1" baseline="-25000" dirty="0" smtClean="0"/>
                <a:t>in</a:t>
              </a:r>
              <a:endParaRPr lang="en-US" dirty="0"/>
            </a:p>
          </p:txBody>
        </p:sp>
        <p:cxnSp>
          <p:nvCxnSpPr>
            <p:cNvPr id="9" name="Straight Connector 8"/>
            <p:cNvCxnSpPr>
              <a:endCxn id="8" idx="1"/>
            </p:cNvCxnSpPr>
            <p:nvPr/>
          </p:nvCxnSpPr>
          <p:spPr>
            <a:xfrm>
              <a:off x="4479852" y="3377863"/>
              <a:ext cx="381000" cy="108466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extBox 98"/>
          <p:cNvSpPr txBox="1"/>
          <p:nvPr/>
        </p:nvSpPr>
        <p:spPr>
          <a:xfrm>
            <a:off x="304801" y="1219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Neurons have different types of ion channels (K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, 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, and </a:t>
            </a:r>
            <a:r>
              <a:rPr lang="en-US" sz="2400" dirty="0" err="1" smtClean="0"/>
              <a:t>Cl</a:t>
            </a:r>
            <a:r>
              <a:rPr lang="en-US" sz="2400" baseline="30000" dirty="0" smtClean="0"/>
              <a:t>–</a:t>
            </a:r>
            <a:r>
              <a:rPr lang="en-US" sz="2400" dirty="0" smtClean="0"/>
              <a:t>) that pump current into and out of cell – act like batteries!</a:t>
            </a:r>
            <a:endParaRPr lang="en-US" sz="2400" dirty="0"/>
          </a:p>
        </p:txBody>
      </p:sp>
      <p:grpSp>
        <p:nvGrpSpPr>
          <p:cNvPr id="103" name="Group 102"/>
          <p:cNvGrpSpPr/>
          <p:nvPr/>
        </p:nvGrpSpPr>
        <p:grpSpPr>
          <a:xfrm>
            <a:off x="3436326" y="4114800"/>
            <a:ext cx="3845954" cy="2438400"/>
            <a:chOff x="3436326" y="4114800"/>
            <a:chExt cx="3845954" cy="2438400"/>
          </a:xfrm>
        </p:grpSpPr>
        <p:sp>
          <p:nvSpPr>
            <p:cNvPr id="17" name="Rectangle 16"/>
            <p:cNvSpPr/>
            <p:nvPr/>
          </p:nvSpPr>
          <p:spPr>
            <a:xfrm>
              <a:off x="3886200" y="4114800"/>
              <a:ext cx="2590800" cy="2362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>
              <a:stCxn id="17" idx="0"/>
              <a:endCxn id="17" idx="2"/>
            </p:cNvCxnSpPr>
            <p:nvPr/>
          </p:nvCxnSpPr>
          <p:spPr>
            <a:xfrm>
              <a:off x="5181600" y="4114800"/>
              <a:ext cx="0" cy="2362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468"/>
            <p:cNvGrpSpPr>
              <a:grpSpLocks/>
            </p:cNvGrpSpPr>
            <p:nvPr/>
          </p:nvGrpSpPr>
          <p:grpSpPr bwMode="auto">
            <a:xfrm rot="16200000">
              <a:off x="4777763" y="5380037"/>
              <a:ext cx="803275" cy="323850"/>
              <a:chOff x="1248" y="361"/>
              <a:chExt cx="253" cy="102"/>
            </a:xfrm>
          </p:grpSpPr>
          <p:sp useBgFill="1">
            <p:nvSpPr>
              <p:cNvPr id="14" name="Rectangle 469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470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5307401" y="5257800"/>
              <a:ext cx="5229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err="1" smtClean="0"/>
                <a:t>R</a:t>
              </a:r>
              <a:r>
                <a:rPr lang="en-US" sz="2000" i="1" baseline="-25000" dirty="0" err="1" smtClean="0"/>
                <a:t>Na</a:t>
              </a:r>
              <a:endParaRPr lang="en-US" sz="2000" i="1" dirty="0"/>
            </a:p>
          </p:txBody>
        </p:sp>
        <p:grpSp>
          <p:nvGrpSpPr>
            <p:cNvPr id="18" name="Group 468"/>
            <p:cNvGrpSpPr>
              <a:grpSpLocks/>
            </p:cNvGrpSpPr>
            <p:nvPr/>
          </p:nvGrpSpPr>
          <p:grpSpPr bwMode="auto">
            <a:xfrm rot="16200000">
              <a:off x="6065837" y="4964113"/>
              <a:ext cx="803275" cy="323850"/>
              <a:chOff x="1248" y="361"/>
              <a:chExt cx="253" cy="102"/>
            </a:xfrm>
          </p:grpSpPr>
          <p:sp useBgFill="1">
            <p:nvSpPr>
              <p:cNvPr id="19" name="Rectangle 469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 useBgFill="1">
            <p:nvSpPr>
              <p:cNvPr id="20" name="Freeform 470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3474169" y="548193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grpSp>
          <p:nvGrpSpPr>
            <p:cNvPr id="22" name="Group 452"/>
            <p:cNvGrpSpPr>
              <a:grpSpLocks/>
            </p:cNvGrpSpPr>
            <p:nvPr/>
          </p:nvGrpSpPr>
          <p:grpSpPr bwMode="auto">
            <a:xfrm>
              <a:off x="3436326" y="5848290"/>
              <a:ext cx="901700" cy="149225"/>
              <a:chOff x="288" y="1728"/>
              <a:chExt cx="284" cy="47"/>
            </a:xfrm>
          </p:grpSpPr>
          <p:sp useBgFill="1">
            <p:nvSpPr>
              <p:cNvPr id="23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6599710" y="485769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err="1" smtClean="0"/>
                <a:t>R</a:t>
              </a:r>
              <a:r>
                <a:rPr lang="en-US" sz="2000" i="1" baseline="-25000" dirty="0" err="1" smtClean="0"/>
                <a:t>Cl</a:t>
              </a:r>
              <a:endParaRPr lang="en-US" sz="2000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39283" y="5695890"/>
              <a:ext cx="3898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i="1" dirty="0" smtClean="0"/>
                <a:t>ε</a:t>
              </a:r>
              <a:r>
                <a:rPr lang="en-US" sz="2000" i="1" baseline="-25000" dirty="0" smtClean="0"/>
                <a:t>K</a:t>
              </a:r>
              <a:endParaRPr lang="en-US" sz="2000" i="1" baseline="-25000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5181600" y="4126468"/>
              <a:ext cx="496508" cy="369332"/>
              <a:chOff x="2438400" y="2902318"/>
              <a:chExt cx="496508" cy="369332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2514600" y="2902318"/>
                <a:ext cx="4203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err="1" smtClean="0">
                    <a:solidFill>
                      <a:srgbClr val="C00000"/>
                    </a:solidFill>
                  </a:rPr>
                  <a:t>I</a:t>
                </a:r>
                <a:r>
                  <a:rPr lang="en-US" i="1" baseline="-25000" dirty="0" err="1" smtClean="0">
                    <a:solidFill>
                      <a:srgbClr val="C00000"/>
                    </a:solidFill>
                  </a:rPr>
                  <a:t>Na</a:t>
                </a:r>
                <a:endParaRPr lang="en-US" i="1" baseline="-250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>
                <a:off x="2438400" y="2971800"/>
                <a:ext cx="0" cy="15240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6477000" y="4126468"/>
              <a:ext cx="435594" cy="369332"/>
              <a:chOff x="1373226" y="2895600"/>
              <a:chExt cx="435594" cy="369332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449426" y="2895600"/>
                <a:ext cx="3593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err="1" smtClean="0">
                    <a:solidFill>
                      <a:srgbClr val="C00000"/>
                    </a:solidFill>
                  </a:rPr>
                  <a:t>I</a:t>
                </a:r>
                <a:r>
                  <a:rPr lang="en-US" i="1" baseline="-25000" dirty="0" err="1" smtClean="0">
                    <a:solidFill>
                      <a:srgbClr val="C00000"/>
                    </a:solidFill>
                  </a:rPr>
                  <a:t>Cl</a:t>
                </a:r>
                <a:endParaRPr lang="en-US" i="1" baseline="-250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>
                <a:off x="1373226" y="3048000"/>
                <a:ext cx="0" cy="15240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3565278" y="4126468"/>
              <a:ext cx="322524" cy="369332"/>
              <a:chOff x="2117478" y="2655332"/>
              <a:chExt cx="322524" cy="369332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2117478" y="2655332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C00000"/>
                    </a:solidFill>
                  </a:rPr>
                  <a:t>I</a:t>
                </a:r>
                <a:r>
                  <a:rPr lang="en-US" i="1" baseline="-25000" dirty="0" smtClean="0">
                    <a:solidFill>
                      <a:srgbClr val="C00000"/>
                    </a:solidFill>
                  </a:rPr>
                  <a:t>K</a:t>
                </a:r>
                <a:endParaRPr lang="en-US" i="1" baseline="-250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 flipV="1">
                <a:off x="2438400" y="2819400"/>
                <a:ext cx="0" cy="15240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6057643" y="548957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grpSp>
          <p:nvGrpSpPr>
            <p:cNvPr id="38" name="Group 452"/>
            <p:cNvGrpSpPr>
              <a:grpSpLocks/>
            </p:cNvGrpSpPr>
            <p:nvPr/>
          </p:nvGrpSpPr>
          <p:grpSpPr bwMode="auto">
            <a:xfrm>
              <a:off x="6019800" y="5851465"/>
              <a:ext cx="901700" cy="149225"/>
              <a:chOff x="288" y="1728"/>
              <a:chExt cx="284" cy="47"/>
            </a:xfrm>
          </p:grpSpPr>
          <p:sp useBgFill="1">
            <p:nvSpPr>
              <p:cNvPr id="39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" name="Group 468"/>
            <p:cNvGrpSpPr>
              <a:grpSpLocks/>
            </p:cNvGrpSpPr>
            <p:nvPr/>
          </p:nvGrpSpPr>
          <p:grpSpPr bwMode="auto">
            <a:xfrm rot="16200000">
              <a:off x="3494088" y="4964113"/>
              <a:ext cx="803275" cy="323850"/>
              <a:chOff x="1248" y="361"/>
              <a:chExt cx="253" cy="102"/>
            </a:xfrm>
          </p:grpSpPr>
          <p:sp useBgFill="1">
            <p:nvSpPr>
              <p:cNvPr id="43" name="Rectangle 469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Freeform 470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4038600" y="4933890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/>
                <a:t>R</a:t>
              </a:r>
              <a:r>
                <a:rPr lang="en-US" sz="2000" i="1" baseline="-25000" dirty="0" smtClean="0"/>
                <a:t>K</a:t>
              </a:r>
              <a:endParaRPr lang="en-US" sz="2000" i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850752" y="5695890"/>
              <a:ext cx="431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i="1" dirty="0" smtClean="0"/>
                <a:t>ε</a:t>
              </a:r>
              <a:r>
                <a:rPr lang="en-US" sz="2000" i="1" baseline="-25000" dirty="0" err="1" smtClean="0"/>
                <a:t>Cl</a:t>
              </a:r>
              <a:endParaRPr lang="en-US" sz="2000" i="1" baseline="-25000" dirty="0"/>
            </a:p>
          </p:txBody>
        </p:sp>
        <p:grpSp>
          <p:nvGrpSpPr>
            <p:cNvPr id="72" name="Group 71"/>
            <p:cNvGrpSpPr/>
            <p:nvPr/>
          </p:nvGrpSpPr>
          <p:grpSpPr>
            <a:xfrm rot="5400000">
              <a:off x="4914900" y="4457700"/>
              <a:ext cx="609600" cy="533400"/>
              <a:chOff x="5943600" y="1371600"/>
              <a:chExt cx="609600" cy="533400"/>
            </a:xfrm>
          </p:grpSpPr>
          <p:sp useBgFill="1">
            <p:nvSpPr>
              <p:cNvPr id="73" name="Rectangle 400"/>
              <p:cNvSpPr>
                <a:spLocks noChangeArrowheads="1"/>
              </p:cNvSpPr>
              <p:nvPr/>
            </p:nvSpPr>
            <p:spPr bwMode="auto">
              <a:xfrm flipH="1">
                <a:off x="5943600" y="1524000"/>
                <a:ext cx="609600" cy="381000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Oval 402"/>
              <p:cNvSpPr>
                <a:spLocks noChangeArrowheads="1"/>
              </p:cNvSpPr>
              <p:nvPr/>
            </p:nvSpPr>
            <p:spPr bwMode="auto">
              <a:xfrm flipH="1">
                <a:off x="6400800" y="16002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404"/>
              <p:cNvSpPr>
                <a:spLocks noChangeShapeType="1"/>
              </p:cNvSpPr>
              <p:nvPr/>
            </p:nvSpPr>
            <p:spPr bwMode="auto">
              <a:xfrm flipH="1">
                <a:off x="6019800" y="1371600"/>
                <a:ext cx="38100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Oval 403"/>
              <p:cNvSpPr>
                <a:spLocks noChangeArrowheads="1"/>
              </p:cNvSpPr>
              <p:nvPr/>
            </p:nvSpPr>
            <p:spPr bwMode="auto">
              <a:xfrm flipH="1">
                <a:off x="5943600" y="1604664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9" name="Group 452"/>
            <p:cNvGrpSpPr>
              <a:grpSpLocks/>
            </p:cNvGrpSpPr>
            <p:nvPr/>
          </p:nvGrpSpPr>
          <p:grpSpPr bwMode="auto">
            <a:xfrm flipV="1">
              <a:off x="4724400" y="6091535"/>
              <a:ext cx="901700" cy="149225"/>
              <a:chOff x="288" y="1728"/>
              <a:chExt cx="284" cy="47"/>
            </a:xfrm>
          </p:grpSpPr>
          <p:sp useBgFill="1">
            <p:nvSpPr>
              <p:cNvPr id="90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4724400" y="609153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519342" y="5924490"/>
              <a:ext cx="5004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i="1" dirty="0" smtClean="0"/>
                <a:t>ε</a:t>
              </a:r>
              <a:r>
                <a:rPr lang="en-US" sz="2000" i="1" baseline="-25000" dirty="0" smtClean="0"/>
                <a:t>Na</a:t>
              </a:r>
              <a:endParaRPr lang="en-US" sz="2000" i="1" baseline="-250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800600" y="449580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/>
                <a:t>S</a:t>
              </a:r>
              <a:endParaRPr lang="en-US" sz="2000" dirty="0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4228071" y="3753133"/>
            <a:ext cx="57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V</a:t>
            </a:r>
            <a:r>
              <a:rPr lang="en-US" i="1" baseline="-25000" dirty="0" err="1" smtClean="0"/>
              <a:t>out</a:t>
            </a:r>
            <a:r>
              <a:rPr lang="en-US" i="1" dirty="0" smtClean="0"/>
              <a:t> </a:t>
            </a:r>
            <a:endParaRPr lang="en-US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4370674" y="6488668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in</a:t>
            </a:r>
            <a:endParaRPr lang="en-US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loop</a:t>
            </a:r>
            <a:endParaRPr lang="en-US" dirty="0"/>
          </a:p>
        </p:txBody>
      </p:sp>
      <p:pic>
        <p:nvPicPr>
          <p:cNvPr id="4" name="Picture 20" descr="iclick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8, Slide </a:t>
            </a:r>
            <a:fld id="{1CAC7609-F577-47E8-AE8B-FF3B7C65C01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09600" y="12954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channels have a “gate” (represented by the switch </a:t>
            </a:r>
            <a:r>
              <a:rPr lang="en-US" sz="2400" i="1" dirty="0" smtClean="0"/>
              <a:t>S</a:t>
            </a:r>
            <a:r>
              <a:rPr lang="en-US" sz="2400" dirty="0" smtClean="0"/>
              <a:t>) that allows or blocks ion flow. In its resting state, a 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channel is shut (i.e. switch </a:t>
            </a:r>
            <a:r>
              <a:rPr lang="en-US" sz="2400" i="1" dirty="0" smtClean="0"/>
              <a:t>S</a:t>
            </a:r>
            <a:r>
              <a:rPr lang="en-US" sz="2400" dirty="0" smtClean="0"/>
              <a:t> is open). Which equation is correct?</a:t>
            </a:r>
            <a:endParaRPr lang="en-US" sz="2400" dirty="0"/>
          </a:p>
        </p:txBody>
      </p:sp>
      <p:sp>
        <p:nvSpPr>
          <p:cNvPr id="57" name="Rectangle 56"/>
          <p:cNvSpPr/>
          <p:nvPr/>
        </p:nvSpPr>
        <p:spPr>
          <a:xfrm>
            <a:off x="914400" y="2895600"/>
            <a:ext cx="2590800" cy="2362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57" idx="0"/>
            <a:endCxn id="57" idx="2"/>
          </p:cNvCxnSpPr>
          <p:nvPr/>
        </p:nvCxnSpPr>
        <p:spPr>
          <a:xfrm>
            <a:off x="2209800" y="2895600"/>
            <a:ext cx="0" cy="2362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468"/>
          <p:cNvGrpSpPr>
            <a:grpSpLocks/>
          </p:cNvGrpSpPr>
          <p:nvPr/>
        </p:nvGrpSpPr>
        <p:grpSpPr bwMode="auto">
          <a:xfrm rot="16200000">
            <a:off x="1805963" y="4160837"/>
            <a:ext cx="803275" cy="323850"/>
            <a:chOff x="1248" y="361"/>
            <a:chExt cx="253" cy="102"/>
          </a:xfrm>
        </p:grpSpPr>
        <p:sp useBgFill="1">
          <p:nvSpPr>
            <p:cNvPr id="60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335601" y="403860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Na</a:t>
            </a:r>
            <a:endParaRPr lang="en-US" sz="2000" i="1" dirty="0"/>
          </a:p>
        </p:txBody>
      </p:sp>
      <p:grpSp>
        <p:nvGrpSpPr>
          <p:cNvPr id="63" name="Group 468"/>
          <p:cNvGrpSpPr>
            <a:grpSpLocks/>
          </p:cNvGrpSpPr>
          <p:nvPr/>
        </p:nvGrpSpPr>
        <p:grpSpPr bwMode="auto">
          <a:xfrm rot="16200000">
            <a:off x="3094037" y="3744913"/>
            <a:ext cx="803275" cy="323850"/>
            <a:chOff x="1248" y="361"/>
            <a:chExt cx="253" cy="102"/>
          </a:xfrm>
        </p:grpSpPr>
        <p:sp useBgFill="1">
          <p:nvSpPr>
            <p:cNvPr id="64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502369" y="4262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67" name="Group 452"/>
          <p:cNvGrpSpPr>
            <a:grpSpLocks/>
          </p:cNvGrpSpPr>
          <p:nvPr/>
        </p:nvGrpSpPr>
        <p:grpSpPr bwMode="auto">
          <a:xfrm>
            <a:off x="464526" y="4629090"/>
            <a:ext cx="901700" cy="149225"/>
            <a:chOff x="288" y="1728"/>
            <a:chExt cx="284" cy="47"/>
          </a:xfrm>
        </p:grpSpPr>
        <p:sp useBgFill="1">
          <p:nvSpPr>
            <p:cNvPr id="68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3627910" y="363849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Cl</a:t>
            </a:r>
            <a:endParaRPr lang="en-US" sz="2000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1267483" y="4476690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K</a:t>
            </a:r>
            <a:endParaRPr lang="en-US" sz="2000" i="1" baseline="-25000" dirty="0"/>
          </a:p>
        </p:txBody>
      </p:sp>
      <p:grpSp>
        <p:nvGrpSpPr>
          <p:cNvPr id="73" name="Group 72"/>
          <p:cNvGrpSpPr/>
          <p:nvPr/>
        </p:nvGrpSpPr>
        <p:grpSpPr>
          <a:xfrm>
            <a:off x="2209800" y="2907268"/>
            <a:ext cx="496508" cy="369332"/>
            <a:chOff x="2438400" y="2902318"/>
            <a:chExt cx="496508" cy="369332"/>
          </a:xfrm>
        </p:grpSpPr>
        <p:sp>
          <p:nvSpPr>
            <p:cNvPr id="74" name="TextBox 73"/>
            <p:cNvSpPr txBox="1"/>
            <p:nvPr/>
          </p:nvSpPr>
          <p:spPr>
            <a:xfrm>
              <a:off x="2514600" y="2902318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err="1" smtClean="0">
                  <a:solidFill>
                    <a:srgbClr val="C00000"/>
                  </a:solidFill>
                </a:rPr>
                <a:t>Na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>
              <a:off x="2438400" y="29718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3505200" y="2907268"/>
            <a:ext cx="435594" cy="369332"/>
            <a:chOff x="1373226" y="2895600"/>
            <a:chExt cx="435594" cy="369332"/>
          </a:xfrm>
        </p:grpSpPr>
        <p:sp>
          <p:nvSpPr>
            <p:cNvPr id="77" name="TextBox 76"/>
            <p:cNvSpPr txBox="1"/>
            <p:nvPr/>
          </p:nvSpPr>
          <p:spPr>
            <a:xfrm>
              <a:off x="1449426" y="289560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err="1" smtClean="0">
                  <a:solidFill>
                    <a:srgbClr val="C00000"/>
                  </a:solidFill>
                </a:rPr>
                <a:t>Cl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>
              <a:off x="1373226" y="30480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593478" y="2907268"/>
            <a:ext cx="322524" cy="369332"/>
            <a:chOff x="2117478" y="2655332"/>
            <a:chExt cx="322524" cy="369332"/>
          </a:xfrm>
        </p:grpSpPr>
        <p:sp>
          <p:nvSpPr>
            <p:cNvPr id="80" name="TextBox 79"/>
            <p:cNvSpPr txBox="1"/>
            <p:nvPr/>
          </p:nvSpPr>
          <p:spPr>
            <a:xfrm>
              <a:off x="2117478" y="265533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smtClean="0">
                  <a:solidFill>
                    <a:srgbClr val="C00000"/>
                  </a:solidFill>
                </a:rPr>
                <a:t>K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 flipV="1">
              <a:off x="2438400" y="2819400"/>
              <a:ext cx="0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3085843" y="42703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83" name="Group 452"/>
          <p:cNvGrpSpPr>
            <a:grpSpLocks/>
          </p:cNvGrpSpPr>
          <p:nvPr/>
        </p:nvGrpSpPr>
        <p:grpSpPr bwMode="auto">
          <a:xfrm>
            <a:off x="3048000" y="4632265"/>
            <a:ext cx="901700" cy="149225"/>
            <a:chOff x="288" y="1728"/>
            <a:chExt cx="284" cy="47"/>
          </a:xfrm>
        </p:grpSpPr>
        <p:sp useBgFill="1">
          <p:nvSpPr>
            <p:cNvPr id="84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" name="Group 468"/>
          <p:cNvGrpSpPr>
            <a:grpSpLocks/>
          </p:cNvGrpSpPr>
          <p:nvPr/>
        </p:nvGrpSpPr>
        <p:grpSpPr bwMode="auto">
          <a:xfrm rot="16200000">
            <a:off x="522288" y="3744913"/>
            <a:ext cx="803275" cy="323850"/>
            <a:chOff x="1248" y="361"/>
            <a:chExt cx="253" cy="102"/>
          </a:xfrm>
        </p:grpSpPr>
        <p:sp useBgFill="1">
          <p:nvSpPr>
            <p:cNvPr id="88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1066800" y="371469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i="1" baseline="-25000" dirty="0" smtClean="0"/>
              <a:t>K</a:t>
            </a:r>
            <a:endParaRPr lang="en-US" sz="2000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3878952" y="4476690"/>
            <a:ext cx="43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err="1" smtClean="0"/>
              <a:t>Cl</a:t>
            </a:r>
            <a:endParaRPr lang="en-US" sz="2000" i="1" baseline="-25000" dirty="0"/>
          </a:p>
        </p:txBody>
      </p:sp>
      <p:grpSp>
        <p:nvGrpSpPr>
          <p:cNvPr id="92" name="Group 91"/>
          <p:cNvGrpSpPr/>
          <p:nvPr/>
        </p:nvGrpSpPr>
        <p:grpSpPr>
          <a:xfrm rot="5400000">
            <a:off x="1943100" y="3238500"/>
            <a:ext cx="609600" cy="533400"/>
            <a:chOff x="5943600" y="1371600"/>
            <a:chExt cx="609600" cy="533400"/>
          </a:xfrm>
        </p:grpSpPr>
        <p:sp useBgFill="1">
          <p:nvSpPr>
            <p:cNvPr id="93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402"/>
            <p:cNvSpPr>
              <a:spLocks noChangeArrowheads="1"/>
            </p:cNvSpPr>
            <p:nvPr/>
          </p:nvSpPr>
          <p:spPr bwMode="auto">
            <a:xfrm flipH="1">
              <a:off x="64008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404"/>
            <p:cNvSpPr>
              <a:spLocks noChangeShapeType="1"/>
            </p:cNvSpPr>
            <p:nvPr/>
          </p:nvSpPr>
          <p:spPr bwMode="auto">
            <a:xfrm flipH="1">
              <a:off x="6019800" y="13716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403"/>
            <p:cNvSpPr>
              <a:spLocks noChangeArrowheads="1"/>
            </p:cNvSpPr>
            <p:nvPr/>
          </p:nvSpPr>
          <p:spPr bwMode="auto">
            <a:xfrm flipH="1">
              <a:off x="59436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7" name="Group 452"/>
          <p:cNvGrpSpPr>
            <a:grpSpLocks/>
          </p:cNvGrpSpPr>
          <p:nvPr/>
        </p:nvGrpSpPr>
        <p:grpSpPr bwMode="auto">
          <a:xfrm flipV="1">
            <a:off x="1752600" y="4872335"/>
            <a:ext cx="901700" cy="149225"/>
            <a:chOff x="288" y="1728"/>
            <a:chExt cx="284" cy="47"/>
          </a:xfrm>
        </p:grpSpPr>
        <p:sp useBgFill="1">
          <p:nvSpPr>
            <p:cNvPr id="98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1752600" y="4872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2547542" y="4705290"/>
            <a:ext cx="500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r>
              <a:rPr lang="en-US" sz="2000" i="1" baseline="-25000" dirty="0" smtClean="0"/>
              <a:t>Na</a:t>
            </a:r>
            <a:endParaRPr lang="en-US" sz="2000" i="1" baseline="-250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828800" y="327660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S</a:t>
            </a:r>
            <a:endParaRPr lang="en-US" sz="2000" dirty="0"/>
          </a:p>
        </p:txBody>
      </p:sp>
      <p:sp>
        <p:nvSpPr>
          <p:cNvPr id="105" name="TextBox 104"/>
          <p:cNvSpPr txBox="1"/>
          <p:nvPr/>
        </p:nvSpPr>
        <p:spPr>
          <a:xfrm>
            <a:off x="4876800" y="3200400"/>
            <a:ext cx="533400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8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8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457200" indent="-457200">
              <a:spcAft>
                <a:spcPts val="8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354305" name="Object 2"/>
          <p:cNvGraphicFramePr>
            <a:graphicFrameLocks noChangeAspect="1"/>
          </p:cNvGraphicFramePr>
          <p:nvPr/>
        </p:nvGraphicFramePr>
        <p:xfrm>
          <a:off x="5372100" y="3200400"/>
          <a:ext cx="3086100" cy="400050"/>
        </p:xfrm>
        <a:graphic>
          <a:graphicData uri="http://schemas.openxmlformats.org/presentationml/2006/ole">
            <p:oleObj spid="_x0000_s354305" name="Equation" r:id="rId4" imgW="1765080" imgH="228600" progId="Equation.DSMT4">
              <p:embed/>
            </p:oleObj>
          </a:graphicData>
        </a:graphic>
      </p:graphicFrame>
      <p:graphicFrame>
        <p:nvGraphicFramePr>
          <p:cNvPr id="354306" name="Object 2"/>
          <p:cNvGraphicFramePr>
            <a:graphicFrameLocks noChangeAspect="1"/>
          </p:cNvGraphicFramePr>
          <p:nvPr/>
        </p:nvGraphicFramePr>
        <p:xfrm>
          <a:off x="5349875" y="4171950"/>
          <a:ext cx="3108325" cy="400050"/>
        </p:xfrm>
        <a:graphic>
          <a:graphicData uri="http://schemas.openxmlformats.org/presentationml/2006/ole">
            <p:oleObj spid="_x0000_s354306" name="Equation" r:id="rId5" imgW="1777680" imgH="228600" progId="Equation.DSMT4">
              <p:embed/>
            </p:oleObj>
          </a:graphicData>
        </a:graphic>
      </p:graphicFrame>
      <p:graphicFrame>
        <p:nvGraphicFramePr>
          <p:cNvPr id="354307" name="Object 3"/>
          <p:cNvGraphicFramePr>
            <a:graphicFrameLocks noChangeAspect="1"/>
          </p:cNvGraphicFramePr>
          <p:nvPr/>
        </p:nvGraphicFramePr>
        <p:xfrm>
          <a:off x="5370513" y="3686175"/>
          <a:ext cx="3240087" cy="400050"/>
        </p:xfrm>
        <a:graphic>
          <a:graphicData uri="http://schemas.openxmlformats.org/presentationml/2006/ole">
            <p:oleObj spid="_x0000_s354307" name="Equation" r:id="rId6" imgW="18540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0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Phys102</Template>
  <TotalTime>88104</TotalTime>
  <Words>1650</Words>
  <Application>Microsoft Office PowerPoint</Application>
  <PresentationFormat>On-screen Show (4:3)</PresentationFormat>
  <Paragraphs>433</Paragraphs>
  <Slides>24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Phys102</vt:lpstr>
      <vt:lpstr>Equation</vt:lpstr>
      <vt:lpstr>Phys 102 – Lecture 8</vt:lpstr>
      <vt:lpstr>Recall from last time...</vt:lpstr>
      <vt:lpstr>Kirchhoff’s loop rule</vt:lpstr>
      <vt:lpstr>Calculation: single loop practice</vt:lpstr>
      <vt:lpstr>Calculation: single loop practice</vt:lpstr>
      <vt:lpstr>ACT: Checkpoint 1.1</vt:lpstr>
      <vt:lpstr>ACT: Checkpoint 1.2</vt:lpstr>
      <vt:lpstr>Nerve cell equivalent circuit</vt:lpstr>
      <vt:lpstr>ACT: loop</vt:lpstr>
      <vt:lpstr>Calculation: electric potential</vt:lpstr>
      <vt:lpstr>Kirchhoff’s junction rule</vt:lpstr>
      <vt:lpstr>ACT: Checkpoint 1.3</vt:lpstr>
      <vt:lpstr>Calculation: Kirchhoff’s laws</vt:lpstr>
      <vt:lpstr>Nerve cell equivalent circuit</vt:lpstr>
      <vt:lpstr>Calculation: two loop circuit</vt:lpstr>
      <vt:lpstr>ACT: Kirchhoff loop rule</vt:lpstr>
      <vt:lpstr>Calculation: two loop circuit</vt:lpstr>
      <vt:lpstr>ACT: Kirchhoff junction rule</vt:lpstr>
      <vt:lpstr>Calculation: two loop circuit</vt:lpstr>
      <vt:lpstr>Calculation: two loop circuits</vt:lpstr>
      <vt:lpstr>ACT: Kirchhoff junction rule</vt:lpstr>
      <vt:lpstr>Calculation: two loop circuit</vt:lpstr>
      <vt:lpstr>Summary of today’s lecture</vt:lpstr>
      <vt:lpstr>Summary of today’s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102 – Lecture 2</dc:title>
  <dc:creator>ychemla</dc:creator>
  <cp:lastModifiedBy>ychemla</cp:lastModifiedBy>
  <cp:revision>943</cp:revision>
  <dcterms:created xsi:type="dcterms:W3CDTF">2014-01-20T00:06:45Z</dcterms:created>
  <dcterms:modified xsi:type="dcterms:W3CDTF">2015-02-16T03:11:35Z</dcterms:modified>
</cp:coreProperties>
</file>