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Raleway"/>
      <p:regular r:id="rId41"/>
      <p:bold r:id="rId42"/>
      <p:italic r:id="rId43"/>
      <p:boldItalic r:id="rId44"/>
    </p:embeddedFont>
    <p:embeddedFont>
      <p:font typeface="Source Sans Pro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Raleway-bold.fntdata"/><Relationship Id="rId41" Type="http://schemas.openxmlformats.org/officeDocument/2006/relationships/font" Target="fonts/Raleway-regular.fntdata"/><Relationship Id="rId22" Type="http://schemas.openxmlformats.org/officeDocument/2006/relationships/slide" Target="slides/slide17.xml"/><Relationship Id="rId44" Type="http://schemas.openxmlformats.org/officeDocument/2006/relationships/font" Target="fonts/Raleway-boldItalic.fntdata"/><Relationship Id="rId21" Type="http://schemas.openxmlformats.org/officeDocument/2006/relationships/slide" Target="slides/slide16.xml"/><Relationship Id="rId43" Type="http://schemas.openxmlformats.org/officeDocument/2006/relationships/font" Target="fonts/Raleway-italic.fntdata"/><Relationship Id="rId24" Type="http://schemas.openxmlformats.org/officeDocument/2006/relationships/slide" Target="slides/slide19.xml"/><Relationship Id="rId46" Type="http://schemas.openxmlformats.org/officeDocument/2006/relationships/font" Target="fonts/SourceSansPro-bold.fntdata"/><Relationship Id="rId23" Type="http://schemas.openxmlformats.org/officeDocument/2006/relationships/slide" Target="slides/slide18.xml"/><Relationship Id="rId45" Type="http://schemas.openxmlformats.org/officeDocument/2006/relationships/font" Target="fonts/SourceSansPr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SourceSansPro-boldItalic.fntdata"/><Relationship Id="rId25" Type="http://schemas.openxmlformats.org/officeDocument/2006/relationships/slide" Target="slides/slide20.xml"/><Relationship Id="rId47" Type="http://schemas.openxmlformats.org/officeDocument/2006/relationships/font" Target="fonts/SourceSansPro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a2a396fd68_0_6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a2a396fd68_0_6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Feather M0 is Faster,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H3LIS331 has a bigger range, but noisy. (We calculate that if we want to drop the device from 10 meter </a:t>
            </a:r>
            <a:r>
              <a:rPr lang="en"/>
              <a:t>high, we might need to use it) Even though we didn’t use it in the last.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a1fca6be47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a1fca6be47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Feather M0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a2a396fd68_0_6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a2a396fd68_0_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a1fca6be47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a1fca6be47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a2a396fd68_0_7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a2a396fd68_0_7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a2a396fd68_0_7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a2a396fd68_0_7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a2a396fd68_0_7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a2a396fd68_0_7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a1fca6be47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a1fca6be47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a2a396fd68_2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a2a396fd68_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a2a396fd68_2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a2a396fd68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ac5ce9c3f5_3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ac5ce9c3f5_3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a2a396fd68_6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a2a396fd68_6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a2a396fd68_6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a2a396fd68_6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a2a396fd68_6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a2a396fd68_6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a2a396fd68_6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a2a396fd68_6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a2a396fd68_6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a2a396fd68_6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a2a396fd68_6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a2a396fd68_6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a2a396fd68_6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a2a396fd68_6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a2a396fd68_6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a2a396fd68_6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a2a396fd68_6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a2a396fd68_6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a1fca6be47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a1fca6be47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a1fca6be47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a1fca6be47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ac5ce9c3f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ac5ce9c3f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ac5ce9c3f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ac5ce9c3f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a2a396fd68_6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a2a396fd68_6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a1fca6be47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a1fca6be47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a2a396fd68_6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a2a396fd68_6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ac5ce9c3f5_3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ac5ce9c3f5_3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ac5ce9c3f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ac5ce9c3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ac5ce9c3f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ac5ce9c3f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ac5ce9c3f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ac5ce9c3f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1fca6be47_2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1fca6be47_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a1fca6be47_2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a1fca6be47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a2a396fd68_0_6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a2a396fd68_0_6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Feather M0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Relationship Id="rId5" Type="http://schemas.openxmlformats.org/officeDocument/2006/relationships/image" Target="../media/image41.png"/><Relationship Id="rId6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drive.google.com/file/d/1OGlDb6Wa1XssXnUpDaiWQAgX5FF5J5vY/view" TargetMode="External"/><Relationship Id="rId4" Type="http://schemas.openxmlformats.org/officeDocument/2006/relationships/image" Target="../media/image48.jpg"/><Relationship Id="rId5" Type="http://schemas.openxmlformats.org/officeDocument/2006/relationships/hyperlink" Target="http://drive.google.com/file/d/1_Vllxd8jfP_HNQj3BUg6TQaerpA5DfDK/view" TargetMode="External"/><Relationship Id="rId6" Type="http://schemas.openxmlformats.org/officeDocument/2006/relationships/image" Target="../media/image3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15.png"/><Relationship Id="rId7" Type="http://schemas.openxmlformats.org/officeDocument/2006/relationships/image" Target="../media/image3.png"/><Relationship Id="rId8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drive.google.com/file/d/1NixTGiOTwh-_yy_UjVIWhhuKELS7L24Q/view" TargetMode="External"/><Relationship Id="rId4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drive.google.com/file/d/1sbkOokfgICublMU_NbMTAqvMJeVnwPa7/view" TargetMode="External"/><Relationship Id="rId4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drive.google.com/file/d/1uXbmkBZdHl6OWGJcnY4vjQe5togBDwkQ/view" TargetMode="External"/><Relationship Id="rId4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1.png"/><Relationship Id="rId4" Type="http://schemas.openxmlformats.org/officeDocument/2006/relationships/image" Target="../media/image50.png"/><Relationship Id="rId5" Type="http://schemas.openxmlformats.org/officeDocument/2006/relationships/image" Target="../media/image57.png"/><Relationship Id="rId6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6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Relationship Id="rId4" Type="http://schemas.openxmlformats.org/officeDocument/2006/relationships/image" Target="../media/image58.png"/><Relationship Id="rId5" Type="http://schemas.openxmlformats.org/officeDocument/2006/relationships/image" Target="../media/image5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jpg"/><Relationship Id="rId4" Type="http://schemas.openxmlformats.org/officeDocument/2006/relationships/image" Target="../media/image17.png"/><Relationship Id="rId5" Type="http://schemas.openxmlformats.org/officeDocument/2006/relationships/image" Target="../media/image35.png"/><Relationship Id="rId6" Type="http://schemas.openxmlformats.org/officeDocument/2006/relationships/image" Target="../media/image24.png"/><Relationship Id="rId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555952" y="555075"/>
            <a:ext cx="6730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Impact Shock Reduction by Rubber Bands</a:t>
            </a:r>
            <a:endParaRPr sz="4500"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555950" y="2890525"/>
            <a:ext cx="5595900" cy="19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PHYS371   Group 4</a:t>
            </a:r>
            <a:endParaRPr b="1" sz="1900">
              <a:solidFill>
                <a:srgbClr val="EFEF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Jaime Almanza, </a:t>
            </a:r>
            <a:r>
              <a:rPr b="1" lang="en" sz="1900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Jiaxuan Zhang</a:t>
            </a:r>
            <a:r>
              <a:rPr b="1" lang="en" sz="2400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b="1" lang="en" sz="1900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Yiming Yu, Yuqing Zhai</a:t>
            </a:r>
            <a:endParaRPr b="1" sz="1900">
              <a:solidFill>
                <a:srgbClr val="EFEF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EFEFEF"/>
                </a:solidFill>
                <a:latin typeface="Raleway"/>
                <a:ea typeface="Raleway"/>
                <a:cs typeface="Raleway"/>
                <a:sym typeface="Raleway"/>
              </a:rPr>
              <a:t>12/02/2022</a:t>
            </a:r>
            <a:endParaRPr b="1" sz="1900">
              <a:solidFill>
                <a:srgbClr val="EFEF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pic>
        <p:nvPicPr>
          <p:cNvPr id="143" name="Google Shape;14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400" y="990978"/>
            <a:ext cx="1855799" cy="139281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701400" y="2383800"/>
            <a:ext cx="203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Adafruit Feather M0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Clock Rate: 48MHz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713" y="3074022"/>
            <a:ext cx="1767175" cy="13308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/>
        </p:nvSpPr>
        <p:spPr>
          <a:xfrm>
            <a:off x="882447" y="4404850"/>
            <a:ext cx="1493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H3LIS331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Range: ±400g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371226" y="2592200"/>
            <a:ext cx="1953125" cy="260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5725" y="903150"/>
            <a:ext cx="2604131" cy="195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 txBox="1"/>
          <p:nvPr/>
        </p:nvSpPr>
        <p:spPr>
          <a:xfrm>
            <a:off x="5825200" y="1571913"/>
            <a:ext cx="289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Adafruit Feather M0 + H3LIS331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Connected Via SPI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5770300" y="35864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Adafruit Feather M0 + LSM9DS1</a:t>
            </a:r>
            <a:endParaRPr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Connected Via SPI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488" y="3264038"/>
            <a:ext cx="5943600" cy="10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 txBox="1"/>
          <p:nvPr/>
        </p:nvSpPr>
        <p:spPr>
          <a:xfrm>
            <a:off x="3223988" y="4368550"/>
            <a:ext cx="307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PCB Board. Connected Via SPI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7" name="Google Shape;15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1538" y="988087"/>
            <a:ext cx="2376250" cy="178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3213" y="988113"/>
            <a:ext cx="2376250" cy="17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4913" y="988075"/>
            <a:ext cx="2317548" cy="17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 txBox="1"/>
          <p:nvPr/>
        </p:nvSpPr>
        <p:spPr>
          <a:xfrm>
            <a:off x="917088" y="2816600"/>
            <a:ext cx="203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Adafruit Feather M0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3987063" y="2816588"/>
            <a:ext cx="99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H3LIS331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6794338" y="2817663"/>
            <a:ext cx="99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LSM9DS1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3" name="Google Shape;163;p23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4850" y="1140538"/>
            <a:ext cx="5578150" cy="345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– Schematic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5"/>
          <p:cNvPicPr preferRelativeResize="0"/>
          <p:nvPr/>
        </p:nvPicPr>
        <p:blipFill rotWithShape="1">
          <a:blip r:embed="rId3">
            <a:alphaModFix/>
          </a:blip>
          <a:srcRect b="0" l="0" r="0" t="1234"/>
          <a:stretch/>
        </p:blipFill>
        <p:spPr>
          <a:xfrm>
            <a:off x="763700" y="1095400"/>
            <a:ext cx="4469802" cy="368005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5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</a:t>
            </a:r>
            <a:r>
              <a:rPr lang="en"/>
              <a:t>ware</a:t>
            </a:r>
            <a:endParaRPr/>
          </a:p>
        </p:txBody>
      </p:sp>
      <p:pic>
        <p:nvPicPr>
          <p:cNvPr id="176" name="Google Shape;17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8836" y="1095400"/>
            <a:ext cx="150495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/>
        </p:nvSpPr>
        <p:spPr>
          <a:xfrm>
            <a:off x="5477975" y="3741575"/>
            <a:ext cx="3557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Raleway"/>
                <a:ea typeface="Raleway"/>
                <a:cs typeface="Raleway"/>
                <a:sym typeface="Raleway"/>
              </a:rPr>
              <a:t>Blocking write problem…</a:t>
            </a:r>
            <a:endParaRPr b="1" sz="19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6"/>
          <p:cNvPicPr preferRelativeResize="0"/>
          <p:nvPr/>
        </p:nvPicPr>
        <p:blipFill rotWithShape="1">
          <a:blip r:embed="rId3">
            <a:alphaModFix/>
          </a:blip>
          <a:srcRect b="0" l="0" r="0" t="1797"/>
          <a:stretch/>
        </p:blipFill>
        <p:spPr>
          <a:xfrm>
            <a:off x="914000" y="1346600"/>
            <a:ext cx="7316001" cy="22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6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– Data format</a:t>
            </a:r>
            <a:endParaRPr/>
          </a:p>
        </p:txBody>
      </p:sp>
      <p:sp>
        <p:nvSpPr>
          <p:cNvPr id="184" name="Google Shape;184;p26"/>
          <p:cNvSpPr txBox="1"/>
          <p:nvPr/>
        </p:nvSpPr>
        <p:spPr>
          <a:xfrm>
            <a:off x="2483600" y="3884850"/>
            <a:ext cx="3739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Raleway"/>
                <a:ea typeface="Raleway"/>
                <a:cs typeface="Raleway"/>
                <a:sym typeface="Raleway"/>
              </a:rPr>
              <a:t>Binary Format: Smaller, Faster</a:t>
            </a:r>
            <a:endParaRPr b="1" sz="19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– Data Visualization</a:t>
            </a:r>
            <a:endParaRPr/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1425" y="1383700"/>
            <a:ext cx="5943600" cy="3400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27"/>
          <p:cNvCxnSpPr/>
          <p:nvPr/>
        </p:nvCxnSpPr>
        <p:spPr>
          <a:xfrm>
            <a:off x="1052175" y="1335975"/>
            <a:ext cx="782100" cy="248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2" name="Google Shape;192;p27"/>
          <p:cNvSpPr txBox="1"/>
          <p:nvPr/>
        </p:nvSpPr>
        <p:spPr>
          <a:xfrm>
            <a:off x="702525" y="903500"/>
            <a:ext cx="529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3" name="Google Shape;193;p27"/>
          <p:cNvSpPr txBox="1"/>
          <p:nvPr/>
        </p:nvSpPr>
        <p:spPr>
          <a:xfrm>
            <a:off x="496150" y="823500"/>
            <a:ext cx="3739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Raleway"/>
                <a:ea typeface="Raleway"/>
                <a:cs typeface="Raleway"/>
                <a:sym typeface="Raleway"/>
              </a:rPr>
              <a:t>Upload the file</a:t>
            </a:r>
            <a:endParaRPr b="1" sz="1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4" name="Google Shape;194;p27"/>
          <p:cNvSpPr txBox="1"/>
          <p:nvPr/>
        </p:nvSpPr>
        <p:spPr>
          <a:xfrm>
            <a:off x="5221550" y="4593225"/>
            <a:ext cx="3739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Raleway"/>
                <a:ea typeface="Raleway"/>
                <a:cs typeface="Raleway"/>
                <a:sym typeface="Raleway"/>
              </a:rPr>
              <a:t>The interactive graph appears!</a:t>
            </a:r>
            <a:endParaRPr b="1" sz="19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95" name="Google Shape;195;p27"/>
          <p:cNvCxnSpPr/>
          <p:nvPr/>
        </p:nvCxnSpPr>
        <p:spPr>
          <a:xfrm rot="10800000">
            <a:off x="5156000" y="3694125"/>
            <a:ext cx="579600" cy="899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– Server / Browser</a:t>
            </a:r>
            <a:endParaRPr/>
          </a:p>
        </p:txBody>
      </p:sp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/>
          </a:blip>
          <a:srcRect b="0" l="0" r="0" t="1729"/>
          <a:stretch/>
        </p:blipFill>
        <p:spPr>
          <a:xfrm>
            <a:off x="1104100" y="1029100"/>
            <a:ext cx="6935824" cy="394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088" y="1266975"/>
            <a:ext cx="6993824" cy="262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9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– Equipments</a:t>
            </a:r>
            <a:endParaRPr/>
          </a:p>
        </p:txBody>
      </p:sp>
      <p:sp>
        <p:nvSpPr>
          <p:cNvPr id="208" name="Google Shape;208;p29"/>
          <p:cNvSpPr txBox="1"/>
          <p:nvPr/>
        </p:nvSpPr>
        <p:spPr>
          <a:xfrm>
            <a:off x="3004350" y="4066200"/>
            <a:ext cx="3799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Plastic Box for Protection!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/>
          <p:nvPr>
            <p:ph type="title"/>
          </p:nvPr>
        </p:nvSpPr>
        <p:spPr>
          <a:xfrm>
            <a:off x="0" y="-397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– Old</a:t>
            </a:r>
            <a:endParaRPr/>
          </a:p>
        </p:txBody>
      </p:sp>
      <p:pic>
        <p:nvPicPr>
          <p:cNvPr id="214" name="Google Shape;214;p30"/>
          <p:cNvPicPr preferRelativeResize="0"/>
          <p:nvPr/>
        </p:nvPicPr>
        <p:blipFill rotWithShape="1">
          <a:blip r:embed="rId3">
            <a:alphaModFix/>
          </a:blip>
          <a:srcRect b="0" l="0" r="0" t="-1173"/>
          <a:stretch/>
        </p:blipFill>
        <p:spPr>
          <a:xfrm>
            <a:off x="370948" y="1089000"/>
            <a:ext cx="4429700" cy="288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0"/>
          <p:cNvSpPr txBox="1"/>
          <p:nvPr/>
        </p:nvSpPr>
        <p:spPr>
          <a:xfrm>
            <a:off x="2432825" y="4732575"/>
            <a:ext cx="466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6" name="Google Shape;216;p30"/>
          <p:cNvSpPr txBox="1"/>
          <p:nvPr/>
        </p:nvSpPr>
        <p:spPr>
          <a:xfrm>
            <a:off x="1646100" y="4483575"/>
            <a:ext cx="5851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Constantly bumping to the wall. Too much noise!</a:t>
            </a:r>
            <a:endParaRPr/>
          </a:p>
        </p:txBody>
      </p:sp>
      <p:pic>
        <p:nvPicPr>
          <p:cNvPr id="217" name="Google Shape;21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5950" y="985275"/>
            <a:ext cx="3796350" cy="309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– Old (Video)</a:t>
            </a:r>
            <a:endParaRPr/>
          </a:p>
        </p:txBody>
      </p:sp>
      <p:pic>
        <p:nvPicPr>
          <p:cNvPr id="223" name="Google Shape;223;p31" title="OLD_EXPERIMENT_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8150" y="914000"/>
            <a:ext cx="2249475" cy="399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1" title="OLD_EXPERIMENT_1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4925" y="903875"/>
            <a:ext cx="2135582" cy="401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Protecting Falling object</a:t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326" y="550500"/>
            <a:ext cx="2977101" cy="198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8650" y="1626050"/>
            <a:ext cx="4755548" cy="267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325" y="2770450"/>
            <a:ext cx="3074473" cy="230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3279" y="857225"/>
            <a:ext cx="1041921" cy="19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3425" y="1969775"/>
            <a:ext cx="2331175" cy="156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2600" y="2990850"/>
            <a:ext cx="2627807" cy="19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90013" y="650187"/>
            <a:ext cx="2317548" cy="178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– New</a:t>
            </a:r>
            <a:endParaRPr/>
          </a:p>
        </p:txBody>
      </p:sp>
      <p:pic>
        <p:nvPicPr>
          <p:cNvPr id="230" name="Google Shape;23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450" y="1085425"/>
            <a:ext cx="5943600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2"/>
          <p:cNvSpPr txBox="1"/>
          <p:nvPr/>
        </p:nvSpPr>
        <p:spPr>
          <a:xfrm>
            <a:off x="2573375" y="4508025"/>
            <a:ext cx="4741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Enough Room to avoid hitting the wall.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– New</a:t>
            </a:r>
            <a:endParaRPr/>
          </a:p>
        </p:txBody>
      </p:sp>
      <p:pic>
        <p:nvPicPr>
          <p:cNvPr id="237" name="Google Shape;2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1825" y="1057250"/>
            <a:ext cx="6200349" cy="341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3"/>
          <p:cNvSpPr txBox="1"/>
          <p:nvPr/>
        </p:nvSpPr>
        <p:spPr>
          <a:xfrm>
            <a:off x="2671175" y="4475400"/>
            <a:ext cx="4741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The Illustration of the Experiment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 – Qualitative Analysis</a:t>
            </a:r>
            <a:endParaRPr/>
          </a:p>
        </p:txBody>
      </p:sp>
      <p:pic>
        <p:nvPicPr>
          <p:cNvPr id="244" name="Google Shape;24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9450" y="888550"/>
            <a:ext cx="59436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4"/>
          <p:cNvSpPr txBox="1"/>
          <p:nvPr/>
        </p:nvSpPr>
        <p:spPr>
          <a:xfrm>
            <a:off x="5651725" y="3350600"/>
            <a:ext cx="97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6" name="Google Shape;246;p34"/>
          <p:cNvSpPr txBox="1"/>
          <p:nvPr/>
        </p:nvSpPr>
        <p:spPr>
          <a:xfrm>
            <a:off x="2348300" y="4323800"/>
            <a:ext cx="1934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Rubber bands stretched</a:t>
            </a:r>
            <a:endParaRPr/>
          </a:p>
        </p:txBody>
      </p:sp>
      <p:sp>
        <p:nvSpPr>
          <p:cNvPr id="247" name="Google Shape;247;p34"/>
          <p:cNvSpPr txBox="1"/>
          <p:nvPr/>
        </p:nvSpPr>
        <p:spPr>
          <a:xfrm>
            <a:off x="1704375" y="1992525"/>
            <a:ext cx="1423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Free Fall</a:t>
            </a:r>
            <a:endParaRPr b="1" sz="1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8" name="Google Shape;248;p34"/>
          <p:cNvSpPr txBox="1"/>
          <p:nvPr/>
        </p:nvSpPr>
        <p:spPr>
          <a:xfrm>
            <a:off x="992725" y="3614250"/>
            <a:ext cx="1064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At Rest</a:t>
            </a:r>
            <a:endParaRPr b="1" sz="1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/>
          <p:nvPr>
            <p:ph type="title"/>
          </p:nvPr>
        </p:nvSpPr>
        <p:spPr>
          <a:xfrm>
            <a:off x="0" y="1087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 – Qualitative Analysis</a:t>
            </a:r>
            <a:endParaRPr/>
          </a:p>
        </p:txBody>
      </p:sp>
      <p:pic>
        <p:nvPicPr>
          <p:cNvPr id="254" name="Google Shape;254;p35"/>
          <p:cNvPicPr preferRelativeResize="0"/>
          <p:nvPr/>
        </p:nvPicPr>
        <p:blipFill rotWithShape="1">
          <a:blip r:embed="rId3">
            <a:alphaModFix/>
          </a:blip>
          <a:srcRect b="0" l="23029" r="17570" t="0"/>
          <a:stretch/>
        </p:blipFill>
        <p:spPr>
          <a:xfrm>
            <a:off x="491000" y="1032775"/>
            <a:ext cx="353042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5"/>
          <p:cNvSpPr txBox="1"/>
          <p:nvPr/>
        </p:nvSpPr>
        <p:spPr>
          <a:xfrm>
            <a:off x="5651725" y="3350600"/>
            <a:ext cx="97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6" name="Google Shape;256;p35"/>
          <p:cNvSpPr txBox="1"/>
          <p:nvPr/>
        </p:nvSpPr>
        <p:spPr>
          <a:xfrm>
            <a:off x="2994250" y="3879425"/>
            <a:ext cx="1423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Pendulum</a:t>
            </a:r>
            <a:endParaRPr/>
          </a:p>
        </p:txBody>
      </p:sp>
      <p:sp>
        <p:nvSpPr>
          <p:cNvPr id="257" name="Google Shape;257;p35"/>
          <p:cNvSpPr txBox="1"/>
          <p:nvPr/>
        </p:nvSpPr>
        <p:spPr>
          <a:xfrm>
            <a:off x="965050" y="1310300"/>
            <a:ext cx="1423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Flip</a:t>
            </a:r>
            <a:endParaRPr/>
          </a:p>
        </p:txBody>
      </p:sp>
      <p:pic>
        <p:nvPicPr>
          <p:cNvPr id="258" name="Google Shape;25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3525" y="975725"/>
            <a:ext cx="3883554" cy="1723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k Drawings&#10;Ink Drawings&#10;Ink Drawings&#10;Ink Drawings&#10;Ink Drawings&#10;Ink Drawings&#10;Ink Drawings&#10;Ink Drawings&#10;Ink Drawings&#10;Ink Drawings&#10;" id="259" name="Google Shape;25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8775" y="2827600"/>
            <a:ext cx="2017662" cy="213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– New (Video)</a:t>
            </a:r>
            <a:endParaRPr/>
          </a:p>
        </p:txBody>
      </p:sp>
      <p:pic>
        <p:nvPicPr>
          <p:cNvPr id="265" name="Google Shape;265;p36" title="NEW_EXPERIMENT_FLIP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6750" y="13017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7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– New (Video)</a:t>
            </a:r>
            <a:endParaRPr/>
          </a:p>
        </p:txBody>
      </p:sp>
      <p:pic>
        <p:nvPicPr>
          <p:cNvPr id="271" name="Google Shape;271;p37" title="NEW_EXPERIMENT_PENDULUM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1469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– New (Video)</a:t>
            </a:r>
            <a:endParaRPr/>
          </a:p>
        </p:txBody>
      </p:sp>
      <p:pic>
        <p:nvPicPr>
          <p:cNvPr id="277" name="Google Shape;277;p38" title="NEW_EXPERIMENT_ROTATE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1588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 – Qualitative Analysis</a:t>
            </a:r>
            <a:endParaRPr/>
          </a:p>
        </p:txBody>
      </p:sp>
      <p:pic>
        <p:nvPicPr>
          <p:cNvPr id="283" name="Google Shape;28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1000200"/>
            <a:ext cx="5943600" cy="39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9"/>
          <p:cNvSpPr txBox="1"/>
          <p:nvPr/>
        </p:nvSpPr>
        <p:spPr>
          <a:xfrm>
            <a:off x="2235975" y="3285575"/>
            <a:ext cx="2390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Blocking Write</a:t>
            </a:r>
            <a:endParaRPr b="1" sz="1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0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 – Qualitative Analysis</a:t>
            </a:r>
            <a:endParaRPr/>
          </a:p>
        </p:txBody>
      </p:sp>
      <p:sp>
        <p:nvSpPr>
          <p:cNvPr id="290" name="Google Shape;290;p40"/>
          <p:cNvSpPr txBox="1"/>
          <p:nvPr/>
        </p:nvSpPr>
        <p:spPr>
          <a:xfrm>
            <a:off x="573250" y="992525"/>
            <a:ext cx="51126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Energy Lost:</a:t>
            </a:r>
            <a:endParaRPr b="1" sz="2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AutoNum type="arabicPeriod"/>
            </a:pPr>
            <a:r>
              <a:rPr b="1" lang="en"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Rotation</a:t>
            </a:r>
            <a:endParaRPr b="1" sz="2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AutoNum type="arabicPeriod"/>
            </a:pPr>
            <a:r>
              <a:rPr b="1" lang="en"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Pendulum Motion</a:t>
            </a:r>
            <a:endParaRPr b="1" sz="2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aleway"/>
              <a:buAutoNum type="arabicPeriod"/>
            </a:pPr>
            <a:r>
              <a:rPr b="1" lang="en"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Internal Energy</a:t>
            </a:r>
            <a:endParaRPr b="1" sz="2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1" name="Google Shape;291;p40"/>
          <p:cNvPicPr preferRelativeResize="0"/>
          <p:nvPr/>
        </p:nvPicPr>
        <p:blipFill rotWithShape="1">
          <a:blip r:embed="rId3">
            <a:alphaModFix/>
          </a:blip>
          <a:srcRect b="0" l="0" r="0" t="5374"/>
          <a:stretch/>
        </p:blipFill>
        <p:spPr>
          <a:xfrm>
            <a:off x="4884775" y="1882450"/>
            <a:ext cx="3219450" cy="193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(Linear Simulation)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25" y="623400"/>
            <a:ext cx="7991475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2014050"/>
            <a:ext cx="4260425" cy="297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9025" y="1939500"/>
            <a:ext cx="4502575" cy="236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0888" y="4573388"/>
            <a:ext cx="6353175" cy="2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and Simulation</a:t>
            </a:r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269100" y="623400"/>
            <a:ext cx="5023500" cy="43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Maximum stretch length as a function of the height of the drop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Spring function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0" l="0" r="7054" t="9403"/>
          <a:stretch/>
        </p:blipFill>
        <p:spPr>
          <a:xfrm>
            <a:off x="5612275" y="76400"/>
            <a:ext cx="3408275" cy="24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8500" y="2643763"/>
            <a:ext cx="2903475" cy="214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511" y="1408800"/>
            <a:ext cx="5108675" cy="85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727" y="3048173"/>
            <a:ext cx="2757200" cy="4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21063" y="3048175"/>
            <a:ext cx="2257425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2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(Nonlinear Simulation)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543600"/>
            <a:ext cx="7769475" cy="12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863300"/>
            <a:ext cx="4493000" cy="318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7800" y="2091900"/>
            <a:ext cx="4193800" cy="221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3250" y="4482799"/>
            <a:ext cx="1794125" cy="36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/>
          <p:nvPr>
            <p:ph type="title"/>
          </p:nvPr>
        </p:nvSpPr>
        <p:spPr>
          <a:xfrm>
            <a:off x="96600" y="7740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315" name="Google Shape;315;p43"/>
          <p:cNvSpPr txBox="1"/>
          <p:nvPr/>
        </p:nvSpPr>
        <p:spPr>
          <a:xfrm>
            <a:off x="294488" y="753125"/>
            <a:ext cx="4089600" cy="47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●"/>
            </a:pP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Biggest problem: 1D simulation cannot describe the random motion of the device.</a:t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●"/>
            </a:pP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Need to consider multiple different damping in simulation</a:t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16" name="Google Shape;31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549" y="2159850"/>
            <a:ext cx="2911525" cy="48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850" y="77400"/>
            <a:ext cx="1534000" cy="503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3"/>
          <p:cNvPicPr preferRelativeResize="0"/>
          <p:nvPr/>
        </p:nvPicPr>
        <p:blipFill rotWithShape="1">
          <a:blip r:embed="rId5">
            <a:alphaModFix/>
          </a:blip>
          <a:srcRect b="0" l="0" r="0" t="9869"/>
          <a:stretch/>
        </p:blipFill>
        <p:spPr>
          <a:xfrm>
            <a:off x="6585500" y="600713"/>
            <a:ext cx="2093325" cy="333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4"/>
          <p:cNvSpPr txBox="1"/>
          <p:nvPr>
            <p:ph type="title"/>
          </p:nvPr>
        </p:nvSpPr>
        <p:spPr>
          <a:xfrm>
            <a:off x="96600" y="7740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324" name="Google Shape;324;p44"/>
          <p:cNvSpPr txBox="1"/>
          <p:nvPr/>
        </p:nvSpPr>
        <p:spPr>
          <a:xfrm>
            <a:off x="436600" y="702850"/>
            <a:ext cx="408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5" name="Google Shape;325;p44"/>
          <p:cNvSpPr txBox="1"/>
          <p:nvPr/>
        </p:nvSpPr>
        <p:spPr>
          <a:xfrm>
            <a:off x="410850" y="1929375"/>
            <a:ext cx="8322300" cy="19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aleway"/>
              <a:buChar char="●"/>
            </a:pPr>
            <a:r>
              <a:rPr b="1" lang="en" sz="2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Need more data. </a:t>
            </a:r>
            <a:endParaRPr b="1" sz="2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aleway"/>
              <a:buChar char="●"/>
            </a:pPr>
            <a:r>
              <a:rPr b="1" lang="en" sz="2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Need to do experiment with different kinds of cushions.</a:t>
            </a:r>
            <a:endParaRPr b="1" sz="2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aleway"/>
              <a:buChar char="●"/>
            </a:pPr>
            <a:r>
              <a:rPr b="1" lang="en" sz="2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Need to write non-blocking SD write program</a:t>
            </a:r>
            <a:endParaRPr b="1" sz="2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5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331" name="Google Shape;331;p45"/>
          <p:cNvSpPr txBox="1"/>
          <p:nvPr/>
        </p:nvSpPr>
        <p:spPr>
          <a:xfrm>
            <a:off x="286525" y="575550"/>
            <a:ext cx="8520600" cy="3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 studied the impact shock reduction provided by linear and nonlinear rubber bands in our project.</a:t>
            </a:r>
            <a:endParaRPr sz="2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 used LSM9DS1 and Adafruit Feather M0 for measurement, and Arduino and JavaScript codes to collect and plot data.</a:t>
            </a:r>
            <a:endParaRPr sz="2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experimental setup is designed to prevent big noise in data when the device hit obstacles around it.</a:t>
            </a:r>
            <a:endParaRPr sz="2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motion of the device protected by elastic bands is not one-dimensional.</a:t>
            </a:r>
            <a:endParaRPr sz="2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 generated simulations in Python and Mathematica to simulate the behavior of the device.</a:t>
            </a:r>
            <a:endParaRPr sz="2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6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0955" y="2477325"/>
            <a:ext cx="4772824" cy="236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6"/>
          <p:cNvPicPr preferRelativeResize="0"/>
          <p:nvPr/>
        </p:nvPicPr>
        <p:blipFill rotWithShape="1">
          <a:blip r:embed="rId4">
            <a:alphaModFix/>
          </a:blip>
          <a:srcRect b="0" l="0" r="0" t="24334"/>
          <a:stretch/>
        </p:blipFill>
        <p:spPr>
          <a:xfrm>
            <a:off x="1995700" y="1261200"/>
            <a:ext cx="4996450" cy="126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7"/>
          <p:cNvSpPr txBox="1"/>
          <p:nvPr>
            <p:ph type="title"/>
          </p:nvPr>
        </p:nvSpPr>
        <p:spPr>
          <a:xfrm>
            <a:off x="3280050" y="2044350"/>
            <a:ext cx="58641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4th order Runge-Kutta Method</a:t>
            </a:r>
            <a:endParaRPr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311700" y="4157200"/>
            <a:ext cx="8520600" cy="8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Reduce the error from dt to dt^4</a:t>
            </a: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63613"/>
            <a:ext cx="4438650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525" y="1594963"/>
            <a:ext cx="3324225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2698" y="928438"/>
            <a:ext cx="3739600" cy="386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RK4 in Python</a:t>
            </a:r>
            <a:endParaRPr/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8350" y="171375"/>
            <a:ext cx="6240150" cy="480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 in Mathematica</a:t>
            </a:r>
            <a:endParaRPr/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00" y="527850"/>
            <a:ext cx="7670575" cy="25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1000" y="2571750"/>
            <a:ext cx="4415575" cy="249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and Non-linear Rubber bands</a:t>
            </a:r>
            <a:endParaRPr/>
          </a:p>
        </p:txBody>
      </p:sp>
      <p:sp>
        <p:nvSpPr>
          <p:cNvPr id="112" name="Google Shape;112;p19"/>
          <p:cNvSpPr txBox="1"/>
          <p:nvPr/>
        </p:nvSpPr>
        <p:spPr>
          <a:xfrm>
            <a:off x="6062050" y="824650"/>
            <a:ext cx="257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</a:pPr>
            <a:r>
              <a:rPr lang="en"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 = 24.5 N/m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50" y="623400"/>
            <a:ext cx="5474190" cy="249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625" y="2479023"/>
            <a:ext cx="7787325" cy="24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Non-linear Rubber Bands</a:t>
            </a:r>
            <a:endParaRPr/>
          </a:p>
        </p:txBody>
      </p: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194550" y="702900"/>
            <a:ext cx="3931500" cy="37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Force values are shown and their dependence on how far the rubber band is stretched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We modeled the force in our simulations using a fourth-order polynomial 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For values past the last stretch length we measured, we used a linear equation:</a:t>
            </a:r>
            <a:endParaRPr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</a:rPr>
              <a:t>F(x) = 1.9291 |x| + 1.3965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6100" y="702900"/>
            <a:ext cx="4943049" cy="341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9437" y="4356650"/>
            <a:ext cx="2911525" cy="48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duino Mega 2560 Rev3"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338" y="880026"/>
            <a:ext cx="2607235" cy="173431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>
            <p:ph type="title"/>
          </p:nvPr>
        </p:nvSpPr>
        <p:spPr>
          <a:xfrm>
            <a:off x="0" y="0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31" y="3042611"/>
            <a:ext cx="1636905" cy="111721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873442" y="2327967"/>
            <a:ext cx="1940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Arduino Mega 2560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Clock Rate: 16MHz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434336" y="4217675"/>
            <a:ext cx="128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LSM9DS1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Range: ±16g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1925" y="1032437"/>
            <a:ext cx="2457007" cy="32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7176" y="1032425"/>
            <a:ext cx="2457000" cy="32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3960080" y="4387942"/>
            <a:ext cx="194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Connected via I2C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6685317" y="4387917"/>
            <a:ext cx="194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Connected via SPI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34275" y="3042601"/>
            <a:ext cx="1427937" cy="107169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2038313" y="4213325"/>
            <a:ext cx="1499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SD breakout board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