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Economica" panose="020B0604020202020204" charset="0"/>
      <p:regular r:id="rId23"/>
      <p:bold r:id="rId24"/>
      <p:italic r:id="rId25"/>
      <p:boldItalic r:id="rId26"/>
    </p:embeddedFont>
    <p:embeddedFont>
      <p:font typeface="Open Sans" panose="020B0604020202020204" charset="0"/>
      <p:regular r:id="rId27"/>
      <p:bold r:id="rId28"/>
      <p:italic r:id="rId29"/>
      <p:boldItalic r:id="rId30"/>
    </p:embeddedFont>
    <p:embeddedFont>
      <p:font typeface="Playfair Display"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8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bfd253e2e_0_8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bfd253e2e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bfd253e2e_1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bfd253e2e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bfd253e2e_1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bfd253e2e_1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bfd253e2e_1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bfd253e2e_1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bfd253e2e_12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bfd253e2e_1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bfd253e2e_1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bfd253e2e_1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Danylo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aa485453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aa48545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bfd253e2e_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bfd253e2e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bfd253e2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bfd253e2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bfd253e2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bfd253e2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bfd253e2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bfd253e2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Danylo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bfd253e2e_0_8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bfd253e2e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Danylo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bfd253e2e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bfd253e2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bfd253e2e_0_8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bfd253e2e_0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bfd253e2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bfd253e2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components101.com/sensors/mq-3-alcohol-gas-senso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semanticscholar.org/paper/Room-Temperature-Gas-Sensing-Using-Pure-and-Metal-Wang/52650645105a19989bec63a60e4fe5307b2fdf1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p:cNvPicPr preferRelativeResize="0"/>
          <p:nvPr/>
        </p:nvPicPr>
        <p:blipFill>
          <a:blip r:embed="rId3">
            <a:alphaModFix/>
          </a:blip>
          <a:stretch>
            <a:fillRect/>
          </a:stretch>
        </p:blipFill>
        <p:spPr>
          <a:xfrm>
            <a:off x="1649175" y="999350"/>
            <a:ext cx="5845653" cy="3593052"/>
          </a:xfrm>
          <a:prstGeom prst="rect">
            <a:avLst/>
          </a:prstGeom>
          <a:noFill/>
          <a:ln>
            <a:noFill/>
          </a:ln>
        </p:spPr>
      </p:pic>
      <p:sp>
        <p:nvSpPr>
          <p:cNvPr id="63" name="Google Shape;63;p13"/>
          <p:cNvSpPr txBox="1">
            <a:spLocks noGrp="1"/>
          </p:cNvSpPr>
          <p:nvPr>
            <p:ph type="title"/>
          </p:nvPr>
        </p:nvSpPr>
        <p:spPr>
          <a:xfrm>
            <a:off x="760350" y="505175"/>
            <a:ext cx="7623300" cy="861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000000"/>
                </a:solidFill>
                <a:latin typeface="Playfair Display"/>
                <a:ea typeface="Playfair Display"/>
                <a:cs typeface="Playfair Display"/>
                <a:sym typeface="Playfair Display"/>
              </a:rPr>
              <a:t>MEASURING METHANE PRODUCTION OF CATTLE IN A SEMI-CLOSED ENVIRONMENT</a:t>
            </a:r>
            <a:endParaRPr sz="2400">
              <a:solidFill>
                <a:srgbClr val="000000"/>
              </a:solidFill>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Software: Data Acquisition Program</a:t>
            </a:r>
            <a:endParaRPr/>
          </a:p>
        </p:txBody>
      </p:sp>
      <p:sp>
        <p:nvSpPr>
          <p:cNvPr id="129" name="Google Shape;129;p22"/>
          <p:cNvSpPr txBox="1">
            <a:spLocks noGrp="1"/>
          </p:cNvSpPr>
          <p:nvPr>
            <p:ph type="body" idx="1"/>
          </p:nvPr>
        </p:nvSpPr>
        <p:spPr>
          <a:xfrm>
            <a:off x="819150" y="1800200"/>
            <a:ext cx="7505700" cy="2448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Running the system diagnostic (checking if all components work)</a:t>
            </a:r>
            <a:endParaRPr sz="2400"/>
          </a:p>
          <a:p>
            <a:pPr marL="457200" lvl="0" indent="-381000" algn="l" rtl="0">
              <a:spcBef>
                <a:spcPts val="0"/>
              </a:spcBef>
              <a:spcAft>
                <a:spcPts val="0"/>
              </a:spcAft>
              <a:buSzPts val="2400"/>
              <a:buChar char="●"/>
            </a:pPr>
            <a:r>
              <a:rPr lang="en" sz="2400"/>
              <a:t>Saves the measurements from the BME and RTC into a csv file</a:t>
            </a:r>
            <a:endParaRPr sz="2400"/>
          </a:p>
          <a:p>
            <a:pPr marL="457200" lvl="0" indent="-381000" algn="l" rtl="0">
              <a:spcBef>
                <a:spcPts val="0"/>
              </a:spcBef>
              <a:spcAft>
                <a:spcPts val="0"/>
              </a:spcAft>
              <a:buSzPts val="2400"/>
              <a:buChar char="●"/>
            </a:pPr>
            <a:r>
              <a:rPr lang="en" sz="2400"/>
              <a:t>Saving gas sensors raw ADC measurements  into a csv file with </a:t>
            </a:r>
            <a:r>
              <a:rPr lang="en" sz="2400" i="1"/>
              <a:t>every measurement</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Problems we encountered</a:t>
            </a:r>
            <a:endParaRPr/>
          </a:p>
        </p:txBody>
      </p:sp>
      <p:sp>
        <p:nvSpPr>
          <p:cNvPr id="135" name="Google Shape;135;p23"/>
          <p:cNvSpPr txBox="1">
            <a:spLocks noGrp="1"/>
          </p:cNvSpPr>
          <p:nvPr>
            <p:ph type="body" idx="1"/>
          </p:nvPr>
        </p:nvSpPr>
        <p:spPr>
          <a:xfrm>
            <a:off x="730600" y="1685275"/>
            <a:ext cx="7594200" cy="28836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After a few preliminary runs, we had to stop running the devices outside or in the open-air barn due to the cold.</a:t>
            </a:r>
            <a:endParaRPr sz="1500"/>
          </a:p>
          <a:p>
            <a:pPr marL="457200" lvl="0" indent="-323850" algn="l" rtl="0">
              <a:spcBef>
                <a:spcPts val="0"/>
              </a:spcBef>
              <a:spcAft>
                <a:spcPts val="0"/>
              </a:spcAft>
              <a:buSzPts val="1500"/>
              <a:buChar char="●"/>
            </a:pPr>
            <a:r>
              <a:rPr lang="en" sz="1500"/>
              <a:t>Several of our sensors sustained internal damage for unknown reasons possibly related to the cold. We had to resolder most of our connections at least once due to problems with the ribbon cable wires snapping.</a:t>
            </a:r>
            <a:endParaRPr sz="1500"/>
          </a:p>
          <a:p>
            <a:pPr marL="457200" lvl="0" indent="-323850" algn="l" rtl="0">
              <a:spcBef>
                <a:spcPts val="0"/>
              </a:spcBef>
              <a:spcAft>
                <a:spcPts val="0"/>
              </a:spcAft>
              <a:buSzPts val="1500"/>
              <a:buChar char="●"/>
            </a:pPr>
            <a:r>
              <a:rPr lang="en" sz="1500"/>
              <a:t>We also had to rewrite our DAQ to fix a recurring problem with the program not saving data if interrupted.</a:t>
            </a:r>
            <a:endParaRPr sz="1500"/>
          </a:p>
          <a:p>
            <a:pPr marL="457200" lvl="0" indent="-323850" algn="l" rtl="0">
              <a:spcBef>
                <a:spcPts val="0"/>
              </a:spcBef>
              <a:spcAft>
                <a:spcPts val="0"/>
              </a:spcAft>
              <a:buSzPts val="1500"/>
              <a:buChar char="●"/>
            </a:pPr>
            <a:r>
              <a:rPr lang="en" sz="1500"/>
              <a:t>These problems, along with some unlucky data corruption, led to delays in taking data. As a result, we chose to eliminate the open-air barn environment.</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931500" y="182500"/>
            <a:ext cx="7505700" cy="95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RESULTS!!!</a:t>
            </a:r>
            <a:endParaRPr/>
          </a:p>
        </p:txBody>
      </p:sp>
      <p:pic>
        <p:nvPicPr>
          <p:cNvPr id="142" name="Google Shape;142;p24"/>
          <p:cNvPicPr preferRelativeResize="0"/>
          <p:nvPr/>
        </p:nvPicPr>
        <p:blipFill>
          <a:blip r:embed="rId3"/>
          <a:srcRect/>
          <a:stretch/>
        </p:blipFill>
        <p:spPr>
          <a:xfrm>
            <a:off x="4470775" y="1889775"/>
            <a:ext cx="4341150" cy="2972055"/>
          </a:xfrm>
          <a:prstGeom prst="rect">
            <a:avLst/>
          </a:prstGeom>
          <a:noFill/>
          <a:ln>
            <a:noFill/>
          </a:ln>
        </p:spPr>
      </p:pic>
      <p:sp>
        <p:nvSpPr>
          <p:cNvPr id="143" name="Google Shape;143;p24"/>
          <p:cNvSpPr txBox="1"/>
          <p:nvPr/>
        </p:nvSpPr>
        <p:spPr>
          <a:xfrm>
            <a:off x="860850" y="935175"/>
            <a:ext cx="7828500" cy="77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t>The average concentration of methane measured above the stall was calculated to be 140.52</a:t>
            </a:r>
            <a:endParaRPr sz="1300"/>
          </a:p>
          <a:p>
            <a:pPr marL="0" lvl="0" indent="0" algn="ctr" rtl="0">
              <a:spcBef>
                <a:spcPts val="0"/>
              </a:spcBef>
              <a:spcAft>
                <a:spcPts val="0"/>
              </a:spcAft>
              <a:buNone/>
            </a:pPr>
            <a:r>
              <a:rPr lang="en" sz="1300"/>
              <a:t>ppm, while the average control measured was 72.04 ppm.  The difference in concentration due to</a:t>
            </a:r>
            <a:endParaRPr sz="1300"/>
          </a:p>
          <a:p>
            <a:pPr marL="0" lvl="0" indent="0" algn="ctr" rtl="0">
              <a:spcBef>
                <a:spcPts val="0"/>
              </a:spcBef>
              <a:spcAft>
                <a:spcPts val="0"/>
              </a:spcAft>
              <a:buNone/>
            </a:pPr>
            <a:r>
              <a:rPr lang="en" sz="1300"/>
              <a:t>the proximity to steers was 68.48 ppm.</a:t>
            </a:r>
            <a:endParaRPr sz="1300"/>
          </a:p>
          <a:p>
            <a:pPr marL="0" lvl="0" indent="0" algn="l" rtl="0">
              <a:spcBef>
                <a:spcPts val="0"/>
              </a:spcBef>
              <a:spcAft>
                <a:spcPts val="0"/>
              </a:spcAft>
              <a:buNone/>
            </a:pPr>
            <a:endParaRPr>
              <a:latin typeface="Calibri"/>
              <a:ea typeface="Calibri"/>
              <a:cs typeface="Calibri"/>
              <a:sym typeface="Calibri"/>
            </a:endParaRPr>
          </a:p>
        </p:txBody>
      </p:sp>
      <p:pic>
        <p:nvPicPr>
          <p:cNvPr id="4" name="Picture 3" descr="A picture containing text, map&#10;&#10;Description automatically generated">
            <a:extLst>
              <a:ext uri="{FF2B5EF4-FFF2-40B4-BE49-F238E27FC236}">
                <a16:creationId xmlns:a16="http://schemas.microsoft.com/office/drawing/2014/main" id="{83D95689-C1CE-43FC-AA01-B1B678629CA0}"/>
              </a:ext>
            </a:extLst>
          </p:cNvPr>
          <p:cNvPicPr>
            <a:picLocks noChangeAspect="1"/>
          </p:cNvPicPr>
          <p:nvPr/>
        </p:nvPicPr>
        <p:blipFill>
          <a:blip r:embed="rId4"/>
          <a:stretch>
            <a:fillRect/>
          </a:stretch>
        </p:blipFill>
        <p:spPr>
          <a:xfrm>
            <a:off x="129628" y="1889775"/>
            <a:ext cx="4341148" cy="29720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819150" y="275550"/>
            <a:ext cx="7505700" cy="68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Discussion: Selectivity</a:t>
            </a:r>
            <a:endParaRPr/>
          </a:p>
        </p:txBody>
      </p:sp>
      <p:pic>
        <p:nvPicPr>
          <p:cNvPr id="149" name="Google Shape;149;p25"/>
          <p:cNvPicPr preferRelativeResize="0"/>
          <p:nvPr/>
        </p:nvPicPr>
        <p:blipFill>
          <a:blip r:embed="rId3">
            <a:alphaModFix/>
          </a:blip>
          <a:stretch>
            <a:fillRect/>
          </a:stretch>
        </p:blipFill>
        <p:spPr>
          <a:xfrm>
            <a:off x="429499" y="872550"/>
            <a:ext cx="8285002" cy="3892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6"/>
          <p:cNvPicPr preferRelativeResize="0"/>
          <p:nvPr/>
        </p:nvPicPr>
        <p:blipFill>
          <a:blip r:embed="rId3">
            <a:alphaModFix/>
          </a:blip>
          <a:stretch>
            <a:fillRect/>
          </a:stretch>
        </p:blipFill>
        <p:spPr>
          <a:xfrm>
            <a:off x="1749313" y="371462"/>
            <a:ext cx="5645375" cy="44005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819150" y="719475"/>
            <a:ext cx="7505700" cy="70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Discussion</a:t>
            </a:r>
            <a:endParaRPr/>
          </a:p>
        </p:txBody>
      </p:sp>
      <p:sp>
        <p:nvSpPr>
          <p:cNvPr id="160" name="Google Shape;160;p27"/>
          <p:cNvSpPr txBox="1">
            <a:spLocks noGrp="1"/>
          </p:cNvSpPr>
          <p:nvPr>
            <p:ph type="body" idx="1"/>
          </p:nvPr>
        </p:nvSpPr>
        <p:spPr>
          <a:xfrm>
            <a:off x="389650" y="1310850"/>
            <a:ext cx="8465400" cy="3477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These sensors are not the best for measuring gas concentrations in the atmosphere precisely</a:t>
            </a:r>
            <a:endParaRPr sz="2000"/>
          </a:p>
          <a:p>
            <a:pPr marL="457200" lvl="0" indent="-355600" algn="l" rtl="0">
              <a:spcBef>
                <a:spcPts val="0"/>
              </a:spcBef>
              <a:spcAft>
                <a:spcPts val="0"/>
              </a:spcAft>
              <a:buSzPts val="2000"/>
              <a:buChar char="●"/>
            </a:pPr>
            <a:r>
              <a:rPr lang="en" sz="2000"/>
              <a:t>This is a low-cost experiment that allows to measure relative abundances of methane</a:t>
            </a:r>
            <a:endParaRPr sz="2000"/>
          </a:p>
          <a:p>
            <a:pPr marL="457200" lvl="0" indent="-355600" algn="l" rtl="0">
              <a:spcBef>
                <a:spcPts val="0"/>
              </a:spcBef>
              <a:spcAft>
                <a:spcPts val="0"/>
              </a:spcAft>
              <a:buSzPts val="2000"/>
              <a:buChar char="●"/>
            </a:pPr>
            <a:r>
              <a:rPr lang="en" sz="2000"/>
              <a:t>With upgraded sensors, a similar device could be used by farmers to track relative methane output which could depend on cattle’s:</a:t>
            </a:r>
            <a:endParaRPr sz="2000"/>
          </a:p>
          <a:p>
            <a:pPr marL="1371600" lvl="0" indent="-355600" algn="l" rtl="0">
              <a:spcBef>
                <a:spcPts val="0"/>
              </a:spcBef>
              <a:spcAft>
                <a:spcPts val="0"/>
              </a:spcAft>
              <a:buSzPts val="2000"/>
              <a:buAutoNum type="arabicPeriod"/>
            </a:pPr>
            <a:r>
              <a:rPr lang="en" sz="2000"/>
              <a:t>Diet </a:t>
            </a:r>
            <a:endParaRPr sz="2000"/>
          </a:p>
          <a:p>
            <a:pPr marL="1371600" lvl="0" indent="-355600" algn="l" rtl="0">
              <a:spcBef>
                <a:spcPts val="0"/>
              </a:spcBef>
              <a:spcAft>
                <a:spcPts val="0"/>
              </a:spcAft>
              <a:buSzPts val="2000"/>
              <a:buAutoNum type="arabicPeriod"/>
            </a:pPr>
            <a:r>
              <a:rPr lang="en" sz="2000"/>
              <a:t>Set Up of the Barn</a:t>
            </a:r>
            <a:endParaRPr sz="2000"/>
          </a:p>
          <a:p>
            <a:pPr marL="1371600" lvl="0" indent="-355600" algn="l" rtl="0">
              <a:spcBef>
                <a:spcPts val="0"/>
              </a:spcBef>
              <a:spcAft>
                <a:spcPts val="0"/>
              </a:spcAft>
              <a:buSzPts val="2000"/>
              <a:buAutoNum type="arabicPeriod"/>
            </a:pPr>
            <a:r>
              <a:rPr lang="en" sz="2000"/>
              <a:t>Manure Management</a:t>
            </a:r>
            <a:endParaRPr sz="2000"/>
          </a:p>
          <a:p>
            <a:pPr marL="1371600" lvl="0" indent="-355600" algn="l" rtl="0">
              <a:spcBef>
                <a:spcPts val="0"/>
              </a:spcBef>
              <a:spcAft>
                <a:spcPts val="0"/>
              </a:spcAft>
              <a:buSzPts val="2000"/>
              <a:buAutoNum type="arabicPeriod"/>
            </a:pPr>
            <a:r>
              <a:rPr lang="en" sz="2000"/>
              <a:t>And more!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References</a:t>
            </a:r>
            <a:endParaRPr/>
          </a:p>
        </p:txBody>
      </p:sp>
      <p:sp>
        <p:nvSpPr>
          <p:cNvPr id="166" name="Google Shape;166;p2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solidFill>
                  <a:schemeClr val="hlink"/>
                </a:solidFill>
                <a:hlinkClick r:id="rId3"/>
              </a:rPr>
              <a:t>https://components101.com/sensors/mq-3-alcohol-gas-sensor</a:t>
            </a:r>
            <a:endParaRPr u="sng">
              <a:solidFill>
                <a:schemeClr val="hlink"/>
              </a:solidFill>
            </a:endParaRPr>
          </a:p>
          <a:p>
            <a:pPr marL="457200" lvl="0" indent="-342900" algn="l" rtl="0">
              <a:spcBef>
                <a:spcPts val="0"/>
              </a:spcBef>
              <a:spcAft>
                <a:spcPts val="0"/>
              </a:spcAft>
              <a:buSzPts val="1800"/>
              <a:buChar char="●"/>
            </a:pPr>
            <a:r>
              <a:rPr lang="en" u="sng">
                <a:solidFill>
                  <a:schemeClr val="hlink"/>
                </a:solidFill>
                <a:hlinkClick r:id="rId4"/>
              </a:rPr>
              <a:t>https://www.semanticscholar.org/paper/Room-Temperature-Gas-Sensing-Using-Pure-and-Metal-Wan</a:t>
            </a:r>
            <a:r>
              <a:rPr lang="en" u="sng">
                <a:solidFill>
                  <a:schemeClr val="hlink"/>
                </a:solidFill>
                <a:hlinkClick r:id="rId4"/>
              </a:rPr>
              <a:t>g</a:t>
            </a:r>
            <a:endParaRPr u="sng">
              <a:solidFill>
                <a:schemeClr val="hlink"/>
              </a:solidFill>
            </a:endParaRPr>
          </a:p>
          <a:p>
            <a:pPr marL="457200" lvl="0" indent="-342900" algn="l" rtl="0">
              <a:spcBef>
                <a:spcPts val="0"/>
              </a:spcBef>
              <a:spcAft>
                <a:spcPts val="0"/>
              </a:spcAft>
              <a:buSzPts val="1800"/>
              <a:buChar char="●"/>
            </a:pPr>
            <a:r>
              <a:rPr lang="en" u="sng">
                <a:solidFill>
                  <a:schemeClr val="hlink"/>
                </a:solidFill>
              </a:rPr>
              <a:t>https://www.vox.com/a/explain-food-america</a:t>
            </a:r>
            <a:endParaRPr u="sng">
              <a:solidFill>
                <a:schemeClr val="hlin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Hardware</a:t>
            </a:r>
            <a:endParaRPr/>
          </a:p>
        </p:txBody>
      </p:sp>
      <p:sp>
        <p:nvSpPr>
          <p:cNvPr id="69" name="Google Shape;69;p14"/>
          <p:cNvSpPr txBox="1">
            <a:spLocks noGrp="1"/>
          </p:cNvSpPr>
          <p:nvPr>
            <p:ph type="body" idx="1"/>
          </p:nvPr>
        </p:nvSpPr>
        <p:spPr>
          <a:xfrm>
            <a:off x="194825" y="1408250"/>
            <a:ext cx="7974000" cy="3497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Arduino Mega 2560</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BME680</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LCD</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RTC</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SD Breakout Board</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Keypad</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Current Sensor</a:t>
            </a:r>
            <a:endParaRPr sz="2400">
              <a:solidFill>
                <a:srgbClr val="000000"/>
              </a:solidFill>
            </a:endParaRPr>
          </a:p>
        </p:txBody>
      </p:sp>
      <p:pic>
        <p:nvPicPr>
          <p:cNvPr id="70" name="Google Shape;70;p14"/>
          <p:cNvPicPr preferRelativeResize="0"/>
          <p:nvPr/>
        </p:nvPicPr>
        <p:blipFill>
          <a:blip r:embed="rId3">
            <a:alphaModFix/>
          </a:blip>
          <a:stretch>
            <a:fillRect/>
          </a:stretch>
        </p:blipFill>
        <p:spPr>
          <a:xfrm>
            <a:off x="5329350" y="-49700"/>
            <a:ext cx="3814655" cy="2745175"/>
          </a:xfrm>
          <a:prstGeom prst="rect">
            <a:avLst/>
          </a:prstGeom>
          <a:noFill/>
          <a:ln>
            <a:noFill/>
          </a:ln>
        </p:spPr>
      </p:pic>
      <p:pic>
        <p:nvPicPr>
          <p:cNvPr id="71" name="Google Shape;71;p14"/>
          <p:cNvPicPr preferRelativeResize="0"/>
          <p:nvPr/>
        </p:nvPicPr>
        <p:blipFill>
          <a:blip r:embed="rId4">
            <a:alphaModFix/>
          </a:blip>
          <a:stretch>
            <a:fillRect/>
          </a:stretch>
        </p:blipFill>
        <p:spPr>
          <a:xfrm>
            <a:off x="3673275" y="2494983"/>
            <a:ext cx="3653274" cy="26485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Sensors</a:t>
            </a:r>
            <a:endParaRPr/>
          </a:p>
        </p:txBody>
      </p:sp>
      <p:sp>
        <p:nvSpPr>
          <p:cNvPr id="77" name="Google Shape;77;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8" name="Google Shape;78;p15"/>
          <p:cNvPicPr preferRelativeResize="0"/>
          <p:nvPr/>
        </p:nvPicPr>
        <p:blipFill>
          <a:blip r:embed="rId3">
            <a:alphaModFix/>
          </a:blip>
          <a:stretch>
            <a:fillRect/>
          </a:stretch>
        </p:blipFill>
        <p:spPr>
          <a:xfrm>
            <a:off x="5329700" y="2679725"/>
            <a:ext cx="3502598" cy="2352721"/>
          </a:xfrm>
          <a:prstGeom prst="rect">
            <a:avLst/>
          </a:prstGeom>
          <a:noFill/>
          <a:ln>
            <a:noFill/>
          </a:ln>
        </p:spPr>
      </p:pic>
      <p:pic>
        <p:nvPicPr>
          <p:cNvPr id="79" name="Google Shape;79;p15"/>
          <p:cNvPicPr preferRelativeResize="0"/>
          <p:nvPr/>
        </p:nvPicPr>
        <p:blipFill>
          <a:blip r:embed="rId4">
            <a:alphaModFix/>
          </a:blip>
          <a:stretch>
            <a:fillRect/>
          </a:stretch>
        </p:blipFill>
        <p:spPr>
          <a:xfrm>
            <a:off x="5329700" y="53300"/>
            <a:ext cx="3502597" cy="2626423"/>
          </a:xfrm>
          <a:prstGeom prst="rect">
            <a:avLst/>
          </a:prstGeom>
          <a:noFill/>
          <a:ln>
            <a:noFill/>
          </a:ln>
        </p:spPr>
      </p:pic>
      <p:pic>
        <p:nvPicPr>
          <p:cNvPr id="80" name="Google Shape;80;p15"/>
          <p:cNvPicPr preferRelativeResize="0"/>
          <p:nvPr/>
        </p:nvPicPr>
        <p:blipFill>
          <a:blip r:embed="rId5">
            <a:alphaModFix/>
          </a:blip>
          <a:stretch>
            <a:fillRect/>
          </a:stretch>
        </p:blipFill>
        <p:spPr>
          <a:xfrm>
            <a:off x="311701" y="1428472"/>
            <a:ext cx="5018001" cy="28398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do our sensors work ?</a:t>
            </a:r>
            <a:endParaRPr/>
          </a:p>
        </p:txBody>
      </p:sp>
      <p:sp>
        <p:nvSpPr>
          <p:cNvPr id="86" name="Google Shape;86;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7" name="Google Shape;87;p16"/>
          <p:cNvPicPr preferRelativeResize="0"/>
          <p:nvPr/>
        </p:nvPicPr>
        <p:blipFill>
          <a:blip r:embed="rId3">
            <a:alphaModFix/>
          </a:blip>
          <a:stretch>
            <a:fillRect/>
          </a:stretch>
        </p:blipFill>
        <p:spPr>
          <a:xfrm>
            <a:off x="221875" y="1419950"/>
            <a:ext cx="7286701" cy="3018775"/>
          </a:xfrm>
          <a:prstGeom prst="rect">
            <a:avLst/>
          </a:prstGeom>
          <a:noFill/>
          <a:ln>
            <a:noFill/>
          </a:ln>
        </p:spPr>
      </p:pic>
      <p:pic>
        <p:nvPicPr>
          <p:cNvPr id="88" name="Google Shape;88;p16"/>
          <p:cNvPicPr preferRelativeResize="0"/>
          <p:nvPr/>
        </p:nvPicPr>
        <p:blipFill>
          <a:blip r:embed="rId4">
            <a:alphaModFix/>
          </a:blip>
          <a:stretch>
            <a:fillRect/>
          </a:stretch>
        </p:blipFill>
        <p:spPr>
          <a:xfrm>
            <a:off x="3850031" y="1147225"/>
            <a:ext cx="5293971" cy="3918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188800" y="144475"/>
            <a:ext cx="8780400" cy="97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Methods: Data Collecting Devices directly above 6 cows</a:t>
            </a:r>
            <a:endParaRPr sz="4000"/>
          </a:p>
        </p:txBody>
      </p:sp>
      <p:pic>
        <p:nvPicPr>
          <p:cNvPr id="94" name="Google Shape;94;p17"/>
          <p:cNvPicPr preferRelativeResize="0"/>
          <p:nvPr/>
        </p:nvPicPr>
        <p:blipFill>
          <a:blip r:embed="rId3">
            <a:alphaModFix/>
          </a:blip>
          <a:stretch>
            <a:fillRect/>
          </a:stretch>
        </p:blipFill>
        <p:spPr>
          <a:xfrm>
            <a:off x="188800" y="1331925"/>
            <a:ext cx="3829350" cy="3613196"/>
          </a:xfrm>
          <a:prstGeom prst="rect">
            <a:avLst/>
          </a:prstGeom>
          <a:noFill/>
          <a:ln>
            <a:noFill/>
          </a:ln>
        </p:spPr>
      </p:pic>
      <p:pic>
        <p:nvPicPr>
          <p:cNvPr id="95" name="Google Shape;95;p17"/>
          <p:cNvPicPr preferRelativeResize="0"/>
          <p:nvPr/>
        </p:nvPicPr>
        <p:blipFill>
          <a:blip r:embed="rId4">
            <a:alphaModFix/>
          </a:blip>
          <a:stretch>
            <a:fillRect/>
          </a:stretch>
        </p:blipFill>
        <p:spPr>
          <a:xfrm>
            <a:off x="4018150" y="1347750"/>
            <a:ext cx="4951102" cy="3597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Methods: Control Devices </a:t>
            </a:r>
            <a:endParaRPr/>
          </a:p>
        </p:txBody>
      </p:sp>
      <p:pic>
        <p:nvPicPr>
          <p:cNvPr id="101" name="Google Shape;101;p18"/>
          <p:cNvPicPr preferRelativeResize="0"/>
          <p:nvPr/>
        </p:nvPicPr>
        <p:blipFill>
          <a:blip r:embed="rId3">
            <a:alphaModFix/>
          </a:blip>
          <a:stretch>
            <a:fillRect/>
          </a:stretch>
        </p:blipFill>
        <p:spPr>
          <a:xfrm>
            <a:off x="188641" y="1147237"/>
            <a:ext cx="4685638" cy="3514228"/>
          </a:xfrm>
          <a:prstGeom prst="rect">
            <a:avLst/>
          </a:prstGeom>
          <a:noFill/>
          <a:ln>
            <a:noFill/>
          </a:ln>
        </p:spPr>
      </p:pic>
      <p:pic>
        <p:nvPicPr>
          <p:cNvPr id="102" name="Google Shape;102;p18"/>
          <p:cNvPicPr preferRelativeResize="0"/>
          <p:nvPr/>
        </p:nvPicPr>
        <p:blipFill>
          <a:blip r:embed="rId4">
            <a:alphaModFix/>
          </a:blip>
          <a:stretch>
            <a:fillRect/>
          </a:stretch>
        </p:blipFill>
        <p:spPr>
          <a:xfrm>
            <a:off x="4874275" y="1147225"/>
            <a:ext cx="4080797" cy="3514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263025" y="0"/>
            <a:ext cx="8601600" cy="95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Fitting Voltage vs Concentration to the manufacturer’s plot</a:t>
            </a:r>
            <a:endParaRPr sz="3600"/>
          </a:p>
        </p:txBody>
      </p:sp>
      <p:pic>
        <p:nvPicPr>
          <p:cNvPr id="108" name="Google Shape;108;p19"/>
          <p:cNvPicPr preferRelativeResize="0"/>
          <p:nvPr/>
        </p:nvPicPr>
        <p:blipFill>
          <a:blip r:embed="rId3">
            <a:alphaModFix/>
          </a:blip>
          <a:stretch>
            <a:fillRect/>
          </a:stretch>
        </p:blipFill>
        <p:spPr>
          <a:xfrm>
            <a:off x="768200" y="833325"/>
            <a:ext cx="5285699" cy="3974351"/>
          </a:xfrm>
          <a:prstGeom prst="rect">
            <a:avLst/>
          </a:prstGeom>
          <a:noFill/>
          <a:ln>
            <a:noFill/>
          </a:ln>
        </p:spPr>
      </p:pic>
      <p:pic>
        <p:nvPicPr>
          <p:cNvPr id="109" name="Google Shape;109;p19"/>
          <p:cNvPicPr preferRelativeResize="0"/>
          <p:nvPr/>
        </p:nvPicPr>
        <p:blipFill>
          <a:blip r:embed="rId4">
            <a:alphaModFix/>
          </a:blip>
          <a:stretch>
            <a:fillRect/>
          </a:stretch>
        </p:blipFill>
        <p:spPr>
          <a:xfrm>
            <a:off x="5977375" y="955800"/>
            <a:ext cx="2229125" cy="1962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819150" y="0"/>
            <a:ext cx="7505700" cy="95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Cross-Calibration between our devices</a:t>
            </a:r>
            <a:endParaRPr/>
          </a:p>
        </p:txBody>
      </p:sp>
      <p:pic>
        <p:nvPicPr>
          <p:cNvPr id="115" name="Google Shape;115;p20"/>
          <p:cNvPicPr preferRelativeResize="0"/>
          <p:nvPr/>
        </p:nvPicPr>
        <p:blipFill>
          <a:blip r:embed="rId3">
            <a:alphaModFix/>
          </a:blip>
          <a:stretch>
            <a:fillRect/>
          </a:stretch>
        </p:blipFill>
        <p:spPr>
          <a:xfrm>
            <a:off x="1093675" y="711125"/>
            <a:ext cx="6300950" cy="4257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Converting the raw measurements to voltage</a:t>
            </a:r>
            <a:endParaRPr/>
          </a:p>
        </p:txBody>
      </p:sp>
      <p:pic>
        <p:nvPicPr>
          <p:cNvPr id="121" name="Google Shape;121;p21"/>
          <p:cNvPicPr preferRelativeResize="0"/>
          <p:nvPr/>
        </p:nvPicPr>
        <p:blipFill>
          <a:blip r:embed="rId3">
            <a:alphaModFix/>
          </a:blip>
          <a:stretch>
            <a:fillRect/>
          </a:stretch>
        </p:blipFill>
        <p:spPr>
          <a:xfrm>
            <a:off x="3273175" y="1630150"/>
            <a:ext cx="2435250" cy="1014700"/>
          </a:xfrm>
          <a:prstGeom prst="rect">
            <a:avLst/>
          </a:prstGeom>
          <a:noFill/>
          <a:ln>
            <a:noFill/>
          </a:ln>
        </p:spPr>
      </p:pic>
      <p:sp>
        <p:nvSpPr>
          <p:cNvPr id="123" name="Google Shape;123;p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dirty="0"/>
              <a:t>From ADC values from 0 to 1023, we get the voltage:</a:t>
            </a:r>
            <a:endParaRPr b="1" dirty="0"/>
          </a:p>
          <a:p>
            <a:pPr marL="0" lvl="0" indent="0" algn="l" rtl="0">
              <a:spcBef>
                <a:spcPts val="1600"/>
              </a:spcBef>
              <a:spcAft>
                <a:spcPts val="0"/>
              </a:spcAft>
              <a:buNone/>
            </a:pPr>
            <a:endParaRPr dirty="0"/>
          </a:p>
          <a:p>
            <a:pPr marL="457200" lvl="0" indent="0" algn="l" rtl="0">
              <a:lnSpc>
                <a:spcPct val="100000"/>
              </a:lnSpc>
              <a:spcBef>
                <a:spcPts val="1600"/>
              </a:spcBef>
              <a:spcAft>
                <a:spcPts val="0"/>
              </a:spcAft>
              <a:buNone/>
            </a:pPr>
            <a:endParaRPr b="1" dirty="0"/>
          </a:p>
          <a:p>
            <a:pPr marL="457200" lvl="0" indent="-342900" algn="l" rtl="0">
              <a:lnSpc>
                <a:spcPct val="100000"/>
              </a:lnSpc>
              <a:spcBef>
                <a:spcPts val="1600"/>
              </a:spcBef>
              <a:spcAft>
                <a:spcPts val="0"/>
              </a:spcAft>
              <a:buSzPts val="1800"/>
              <a:buChar char="●"/>
            </a:pPr>
            <a:r>
              <a:rPr lang="en" b="1" dirty="0"/>
              <a:t>From plots on the previous slide, we derived following equations: </a:t>
            </a:r>
            <a:endParaRPr b="1" dirty="0"/>
          </a:p>
          <a:p>
            <a:pPr marL="0" lvl="0" indent="0" algn="l" rtl="0">
              <a:spcBef>
                <a:spcPts val="1600"/>
              </a:spcBef>
              <a:spcAft>
                <a:spcPts val="1600"/>
              </a:spcAft>
              <a:buNone/>
            </a:pPr>
            <a:endParaRPr dirty="0"/>
          </a:p>
        </p:txBody>
      </p:sp>
      <p:pic>
        <p:nvPicPr>
          <p:cNvPr id="3" name="Picture 2">
            <a:extLst>
              <a:ext uri="{FF2B5EF4-FFF2-40B4-BE49-F238E27FC236}">
                <a16:creationId xmlns:a16="http://schemas.microsoft.com/office/drawing/2014/main" id="{EDFF032B-C931-4E48-B865-53B5AF7F2906}"/>
              </a:ext>
            </a:extLst>
          </p:cNvPr>
          <p:cNvPicPr>
            <a:picLocks noChangeAspect="1"/>
          </p:cNvPicPr>
          <p:nvPr/>
        </p:nvPicPr>
        <p:blipFill>
          <a:blip r:embed="rId4"/>
          <a:stretch>
            <a:fillRect/>
          </a:stretch>
        </p:blipFill>
        <p:spPr>
          <a:xfrm>
            <a:off x="1752600" y="3502900"/>
            <a:ext cx="5638800" cy="1076325"/>
          </a:xfrm>
          <a:prstGeom prst="rect">
            <a:avLst/>
          </a:prstGeom>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382</Words>
  <Application>Microsoft Office PowerPoint</Application>
  <PresentationFormat>On-screen Show (16:9)</PresentationFormat>
  <Paragraphs>49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Playfair Display</vt:lpstr>
      <vt:lpstr>Economica</vt:lpstr>
      <vt:lpstr>Open Sans</vt:lpstr>
      <vt:lpstr>Calibri</vt:lpstr>
      <vt:lpstr>Luxe</vt:lpstr>
      <vt:lpstr>MEASURING METHANE PRODUCTION OF CATTLE IN A SEMI-CLOSED ENVIRONMENT</vt:lpstr>
      <vt:lpstr>Hardware</vt:lpstr>
      <vt:lpstr>Sensors</vt:lpstr>
      <vt:lpstr>How do our sensors work ?</vt:lpstr>
      <vt:lpstr>Methods: Data Collecting Devices directly above 6 cows</vt:lpstr>
      <vt:lpstr>Methods: Control Devices </vt:lpstr>
      <vt:lpstr>Fitting Voltage vs Concentration to the manufacturer’s plot</vt:lpstr>
      <vt:lpstr>Cross-Calibration between our devices</vt:lpstr>
      <vt:lpstr>Converting the raw measurements to voltage</vt:lpstr>
      <vt:lpstr>Software: Data Acquisition Program</vt:lpstr>
      <vt:lpstr>Problems we encountered</vt:lpstr>
      <vt:lpstr>RESULTS!!!</vt:lpstr>
      <vt:lpstr>Discussion: Selectivity</vt:lpstr>
      <vt:lpstr>PowerPoint Presentation</vt:lpstr>
      <vt:lpstr>Discussion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METHANE PRODUCTION OF CATTLE IN A SEMI-CLOSED ENVIRONMENT</dc:title>
  <cp:lastModifiedBy>Sarah Popenhagen</cp:lastModifiedBy>
  <cp:revision>2</cp:revision>
  <dcterms:modified xsi:type="dcterms:W3CDTF">2019-12-06T19:10:51Z</dcterms:modified>
</cp:coreProperties>
</file>