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Lora"/>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Lora-bold.fntdata"/><Relationship Id="rId21" Type="http://schemas.openxmlformats.org/officeDocument/2006/relationships/slide" Target="slides/slide16.xml"/><Relationship Id="rId43" Type="http://schemas.openxmlformats.org/officeDocument/2006/relationships/font" Target="fonts/Lora-regular.fntdata"/><Relationship Id="rId24" Type="http://schemas.openxmlformats.org/officeDocument/2006/relationships/slide" Target="slides/slide19.xml"/><Relationship Id="rId46" Type="http://schemas.openxmlformats.org/officeDocument/2006/relationships/font" Target="fonts/Lora-boldItalic.fntdata"/><Relationship Id="rId23" Type="http://schemas.openxmlformats.org/officeDocument/2006/relationships/slide" Target="slides/slide18.xml"/><Relationship Id="rId45" Type="http://schemas.openxmlformats.org/officeDocument/2006/relationships/font" Target="fonts/Lor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a6baae45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a6baae45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a6baae45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a6baae45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a6baae45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a6baae45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a6baae454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a6baae454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a6baae454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a6baae45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a6baae454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a6baae45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a6baae454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a6baae454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a6baae454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a6baae454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a6baae454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a6baae454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a6baae454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a6baae454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a6baae4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a6baae4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a6baae454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a6baae454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7a6baae454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a6baae454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7a6baae454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a6baae454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a6baae454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a6baae454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7a6baae454_1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a6baae454_1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7a6baae454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a6baae454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7a6baae454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a6baae454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7a6baae454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7a6baae454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7a6baae454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7a6baae454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7a6baae454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7a6baae454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7a6baae454_1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a6baae454_1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7a6baae454_1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7a6baae454_1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7a6baae454_1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7a6baae454_1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7aa277b7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7aa277b7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7a6baae454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7a6baae454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7a6baae454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7a6baae454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7a6baae454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7a6baae454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7a6baae454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7a6baae454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7a6baae454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7a6baae454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a6baae45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a6baae45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7a6baae45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a6baae45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a6baae45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a6baae45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a6baae45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a6baae45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a6baae454_1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a6baae454_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a6baae45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a6baae45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7.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8.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6.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doi.org/10.1093/pch/pxz04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398 Final Presentation</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0"/>
              </a:spcAft>
              <a:buNone/>
            </a:pPr>
            <a:r>
              <a:rPr lang="en"/>
              <a:t>Zhenghai Liu &amp; Ziyao Wang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Fast Fourier Transformation</a:t>
            </a:r>
            <a:endParaRPr/>
          </a:p>
        </p:txBody>
      </p:sp>
      <p:sp>
        <p:nvSpPr>
          <p:cNvPr id="116" name="Google Shape;116;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performed a fast Fourier Transformation on the ADC results. Fast Fourier transformation changes the time domain result to frequency domain result. The resulting graph after fast Fourier transformation has an independent </a:t>
            </a:r>
            <a:r>
              <a:rPr lang="en"/>
              <a:t>variable</a:t>
            </a:r>
            <a:r>
              <a:rPr lang="en"/>
              <a:t> of frequency and a dependent variable of energy. It shows the energy occupation of different frequencies of the sound recorded.</a:t>
            </a:r>
            <a:endParaRPr/>
          </a:p>
          <a:p>
            <a:pPr indent="0" lvl="0" marL="0" rtl="0" algn="l">
              <a:spcBef>
                <a:spcPts val="1600"/>
              </a:spcBef>
              <a:spcAft>
                <a:spcPts val="1600"/>
              </a:spcAft>
              <a:buNone/>
            </a:pPr>
            <a:r>
              <a:rPr lang="en"/>
              <a:t>As the result of fast Fourier transformation contains imaginary numbers, we take the absolute value of the results and make them into graphs. The graph shows the occupation of different frequencies of a certain hand dryer sound.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Frequency Weighting</a:t>
            </a:r>
            <a:endParaRPr>
              <a:latin typeface="Lora"/>
              <a:ea typeface="Lora"/>
              <a:cs typeface="Lora"/>
              <a:sym typeface="Lora"/>
            </a:endParaRPr>
          </a:p>
        </p:txBody>
      </p:sp>
      <p:sp>
        <p:nvSpPr>
          <p:cNvPr id="122" name="Google Shape;12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Lora"/>
              <a:buChar char="●"/>
            </a:pPr>
            <a:r>
              <a:rPr lang="en">
                <a:latin typeface="Lora"/>
                <a:ea typeface="Lora"/>
                <a:cs typeface="Lora"/>
                <a:sym typeface="Lora"/>
              </a:rPr>
              <a:t>Octave Bands:</a:t>
            </a:r>
            <a:endParaRPr>
              <a:latin typeface="Lora"/>
              <a:ea typeface="Lora"/>
              <a:cs typeface="Lora"/>
              <a:sym typeface="Lora"/>
            </a:endParaRPr>
          </a:p>
          <a:p>
            <a:pPr indent="0" lvl="0" marL="457200" rtl="0" algn="l">
              <a:spcBef>
                <a:spcPts val="1600"/>
              </a:spcBef>
              <a:spcAft>
                <a:spcPts val="0"/>
              </a:spcAft>
              <a:buNone/>
            </a:pPr>
            <a:r>
              <a:rPr lang="en">
                <a:latin typeface="Lora"/>
                <a:ea typeface="Lora"/>
                <a:cs typeface="Lora"/>
                <a:sym typeface="Lora"/>
              </a:rPr>
              <a:t>In order to analyze a source on frequency more efficiently, the whole range of </a:t>
            </a:r>
            <a:r>
              <a:rPr lang="en">
                <a:latin typeface="Lora"/>
                <a:ea typeface="Lora"/>
                <a:cs typeface="Lora"/>
                <a:sym typeface="Lora"/>
              </a:rPr>
              <a:t>frequency</a:t>
            </a:r>
            <a:r>
              <a:rPr lang="en">
                <a:latin typeface="Lora"/>
                <a:ea typeface="Lora"/>
                <a:cs typeface="Lora"/>
                <a:sym typeface="Lora"/>
              </a:rPr>
              <a:t> is divided into sets of frequencies called bands.</a:t>
            </a:r>
            <a:endParaRPr>
              <a:latin typeface="Lora"/>
              <a:ea typeface="Lora"/>
              <a:cs typeface="Lora"/>
              <a:sym typeface="Lora"/>
            </a:endParaRPr>
          </a:p>
          <a:p>
            <a:pPr indent="0" lvl="0" marL="457200" rtl="0" algn="l">
              <a:spcBef>
                <a:spcPts val="1600"/>
              </a:spcBef>
              <a:spcAft>
                <a:spcPts val="0"/>
              </a:spcAft>
              <a:buNone/>
            </a:pPr>
            <a:r>
              <a:rPr lang="en">
                <a:latin typeface="Lora"/>
                <a:ea typeface="Lora"/>
                <a:cs typeface="Lora"/>
                <a:sym typeface="Lora"/>
              </a:rPr>
              <a:t>An octave band is a frequency band where the highest frequency is twice the lowest frequency.</a:t>
            </a:r>
            <a:endParaRPr>
              <a:latin typeface="Lora"/>
              <a:ea typeface="Lora"/>
              <a:cs typeface="Lora"/>
              <a:sym typeface="Lora"/>
            </a:endParaRPr>
          </a:p>
          <a:p>
            <a:pPr indent="0" lvl="0" marL="457200" rtl="0" algn="l">
              <a:spcBef>
                <a:spcPts val="1600"/>
              </a:spcBef>
              <a:spcAft>
                <a:spcPts val="1600"/>
              </a:spcAft>
              <a:buNone/>
            </a:pPr>
            <a:r>
              <a:rPr lang="en">
                <a:latin typeface="Lora"/>
                <a:ea typeface="Lora"/>
                <a:cs typeface="Lora"/>
                <a:sym typeface="Lora"/>
              </a:rPr>
              <a:t>For example, an octave filter with a centre frequency of 1kHz has a lower frequency of 707Hz and an upper frequency of 1.414kHz. </a:t>
            </a:r>
            <a:endParaRPr>
              <a:latin typeface="Lora"/>
              <a:ea typeface="Lora"/>
              <a:cs typeface="Lora"/>
              <a:sym typeface="Lo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Frequency Weighting</a:t>
            </a:r>
            <a:endParaRPr>
              <a:latin typeface="Lora"/>
              <a:ea typeface="Lora"/>
              <a:cs typeface="Lora"/>
              <a:sym typeface="Lora"/>
            </a:endParaRPr>
          </a:p>
        </p:txBody>
      </p:sp>
      <p:sp>
        <p:nvSpPr>
          <p:cNvPr id="128" name="Google Shape;128;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Lora"/>
              <a:buChar char="●"/>
            </a:pPr>
            <a:r>
              <a:rPr lang="en">
                <a:latin typeface="Lora"/>
                <a:ea typeface="Lora"/>
                <a:cs typeface="Lora"/>
                <a:sym typeface="Lora"/>
              </a:rPr>
              <a:t>Octave Bands:</a:t>
            </a:r>
            <a:endParaRPr>
              <a:latin typeface="Lora"/>
              <a:ea typeface="Lora"/>
              <a:cs typeface="Lora"/>
              <a:sym typeface="Lora"/>
            </a:endParaRPr>
          </a:p>
          <a:p>
            <a:pPr indent="0" lvl="0" marL="457200" rtl="0" algn="l">
              <a:spcBef>
                <a:spcPts val="1600"/>
              </a:spcBef>
              <a:spcAft>
                <a:spcPts val="1600"/>
              </a:spcAft>
              <a:buNone/>
            </a:pPr>
            <a:r>
              <a:t/>
            </a:r>
            <a:endParaRPr>
              <a:latin typeface="Lora"/>
              <a:ea typeface="Lora"/>
              <a:cs typeface="Lora"/>
              <a:sym typeface="Lora"/>
            </a:endParaRPr>
          </a:p>
        </p:txBody>
      </p:sp>
      <p:pic>
        <p:nvPicPr>
          <p:cNvPr id="129" name="Google Shape;129;p24"/>
          <p:cNvPicPr preferRelativeResize="0"/>
          <p:nvPr/>
        </p:nvPicPr>
        <p:blipFill>
          <a:blip r:embed="rId3">
            <a:alphaModFix/>
          </a:blip>
          <a:stretch>
            <a:fillRect/>
          </a:stretch>
        </p:blipFill>
        <p:spPr>
          <a:xfrm>
            <a:off x="1612250" y="1658400"/>
            <a:ext cx="5333124" cy="3193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Frequency Weighting</a:t>
            </a:r>
            <a:endParaRPr>
              <a:latin typeface="Lora"/>
              <a:ea typeface="Lora"/>
              <a:cs typeface="Lora"/>
              <a:sym typeface="Lora"/>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6" name="Google Shape;136;p25"/>
          <p:cNvPicPr preferRelativeResize="0"/>
          <p:nvPr/>
        </p:nvPicPr>
        <p:blipFill>
          <a:blip r:embed="rId3">
            <a:alphaModFix/>
          </a:blip>
          <a:stretch>
            <a:fillRect/>
          </a:stretch>
        </p:blipFill>
        <p:spPr>
          <a:xfrm>
            <a:off x="1103924" y="1186950"/>
            <a:ext cx="5838401" cy="3347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Frequency Weighting</a:t>
            </a:r>
            <a:endParaRPr>
              <a:latin typeface="Lora"/>
              <a:ea typeface="Lora"/>
              <a:cs typeface="Lora"/>
              <a:sym typeface="Lora"/>
            </a:endParaRPr>
          </a:p>
        </p:txBody>
      </p:sp>
      <p:sp>
        <p:nvSpPr>
          <p:cNvPr id="142" name="Google Shape;142;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Lora"/>
              <a:buChar char="●"/>
            </a:pPr>
            <a:r>
              <a:rPr lang="en">
                <a:latin typeface="Lora"/>
                <a:ea typeface="Lora"/>
                <a:cs typeface="Lora"/>
                <a:sym typeface="Lora"/>
              </a:rPr>
              <a:t>A-weighting:</a:t>
            </a:r>
            <a:endParaRPr>
              <a:latin typeface="Lora"/>
              <a:ea typeface="Lora"/>
              <a:cs typeface="Lora"/>
              <a:sym typeface="Lora"/>
            </a:endParaRPr>
          </a:p>
          <a:p>
            <a:pPr indent="0" lvl="0" marL="457200" rtl="0" algn="l">
              <a:spcBef>
                <a:spcPts val="1600"/>
              </a:spcBef>
              <a:spcAft>
                <a:spcPts val="0"/>
              </a:spcAft>
              <a:buNone/>
            </a:pPr>
            <a:r>
              <a:rPr lang="en">
                <a:latin typeface="Lora"/>
                <a:ea typeface="Lora"/>
                <a:cs typeface="Lora"/>
                <a:sym typeface="Lora"/>
              </a:rPr>
              <a:t>To compare our data with the noise exposure limit introduced by OSHA and NIOSH, we also apply A-weighting to our FFT frequency spectrum.  A-weighing is  the  most  commonly  used  acoustic  frequency  weighting  that  relates  to  sound frequencies  and  human  ear  perception.   Since  human  ears  are  more  sensitive  to sounds in specific frequencies, we may perceive some sound signals to be relatively louder. </a:t>
            </a:r>
            <a:endParaRPr>
              <a:latin typeface="Lora"/>
              <a:ea typeface="Lora"/>
              <a:cs typeface="Lora"/>
              <a:sym typeface="Lora"/>
            </a:endParaRPr>
          </a:p>
          <a:p>
            <a:pPr indent="0" lvl="0" marL="457200" rtl="0" algn="l">
              <a:spcBef>
                <a:spcPts val="1600"/>
              </a:spcBef>
              <a:spcAft>
                <a:spcPts val="1600"/>
              </a:spcAft>
              <a:buNone/>
            </a:pPr>
            <a:r>
              <a:rPr lang="en">
                <a:latin typeface="Lora"/>
                <a:ea typeface="Lora"/>
                <a:cs typeface="Lora"/>
                <a:sym typeface="Lora"/>
              </a:rPr>
              <a:t>It is employed by arithmetically adding a table of values, listed by octave or third-octave bands, to the measured sound pressure levels in dB.</a:t>
            </a:r>
            <a:endParaRPr>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Frequency Weighting</a:t>
            </a:r>
            <a:endParaRPr>
              <a:latin typeface="Lora"/>
              <a:ea typeface="Lora"/>
              <a:cs typeface="Lora"/>
              <a:sym typeface="Lora"/>
            </a:endParaRPr>
          </a:p>
        </p:txBody>
      </p:sp>
      <p:sp>
        <p:nvSpPr>
          <p:cNvPr id="148" name="Google Shape;148;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Lora"/>
              <a:buChar char="●"/>
            </a:pPr>
            <a:r>
              <a:rPr lang="en">
                <a:latin typeface="Lora"/>
                <a:ea typeface="Lora"/>
                <a:cs typeface="Lora"/>
                <a:sym typeface="Lora"/>
              </a:rPr>
              <a:t>A-weighting:</a:t>
            </a:r>
            <a:endParaRPr>
              <a:latin typeface="Lora"/>
              <a:ea typeface="Lora"/>
              <a:cs typeface="Lora"/>
              <a:sym typeface="Lora"/>
            </a:endParaRPr>
          </a:p>
          <a:p>
            <a:pPr indent="0" lvl="0" marL="457200" rtl="0" algn="l">
              <a:spcBef>
                <a:spcPts val="1600"/>
              </a:spcBef>
              <a:spcAft>
                <a:spcPts val="1600"/>
              </a:spcAft>
              <a:buNone/>
            </a:pPr>
            <a:r>
              <a:t/>
            </a:r>
            <a:endParaRPr>
              <a:latin typeface="Lora"/>
              <a:ea typeface="Lora"/>
              <a:cs typeface="Lora"/>
              <a:sym typeface="Lora"/>
            </a:endParaRPr>
          </a:p>
        </p:txBody>
      </p:sp>
      <p:pic>
        <p:nvPicPr>
          <p:cNvPr id="149" name="Google Shape;149;p27"/>
          <p:cNvPicPr preferRelativeResize="0"/>
          <p:nvPr/>
        </p:nvPicPr>
        <p:blipFill>
          <a:blip r:embed="rId3">
            <a:alphaModFix/>
          </a:blip>
          <a:stretch>
            <a:fillRect/>
          </a:stretch>
        </p:blipFill>
        <p:spPr>
          <a:xfrm>
            <a:off x="141075" y="1621850"/>
            <a:ext cx="3872126" cy="2587875"/>
          </a:xfrm>
          <a:prstGeom prst="rect">
            <a:avLst/>
          </a:prstGeom>
          <a:noFill/>
          <a:ln>
            <a:noFill/>
          </a:ln>
        </p:spPr>
      </p:pic>
      <p:pic>
        <p:nvPicPr>
          <p:cNvPr id="150" name="Google Shape;150;p27"/>
          <p:cNvPicPr preferRelativeResize="0"/>
          <p:nvPr/>
        </p:nvPicPr>
        <p:blipFill>
          <a:blip r:embed="rId4">
            <a:alphaModFix/>
          </a:blip>
          <a:stretch>
            <a:fillRect/>
          </a:stretch>
        </p:blipFill>
        <p:spPr>
          <a:xfrm>
            <a:off x="4226900" y="1621850"/>
            <a:ext cx="4709901" cy="2374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Frequency Weighting</a:t>
            </a:r>
            <a:endParaRPr>
              <a:latin typeface="Lora"/>
              <a:ea typeface="Lora"/>
              <a:cs typeface="Lora"/>
              <a:sym typeface="Lora"/>
            </a:endParaRPr>
          </a:p>
        </p:txBody>
      </p:sp>
      <p:sp>
        <p:nvSpPr>
          <p:cNvPr id="156" name="Google Shape;15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latin typeface="Lora"/>
                <a:ea typeface="Lora"/>
                <a:cs typeface="Lora"/>
                <a:sym typeface="Lora"/>
              </a:rPr>
              <a:t>The original dB-Octave band frequency plot is shown in the right. The A-weighting filtered plot is shown in the left.</a:t>
            </a:r>
            <a:endParaRPr>
              <a:latin typeface="Lora"/>
              <a:ea typeface="Lora"/>
              <a:cs typeface="Lora"/>
              <a:sym typeface="Lora"/>
            </a:endParaRPr>
          </a:p>
        </p:txBody>
      </p:sp>
      <p:pic>
        <p:nvPicPr>
          <p:cNvPr id="157" name="Google Shape;157;p28"/>
          <p:cNvPicPr preferRelativeResize="0"/>
          <p:nvPr/>
        </p:nvPicPr>
        <p:blipFill>
          <a:blip r:embed="rId3">
            <a:alphaModFix/>
          </a:blip>
          <a:stretch>
            <a:fillRect/>
          </a:stretch>
        </p:blipFill>
        <p:spPr>
          <a:xfrm>
            <a:off x="311700" y="1152475"/>
            <a:ext cx="3951374" cy="2265526"/>
          </a:xfrm>
          <a:prstGeom prst="rect">
            <a:avLst/>
          </a:prstGeom>
          <a:noFill/>
          <a:ln>
            <a:noFill/>
          </a:ln>
        </p:spPr>
      </p:pic>
      <p:pic>
        <p:nvPicPr>
          <p:cNvPr id="158" name="Google Shape;158;p28"/>
          <p:cNvPicPr preferRelativeResize="0"/>
          <p:nvPr/>
        </p:nvPicPr>
        <p:blipFill>
          <a:blip r:embed="rId4">
            <a:alphaModFix/>
          </a:blip>
          <a:stretch>
            <a:fillRect/>
          </a:stretch>
        </p:blipFill>
        <p:spPr>
          <a:xfrm>
            <a:off x="4406350" y="1231825"/>
            <a:ext cx="3951374" cy="21861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RAW ADC Reading</a:t>
            </a:r>
            <a:endParaRPr>
              <a:latin typeface="Lora"/>
              <a:ea typeface="Lora"/>
              <a:cs typeface="Lora"/>
              <a:sym typeface="Lora"/>
            </a:endParaRPr>
          </a:p>
        </p:txBody>
      </p:sp>
      <p:sp>
        <p:nvSpPr>
          <p:cNvPr id="164" name="Google Shape;164;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5" name="Google Shape;165;p29"/>
          <p:cNvPicPr preferRelativeResize="0"/>
          <p:nvPr/>
        </p:nvPicPr>
        <p:blipFill>
          <a:blip r:embed="rId3">
            <a:alphaModFix/>
          </a:blip>
          <a:stretch>
            <a:fillRect/>
          </a:stretch>
        </p:blipFill>
        <p:spPr>
          <a:xfrm>
            <a:off x="311700" y="2077500"/>
            <a:ext cx="3782924" cy="1967649"/>
          </a:xfrm>
          <a:prstGeom prst="rect">
            <a:avLst/>
          </a:prstGeom>
          <a:noFill/>
          <a:ln>
            <a:noFill/>
          </a:ln>
        </p:spPr>
      </p:pic>
      <p:pic>
        <p:nvPicPr>
          <p:cNvPr id="166" name="Google Shape;166;p29"/>
          <p:cNvPicPr preferRelativeResize="0"/>
          <p:nvPr/>
        </p:nvPicPr>
        <p:blipFill>
          <a:blip r:embed="rId4">
            <a:alphaModFix/>
          </a:blip>
          <a:stretch>
            <a:fillRect/>
          </a:stretch>
        </p:blipFill>
        <p:spPr>
          <a:xfrm>
            <a:off x="4215358" y="2077500"/>
            <a:ext cx="3782916" cy="19676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Lora"/>
                <a:ea typeface="Lora"/>
                <a:cs typeface="Lora"/>
                <a:sym typeface="Lora"/>
              </a:rPr>
              <a:t>RAW ADC Reading</a:t>
            </a:r>
            <a:endParaRPr>
              <a:latin typeface="Lora"/>
              <a:ea typeface="Lora"/>
              <a:cs typeface="Lora"/>
              <a:sym typeface="Lora"/>
            </a:endParaRPr>
          </a:p>
        </p:txBody>
      </p:sp>
      <p:sp>
        <p:nvSpPr>
          <p:cNvPr id="172" name="Google Shape;172;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3" name="Google Shape;173;p30"/>
          <p:cNvPicPr preferRelativeResize="0"/>
          <p:nvPr/>
        </p:nvPicPr>
        <p:blipFill>
          <a:blip r:embed="rId3">
            <a:alphaModFix/>
          </a:blip>
          <a:stretch>
            <a:fillRect/>
          </a:stretch>
        </p:blipFill>
        <p:spPr>
          <a:xfrm>
            <a:off x="311700" y="1547700"/>
            <a:ext cx="3692175" cy="2116926"/>
          </a:xfrm>
          <a:prstGeom prst="rect">
            <a:avLst/>
          </a:prstGeom>
          <a:noFill/>
          <a:ln>
            <a:noFill/>
          </a:ln>
        </p:spPr>
      </p:pic>
      <p:pic>
        <p:nvPicPr>
          <p:cNvPr id="174" name="Google Shape;174;p30"/>
          <p:cNvPicPr preferRelativeResize="0"/>
          <p:nvPr/>
        </p:nvPicPr>
        <p:blipFill>
          <a:blip r:embed="rId4">
            <a:alphaModFix/>
          </a:blip>
          <a:stretch>
            <a:fillRect/>
          </a:stretch>
        </p:blipFill>
        <p:spPr>
          <a:xfrm>
            <a:off x="4572000" y="1547700"/>
            <a:ext cx="4102200" cy="21169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RAW ADC Reading</a:t>
            </a:r>
            <a:endParaRPr>
              <a:latin typeface="Lora"/>
              <a:ea typeface="Lora"/>
              <a:cs typeface="Lora"/>
              <a:sym typeface="Lora"/>
            </a:endParaRPr>
          </a:p>
        </p:txBody>
      </p:sp>
      <p:sp>
        <p:nvSpPr>
          <p:cNvPr id="180" name="Google Shape;180;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1" name="Google Shape;181;p31"/>
          <p:cNvPicPr preferRelativeResize="0"/>
          <p:nvPr/>
        </p:nvPicPr>
        <p:blipFill>
          <a:blip r:embed="rId3">
            <a:alphaModFix/>
          </a:blip>
          <a:stretch>
            <a:fillRect/>
          </a:stretch>
        </p:blipFill>
        <p:spPr>
          <a:xfrm>
            <a:off x="151850" y="1593325"/>
            <a:ext cx="3644374" cy="2089500"/>
          </a:xfrm>
          <a:prstGeom prst="rect">
            <a:avLst/>
          </a:prstGeom>
          <a:noFill/>
          <a:ln>
            <a:noFill/>
          </a:ln>
        </p:spPr>
      </p:pic>
      <p:pic>
        <p:nvPicPr>
          <p:cNvPr id="182" name="Google Shape;182;p31"/>
          <p:cNvPicPr preferRelativeResize="0"/>
          <p:nvPr/>
        </p:nvPicPr>
        <p:blipFill>
          <a:blip r:embed="rId4">
            <a:alphaModFix/>
          </a:blip>
          <a:stretch>
            <a:fillRect/>
          </a:stretch>
        </p:blipFill>
        <p:spPr>
          <a:xfrm>
            <a:off x="4572000" y="1593325"/>
            <a:ext cx="3644374" cy="20894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Introduction</a:t>
            </a:r>
            <a:endParaRPr>
              <a:latin typeface="Lora"/>
              <a:ea typeface="Lora"/>
              <a:cs typeface="Lora"/>
              <a:sym typeface="Lora"/>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300">
                <a:latin typeface="Lora"/>
                <a:ea typeface="Lora"/>
                <a:cs typeface="Lora"/>
                <a:sym typeface="Lora"/>
              </a:rPr>
              <a:t>Hand dryers are objects in our daily life. Our research expands upon Keegan(2013) and uses an Arduino based device to investigate hand dryers' noise levels with respect to Sound Pressure Level (SPL) and frequency to see whether it can cause hearing loss for average college students.</a:t>
            </a:r>
            <a:endParaRPr sz="2300">
              <a:latin typeface="Lora"/>
              <a:ea typeface="Lora"/>
              <a:cs typeface="Lora"/>
              <a:sym typeface="Lo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RAW ADC Reading</a:t>
            </a:r>
            <a:endParaRPr>
              <a:latin typeface="Lora"/>
              <a:ea typeface="Lora"/>
              <a:cs typeface="Lora"/>
              <a:sym typeface="Lora"/>
            </a:endParaRPr>
          </a:p>
        </p:txBody>
      </p:sp>
      <p:sp>
        <p:nvSpPr>
          <p:cNvPr id="188" name="Google Shape;188;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9" name="Google Shape;189;p32"/>
          <p:cNvPicPr preferRelativeResize="0"/>
          <p:nvPr/>
        </p:nvPicPr>
        <p:blipFill>
          <a:blip r:embed="rId3">
            <a:alphaModFix/>
          </a:blip>
          <a:stretch>
            <a:fillRect/>
          </a:stretch>
        </p:blipFill>
        <p:spPr>
          <a:xfrm>
            <a:off x="109501" y="1152475"/>
            <a:ext cx="4127852" cy="2366701"/>
          </a:xfrm>
          <a:prstGeom prst="rect">
            <a:avLst/>
          </a:prstGeom>
          <a:noFill/>
          <a:ln>
            <a:noFill/>
          </a:ln>
        </p:spPr>
      </p:pic>
      <p:pic>
        <p:nvPicPr>
          <p:cNvPr id="190" name="Google Shape;190;p32"/>
          <p:cNvPicPr preferRelativeResize="0"/>
          <p:nvPr/>
        </p:nvPicPr>
        <p:blipFill>
          <a:blip r:embed="rId4">
            <a:alphaModFix/>
          </a:blip>
          <a:stretch>
            <a:fillRect/>
          </a:stretch>
        </p:blipFill>
        <p:spPr>
          <a:xfrm>
            <a:off x="4862450" y="1197762"/>
            <a:ext cx="3969849" cy="22761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RAW ADC Reading</a:t>
            </a:r>
            <a:endParaRPr>
              <a:latin typeface="Lora"/>
              <a:ea typeface="Lora"/>
              <a:cs typeface="Lora"/>
              <a:sym typeface="Lora"/>
            </a:endParaRPr>
          </a:p>
        </p:txBody>
      </p:sp>
      <p:sp>
        <p:nvSpPr>
          <p:cNvPr id="196" name="Google Shape;196;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7" name="Google Shape;197;p33"/>
          <p:cNvPicPr preferRelativeResize="0"/>
          <p:nvPr/>
        </p:nvPicPr>
        <p:blipFill>
          <a:blip r:embed="rId3">
            <a:alphaModFix/>
          </a:blip>
          <a:stretch>
            <a:fillRect/>
          </a:stretch>
        </p:blipFill>
        <p:spPr>
          <a:xfrm>
            <a:off x="485475" y="1296966"/>
            <a:ext cx="6012598" cy="31274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FFT Frequency Spectrum</a:t>
            </a:r>
            <a:endParaRPr>
              <a:latin typeface="Lora"/>
              <a:ea typeface="Lora"/>
              <a:cs typeface="Lora"/>
              <a:sym typeface="Lora"/>
            </a:endParaRPr>
          </a:p>
        </p:txBody>
      </p:sp>
      <p:sp>
        <p:nvSpPr>
          <p:cNvPr id="203" name="Google Shape;203;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4" name="Google Shape;204;p34"/>
          <p:cNvPicPr preferRelativeResize="0"/>
          <p:nvPr/>
        </p:nvPicPr>
        <p:blipFill>
          <a:blip r:embed="rId3">
            <a:alphaModFix/>
          </a:blip>
          <a:stretch>
            <a:fillRect/>
          </a:stretch>
        </p:blipFill>
        <p:spPr>
          <a:xfrm>
            <a:off x="311700" y="1396149"/>
            <a:ext cx="3764726" cy="2134126"/>
          </a:xfrm>
          <a:prstGeom prst="rect">
            <a:avLst/>
          </a:prstGeom>
          <a:noFill/>
          <a:ln>
            <a:noFill/>
          </a:ln>
        </p:spPr>
      </p:pic>
      <p:pic>
        <p:nvPicPr>
          <p:cNvPr id="205" name="Google Shape;205;p34"/>
          <p:cNvPicPr preferRelativeResize="0"/>
          <p:nvPr/>
        </p:nvPicPr>
        <p:blipFill>
          <a:blip r:embed="rId4">
            <a:alphaModFix/>
          </a:blip>
          <a:stretch>
            <a:fillRect/>
          </a:stretch>
        </p:blipFill>
        <p:spPr>
          <a:xfrm>
            <a:off x="4413000" y="1381050"/>
            <a:ext cx="4310649" cy="21341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Lora"/>
                <a:ea typeface="Lora"/>
                <a:cs typeface="Lora"/>
                <a:sym typeface="Lora"/>
              </a:rPr>
              <a:t>FFT Frequency Spectrum</a:t>
            </a:r>
            <a:endParaRPr/>
          </a:p>
        </p:txBody>
      </p:sp>
      <p:sp>
        <p:nvSpPr>
          <p:cNvPr id="211" name="Google Shape;211;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2" name="Google Shape;212;p35"/>
          <p:cNvPicPr preferRelativeResize="0"/>
          <p:nvPr/>
        </p:nvPicPr>
        <p:blipFill>
          <a:blip r:embed="rId3">
            <a:alphaModFix/>
          </a:blip>
          <a:stretch>
            <a:fillRect/>
          </a:stretch>
        </p:blipFill>
        <p:spPr>
          <a:xfrm>
            <a:off x="311700" y="1320375"/>
            <a:ext cx="4032000" cy="2264524"/>
          </a:xfrm>
          <a:prstGeom prst="rect">
            <a:avLst/>
          </a:prstGeom>
          <a:noFill/>
          <a:ln>
            <a:noFill/>
          </a:ln>
        </p:spPr>
      </p:pic>
      <p:pic>
        <p:nvPicPr>
          <p:cNvPr id="213" name="Google Shape;213;p35"/>
          <p:cNvPicPr preferRelativeResize="0"/>
          <p:nvPr/>
        </p:nvPicPr>
        <p:blipFill>
          <a:blip r:embed="rId4">
            <a:alphaModFix/>
          </a:blip>
          <a:stretch>
            <a:fillRect/>
          </a:stretch>
        </p:blipFill>
        <p:spPr>
          <a:xfrm>
            <a:off x="4958800" y="1320375"/>
            <a:ext cx="3725200" cy="21416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Lora"/>
                <a:ea typeface="Lora"/>
                <a:cs typeface="Lora"/>
                <a:sym typeface="Lora"/>
              </a:rPr>
              <a:t>FFT Frequency Spectrum</a:t>
            </a:r>
            <a:endParaRPr/>
          </a:p>
        </p:txBody>
      </p:sp>
      <p:sp>
        <p:nvSpPr>
          <p:cNvPr id="219" name="Google Shape;219;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0" name="Google Shape;220;p36"/>
          <p:cNvPicPr preferRelativeResize="0"/>
          <p:nvPr/>
        </p:nvPicPr>
        <p:blipFill>
          <a:blip r:embed="rId3">
            <a:alphaModFix/>
          </a:blip>
          <a:stretch>
            <a:fillRect/>
          </a:stretch>
        </p:blipFill>
        <p:spPr>
          <a:xfrm>
            <a:off x="215800" y="1441673"/>
            <a:ext cx="3722901" cy="2120274"/>
          </a:xfrm>
          <a:prstGeom prst="rect">
            <a:avLst/>
          </a:prstGeom>
          <a:noFill/>
          <a:ln>
            <a:noFill/>
          </a:ln>
        </p:spPr>
      </p:pic>
      <p:pic>
        <p:nvPicPr>
          <p:cNvPr id="221" name="Google Shape;221;p36"/>
          <p:cNvPicPr preferRelativeResize="0"/>
          <p:nvPr/>
        </p:nvPicPr>
        <p:blipFill>
          <a:blip r:embed="rId4">
            <a:alphaModFix/>
          </a:blip>
          <a:stretch>
            <a:fillRect/>
          </a:stretch>
        </p:blipFill>
        <p:spPr>
          <a:xfrm>
            <a:off x="4443300" y="1441675"/>
            <a:ext cx="4170126" cy="21202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Lora"/>
                <a:ea typeface="Lora"/>
                <a:cs typeface="Lora"/>
                <a:sym typeface="Lora"/>
              </a:rPr>
              <a:t>FFT Frequency Spectrum</a:t>
            </a:r>
            <a:endParaRPr/>
          </a:p>
        </p:txBody>
      </p:sp>
      <p:sp>
        <p:nvSpPr>
          <p:cNvPr id="227" name="Google Shape;227;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8" name="Google Shape;228;p37"/>
          <p:cNvPicPr preferRelativeResize="0"/>
          <p:nvPr/>
        </p:nvPicPr>
        <p:blipFill>
          <a:blip r:embed="rId3">
            <a:alphaModFix/>
          </a:blip>
          <a:stretch>
            <a:fillRect/>
          </a:stretch>
        </p:blipFill>
        <p:spPr>
          <a:xfrm>
            <a:off x="311700" y="1214350"/>
            <a:ext cx="3767774" cy="2449225"/>
          </a:xfrm>
          <a:prstGeom prst="rect">
            <a:avLst/>
          </a:prstGeom>
          <a:noFill/>
          <a:ln>
            <a:noFill/>
          </a:ln>
        </p:spPr>
      </p:pic>
      <p:pic>
        <p:nvPicPr>
          <p:cNvPr id="229" name="Google Shape;229;p37"/>
          <p:cNvPicPr preferRelativeResize="0"/>
          <p:nvPr/>
        </p:nvPicPr>
        <p:blipFill>
          <a:blip r:embed="rId4">
            <a:alphaModFix/>
          </a:blip>
          <a:stretch>
            <a:fillRect/>
          </a:stretch>
        </p:blipFill>
        <p:spPr>
          <a:xfrm>
            <a:off x="4389194" y="1258550"/>
            <a:ext cx="4145281" cy="23608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Lora"/>
                <a:ea typeface="Lora"/>
                <a:cs typeface="Lora"/>
                <a:sym typeface="Lora"/>
              </a:rPr>
              <a:t>FFT Frequency Spectrum</a:t>
            </a:r>
            <a:endParaRPr/>
          </a:p>
        </p:txBody>
      </p:sp>
      <p:sp>
        <p:nvSpPr>
          <p:cNvPr id="235" name="Google Shape;235;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6" name="Google Shape;236;p38"/>
          <p:cNvPicPr preferRelativeResize="0"/>
          <p:nvPr/>
        </p:nvPicPr>
        <p:blipFill>
          <a:blip r:embed="rId3">
            <a:alphaModFix/>
          </a:blip>
          <a:stretch>
            <a:fillRect/>
          </a:stretch>
        </p:blipFill>
        <p:spPr>
          <a:xfrm>
            <a:off x="1835100" y="1438975"/>
            <a:ext cx="5186123" cy="2953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Octave Band (dB vs Frequency)</a:t>
            </a:r>
            <a:endParaRPr>
              <a:latin typeface="Lora"/>
              <a:ea typeface="Lora"/>
              <a:cs typeface="Lora"/>
              <a:sym typeface="Lora"/>
            </a:endParaRPr>
          </a:p>
        </p:txBody>
      </p:sp>
      <p:sp>
        <p:nvSpPr>
          <p:cNvPr id="242" name="Google Shape;242;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3" name="Google Shape;243;p39"/>
          <p:cNvPicPr preferRelativeResize="0"/>
          <p:nvPr/>
        </p:nvPicPr>
        <p:blipFill>
          <a:blip r:embed="rId3">
            <a:alphaModFix/>
          </a:blip>
          <a:stretch>
            <a:fillRect/>
          </a:stretch>
        </p:blipFill>
        <p:spPr>
          <a:xfrm>
            <a:off x="311700" y="1320350"/>
            <a:ext cx="3639199" cy="2086525"/>
          </a:xfrm>
          <a:prstGeom prst="rect">
            <a:avLst/>
          </a:prstGeom>
          <a:noFill/>
          <a:ln>
            <a:noFill/>
          </a:ln>
        </p:spPr>
      </p:pic>
      <p:pic>
        <p:nvPicPr>
          <p:cNvPr id="244" name="Google Shape;244;p39"/>
          <p:cNvPicPr preferRelativeResize="0"/>
          <p:nvPr/>
        </p:nvPicPr>
        <p:blipFill>
          <a:blip r:embed="rId4">
            <a:alphaModFix/>
          </a:blip>
          <a:stretch>
            <a:fillRect/>
          </a:stretch>
        </p:blipFill>
        <p:spPr>
          <a:xfrm>
            <a:off x="4655625" y="1422002"/>
            <a:ext cx="3972799" cy="1984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Lora"/>
                <a:ea typeface="Lora"/>
                <a:cs typeface="Lora"/>
                <a:sym typeface="Lora"/>
              </a:rPr>
              <a:t>Octave Band (dB vs Frequency)</a:t>
            </a:r>
            <a:endParaRPr/>
          </a:p>
        </p:txBody>
      </p:sp>
      <p:sp>
        <p:nvSpPr>
          <p:cNvPr id="250" name="Google Shape;250;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1" name="Google Shape;251;p40"/>
          <p:cNvPicPr preferRelativeResize="0"/>
          <p:nvPr/>
        </p:nvPicPr>
        <p:blipFill>
          <a:blip r:embed="rId3">
            <a:alphaModFix/>
          </a:blip>
          <a:stretch>
            <a:fillRect/>
          </a:stretch>
        </p:blipFill>
        <p:spPr>
          <a:xfrm>
            <a:off x="311693" y="1686575"/>
            <a:ext cx="3548525" cy="2053899"/>
          </a:xfrm>
          <a:prstGeom prst="rect">
            <a:avLst/>
          </a:prstGeom>
          <a:noFill/>
          <a:ln>
            <a:noFill/>
          </a:ln>
        </p:spPr>
      </p:pic>
      <p:pic>
        <p:nvPicPr>
          <p:cNvPr id="252" name="Google Shape;252;p40"/>
          <p:cNvPicPr preferRelativeResize="0"/>
          <p:nvPr/>
        </p:nvPicPr>
        <p:blipFill>
          <a:blip r:embed="rId4">
            <a:alphaModFix/>
          </a:blip>
          <a:stretch>
            <a:fillRect/>
          </a:stretch>
        </p:blipFill>
        <p:spPr>
          <a:xfrm>
            <a:off x="4731450" y="1652860"/>
            <a:ext cx="3699850" cy="2121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Lora"/>
                <a:ea typeface="Lora"/>
                <a:cs typeface="Lora"/>
                <a:sym typeface="Lora"/>
              </a:rPr>
              <a:t>Octave Band (dB vs Frequency)</a:t>
            </a:r>
            <a:endParaRPr/>
          </a:p>
        </p:txBody>
      </p:sp>
      <p:sp>
        <p:nvSpPr>
          <p:cNvPr id="258" name="Google Shape;258;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9" name="Google Shape;259;p41"/>
          <p:cNvPicPr preferRelativeResize="0"/>
          <p:nvPr/>
        </p:nvPicPr>
        <p:blipFill>
          <a:blip r:embed="rId3">
            <a:alphaModFix/>
          </a:blip>
          <a:stretch>
            <a:fillRect/>
          </a:stretch>
        </p:blipFill>
        <p:spPr>
          <a:xfrm>
            <a:off x="121449" y="1456848"/>
            <a:ext cx="4099476" cy="2372824"/>
          </a:xfrm>
          <a:prstGeom prst="rect">
            <a:avLst/>
          </a:prstGeom>
          <a:noFill/>
          <a:ln>
            <a:noFill/>
          </a:ln>
        </p:spPr>
      </p:pic>
      <p:pic>
        <p:nvPicPr>
          <p:cNvPr id="260" name="Google Shape;260;p41"/>
          <p:cNvPicPr preferRelativeResize="0"/>
          <p:nvPr/>
        </p:nvPicPr>
        <p:blipFill>
          <a:blip r:embed="rId4">
            <a:alphaModFix/>
          </a:blip>
          <a:stretch>
            <a:fillRect/>
          </a:stretch>
        </p:blipFill>
        <p:spPr>
          <a:xfrm>
            <a:off x="4571988" y="1539150"/>
            <a:ext cx="4099513" cy="2372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Introduction</a:t>
            </a:r>
            <a:endParaRPr>
              <a:latin typeface="Lora"/>
              <a:ea typeface="Lora"/>
              <a:cs typeface="Lora"/>
              <a:sym typeface="Lora"/>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The noise level or ambient noise level, typically measured in dB (1dB corresponds to 20 mu Pa), indicates the background sound pressure level (SPL) from a specific source.</a:t>
            </a:r>
            <a:endParaRPr>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noise level is measured with a particular frequency weighting filter. A-weighting filter is defined as the standard weighting filter by the International standard IEC 61672:2003 to measure the SPL. The units of this measurement are written as dB(A)</a:t>
            </a:r>
            <a:endParaRPr>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In  Occupational,  Recreational, Educational, and Home Settings, NIOSH (National Institute for Occupational Safety and Health) has indicated that immediate hearing loss could occur if the noise exposure level is above 120 dBA.</a:t>
            </a:r>
            <a:endParaRPr>
              <a:solidFill>
                <a:schemeClr val="dk1"/>
              </a:solidFill>
              <a:latin typeface="Lora"/>
              <a:ea typeface="Lora"/>
              <a:cs typeface="Lora"/>
              <a:sym typeface="Lora"/>
            </a:endParaRPr>
          </a:p>
          <a:p>
            <a:pPr indent="0" lvl="0" marL="0" rtl="0" algn="l">
              <a:spcBef>
                <a:spcPts val="1600"/>
              </a:spcBef>
              <a:spcAft>
                <a:spcPts val="0"/>
              </a:spcAft>
              <a:buClr>
                <a:schemeClr val="dk1"/>
              </a:buClr>
              <a:buSzPts val="1100"/>
              <a:buFont typeface="Arial"/>
              <a:buNone/>
            </a:pPr>
            <a:r>
              <a:t/>
            </a:r>
            <a:endParaRPr sz="1100">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Lora"/>
                <a:ea typeface="Lora"/>
                <a:cs typeface="Lora"/>
                <a:sym typeface="Lora"/>
              </a:rPr>
              <a:t>Octave Band (dB vs Frequency)</a:t>
            </a:r>
            <a:endParaRPr/>
          </a:p>
        </p:txBody>
      </p:sp>
      <p:sp>
        <p:nvSpPr>
          <p:cNvPr id="266" name="Google Shape;266;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67" name="Google Shape;267;p42"/>
          <p:cNvPicPr preferRelativeResize="0"/>
          <p:nvPr/>
        </p:nvPicPr>
        <p:blipFill>
          <a:blip r:embed="rId3">
            <a:alphaModFix/>
          </a:blip>
          <a:stretch>
            <a:fillRect/>
          </a:stretch>
        </p:blipFill>
        <p:spPr>
          <a:xfrm>
            <a:off x="311699" y="1498700"/>
            <a:ext cx="3707799" cy="2146101"/>
          </a:xfrm>
          <a:prstGeom prst="rect">
            <a:avLst/>
          </a:prstGeom>
          <a:noFill/>
          <a:ln>
            <a:noFill/>
          </a:ln>
        </p:spPr>
      </p:pic>
      <p:pic>
        <p:nvPicPr>
          <p:cNvPr id="268" name="Google Shape;268;p42"/>
          <p:cNvPicPr preferRelativeResize="0"/>
          <p:nvPr/>
        </p:nvPicPr>
        <p:blipFill>
          <a:blip r:embed="rId4">
            <a:alphaModFix/>
          </a:blip>
          <a:stretch>
            <a:fillRect/>
          </a:stretch>
        </p:blipFill>
        <p:spPr>
          <a:xfrm>
            <a:off x="4503898" y="1359775"/>
            <a:ext cx="4227700" cy="24239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Lora"/>
                <a:ea typeface="Lora"/>
                <a:cs typeface="Lora"/>
                <a:sym typeface="Lora"/>
              </a:rPr>
              <a:t>Octave Band (dB vs Frequency)</a:t>
            </a:r>
            <a:endParaRPr/>
          </a:p>
        </p:txBody>
      </p:sp>
      <p:sp>
        <p:nvSpPr>
          <p:cNvPr id="274" name="Google Shape;274;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75" name="Google Shape;275;p43"/>
          <p:cNvPicPr preferRelativeResize="0"/>
          <p:nvPr/>
        </p:nvPicPr>
        <p:blipFill>
          <a:blip r:embed="rId3">
            <a:alphaModFix/>
          </a:blip>
          <a:stretch>
            <a:fillRect/>
          </a:stretch>
        </p:blipFill>
        <p:spPr>
          <a:xfrm>
            <a:off x="1759248" y="1395100"/>
            <a:ext cx="5410474" cy="3102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
            </a:r>
            <a:r>
              <a:rPr lang="en"/>
              <a:t>oom structure</a:t>
            </a:r>
            <a:endParaRPr/>
          </a:p>
        </p:txBody>
      </p:sp>
      <p:sp>
        <p:nvSpPr>
          <p:cNvPr id="281" name="Google Shape;281;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82" name="Google Shape;282;p44"/>
          <p:cNvPicPr preferRelativeResize="0"/>
          <p:nvPr/>
        </p:nvPicPr>
        <p:blipFill>
          <a:blip r:embed="rId3">
            <a:alphaModFix/>
          </a:blip>
          <a:stretch>
            <a:fillRect/>
          </a:stretch>
        </p:blipFill>
        <p:spPr>
          <a:xfrm>
            <a:off x="1303438" y="1092224"/>
            <a:ext cx="6537126" cy="35369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Result</a:t>
            </a:r>
            <a:endParaRPr>
              <a:latin typeface="Lora"/>
              <a:ea typeface="Lora"/>
              <a:cs typeface="Lora"/>
              <a:sym typeface="Lora"/>
            </a:endParaRPr>
          </a:p>
        </p:txBody>
      </p:sp>
      <p:sp>
        <p:nvSpPr>
          <p:cNvPr id="288" name="Google Shape;288;p45"/>
          <p:cNvSpPr txBox="1"/>
          <p:nvPr>
            <p:ph idx="1" type="body"/>
          </p:nvPr>
        </p:nvSpPr>
        <p:spPr>
          <a:xfrm>
            <a:off x="7142550" y="1381025"/>
            <a:ext cx="1689900" cy="3187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Lora"/>
              <a:buChar char="●"/>
            </a:pPr>
            <a:r>
              <a:rPr lang="en">
                <a:latin typeface="Lora"/>
                <a:ea typeface="Lora"/>
                <a:cs typeface="Lora"/>
                <a:sym typeface="Lora"/>
              </a:rPr>
              <a:t>Results from 9 types of different hand dryers around the campus.</a:t>
            </a:r>
            <a:endParaRPr>
              <a:latin typeface="Lora"/>
              <a:ea typeface="Lora"/>
              <a:cs typeface="Lora"/>
              <a:sym typeface="Lora"/>
            </a:endParaRPr>
          </a:p>
        </p:txBody>
      </p:sp>
      <p:pic>
        <p:nvPicPr>
          <p:cNvPr id="289" name="Google Shape;289;p45"/>
          <p:cNvPicPr preferRelativeResize="0"/>
          <p:nvPr/>
        </p:nvPicPr>
        <p:blipFill>
          <a:blip r:embed="rId3">
            <a:alphaModFix/>
          </a:blip>
          <a:stretch>
            <a:fillRect/>
          </a:stretch>
        </p:blipFill>
        <p:spPr>
          <a:xfrm>
            <a:off x="311700" y="1089325"/>
            <a:ext cx="6729351" cy="3640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Result</a:t>
            </a:r>
            <a:endParaRPr>
              <a:latin typeface="Lora"/>
              <a:ea typeface="Lora"/>
              <a:cs typeface="Lora"/>
              <a:sym typeface="Lora"/>
            </a:endParaRPr>
          </a:p>
        </p:txBody>
      </p:sp>
      <p:sp>
        <p:nvSpPr>
          <p:cNvPr id="295" name="Google Shape;295;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Lora"/>
              <a:buChar char="●"/>
            </a:pPr>
            <a:r>
              <a:rPr lang="en">
                <a:solidFill>
                  <a:srgbClr val="434343"/>
                </a:solidFill>
                <a:latin typeface="Lora"/>
                <a:ea typeface="Lora"/>
                <a:cs typeface="Lora"/>
                <a:sym typeface="Lora"/>
              </a:rPr>
              <a:t>In this report, the noise levels of various models of hand dryers are measured. The measured SPL indicates that hand dryers' noise levels do not exceed the 120 dBA threshold; thus, immediate hearing damage is not likely to occur. </a:t>
            </a:r>
            <a:endParaRPr>
              <a:solidFill>
                <a:srgbClr val="434343"/>
              </a:solidFill>
              <a:latin typeface="Lora"/>
              <a:ea typeface="Lora"/>
              <a:cs typeface="Lora"/>
              <a:sym typeface="Lora"/>
            </a:endParaRPr>
          </a:p>
          <a:p>
            <a:pPr indent="0" lvl="0" marL="914400" rtl="0" algn="l">
              <a:spcBef>
                <a:spcPts val="1600"/>
              </a:spcBef>
              <a:spcAft>
                <a:spcPts val="0"/>
              </a:spcAft>
              <a:buNone/>
            </a:pPr>
            <a:r>
              <a:t/>
            </a:r>
            <a:endParaRPr>
              <a:solidFill>
                <a:srgbClr val="434343"/>
              </a:solidFill>
              <a:latin typeface="Lora"/>
              <a:ea typeface="Lora"/>
              <a:cs typeface="Lora"/>
              <a:sym typeface="Lora"/>
            </a:endParaRPr>
          </a:p>
          <a:p>
            <a:pPr indent="-342900" lvl="0" marL="457200" rtl="0" algn="l">
              <a:spcBef>
                <a:spcPts val="1600"/>
              </a:spcBef>
              <a:spcAft>
                <a:spcPts val="0"/>
              </a:spcAft>
              <a:buClr>
                <a:srgbClr val="434343"/>
              </a:buClr>
              <a:buSzPts val="1800"/>
              <a:buFont typeface="Lora"/>
              <a:buChar char="●"/>
            </a:pPr>
            <a:r>
              <a:rPr lang="en">
                <a:solidFill>
                  <a:srgbClr val="434343"/>
                </a:solidFill>
                <a:latin typeface="Lora"/>
                <a:ea typeface="Lora"/>
                <a:cs typeface="Lora"/>
                <a:sym typeface="Lora"/>
              </a:rPr>
              <a:t>However, we also noticed that the closer we are to the hand dryers, the larger the SPL will be. When children are using the hand dryers, they are closer to the exhaust port than adults.</a:t>
            </a:r>
            <a:endParaRPr>
              <a:solidFill>
                <a:srgbClr val="434343"/>
              </a:solidFill>
              <a:latin typeface="Lora"/>
              <a:ea typeface="Lora"/>
              <a:cs typeface="Lora"/>
              <a:sym typeface="Lor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Result</a:t>
            </a:r>
            <a:endParaRPr>
              <a:latin typeface="Lora"/>
              <a:ea typeface="Lora"/>
              <a:cs typeface="Lora"/>
              <a:sym typeface="Lora"/>
            </a:endParaRPr>
          </a:p>
        </p:txBody>
      </p:sp>
      <p:sp>
        <p:nvSpPr>
          <p:cNvPr id="301" name="Google Shape;301;p47"/>
          <p:cNvSpPr txBox="1"/>
          <p:nvPr>
            <p:ph idx="1" type="body"/>
          </p:nvPr>
        </p:nvSpPr>
        <p:spPr>
          <a:xfrm>
            <a:off x="3245350" y="1283325"/>
            <a:ext cx="5586900" cy="3285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Lora"/>
              <a:buChar char="●"/>
            </a:pPr>
            <a:r>
              <a:rPr lang="en" sz="1400">
                <a:solidFill>
                  <a:srgbClr val="434343"/>
                </a:solidFill>
                <a:latin typeface="Lora"/>
                <a:ea typeface="Lora"/>
                <a:cs typeface="Lora"/>
                <a:sym typeface="Lora"/>
              </a:rPr>
              <a:t>However, we also noticed that the closer we are to the hand dryers, the larger the SPL will be. When children are using the hand dryers, they are closer to the exhaust port than adults.</a:t>
            </a:r>
            <a:endParaRPr sz="1400">
              <a:solidFill>
                <a:srgbClr val="434343"/>
              </a:solidFill>
              <a:latin typeface="Lora"/>
              <a:ea typeface="Lora"/>
              <a:cs typeface="Lora"/>
              <a:sym typeface="Lora"/>
            </a:endParaRPr>
          </a:p>
          <a:p>
            <a:pPr indent="0" lvl="0" marL="914400" rtl="0" algn="l">
              <a:spcBef>
                <a:spcPts val="1600"/>
              </a:spcBef>
              <a:spcAft>
                <a:spcPts val="0"/>
              </a:spcAft>
              <a:buNone/>
            </a:pPr>
            <a:r>
              <a:t/>
            </a:r>
            <a:endParaRPr sz="1400">
              <a:solidFill>
                <a:srgbClr val="434343"/>
              </a:solidFill>
              <a:latin typeface="Lora"/>
              <a:ea typeface="Lora"/>
              <a:cs typeface="Lora"/>
              <a:sym typeface="Lora"/>
            </a:endParaRPr>
          </a:p>
          <a:p>
            <a:pPr indent="-317500" lvl="0" marL="457200" rtl="0" algn="l">
              <a:spcBef>
                <a:spcPts val="1600"/>
              </a:spcBef>
              <a:spcAft>
                <a:spcPts val="0"/>
              </a:spcAft>
              <a:buClr>
                <a:srgbClr val="434343"/>
              </a:buClr>
              <a:buSzPts val="1400"/>
              <a:buFont typeface="Lora"/>
              <a:buChar char="●"/>
            </a:pPr>
            <a:r>
              <a:rPr lang="en" sz="1400">
                <a:solidFill>
                  <a:srgbClr val="434343"/>
                </a:solidFill>
                <a:latin typeface="Lora"/>
                <a:ea typeface="Lora"/>
                <a:cs typeface="Lora"/>
                <a:sym typeface="Lora"/>
              </a:rPr>
              <a:t>Therefore, they may perceive a higher SPL. Children's hearing systems are also potentially more vulnerable to hearing damages compared to adults'. This finding is consistent with the result in Keegan (2013) that hand dryers could be potentially damaging to children's hearing.</a:t>
            </a:r>
            <a:endParaRPr sz="1400">
              <a:solidFill>
                <a:srgbClr val="434343"/>
              </a:solidFill>
              <a:latin typeface="Lora"/>
              <a:ea typeface="Lora"/>
              <a:cs typeface="Lora"/>
              <a:sym typeface="Lora"/>
            </a:endParaRPr>
          </a:p>
        </p:txBody>
      </p:sp>
      <p:pic>
        <p:nvPicPr>
          <p:cNvPr id="302" name="Google Shape;302;p47"/>
          <p:cNvPicPr preferRelativeResize="0"/>
          <p:nvPr/>
        </p:nvPicPr>
        <p:blipFill>
          <a:blip r:embed="rId3">
            <a:alphaModFix/>
          </a:blip>
          <a:stretch>
            <a:fillRect/>
          </a:stretch>
        </p:blipFill>
        <p:spPr>
          <a:xfrm>
            <a:off x="311700" y="1283324"/>
            <a:ext cx="2552287" cy="3416399"/>
          </a:xfrm>
          <a:prstGeom prst="rect">
            <a:avLst/>
          </a:prstGeom>
          <a:noFill/>
          <a:ln>
            <a:noFill/>
          </a:ln>
        </p:spPr>
      </p:pic>
      <p:sp>
        <p:nvSpPr>
          <p:cNvPr id="303" name="Google Shape;303;p47"/>
          <p:cNvSpPr txBox="1"/>
          <p:nvPr/>
        </p:nvSpPr>
        <p:spPr>
          <a:xfrm>
            <a:off x="439975" y="4747475"/>
            <a:ext cx="3169200" cy="3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Image Credit: Today.com</a:t>
            </a:r>
            <a:endParaRPr>
              <a:latin typeface="Lora"/>
              <a:ea typeface="Lora"/>
              <a:cs typeface="Lora"/>
              <a:sym typeface="Lor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Future Works:</a:t>
            </a:r>
            <a:endParaRPr>
              <a:latin typeface="Lora"/>
              <a:ea typeface="Lora"/>
              <a:cs typeface="Lora"/>
              <a:sym typeface="Lora"/>
            </a:endParaRPr>
          </a:p>
        </p:txBody>
      </p:sp>
      <p:sp>
        <p:nvSpPr>
          <p:cNvPr id="309" name="Google Shape;309;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Lora"/>
              <a:buChar char="●"/>
            </a:pPr>
            <a:r>
              <a:rPr lang="en">
                <a:solidFill>
                  <a:srgbClr val="434343"/>
                </a:solidFill>
                <a:latin typeface="Lora"/>
                <a:ea typeface="Lora"/>
                <a:cs typeface="Lora"/>
                <a:sym typeface="Lora"/>
              </a:rPr>
              <a:t>The device used to take the sound pressure from the hand dryers can also be used to take other sound measurements. The device can measure not only the sound pressure but also the sound frequency. We /present some further applications of this device:</a:t>
            </a:r>
            <a:endParaRPr>
              <a:solidFill>
                <a:srgbClr val="434343"/>
              </a:solidFill>
              <a:latin typeface="Lora"/>
              <a:ea typeface="Lora"/>
              <a:cs typeface="Lora"/>
              <a:sym typeface="Lora"/>
            </a:endParaRPr>
          </a:p>
          <a:p>
            <a:pPr indent="-342900" lvl="0" marL="1371600" rtl="0" algn="l">
              <a:spcBef>
                <a:spcPts val="0"/>
              </a:spcBef>
              <a:spcAft>
                <a:spcPts val="0"/>
              </a:spcAft>
              <a:buClr>
                <a:srgbClr val="434343"/>
              </a:buClr>
              <a:buSzPts val="1800"/>
              <a:buFont typeface="Lora"/>
              <a:buAutoNum type="arabicPeriod"/>
            </a:pPr>
            <a:r>
              <a:rPr lang="en">
                <a:solidFill>
                  <a:srgbClr val="434343"/>
                </a:solidFill>
                <a:latin typeface="Lora"/>
                <a:ea typeface="Lora"/>
                <a:cs typeface="Lora"/>
                <a:sym typeface="Lora"/>
              </a:rPr>
              <a:t>Construction</a:t>
            </a:r>
            <a:r>
              <a:rPr lang="en">
                <a:solidFill>
                  <a:srgbClr val="434343"/>
                </a:solidFill>
                <a:latin typeface="Lora"/>
                <a:ea typeface="Lora"/>
                <a:cs typeface="Lora"/>
                <a:sym typeface="Lora"/>
              </a:rPr>
              <a:t> Zones</a:t>
            </a:r>
            <a:endParaRPr>
              <a:solidFill>
                <a:srgbClr val="434343"/>
              </a:solidFill>
              <a:latin typeface="Lora"/>
              <a:ea typeface="Lora"/>
              <a:cs typeface="Lora"/>
              <a:sym typeface="Lora"/>
            </a:endParaRPr>
          </a:p>
          <a:p>
            <a:pPr indent="0" lvl="0" marL="0" rtl="0" algn="l">
              <a:spcBef>
                <a:spcPts val="1600"/>
              </a:spcBef>
              <a:spcAft>
                <a:spcPts val="0"/>
              </a:spcAft>
              <a:buNone/>
            </a:pPr>
            <a:r>
              <a:t/>
            </a:r>
            <a:endParaRPr>
              <a:solidFill>
                <a:srgbClr val="434343"/>
              </a:solidFill>
              <a:latin typeface="Lora"/>
              <a:ea typeface="Lora"/>
              <a:cs typeface="Lora"/>
              <a:sym typeface="Lora"/>
            </a:endParaRPr>
          </a:p>
          <a:p>
            <a:pPr indent="-342900" lvl="0" marL="1371600" rtl="0" algn="l">
              <a:spcBef>
                <a:spcPts val="1600"/>
              </a:spcBef>
              <a:spcAft>
                <a:spcPts val="0"/>
              </a:spcAft>
              <a:buClr>
                <a:srgbClr val="434343"/>
              </a:buClr>
              <a:buSzPts val="1800"/>
              <a:buFont typeface="Lora"/>
              <a:buAutoNum type="arabicPeriod"/>
            </a:pPr>
            <a:r>
              <a:rPr lang="en">
                <a:solidFill>
                  <a:srgbClr val="434343"/>
                </a:solidFill>
                <a:latin typeface="Lora"/>
                <a:ea typeface="Lora"/>
                <a:cs typeface="Lora"/>
                <a:sym typeface="Lora"/>
              </a:rPr>
              <a:t>Firing Gun/Shooting Yard</a:t>
            </a:r>
            <a:endParaRPr>
              <a:solidFill>
                <a:srgbClr val="434343"/>
              </a:solidFill>
              <a:latin typeface="Lora"/>
              <a:ea typeface="Lora"/>
              <a:cs typeface="Lora"/>
              <a:sym typeface="Lora"/>
            </a:endParaRPr>
          </a:p>
        </p:txBody>
      </p:sp>
      <p:pic>
        <p:nvPicPr>
          <p:cNvPr id="310" name="Google Shape;310;p48"/>
          <p:cNvPicPr preferRelativeResize="0"/>
          <p:nvPr/>
        </p:nvPicPr>
        <p:blipFill>
          <a:blip r:embed="rId3">
            <a:alphaModFix/>
          </a:blip>
          <a:stretch>
            <a:fillRect/>
          </a:stretch>
        </p:blipFill>
        <p:spPr>
          <a:xfrm>
            <a:off x="5024600" y="2427325"/>
            <a:ext cx="3035376" cy="1707401"/>
          </a:xfrm>
          <a:prstGeom prst="rect">
            <a:avLst/>
          </a:prstGeom>
          <a:noFill/>
          <a:ln>
            <a:noFill/>
          </a:ln>
        </p:spPr>
      </p:pic>
      <p:sp>
        <p:nvSpPr>
          <p:cNvPr id="311" name="Google Shape;311;p48"/>
          <p:cNvSpPr txBox="1"/>
          <p:nvPr/>
        </p:nvSpPr>
        <p:spPr>
          <a:xfrm>
            <a:off x="4989225" y="4265750"/>
            <a:ext cx="3336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Image Source: </a:t>
            </a:r>
            <a:r>
              <a:rPr lang="en">
                <a:solidFill>
                  <a:schemeClr val="dk1"/>
                </a:solidFill>
                <a:latin typeface="Lora"/>
                <a:ea typeface="Lora"/>
                <a:cs typeface="Lora"/>
                <a:sym typeface="Lora"/>
              </a:rPr>
              <a:t>National Shooting Sports Foundation </a:t>
            </a:r>
            <a:endParaRPr>
              <a:latin typeface="Lora"/>
              <a:ea typeface="Lora"/>
              <a:cs typeface="Lora"/>
              <a:sym typeface="Lor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Reference</a:t>
            </a:r>
            <a:endParaRPr>
              <a:latin typeface="Lora"/>
              <a:ea typeface="Lora"/>
              <a:cs typeface="Lora"/>
              <a:sym typeface="Lora"/>
            </a:endParaRPr>
          </a:p>
        </p:txBody>
      </p:sp>
      <p:sp>
        <p:nvSpPr>
          <p:cNvPr id="317" name="Google Shape;317;p49"/>
          <p:cNvSpPr txBox="1"/>
          <p:nvPr>
            <p:ph idx="1" type="body"/>
          </p:nvPr>
        </p:nvSpPr>
        <p:spPr>
          <a:xfrm>
            <a:off x="311700" y="1167650"/>
            <a:ext cx="8520600" cy="3694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Lora"/>
              <a:buChar char="●"/>
            </a:pPr>
            <a:r>
              <a:rPr lang="en">
                <a:solidFill>
                  <a:srgbClr val="434343"/>
                </a:solidFill>
                <a:latin typeface="Lora"/>
                <a:ea typeface="Lora"/>
                <a:cs typeface="Lora"/>
                <a:sym typeface="Lora"/>
              </a:rPr>
              <a:t>Vishakha W.Rawool (2011) Hearing Conservation: In Occupational, Recreational, Educational, and Home Settings, Thieme.</a:t>
            </a:r>
            <a:endParaRPr>
              <a:solidFill>
                <a:srgbClr val="434343"/>
              </a:solidFill>
              <a:latin typeface="Lora"/>
              <a:ea typeface="Lora"/>
              <a:cs typeface="Lora"/>
              <a:sym typeface="Lora"/>
            </a:endParaRPr>
          </a:p>
          <a:p>
            <a:pPr indent="-342900" lvl="0" marL="457200" rtl="0" algn="l">
              <a:spcBef>
                <a:spcPts val="0"/>
              </a:spcBef>
              <a:spcAft>
                <a:spcPts val="0"/>
              </a:spcAft>
              <a:buClr>
                <a:srgbClr val="434343"/>
              </a:buClr>
              <a:buSzPts val="1800"/>
              <a:buFont typeface="Lora"/>
              <a:buChar char="●"/>
            </a:pPr>
            <a:r>
              <a:rPr lang="en">
                <a:solidFill>
                  <a:srgbClr val="434343"/>
                </a:solidFill>
                <a:latin typeface="Lora"/>
                <a:ea typeface="Lora"/>
                <a:cs typeface="Lora"/>
                <a:sym typeface="Lora"/>
              </a:rPr>
              <a:t>Nora Louise Keegan, Children who say hand dryers ‘hurt my ears’ are correct: A real-world study examining the loudness of automated hand dryers in public places, Paediatrics &amp; Child Health,, pxz046, </a:t>
            </a:r>
            <a:r>
              <a:rPr lang="en" u="sng">
                <a:solidFill>
                  <a:srgbClr val="434343"/>
                </a:solidFill>
                <a:latin typeface="Lora"/>
                <a:ea typeface="Lora"/>
                <a:cs typeface="Lora"/>
                <a:sym typeface="Lora"/>
                <a:hlinkClick r:id="rId3"/>
              </a:rPr>
              <a:t>https://doi.org/10.1093/pch/pxz046</a:t>
            </a:r>
            <a:endParaRPr>
              <a:solidFill>
                <a:srgbClr val="434343"/>
              </a:solidFill>
              <a:latin typeface="Lora"/>
              <a:ea typeface="Lora"/>
              <a:cs typeface="Lora"/>
              <a:sym typeface="Lora"/>
            </a:endParaRPr>
          </a:p>
          <a:p>
            <a:pPr indent="-342900" lvl="0" marL="457200" rtl="0" algn="l">
              <a:spcBef>
                <a:spcPts val="0"/>
              </a:spcBef>
              <a:spcAft>
                <a:spcPts val="0"/>
              </a:spcAft>
              <a:buClr>
                <a:srgbClr val="434343"/>
              </a:buClr>
              <a:buSzPts val="1800"/>
              <a:buFont typeface="Lora"/>
              <a:buChar char="●"/>
            </a:pPr>
            <a:r>
              <a:rPr lang="en">
                <a:solidFill>
                  <a:srgbClr val="434343"/>
                </a:solidFill>
                <a:latin typeface="Lora"/>
                <a:ea typeface="Lora"/>
                <a:cs typeface="Lora"/>
                <a:sym typeface="Lora"/>
              </a:rPr>
              <a:t>McKinley, M. P., OLoughlin, V. D., &amp; Bidle, T. S. (2019). Anatomy &amp; physiology: an integrative approach. New York, NY: McGraw Hill Education.</a:t>
            </a:r>
            <a:endParaRPr>
              <a:solidFill>
                <a:srgbClr val="434343"/>
              </a:solidFill>
              <a:latin typeface="Lora"/>
              <a:ea typeface="Lora"/>
              <a:cs typeface="Lora"/>
              <a:sym typeface="Lora"/>
            </a:endParaRPr>
          </a:p>
          <a:p>
            <a:pPr indent="-342900" lvl="0" marL="457200" rtl="0" algn="l">
              <a:spcBef>
                <a:spcPts val="0"/>
              </a:spcBef>
              <a:spcAft>
                <a:spcPts val="0"/>
              </a:spcAft>
              <a:buClr>
                <a:srgbClr val="434343"/>
              </a:buClr>
              <a:buSzPts val="1800"/>
              <a:buFont typeface="Lora"/>
              <a:buChar char="●"/>
            </a:pPr>
            <a:r>
              <a:rPr lang="en">
                <a:solidFill>
                  <a:srgbClr val="434343"/>
                </a:solidFill>
                <a:latin typeface="Lora"/>
                <a:ea typeface="Lora"/>
                <a:cs typeface="Lora"/>
                <a:sym typeface="Lora"/>
              </a:rPr>
              <a:t>Rothschild, M. A., Dieker, L., Prante, H., &amp; Maschke, C. (1998). Schalldruckspitzenpegel von Schüssen aus Schreckschußwaffen. Hno, 46(12), 986–992. doi: 10.1007/s001060050346</a:t>
            </a:r>
            <a:endParaRPr>
              <a:solidFill>
                <a:srgbClr val="434343"/>
              </a:solidFill>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Devices</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Keypad</a:t>
            </a:r>
            <a:endParaRPr/>
          </a:p>
          <a:p>
            <a:pPr indent="0" lvl="0" marL="0" rtl="0" algn="l">
              <a:spcBef>
                <a:spcPts val="1600"/>
              </a:spcBef>
              <a:spcAft>
                <a:spcPts val="0"/>
              </a:spcAft>
              <a:buNone/>
            </a:pPr>
            <a:r>
              <a:rPr lang="en"/>
              <a:t>LCD screen</a:t>
            </a:r>
            <a:endParaRPr/>
          </a:p>
          <a:p>
            <a:pPr indent="0" lvl="0" marL="0" rtl="0" algn="l">
              <a:spcBef>
                <a:spcPts val="1600"/>
              </a:spcBef>
              <a:spcAft>
                <a:spcPts val="0"/>
              </a:spcAft>
              <a:buNone/>
            </a:pPr>
            <a:r>
              <a:rPr lang="en"/>
              <a:t>Arduino MEGA 2560</a:t>
            </a:r>
            <a:endParaRPr/>
          </a:p>
          <a:p>
            <a:pPr indent="0" lvl="0" marL="0" rtl="0" algn="l">
              <a:spcBef>
                <a:spcPts val="1600"/>
              </a:spcBef>
              <a:spcAft>
                <a:spcPts val="0"/>
              </a:spcAft>
              <a:buNone/>
            </a:pPr>
            <a:r>
              <a:rPr lang="en"/>
              <a:t>INA219 DC Current Sensor</a:t>
            </a:r>
            <a:endParaRPr/>
          </a:p>
          <a:p>
            <a:pPr indent="0" lvl="0" marL="0" rtl="0" algn="l">
              <a:spcBef>
                <a:spcPts val="1600"/>
              </a:spcBef>
              <a:spcAft>
                <a:spcPts val="0"/>
              </a:spcAft>
              <a:buNone/>
            </a:pPr>
            <a:r>
              <a:rPr lang="en"/>
              <a:t>Microphone with MAX 4466 amplifier</a:t>
            </a:r>
            <a:endParaRPr/>
          </a:p>
          <a:p>
            <a:pPr indent="0" lvl="0" marL="0" rtl="0" algn="l">
              <a:spcBef>
                <a:spcPts val="1600"/>
              </a:spcBef>
              <a:spcAft>
                <a:spcPts val="1600"/>
              </a:spcAft>
              <a:buNone/>
            </a:pPr>
            <a:r>
              <a:rPr lang="en"/>
              <a:t>SD card read</a:t>
            </a:r>
            <a:endParaRPr/>
          </a:p>
        </p:txBody>
      </p:sp>
      <p:pic>
        <p:nvPicPr>
          <p:cNvPr id="74" name="Google Shape;74;p16"/>
          <p:cNvPicPr preferRelativeResize="0"/>
          <p:nvPr/>
        </p:nvPicPr>
        <p:blipFill>
          <a:blip r:embed="rId3">
            <a:alphaModFix/>
          </a:blip>
          <a:stretch>
            <a:fillRect/>
          </a:stretch>
        </p:blipFill>
        <p:spPr>
          <a:xfrm>
            <a:off x="4480373" y="1152475"/>
            <a:ext cx="4351925" cy="3266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Microphone</a:t>
            </a:r>
            <a:r>
              <a:rPr lang="en"/>
              <a:t> with MAX4466 Amplifier </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 membrane in the Microphone,</a:t>
            </a:r>
            <a:endParaRPr/>
          </a:p>
          <a:p>
            <a:pPr indent="0" lvl="0" marL="0" rtl="0" algn="l">
              <a:spcBef>
                <a:spcPts val="1600"/>
              </a:spcBef>
              <a:spcAft>
                <a:spcPts val="0"/>
              </a:spcAft>
              <a:buNone/>
            </a:pPr>
            <a:r>
              <a:rPr lang="en"/>
              <a:t>and sound causes vibration. When the </a:t>
            </a:r>
            <a:endParaRPr/>
          </a:p>
          <a:p>
            <a:pPr indent="0" lvl="0" marL="0" rtl="0" algn="l">
              <a:spcBef>
                <a:spcPts val="1600"/>
              </a:spcBef>
              <a:spcAft>
                <a:spcPts val="0"/>
              </a:spcAft>
              <a:buNone/>
            </a:pPr>
            <a:r>
              <a:rPr lang="en"/>
              <a:t>membrane is pushed down, it causes</a:t>
            </a:r>
            <a:endParaRPr/>
          </a:p>
          <a:p>
            <a:pPr indent="0" lvl="0" marL="0" rtl="0" algn="l">
              <a:spcBef>
                <a:spcPts val="1600"/>
              </a:spcBef>
              <a:spcAft>
                <a:spcPts val="0"/>
              </a:spcAft>
              <a:buNone/>
            </a:pPr>
            <a:r>
              <a:rPr lang="en"/>
              <a:t>A voltage increase. The voltage difference</a:t>
            </a:r>
            <a:endParaRPr/>
          </a:p>
          <a:p>
            <a:pPr indent="0" lvl="0" marL="0" rtl="0" algn="l">
              <a:spcBef>
                <a:spcPts val="1600"/>
              </a:spcBef>
              <a:spcAft>
                <a:spcPts val="0"/>
              </a:spcAft>
              <a:buNone/>
            </a:pPr>
            <a:r>
              <a:rPr lang="en"/>
              <a:t>Is generally very small, so the amplifier </a:t>
            </a:r>
            <a:endParaRPr/>
          </a:p>
          <a:p>
            <a:pPr indent="0" lvl="0" marL="0" rtl="0" algn="l">
              <a:spcBef>
                <a:spcPts val="1600"/>
              </a:spcBef>
              <a:spcAft>
                <a:spcPts val="1600"/>
              </a:spcAft>
              <a:buNone/>
            </a:pPr>
            <a:r>
              <a:rPr lang="en"/>
              <a:t>a</a:t>
            </a:r>
            <a:r>
              <a:rPr lang="en"/>
              <a:t>mplifies</a:t>
            </a:r>
            <a:r>
              <a:rPr lang="en"/>
              <a:t> the voltage. </a:t>
            </a:r>
            <a:endParaRPr/>
          </a:p>
        </p:txBody>
      </p:sp>
      <p:pic>
        <p:nvPicPr>
          <p:cNvPr id="81" name="Google Shape;81;p17"/>
          <p:cNvPicPr preferRelativeResize="0"/>
          <p:nvPr/>
        </p:nvPicPr>
        <p:blipFill>
          <a:blip r:embed="rId3">
            <a:alphaModFix/>
          </a:blip>
          <a:stretch>
            <a:fillRect/>
          </a:stretch>
        </p:blipFill>
        <p:spPr>
          <a:xfrm>
            <a:off x="4662225" y="1152475"/>
            <a:ext cx="4170075" cy="31275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ADC readings at quiet environment </a:t>
            </a:r>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After the amplified voltage is passed to the Arduino, the Arduino changes the data to ADC readings. We uses the 5 volts standard of the ADC reading so the data will not overflow. At quiet level, the corresponding voltage is 1.65 volts, so the ADC reading of a completely quiet room is about 335.</a:t>
            </a:r>
            <a:endParaRPr/>
          </a:p>
        </p:txBody>
      </p:sp>
      <p:pic>
        <p:nvPicPr>
          <p:cNvPr id="88" name="Google Shape;88;p18"/>
          <p:cNvPicPr preferRelativeResize="0"/>
          <p:nvPr/>
        </p:nvPicPr>
        <p:blipFill>
          <a:blip r:embed="rId3">
            <a:alphaModFix/>
          </a:blip>
          <a:stretch>
            <a:fillRect/>
          </a:stretch>
        </p:blipFill>
        <p:spPr>
          <a:xfrm>
            <a:off x="438950" y="2571750"/>
            <a:ext cx="4229524" cy="2425001"/>
          </a:xfrm>
          <a:prstGeom prst="rect">
            <a:avLst/>
          </a:prstGeom>
          <a:noFill/>
          <a:ln>
            <a:noFill/>
          </a:ln>
        </p:spPr>
      </p:pic>
      <p:pic>
        <p:nvPicPr>
          <p:cNvPr id="89" name="Google Shape;89;p18"/>
          <p:cNvPicPr preferRelativeResize="0"/>
          <p:nvPr/>
        </p:nvPicPr>
        <p:blipFill>
          <a:blip r:embed="rId4">
            <a:alphaModFix/>
          </a:blip>
          <a:stretch>
            <a:fillRect/>
          </a:stretch>
        </p:blipFill>
        <p:spPr>
          <a:xfrm>
            <a:off x="5443850" y="3179575"/>
            <a:ext cx="2876550" cy="666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Device Calibration</a:t>
            </a:r>
            <a:endParaRPr/>
          </a:p>
        </p:txBody>
      </p:sp>
      <p:sp>
        <p:nvSpPr>
          <p:cNvPr id="95" name="Google Shape;9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make sure the data is altered by hardwares, two devices take the same sound record. The ADC data from two devices are taken a Chi-Square test to make sure there is little differences between two results. Our result is 85 over over fifty thousand data points.</a:t>
            </a:r>
            <a:endParaRPr/>
          </a:p>
          <a:p>
            <a:pPr indent="0" lvl="0" marL="0" rtl="0" algn="l">
              <a:spcBef>
                <a:spcPts val="1600"/>
              </a:spcBef>
              <a:spcAft>
                <a:spcPts val="1600"/>
              </a:spcAft>
              <a:buNone/>
            </a:pPr>
            <a:r>
              <a:t/>
            </a:r>
            <a:endParaRPr/>
          </a:p>
        </p:txBody>
      </p:sp>
      <p:pic>
        <p:nvPicPr>
          <p:cNvPr id="96" name="Google Shape;96;p19"/>
          <p:cNvPicPr preferRelativeResize="0"/>
          <p:nvPr/>
        </p:nvPicPr>
        <p:blipFill>
          <a:blip r:embed="rId3">
            <a:alphaModFix/>
          </a:blip>
          <a:stretch>
            <a:fillRect/>
          </a:stretch>
        </p:blipFill>
        <p:spPr>
          <a:xfrm>
            <a:off x="2701200" y="2279350"/>
            <a:ext cx="4148650" cy="2074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Device Calibration</a:t>
            </a:r>
            <a:endParaRPr>
              <a:latin typeface="Lora"/>
              <a:ea typeface="Lora"/>
              <a:cs typeface="Lora"/>
              <a:sym typeface="Lora"/>
            </a:endParaRPr>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1600"/>
              </a:spcAft>
              <a:buSzPts val="1800"/>
              <a:buFont typeface="Lora"/>
              <a:buChar char="●"/>
            </a:pPr>
            <a:r>
              <a:rPr lang="en">
                <a:latin typeface="Lora"/>
                <a:ea typeface="Lora"/>
                <a:cs typeface="Lora"/>
                <a:sym typeface="Lora"/>
              </a:rPr>
              <a:t>To make the result accurate to the real result, we borrowed a sound meter from Krannert center and compare the results taken by our device and the sound meter. </a:t>
            </a:r>
            <a:endParaRPr>
              <a:latin typeface="Lora"/>
              <a:ea typeface="Lora"/>
              <a:cs typeface="Lora"/>
              <a:sym typeface="Lora"/>
            </a:endParaRPr>
          </a:p>
        </p:txBody>
      </p:sp>
      <p:pic>
        <p:nvPicPr>
          <p:cNvPr id="103" name="Google Shape;103;p20"/>
          <p:cNvPicPr preferRelativeResize="0"/>
          <p:nvPr/>
        </p:nvPicPr>
        <p:blipFill>
          <a:blip r:embed="rId3">
            <a:alphaModFix/>
          </a:blip>
          <a:stretch>
            <a:fillRect/>
          </a:stretch>
        </p:blipFill>
        <p:spPr>
          <a:xfrm>
            <a:off x="7035894" y="2444750"/>
            <a:ext cx="1796400" cy="26987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ADC reading to sound pressure unit (dB)</a:t>
            </a:r>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calculate the root mean square of the ADC results and use the formula below to calculate the dB. The reference here is 20</a:t>
            </a:r>
            <a:r>
              <a:rPr lang="en"/>
              <a:t> </a:t>
            </a:r>
            <a:r>
              <a:rPr lang="en">
                <a:highlight>
                  <a:srgbClr val="FFFFFF"/>
                </a:highlight>
              </a:rPr>
              <a:t>μPa.</a:t>
            </a:r>
            <a:endParaRPr>
              <a:highlight>
                <a:srgbClr val="FFFFFF"/>
              </a:highlight>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10" name="Google Shape;110;p21"/>
          <p:cNvPicPr preferRelativeResize="0"/>
          <p:nvPr/>
        </p:nvPicPr>
        <p:blipFill>
          <a:blip r:embed="rId3">
            <a:alphaModFix/>
          </a:blip>
          <a:stretch>
            <a:fillRect/>
          </a:stretch>
        </p:blipFill>
        <p:spPr>
          <a:xfrm>
            <a:off x="3105150" y="2498725"/>
            <a:ext cx="2933700" cy="723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