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29FAD0A-B75B-45E9-8AD5-8AD3D44B8D1B}">
  <a:tblStyle styleId="{A29FAD0A-B75B-45E9-8AD5-8AD3D44B8D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DB13290F-C3BE-4CE5-8F90-0F5987703C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dee16aa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dee16aa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f1990321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af1990321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f1990321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af1990321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af19903218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af19903218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af19903218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af1990321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af19903218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af19903218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af19903218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af19903218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f1990321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af1990321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af19903218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af19903218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af19903218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af19903218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f19903218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af1990321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dee16aa0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dee16aa0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af19903218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af19903218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af19903218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af19903218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af19903218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af19903218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af19903218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af19903218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af22ac81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af22ac81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ef569b0e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ef569b0e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aef569b0e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aef569b0e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aef569b0e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aef569b0e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aef569b0e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aef569b0e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aef569b0ef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aef569b0ef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a58fb9ba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a58fb9ba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aef569b0e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aef569b0e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aef569b0e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aef569b0e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aef569b0e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aef569b0e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ef569b0e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aef569b0e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a5b567987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a5b567987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5b567987b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a5b567987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5b567987b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5b567987b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5b567987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a5b567987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5b567987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a5b567987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5b567987b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a5b567987b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af19903218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af19903218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Relationship Id="rId5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Relationship Id="rId4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34.png"/><Relationship Id="rId6" Type="http://schemas.openxmlformats.org/officeDocument/2006/relationships/image" Target="../media/image36.png"/><Relationship Id="rId7" Type="http://schemas.openxmlformats.org/officeDocument/2006/relationships/image" Target="../media/image38.png"/><Relationship Id="rId8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5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Latency of Cell Phone Communication</a:t>
            </a:r>
            <a:endParaRPr sz="65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13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Presented by: Zhuozhen Cai, Chongwen Lu, Shunyue Yuan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1800">
                <a:solidFill>
                  <a:srgbClr val="000000"/>
                </a:solidFill>
              </a:rPr>
              <a:t>Department of Physics University of Illinois at Urbana-Champaign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1800">
                <a:solidFill>
                  <a:srgbClr val="000000"/>
                </a:solidFill>
              </a:rPr>
              <a:t>PHYS 398DLP, December 4, 2020</a:t>
            </a:r>
            <a:endParaRPr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Some Definitions</a:t>
            </a:r>
            <a:endParaRPr/>
          </a:p>
        </p:txBody>
      </p:sp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Sample rate of our recording: 40kHz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It means the microphone takes a sample every 25 microseconds. 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Each sample is a number that describes the amplitude of sound.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A</a:t>
            </a:r>
            <a:r>
              <a:rPr lang="en" sz="1400">
                <a:solidFill>
                  <a:schemeClr val="dk1"/>
                </a:solidFill>
              </a:rPr>
              <a:t> sample = A bin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Recording will be stored as a binary file (bin file), and be converted to a numpy array.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Shift the data in the array by subtracting its mean and dividing by its std.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Python analysis includes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311700" y="1152475"/>
            <a:ext cx="8520600" cy="38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functions that calculate the exact starting time of the recordings from sender and receiver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getAudioMicros:  takes the GPS time information and returns the starting time of the recording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adjustMicros: returns the needed time adjustment due to tiny inconsistencies</a:t>
            </a:r>
            <a:r>
              <a:rPr lang="en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plot_shift function:</a:t>
            </a:r>
            <a:r>
              <a:rPr lang="en" sz="1400">
                <a:solidFill>
                  <a:schemeClr val="dk1"/>
                </a:solidFill>
              </a:rPr>
              <a:t> </a:t>
            </a:r>
            <a:r>
              <a:rPr lang="en" sz="1400">
                <a:solidFill>
                  <a:schemeClr val="dk1"/>
                </a:solidFill>
              </a:rPr>
              <a:t>calculates the chi-square between the sender and the receiver.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chi_square function: </a:t>
            </a:r>
            <a:r>
              <a:rPr lang="en" sz="1400">
                <a:solidFill>
                  <a:schemeClr val="dk1"/>
                </a:solidFill>
              </a:rPr>
              <a:t>the main function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takes sample data and relevant timing information,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and </a:t>
            </a:r>
            <a:r>
              <a:rPr lang="en" sz="1400">
                <a:solidFill>
                  <a:schemeClr val="dk1"/>
                </a:solidFill>
              </a:rPr>
              <a:t>outputs the calculated time latency between the sender and receiver.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recursively searches for bin shifts </a:t>
            </a:r>
            <a:r>
              <a:rPr lang="en">
                <a:solidFill>
                  <a:schemeClr val="dk1"/>
                </a:solidFill>
              </a:rPr>
              <a:t>where the chi-square value is the lowest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s_drift / r_drift values: </a:t>
            </a:r>
            <a:r>
              <a:rPr lang="en" sz="1400">
                <a:solidFill>
                  <a:schemeClr val="dk1"/>
                </a:solidFill>
              </a:rPr>
              <a:t>the drifting values of the CPUs on two Arduino boards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microStart function: </a:t>
            </a:r>
            <a:r>
              <a:rPr lang="en" sz="1400">
                <a:solidFill>
                  <a:schemeClr val="dk1"/>
                </a:solidFill>
              </a:rPr>
              <a:t>outputs the latency in milliseconds.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Mathematics</a:t>
            </a:r>
            <a:endParaRPr/>
          </a:p>
        </p:txBody>
      </p:sp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Chi-squared test</a:t>
            </a:r>
            <a:endParaRPr sz="1400">
              <a:solidFill>
                <a:schemeClr val="dk1"/>
              </a:solidFill>
            </a:endParaRPr>
          </a:p>
          <a:p>
            <a:pPr indent="-330200" lvl="1" marL="9144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>
                <a:solidFill>
                  <a:schemeClr val="dk1"/>
                </a:solidFill>
              </a:rPr>
              <a:t>statistical hypothesis test: measure the match of two statistical distributions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>
                <a:solidFill>
                  <a:schemeClr val="dk1"/>
                </a:solidFill>
              </a:rPr>
              <a:t>latency will be calculated by locating the decimal bin number with minimal chi-square value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	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Correlation test: to check the results from the chi-square test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	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098" y="3756623"/>
            <a:ext cx="2554726" cy="9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0100" y="2275124"/>
            <a:ext cx="2185775" cy="7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2875" y="2362273"/>
            <a:ext cx="4655495" cy="67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Minimize Chi Square</a:t>
            </a:r>
            <a:endParaRPr sz="2000"/>
          </a:p>
        </p:txBody>
      </p:sp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311700" y="1119900"/>
            <a:ext cx="7608000" cy="21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1. </a:t>
            </a:r>
            <a:r>
              <a:rPr lang="en" sz="1400">
                <a:solidFill>
                  <a:schemeClr val="dk1"/>
                </a:solidFill>
              </a:rPr>
              <a:t>Plot directly from sender envelope (top) and receiver envelope (bottom)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850" y="1538475"/>
            <a:ext cx="6177676" cy="3485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Minimize Chi Square</a:t>
            </a:r>
            <a:endParaRPr/>
          </a:p>
        </p:txBody>
      </p:sp>
      <p:sp>
        <p:nvSpPr>
          <p:cNvPr id="161" name="Google Shape;161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2. </a:t>
            </a:r>
            <a:r>
              <a:rPr lang="en" sz="1400">
                <a:solidFill>
                  <a:schemeClr val="dk1"/>
                </a:solidFill>
              </a:rPr>
              <a:t>Crop the data: </a:t>
            </a:r>
            <a:endParaRPr sz="1400">
              <a:solidFill>
                <a:schemeClr val="dk1"/>
              </a:solidFill>
            </a:endParaRPr>
          </a:p>
          <a:p>
            <a:pPr indent="-317500" lvl="0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Sender_Start_Bin=45000</a:t>
            </a:r>
            <a:endParaRPr sz="1400">
              <a:solidFill>
                <a:schemeClr val="dk1"/>
              </a:solidFill>
            </a:endParaRPr>
          </a:p>
          <a:p>
            <a:pPr indent="-317500" lvl="0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Receiver_Start_Bin=56000, </a:t>
            </a:r>
            <a:endParaRPr sz="1400">
              <a:solidFill>
                <a:schemeClr val="dk1"/>
              </a:solidFill>
            </a:endParaRPr>
          </a:p>
          <a:p>
            <a:pPr indent="-317500" lvl="0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both have a length of 100000 bins.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042625"/>
            <a:ext cx="6282299" cy="310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8071" y="150125"/>
            <a:ext cx="4186026" cy="23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000"/>
              <a:t>To Further </a:t>
            </a:r>
            <a:r>
              <a:rPr lang="en" sz="2000"/>
              <a:t>Minimize Chi Square</a:t>
            </a:r>
            <a:endParaRPr/>
          </a:p>
        </p:txBody>
      </p:sp>
      <p:sp>
        <p:nvSpPr>
          <p:cNvPr id="169" name="Google Shape;169;p27"/>
          <p:cNvSpPr txBox="1"/>
          <p:nvPr>
            <p:ph idx="1" type="body"/>
          </p:nvPr>
        </p:nvSpPr>
        <p:spPr>
          <a:xfrm>
            <a:off x="311700" y="984650"/>
            <a:ext cx="62967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3</a:t>
            </a:r>
            <a:r>
              <a:rPr lang="en" sz="1400">
                <a:solidFill>
                  <a:schemeClr val="dk1"/>
                </a:solidFill>
              </a:rPr>
              <a:t>. Shift the receiver envelopes again, and get the number of bin shifted corresponding to the smallest chi square value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p27"/>
          <p:cNvSpPr txBox="1"/>
          <p:nvPr>
            <p:ph type="title"/>
          </p:nvPr>
        </p:nvSpPr>
        <p:spPr>
          <a:xfrm>
            <a:off x="311700" y="1782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000"/>
              <a:t>Convert Bins Shifted to Corresponding Time</a:t>
            </a:r>
            <a:endParaRPr/>
          </a:p>
        </p:txBody>
      </p:sp>
      <p:sp>
        <p:nvSpPr>
          <p:cNvPr id="171" name="Google Shape;171;p27"/>
          <p:cNvSpPr txBox="1"/>
          <p:nvPr>
            <p:ph idx="1" type="body"/>
          </p:nvPr>
        </p:nvSpPr>
        <p:spPr>
          <a:xfrm>
            <a:off x="311700" y="2081925"/>
            <a:ext cx="8638500" cy="26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Given tCPU and tGPS calibrated and recorded, we calculated the time calibration index for sender and receiver by 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And assume our recordings start at the same time, the corresponding time latency is calculated by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9775" y="3890500"/>
            <a:ext cx="6424450" cy="3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9713" y="2607523"/>
            <a:ext cx="4724575" cy="8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7"/>
          <p:cNvSpPr txBox="1"/>
          <p:nvPr/>
        </p:nvSpPr>
        <p:spPr>
          <a:xfrm>
            <a:off x="4096200" y="4324825"/>
            <a:ext cx="45558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BS: Bin Shift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SSB: Sender Start Bin ; RSB: Receiver Start Bin 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SCI: sCalibrationIndex ; RCI: rCalibrationIndex   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Calibration</a:t>
            </a:r>
            <a:endParaRPr/>
          </a:p>
        </p:txBody>
      </p:sp>
      <p:sp>
        <p:nvSpPr>
          <p:cNvPr id="180" name="Google Shape;180;p28"/>
          <p:cNvSpPr txBox="1"/>
          <p:nvPr>
            <p:ph idx="1" type="body"/>
          </p:nvPr>
        </p:nvSpPr>
        <p:spPr>
          <a:xfrm>
            <a:off x="311700" y="1152475"/>
            <a:ext cx="8520600" cy="10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Time Accuracy of DAQ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850" y="1590425"/>
            <a:ext cx="5369951" cy="301254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8"/>
          <p:cNvSpPr txBox="1"/>
          <p:nvPr/>
        </p:nvSpPr>
        <p:spPr>
          <a:xfrm>
            <a:off x="5765900" y="4198525"/>
            <a:ext cx="3097500" cy="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Fig: </a:t>
            </a:r>
            <a:r>
              <a:rPr lang="en" sz="1200">
                <a:solidFill>
                  <a:schemeClr val="dk1"/>
                </a:solidFill>
              </a:rPr>
              <a:t>Overall envelopes of recorded binary files from PCB1 (left top) and PCB2 (left bottom) separately. </a:t>
            </a:r>
            <a:endParaRPr/>
          </a:p>
        </p:txBody>
      </p:sp>
      <p:sp>
        <p:nvSpPr>
          <p:cNvPr id="183" name="Google Shape;183;p28"/>
          <p:cNvSpPr txBox="1"/>
          <p:nvPr/>
        </p:nvSpPr>
        <p:spPr>
          <a:xfrm>
            <a:off x="5814650" y="1727800"/>
            <a:ext cx="3000000" cy="12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Use a delta-function-like sound source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compare the difference of time when the envelopes reach their first peaks. </a:t>
            </a:r>
            <a:endParaRPr/>
          </a:p>
        </p:txBody>
      </p:sp>
      <p:pic>
        <p:nvPicPr>
          <p:cNvPr id="184" name="Google Shape;18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1638" y="208925"/>
            <a:ext cx="5093888" cy="10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8"/>
          <p:cNvSpPr txBox="1"/>
          <p:nvPr/>
        </p:nvSpPr>
        <p:spPr>
          <a:xfrm>
            <a:off x="7389600" y="1219200"/>
            <a:ext cx="1754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Fig: Instrumental Layout of Calibration</a:t>
            </a:r>
            <a:endParaRPr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Calibration</a:t>
            </a:r>
            <a:endParaRPr/>
          </a:p>
        </p:txBody>
      </p:sp>
      <p:sp>
        <p:nvSpPr>
          <p:cNvPr id="191" name="Google Shape;191;p29"/>
          <p:cNvSpPr txBox="1"/>
          <p:nvPr>
            <p:ph idx="1" type="body"/>
          </p:nvPr>
        </p:nvSpPr>
        <p:spPr>
          <a:xfrm>
            <a:off x="311700" y="1152475"/>
            <a:ext cx="8520600" cy="10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Time Accuracy of DAQ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450" y="1773575"/>
            <a:ext cx="4482625" cy="297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/>
          <p:nvPr/>
        </p:nvSpPr>
        <p:spPr>
          <a:xfrm>
            <a:off x="4910200" y="2571750"/>
            <a:ext cx="41997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Fig: Zoomed in plot of PCB 1’s and PCB 2’s recordings. Both are cropped so that start from bin = 75700 and have a length = 300 bins.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Calibration</a:t>
            </a:r>
            <a:endParaRPr/>
          </a:p>
        </p:txBody>
      </p:sp>
      <p:sp>
        <p:nvSpPr>
          <p:cNvPr id="199" name="Google Shape;199;p30"/>
          <p:cNvSpPr txBox="1"/>
          <p:nvPr>
            <p:ph idx="1" type="body"/>
          </p:nvPr>
        </p:nvSpPr>
        <p:spPr>
          <a:xfrm>
            <a:off x="311700" y="1152475"/>
            <a:ext cx="8520600" cy="10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Time Accuracy of DAQ</a:t>
            </a:r>
            <a:endParaRPr sz="1400">
              <a:solidFill>
                <a:schemeClr val="dk1"/>
              </a:solidFill>
            </a:endParaRPr>
          </a:p>
          <a:p>
            <a:pPr indent="457200" lvl="0" marL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A</a:t>
            </a:r>
            <a:r>
              <a:rPr lang="en" sz="1400">
                <a:solidFill>
                  <a:schemeClr val="dk1"/>
                </a:solidFill>
              </a:rPr>
              <a:t>verage calculated distance ≈ 14.80 cm, with a range of only 0.02 cm. </a:t>
            </a:r>
            <a:endParaRPr sz="1400">
              <a:solidFill>
                <a:schemeClr val="dk1"/>
              </a:solidFill>
            </a:endParaRPr>
          </a:p>
          <a:p>
            <a:pPr indent="45720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Time accuracy ≈ 6 microseconds. </a:t>
            </a:r>
            <a:endParaRPr sz="1400">
              <a:solidFill>
                <a:srgbClr val="FF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00" name="Google Shape;200;p30"/>
          <p:cNvGraphicFramePr/>
          <p:nvPr/>
        </p:nvGraphicFramePr>
        <p:xfrm>
          <a:off x="879550" y="257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{A29FAD0A-B75B-45E9-8AD5-8AD3D44B8D1B}</a:tableStyleId>
              </a:tblPr>
              <a:tblGrid>
                <a:gridCol w="1877900"/>
                <a:gridCol w="792900"/>
                <a:gridCol w="886775"/>
                <a:gridCol w="855475"/>
                <a:gridCol w="1064150"/>
                <a:gridCol w="1032850"/>
              </a:tblGrid>
              <a:tr h="309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Test #1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Test #2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Test #3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Mean (cm)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Range (cm)</a:t>
                      </a:r>
                      <a:endParaRPr sz="1200"/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Calculated Distance (cm)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14.80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14.80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14.78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14.80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0.02</a:t>
                      </a:r>
                      <a:endParaRPr sz="1200"/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Error (%)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1.3%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1.4%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1.5%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1.4%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0.1%</a:t>
                      </a:r>
                      <a:endParaRPr sz="12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201" name="Google Shape;201;p30"/>
          <p:cNvSpPr txBox="1"/>
          <p:nvPr/>
        </p:nvSpPr>
        <p:spPr>
          <a:xfrm>
            <a:off x="1648000" y="2197375"/>
            <a:ext cx="48369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Table: Calibration of DAQ, Actual Distance = 15.00 cm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02" name="Google Shape;202;p30"/>
          <p:cNvSpPr txBox="1"/>
          <p:nvPr/>
        </p:nvSpPr>
        <p:spPr>
          <a:xfrm>
            <a:off x="7389600" y="1219200"/>
            <a:ext cx="1754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Fig: Instrumental Layout of Calibration</a:t>
            </a:r>
            <a:endParaRPr sz="1200"/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1638" y="208925"/>
            <a:ext cx="5093888" cy="104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8" name="Google Shape;208;p31"/>
          <p:cNvGraphicFramePr/>
          <p:nvPr/>
        </p:nvGraphicFramePr>
        <p:xfrm>
          <a:off x="762500" y="1967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{DB13290F-C3BE-4CE5-8F90-0F5987703C4E}</a:tableStyleId>
              </a:tblPr>
              <a:tblGrid>
                <a:gridCol w="1088425"/>
                <a:gridCol w="1088425"/>
                <a:gridCol w="1088425"/>
                <a:gridCol w="1088425"/>
                <a:gridCol w="1088425"/>
                <a:gridCol w="1088425"/>
                <a:gridCol w="1088425"/>
              </a:tblGrid>
              <a:tr h="309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Test #1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Test #2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Test #3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Test #4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Test #5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Mean </a:t>
                      </a:r>
                      <a:endParaRPr sz="12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1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Actual Distance (cm)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6.60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9.80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10.00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13.00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13.10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/</a:t>
                      </a:r>
                      <a:endParaRPr sz="12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1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Calculated Distance (cm)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7.84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10.67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10.45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12.61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14.36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/</a:t>
                      </a:r>
                      <a:endParaRPr sz="1200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2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Absolute Error (cm)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1.24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0.87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0.45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0.39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1.26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0.84 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1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Percentage Error (%)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18.8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8.88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4.50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3.00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9.62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8.96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09" name="Google Shape;209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Calibration</a:t>
            </a:r>
            <a:endParaRPr/>
          </a:p>
        </p:txBody>
      </p:sp>
      <p:sp>
        <p:nvSpPr>
          <p:cNvPr id="210" name="Google Shape;210;p31"/>
          <p:cNvSpPr txBox="1"/>
          <p:nvPr>
            <p:ph idx="1" type="body"/>
          </p:nvPr>
        </p:nvSpPr>
        <p:spPr>
          <a:xfrm>
            <a:off x="311700" y="1152475"/>
            <a:ext cx="8520600" cy="4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Accuracy of DAQ and python analysis code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1"/>
          <p:cNvSpPr txBox="1"/>
          <p:nvPr/>
        </p:nvSpPr>
        <p:spPr>
          <a:xfrm>
            <a:off x="2468700" y="1618375"/>
            <a:ext cx="35775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Table: Calibration of DAQ &amp; Analysis Code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0" y="264850"/>
            <a:ext cx="8520600" cy="58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Network Latency</a:t>
            </a:r>
            <a:endParaRPr sz="3200"/>
          </a:p>
        </p:txBody>
      </p:sp>
      <p:sp>
        <p:nvSpPr>
          <p:cNvPr id="61" name="Google Shape;61;p14"/>
          <p:cNvSpPr txBox="1"/>
          <p:nvPr/>
        </p:nvSpPr>
        <p:spPr>
          <a:xfrm>
            <a:off x="257625" y="994950"/>
            <a:ext cx="8520600" cy="40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Definition</a:t>
            </a:r>
            <a:endParaRPr sz="18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Network</a:t>
            </a:r>
            <a:r>
              <a:rPr lang="en" sz="1600"/>
              <a:t> latency is defined as the time it takes for a source to send a packet of data to a receiver.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Possible Factors Contribute to Network Latency</a:t>
            </a:r>
            <a:endParaRPr sz="18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Network speed.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Sheer size of the transmitted data packet.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Distance between the caller and answerer.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 We Measured in Our Project</a:t>
            </a:r>
            <a:endParaRPr sz="18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Latency under different types of networks.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Stability of  latency.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Calibration</a:t>
            </a:r>
            <a:endParaRPr/>
          </a:p>
        </p:txBody>
      </p:sp>
      <p:sp>
        <p:nvSpPr>
          <p:cNvPr id="217" name="Google Shape;21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Accuracy of </a:t>
            </a:r>
            <a:r>
              <a:rPr lang="en" sz="1400">
                <a:solidFill>
                  <a:schemeClr val="dk1"/>
                </a:solidFill>
              </a:rPr>
              <a:t>DAQ and python analysis code (Example:  L= 6.6cm)</a:t>
            </a:r>
            <a:endParaRPr/>
          </a:p>
        </p:txBody>
      </p:sp>
      <p:pic>
        <p:nvPicPr>
          <p:cNvPr id="218" name="Google Shape;21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525" y="1600700"/>
            <a:ext cx="5864649" cy="333192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2"/>
          <p:cNvSpPr txBox="1"/>
          <p:nvPr/>
        </p:nvSpPr>
        <p:spPr>
          <a:xfrm>
            <a:off x="6181550" y="4112225"/>
            <a:ext cx="30000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Fig: Overall envelopes of recorded binary files from PCB1 (top) and PCB2 (bottom).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Calibration</a:t>
            </a:r>
            <a:endParaRPr/>
          </a:p>
        </p:txBody>
      </p:sp>
      <p:sp>
        <p:nvSpPr>
          <p:cNvPr id="225" name="Google Shape;225;p33"/>
          <p:cNvSpPr txBox="1"/>
          <p:nvPr>
            <p:ph idx="1" type="body"/>
          </p:nvPr>
        </p:nvSpPr>
        <p:spPr>
          <a:xfrm>
            <a:off x="311700" y="1152475"/>
            <a:ext cx="3580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Accuracy of DAQ and python analysis code</a:t>
            </a:r>
            <a:r>
              <a:rPr lang="en" sz="1400">
                <a:solidFill>
                  <a:schemeClr val="dk1"/>
                </a:solidFill>
              </a:rPr>
              <a:t> </a:t>
            </a:r>
            <a:r>
              <a:rPr lang="en" sz="1400">
                <a:solidFill>
                  <a:schemeClr val="dk1"/>
                </a:solidFill>
              </a:rPr>
              <a:t>(Example:  L= 6.6cm)</a:t>
            </a:r>
            <a:endParaRPr sz="1400">
              <a:solidFill>
                <a:schemeClr val="dk1"/>
              </a:solidFill>
            </a:endParaRPr>
          </a:p>
          <a:p>
            <a:pPr indent="-323850" lvl="0" marL="457200" rtl="0" algn="just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300">
                <a:solidFill>
                  <a:schemeClr val="dk1"/>
                </a:solidFill>
              </a:rPr>
              <a:t>(Top) Zoomed in signal patterns between PCB1’s recording (blue) and PCB2’s recording (orange). Both are cropped so that start from bin = 37000 and have a length = 81000 bins. </a:t>
            </a:r>
            <a:endParaRPr sz="1300">
              <a:solidFill>
                <a:schemeClr val="dk1"/>
              </a:solidFill>
            </a:endParaRPr>
          </a:p>
          <a:p>
            <a:pPr indent="-323850" lvl="0" marL="457200" rtl="0" algn="just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300">
                <a:solidFill>
                  <a:schemeClr val="dk1"/>
                </a:solidFill>
              </a:rPr>
              <a:t>(Bottom) Zoomed in plot of PCB1’s and PCB2’s envelopes. PCB1’s envelope starts from bin = 37000, PCB2’s envelope starts from bin = 37052, both have a length of 2000 bins.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226" name="Google Shape;2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1900" y="535925"/>
            <a:ext cx="5155476" cy="2575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7027" y="3153586"/>
            <a:ext cx="5145231" cy="1760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440425"/>
            <a:ext cx="2728054" cy="20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7973" y="2440425"/>
            <a:ext cx="2728054" cy="208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4246" y="2440425"/>
            <a:ext cx="2728054" cy="206770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Calibration</a:t>
            </a:r>
            <a:endParaRPr/>
          </a:p>
        </p:txBody>
      </p:sp>
      <p:sp>
        <p:nvSpPr>
          <p:cNvPr id="236" name="Google Shape;236;p34"/>
          <p:cNvSpPr txBox="1"/>
          <p:nvPr>
            <p:ph idx="1" type="body"/>
          </p:nvPr>
        </p:nvSpPr>
        <p:spPr>
          <a:xfrm>
            <a:off x="311700" y="1152475"/>
            <a:ext cx="85206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Accuracy of DAQ and python analysis code (Example:  L= 6.6cm)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Decimal bin shift corresponding to minimum chi square is 52.37. 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Time delay is 228.58 microseconds. 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Calculated distance is 7.84cm.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3563" y="237075"/>
            <a:ext cx="6543576" cy="233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Calibration</a:t>
            </a:r>
            <a:endParaRPr/>
          </a:p>
        </p:txBody>
      </p:sp>
      <p:pic>
        <p:nvPicPr>
          <p:cNvPr id="243" name="Google Shape;24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75" y="2571750"/>
            <a:ext cx="3724725" cy="25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5"/>
          <p:cNvSpPr txBox="1"/>
          <p:nvPr/>
        </p:nvSpPr>
        <p:spPr>
          <a:xfrm>
            <a:off x="152400" y="152400"/>
            <a:ext cx="30000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10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35"/>
          <p:cNvSpPr txBox="1"/>
          <p:nvPr/>
        </p:nvSpPr>
        <p:spPr>
          <a:xfrm>
            <a:off x="3877125" y="4678425"/>
            <a:ext cx="39291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300"/>
              </a:spcBef>
              <a:spcAft>
                <a:spcPts val="3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Fig: Plot of actual distances and calculated distances.</a:t>
            </a:r>
            <a:endParaRPr/>
          </a:p>
        </p:txBody>
      </p:sp>
      <p:sp>
        <p:nvSpPr>
          <p:cNvPr id="246" name="Google Shape;246;p35"/>
          <p:cNvSpPr txBox="1"/>
          <p:nvPr/>
        </p:nvSpPr>
        <p:spPr>
          <a:xfrm>
            <a:off x="4572000" y="3001463"/>
            <a:ext cx="3995100" cy="8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Correlation (Actual, Calculated) = 0.969, </a:t>
            </a:r>
            <a:r>
              <a:rPr lang="en">
                <a:solidFill>
                  <a:schemeClr val="dk1"/>
                </a:solidFill>
              </a:rPr>
              <a:t>which is very close to 1. It suggests that our calculations agree with the actual values.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 and Result</a:t>
            </a:r>
            <a:endParaRPr/>
          </a:p>
        </p:txBody>
      </p:sp>
      <p:sp>
        <p:nvSpPr>
          <p:cNvPr id="252" name="Google Shape;252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b="1" lang="en" sz="1400">
                <a:solidFill>
                  <a:srgbClr val="000000"/>
                </a:solidFill>
              </a:rPr>
              <a:t>Calls under different types of network</a:t>
            </a:r>
            <a:endParaRPr b="1" sz="1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en">
                <a:solidFill>
                  <a:srgbClr val="000000"/>
                </a:solidFill>
              </a:rPr>
              <a:t>3 C</a:t>
            </a:r>
            <a:r>
              <a:rPr lang="en">
                <a:solidFill>
                  <a:srgbClr val="000000"/>
                </a:solidFill>
              </a:rPr>
              <a:t>alls under 4G network, VoLTE on (at the midnight of Nov 11, 2020)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en">
                <a:solidFill>
                  <a:srgbClr val="000000"/>
                </a:solidFill>
              </a:rPr>
              <a:t>3 Calls under 4G network, VoLTE off (at the midnight of Nov 11, 2020)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en">
                <a:solidFill>
                  <a:srgbClr val="000000"/>
                </a:solidFill>
              </a:rPr>
              <a:t>6 Calls under 3G network (at the midnights of Nov 10 &amp; Nov 11, 2020)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b="1" lang="en" sz="1400">
                <a:solidFill>
                  <a:srgbClr val="000000"/>
                </a:solidFill>
              </a:rPr>
              <a:t>Stability of latency</a:t>
            </a:r>
            <a:endParaRPr b="1" sz="1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en">
                <a:solidFill>
                  <a:srgbClr val="000000"/>
                </a:solidFill>
              </a:rPr>
              <a:t>Stability of latency during daytime (long term behavior)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en">
                <a:solidFill>
                  <a:srgbClr val="000000"/>
                </a:solidFill>
              </a:rPr>
              <a:t>Stability of latency during daytime (short term behavior)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b="1" lang="en" sz="1400">
                <a:solidFill>
                  <a:srgbClr val="000000"/>
                </a:solidFill>
              </a:rPr>
              <a:t>Calls under different distances</a:t>
            </a:r>
            <a:endParaRPr b="1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/>
              <a:t>Call Under 4G Network, VoLTE On (Midnight of Nov 11, 2020)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38600"/>
            <a:ext cx="45720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757800"/>
            <a:ext cx="4572000" cy="1223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1325" y="1711938"/>
            <a:ext cx="4114801" cy="202442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7"/>
          <p:cNvSpPr txBox="1"/>
          <p:nvPr/>
        </p:nvSpPr>
        <p:spPr>
          <a:xfrm>
            <a:off x="311700" y="3981700"/>
            <a:ext cx="4469700" cy="9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Overall envelopes of recorded binary files from sender (top) and receiver (bottom) separately. </a:t>
            </a:r>
            <a:endParaRPr/>
          </a:p>
        </p:txBody>
      </p:sp>
      <p:sp>
        <p:nvSpPr>
          <p:cNvPr id="262" name="Google Shape;262;p37"/>
          <p:cNvSpPr txBox="1"/>
          <p:nvPr/>
        </p:nvSpPr>
        <p:spPr>
          <a:xfrm>
            <a:off x="4781325" y="3981700"/>
            <a:ext cx="4292400" cy="9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</a:t>
            </a:r>
            <a:r>
              <a:rPr lang="en"/>
              <a:t>oomed in signal patterns (after cropping) between the sender side (blue) and the receiver side (orange).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Call Under 4G Network, VoLTE On (Midnight of Nov 11, 2020)</a:t>
            </a:r>
            <a:endParaRPr sz="2300"/>
          </a:p>
        </p:txBody>
      </p:sp>
      <p:pic>
        <p:nvPicPr>
          <p:cNvPr id="268" name="Google Shape;26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017725"/>
            <a:ext cx="182880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4600" y="1017725"/>
            <a:ext cx="182880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0650" y="2560775"/>
            <a:ext cx="182880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8200" y="1017725"/>
            <a:ext cx="182880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29400" y="1017725"/>
            <a:ext cx="182880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66200" y="2560775"/>
            <a:ext cx="1828800" cy="14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8"/>
          <p:cNvSpPr txBox="1"/>
          <p:nvPr/>
        </p:nvSpPr>
        <p:spPr>
          <a:xfrm>
            <a:off x="311700" y="4161750"/>
            <a:ext cx="85206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minimum chi square corresponds to a decimal bin shift of -254.44 with error ±0.0355. The maximum correlation corresponds to a decimal bin shift of -254.44 with error ±0.0503. The corresponding latency is 243.77 milliseconds. </a:t>
            </a:r>
            <a:endParaRPr/>
          </a:p>
        </p:txBody>
      </p:sp>
      <p:sp>
        <p:nvSpPr>
          <p:cNvPr id="275" name="Google Shape;275;p38"/>
          <p:cNvSpPr/>
          <p:nvPr/>
        </p:nvSpPr>
        <p:spPr>
          <a:xfrm>
            <a:off x="356375" y="1040250"/>
            <a:ext cx="4055100" cy="3072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8"/>
          <p:cNvSpPr/>
          <p:nvPr/>
        </p:nvSpPr>
        <p:spPr>
          <a:xfrm>
            <a:off x="4411475" y="1040250"/>
            <a:ext cx="4055100" cy="3072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Call Under 4G Network, VoLTE On (Midnight of Nov 11, 2020)</a:t>
            </a:r>
            <a:endParaRPr sz="2300"/>
          </a:p>
        </p:txBody>
      </p:sp>
      <p:pic>
        <p:nvPicPr>
          <p:cNvPr id="282" name="Google Shape;28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322538"/>
            <a:ext cx="7315200" cy="249842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9"/>
          <p:cNvSpPr txBox="1"/>
          <p:nvPr/>
        </p:nvSpPr>
        <p:spPr>
          <a:xfrm>
            <a:off x="914400" y="3820975"/>
            <a:ext cx="73152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Zoomed in plot of sender and receiver envelopes after chi-square and correlation match.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/>
              <a:t>Results of Latency Test with 4G Network, VoLTE On</a:t>
            </a:r>
            <a:endParaRPr sz="2300"/>
          </a:p>
        </p:txBody>
      </p:sp>
      <p:graphicFrame>
        <p:nvGraphicFramePr>
          <p:cNvPr id="289" name="Google Shape;289;p40"/>
          <p:cNvGraphicFramePr/>
          <p:nvPr/>
        </p:nvGraphicFramePr>
        <p:xfrm>
          <a:off x="685775" y="1394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{A29FAD0A-B75B-45E9-8AD5-8AD3D44B8D1B}</a:tableStyleId>
              </a:tblPr>
              <a:tblGrid>
                <a:gridCol w="1209825"/>
                <a:gridCol w="1814750"/>
                <a:gridCol w="1796450"/>
                <a:gridCol w="1631500"/>
                <a:gridCol w="1319900"/>
              </a:tblGrid>
              <a:tr h="1177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Sender Calibration Index (SCI)</a:t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Receiver Calibration Index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(RCI)</a:t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Bin Shift At Min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/>
                        <a:t>χ2/ Max correlation</a:t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Latency 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(ms)</a:t>
                      </a:r>
                      <a:endParaRPr/>
                    </a:p>
                  </a:txBody>
                  <a:tcPr marT="63500" marB="63500" marR="63500" marL="63500"/>
                </a:tc>
              </a:tr>
              <a:tr h="527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Test 1.</a:t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1.00034</a:t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1.00021</a:t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-254.44</a:t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243.77</a:t>
                      </a:r>
                      <a:endParaRPr/>
                    </a:p>
                  </a:txBody>
                  <a:tcPr marT="63500" marB="63500" marR="63500" marL="63500"/>
                </a:tc>
              </a:tr>
              <a:tr h="527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Test 2.</a:t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1.00033</a:t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1.00021</a:t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-347.05</a:t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266.45</a:t>
                      </a:r>
                      <a:endParaRPr/>
                    </a:p>
                  </a:txBody>
                  <a:tcPr marT="63500" marB="63500" marR="63500" marL="63500"/>
                </a:tc>
              </a:tr>
              <a:tr h="527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Test 3.</a:t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1.00031</a:t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1.00021</a:t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903.8</a:t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222.68</a:t>
                      </a:r>
                      <a:endParaRPr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Summary of Results - Latency Change Under Different Type of Networks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95" name="Google Shape;295;p41"/>
          <p:cNvGraphicFramePr/>
          <p:nvPr/>
        </p:nvGraphicFramePr>
        <p:xfrm>
          <a:off x="311725" y="941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{A29FAD0A-B75B-45E9-8AD5-8AD3D44B8D1B}</a:tableStyleId>
              </a:tblPr>
              <a:tblGrid>
                <a:gridCol w="734650"/>
                <a:gridCol w="1455925"/>
                <a:gridCol w="1389150"/>
                <a:gridCol w="1322375"/>
                <a:gridCol w="1122000"/>
                <a:gridCol w="2496475"/>
              </a:tblGrid>
              <a:tr h="29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Test #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Network Type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Time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Latency (ms)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Mean (ms)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Standard Deviation (ms)</a:t>
                      </a:r>
                      <a:endParaRPr sz="1200"/>
                    </a:p>
                  </a:txBody>
                  <a:tcPr marT="63500" marB="63500" marR="63500" marL="63500"/>
                </a:tc>
              </a:tr>
              <a:tr h="29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</a:t>
                      </a:r>
                      <a:endParaRPr sz="1200"/>
                    </a:p>
                  </a:txBody>
                  <a:tcPr marT="63500" marB="63500" marR="63500" marL="63500"/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4G VoLTE On</a:t>
                      </a:r>
                      <a:endParaRPr sz="1200"/>
                    </a:p>
                  </a:txBody>
                  <a:tcPr marT="63500" marB="63500" marR="63500" marL="63500"/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Midnight</a:t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Nov 11, 2020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243.77</a:t>
                      </a:r>
                      <a:endParaRPr sz="1200"/>
                    </a:p>
                  </a:txBody>
                  <a:tcPr marT="63500" marB="63500" marR="63500" marL="63500"/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244.28</a:t>
                      </a:r>
                      <a:endParaRPr sz="1200"/>
                    </a:p>
                  </a:txBody>
                  <a:tcPr marT="63500" marB="63500" marR="63500" marL="63500"/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17.86</a:t>
                      </a:r>
                      <a:endParaRPr sz="1200"/>
                    </a:p>
                  </a:txBody>
                  <a:tcPr marT="63500" marB="63500" marR="63500" marL="63500"/>
                </a:tc>
              </a:tr>
              <a:tr h="29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</a:t>
                      </a:r>
                      <a:endParaRPr sz="1200"/>
                    </a:p>
                  </a:txBody>
                  <a:tcPr marT="63500" marB="63500" marR="63500" marL="63500"/>
                </a:tc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266.41</a:t>
                      </a:r>
                      <a:endParaRPr sz="1200"/>
                    </a:p>
                  </a:txBody>
                  <a:tcPr marT="63500" marB="63500" marR="63500" marL="63500"/>
                </a:tc>
                <a:tc vMerge="1"/>
                <a:tc vMerge="1"/>
              </a:tr>
              <a:tr h="29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</a:t>
                      </a:r>
                      <a:endParaRPr sz="1200"/>
                    </a:p>
                  </a:txBody>
                  <a:tcPr marT="63500" marB="63500" marR="63500" marL="63500"/>
                </a:tc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222.68</a:t>
                      </a:r>
                      <a:endParaRPr sz="1200"/>
                    </a:p>
                  </a:txBody>
                  <a:tcPr marT="63500" marB="63500" marR="63500" marL="63500"/>
                </a:tc>
                <a:tc vMerge="1"/>
                <a:tc vMerge="1"/>
              </a:tr>
              <a:tr h="334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</a:t>
                      </a:r>
                      <a:endParaRPr sz="1200"/>
                    </a:p>
                  </a:txBody>
                  <a:tcPr marT="63500" marB="63500" marR="63500" marL="63500"/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4G VoLTE Off</a:t>
                      </a:r>
                      <a:endParaRPr sz="1200"/>
                    </a:p>
                  </a:txBody>
                  <a:tcPr marT="63500" marB="63500" marR="63500" marL="63500"/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Midnight</a:t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Nov 11, 2020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" sz="1200"/>
                        <a:t>266.01</a:t>
                      </a:r>
                      <a:endParaRPr sz="1200"/>
                    </a:p>
                  </a:txBody>
                  <a:tcPr marT="63500" marB="63500" marR="63500" marL="63500"/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280.27</a:t>
                      </a:r>
                      <a:endParaRPr sz="1200"/>
                    </a:p>
                  </a:txBody>
                  <a:tcPr marT="63500" marB="63500" marR="63500" marL="63500"/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20.89</a:t>
                      </a:r>
                      <a:endParaRPr sz="1200"/>
                    </a:p>
                  </a:txBody>
                  <a:tcPr marT="63500" marB="63500" marR="63500" marL="63500"/>
                </a:tc>
              </a:tr>
              <a:tr h="29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</a:t>
                      </a:r>
                      <a:endParaRPr sz="1200"/>
                    </a:p>
                  </a:txBody>
                  <a:tcPr marT="63500" marB="63500" marR="63500" marL="63500"/>
                </a:tc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264.99</a:t>
                      </a:r>
                      <a:endParaRPr sz="1200"/>
                    </a:p>
                  </a:txBody>
                  <a:tcPr marT="63500" marB="63500" marR="63500" marL="63500"/>
                </a:tc>
                <a:tc vMerge="1"/>
                <a:tc vMerge="1"/>
              </a:tr>
              <a:tr h="29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</a:t>
                      </a:r>
                      <a:endParaRPr sz="1200"/>
                    </a:p>
                  </a:txBody>
                  <a:tcPr marT="63500" marB="63500" marR="63500" marL="63500"/>
                </a:tc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309.81</a:t>
                      </a:r>
                      <a:endParaRPr sz="1200"/>
                    </a:p>
                  </a:txBody>
                  <a:tcPr marT="63500" marB="63500" marR="63500" marL="63500"/>
                </a:tc>
                <a:tc vMerge="1"/>
                <a:tc vMerge="1"/>
              </a:tr>
              <a:tr h="29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7</a:t>
                      </a:r>
                      <a:endParaRPr sz="1200"/>
                    </a:p>
                  </a:txBody>
                  <a:tcPr marT="63500" marB="63500" marR="63500" marL="63500"/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3G</a:t>
                      </a:r>
                      <a:endParaRPr sz="1200"/>
                    </a:p>
                  </a:txBody>
                  <a:tcPr marT="63500" marB="63500" marR="63500" marL="63500"/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Midnight</a:t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Nov 11, 2020</a:t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401.74</a:t>
                      </a:r>
                      <a:endParaRPr sz="1200"/>
                    </a:p>
                  </a:txBody>
                  <a:tcPr marT="63500" marB="63500" marR="63500" marL="63500"/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436.22</a:t>
                      </a:r>
                      <a:endParaRPr sz="1200"/>
                    </a:p>
                  </a:txBody>
                  <a:tcPr marT="63500" marB="63500" marR="63500" marL="63500"/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40.77</a:t>
                      </a:r>
                      <a:endParaRPr sz="1200"/>
                    </a:p>
                  </a:txBody>
                  <a:tcPr marT="63500" marB="63500" marR="63500" marL="63500"/>
                </a:tc>
              </a:tr>
              <a:tr h="29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</a:t>
                      </a:r>
                      <a:endParaRPr sz="1200"/>
                    </a:p>
                  </a:txBody>
                  <a:tcPr marT="63500" marB="63500" marR="63500" marL="63500"/>
                </a:tc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413.43</a:t>
                      </a:r>
                      <a:endParaRPr sz="1200"/>
                    </a:p>
                  </a:txBody>
                  <a:tcPr marT="63500" marB="63500" marR="63500" marL="63500"/>
                </a:tc>
                <a:tc vMerge="1"/>
                <a:tc vMerge="1"/>
              </a:tr>
              <a:tr h="29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9</a:t>
                      </a:r>
                      <a:endParaRPr sz="1200"/>
                    </a:p>
                  </a:txBody>
                  <a:tcPr marT="63500" marB="63500" marR="63500" marL="63500"/>
                </a:tc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493.48</a:t>
                      </a:r>
                      <a:endParaRPr sz="1200"/>
                    </a:p>
                  </a:txBody>
                  <a:tcPr marT="63500" marB="63500" marR="63500" marL="63500"/>
                </a:tc>
                <a:tc vMerge="1"/>
                <a:tc vMerge="1"/>
              </a:tr>
              <a:tr h="29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</a:t>
                      </a:r>
                      <a:endParaRPr sz="1200"/>
                    </a:p>
                  </a:txBody>
                  <a:tcPr marT="63500" marB="63500" marR="63500" marL="63500"/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3G</a:t>
                      </a:r>
                      <a:endParaRPr sz="1200"/>
                    </a:p>
                  </a:txBody>
                  <a:tcPr marT="63500" marB="63500" marR="63500" marL="63500"/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Midnight</a:t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Nov 10, 2020</a:t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360.68</a:t>
                      </a:r>
                      <a:endParaRPr sz="1200"/>
                    </a:p>
                  </a:txBody>
                  <a:tcPr marT="63500" marB="63500" marR="63500" marL="63500"/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357.81</a:t>
                      </a:r>
                      <a:endParaRPr sz="1200"/>
                    </a:p>
                  </a:txBody>
                  <a:tcPr marT="63500" marB="63500" marR="63500" marL="63500"/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2.04</a:t>
                      </a:r>
                      <a:endParaRPr sz="1200"/>
                    </a:p>
                  </a:txBody>
                  <a:tcPr marT="63500" marB="63500" marR="63500" marL="63500"/>
                </a:tc>
              </a:tr>
              <a:tr h="29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11</a:t>
                      </a:r>
                      <a:endParaRPr sz="1200"/>
                    </a:p>
                  </a:txBody>
                  <a:tcPr marT="63500" marB="63500" marR="63500" marL="63500"/>
                </a:tc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356.58</a:t>
                      </a:r>
                      <a:endParaRPr sz="1200"/>
                    </a:p>
                  </a:txBody>
                  <a:tcPr marT="63500" marB="63500" marR="63500" marL="63500"/>
                </a:tc>
                <a:tc vMerge="1"/>
                <a:tc vMerge="1"/>
              </a:tr>
              <a:tr h="29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</a:t>
                      </a:r>
                      <a:endParaRPr sz="1200"/>
                    </a:p>
                  </a:txBody>
                  <a:tcPr marT="63500" marB="63500" marR="63500" marL="63500"/>
                </a:tc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356.18</a:t>
                      </a:r>
                      <a:endParaRPr sz="1200"/>
                    </a:p>
                  </a:txBody>
                  <a:tcPr marT="63500" marB="63500" marR="63500" marL="63500"/>
                </a:tc>
                <a:tc vMerge="1"/>
                <a:tc vMerge="1"/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ctrTitle"/>
          </p:nvPr>
        </p:nvSpPr>
        <p:spPr>
          <a:xfrm>
            <a:off x="213150" y="326775"/>
            <a:ext cx="5934600" cy="57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Motivation and Application</a:t>
            </a:r>
            <a:endParaRPr sz="3200"/>
          </a:p>
        </p:txBody>
      </p:sp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0" y="994925"/>
            <a:ext cx="6156600" cy="40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Air Shower (Cosmic Ray Particle Shower) </a:t>
            </a:r>
            <a:endParaRPr sz="18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C</a:t>
            </a:r>
            <a:r>
              <a:rPr lang="en" sz="1400">
                <a:solidFill>
                  <a:srgbClr val="000000"/>
                </a:solidFill>
              </a:rPr>
              <a:t>ascades initiated by cosmic rays interacting in the atmosphere.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Can be extensive.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Air Shower Array</a:t>
            </a:r>
            <a:endParaRPr sz="18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</a:t>
            </a:r>
            <a:r>
              <a:rPr lang="en" sz="1400">
                <a:solidFill>
                  <a:srgbClr val="000000"/>
                </a:solidFill>
              </a:rPr>
              <a:t>rray of particle detectors (count the number of charged particles).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Alert sensors will tell other sensors to work when an air shower arrives.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Central computer of the array will collect the data from sensors periodically (typically every 30 sec).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Detectors are connected to a central computer via a network consists of cables.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Application of Our Project</a:t>
            </a:r>
            <a:endParaRPr sz="18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Feasibility of employing cell phone networks in air shower arrays.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7500" y="2404875"/>
            <a:ext cx="2916500" cy="256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6600" y="0"/>
            <a:ext cx="2987400" cy="22405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6147750" y="0"/>
            <a:ext cx="30051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Cosmic rays shower particles by striking protons and atoms in the atmosphere. 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6147750" y="2167550"/>
            <a:ext cx="30051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Image credit: Simon Swordy (U. Chicago), NASA.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 txBox="1"/>
          <p:nvPr/>
        </p:nvSpPr>
        <p:spPr>
          <a:xfrm>
            <a:off x="6147750" y="4859375"/>
            <a:ext cx="30051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Image credit: </a:t>
            </a:r>
            <a:r>
              <a:rPr lang="en" sz="1000"/>
              <a:t>Rene A. Ong</a:t>
            </a:r>
            <a:r>
              <a:rPr lang="en" sz="1000"/>
              <a:t> (UCLA).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6156600" y="2414150"/>
            <a:ext cx="29874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Tibet AS𝛾 Collaboration Sensor Array</a:t>
            </a:r>
            <a:endParaRPr sz="1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500"/>
              <a:t>Stability of Latency During Daytime (Long Term Behavior)</a:t>
            </a:r>
            <a:endParaRPr sz="2500"/>
          </a:p>
        </p:txBody>
      </p:sp>
      <p:pic>
        <p:nvPicPr>
          <p:cNvPr id="301" name="Google Shape;301;p42"/>
          <p:cNvPicPr preferRelativeResize="0"/>
          <p:nvPr/>
        </p:nvPicPr>
        <p:blipFill rotWithShape="1">
          <a:blip r:embed="rId3">
            <a:alphaModFix/>
          </a:blip>
          <a:srcRect b="0" l="0" r="1224" t="0"/>
          <a:stretch/>
        </p:blipFill>
        <p:spPr>
          <a:xfrm>
            <a:off x="1371600" y="1088038"/>
            <a:ext cx="6400800" cy="275234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2"/>
          <p:cNvSpPr txBox="1"/>
          <p:nvPr/>
        </p:nvSpPr>
        <p:spPr>
          <a:xfrm>
            <a:off x="311700" y="3973400"/>
            <a:ext cx="8520600" cy="8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Latency change in milliseconds during 9:00 to 17:00, Nov 14, 2020. Sample collecting rate = 6 per hour.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Mean = 263.94 ms; Standard Deviation = 22.74 ms;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Maximum Latency = 323.10 ms; Minimum Latency = 213.22 ms.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Stability of Latency During Daytime (Short Term Behavior)</a:t>
            </a:r>
            <a:endParaRPr sz="2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1087788"/>
            <a:ext cx="6400800" cy="275234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3"/>
          <p:cNvSpPr txBox="1"/>
          <p:nvPr/>
        </p:nvSpPr>
        <p:spPr>
          <a:xfrm>
            <a:off x="311700" y="3973400"/>
            <a:ext cx="8520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Latency change in milliseconds during 12:33:00 to 12:35:00, Nov 19, 2020. Sample collecting rate = 12 per minute.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Mean = 261.95 ms; Standard Deviation = 9.06 ms;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Maximum Latency = 274.60 ms; Minimum Latency = 246.02 ms.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Summary of Test Results - Stability of Network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15" name="Google Shape;315;p44"/>
          <p:cNvGraphicFramePr/>
          <p:nvPr/>
        </p:nvGraphicFramePr>
        <p:xfrm>
          <a:off x="685800" y="1486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{A29FAD0A-B75B-45E9-8AD5-8AD3D44B8D1B}</a:tableStyleId>
              </a:tblPr>
              <a:tblGrid>
                <a:gridCol w="1457325"/>
                <a:gridCol w="1133475"/>
                <a:gridCol w="1395050"/>
                <a:gridCol w="1320325"/>
                <a:gridCol w="1544500"/>
                <a:gridCol w="921725"/>
              </a:tblGrid>
              <a:tr h="701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Test Type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Network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Time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Average Latency (ms)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Standard Deviation (ms)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Range (ms)</a:t>
                      </a:r>
                      <a:endParaRPr sz="1200"/>
                    </a:p>
                  </a:txBody>
                  <a:tcPr marT="63500" marB="63500" marR="63500" marL="63500"/>
                </a:tc>
              </a:tr>
              <a:tr h="1081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Long Term Stability (day scale)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4G VoLTE On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9:00 - 17:00</a:t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Nov 14, 2020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263.94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22.74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109.88</a:t>
                      </a:r>
                      <a:endParaRPr sz="1200"/>
                    </a:p>
                  </a:txBody>
                  <a:tcPr marT="63500" marB="63500" marR="63500" marL="63500"/>
                </a:tc>
              </a:tr>
              <a:tr h="1081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Short Term Stability (minute scale)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4G VoLTE On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12:33 - 12:35,</a:t>
                      </a:r>
                      <a:endParaRPr sz="12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Nov 19, 2020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1200"/>
                        <a:t>261.95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9.06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28.58</a:t>
                      </a:r>
                      <a:endParaRPr sz="12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321" name="Google Shape;321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" sz="1500">
                <a:solidFill>
                  <a:srgbClr val="000000"/>
                </a:solidFill>
              </a:rPr>
              <a:t>No obvious difference in latencies measured under different distances.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" sz="1500">
                <a:solidFill>
                  <a:srgbClr val="000000"/>
                </a:solidFill>
              </a:rPr>
              <a:t>Latency mainly depends on the speed of the cell phone network: faster the speed is, the smaller the latency becomes. 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" sz="1500">
                <a:solidFill>
                  <a:srgbClr val="000000"/>
                </a:solidFill>
              </a:rPr>
              <a:t>4G VoLTE on latency is about 244ms, 4G VoLTE off latency is about 280 ms, and 3G latency is around 400ms. Given the latency’s dominant factor is Information Density/Speed, it agrees with the fact that 3G network’s speed is much slower than 4G network. 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" sz="1500">
                <a:solidFill>
                  <a:srgbClr val="000000"/>
                </a:solidFill>
              </a:rPr>
              <a:t>For long time behavior, we found that the latency was smallest at around 9:00 AM on that day, which is about 213 ms. For short time behavior, the average latency is 261.95 ms. This suggests that the latency of cell phone network in a short term is stable, and it is possible to employ cell phone networks for signal cross-timing in extended sensor arrays.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327" name="Google Shape;327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</a:rPr>
              <a:t>[1] Bang, S. (2020). Cosmic Rays May Reveal New Physics Just Out Of LHC's Reach. Retrieved 4 December 2020, from https://www.forbes.com/sites/startswithabang/2016/11/29/cosmic-rays-may-reveal-new-physics-just-out-of-lhcs-reach/?sh=7fcece14669b</a:t>
            </a:r>
            <a:endParaRPr sz="10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</a:rPr>
              <a:t>[2] Chicago Air Shower Array. (2020). Retrieved 4 December 2020, from https://en.wikipedia.org/wiki/Chicago_Air_Shower_Array</a:t>
            </a:r>
            <a:endParaRPr sz="10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</a:rPr>
              <a:t>[3] LTE (telecommunication). (2020). Retrieved 4 December 2020, from https://en.wikipedia.org/wiki/LTE_(telecommunication)</a:t>
            </a:r>
            <a:endParaRPr sz="10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</a:rPr>
              <a:t>[4] </a:t>
            </a:r>
            <a:r>
              <a:rPr lang="en" sz="1050">
                <a:solidFill>
                  <a:schemeClr val="dk1"/>
                </a:solidFill>
              </a:rPr>
              <a:t>Ong, R. (2019). Highest Energy Astrophysical Photons Detected. </a:t>
            </a:r>
            <a:r>
              <a:rPr i="1" lang="en" sz="1050">
                <a:solidFill>
                  <a:schemeClr val="dk1"/>
                </a:solidFill>
              </a:rPr>
              <a:t>Physics</a:t>
            </a:r>
            <a:r>
              <a:rPr lang="en" sz="1050">
                <a:solidFill>
                  <a:schemeClr val="dk1"/>
                </a:solidFill>
              </a:rPr>
              <a:t>, </a:t>
            </a:r>
            <a:r>
              <a:rPr i="1" lang="en" sz="1050">
                <a:solidFill>
                  <a:schemeClr val="dk1"/>
                </a:solidFill>
              </a:rPr>
              <a:t>12</a:t>
            </a:r>
            <a:r>
              <a:rPr lang="en" sz="1050">
                <a:solidFill>
                  <a:schemeClr val="dk1"/>
                </a:solidFill>
              </a:rPr>
              <a:t>. Retrieved from https://physics.aps.org/articles/v12/87</a:t>
            </a:r>
            <a:endParaRPr sz="10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</a:rPr>
              <a:t>[5] Voice over LTE. (2017). Retrieved 4 December 2020, from https://en.wikipedia.org/wiki/Voice_over_LTE</a:t>
            </a:r>
            <a:endParaRPr sz="10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</a:rPr>
              <a:t>[6] 3G. (2011). Retrieved 4 December 2020, from https://en.wikipedia.org/wiki/3G</a:t>
            </a:r>
            <a:endParaRPr sz="10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ctrTitle"/>
          </p:nvPr>
        </p:nvSpPr>
        <p:spPr>
          <a:xfrm>
            <a:off x="311700" y="79950"/>
            <a:ext cx="8520600" cy="66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Measurements we made</a:t>
            </a:r>
            <a:endParaRPr sz="3200"/>
          </a:p>
        </p:txBody>
      </p:sp>
      <p:sp>
        <p:nvSpPr>
          <p:cNvPr id="79" name="Google Shape;79;p16"/>
          <p:cNvSpPr txBox="1"/>
          <p:nvPr>
            <p:ph idx="1" type="subTitle"/>
          </p:nvPr>
        </p:nvSpPr>
        <p:spPr>
          <a:xfrm>
            <a:off x="311700" y="746250"/>
            <a:ext cx="8520600" cy="42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Latency of Different Types of Network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4G VoLTE On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4G VoLTE Off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3G</a:t>
            </a:r>
            <a:endParaRPr sz="18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Long Term Stability</a:t>
            </a:r>
            <a:endParaRPr sz="18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One</a:t>
            </a:r>
            <a:r>
              <a:rPr lang="en" sz="1600">
                <a:solidFill>
                  <a:schemeClr val="dk1"/>
                </a:solidFill>
              </a:rPr>
              <a:t> measurement every 10 minutes.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Total length of 8 hours.</a:t>
            </a:r>
            <a:endParaRPr sz="16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Short Term Latency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One “measurement” every 5 seconds.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Total length of two minutes.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ctrTitle"/>
          </p:nvPr>
        </p:nvSpPr>
        <p:spPr>
          <a:xfrm>
            <a:off x="240625" y="158275"/>
            <a:ext cx="8520600" cy="57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How did we measure the latency</a:t>
            </a:r>
            <a:endParaRPr sz="3200"/>
          </a:p>
        </p:txBody>
      </p:sp>
      <p:sp>
        <p:nvSpPr>
          <p:cNvPr id="85" name="Google Shape;85;p17"/>
          <p:cNvSpPr txBox="1"/>
          <p:nvPr>
            <p:ph idx="1" type="subTitle"/>
          </p:nvPr>
        </p:nvSpPr>
        <p:spPr>
          <a:xfrm>
            <a:off x="311700" y="3040200"/>
            <a:ext cx="8520600" cy="21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" sz="1600">
                <a:solidFill>
                  <a:srgbClr val="000000"/>
                </a:solidFill>
              </a:rPr>
              <a:t>The caller and answerer start a phone call.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" sz="1600">
                <a:solidFill>
                  <a:srgbClr val="000000"/>
                </a:solidFill>
              </a:rPr>
              <a:t>Both caller and answerer start running data acquisition program (DAQ) on their devices. The DAQ will record time and start audio recording.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" sz="1600">
                <a:solidFill>
                  <a:srgbClr val="000000"/>
                </a:solidFill>
              </a:rPr>
              <a:t>The caller plays audio via speaker.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" sz="1600">
                <a:solidFill>
                  <a:srgbClr val="000000"/>
                </a:solidFill>
              </a:rPr>
              <a:t>After the audio ends, both caller and answerer will stop the DAQ from recording. 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en" sz="1600">
                <a:solidFill>
                  <a:srgbClr val="000000"/>
                </a:solidFill>
              </a:rPr>
              <a:t>The latency is the delay the receiver received the sound compare with the sender.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563" y="994900"/>
            <a:ext cx="5932725" cy="19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1476463" y="737275"/>
            <a:ext cx="58830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Instrumental l</a:t>
            </a:r>
            <a:r>
              <a:rPr lang="en" sz="1200"/>
              <a:t>ayout of latency measurement process. Image credit: C. Lu</a:t>
            </a:r>
            <a:endParaRPr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ctrTitle"/>
          </p:nvPr>
        </p:nvSpPr>
        <p:spPr>
          <a:xfrm>
            <a:off x="311700" y="0"/>
            <a:ext cx="8520600" cy="71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How did we measure the latency</a:t>
            </a:r>
            <a:endParaRPr sz="3200"/>
          </a:p>
        </p:txBody>
      </p:sp>
      <p:sp>
        <p:nvSpPr>
          <p:cNvPr id="93" name="Google Shape;93;p18"/>
          <p:cNvSpPr txBox="1"/>
          <p:nvPr>
            <p:ph idx="1" type="subTitle"/>
          </p:nvPr>
        </p:nvSpPr>
        <p:spPr>
          <a:xfrm>
            <a:off x="5943600" y="3362475"/>
            <a:ext cx="3200400" cy="14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Choice of Sound - Chirp</a:t>
            </a:r>
            <a:endParaRPr sz="18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Frequency increases or decreases with time.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Distinguishable peaks.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800-900 Hz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14675"/>
            <a:ext cx="5943600" cy="20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0" y="547025"/>
            <a:ext cx="91440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Compare the Time Difference Between Recordings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8"/>
          <p:cNvSpPr txBox="1"/>
          <p:nvPr/>
        </p:nvSpPr>
        <p:spPr>
          <a:xfrm>
            <a:off x="151500" y="2856125"/>
            <a:ext cx="59436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envelopes match well after shifting receiver envelope along x-axis.</a:t>
            </a: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300" y="813363"/>
            <a:ext cx="8039100" cy="20097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410300" y="2563550"/>
            <a:ext cx="47259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Envelopes of sender and receiver’s recording.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ctrTitle"/>
          </p:nvPr>
        </p:nvSpPr>
        <p:spPr>
          <a:xfrm>
            <a:off x="311700" y="0"/>
            <a:ext cx="8520600" cy="70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Hardware</a:t>
            </a:r>
            <a:endParaRPr sz="3200"/>
          </a:p>
        </p:txBody>
      </p:sp>
      <p:sp>
        <p:nvSpPr>
          <p:cNvPr id="104" name="Google Shape;104;p19"/>
          <p:cNvSpPr txBox="1"/>
          <p:nvPr>
            <p:ph idx="1" type="subTitle"/>
          </p:nvPr>
        </p:nvSpPr>
        <p:spPr>
          <a:xfrm>
            <a:off x="311700" y="577350"/>
            <a:ext cx="8520600" cy="40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Arduino</a:t>
            </a:r>
            <a:endParaRPr sz="18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An open-source hardware and software company.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Microcontroller </a:t>
            </a:r>
            <a:endParaRPr sz="18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 small computer on a single metal-oxide-semiconductor integrated circuit chip.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Execute the DAQ and control the sensors by wiring the microcontroller with sensors.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Printed Circuit Board (PCB)</a:t>
            </a:r>
            <a:endParaRPr sz="18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Supports and electrically connects electronic components using conductive tracks.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6650" y="2759938"/>
            <a:ext cx="3173675" cy="238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0325" y="2756625"/>
            <a:ext cx="3173675" cy="238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5">
            <a:alphaModFix/>
          </a:blip>
          <a:srcRect b="17761" l="4397" r="3800" t="18487"/>
          <a:stretch/>
        </p:blipFill>
        <p:spPr>
          <a:xfrm>
            <a:off x="0" y="3130448"/>
            <a:ext cx="2796650" cy="145618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71100" y="4551075"/>
            <a:ext cx="2725500" cy="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Arduino Mega 2560 Microcontroller</a:t>
            </a:r>
            <a:endParaRPr sz="1200"/>
          </a:p>
        </p:txBody>
      </p:sp>
      <p:sp>
        <p:nvSpPr>
          <p:cNvPr id="109" name="Google Shape;109;p19"/>
          <p:cNvSpPr txBox="1"/>
          <p:nvPr/>
        </p:nvSpPr>
        <p:spPr>
          <a:xfrm>
            <a:off x="2975950" y="2429550"/>
            <a:ext cx="6111900" cy="2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PCB with </a:t>
            </a:r>
            <a:r>
              <a:rPr lang="en" sz="1200">
                <a:solidFill>
                  <a:schemeClr val="dk1"/>
                </a:solidFill>
              </a:rPr>
              <a:t>m</a:t>
            </a:r>
            <a:r>
              <a:rPr lang="en" sz="1200">
                <a:solidFill>
                  <a:schemeClr val="dk1"/>
                </a:solidFill>
              </a:rPr>
              <a:t>icrocontroller, </a:t>
            </a:r>
            <a:r>
              <a:rPr lang="en" sz="1200"/>
              <a:t>power supply, LED, keypad and various sensors</a:t>
            </a:r>
            <a:endParaRPr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ctrTitle"/>
          </p:nvPr>
        </p:nvSpPr>
        <p:spPr>
          <a:xfrm>
            <a:off x="311700" y="0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Hardware</a:t>
            </a:r>
            <a:endParaRPr sz="3200"/>
          </a:p>
        </p:txBody>
      </p:sp>
      <p:sp>
        <p:nvSpPr>
          <p:cNvPr id="115" name="Google Shape;115;p20"/>
          <p:cNvSpPr txBox="1"/>
          <p:nvPr>
            <p:ph idx="1" type="subTitle"/>
          </p:nvPr>
        </p:nvSpPr>
        <p:spPr>
          <a:xfrm>
            <a:off x="115475" y="721525"/>
            <a:ext cx="6768300" cy="42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GPS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Get location information.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Get accurate time information - calibrate the </a:t>
            </a:r>
            <a:r>
              <a:rPr lang="en" sz="1400">
                <a:solidFill>
                  <a:schemeClr val="dk1"/>
                </a:solidFill>
              </a:rPr>
              <a:t>r</a:t>
            </a:r>
            <a:r>
              <a:rPr lang="en" sz="1400">
                <a:solidFill>
                  <a:schemeClr val="dk1"/>
                </a:solidFill>
              </a:rPr>
              <a:t>eal time clock (RTC).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Real Time Clock (RTC):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Keeps track of the current time and that can be used to program actions at a certain time.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Drift of ±2 microseconds per second.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Microphone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Record sound of frequency between 20 - 20 KHz.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BME 680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 4-in-1 sensor with gas, humidity, pressure and temperature measurement.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Keypad and LED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Control and communicate with the microcontroller.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SD Breakout Board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Enables microcontroller to write and read from SD card.</a:t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6812388" y="4823700"/>
            <a:ext cx="2308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MAX 4466 </a:t>
            </a:r>
            <a:r>
              <a:rPr lang="en" sz="1200"/>
              <a:t>Electret Microphone</a:t>
            </a:r>
            <a:endParaRPr sz="1200"/>
          </a:p>
        </p:txBody>
      </p:sp>
      <p:pic>
        <p:nvPicPr>
          <p:cNvPr id="117" name="Google Shape;117;p20"/>
          <p:cNvPicPr preferRelativeResize="0"/>
          <p:nvPr/>
        </p:nvPicPr>
        <p:blipFill rotWithShape="1">
          <a:blip r:embed="rId3">
            <a:alphaModFix/>
          </a:blip>
          <a:srcRect b="27458" l="29574" r="24960" t="27290"/>
          <a:stretch/>
        </p:blipFill>
        <p:spPr>
          <a:xfrm>
            <a:off x="6916400" y="97700"/>
            <a:ext cx="2100174" cy="156764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/>
          <p:nvPr/>
        </p:nvSpPr>
        <p:spPr>
          <a:xfrm>
            <a:off x="6916325" y="1585375"/>
            <a:ext cx="2100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Adafruit </a:t>
            </a:r>
            <a:r>
              <a:rPr lang="en" sz="1200"/>
              <a:t>U</a:t>
            </a:r>
            <a:r>
              <a:rPr lang="en" sz="1200"/>
              <a:t>ltimate GPS</a:t>
            </a:r>
            <a:endParaRPr sz="1200"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4">
            <a:alphaModFix/>
          </a:blip>
          <a:srcRect b="13793" l="38052" r="39537" t="18857"/>
          <a:stretch/>
        </p:blipFill>
        <p:spPr>
          <a:xfrm rot="5400000">
            <a:off x="7324675" y="1578450"/>
            <a:ext cx="1283650" cy="21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 rotWithShape="1">
          <a:blip r:embed="rId5">
            <a:alphaModFix/>
          </a:blip>
          <a:srcRect b="15552" l="17826" r="52795" t="13980"/>
          <a:stretch/>
        </p:blipFill>
        <p:spPr>
          <a:xfrm rot="-5400000">
            <a:off x="7364613" y="3210213"/>
            <a:ext cx="1203725" cy="21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/>
          <p:nvPr/>
        </p:nvSpPr>
        <p:spPr>
          <a:xfrm>
            <a:off x="6984900" y="3257850"/>
            <a:ext cx="1963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DS 3231 Real Time Clock</a:t>
            </a:r>
            <a:endParaRPr sz="1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Collection</a:t>
            </a:r>
            <a:endParaRPr/>
          </a:p>
        </p:txBody>
      </p:sp>
      <p:sp>
        <p:nvSpPr>
          <p:cNvPr id="127" name="Google Shape;127;p21"/>
          <p:cNvSpPr txBox="1"/>
          <p:nvPr>
            <p:ph idx="1" type="body"/>
          </p:nvPr>
        </p:nvSpPr>
        <p:spPr>
          <a:xfrm>
            <a:off x="311700" y="1152475"/>
            <a:ext cx="845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At a scheduled time, we pressed the keypad to start recording. DAQ will </a:t>
            </a:r>
            <a:r>
              <a:rPr lang="en" sz="1400">
                <a:solidFill>
                  <a:schemeClr val="dk1"/>
                </a:solidFill>
              </a:rPr>
              <a:t>collect the locations from GPS and the time information.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Time duration (tCPU) between writing the time into a file and microphone starting recording.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Time duration by GPS (tGPS).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tGPS/tCPU can be used to calibrate the length of recording.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The selected chirp signal would be played by the sender.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Press again to stop the recording.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