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5" r:id="rId8"/>
    <p:sldId id="263" r:id="rId9"/>
    <p:sldId id="264" r:id="rId10"/>
    <p:sldId id="267" r:id="rId11"/>
    <p:sldId id="275" r:id="rId12"/>
    <p:sldId id="276" r:id="rId13"/>
    <p:sldId id="277" r:id="rId14"/>
    <p:sldId id="266" r:id="rId15"/>
    <p:sldId id="279" r:id="rId16"/>
    <p:sldId id="278" r:id="rId17"/>
    <p:sldId id="280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953783-1F6F-45AC-876E-8A93B1736B31}" v="27" dt="2020-12-04T02:55:35.769"/>
    <p1510:client id="{8C99B76E-D775-4724-964D-9A6B85202A9E}" v="1879" dt="2020-12-04T20:03:27.5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23" autoAdjust="0"/>
  </p:normalViewPr>
  <p:slideViewPr>
    <p:cSldViewPr snapToGrid="0">
      <p:cViewPr varScale="1">
        <p:scale>
          <a:sx n="157" d="100"/>
          <a:sy n="157" d="100"/>
        </p:scale>
        <p:origin x="264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CEF4-A03E-46CF-BF79-1D84E6A9D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B49F5-36B1-43DA-8018-A312531E5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B197D-F0E1-4C68-B92A-037AC824F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5C47-E4B9-4014-BE48-CFF75CEB9EE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61E44-B77A-4442-9BB6-DA8CCBBF3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3AD3-611B-43A9-A03C-9DD6DC27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D8CB7-1C46-4CF5-BBE9-157DCC95D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83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2FD9A-41CB-4847-84E1-D6976CE1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1814D-895A-4504-95D9-0D9E49817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5B9CC-7460-4398-B87B-EE3B175D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5C47-E4B9-4014-BE48-CFF75CEB9EE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8BBF9-B641-4742-AF2F-DF72D95CB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71A90-FDC3-471B-BA2F-D4497C7B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D8CB7-1C46-4CF5-BBE9-157DCC95D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36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ED29ED-4F49-4EB4-B4E5-875F6B7318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35A1CA-ADF0-4C95-9558-0BDD452F8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FD0D8-D1E0-4751-9EBB-CDB73F81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5C47-E4B9-4014-BE48-CFF75CEB9EE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5DCBA-6F8E-40FC-83C9-0CB1624B0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1FCD7-2308-4CC8-8367-AEE9DB8C2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D8CB7-1C46-4CF5-BBE9-157DCC95D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89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7E946-4769-45A4-A1C8-812216EC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28C2-A6F5-4ED7-A9DD-2DE217277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98A3C-3D97-4A00-B104-6A0C54A3C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5C47-E4B9-4014-BE48-CFF75CEB9EE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D6515-ABE8-42B8-9915-32E4F7C30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EA7D9-BF30-476D-A921-E5332F92A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D8CB7-1C46-4CF5-BBE9-157DCC95D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9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387DD-2999-4804-910A-781166C0E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0003D-6F4B-406F-BC9C-FF43D36E2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94557-5E63-4D4B-805A-25A8F95C9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5C47-E4B9-4014-BE48-CFF75CEB9EE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AAE63-8E66-4F1E-8336-2DB0E7B11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120CF-6A2A-4318-8D03-1F39E7D44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D8CB7-1C46-4CF5-BBE9-157DCC95D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37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B7EB9-4ED2-42F8-B5CA-8A3EB19E2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4CE5B-E779-4C4A-BAAD-73188550A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53D94-CE17-48E3-BC0A-306CAB6BC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29DAB-1D33-4CFE-A076-0DCCD83CD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5C47-E4B9-4014-BE48-CFF75CEB9EE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CF930-8AC4-4E2F-94C4-39D8A405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9738E-D40E-4D3C-91C2-FFB0943C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D8CB7-1C46-4CF5-BBE9-157DCC95D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91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EADF-4388-446B-ACB2-EF49F7FF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82595-7441-4259-B33C-1670A0235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A955D-C722-46A2-902C-4A2842455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FA6360-2688-4F83-9687-40C6463975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81C444-273C-4C28-9E74-08C3CCB471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0AD54C-C426-42D5-B0C4-8C98637AA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5C47-E4B9-4014-BE48-CFF75CEB9EE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5D7DE1-39B4-4337-AB9D-F4BB9F3E2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77B05A-8E80-42AC-B2AB-F131BA63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D8CB7-1C46-4CF5-BBE9-157DCC95D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48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EA00D-2282-461E-84D7-6AE40C619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9023E3-52EF-44DD-8684-920CC05E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5C47-E4B9-4014-BE48-CFF75CEB9EE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EE1DE-6262-45FC-BDCA-2A1692CF9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E70AB-498C-409E-9CA8-21ED2FF99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D8CB7-1C46-4CF5-BBE9-157DCC95D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318808-E603-4038-9E32-CC2BB8C66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5C47-E4B9-4014-BE48-CFF75CEB9EE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4A8FD5-3A14-4EF4-9AB3-86BB88075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4E4ED-5025-4536-BD20-9ADA3E65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D8CB7-1C46-4CF5-BBE9-157DCC95D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52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F9FF6-0034-4C13-B989-5C62BB59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C6CBE-434B-4EC6-B876-5C92003DE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250DB-D4D7-41B7-9512-283211DF8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BE8A2E-F18F-43AC-B101-C6420AD94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5C47-E4B9-4014-BE48-CFF75CEB9EE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30B51-A1C5-449D-831F-465001B84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78CC0-86D0-49C5-B1CE-82F02DBB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D8CB7-1C46-4CF5-BBE9-157DCC95D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4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CD87C-746D-4B25-BF69-25443101F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D84BA9-587E-4359-A3B5-50A56B6F1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46262-8B89-4DFA-A560-949C5E1F0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952F0-FA72-4CA4-B186-D3E6AAC36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5C47-E4B9-4014-BE48-CFF75CEB9EE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B6A09-A53D-4D60-8904-6410A6BDE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DF19A-A6C7-43B9-8445-5E54015B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D8CB7-1C46-4CF5-BBE9-157DCC95D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8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40A410-C445-4FA5-B327-C32946947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5D563-50A0-4872-8096-A58C31526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905A3-9FCA-493E-BE1E-AB866865E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45C47-E4B9-4014-BE48-CFF75CEB9EE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8C962-ACB3-4E60-BFF1-7D5236E23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D0BD5-5BB5-4926-BE6F-6F87367DE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D8CB7-1C46-4CF5-BBE9-157DCC95D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9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chengp7@Illinois.edu" TargetMode="External"/><Relationship Id="rId2" Type="http://schemas.openxmlformats.org/officeDocument/2006/relationships/hyperlink" Target="mailto:zhuoc3@illinois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kaiwenh2@illinois.edu" TargetMode="External"/><Relationship Id="rId4" Type="http://schemas.openxmlformats.org/officeDocument/2006/relationships/hyperlink" Target="mailto:Leyangl2@illinois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3F892-2C53-4AE9-86AD-B9153544E3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Acoustic Direction Finding with Arduinos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25457F-C206-415E-A9B9-AD8FA316E9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PHYS 398, Group 2</a:t>
            </a:r>
          </a:p>
          <a:p>
            <a:r>
              <a:rPr lang="en-US">
                <a:cs typeface="Calibri"/>
              </a:rPr>
              <a:t>Zhuo Chen, Peng Cheng, </a:t>
            </a:r>
            <a:r>
              <a:rPr lang="en-US" err="1">
                <a:cs typeface="Calibri"/>
              </a:rPr>
              <a:t>Leyang</a:t>
            </a:r>
            <a:r>
              <a:rPr lang="en-US">
                <a:cs typeface="Calibri"/>
              </a:rPr>
              <a:t> Liu, </a:t>
            </a:r>
            <a:r>
              <a:rPr lang="en-US" err="1">
                <a:cs typeface="Calibri"/>
              </a:rPr>
              <a:t>Wenqing</a:t>
            </a:r>
            <a:r>
              <a:rPr lang="en-US">
                <a:cs typeface="Calibri"/>
              </a:rPr>
              <a:t> Wang, </a:t>
            </a:r>
            <a:r>
              <a:rPr lang="en-US" err="1">
                <a:cs typeface="Calibri"/>
              </a:rPr>
              <a:t>Kaiwen</a:t>
            </a:r>
            <a:r>
              <a:rPr lang="en-US">
                <a:cs typeface="Calibri"/>
              </a:rPr>
              <a:t> Hu</a:t>
            </a:r>
          </a:p>
          <a:p>
            <a:r>
              <a:rPr lang="en-US">
                <a:cs typeface="Calibri"/>
              </a:rPr>
              <a:t>Dec. 2020</a:t>
            </a:r>
          </a:p>
        </p:txBody>
      </p:sp>
    </p:spTree>
    <p:extLst>
      <p:ext uri="{BB962C8B-B14F-4D97-AF65-F5344CB8AC3E}">
        <p14:creationId xmlns:p14="http://schemas.microsoft.com/office/powerpoint/2010/main" val="3755060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BC94-A2D7-F84F-9BCA-9A9ABA88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6930"/>
          </a:xfrm>
        </p:spPr>
        <p:txBody>
          <a:bodyPr/>
          <a:lstStyle/>
          <a:p>
            <a:r>
              <a:rPr lang="en-US"/>
              <a:t>How to record audio</a:t>
            </a:r>
            <a:r>
              <a:rPr lang="zh-CN" altLang="en-US"/>
              <a:t> </a:t>
            </a:r>
            <a:r>
              <a:rPr lang="en-US" altLang="zh-CN"/>
              <a:t>with Arduino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2D2F9-2254-B449-B307-620461A19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2057"/>
            <a:ext cx="10515600" cy="2659116"/>
          </a:xfrm>
        </p:spPr>
        <p:txBody>
          <a:bodyPr>
            <a:normAutofit fontScale="92500" lnSpcReduction="20000"/>
          </a:bodyPr>
          <a:lstStyle/>
          <a:p>
            <a:r>
              <a:rPr lang="en-US" b="1"/>
              <a:t>Microphone</a:t>
            </a:r>
            <a:r>
              <a:rPr lang="en-US"/>
              <a:t> converts the sound signal to voltage signal</a:t>
            </a:r>
          </a:p>
          <a:p>
            <a:r>
              <a:rPr lang="en-US" b="1"/>
              <a:t>Arduino</a:t>
            </a:r>
            <a:r>
              <a:rPr lang="en-US"/>
              <a:t> serves as an ADC (Analog-Digital converter) and measures the output of the microphone</a:t>
            </a:r>
          </a:p>
          <a:p>
            <a:r>
              <a:rPr lang="en-US"/>
              <a:t>The </a:t>
            </a:r>
            <a:r>
              <a:rPr lang="en-US" b="1"/>
              <a:t>processer</a:t>
            </a:r>
            <a:r>
              <a:rPr lang="en-US"/>
              <a:t> puts the audio data in</a:t>
            </a:r>
            <a:r>
              <a:rPr lang="zh-CN" altLang="en-US"/>
              <a:t> </a:t>
            </a:r>
            <a:r>
              <a:rPr lang="en-US" altLang="zh-CN"/>
              <a:t>buffers in</a:t>
            </a:r>
            <a:r>
              <a:rPr lang="en-US"/>
              <a:t> </a:t>
            </a:r>
            <a:r>
              <a:rPr lang="en-US" b="1"/>
              <a:t>SRAM </a:t>
            </a:r>
            <a:r>
              <a:rPr lang="en-US"/>
              <a:t>(Static random access memory) first and then move them to the MicroSD card</a:t>
            </a:r>
          </a:p>
          <a:p>
            <a:r>
              <a:rPr lang="en-US"/>
              <a:t>With a third-party library (</a:t>
            </a:r>
            <a:r>
              <a:rPr lang="en-US" err="1"/>
              <a:t>SdFat</a:t>
            </a:r>
            <a:r>
              <a:rPr lang="en-US"/>
              <a:t>), the recording quality can be up to 10-bit 40 kHz or 8-bit 55 kHz</a:t>
            </a:r>
          </a:p>
        </p:txBody>
      </p:sp>
      <p:pic>
        <p:nvPicPr>
          <p:cNvPr id="44" name="audio09.wav">
            <a:hlinkClick r:id="" action="ppaction://media"/>
            <a:extLst>
              <a:ext uri="{FF2B5EF4-FFF2-40B4-BE49-F238E27FC236}">
                <a16:creationId xmlns:a16="http://schemas.microsoft.com/office/drawing/2014/main" id="{26A99DA4-BAE7-E14F-A61C-F3FDB6222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3678" y="5419516"/>
            <a:ext cx="812800" cy="81280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3EB5619-CD7E-984A-AAD2-29EE84192171}"/>
              </a:ext>
            </a:extLst>
          </p:cNvPr>
          <p:cNvSpPr txBox="1"/>
          <p:nvPr/>
        </p:nvSpPr>
        <p:spPr>
          <a:xfrm>
            <a:off x="7116777" y="6342840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Audio sample 10-bit 40 kHz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33E8DF-DD3A-724A-8BD4-1A4B6A969F7F}"/>
              </a:ext>
            </a:extLst>
          </p:cNvPr>
          <p:cNvSpPr txBox="1"/>
          <p:nvPr/>
        </p:nvSpPr>
        <p:spPr>
          <a:xfrm>
            <a:off x="3050179" y="6352330"/>
            <a:ext cx="93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Arduino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39F991-CDE4-BF40-9A8F-5E17C3E3F94C}"/>
              </a:ext>
            </a:extLst>
          </p:cNvPr>
          <p:cNvGrpSpPr/>
          <p:nvPr/>
        </p:nvGrpSpPr>
        <p:grpSpPr>
          <a:xfrm>
            <a:off x="760769" y="3731173"/>
            <a:ext cx="4776794" cy="2611667"/>
            <a:chOff x="760769" y="3731173"/>
            <a:chExt cx="4776794" cy="2611667"/>
          </a:xfrm>
        </p:grpSpPr>
        <p:pic>
          <p:nvPicPr>
            <p:cNvPr id="5" name="Graphic 4" descr="Radio microphone">
              <a:extLst>
                <a:ext uri="{FF2B5EF4-FFF2-40B4-BE49-F238E27FC236}">
                  <a16:creationId xmlns:a16="http://schemas.microsoft.com/office/drawing/2014/main" id="{A5779624-4DC6-5A4D-8311-A36A337B1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32093" y="3997248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Processor">
              <a:extLst>
                <a:ext uri="{FF2B5EF4-FFF2-40B4-BE49-F238E27FC236}">
                  <a16:creationId xmlns:a16="http://schemas.microsoft.com/office/drawing/2014/main" id="{681E8E67-AAEF-8943-8A3E-D284EE66F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60447" y="3997248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Database">
              <a:extLst>
                <a:ext uri="{FF2B5EF4-FFF2-40B4-BE49-F238E27FC236}">
                  <a16:creationId xmlns:a16="http://schemas.microsoft.com/office/drawing/2014/main" id="{6A26A34C-3C52-8C4F-9F54-75BA740B2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88801" y="3997248"/>
              <a:ext cx="914400" cy="914400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F9DC491-31F1-834A-B6AC-5C6C985057DE}"/>
                </a:ext>
              </a:extLst>
            </p:cNvPr>
            <p:cNvCxnSpPr>
              <a:stCxn id="5" idx="3"/>
              <a:endCxn id="7" idx="1"/>
            </p:cNvCxnSpPr>
            <p:nvPr/>
          </p:nvCxnSpPr>
          <p:spPr>
            <a:xfrm>
              <a:off x="2446493" y="4454448"/>
              <a:ext cx="6139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7F99BD3-7077-7E46-BF6A-BBF96637EDDA}"/>
                </a:ext>
              </a:extLst>
            </p:cNvPr>
            <p:cNvCxnSpPr>
              <a:cxnSpLocks/>
              <a:stCxn id="7" idx="3"/>
              <a:endCxn id="9" idx="1"/>
            </p:cNvCxnSpPr>
            <p:nvPr/>
          </p:nvCxnSpPr>
          <p:spPr>
            <a:xfrm>
              <a:off x="3974847" y="4454448"/>
              <a:ext cx="613954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Graphic 15" descr="Server">
              <a:extLst>
                <a:ext uri="{FF2B5EF4-FFF2-40B4-BE49-F238E27FC236}">
                  <a16:creationId xmlns:a16="http://schemas.microsoft.com/office/drawing/2014/main" id="{F27B30C4-7528-2A45-A995-F8073A496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060447" y="5190758"/>
              <a:ext cx="914400" cy="914400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C9CCC14-165E-3B49-9F9E-1682FC61394F}"/>
                </a:ext>
              </a:extLst>
            </p:cNvPr>
            <p:cNvCxnSpPr>
              <a:cxnSpLocks/>
              <a:stCxn id="7" idx="2"/>
              <a:endCxn id="16" idx="0"/>
            </p:cNvCxnSpPr>
            <p:nvPr/>
          </p:nvCxnSpPr>
          <p:spPr>
            <a:xfrm>
              <a:off x="3517647" y="4911648"/>
              <a:ext cx="0" cy="27911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9A21D38-2236-5746-B308-A653F1AC65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3921" y="4906206"/>
              <a:ext cx="0" cy="284552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27CAD9-39A8-6342-96B1-A14EDAE4EC07}"/>
                </a:ext>
              </a:extLst>
            </p:cNvPr>
            <p:cNvSpPr/>
            <p:nvPr/>
          </p:nvSpPr>
          <p:spPr>
            <a:xfrm>
              <a:off x="2773064" y="3731173"/>
              <a:ext cx="1489166" cy="2611667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035A96-AEB2-FB4C-AFF1-2128AFF4001A}"/>
                </a:ext>
              </a:extLst>
            </p:cNvPr>
            <p:cNvSpPr txBox="1"/>
            <p:nvPr/>
          </p:nvSpPr>
          <p:spPr>
            <a:xfrm>
              <a:off x="1723034" y="4842762"/>
              <a:ext cx="532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Mic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3C4D3EC-A7CD-6148-8D96-E970838B9D97}"/>
                </a:ext>
              </a:extLst>
            </p:cNvPr>
            <p:cNvSpPr txBox="1"/>
            <p:nvPr/>
          </p:nvSpPr>
          <p:spPr>
            <a:xfrm>
              <a:off x="4558321" y="4842762"/>
              <a:ext cx="979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MicroSD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3D646DB-5BF3-8B4D-9988-31B73AC2327B}"/>
                </a:ext>
              </a:extLst>
            </p:cNvPr>
            <p:cNvSpPr txBox="1"/>
            <p:nvPr/>
          </p:nvSpPr>
          <p:spPr>
            <a:xfrm>
              <a:off x="2972722" y="3731174"/>
              <a:ext cx="10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Processer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5F09D9B-C5FC-324B-AFC9-682EF178D681}"/>
                </a:ext>
              </a:extLst>
            </p:cNvPr>
            <p:cNvSpPr txBox="1"/>
            <p:nvPr/>
          </p:nvSpPr>
          <p:spPr>
            <a:xfrm>
              <a:off x="3144788" y="5954863"/>
              <a:ext cx="74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SRAM</a:t>
              </a:r>
            </a:p>
          </p:txBody>
        </p:sp>
        <p:pic>
          <p:nvPicPr>
            <p:cNvPr id="47" name="Graphic 46" descr="Voice">
              <a:extLst>
                <a:ext uri="{FF2B5EF4-FFF2-40B4-BE49-F238E27FC236}">
                  <a16:creationId xmlns:a16="http://schemas.microsoft.com/office/drawing/2014/main" id="{88271370-42A9-654B-A49A-36AEAA49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60769" y="3997248"/>
              <a:ext cx="914400" cy="914400"/>
            </a:xfrm>
            <a:prstGeom prst="rect">
              <a:avLst/>
            </a:prstGeom>
          </p:spPr>
        </p:pic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11B28AAF-EACA-4942-B999-8172C96F90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266" y="3580096"/>
            <a:ext cx="3951700" cy="26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8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BC94-A2D7-F84F-9BCA-9A9ABA88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6930"/>
          </a:xfrm>
        </p:spPr>
        <p:txBody>
          <a:bodyPr/>
          <a:lstStyle/>
          <a:p>
            <a:r>
              <a:rPr lang="en-US"/>
              <a:t>How to synchronize and calibrate the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2D2F9-2254-B449-B307-620461A19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072057"/>
            <a:ext cx="10972892" cy="29919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GPS breakout board provides </a:t>
            </a:r>
            <a:r>
              <a:rPr lang="en-US"/>
              <a:t>an </a:t>
            </a:r>
            <a:r>
              <a:rPr lang="en-US" dirty="0"/>
              <a:t>accurate time signal by </a:t>
            </a:r>
            <a:r>
              <a:rPr lang="en-US" b="1" dirty="0"/>
              <a:t>PPS (Pulse-Per-Second) pin</a:t>
            </a:r>
            <a:r>
              <a:rPr lang="en-US" dirty="0"/>
              <a:t>, which sends a 100-ms pulse every second. The time error is about hundreds </a:t>
            </a:r>
            <a:r>
              <a:rPr lang="en-US"/>
              <a:t>of nanoseconds</a:t>
            </a: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Synchronize</a:t>
            </a:r>
            <a:r>
              <a:rPr lang="en-US" dirty="0"/>
              <a:t>: The Arduino would wait for a rising edge from PPS pin to start recording</a:t>
            </a:r>
          </a:p>
          <a:p>
            <a:r>
              <a:rPr lang="en-US" dirty="0">
                <a:solidFill>
                  <a:srgbClr val="C00000"/>
                </a:solidFill>
              </a:rPr>
              <a:t>Calibrate</a:t>
            </a:r>
            <a:r>
              <a:rPr lang="en-US" dirty="0"/>
              <a:t>: Use the internal clock of the Arduino to time the duration of five PPS pulses. Obtain the absolute speed of the clock from the 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54487C-81FD-0243-A13C-757A7FD6B1F4}"/>
                  </a:ext>
                </a:extLst>
              </p:cNvPr>
              <p:cNvSpPr txBox="1"/>
              <p:nvPr/>
            </p:nvSpPr>
            <p:spPr>
              <a:xfrm>
                <a:off x="5775975" y="4064001"/>
                <a:ext cx="547589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Formula for the process:</a:t>
                </a:r>
              </a:p>
              <a:p>
                <a:r>
                  <a:rPr lang="en-US" dirty="0"/>
                  <a:t>For a series of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with the index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=1,2,3,…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exact time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was recorded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is the starting time,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is the nominal time interval,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is the time calibration coefficient such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is the real time interval</a:t>
                </a:r>
              </a:p>
              <a:p>
                <a:r>
                  <a:rPr lang="en-US" dirty="0"/>
                  <a:t>This method can only deal with linear errors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54487C-81FD-0243-A13C-757A7FD6B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975" y="4064001"/>
                <a:ext cx="5475890" cy="2308324"/>
              </a:xfrm>
              <a:prstGeom prst="rect">
                <a:avLst/>
              </a:prstGeom>
              <a:blipFill>
                <a:blip r:embed="rId2"/>
                <a:stretch>
                  <a:fillRect l="-1002" t="-1587" b="-3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316578DA-6024-6D45-9CAA-42740E408D06}"/>
              </a:ext>
            </a:extLst>
          </p:cNvPr>
          <p:cNvGrpSpPr/>
          <p:nvPr/>
        </p:nvGrpSpPr>
        <p:grpSpPr>
          <a:xfrm>
            <a:off x="711201" y="3867806"/>
            <a:ext cx="4632548" cy="2994400"/>
            <a:chOff x="711201" y="3867806"/>
            <a:chExt cx="4632548" cy="2994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E71E74-3C45-3047-9CFC-D7A94797B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1" y="3867806"/>
              <a:ext cx="4632548" cy="262506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68CA53-1CCD-7849-A2CB-FC6379CB561E}"/>
                </a:ext>
              </a:extLst>
            </p:cNvPr>
            <p:cNvSpPr txBox="1"/>
            <p:nvPr/>
          </p:nvSpPr>
          <p:spPr>
            <a:xfrm>
              <a:off x="1360762" y="6492874"/>
              <a:ext cx="3276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highlight>
                    <a:srgbClr val="FFFF00"/>
                  </a:highlight>
                </a:rPr>
                <a:t>PPS pin </a:t>
              </a:r>
              <a:r>
                <a:rPr lang="en-US"/>
                <a:t>and </a:t>
              </a:r>
              <a:r>
                <a:rPr lang="en-US">
                  <a:highlight>
                    <a:srgbClr val="FF00FF"/>
                  </a:highlight>
                </a:rPr>
                <a:t>serial pin </a:t>
              </a:r>
              <a:r>
                <a:rPr lang="en-US"/>
                <a:t>of the GPS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6E45EC6-09F6-BD47-9E73-774608E8B14C}"/>
                </a:ext>
              </a:extLst>
            </p:cNvPr>
            <p:cNvCxnSpPr>
              <a:cxnSpLocks/>
            </p:cNvCxnSpPr>
            <p:nvPr/>
          </p:nvCxnSpPr>
          <p:spPr>
            <a:xfrm>
              <a:off x="2890345" y="4456386"/>
              <a:ext cx="1436453" cy="0"/>
            </a:xfrm>
            <a:prstGeom prst="straightConnector1">
              <a:avLst/>
            </a:prstGeom>
            <a:ln w="12700">
              <a:solidFill>
                <a:schemeClr val="accent4">
                  <a:lumMod val="40000"/>
                  <a:lumOff val="6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40AF70-C202-524B-946D-9AE3CAE008A1}"/>
                </a:ext>
              </a:extLst>
            </p:cNvPr>
            <p:cNvSpPr txBox="1"/>
            <p:nvPr/>
          </p:nvSpPr>
          <p:spPr>
            <a:xfrm>
              <a:off x="3261360" y="4255280"/>
              <a:ext cx="6944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1 second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0501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36AE-BC88-854E-BE51-DC6ED675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054"/>
          </a:xfrm>
        </p:spPr>
        <p:txBody>
          <a:bodyPr/>
          <a:lstStyle/>
          <a:p>
            <a:r>
              <a:rPr lang="en-US"/>
              <a:t>Other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30734-2772-4A4F-81E3-638FCE86B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198180"/>
            <a:ext cx="10856089" cy="29108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Convenient user interface: use LCD display and keypad to set the beginning and ending time</a:t>
            </a:r>
          </a:p>
          <a:p>
            <a:r>
              <a:rPr lang="en-US" dirty="0"/>
              <a:t>Record temperature, air pressure, and humidity information with BME680 after recording to estimate the sound speed</a:t>
            </a:r>
          </a:p>
          <a:p>
            <a:r>
              <a:rPr lang="en-US" dirty="0"/>
              <a:t>Use interrupt serve routine to increase time accuracy</a:t>
            </a:r>
          </a:p>
          <a:p>
            <a:r>
              <a:rPr lang="en-US" dirty="0"/>
              <a:t>Automatically waiting for GPS signals and set the time for the real time clock</a:t>
            </a:r>
          </a:p>
          <a:p>
            <a:r>
              <a:rPr lang="en-US" dirty="0"/>
              <a:t>……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7CF361-3543-1345-A244-B02394FDB20D}"/>
              </a:ext>
            </a:extLst>
          </p:cNvPr>
          <p:cNvGrpSpPr/>
          <p:nvPr/>
        </p:nvGrpSpPr>
        <p:grpSpPr>
          <a:xfrm>
            <a:off x="1509851" y="3668849"/>
            <a:ext cx="3509665" cy="2824025"/>
            <a:chOff x="1037897" y="3132083"/>
            <a:chExt cx="3978365" cy="30900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28A14D-0C6F-7A4C-8595-677065E7E8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3" r="15533"/>
            <a:stretch/>
          </p:blipFill>
          <p:spPr>
            <a:xfrm rot="16200000">
              <a:off x="2254569" y="3460433"/>
              <a:ext cx="1545021" cy="397836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A7072A-CA7D-2C40-98BB-BC76254DA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43" r="11723"/>
            <a:stretch/>
          </p:blipFill>
          <p:spPr>
            <a:xfrm rot="16200000">
              <a:off x="2254569" y="1915412"/>
              <a:ext cx="1545021" cy="397836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234A394-9C9C-4945-A963-7787D14F8237}"/>
              </a:ext>
            </a:extLst>
          </p:cNvPr>
          <p:cNvSpPr txBox="1"/>
          <p:nvPr/>
        </p:nvSpPr>
        <p:spPr>
          <a:xfrm>
            <a:off x="729471" y="6492874"/>
            <a:ext cx="507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User interface: set record duration and starting time</a:t>
            </a:r>
          </a:p>
        </p:txBody>
      </p:sp>
    </p:spTree>
    <p:extLst>
      <p:ext uri="{BB962C8B-B14F-4D97-AF65-F5344CB8AC3E}">
        <p14:creationId xmlns:p14="http://schemas.microsoft.com/office/powerpoint/2010/main" val="395150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99E79-9D34-7A44-8217-EE164149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1827"/>
          </a:xfrm>
        </p:spPr>
        <p:txBody>
          <a:bodyPr>
            <a:normAutofit fontScale="90000"/>
          </a:bodyPr>
          <a:lstStyle/>
          <a:p>
            <a:r>
              <a:rPr lang="en-US"/>
              <a:t>Accuracy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40FF8C-E18F-1941-AB71-33014D361F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966952"/>
                <a:ext cx="10515600" cy="188175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Let the DAQ measure the signals produced by a commercial function generator and compare the results</a:t>
                </a:r>
              </a:p>
              <a:p>
                <a:r>
                  <a:rPr lang="en-US" dirty="0"/>
                  <a:t>Before calibration: the time drifts were about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0.2%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After calibration: the time drifts are smaller than 10 ppm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40FF8C-E18F-1941-AB71-33014D361F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66952"/>
                <a:ext cx="10515600" cy="1881755"/>
              </a:xfrm>
              <a:blipFill>
                <a:blip r:embed="rId2"/>
                <a:stretch>
                  <a:fillRect l="-1043" t="-5519" b="-9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7E3135C-1CC0-844A-992E-29816B3349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3" b="4556"/>
          <a:stretch/>
        </p:blipFill>
        <p:spPr>
          <a:xfrm>
            <a:off x="1004000" y="3291829"/>
            <a:ext cx="4420437" cy="2654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F65A59-4A7F-2E4A-A747-54B38037E344}"/>
              </a:ext>
            </a:extLst>
          </p:cNvPr>
          <p:cNvSpPr txBox="1"/>
          <p:nvPr/>
        </p:nvSpPr>
        <p:spPr>
          <a:xfrm>
            <a:off x="838200" y="5946781"/>
            <a:ext cx="5094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Testing devices: a function generator (Tektronix AFG1022, time accuracy ±1 ppm), an oscilloscope (RIGOL DS1054).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7E5755-36D1-5045-A0E2-5904527E4BAD}"/>
              </a:ext>
            </a:extLst>
          </p:cNvPr>
          <p:cNvGrpSpPr/>
          <p:nvPr/>
        </p:nvGrpSpPr>
        <p:grpSpPr>
          <a:xfrm>
            <a:off x="6767564" y="2963120"/>
            <a:ext cx="4420436" cy="3523510"/>
            <a:chOff x="5290457" y="2977844"/>
            <a:chExt cx="3994077" cy="30712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366468-8993-794E-8F19-B5F705422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0457" y="2977844"/>
              <a:ext cx="3994077" cy="19915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BC08A1-FD33-614C-B67B-FC23257AF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0457" y="4969411"/>
              <a:ext cx="3930093" cy="1079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9863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72748D5-D19F-9448-96E7-27CD98C81C1B}"/>
              </a:ext>
            </a:extLst>
          </p:cNvPr>
          <p:cNvGrpSpPr/>
          <p:nvPr/>
        </p:nvGrpSpPr>
        <p:grpSpPr>
          <a:xfrm>
            <a:off x="220133" y="0"/>
            <a:ext cx="11971867" cy="6858000"/>
            <a:chOff x="220133" y="117434"/>
            <a:chExt cx="12551938" cy="66206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5311873-BF03-5146-805F-53A0EF5C4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33" y="117434"/>
              <a:ext cx="4413739" cy="331030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5C56DF-F958-8245-AD57-F295B1361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33" y="3427738"/>
              <a:ext cx="4413738" cy="331030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2E0D65-AF29-FD4D-8898-06000A309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8332" y="117434"/>
              <a:ext cx="4413739" cy="331030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072464-2FC3-DD47-AE2B-F702630E9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8330" y="3427735"/>
              <a:ext cx="4413737" cy="331030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F78C6F-9695-8449-95F0-4296B7A59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9233" y="117435"/>
              <a:ext cx="4413738" cy="33103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77E30EB-82A4-C448-AC1B-761087EB8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9232" y="3427737"/>
              <a:ext cx="4413739" cy="3310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6034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32FD0-592B-4590-A8CF-A1E3D4AA4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zh-CN" dirty="0"/>
              <a:t>Experiment Setup</a:t>
            </a:r>
            <a:endParaRPr lang="en-US" dirty="0"/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0B06F555-4F77-4F4B-A26A-539FAD06F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3"/>
            <a:ext cx="8149148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040EE0-17A1-4DD1-AD85-CB987D28B7D4}"/>
              </a:ext>
            </a:extLst>
          </p:cNvPr>
          <p:cNvSpPr txBox="1"/>
          <p:nvPr/>
        </p:nvSpPr>
        <p:spPr>
          <a:xfrm>
            <a:off x="7891670" y="1325563"/>
            <a:ext cx="38895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Experimental setup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locations of the Arduinos form a square diamond with each vertex 5 or 10 meters from the center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sound sources (car beep or chirp) are located at the red circle marks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(a) car beep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(b) chirp</a:t>
            </a:r>
          </a:p>
        </p:txBody>
      </p:sp>
    </p:spTree>
    <p:extLst>
      <p:ext uri="{BB962C8B-B14F-4D97-AF65-F5344CB8AC3E}">
        <p14:creationId xmlns:p14="http://schemas.microsoft.com/office/powerpoint/2010/main" val="2728321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6E608-630B-457D-A2E4-534ECAC14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02" y="329151"/>
            <a:ext cx="10515600" cy="1325563"/>
          </a:xfrm>
        </p:spPr>
        <p:txBody>
          <a:bodyPr/>
          <a:lstStyle/>
          <a:p>
            <a:r>
              <a:rPr lang="en-US" altLang="zh-CN" dirty="0"/>
              <a:t>Chirp Signal</a:t>
            </a:r>
            <a:endParaRPr lang="en-US" dirty="0"/>
          </a:p>
        </p:txBody>
      </p:sp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27985E12-BD07-4DD7-BA75-91B91C9A7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890" y="1767915"/>
            <a:ext cx="8193425" cy="491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17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42EA4-B4AE-4835-93C8-A18205496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Experiment Process</a:t>
            </a:r>
          </a:p>
        </p:txBody>
      </p:sp>
      <p:pic>
        <p:nvPicPr>
          <p:cNvPr id="9" name="Content Placeholder 8" descr="A sign on a dirt field&#10;&#10;Description automatically generated">
            <a:extLst>
              <a:ext uri="{FF2B5EF4-FFF2-40B4-BE49-F238E27FC236}">
                <a16:creationId xmlns:a16="http://schemas.microsoft.com/office/drawing/2014/main" id="{272234BD-4040-433D-9AE4-5CB6EF1E3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25" y="0"/>
            <a:ext cx="5813871" cy="43513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E9D58F-8B14-490C-B6FF-073202723941}"/>
              </a:ext>
            </a:extLst>
          </p:cNvPr>
          <p:cNvSpPr txBox="1"/>
          <p:nvPr/>
        </p:nvSpPr>
        <p:spPr>
          <a:xfrm>
            <a:off x="6533321" y="4552123"/>
            <a:ext cx="5658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</a:t>
            </a:r>
            <a:r>
              <a:rPr lang="en-US" dirty="0"/>
              <a:t>llustration of an </a:t>
            </a:r>
            <a:r>
              <a:rPr lang="en-US" altLang="zh-CN" dirty="0"/>
              <a:t>experiment</a:t>
            </a:r>
            <a:r>
              <a:rPr lang="en-US" dirty="0"/>
              <a:t> setup.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490146-60A8-4197-B65B-3FC49DC25AC3}"/>
              </a:ext>
            </a:extLst>
          </p:cNvPr>
          <p:cNvSpPr txBox="1"/>
          <p:nvPr/>
        </p:nvSpPr>
        <p:spPr>
          <a:xfrm>
            <a:off x="490330" y="1362073"/>
            <a:ext cx="5398346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Open ground, less wind weather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Five Arduinos are put on the vertices of a diamond/square, marked in red circles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There are two Arduinos at the left vertex and the remaining three Arduinos are at the other three corners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car is directly at the right vertex and plays a beep 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0375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8B3FE-8F01-4746-B439-C4BCD1EC4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Recordings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8CAA93-C677-4BBE-8BCF-6FCBD9E2C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594600" cy="4488089"/>
          </a:xfrm>
        </p:spPr>
        <p:txBody>
          <a:bodyPr/>
          <a:lstStyle/>
          <a:p>
            <a:r>
              <a:rPr lang="en-US" altLang="zh-CN" dirty="0"/>
              <a:t>In each test, we collect data and identify the sound signals from one of the recordings</a:t>
            </a:r>
          </a:p>
          <a:p>
            <a:r>
              <a:rPr lang="en-US" altLang="zh-CN" dirty="0"/>
              <a:t>Then we obtain the arrival times (time shifts) in other recordings by comparing them with the signal using the L</a:t>
            </a:r>
            <a:r>
              <a:rPr lang="en-US" altLang="zh-CN" baseline="-25000" dirty="0"/>
              <a:t>2</a:t>
            </a:r>
            <a:r>
              <a:rPr lang="en-US" altLang="zh-CN" dirty="0"/>
              <a:t> metric</a:t>
            </a:r>
          </a:p>
          <a:p>
            <a:r>
              <a:rPr lang="en-US" altLang="zh-CN" dirty="0"/>
              <a:t>With all the arrival times, the source location can be calculated by minimizing the cost function</a:t>
            </a:r>
            <a:endParaRPr lang="zh-CN" altLang="en-US" dirty="0"/>
          </a:p>
        </p:txBody>
      </p:sp>
      <p:pic>
        <p:nvPicPr>
          <p:cNvPr id="1026" name="Picture 2" descr="Electret Microphone Amplifier - MAX4466 with Adjustable Gain">
            <a:extLst>
              <a:ext uri="{FF2B5EF4-FFF2-40B4-BE49-F238E27FC236}">
                <a16:creationId xmlns:a16="http://schemas.microsoft.com/office/drawing/2014/main" id="{0E9AEA72-7C8B-4ADC-9D77-3E1E4A1D8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603" y="2197897"/>
            <a:ext cx="3037568" cy="227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024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4B579E-86C9-4EA9-9797-660283FDF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4000" dirty="0"/>
              <a:t>Raw audio recordings 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6F558E-05F5-456E-A1E5-04EF016EA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30" y="2398030"/>
            <a:ext cx="2827241" cy="373105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CN" sz="2400" dirty="0"/>
              <a:t>Used Chirp as the sound source</a:t>
            </a:r>
          </a:p>
          <a:p>
            <a:r>
              <a:rPr lang="en-US" altLang="zh-CN" sz="2400" dirty="0"/>
              <a:t>The zoom-in window shows the start of the audio signals</a:t>
            </a:r>
          </a:p>
        </p:txBody>
      </p:sp>
      <p:pic>
        <p:nvPicPr>
          <p:cNvPr id="4" name="图片 3" descr="图表, 直方图&#10;&#10;描述已自动生成">
            <a:extLst>
              <a:ext uri="{FF2B5EF4-FFF2-40B4-BE49-F238E27FC236}">
                <a16:creationId xmlns:a16="http://schemas.microsoft.com/office/drawing/2014/main" id="{7497D7A6-5B6C-465A-9E29-A8A875308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7" r="-2" b="66290"/>
          <a:stretch/>
        </p:blipFill>
        <p:spPr>
          <a:xfrm>
            <a:off x="3817257" y="1873580"/>
            <a:ext cx="8259604" cy="4610351"/>
          </a:xfrm>
          <a:prstGeom prst="rect">
            <a:avLst/>
          </a:prstGeom>
          <a:effectLst/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B501185-35DD-4F7D-AEC9-F65BB5F71AC5}"/>
              </a:ext>
            </a:extLst>
          </p:cNvPr>
          <p:cNvSpPr/>
          <p:nvPr/>
        </p:nvSpPr>
        <p:spPr>
          <a:xfrm>
            <a:off x="3947885" y="1943336"/>
            <a:ext cx="523487" cy="65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768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1AEF3C-B913-4F3A-893A-0B4356468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 Light"/>
              </a:rPr>
              <a:t>Introduction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C01BF5-D9A4-4673-A15F-25D11F2A2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511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sz="2400" dirty="0">
                <a:ea typeface="+mn-lt"/>
                <a:cs typeface="+mn-lt"/>
              </a:rPr>
              <a:t>Acoustic point-source locating has been widely studiedin the context of military and civil use.</a:t>
            </a:r>
            <a:endParaRPr lang="zh-TW" sz="2400" dirty="0">
              <a:ea typeface="新細明體" panose="02020500000000000000" pitchFamily="18" charset="-120"/>
              <a:cs typeface="+mn-lt"/>
            </a:endParaRPr>
          </a:p>
          <a:p>
            <a:r>
              <a:rPr lang="zh-TW" sz="2400" dirty="0">
                <a:ea typeface="新細明體"/>
                <a:cs typeface="Calibri"/>
              </a:rPr>
              <a:t>A</a:t>
            </a:r>
            <a:r>
              <a:rPr lang="en-US" altLang="zh-TW" sz="2400" dirty="0" err="1">
                <a:ea typeface="新細明體"/>
                <a:cs typeface="Calibri"/>
              </a:rPr>
              <a:t>pplications</a:t>
            </a:r>
            <a:r>
              <a:rPr lang="en-US" altLang="zh-TW" sz="2400" dirty="0">
                <a:ea typeface="新細明體"/>
                <a:cs typeface="Calibri"/>
              </a:rPr>
              <a:t> include:</a:t>
            </a:r>
            <a:endParaRPr lang="en-US" altLang="zh-TW" sz="2400" dirty="0">
              <a:ea typeface="新細明體" panose="02020500000000000000" pitchFamily="18" charset="-120"/>
              <a:cs typeface="Calibri"/>
            </a:endParaRPr>
          </a:p>
          <a:p>
            <a:pPr lvl="1"/>
            <a:r>
              <a:rPr lang="en-US" altLang="zh-TW" dirty="0">
                <a:ea typeface="新細明體"/>
                <a:cs typeface="Calibri"/>
              </a:rPr>
              <a:t>Military use: artillery sound ranging</a:t>
            </a:r>
          </a:p>
          <a:p>
            <a:pPr lvl="1"/>
            <a:r>
              <a:rPr lang="en-US" altLang="zh-TW" dirty="0">
                <a:ea typeface="新細明體"/>
                <a:cs typeface="Calibri"/>
              </a:rPr>
              <a:t>Civil use: gunshot detector</a:t>
            </a:r>
            <a:endParaRPr lang="zh-TW" altLang="en-US" dirty="0">
              <a:ea typeface="新細明體"/>
              <a:cs typeface="Calibri"/>
            </a:endParaRPr>
          </a:p>
          <a:p>
            <a:pPr lvl="1"/>
            <a:endParaRPr lang="en-US" altLang="zh-TW" dirty="0">
              <a:ea typeface="新細明體"/>
              <a:cs typeface="Calibri"/>
            </a:endParaRPr>
          </a:p>
          <a:p>
            <a:pPr lvl="1"/>
            <a:endParaRPr lang="en-US" altLang="zh-TW" dirty="0">
              <a:ea typeface="新細明體"/>
              <a:cs typeface="Calibri"/>
            </a:endParaRPr>
          </a:p>
          <a:p>
            <a:pPr marL="457200" lvl="1" indent="0">
              <a:buNone/>
            </a:pPr>
            <a:endParaRPr lang="en-US" altLang="zh-TW" dirty="0">
              <a:ea typeface="新細明體"/>
              <a:cs typeface="Calibr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34B8F54-8316-49C0-83E7-275B12F6FD5E}"/>
              </a:ext>
            </a:extLst>
          </p:cNvPr>
          <p:cNvSpPr txBox="1"/>
          <p:nvPr/>
        </p:nvSpPr>
        <p:spPr>
          <a:xfrm>
            <a:off x="838200" y="3800475"/>
            <a:ext cx="10648950" cy="2407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altLang="zh-TW" sz="2400" dirty="0">
                <a:ea typeface="+mn-lt"/>
                <a:cs typeface="Calibri"/>
              </a:rPr>
              <a:t>Sensing method categorization:</a:t>
            </a:r>
            <a:endParaRPr lang="en-US" altLang="zh-TW" sz="2400" dirty="0">
              <a:ea typeface="+mn-lt"/>
              <a:cs typeface="+mn-lt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altLang="zh-TW" sz="2400" dirty="0">
                <a:ea typeface="+mn-lt"/>
                <a:cs typeface="Calibri"/>
              </a:rPr>
              <a:t>Passive acoustic location (widely used in civil application)</a:t>
            </a:r>
            <a:endParaRPr lang="en-US" altLang="zh-TW" sz="2400" dirty="0">
              <a:ea typeface="+mn-lt"/>
              <a:cs typeface="+mn-lt"/>
            </a:endParaRPr>
          </a:p>
          <a:p>
            <a:pPr marL="1200150" lvl="2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altLang="zh-TW" sz="2400" dirty="0">
                <a:ea typeface="+mn-lt"/>
                <a:cs typeface="Calibri"/>
              </a:rPr>
              <a:t>Particle Velocity</a:t>
            </a:r>
          </a:p>
          <a:p>
            <a:pPr marL="1200150" lvl="2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altLang="zh-TW" sz="2400" dirty="0">
                <a:ea typeface="+mn-lt"/>
                <a:cs typeface="Calibri"/>
              </a:rPr>
              <a:t>Steered Response Power Phase Transformation</a:t>
            </a:r>
          </a:p>
          <a:p>
            <a:pPr marL="1200150" lvl="2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altLang="zh-TW" sz="2400" dirty="0">
                <a:ea typeface="+mn-lt"/>
                <a:cs typeface="Calibri"/>
              </a:rPr>
              <a:t>Time Difference of Arrival (our method)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altLang="zh-TW" sz="2400" dirty="0">
                <a:ea typeface="+mn-lt"/>
                <a:cs typeface="Calibri"/>
              </a:rPr>
              <a:t>Active acoustic location</a:t>
            </a:r>
            <a:endParaRPr lang="zh-TW" sz="2400" dirty="0"/>
          </a:p>
        </p:txBody>
      </p:sp>
    </p:spTree>
    <p:extLst>
      <p:ext uri="{BB962C8B-B14F-4D97-AF65-F5344CB8AC3E}">
        <p14:creationId xmlns:p14="http://schemas.microsoft.com/office/powerpoint/2010/main" val="3146210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4B579E-86C9-4EA9-9797-660283FDF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4000" dirty="0"/>
              <a:t>L</a:t>
            </a:r>
            <a:r>
              <a:rPr lang="en-US" altLang="zh-CN" sz="4000" baseline="-25000" dirty="0"/>
              <a:t>2</a:t>
            </a:r>
            <a:r>
              <a:rPr lang="en-US" altLang="zh-CN" sz="4000" dirty="0"/>
              <a:t> metric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A96F558E-05F5-456E-A1E5-04EF016EAE0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48930" y="2398030"/>
                <a:ext cx="2863527" cy="4033250"/>
              </a:xfrm>
            </p:spPr>
            <p:txBody>
              <a:bodyPr vert="horz" lIns="91440" tIns="45720" rIns="91440" bIns="45720" rtlCol="0">
                <a:noAutofit/>
              </a:bodyPr>
              <a:lstStyle/>
              <a:p>
                <a:r>
                  <a:rPr lang="en-US" altLang="zh-CN" sz="2400" dirty="0"/>
                  <a:t>Choose red signal as the reference</a:t>
                </a:r>
              </a:p>
              <a:p>
                <a:r>
                  <a:rPr lang="en-US" altLang="zh-CN" sz="2400" dirty="0"/>
                  <a:t>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/>
                  <a:t> metric to obtain the time shift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400" dirty="0"/>
              </a:p>
              <a:p>
                <a:r>
                  <a:rPr lang="en-US" altLang="zh-CN" sz="2400" dirty="0"/>
                  <a:t>The zoom-in window shows the lowest for each recording to identify optimal time shift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A96F558E-05F5-456E-A1E5-04EF016EAE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48930" y="2398030"/>
                <a:ext cx="2863527" cy="4033250"/>
              </a:xfrm>
              <a:blipFill>
                <a:blip r:embed="rId2"/>
                <a:stretch>
                  <a:fillRect l="-2766" t="-2115" r="-3404" b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 descr="图表, 直方图&#10;&#10;描述已自动生成">
            <a:extLst>
              <a:ext uri="{FF2B5EF4-FFF2-40B4-BE49-F238E27FC236}">
                <a16:creationId xmlns:a16="http://schemas.microsoft.com/office/drawing/2014/main" id="{4B0823FD-712A-4048-A284-93F824FE8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936" r="-1656" b="33658"/>
          <a:stretch/>
        </p:blipFill>
        <p:spPr>
          <a:xfrm>
            <a:off x="3686629" y="1990230"/>
            <a:ext cx="8599339" cy="4386055"/>
          </a:xfrm>
          <a:prstGeom prst="rect">
            <a:avLst/>
          </a:prstGeom>
          <a:effectLst/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390DBB0-98A9-44BE-94E1-7B57BCD4B7DD}"/>
              </a:ext>
            </a:extLst>
          </p:cNvPr>
          <p:cNvSpPr/>
          <p:nvPr/>
        </p:nvSpPr>
        <p:spPr>
          <a:xfrm>
            <a:off x="4161387" y="2096721"/>
            <a:ext cx="714363" cy="37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520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4B579E-86C9-4EA9-9797-660283FDF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4000" dirty="0"/>
              <a:t>Audio Signals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A96F558E-05F5-456E-A1E5-04EF016EAE0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48931" y="2398030"/>
                <a:ext cx="3059470" cy="3731058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r>
                  <a:rPr lang="en-US" altLang="zh-CN" sz="2400" dirty="0"/>
                  <a:t>Extracted the audio signals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400" dirty="0"/>
              </a:p>
              <a:p>
                <a:r>
                  <a:rPr lang="en-US" altLang="zh-CN" sz="2400" dirty="0"/>
                  <a:t>The zoom-in window shows the matching between audio signals</a:t>
                </a:r>
              </a:p>
              <a:p>
                <a:r>
                  <a:rPr lang="en-US" altLang="zh-CN" sz="2400" dirty="0"/>
                  <a:t>Audio signals increase/decrease simultaneously</a:t>
                </a:r>
              </a:p>
            </p:txBody>
          </p:sp>
        </mc:Choice>
        <mc:Fallback xmlns="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A96F558E-05F5-456E-A1E5-04EF016EAE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48931" y="2398030"/>
                <a:ext cx="3059470" cy="3731058"/>
              </a:xfrm>
              <a:blipFill>
                <a:blip r:embed="rId2"/>
                <a:stretch>
                  <a:fillRect l="-2590" t="-2288" r="-3386" b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E158856C-0975-4556-B372-11166B9E64F7}"/>
              </a:ext>
            </a:extLst>
          </p:cNvPr>
          <p:cNvSpPr/>
          <p:nvPr/>
        </p:nvSpPr>
        <p:spPr>
          <a:xfrm>
            <a:off x="4064254" y="1979259"/>
            <a:ext cx="677866" cy="334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3" descr="图表, 直方图&#10;&#10;描述已自动生成">
            <a:extLst>
              <a:ext uri="{FF2B5EF4-FFF2-40B4-BE49-F238E27FC236}">
                <a16:creationId xmlns:a16="http://schemas.microsoft.com/office/drawing/2014/main" id="{AF87032E-5F87-4D4F-AE13-C9296681A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6042" r="-184" b="-102"/>
          <a:stretch/>
        </p:blipFill>
        <p:spPr>
          <a:xfrm>
            <a:off x="3708401" y="1817881"/>
            <a:ext cx="8483600" cy="4614740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0F7D40-96C1-403B-A967-2EE97551D075}"/>
              </a:ext>
            </a:extLst>
          </p:cNvPr>
          <p:cNvSpPr/>
          <p:nvPr/>
        </p:nvSpPr>
        <p:spPr>
          <a:xfrm>
            <a:off x="3852672" y="1898687"/>
            <a:ext cx="615696" cy="499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10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152103-5721-4E66-9EF0-AB2610EF7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Source at Different Locations</a:t>
            </a:r>
            <a:endParaRPr lang="zh-CN" altLang="en-US" dirty="0"/>
          </a:p>
        </p:txBody>
      </p:sp>
      <p:pic>
        <p:nvPicPr>
          <p:cNvPr id="5" name="内容占位符 4" descr="图表, 折线图, 散点图&#10;&#10;描述已自动生成">
            <a:extLst>
              <a:ext uri="{FF2B5EF4-FFF2-40B4-BE49-F238E27FC236}">
                <a16:creationId xmlns:a16="http://schemas.microsoft.com/office/drawing/2014/main" id="{D27A543C-99EC-4181-A1FF-06414EE9F8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035" y="1326355"/>
            <a:ext cx="5412020" cy="541202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内容占位符 9">
                <a:extLst>
                  <a:ext uri="{FF2B5EF4-FFF2-40B4-BE49-F238E27FC236}">
                    <a16:creationId xmlns:a16="http://schemas.microsoft.com/office/drawing/2014/main" id="{528E3964-3557-4140-A1CF-BF0E4B8046A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950685" y="1856696"/>
                <a:ext cx="4858661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zh-CN" sz="2600" dirty="0"/>
                  <a:t>Four microphones’ locations form a square diamond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zh-CN" sz="2600" dirty="0"/>
                  <a:t>The sound source (chirp) is at the red circle at different locations for different tests 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zh-CN" sz="2600" dirty="0"/>
                  <a:t>The signal at the left vertex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altLang="zh-CN" sz="2600" b="0" i="1" smtClean="0">
                            <a:latin typeface="Cambria Math" panose="02040503050406030204" pitchFamily="18" charset="0"/>
                          </a:rPr>
                          <m:t>, 0</m:t>
                        </m:r>
                      </m:e>
                    </m:d>
                    <m:r>
                      <a:rPr lang="en-US" altLang="zh-CN" sz="2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600" dirty="0"/>
                  <a:t>is the reference signal</a:t>
                </a:r>
                <a:endParaRPr lang="zh-CN" altLang="en-US" sz="2600" dirty="0"/>
              </a:p>
            </p:txBody>
          </p:sp>
        </mc:Choice>
        <mc:Fallback>
          <p:sp>
            <p:nvSpPr>
              <p:cNvPr id="10" name="内容占位符 9">
                <a:extLst>
                  <a:ext uri="{FF2B5EF4-FFF2-40B4-BE49-F238E27FC236}">
                    <a16:creationId xmlns:a16="http://schemas.microsoft.com/office/drawing/2014/main" id="{528E3964-3557-4140-A1CF-BF0E4B8046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950685" y="1856696"/>
                <a:ext cx="4858661" cy="4351338"/>
              </a:xfrm>
              <a:blipFill>
                <a:blip r:embed="rId3"/>
                <a:stretch>
                  <a:fillRect l="-2008" t="-2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 descr="图形用户界面, 文本, 应用程序&#10;&#10;描述已自动生成">
            <a:extLst>
              <a:ext uri="{FF2B5EF4-FFF2-40B4-BE49-F238E27FC236}">
                <a16:creationId xmlns:a16="http://schemas.microsoft.com/office/drawing/2014/main" id="{79084E92-B9FD-4717-A04A-9DAFB88BB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" y="4542973"/>
            <a:ext cx="6179098" cy="173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79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48E6D-154C-4D0F-9BB3-BF7C25D9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Different Combinations of Detectors</a:t>
            </a:r>
            <a:endParaRPr lang="zh-CN" altLang="en-US" dirty="0"/>
          </a:p>
        </p:txBody>
      </p:sp>
      <p:pic>
        <p:nvPicPr>
          <p:cNvPr id="5" name="内容占位符 4" descr="图表, 散点图&#10;&#10;描述已自动生成">
            <a:extLst>
              <a:ext uri="{FF2B5EF4-FFF2-40B4-BE49-F238E27FC236}">
                <a16:creationId xmlns:a16="http://schemas.microsoft.com/office/drawing/2014/main" id="{C5D4E7AA-67B4-4DD3-87D9-9190506DD5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051" r="-195"/>
          <a:stretch/>
        </p:blipFill>
        <p:spPr>
          <a:xfrm>
            <a:off x="6293757" y="1803818"/>
            <a:ext cx="5566568" cy="5054182"/>
          </a:xfrm>
        </p:spPr>
      </p:pic>
      <p:sp>
        <p:nvSpPr>
          <p:cNvPr id="7" name="内容占位符 6">
            <a:extLst>
              <a:ext uri="{FF2B5EF4-FFF2-40B4-BE49-F238E27FC236}">
                <a16:creationId xmlns:a16="http://schemas.microsoft.com/office/drawing/2014/main" id="{A46DEBC5-0230-4BDA-B0E6-CEA84C024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600" y="1690688"/>
            <a:ext cx="5678715" cy="4351338"/>
          </a:xfrm>
        </p:spPr>
        <p:txBody>
          <a:bodyPr>
            <a:normAutofit/>
          </a:bodyPr>
          <a:lstStyle/>
          <a:p>
            <a:r>
              <a:rPr lang="en-US" altLang="zh-CN" dirty="0"/>
              <a:t>Different combinations of detectors for Test 3</a:t>
            </a:r>
          </a:p>
          <a:p>
            <a:r>
              <a:rPr lang="en-US" altLang="zh-CN" dirty="0"/>
              <a:t>The one below uses all detectors whereas the right four use different combinations of three  detectors</a:t>
            </a:r>
            <a:endParaRPr lang="zh-CN" altLang="en-US" dirty="0"/>
          </a:p>
        </p:txBody>
      </p:sp>
      <p:pic>
        <p:nvPicPr>
          <p:cNvPr id="8" name="内容占位符 4" descr="图表, 散点图&#10;&#10;描述已自动生成">
            <a:extLst>
              <a:ext uri="{FF2B5EF4-FFF2-40B4-BE49-F238E27FC236}">
                <a16:creationId xmlns:a16="http://schemas.microsoft.com/office/drawing/2014/main" id="{85603905-51CB-4A14-B90F-B0161B2FE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" b="66317"/>
          <a:stretch/>
        </p:blipFill>
        <p:spPr>
          <a:xfrm>
            <a:off x="654957" y="4157759"/>
            <a:ext cx="5566568" cy="259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73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5EEE577B-0A06-486F-9D4F-3AD97AFB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Analysis and Discussion</a:t>
            </a:r>
            <a:endParaRPr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9D2CE94-CAD2-494A-8BB9-FE14E75E1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/>
              <a:t>Using chirp as the sound source performs better than using car beep</a:t>
            </a:r>
          </a:p>
          <a:p>
            <a:pPr lvl="1"/>
            <a:r>
              <a:rPr lang="en-US" altLang="zh-CN" dirty="0"/>
              <a:t>Car beep has only one frequency</a:t>
            </a:r>
          </a:p>
          <a:p>
            <a:pPr lvl="1"/>
            <a:r>
              <a:rPr lang="en-US" altLang="zh-CN" dirty="0"/>
              <a:t>Car beep may saturate the microphone</a:t>
            </a:r>
          </a:p>
          <a:p>
            <a:r>
              <a:rPr lang="en-US" altLang="zh-CN" dirty="0"/>
              <a:t>Using all devices is in general better than the prediction using only a subset of the devices</a:t>
            </a:r>
          </a:p>
          <a:p>
            <a:pPr lvl="1"/>
            <a:r>
              <a:rPr lang="en-US" altLang="zh-CN" dirty="0"/>
              <a:t>Random error will average out better with more devices</a:t>
            </a:r>
          </a:p>
        </p:txBody>
      </p:sp>
    </p:spTree>
    <p:extLst>
      <p:ext uri="{BB962C8B-B14F-4D97-AF65-F5344CB8AC3E}">
        <p14:creationId xmlns:p14="http://schemas.microsoft.com/office/powerpoint/2010/main" val="3445433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D0A40C-2030-4A88-B0FC-71AC82BE0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 Light"/>
              </a:rPr>
              <a:t>Conclusion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32B646-EB75-42EE-93E8-C0B5B3E27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2400">
                <a:ea typeface="新細明體"/>
                <a:cs typeface="Calibri"/>
              </a:rPr>
              <a:t>We worked as a team to design a sensing system to </a:t>
            </a:r>
            <a:r>
              <a:rPr lang="en-US" altLang="zh-TW" sz="2400">
                <a:ea typeface="+mn-lt"/>
                <a:cs typeface="Calibri"/>
              </a:rPr>
              <a:t>locate</a:t>
            </a:r>
            <a:r>
              <a:rPr lang="zh-TW" sz="2400">
                <a:ea typeface="新細明體"/>
                <a:cs typeface="Calibri"/>
              </a:rPr>
              <a:t> </a:t>
            </a:r>
            <a:r>
              <a:rPr lang="en-US" altLang="zh-TW" sz="2400">
                <a:ea typeface="+mn-lt"/>
                <a:cs typeface="Calibri"/>
              </a:rPr>
              <a:t>a</a:t>
            </a:r>
            <a:r>
              <a:rPr lang="zh-TW" sz="2400">
                <a:ea typeface="新細明體"/>
                <a:cs typeface="Calibri"/>
              </a:rPr>
              <a:t> </a:t>
            </a:r>
            <a:r>
              <a:rPr lang="en-US" altLang="zh-TW" sz="2400">
                <a:ea typeface="+mn-lt"/>
                <a:cs typeface="Calibri"/>
              </a:rPr>
              <a:t>sound</a:t>
            </a:r>
            <a:r>
              <a:rPr lang="zh-TW" sz="2400">
                <a:ea typeface="新細明體"/>
                <a:cs typeface="Calibri"/>
              </a:rPr>
              <a:t> </a:t>
            </a:r>
            <a:r>
              <a:rPr lang="en-US" altLang="zh-TW" sz="2400">
                <a:ea typeface="+mn-lt"/>
                <a:cs typeface="Calibri"/>
              </a:rPr>
              <a:t>source</a:t>
            </a:r>
            <a:r>
              <a:rPr lang="en-US" altLang="zh-TW" sz="2400">
                <a:ea typeface="新細明體"/>
                <a:cs typeface="Calibri"/>
              </a:rPr>
              <a:t> </a:t>
            </a:r>
            <a:r>
              <a:rPr lang="zh-TW" altLang="en-US" sz="2400">
                <a:ea typeface="新細明體"/>
                <a:cs typeface="Calibri"/>
              </a:rPr>
              <a:t>and make measurements:</a:t>
            </a:r>
            <a:endParaRPr lang="zh-TW" altLang="en-US" sz="2400">
              <a:ea typeface="新細明體" panose="02020500000000000000" pitchFamily="18" charset="-120"/>
              <a:cs typeface="Calibri"/>
            </a:endParaRPr>
          </a:p>
          <a:p>
            <a:pPr lvl="1"/>
            <a:r>
              <a:rPr lang="zh-TW">
                <a:ea typeface="+mn-lt"/>
                <a:cs typeface="+mn-lt"/>
              </a:rPr>
              <a:t>We successfully synchronized time and record</a:t>
            </a:r>
            <a:r>
              <a:rPr lang="en-US" altLang="zh-TW">
                <a:ea typeface="+mn-lt"/>
                <a:cs typeface="+mn-lt"/>
              </a:rPr>
              <a:t>ed</a:t>
            </a:r>
            <a:r>
              <a:rPr lang="zh-TW">
                <a:ea typeface="+mn-lt"/>
                <a:cs typeface="+mn-lt"/>
              </a:rPr>
              <a:t> sound signals</a:t>
            </a:r>
            <a:r>
              <a:rPr lang="zh-TW" altLang="en-US">
                <a:ea typeface="+mn-lt"/>
                <a:cs typeface="+mn-lt"/>
              </a:rPr>
              <a:t> with Arduino</a:t>
            </a:r>
            <a:endParaRPr lang="zh-TW" altLang="en-US">
              <a:ea typeface="新細明體" panose="02020500000000000000" pitchFamily="18" charset="-120"/>
              <a:cs typeface="Calibri"/>
            </a:endParaRPr>
          </a:p>
          <a:p>
            <a:pPr lvl="1"/>
            <a:r>
              <a:rPr lang="zh-TW">
                <a:ea typeface="+mn-lt"/>
                <a:cs typeface="+mn-lt"/>
              </a:rPr>
              <a:t>We developed robust algorithms to </a:t>
            </a:r>
            <a:r>
              <a:rPr lang="en-US" altLang="zh-TW">
                <a:ea typeface="+mn-lt"/>
                <a:cs typeface="+mn-lt"/>
              </a:rPr>
              <a:t>calculate the location accurately</a:t>
            </a:r>
            <a:endParaRPr lang="en-US" altLang="zh-TW">
              <a:ea typeface="新細明體" panose="02020500000000000000" pitchFamily="18" charset="-120"/>
              <a:cs typeface="Calibri"/>
            </a:endParaRPr>
          </a:p>
          <a:p>
            <a:pPr lvl="1"/>
            <a:r>
              <a:rPr lang="zh-TW">
                <a:ea typeface="+mn-lt"/>
                <a:cs typeface="+mn-lt"/>
              </a:rPr>
              <a:t>We did dozens of measurements</a:t>
            </a:r>
            <a:r>
              <a:rPr lang="zh-TW" altLang="en-US">
                <a:ea typeface="+mn-lt"/>
                <a:cs typeface="+mn-lt"/>
              </a:rPr>
              <a:t> </a:t>
            </a:r>
            <a:r>
              <a:rPr lang="en-US" altLang="zh-TW">
                <a:ea typeface="+mn-lt"/>
                <a:cs typeface="+mn-lt"/>
              </a:rPr>
              <a:t>using</a:t>
            </a:r>
            <a:r>
              <a:rPr lang="zh-TW">
                <a:ea typeface="+mn-lt"/>
                <a:cs typeface="+mn-lt"/>
              </a:rPr>
              <a:t> </a:t>
            </a:r>
            <a:r>
              <a:rPr lang="en-US" altLang="zh-TW">
                <a:ea typeface="+mn-lt"/>
                <a:cs typeface="+mn-lt"/>
              </a:rPr>
              <a:t>simple</a:t>
            </a:r>
            <a:r>
              <a:rPr lang="zh-TW">
                <a:ea typeface="+mn-lt"/>
                <a:cs typeface="+mn-lt"/>
              </a:rPr>
              <a:t> </a:t>
            </a:r>
            <a:r>
              <a:rPr lang="en-US" altLang="zh-TW">
                <a:ea typeface="+mn-lt"/>
                <a:cs typeface="+mn-lt"/>
              </a:rPr>
              <a:t>recording</a:t>
            </a:r>
            <a:r>
              <a:rPr lang="zh-TW">
                <a:ea typeface="+mn-lt"/>
                <a:cs typeface="+mn-lt"/>
              </a:rPr>
              <a:t> </a:t>
            </a:r>
            <a:r>
              <a:rPr lang="en-US" altLang="zh-TW">
                <a:ea typeface="+mn-lt"/>
                <a:cs typeface="+mn-lt"/>
              </a:rPr>
              <a:t>devices</a:t>
            </a:r>
            <a:endParaRPr lang="zh-TW">
              <a:ea typeface="+mn-lt"/>
              <a:cs typeface="+mn-lt"/>
            </a:endParaRPr>
          </a:p>
          <a:p>
            <a:pPr lvl="1"/>
            <a:r>
              <a:rPr lang="zh-TW">
                <a:ea typeface="+mn-lt"/>
                <a:cs typeface="+mn-lt"/>
              </a:rPr>
              <a:t>We designed a custom case cover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66C1D0B-3488-4AAF-9ED2-CEF8F5C690B6}"/>
              </a:ext>
            </a:extLst>
          </p:cNvPr>
          <p:cNvSpPr txBox="1"/>
          <p:nvPr/>
        </p:nvSpPr>
        <p:spPr>
          <a:xfrm>
            <a:off x="838200" y="3798794"/>
            <a:ext cx="105156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zh-TW" sz="2400">
                <a:ea typeface="+mn-lt"/>
                <a:cs typeface="Calibri"/>
              </a:rPr>
              <a:t>Our result predicted the location of the</a:t>
            </a:r>
            <a:r>
              <a:rPr lang="en-US" altLang="zh-TW" sz="2400">
                <a:ea typeface="+mn-lt"/>
                <a:cs typeface="+mn-lt"/>
              </a:rPr>
              <a:t> source signal correctly </a:t>
            </a:r>
            <a:r>
              <a:rPr lang="en-US" sz="2400">
                <a:ea typeface="+mn-lt"/>
                <a:cs typeface="+mn-lt"/>
              </a:rPr>
              <a:t>in a well-controlled environment</a:t>
            </a:r>
            <a:endParaRPr lang="en-US" altLang="zh-TW" sz="2400">
              <a:ea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altLang="zh-TW" sz="2400">
                <a:ea typeface="+mn-lt"/>
              </a:rPr>
              <a:t>The results could be improved if switched to more advance sound recording system or adding more </a:t>
            </a:r>
            <a:r>
              <a:rPr lang="en-US" altLang="zh-TW" sz="2400">
                <a:latin typeface="Calibri"/>
                <a:ea typeface="+mn-lt"/>
                <a:cs typeface="Calibri"/>
              </a:rPr>
              <a:t>microphones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US" altLang="zh-TW" sz="2400">
                <a:latin typeface="Calibri"/>
                <a:ea typeface="新細明體"/>
                <a:cs typeface="Calibri"/>
              </a:rPr>
              <a:t>We appreciate the help from Professor </a:t>
            </a:r>
            <a:r>
              <a:rPr lang="en-US" altLang="zh-TW" sz="2400" err="1">
                <a:latin typeface="Calibri"/>
                <a:ea typeface="新細明體"/>
                <a:cs typeface="Calibri"/>
              </a:rPr>
              <a:t>Gollin</a:t>
            </a:r>
            <a:r>
              <a:rPr lang="en-US" altLang="zh-TW" sz="2400">
                <a:latin typeface="Calibri"/>
                <a:ea typeface="新細明體"/>
                <a:cs typeface="Calibri"/>
              </a:rPr>
              <a:t> and </a:t>
            </a:r>
            <a:r>
              <a:rPr lang="en-US" altLang="zh-TW" sz="2400" err="1">
                <a:latin typeface="Calibri"/>
                <a:ea typeface="新細明體"/>
                <a:cs typeface="Calibri"/>
              </a:rPr>
              <a:t>Shubhang</a:t>
            </a:r>
            <a:r>
              <a:rPr lang="en-US" altLang="zh-TW" sz="2400">
                <a:latin typeface="Calibri"/>
                <a:ea typeface="新細明體"/>
                <a:cs typeface="Calibri"/>
              </a:rPr>
              <a:t> during the entire project</a:t>
            </a:r>
            <a:endParaRPr lang="en-US" altLang="zh-TW" sz="240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15A79-095C-48F1-BF3A-86241834E811}"/>
              </a:ext>
            </a:extLst>
          </p:cNvPr>
          <p:cNvSpPr txBox="1"/>
          <p:nvPr/>
        </p:nvSpPr>
        <p:spPr>
          <a:xfrm>
            <a:off x="393247" y="6105237"/>
            <a:ext cx="11397560" cy="584775"/>
          </a:xfrm>
          <a:prstGeom prst="rect">
            <a:avLst/>
          </a:prstGeom>
          <a:noFill/>
        </p:spPr>
        <p:txBody>
          <a:bodyPr wrap="square" lIns="91440" tIns="45720" rIns="91440" bIns="45720" numCol="5" rtlCol="0" anchor="t">
            <a:spAutoFit/>
          </a:bodyPr>
          <a:lstStyle/>
          <a:p>
            <a:r>
              <a:rPr lang="en-US" sz="1600" err="1">
                <a:cs typeface="Calibri"/>
              </a:rPr>
              <a:t>Zhuo</a:t>
            </a:r>
            <a:r>
              <a:rPr lang="en-US" sz="1600" dirty="0">
                <a:cs typeface="Calibri"/>
              </a:rPr>
              <a:t> Chen</a:t>
            </a:r>
          </a:p>
          <a:p>
            <a:r>
              <a:rPr lang="en-US" sz="1600" dirty="0">
                <a:cs typeface="Calibri"/>
                <a:hlinkClick r:id="rId2"/>
              </a:rPr>
              <a:t>zhuoc3@illinois.edu</a:t>
            </a:r>
            <a:endParaRPr lang="en-US" sz="1600" dirty="0">
              <a:cs typeface="Calibri"/>
            </a:endParaRPr>
          </a:p>
          <a:p>
            <a:r>
              <a:rPr lang="en-US" sz="1600" dirty="0">
                <a:cs typeface="Calibri"/>
              </a:rPr>
              <a:t>Peng Cheng</a:t>
            </a:r>
          </a:p>
          <a:p>
            <a:r>
              <a:rPr lang="en-US" sz="1600">
                <a:cs typeface="Calibri"/>
                <a:hlinkClick r:id="rId3"/>
              </a:rPr>
              <a:t>chengp7@Illinois.edu</a:t>
            </a:r>
            <a:r>
              <a:rPr lang="en-US" sz="1600">
                <a:cs typeface="Calibri"/>
              </a:rPr>
              <a:t> </a:t>
            </a:r>
            <a:endParaRPr lang="en-US" sz="1600" dirty="0">
              <a:cs typeface="Calibri"/>
            </a:endParaRPr>
          </a:p>
          <a:p>
            <a:r>
              <a:rPr lang="en-US" sz="1600" err="1"/>
              <a:t>Leyang</a:t>
            </a:r>
            <a:r>
              <a:rPr lang="en-US" sz="1600" dirty="0"/>
              <a:t> Liu</a:t>
            </a:r>
          </a:p>
          <a:p>
            <a:r>
              <a:rPr lang="zh-TW" altLang="en-US" sz="1600" dirty="0">
                <a:ea typeface="新細明體"/>
                <a:cs typeface="Calibri"/>
                <a:hlinkClick r:id="rId4"/>
              </a:rPr>
              <a:t>Leyangl2@illinois.edu</a:t>
            </a:r>
            <a:endParaRPr lang="zh-TW" altLang="en-US" sz="1600" dirty="0">
              <a:ea typeface="新細明體"/>
              <a:cs typeface="Calibri"/>
            </a:endParaRPr>
          </a:p>
          <a:p>
            <a:r>
              <a:rPr lang="en-US" sz="1600" err="1"/>
              <a:t>Wenqing</a:t>
            </a:r>
            <a:r>
              <a:rPr lang="en-US" sz="1600" dirty="0"/>
              <a:t> Wang</a:t>
            </a:r>
          </a:p>
          <a:p>
            <a:r>
              <a:rPr lang="en-US" sz="1600" u="sng">
                <a:solidFill>
                  <a:srgbClr val="0070C0"/>
                </a:solidFill>
                <a:cs typeface="Calibri"/>
              </a:rPr>
              <a:t>wenqing2@illinois.edu</a:t>
            </a:r>
          </a:p>
          <a:p>
            <a:r>
              <a:rPr lang="en-US" sz="1600" err="1"/>
              <a:t>Kaiwen</a:t>
            </a:r>
            <a:r>
              <a:rPr lang="en-US" sz="1600" dirty="0"/>
              <a:t> Hu</a:t>
            </a:r>
          </a:p>
          <a:p>
            <a:r>
              <a:rPr lang="en-US" sz="1600" dirty="0">
                <a:hlinkClick r:id="rId5"/>
              </a:rPr>
              <a:t>kaiwenh2@illinois.edu</a:t>
            </a:r>
            <a:r>
              <a:rPr lang="en-US" sz="1600"/>
              <a:t> </a:t>
            </a:r>
            <a:endParaRPr lang="en-US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149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B9F9E-665B-4209-9965-98873C49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Difference of Arrival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01930-8981-4DA9-9D31-86D40F1F9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612381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Only have access to the difference of arrival times of the sound signal</a:t>
            </a:r>
          </a:p>
          <a:p>
            <a:r>
              <a:rPr lang="en-US" dirty="0"/>
              <a:t>Two detectors</a:t>
            </a:r>
          </a:p>
          <a:p>
            <a:pPr marL="0" indent="0">
              <a:buNone/>
            </a:pPr>
            <a:r>
              <a:rPr lang="en-US" dirty="0"/>
              <a:t>   —a hyperbola</a:t>
            </a:r>
          </a:p>
          <a:p>
            <a:r>
              <a:rPr lang="en-US" dirty="0"/>
              <a:t>Three detectors</a:t>
            </a:r>
          </a:p>
          <a:p>
            <a:pPr marL="0" indent="0">
              <a:buNone/>
            </a:pPr>
            <a:r>
              <a:rPr lang="en-US" dirty="0"/>
              <a:t>   —two hyperbolas</a:t>
            </a:r>
          </a:p>
          <a:p>
            <a:pPr marL="0" indent="0">
              <a:buNone/>
            </a:pPr>
            <a:r>
              <a:rPr lang="en-US" dirty="0"/>
              <a:t>   —two source location candidates</a:t>
            </a:r>
          </a:p>
          <a:p>
            <a:r>
              <a:rPr lang="en-US" dirty="0"/>
              <a:t>Four or more detectors</a:t>
            </a:r>
          </a:p>
          <a:p>
            <a:pPr marL="0" indent="0">
              <a:buNone/>
            </a:pPr>
            <a:r>
              <a:rPr lang="en-US" dirty="0"/>
              <a:t>   —locate the source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D2DD714-8FAE-4BE7-B7C8-B7D1287070E1}"/>
              </a:ext>
            </a:extLst>
          </p:cNvPr>
          <p:cNvSpPr/>
          <p:nvPr/>
        </p:nvSpPr>
        <p:spPr>
          <a:xfrm>
            <a:off x="9581470" y="3314107"/>
            <a:ext cx="203426" cy="20342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lus Sign 6">
            <a:extLst>
              <a:ext uri="{FF2B5EF4-FFF2-40B4-BE49-F238E27FC236}">
                <a16:creationId xmlns:a16="http://schemas.microsoft.com/office/drawing/2014/main" id="{2BA4910C-5EE7-4091-873D-910AAF3AE21C}"/>
              </a:ext>
            </a:extLst>
          </p:cNvPr>
          <p:cNvSpPr/>
          <p:nvPr/>
        </p:nvSpPr>
        <p:spPr>
          <a:xfrm>
            <a:off x="6909163" y="4027404"/>
            <a:ext cx="411480" cy="411480"/>
          </a:xfrm>
          <a:prstGeom prst="mathPl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us Sign 7">
            <a:extLst>
              <a:ext uri="{FF2B5EF4-FFF2-40B4-BE49-F238E27FC236}">
                <a16:creationId xmlns:a16="http://schemas.microsoft.com/office/drawing/2014/main" id="{47140651-1F5F-4234-A9FF-3B72E2C30F26}"/>
              </a:ext>
            </a:extLst>
          </p:cNvPr>
          <p:cNvSpPr/>
          <p:nvPr/>
        </p:nvSpPr>
        <p:spPr>
          <a:xfrm>
            <a:off x="8450580" y="4027404"/>
            <a:ext cx="411480" cy="411480"/>
          </a:xfrm>
          <a:prstGeom prst="mathPl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A64EBC-1B54-46E5-A90C-8297A1DD5FC1}"/>
              </a:ext>
            </a:extLst>
          </p:cNvPr>
          <p:cNvCxnSpPr>
            <a:cxnSpLocks/>
          </p:cNvCxnSpPr>
          <p:nvPr/>
        </p:nvCxnSpPr>
        <p:spPr>
          <a:xfrm flipV="1">
            <a:off x="8656320" y="3405899"/>
            <a:ext cx="1026863" cy="8272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F6CD3E-02C6-49CA-BED4-FDA90FB1C707}"/>
              </a:ext>
            </a:extLst>
          </p:cNvPr>
          <p:cNvCxnSpPr>
            <a:cxnSpLocks/>
          </p:cNvCxnSpPr>
          <p:nvPr/>
        </p:nvCxnSpPr>
        <p:spPr>
          <a:xfrm flipV="1">
            <a:off x="7114903" y="3415820"/>
            <a:ext cx="2568280" cy="81732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5F7E7A8-FD50-4DA7-B5E6-4DBBF168BF22}"/>
              </a:ext>
            </a:extLst>
          </p:cNvPr>
          <p:cNvSpPr/>
          <p:nvPr/>
        </p:nvSpPr>
        <p:spPr>
          <a:xfrm>
            <a:off x="8289336" y="2732957"/>
            <a:ext cx="3633787" cy="3224212"/>
          </a:xfrm>
          <a:custGeom>
            <a:avLst/>
            <a:gdLst>
              <a:gd name="connsiteX0" fmla="*/ 1747838 w 1752600"/>
              <a:gd name="connsiteY0" fmla="*/ 0 h 3224212"/>
              <a:gd name="connsiteX1" fmla="*/ 0 w 1752600"/>
              <a:gd name="connsiteY1" fmla="*/ 1552575 h 3224212"/>
              <a:gd name="connsiteX2" fmla="*/ 1752600 w 1752600"/>
              <a:gd name="connsiteY2" fmla="*/ 3224212 h 322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600" h="3224212">
                <a:moveTo>
                  <a:pt x="1747838" y="0"/>
                </a:moveTo>
                <a:cubicBezTo>
                  <a:pt x="873522" y="507603"/>
                  <a:pt x="-794" y="1015206"/>
                  <a:pt x="0" y="1552575"/>
                </a:cubicBezTo>
                <a:cubicBezTo>
                  <a:pt x="794" y="2089944"/>
                  <a:pt x="1454944" y="2998787"/>
                  <a:pt x="1752600" y="3224212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FB3BADE2-99C0-491C-8563-B02280BBAB11}"/>
              </a:ext>
            </a:extLst>
          </p:cNvPr>
          <p:cNvSpPr/>
          <p:nvPr/>
        </p:nvSpPr>
        <p:spPr>
          <a:xfrm>
            <a:off x="6909163" y="5504255"/>
            <a:ext cx="411480" cy="411480"/>
          </a:xfrm>
          <a:prstGeom prst="mathPl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4DAD1A41-FD5D-4E46-821E-86288E3C6AB7}"/>
              </a:ext>
            </a:extLst>
          </p:cNvPr>
          <p:cNvSpPr/>
          <p:nvPr/>
        </p:nvSpPr>
        <p:spPr>
          <a:xfrm>
            <a:off x="8450580" y="5504255"/>
            <a:ext cx="411480" cy="411480"/>
          </a:xfrm>
          <a:prstGeom prst="mathPlus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8B7446D-09D5-45D9-B636-8398E57B5C0F}"/>
              </a:ext>
            </a:extLst>
          </p:cNvPr>
          <p:cNvCxnSpPr>
            <a:cxnSpLocks/>
          </p:cNvCxnSpPr>
          <p:nvPr/>
        </p:nvCxnSpPr>
        <p:spPr>
          <a:xfrm flipV="1">
            <a:off x="8656320" y="3415820"/>
            <a:ext cx="1026863" cy="22941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B2AD35B-6D79-4791-9790-B1CEABC87A9A}"/>
              </a:ext>
            </a:extLst>
          </p:cNvPr>
          <p:cNvSpPr/>
          <p:nvPr/>
        </p:nvSpPr>
        <p:spPr>
          <a:xfrm>
            <a:off x="6972504" y="2415223"/>
            <a:ext cx="3133725" cy="2294175"/>
          </a:xfrm>
          <a:custGeom>
            <a:avLst/>
            <a:gdLst>
              <a:gd name="connsiteX0" fmla="*/ 3133725 w 3133725"/>
              <a:gd name="connsiteY0" fmla="*/ 0 h 1976441"/>
              <a:gd name="connsiteX1" fmla="*/ 1676400 w 3133725"/>
              <a:gd name="connsiteY1" fmla="*/ 1976437 h 1976441"/>
              <a:gd name="connsiteX2" fmla="*/ 0 w 3133725"/>
              <a:gd name="connsiteY2" fmla="*/ 19050 h 197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3725" h="1976441">
                <a:moveTo>
                  <a:pt x="3133725" y="0"/>
                </a:moveTo>
                <a:cubicBezTo>
                  <a:pt x="2666206" y="986631"/>
                  <a:pt x="2198687" y="1973262"/>
                  <a:pt x="1676400" y="1976437"/>
                </a:cubicBezTo>
                <a:cubicBezTo>
                  <a:pt x="1154113" y="1979612"/>
                  <a:pt x="110331" y="203200"/>
                  <a:pt x="0" y="190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ultiplication Sign 40">
            <a:extLst>
              <a:ext uri="{FF2B5EF4-FFF2-40B4-BE49-F238E27FC236}">
                <a16:creationId xmlns:a16="http://schemas.microsoft.com/office/drawing/2014/main" id="{F65B9CF1-736A-44B9-BAC3-8F8D96A738B1}"/>
              </a:ext>
            </a:extLst>
          </p:cNvPr>
          <p:cNvSpPr/>
          <p:nvPr/>
        </p:nvSpPr>
        <p:spPr>
          <a:xfrm>
            <a:off x="9527568" y="3255245"/>
            <a:ext cx="311230" cy="31123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ultiplication Sign 41">
            <a:extLst>
              <a:ext uri="{FF2B5EF4-FFF2-40B4-BE49-F238E27FC236}">
                <a16:creationId xmlns:a16="http://schemas.microsoft.com/office/drawing/2014/main" id="{830FF67A-B778-4604-BD15-6BE32BD99510}"/>
              </a:ext>
            </a:extLst>
          </p:cNvPr>
          <p:cNvSpPr/>
          <p:nvPr/>
        </p:nvSpPr>
        <p:spPr>
          <a:xfrm>
            <a:off x="8554607" y="4540250"/>
            <a:ext cx="311230" cy="31123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23384E-3B0E-4B55-98C3-DAB45E15F74E}"/>
              </a:ext>
            </a:extLst>
          </p:cNvPr>
          <p:cNvSpPr txBox="1"/>
          <p:nvPr/>
        </p:nvSpPr>
        <p:spPr>
          <a:xfrm>
            <a:off x="6481696" y="4342988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Detector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4F6CCB-C674-43B2-BE99-523F5B7EBD36}"/>
              </a:ext>
            </a:extLst>
          </p:cNvPr>
          <p:cNvSpPr txBox="1"/>
          <p:nvPr/>
        </p:nvSpPr>
        <p:spPr>
          <a:xfrm>
            <a:off x="9805424" y="3357856"/>
            <a:ext cx="103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Source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6614801-50AA-4E61-8130-73B3C492F2B4}"/>
              </a:ext>
            </a:extLst>
          </p:cNvPr>
          <p:cNvSpPr txBox="1"/>
          <p:nvPr/>
        </p:nvSpPr>
        <p:spPr>
          <a:xfrm>
            <a:off x="7561381" y="4706816"/>
            <a:ext cx="2333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Source candidate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A6D35DE-6EF1-421E-ABFF-502D3B6061F8}"/>
              </a:ext>
            </a:extLst>
          </p:cNvPr>
          <p:cNvSpPr txBox="1"/>
          <p:nvPr/>
        </p:nvSpPr>
        <p:spPr>
          <a:xfrm>
            <a:off x="6481696" y="6001053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Detector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3C4D6C2-DD07-487D-9F56-9991A68DEB4B}"/>
              </a:ext>
            </a:extLst>
          </p:cNvPr>
          <p:cNvSpPr txBox="1"/>
          <p:nvPr/>
        </p:nvSpPr>
        <p:spPr>
          <a:xfrm>
            <a:off x="8017363" y="6020676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Detector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09E3B75-1D77-4F9E-B65B-2CAF708BA61E}"/>
              </a:ext>
            </a:extLst>
          </p:cNvPr>
          <p:cNvSpPr txBox="1"/>
          <p:nvPr/>
        </p:nvSpPr>
        <p:spPr>
          <a:xfrm>
            <a:off x="8908937" y="4008314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55706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8" grpId="0" animBg="1"/>
      <p:bldP spid="30" grpId="0" animBg="1"/>
      <p:bldP spid="31" grpId="0" animBg="1"/>
      <p:bldP spid="39" grpId="0" animBg="1"/>
      <p:bldP spid="41" grpId="0" animBg="1"/>
      <p:bldP spid="42" grpId="0" animBg="1"/>
      <p:bldP spid="45" grpId="0"/>
      <p:bldP spid="49" grpId="0"/>
      <p:bldP spid="50" grpId="0"/>
      <p:bldP spid="51" grpId="0"/>
      <p:bldP spid="52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6FBB5-6F1A-44CD-835D-2254F69D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Locate the Source in a Perfect World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060093-14B9-4CF1-940A-17CE0A20E0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398421" cy="435133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Without errors, the locations and arrival times must satisfy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⬤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dirty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</a:rPr>
                                    <m:t>➕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⬤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</a:rPr>
                                    <m:t>➕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⬤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</a:rPr>
                                    <m:t>➕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⬤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</a:rPr>
                                    <m:t>➕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⬤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</a:rPr>
                                    <m:t>➕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⬤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</a:rPr>
                                    <m:t>➕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⬤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</a:rPr>
                                    <m:t>➕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⬤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</a:rPr>
                                    <m:t>➕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⬤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</a:rPr>
                                    <m:t>➕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⬤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</a:rPr>
                                    <m:t>➕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⬤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</a:rPr>
                                    <m:t>➕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⬤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</a:rPr>
                                    <m:t>➕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060093-14B9-4CF1-940A-17CE0A20E0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398421" cy="4351338"/>
              </a:xfrm>
              <a:blipFill>
                <a:blip r:embed="rId2"/>
                <a:stretch>
                  <a:fillRect l="-2002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0ED4CBF-9148-424E-AFF4-0D3BF469A8F8}"/>
              </a:ext>
            </a:extLst>
          </p:cNvPr>
          <p:cNvSpPr/>
          <p:nvPr/>
        </p:nvSpPr>
        <p:spPr>
          <a:xfrm>
            <a:off x="10152010" y="2323723"/>
            <a:ext cx="203426" cy="20342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4AC6CD17-AD01-456B-B17E-D04FCF0B3518}"/>
              </a:ext>
            </a:extLst>
          </p:cNvPr>
          <p:cNvSpPr/>
          <p:nvPr/>
        </p:nvSpPr>
        <p:spPr>
          <a:xfrm>
            <a:off x="7480663" y="3031556"/>
            <a:ext cx="411480" cy="411480"/>
          </a:xfrm>
          <a:prstGeom prst="mathPlus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2DA486CD-D7B6-46D6-8169-59C047F02F12}"/>
              </a:ext>
            </a:extLst>
          </p:cNvPr>
          <p:cNvSpPr/>
          <p:nvPr/>
        </p:nvSpPr>
        <p:spPr>
          <a:xfrm>
            <a:off x="9022080" y="3031556"/>
            <a:ext cx="411480" cy="411480"/>
          </a:xfrm>
          <a:prstGeom prst="mathPlus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5FBDD8D3-0071-452A-97B4-86B6E22DD42D}"/>
              </a:ext>
            </a:extLst>
          </p:cNvPr>
          <p:cNvSpPr/>
          <p:nvPr/>
        </p:nvSpPr>
        <p:spPr>
          <a:xfrm>
            <a:off x="7480663" y="4508407"/>
            <a:ext cx="411480" cy="411480"/>
          </a:xfrm>
          <a:prstGeom prst="mathPlus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E8058A95-7C8D-44AE-BBBE-18125C67A63C}"/>
              </a:ext>
            </a:extLst>
          </p:cNvPr>
          <p:cNvSpPr/>
          <p:nvPr/>
        </p:nvSpPr>
        <p:spPr>
          <a:xfrm>
            <a:off x="9022080" y="4508407"/>
            <a:ext cx="411480" cy="411480"/>
          </a:xfrm>
          <a:prstGeom prst="mathPlus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7D2091-FD01-49D4-BCAA-6A4111DF1FE0}"/>
                  </a:ext>
                </a:extLst>
              </p:cNvPr>
              <p:cNvSpPr txBox="1"/>
              <p:nvPr/>
            </p:nvSpPr>
            <p:spPr>
              <a:xfrm>
                <a:off x="7062961" y="3332346"/>
                <a:ext cx="12779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7D2091-FD01-49D4-BCAA-6A4111DF1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961" y="3332346"/>
                <a:ext cx="1277914" cy="461665"/>
              </a:xfrm>
              <a:prstGeom prst="rect">
                <a:avLst/>
              </a:prstGeom>
              <a:blipFill>
                <a:blip r:embed="rId3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EFFBD0-F948-41D0-B2E5-965EC9AC5614}"/>
                  </a:ext>
                </a:extLst>
              </p:cNvPr>
              <p:cNvSpPr txBox="1"/>
              <p:nvPr/>
            </p:nvSpPr>
            <p:spPr>
              <a:xfrm>
                <a:off x="7047446" y="4810330"/>
                <a:ext cx="12779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EFFBD0-F948-41D0-B2E5-965EC9AC5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446" y="4810330"/>
                <a:ext cx="1277914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8B043A4-DAFD-426F-836E-0748924D8752}"/>
                  </a:ext>
                </a:extLst>
              </p:cNvPr>
              <p:cNvSpPr txBox="1"/>
              <p:nvPr/>
            </p:nvSpPr>
            <p:spPr>
              <a:xfrm>
                <a:off x="8577541" y="4845188"/>
                <a:ext cx="12779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8B043A4-DAFD-426F-836E-0748924D8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7541" y="4845188"/>
                <a:ext cx="127791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024796-3C27-4DC1-B6A6-7BA838EB0CF3}"/>
                  </a:ext>
                </a:extLst>
              </p:cNvPr>
              <p:cNvSpPr txBox="1"/>
              <p:nvPr/>
            </p:nvSpPr>
            <p:spPr>
              <a:xfrm>
                <a:off x="8604377" y="3335996"/>
                <a:ext cx="12779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024796-3C27-4DC1-B6A6-7BA838EB0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77" y="3335996"/>
                <a:ext cx="1277914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D7D1803-791E-42D3-BC9B-C2CC59E0CAA3}"/>
              </a:ext>
            </a:extLst>
          </p:cNvPr>
          <p:cNvSpPr txBox="1"/>
          <p:nvPr/>
        </p:nvSpPr>
        <p:spPr>
          <a:xfrm>
            <a:off x="10355436" y="1839913"/>
            <a:ext cx="1036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Source</a:t>
            </a:r>
          </a:p>
          <a:p>
            <a:endParaRPr lang="en-US" sz="240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44B70A-44E5-4283-9F5C-74DA228D1DED}"/>
              </a:ext>
            </a:extLst>
          </p:cNvPr>
          <p:cNvCxnSpPr>
            <a:cxnSpLocks/>
          </p:cNvCxnSpPr>
          <p:nvPr/>
        </p:nvCxnSpPr>
        <p:spPr>
          <a:xfrm flipV="1">
            <a:off x="9220200" y="2409986"/>
            <a:ext cx="1043885" cy="83596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130A656-6DFD-47F0-8B3E-4CEC56D767A6}"/>
              </a:ext>
            </a:extLst>
          </p:cNvPr>
          <p:cNvCxnSpPr>
            <a:cxnSpLocks/>
          </p:cNvCxnSpPr>
          <p:nvPr/>
        </p:nvCxnSpPr>
        <p:spPr>
          <a:xfrm flipV="1">
            <a:off x="7695805" y="2419906"/>
            <a:ext cx="2568280" cy="81732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31A24E4-F29D-4A34-9E88-FDCC096643B3}"/>
              </a:ext>
            </a:extLst>
          </p:cNvPr>
          <p:cNvCxnSpPr>
            <a:cxnSpLocks/>
          </p:cNvCxnSpPr>
          <p:nvPr/>
        </p:nvCxnSpPr>
        <p:spPr>
          <a:xfrm flipV="1">
            <a:off x="9216498" y="2409985"/>
            <a:ext cx="1026863" cy="229417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2270892-F087-46BF-9C23-5BABAE355AFB}"/>
              </a:ext>
            </a:extLst>
          </p:cNvPr>
          <p:cNvCxnSpPr>
            <a:cxnSpLocks/>
          </p:cNvCxnSpPr>
          <p:nvPr/>
        </p:nvCxnSpPr>
        <p:spPr>
          <a:xfrm flipV="1">
            <a:off x="7686403" y="2419907"/>
            <a:ext cx="2577682" cy="229424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65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1" grpId="0" animBg="1"/>
      <p:bldP spid="11" grpId="1" animBg="1"/>
      <p:bldP spid="11" grpId="2" animBg="1"/>
      <p:bldP spid="11" grpId="3" animBg="1"/>
      <p:bldP spid="16" grpId="0"/>
      <p:bldP spid="16" grpId="1"/>
      <p:bldP spid="17" grpId="0"/>
      <p:bldP spid="17" grpId="1"/>
      <p:bldP spid="17" grpId="2"/>
      <p:bldP spid="17" grpId="3"/>
      <p:bldP spid="17" grpId="4"/>
      <p:bldP spid="17" grpId="5"/>
      <p:bldP spid="18" grpId="0"/>
      <p:bldP spid="18" grpId="1"/>
      <p:bldP spid="18" grpId="2"/>
      <p:bldP spid="18" grpId="3"/>
      <p:bldP spid="19" grpId="0"/>
      <p:bldP spid="19" grpId="1"/>
      <p:bldP spid="19" grpId="2"/>
      <p:bldP spid="19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8616-5EF4-4C41-B992-42377B86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a Not So Perfect World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35579C-705D-442F-9B66-3C5D4AC535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/>
                  <a:t>The original equation may not have a solution</a:t>
                </a:r>
              </a:p>
              <a:p>
                <a:r>
                  <a:rPr lang="en-US"/>
                  <a:t>Instead, minimize the cost function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⬤</m:t>
                              </m:r>
                            </m:e>
                          </m:acc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⬤</m:t>
                                  </m:r>
                                </m:e>
                              </m:acc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solidFill>
                                                    <a:schemeClr val="bg1">
                                                      <a:lumMod val="6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bg1">
                                                      <a:lumMod val="6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⬤</m:t>
                                              </m:r>
                                            </m:e>
                                          </m:acc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 dirty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i="1" dirty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m:rPr>
                                                      <m:nor/>
                                                    </m:rPr>
                                                    <a:rPr lang="en-US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</a:rPr>
                                                    <m:t>➕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 dirty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solidFill>
                                                    <a:schemeClr val="bg1">
                                                      <a:lumMod val="6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bg1">
                                                      <a:lumMod val="6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⬤</m:t>
                                              </m:r>
                                            </m:e>
                                          </m:acc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 dirty="0">
                                                  <a:solidFill>
                                                    <a:schemeClr val="accent2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i="1" dirty="0">
                                                      <a:solidFill>
                                                        <a:schemeClr val="accent2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m:rPr>
                                                      <m:nor/>
                                                    </m:rPr>
                                                    <a:rPr lang="en-US">
                                                      <a:solidFill>
                                                        <a:schemeClr val="accent2">
                                                          <a:lumMod val="75000"/>
                                                        </a:schemeClr>
                                                      </a:solidFill>
                                                    </a:rPr>
                                                    <m:t>➕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accent2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d>
                                        <m:d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dirty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dirty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dirty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 dirty="0">
                                                  <a:solidFill>
                                                    <a:schemeClr val="accent2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dirty="0">
                                                  <a:solidFill>
                                                    <a:schemeClr val="accent2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dirty="0">
                                                  <a:solidFill>
                                                    <a:schemeClr val="accent2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/>
              </a:p>
              <a:p>
                <a:r>
                  <a:rPr lang="en-US"/>
                  <a:t>Same solution for the source location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⬤</m:t>
                        </m:r>
                      </m:e>
                    </m:acc>
                  </m:oMath>
                </a14:m>
                <a:r>
                  <a:rPr lang="en-US"/>
                  <a:t> if no errors</a:t>
                </a:r>
              </a:p>
              <a:p>
                <a:r>
                  <a:rPr lang="en-US"/>
                  <a:t>With random noise, the equation finds the expectation of the source location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⬤</m:t>
                        </m:r>
                      </m:e>
                    </m:acc>
                  </m:oMath>
                </a14:m>
                <a:endParaRPr lang="en-US"/>
              </a:p>
              <a:p>
                <a:r>
                  <a:rPr lang="en-US"/>
                  <a:t>The more detectors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➕</m:t>
                        </m:r>
                      </m:e>
                    </m:acc>
                  </m:oMath>
                </a14:m>
                <a:r>
                  <a:rPr lang="en-US"/>
                  <a:t>, the more accurate is the predicted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⬤</m:t>
                            </m:r>
                          </m:e>
                        </m:acc>
                      </m:e>
                    </m:acc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35579C-705D-442F-9B66-3C5D4AC535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727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3783-6EF1-4502-8E28-AD86DE6C1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Extract Signal Arrival Times from Recordings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213D0B-AB82-43A3-B9ED-E96748EF20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3543300" cy="4351338"/>
              </a:xfrm>
            </p:spPr>
            <p:txBody>
              <a:bodyPr/>
              <a:lstStyle/>
              <a:p>
                <a:r>
                  <a:rPr lang="en-US" dirty="0"/>
                  <a:t>Identify the signal</a:t>
                </a:r>
              </a:p>
              <a:p>
                <a:r>
                  <a:rPr lang="en-US" dirty="0"/>
                  <a:t>Find the signal in other recordings by  comparing the signal against the recordings at different time shifts</a:t>
                </a:r>
              </a:p>
              <a:p>
                <a:r>
                  <a:rPr lang="en-US" dirty="0"/>
                  <a:t>Write down time shift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of the best match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213D0B-AB82-43A3-B9ED-E96748EF20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3543300" cy="4351338"/>
              </a:xfrm>
              <a:blipFill>
                <a:blip r:embed="rId2"/>
                <a:stretch>
                  <a:fillRect l="-3098" t="-2241" r="-2238" b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774313AD-6FC4-4AD7-B9A4-493377306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68" y="1825625"/>
            <a:ext cx="6517248" cy="3829504"/>
          </a:xfrm>
          <a:prstGeom prst="rect">
            <a:avLst/>
          </a:prstGeom>
        </p:spPr>
      </p:pic>
      <p:pic>
        <p:nvPicPr>
          <p:cNvPr id="13" name="Picture 12" descr="Diagram, histogram&#10;&#10;Description automatically generated">
            <a:extLst>
              <a:ext uri="{FF2B5EF4-FFF2-40B4-BE49-F238E27FC236}">
                <a16:creationId xmlns:a16="http://schemas.microsoft.com/office/drawing/2014/main" id="{2A8AF28D-EB75-41C2-86B1-65A5B6427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68" y="1825625"/>
            <a:ext cx="6517248" cy="3829504"/>
          </a:xfrm>
          <a:prstGeom prst="rect">
            <a:avLst/>
          </a:prstGeom>
        </p:spPr>
      </p:pic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88D5F4EA-E354-4753-849C-B413730F3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68" y="1825625"/>
            <a:ext cx="6517248" cy="3829504"/>
          </a:xfrm>
          <a:prstGeom prst="rect">
            <a:avLst/>
          </a:prstGeom>
        </p:spPr>
      </p:pic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D110F89A-FC5C-4DCC-A06A-EB44BE8F38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68" y="1825625"/>
            <a:ext cx="6517248" cy="382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7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59266-E93F-44D9-B860-991BE61FE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Signals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C93583-C98B-4DC0-B9B0-98CF18A43B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4886802" cy="4351338"/>
              </a:xfrm>
            </p:spPr>
            <p:txBody>
              <a:bodyPr/>
              <a:lstStyle/>
              <a:p>
                <a:r>
                  <a:rPr lang="en-US" dirty="0"/>
                  <a:t>Subtract signals at each time and sum (them)</a:t>
                </a:r>
                <a:r>
                  <a:rPr lang="en-US" baseline="30000" dirty="0"/>
                  <a:t>2</a:t>
                </a:r>
                <a:r>
                  <a:rPr lang="en-US" dirty="0"/>
                  <a:t> up</a:t>
                </a:r>
              </a:p>
              <a:p>
                <a:r>
                  <a:rPr lang="en-US" dirty="0"/>
                  <a:t>Small issue</a:t>
                </a:r>
              </a:p>
              <a:p>
                <a:pPr marL="0" indent="0">
                  <a:buNone/>
                </a:pPr>
                <a:r>
                  <a:rPr lang="en-US" dirty="0"/>
                  <a:t>   —volume 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(square) normalization</a:t>
                </a:r>
              </a:p>
              <a:p>
                <a:r>
                  <a:rPr lang="en-US" dirty="0"/>
                  <a:t>Another perspective</a:t>
                </a:r>
              </a:p>
              <a:p>
                <a:pPr marL="0" indent="0">
                  <a:buNone/>
                </a:pPr>
                <a:r>
                  <a:rPr lang="en-US" dirty="0"/>
                  <a:t>  —Euclidean distance between high dimensional vectors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C93583-C98B-4DC0-B9B0-98CF18A43B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4886802" cy="4351338"/>
              </a:xfrm>
              <a:blipFill>
                <a:blip r:embed="rId2"/>
                <a:stretch>
                  <a:fillRect l="-2494" t="-2241" r="-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42E4823C-C708-4EE2-A60E-7AE9826A8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677" y="1027906"/>
            <a:ext cx="4433582" cy="2605152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40F4450C-C4DA-4EF0-B99E-137EECC04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77" y="1025908"/>
            <a:ext cx="4436982" cy="2607150"/>
          </a:xfrm>
          <a:prstGeom prst="rect">
            <a:avLst/>
          </a:prstGeom>
        </p:spPr>
      </p:pic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7831D128-0D19-4B35-9073-7B11236FF1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677" y="3623667"/>
            <a:ext cx="4436982" cy="260715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250EEB2A-A23E-4EE0-815D-4B9517E20E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77" y="3623119"/>
            <a:ext cx="4433582" cy="2605152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85FA493A-2238-4D71-809C-FE43AACB6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77" y="1026907"/>
            <a:ext cx="4433582" cy="2605152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05614EB-8C88-4560-8C09-F5306A0454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77" y="3629088"/>
            <a:ext cx="4426782" cy="2601156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5D2135E6-7C5D-4FDA-A02D-8E1518F1F8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77" y="1023362"/>
            <a:ext cx="4452452" cy="2616240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A833F17E-DAAA-4FDF-9F96-B2E62F9C73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26" y="3620573"/>
            <a:ext cx="4433583" cy="2605152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A1F1A3C5-3313-4B6C-BB9F-836B17C064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77" y="1019363"/>
            <a:ext cx="4460952" cy="2620239"/>
          </a:xfrm>
          <a:prstGeom prst="rect">
            <a:avLst/>
          </a:prstGeom>
        </p:spPr>
      </p:pic>
      <p:pic>
        <p:nvPicPr>
          <p:cNvPr id="10" name="Picture 9" descr="A close up of a implement&#10;&#10;Description automatically generated">
            <a:extLst>
              <a:ext uri="{FF2B5EF4-FFF2-40B4-BE49-F238E27FC236}">
                <a16:creationId xmlns:a16="http://schemas.microsoft.com/office/drawing/2014/main" id="{F454873C-29ED-4693-90E0-6C50D2C430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27" y="3635605"/>
            <a:ext cx="4434432" cy="2598088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238C6A2-B060-49D1-B4FA-C690E6D9A58A}"/>
              </a:ext>
            </a:extLst>
          </p:cNvPr>
          <p:cNvGrpSpPr/>
          <p:nvPr/>
        </p:nvGrpSpPr>
        <p:grpSpPr>
          <a:xfrm>
            <a:off x="6887957" y="1146385"/>
            <a:ext cx="3693591" cy="2114295"/>
            <a:chOff x="3220014" y="1521310"/>
            <a:chExt cx="3693591" cy="211429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14CA699-A76A-4458-AA59-32E31623B7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2895" y="2400657"/>
              <a:ext cx="1460710" cy="123494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A19F70B-BBAE-4612-86A4-FF5E6D5266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5114" y="1733226"/>
              <a:ext cx="2227801" cy="190237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C1150FA-0C18-4A5F-9774-6B30310A6D59}"/>
                </a:ext>
              </a:extLst>
            </p:cNvPr>
            <p:cNvCxnSpPr>
              <a:cxnSpLocks/>
            </p:cNvCxnSpPr>
            <p:nvPr/>
          </p:nvCxnSpPr>
          <p:spPr>
            <a:xfrm>
              <a:off x="3220014" y="1747622"/>
              <a:ext cx="3693591" cy="65303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6D96724-6D91-4A63-98A5-FBCB404AE151}"/>
                    </a:ext>
                  </a:extLst>
                </p:cNvPr>
                <p:cNvSpPr txBox="1"/>
                <p:nvPr/>
              </p:nvSpPr>
              <p:spPr>
                <a:xfrm>
                  <a:off x="4035188" y="2715433"/>
                  <a:ext cx="425436" cy="5162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en-US" sz="24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6D96724-6D91-4A63-98A5-FBCB404AE1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5188" y="2715433"/>
                  <a:ext cx="425436" cy="5162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CE829E2-94E6-47D8-ADA0-C2D7F0448D80}"/>
                    </a:ext>
                  </a:extLst>
                </p:cNvPr>
                <p:cNvSpPr txBox="1"/>
                <p:nvPr/>
              </p:nvSpPr>
              <p:spPr>
                <a:xfrm>
                  <a:off x="6124206" y="2970796"/>
                  <a:ext cx="43101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oMath>
                    </m:oMathPara>
                  </a14:m>
                  <a:endParaRPr lang="en-US" sz="24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CE829E2-94E6-47D8-ADA0-C2D7F0448D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4206" y="2970796"/>
                  <a:ext cx="431015" cy="461665"/>
                </a:xfrm>
                <a:prstGeom prst="rect">
                  <a:avLst/>
                </a:prstGeom>
                <a:blipFill>
                  <a:blip r:embed="rId13"/>
                  <a:stretch>
                    <a:fillRect t="-17105" r="-338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391A3620-B2AD-401D-A57C-47662C10E2C9}"/>
                    </a:ext>
                  </a:extLst>
                </p:cNvPr>
                <p:cNvSpPr txBox="1"/>
                <p:nvPr/>
              </p:nvSpPr>
              <p:spPr>
                <a:xfrm>
                  <a:off x="4960886" y="1521310"/>
                  <a:ext cx="970522" cy="5162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en-US" sz="24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391A3620-B2AD-401D-A57C-47662C10E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0886" y="1521310"/>
                  <a:ext cx="970522" cy="5162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BA0D409-BE2C-402F-97ED-8B8B6341A508}"/>
              </a:ext>
            </a:extLst>
          </p:cNvPr>
          <p:cNvGrpSpPr/>
          <p:nvPr/>
        </p:nvGrpSpPr>
        <p:grpSpPr>
          <a:xfrm>
            <a:off x="7544763" y="3645571"/>
            <a:ext cx="2604885" cy="2087251"/>
            <a:chOff x="3547352" y="4749857"/>
            <a:chExt cx="2604885" cy="2087251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EA5B667-B7EA-4511-9328-9C0BFC880A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0886" y="5813854"/>
              <a:ext cx="964179" cy="77336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C2B986F-4387-4E3D-8F44-200236624D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60341" y="5813854"/>
              <a:ext cx="1000566" cy="77336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31F7043-63FF-40F6-80E7-735B4B3B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960341" y="5813854"/>
              <a:ext cx="19556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0170A93-846C-44AA-B857-256EBCC986FD}"/>
                    </a:ext>
                  </a:extLst>
                </p:cNvPr>
                <p:cNvSpPr txBox="1"/>
                <p:nvPr/>
              </p:nvSpPr>
              <p:spPr>
                <a:xfrm>
                  <a:off x="3547352" y="5786692"/>
                  <a:ext cx="620234" cy="10504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4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acc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24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0170A93-846C-44AA-B857-256EBCC986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7352" y="5786692"/>
                  <a:ext cx="620234" cy="105041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A2A52FCD-D418-4811-ACA1-2009D11E6123}"/>
                    </a:ext>
                  </a:extLst>
                </p:cNvPr>
                <p:cNvSpPr txBox="1"/>
                <p:nvPr/>
              </p:nvSpPr>
              <p:spPr>
                <a:xfrm>
                  <a:off x="5525655" y="5941397"/>
                  <a:ext cx="626582" cy="8831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4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24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A2A52FCD-D418-4811-ACA1-2009D11E61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5655" y="5941397"/>
                  <a:ext cx="626582" cy="88312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B1EB12DA-68A5-4BA0-858C-7A18B2EE541D}"/>
                    </a:ext>
                  </a:extLst>
                </p:cNvPr>
                <p:cNvSpPr txBox="1"/>
                <p:nvPr/>
              </p:nvSpPr>
              <p:spPr>
                <a:xfrm>
                  <a:off x="4285958" y="4749857"/>
                  <a:ext cx="1360116" cy="10504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4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</m:d>
                          </m:den>
                        </m:f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4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acc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24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B1EB12DA-68A5-4BA0-858C-7A18B2EE54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5958" y="4749857"/>
                  <a:ext cx="1360116" cy="105041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292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16781-5FE3-486A-8F97-F9B8484CF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Best Match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4CB086-05DE-4778-824D-56BB7356A5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5"/>
                <a:ext cx="5631524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Compute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metric defined previously between the signal and the recording at all possible time shifts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̃"/>
                                      <m:ctrlPr>
                                        <a:rPr lang="en-US" sz="28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sz="2800" i="1">
                                                  <a:solidFill>
                                                    <a:schemeClr val="accent6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chemeClr val="accent6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</m:acc>
                                          <m:d>
                                            <m:dPr>
                                              <m:ctrlPr>
                                                <a:rPr lang="en-US" sz="2800" i="1">
                                                  <a:solidFill>
                                                    <a:schemeClr val="accent6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chemeClr val="accent6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̃"/>
                                      <m:ctrlPr>
                                        <a:rPr lang="en-US" sz="2800" i="1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i="1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</m:acc>
                                          <m:d>
                                            <m:dPr>
                                              <m:ctrlP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𝜏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Pure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Perfect match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Look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that minimizes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4CB086-05DE-4778-824D-56BB7356A5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5"/>
                <a:ext cx="5631524" cy="4351338"/>
              </a:xfrm>
              <a:blipFill>
                <a:blip r:embed="rId2"/>
                <a:stretch>
                  <a:fillRect l="-1950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61F02C2C-233E-4084-A4FF-758B84AF7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574" y="681038"/>
            <a:ext cx="4526050" cy="5121972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C9635EC-ADF6-4F34-BD96-6FBE39751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03" y="681038"/>
            <a:ext cx="4526050" cy="5121972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FBD88E29-84F8-4DDE-8359-37D9454CC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31" y="681038"/>
            <a:ext cx="4529221" cy="5121972"/>
          </a:xfrm>
          <a:prstGeom prst="rect">
            <a:avLst/>
          </a:prstGeom>
        </p:spPr>
      </p:pic>
      <p:pic>
        <p:nvPicPr>
          <p:cNvPr id="21" name="Picture 20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30C09FCC-7DA6-4D7B-A45E-B4C06C65E2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31" y="681038"/>
            <a:ext cx="4526050" cy="5121972"/>
          </a:xfrm>
          <a:prstGeom prst="rect">
            <a:avLst/>
          </a:prstGeom>
        </p:spPr>
      </p:pic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3EFB4670-EB31-483D-9C0E-BFF2CC8F06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573" y="681038"/>
            <a:ext cx="4519708" cy="5121972"/>
          </a:xfrm>
          <a:prstGeom prst="rect">
            <a:avLst/>
          </a:prstGeom>
        </p:spPr>
      </p:pic>
      <p:pic>
        <p:nvPicPr>
          <p:cNvPr id="25" name="Picture 24" descr="Chart&#10;&#10;Description automatically generated">
            <a:extLst>
              <a:ext uri="{FF2B5EF4-FFF2-40B4-BE49-F238E27FC236}">
                <a16:creationId xmlns:a16="http://schemas.microsoft.com/office/drawing/2014/main" id="{300170AB-8BE9-4664-B63C-65400C260A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572" y="681038"/>
            <a:ext cx="4529221" cy="5121972"/>
          </a:xfrm>
          <a:prstGeom prst="rect">
            <a:avLst/>
          </a:prstGeom>
        </p:spPr>
      </p:pic>
      <p:pic>
        <p:nvPicPr>
          <p:cNvPr id="27" name="Picture 26" descr="Chart&#10;&#10;Description automatically generated">
            <a:extLst>
              <a:ext uri="{FF2B5EF4-FFF2-40B4-BE49-F238E27FC236}">
                <a16:creationId xmlns:a16="http://schemas.microsoft.com/office/drawing/2014/main" id="{43D5052A-22AD-4E14-B3FC-BA3887131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571" y="681038"/>
            <a:ext cx="4529220" cy="5121972"/>
          </a:xfrm>
          <a:prstGeom prst="rect">
            <a:avLst/>
          </a:prstGeom>
        </p:spPr>
      </p:pic>
      <p:pic>
        <p:nvPicPr>
          <p:cNvPr id="29" name="Picture 28" descr="Chart, histogram&#10;&#10;Description automatically generated">
            <a:extLst>
              <a:ext uri="{FF2B5EF4-FFF2-40B4-BE49-F238E27FC236}">
                <a16:creationId xmlns:a16="http://schemas.microsoft.com/office/drawing/2014/main" id="{D9D8541F-2D13-4272-9DE0-8F445E93FA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31" y="681038"/>
            <a:ext cx="4535560" cy="5121972"/>
          </a:xfrm>
          <a:prstGeom prst="rect">
            <a:avLst/>
          </a:prstGeom>
        </p:spPr>
      </p:pic>
      <p:pic>
        <p:nvPicPr>
          <p:cNvPr id="31" name="Picture 30" descr="Chart&#10;&#10;Description automatically generated">
            <a:extLst>
              <a:ext uri="{FF2B5EF4-FFF2-40B4-BE49-F238E27FC236}">
                <a16:creationId xmlns:a16="http://schemas.microsoft.com/office/drawing/2014/main" id="{FBDD47BC-55C0-4377-952F-6C187BAA5F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569" y="681038"/>
            <a:ext cx="4519712" cy="5121972"/>
          </a:xfrm>
          <a:prstGeom prst="rect">
            <a:avLst/>
          </a:prstGeom>
        </p:spPr>
      </p:pic>
      <p:pic>
        <p:nvPicPr>
          <p:cNvPr id="33" name="Picture 32" descr="Chart&#10;&#10;Description automatically generated">
            <a:extLst>
              <a:ext uri="{FF2B5EF4-FFF2-40B4-BE49-F238E27FC236}">
                <a16:creationId xmlns:a16="http://schemas.microsoft.com/office/drawing/2014/main" id="{880E8DAC-3969-4C3E-A5F2-43B7481FFC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31" y="681038"/>
            <a:ext cx="4535560" cy="51219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B1A52A-1906-49D7-A55C-D39082865CF1}"/>
                  </a:ext>
                </a:extLst>
              </p:cNvPr>
              <p:cNvSpPr txBox="1"/>
              <p:nvPr/>
            </p:nvSpPr>
            <p:spPr>
              <a:xfrm>
                <a:off x="9377530" y="5803010"/>
                <a:ext cx="12037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=3.6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B1A52A-1906-49D7-A55C-D39082865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7530" y="5803010"/>
                <a:ext cx="120379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6ABBAF1-BDF9-46BB-9739-C54E699F7F76}"/>
              </a:ext>
            </a:extLst>
          </p:cNvPr>
          <p:cNvCxnSpPr/>
          <p:nvPr/>
        </p:nvCxnSpPr>
        <p:spPr>
          <a:xfrm flipV="1">
            <a:off x="9979426" y="5487097"/>
            <a:ext cx="0" cy="3159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54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323D7-A7E5-EB40-969F-7CDBD070F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542"/>
          </a:xfrm>
        </p:spPr>
        <p:txBody>
          <a:bodyPr/>
          <a:lstStyle/>
          <a:p>
            <a:r>
              <a:rPr lang="en-US"/>
              <a:t>Data Acquisition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8C530-437F-2340-AA63-BFA24065A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8559"/>
            <a:ext cx="10515600" cy="3536408"/>
          </a:xfrm>
        </p:spPr>
        <p:txBody>
          <a:bodyPr>
            <a:normAutofit/>
          </a:bodyPr>
          <a:lstStyle/>
          <a:p>
            <a:r>
              <a:rPr lang="en-US" b="1"/>
              <a:t>Components: </a:t>
            </a:r>
            <a:r>
              <a:rPr lang="en-US"/>
              <a:t>Arduino Mega2560, LCD, Keypad, Microphone, MicroSD breakout board, RTC, GPS, BME680</a:t>
            </a:r>
          </a:p>
          <a:p>
            <a:r>
              <a:rPr lang="en-US" b="1"/>
              <a:t>Features: </a:t>
            </a:r>
            <a:endParaRPr lang="en-US"/>
          </a:p>
          <a:p>
            <a:pPr lvl="1"/>
            <a:r>
              <a:rPr lang="en-US"/>
              <a:t>Record audio and store the file in a MicroSD card</a:t>
            </a:r>
          </a:p>
          <a:p>
            <a:pPr lvl="1"/>
            <a:r>
              <a:rPr lang="en-US"/>
              <a:t>Synchronize and calibrate the internal clock of Arduino with GPS</a:t>
            </a:r>
          </a:p>
          <a:p>
            <a:pPr lvl="1"/>
            <a:r>
              <a:rPr lang="en-US"/>
              <a:t>Set staring and ending time with LCD display and keypad interface</a:t>
            </a:r>
          </a:p>
          <a:p>
            <a:pPr lvl="1"/>
            <a:r>
              <a:rPr lang="en-US"/>
              <a:t>Record temperature, air pressure, and humidity information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1897FD-B5EF-3F43-AEEE-D54A255BF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 t="7548" r="9969" b="9080"/>
          <a:stretch/>
        </p:blipFill>
        <p:spPr>
          <a:xfrm rot="16200000">
            <a:off x="5287944" y="3677541"/>
            <a:ext cx="2181976" cy="3243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C4E29-6FD6-494B-97D9-AF6DFA9086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8161" r="16325" b="8774"/>
          <a:stretch/>
        </p:blipFill>
        <p:spPr>
          <a:xfrm rot="16200000">
            <a:off x="8650282" y="3554828"/>
            <a:ext cx="2181975" cy="34885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BB8416-2894-BD4B-B924-3A98197043DA}"/>
              </a:ext>
            </a:extLst>
          </p:cNvPr>
          <p:cNvSpPr txBox="1"/>
          <p:nvPr/>
        </p:nvSpPr>
        <p:spPr>
          <a:xfrm>
            <a:off x="1361654" y="6427934"/>
            <a:ext cx="311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Breadboard version of the DAQ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84694C-CA0B-DA49-97DA-075C09EC5DE2}"/>
              </a:ext>
            </a:extLst>
          </p:cNvPr>
          <p:cNvSpPr txBox="1"/>
          <p:nvPr/>
        </p:nvSpPr>
        <p:spPr>
          <a:xfrm>
            <a:off x="6809474" y="6457727"/>
            <a:ext cx="2375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PCB version of the DAQ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A708F2D-B644-7640-99B3-994E81BBC1CF}"/>
              </a:ext>
            </a:extLst>
          </p:cNvPr>
          <p:cNvGrpSpPr/>
          <p:nvPr/>
        </p:nvGrpSpPr>
        <p:grpSpPr>
          <a:xfrm>
            <a:off x="1265242" y="4208131"/>
            <a:ext cx="3450658" cy="2249596"/>
            <a:chOff x="1107723" y="4014952"/>
            <a:chExt cx="3646100" cy="25715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571419-2CF9-A84F-A1BB-40D34AE9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723" y="4014952"/>
              <a:ext cx="3646100" cy="247792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77CE02-A2B3-2047-BCAA-32AACF2ECA20}"/>
                </a:ext>
              </a:extLst>
            </p:cNvPr>
            <p:cNvSpPr txBox="1"/>
            <p:nvPr/>
          </p:nvSpPr>
          <p:spPr>
            <a:xfrm>
              <a:off x="1170066" y="5725269"/>
              <a:ext cx="1287532" cy="2616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/>
                <a:t>Arduino Mega2560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B92935-613F-6C49-98BF-FE59ABC8C3D6}"/>
                </a:ext>
              </a:extLst>
            </p:cNvPr>
            <p:cNvSpPr txBox="1"/>
            <p:nvPr/>
          </p:nvSpPr>
          <p:spPr>
            <a:xfrm>
              <a:off x="2518477" y="4168327"/>
              <a:ext cx="410690" cy="2616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/>
                <a:t>GPS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E2CBCC-6679-FB42-8B3A-639DA7926534}"/>
                </a:ext>
              </a:extLst>
            </p:cNvPr>
            <p:cNvSpPr txBox="1"/>
            <p:nvPr/>
          </p:nvSpPr>
          <p:spPr>
            <a:xfrm>
              <a:off x="3104228" y="4261448"/>
              <a:ext cx="885179" cy="2616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/>
                <a:t>Microphone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52B1B5-2DFE-C743-9564-18A482FC687B}"/>
                </a:ext>
              </a:extLst>
            </p:cNvPr>
            <p:cNvSpPr txBox="1"/>
            <p:nvPr/>
          </p:nvSpPr>
          <p:spPr>
            <a:xfrm>
              <a:off x="2291880" y="4957665"/>
              <a:ext cx="670376" cy="2616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/>
                <a:t>MicroSD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72974E-5318-E448-B466-C99C2D510409}"/>
                </a:ext>
              </a:extLst>
            </p:cNvPr>
            <p:cNvSpPr txBox="1"/>
            <p:nvPr/>
          </p:nvSpPr>
          <p:spPr>
            <a:xfrm>
              <a:off x="2457597" y="6324888"/>
              <a:ext cx="835484" cy="2616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/>
                <a:t>LCD display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C4F55-0A7C-DF4B-97A9-A628E7792D6A}"/>
                </a:ext>
              </a:extLst>
            </p:cNvPr>
            <p:cNvSpPr txBox="1"/>
            <p:nvPr/>
          </p:nvSpPr>
          <p:spPr>
            <a:xfrm>
              <a:off x="3546817" y="6147271"/>
              <a:ext cx="607859" cy="2616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/>
                <a:t>Keypad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1CC81C-C3BD-3D4E-B082-768A1A9ACF47}"/>
                </a:ext>
              </a:extLst>
            </p:cNvPr>
            <p:cNvSpPr txBox="1"/>
            <p:nvPr/>
          </p:nvSpPr>
          <p:spPr>
            <a:xfrm>
              <a:off x="2804642" y="5412807"/>
              <a:ext cx="667170" cy="2616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/>
                <a:t>BME680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BA2598-1F72-854A-A9AD-FE5264DB550E}"/>
                </a:ext>
              </a:extLst>
            </p:cNvPr>
            <p:cNvSpPr txBox="1"/>
            <p:nvPr/>
          </p:nvSpPr>
          <p:spPr>
            <a:xfrm>
              <a:off x="3144265" y="4895609"/>
              <a:ext cx="405880" cy="2616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/>
                <a:t>RTC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D43502B-8EC4-ED4B-A603-2AEDE3BC1AB2}"/>
                </a:ext>
              </a:extLst>
            </p:cNvPr>
            <p:cNvSpPr txBox="1"/>
            <p:nvPr/>
          </p:nvSpPr>
          <p:spPr>
            <a:xfrm>
              <a:off x="1209596" y="4194101"/>
              <a:ext cx="710039" cy="2990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/>
                <a:t>Antenna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297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1624</Words>
  <Application>Microsoft Office PowerPoint</Application>
  <PresentationFormat>Widescreen</PresentationFormat>
  <Paragraphs>194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Office Theme</vt:lpstr>
      <vt:lpstr>Acoustic Direction Finding with Arduinos</vt:lpstr>
      <vt:lpstr>Introduction</vt:lpstr>
      <vt:lpstr>Time Difference of Arrival</vt:lpstr>
      <vt:lpstr>Locate the Source in a Perfect World</vt:lpstr>
      <vt:lpstr>In a Not So Perfect World</vt:lpstr>
      <vt:lpstr>Extract Signal Arrival Times from Recordings</vt:lpstr>
      <vt:lpstr>Matching Signals</vt:lpstr>
      <vt:lpstr>Find the Best Match</vt:lpstr>
      <vt:lpstr>Data Acquisition</vt:lpstr>
      <vt:lpstr>How to record audio with Arduino</vt:lpstr>
      <vt:lpstr>How to synchronize and calibrate the time</vt:lpstr>
      <vt:lpstr>Other features</vt:lpstr>
      <vt:lpstr>Accuracy Analysis</vt:lpstr>
      <vt:lpstr>PowerPoint Presentation</vt:lpstr>
      <vt:lpstr>Experiment Setup</vt:lpstr>
      <vt:lpstr>Chirp Signal</vt:lpstr>
      <vt:lpstr>Experiment Process</vt:lpstr>
      <vt:lpstr>Recordings</vt:lpstr>
      <vt:lpstr>Raw audio recordings </vt:lpstr>
      <vt:lpstr>L2 metric</vt:lpstr>
      <vt:lpstr>Audio Signals </vt:lpstr>
      <vt:lpstr>Source at Different Locations</vt:lpstr>
      <vt:lpstr>Different Combinations of Detectors</vt:lpstr>
      <vt:lpstr>Analysis and Discussion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Chen Richard</dc:creator>
  <cp:lastModifiedBy>Zhuo</cp:lastModifiedBy>
  <cp:revision>2</cp:revision>
  <dcterms:created xsi:type="dcterms:W3CDTF">2020-11-27T22:25:09Z</dcterms:created>
  <dcterms:modified xsi:type="dcterms:W3CDTF">2020-12-04T20:03:28Z</dcterms:modified>
</cp:coreProperties>
</file>