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font" Target="fonts/Raleway-boldItalic.fntdata"/><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bold.fntdata"/><Relationship Id="rId16" Type="http://schemas.openxmlformats.org/officeDocument/2006/relationships/slide" Target="slides/slide11.xml"/><Relationship Id="rId38" Type="http://schemas.openxmlformats.org/officeDocument/2006/relationships/font" Target="fonts/Raleway-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59fa372b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59fa372b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Nathan</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59fa372b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59fa372b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Nathan</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e019a5c4c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e019a5c4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Matt</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e019a5c4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e019a5c4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Matt</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5d01257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5d01257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Mina</a:t>
            </a:r>
            <a:endParaRPr/>
          </a:p>
          <a:p>
            <a:pPr indent="0" lvl="0" marL="0" rtl="0" algn="l">
              <a:spcBef>
                <a:spcPts val="0"/>
              </a:spcBef>
              <a:spcAft>
                <a:spcPts val="0"/>
              </a:spcAft>
              <a:buNone/>
            </a:pPr>
            <a:r>
              <a:rPr lang="en"/>
              <a:t>Hey Mina, here’s a couple different diagrams you could use. I have them saved on the report, so just delete any you don’t want.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5d01257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5d01257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Mina</a:t>
            </a:r>
            <a:endParaRPr b="1"/>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e019a5c4c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e019a5c4c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Riley</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e019a5c4c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e019a5c4c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Riley</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e019a5c4c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e019a5c4c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Mina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e019a5c4c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e019a5c4c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Riley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e019a5c4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e019a5c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Matt</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e019a5c4c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e019a5c4c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Riley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e019a5c4c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e019a5c4c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Riley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e019a5c4c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e019a5c4c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Riley</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e019a5c4c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e019a5c4c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Riley</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e019a5c4c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ce019a5c4c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Nathan</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e019a5c4c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e019a5c4c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Nathan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e019a5c4c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e019a5c4c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Nathan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d6000f324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d6000f324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e019a5c4c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e019a5c4c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Lele</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e019a5c4c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ce019a5c4c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e019a5c4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e019a5c4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Matt</a:t>
            </a:r>
            <a:endParaRPr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ce019a5c4c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ce019a5c4c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Lele</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e019a5c4c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ce019a5c4c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Matt</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ce019a5c4c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ce019a5c4c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e019a5c4c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e019a5c4c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Lele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e019a5c4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e019a5c4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Lele</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13b39933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13b39933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Matt</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e019a5c4c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e019a5c4c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Nathan</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e019a5c4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e019a5c4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Nathan</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e019a5c4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e019a5c4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Nathan</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www.ccohs.ca/oshanswers/phys_agents/noise_basic.html?=undefined&amp;wbdisable=tru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Measuring Wind Speed with Sound</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Matt, Nathan, Mina, Lele, and Riley</a:t>
            </a:r>
            <a:endParaRPr/>
          </a:p>
        </p:txBody>
      </p:sp>
      <p:pic>
        <p:nvPicPr>
          <p:cNvPr id="88" name="Google Shape;88;p13"/>
          <p:cNvPicPr preferRelativeResize="0"/>
          <p:nvPr/>
        </p:nvPicPr>
        <p:blipFill>
          <a:blip r:embed="rId3">
            <a:alphaModFix/>
          </a:blip>
          <a:stretch>
            <a:fillRect/>
          </a:stretch>
        </p:blipFill>
        <p:spPr>
          <a:xfrm>
            <a:off x="5555375" y="2165149"/>
            <a:ext cx="2862349" cy="2753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pic>
        <p:nvPicPr>
          <p:cNvPr id="147" name="Google Shape;147;p22"/>
          <p:cNvPicPr preferRelativeResize="0"/>
          <p:nvPr/>
        </p:nvPicPr>
        <p:blipFill>
          <a:blip r:embed="rId3">
            <a:alphaModFix/>
          </a:blip>
          <a:stretch>
            <a:fillRect/>
          </a:stretch>
        </p:blipFill>
        <p:spPr>
          <a:xfrm>
            <a:off x="1069161" y="0"/>
            <a:ext cx="7005678"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3"/>
          <p:cNvPicPr preferRelativeResize="0"/>
          <p:nvPr/>
        </p:nvPicPr>
        <p:blipFill>
          <a:blip r:embed="rId3">
            <a:alphaModFix/>
          </a:blip>
          <a:stretch>
            <a:fillRect/>
          </a:stretch>
        </p:blipFill>
        <p:spPr>
          <a:xfrm>
            <a:off x="1137038" y="0"/>
            <a:ext cx="6869933"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Plan</a:t>
            </a:r>
            <a:endParaRPr/>
          </a:p>
        </p:txBody>
      </p:sp>
      <p:sp>
        <p:nvSpPr>
          <p:cNvPr id="158" name="Google Shape;158;p2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We w</a:t>
            </a:r>
            <a:r>
              <a:rPr lang="en"/>
              <a:t>ill determine wind speed and direction by looking at the offsets in arrival time at each microphone.</a:t>
            </a:r>
            <a:endParaRPr/>
          </a:p>
          <a:p>
            <a:pPr indent="-311150" lvl="0" marL="457200" rtl="0" algn="l">
              <a:spcBef>
                <a:spcPts val="0"/>
              </a:spcBef>
              <a:spcAft>
                <a:spcPts val="0"/>
              </a:spcAft>
              <a:buSzPts val="1300"/>
              <a:buChar char="-"/>
            </a:pPr>
            <a:r>
              <a:rPr lang="en"/>
              <a:t>Offsets are determined through a set of calculations made using a series of code that lies in the Feather M4. </a:t>
            </a:r>
            <a:endParaRPr/>
          </a:p>
          <a:p>
            <a:pPr indent="-311150" lvl="0" marL="457200" rtl="0" algn="l">
              <a:spcBef>
                <a:spcPts val="0"/>
              </a:spcBef>
              <a:spcAft>
                <a:spcPts val="0"/>
              </a:spcAft>
              <a:buSzPts val="1300"/>
              <a:buChar char="-"/>
            </a:pPr>
            <a:r>
              <a:rPr lang="en"/>
              <a:t>The code digitizes the sound each microphone hears and attempt to “slide” the digitized waves so that the digitized wave from each microphone lies on top of each other. The amount of “slide” per digitized wave will be calculated and will be used to determine the time offset of sound arrival between microphones.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Visualizing Digitized Waves</a:t>
            </a:r>
            <a:endParaRPr/>
          </a:p>
        </p:txBody>
      </p:sp>
      <p:sp>
        <p:nvSpPr>
          <p:cNvPr id="164" name="Google Shape;164;p25"/>
          <p:cNvSpPr txBox="1"/>
          <p:nvPr>
            <p:ph idx="1" type="body"/>
          </p:nvPr>
        </p:nvSpPr>
        <p:spPr>
          <a:xfrm>
            <a:off x="729450" y="2078875"/>
            <a:ext cx="38424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Digitized output of a 1 kHz wave </a:t>
            </a:r>
            <a:r>
              <a:rPr lang="en"/>
              <a:t>received</a:t>
            </a:r>
            <a:r>
              <a:rPr lang="en"/>
              <a:t> by a microphone.</a:t>
            </a:r>
            <a:endParaRPr/>
          </a:p>
          <a:p>
            <a:pPr indent="-298450" lvl="1" marL="914400" rtl="0" algn="l">
              <a:spcBef>
                <a:spcPts val="0"/>
              </a:spcBef>
              <a:spcAft>
                <a:spcPts val="0"/>
              </a:spcAft>
              <a:buSzPts val="1100"/>
              <a:buChar char="-"/>
            </a:pPr>
            <a:r>
              <a:rPr lang="en"/>
              <a:t>The microphones record nearly simultaneously and record </a:t>
            </a:r>
            <a:r>
              <a:rPr b="1" lang="en"/>
              <a:t>80,000 times a second.</a:t>
            </a:r>
            <a:endParaRPr/>
          </a:p>
          <a:p>
            <a:pPr indent="-311150" lvl="0" marL="457200" rtl="0" algn="l">
              <a:lnSpc>
                <a:spcPct val="100000"/>
              </a:lnSpc>
              <a:spcBef>
                <a:spcPts val="0"/>
              </a:spcBef>
              <a:spcAft>
                <a:spcPts val="0"/>
              </a:spcAft>
              <a:buSzPts val="1300"/>
              <a:buChar char="-"/>
            </a:pPr>
            <a:r>
              <a:rPr lang="en"/>
              <a:t>1 kHz signal is being distorted by additional harmonic oscillation. </a:t>
            </a:r>
            <a:endParaRPr/>
          </a:p>
          <a:p>
            <a:pPr indent="-298450" lvl="1" marL="914400" rtl="0" algn="l">
              <a:lnSpc>
                <a:spcPct val="100000"/>
              </a:lnSpc>
              <a:spcBef>
                <a:spcPts val="0"/>
              </a:spcBef>
              <a:spcAft>
                <a:spcPts val="0"/>
              </a:spcAft>
              <a:buSzPts val="1100"/>
              <a:buChar char="-"/>
            </a:pPr>
            <a:r>
              <a:rPr lang="en"/>
              <a:t>More on this later.</a:t>
            </a:r>
            <a:endParaRPr/>
          </a:p>
        </p:txBody>
      </p:sp>
      <p:pic>
        <p:nvPicPr>
          <p:cNvPr id="165" name="Google Shape;165;p25"/>
          <p:cNvPicPr preferRelativeResize="0"/>
          <p:nvPr/>
        </p:nvPicPr>
        <p:blipFill>
          <a:blip r:embed="rId3">
            <a:alphaModFix/>
          </a:blip>
          <a:stretch>
            <a:fillRect/>
          </a:stretch>
        </p:blipFill>
        <p:spPr>
          <a:xfrm>
            <a:off x="4451293" y="2571750"/>
            <a:ext cx="4252909" cy="2261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Geometry of Microphones</a:t>
            </a:r>
            <a:endParaRPr/>
          </a:p>
        </p:txBody>
      </p:sp>
      <p:sp>
        <p:nvSpPr>
          <p:cNvPr id="171" name="Google Shape;171;p2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2" name="Google Shape;172;p26"/>
          <p:cNvPicPr preferRelativeResize="0"/>
          <p:nvPr/>
        </p:nvPicPr>
        <p:blipFill rotWithShape="1">
          <a:blip r:embed="rId3">
            <a:alphaModFix/>
          </a:blip>
          <a:srcRect b="25975" l="22275" r="29808" t="20157"/>
          <a:stretch/>
        </p:blipFill>
        <p:spPr>
          <a:xfrm>
            <a:off x="2795663" y="2009250"/>
            <a:ext cx="2847975" cy="2400300"/>
          </a:xfrm>
          <a:prstGeom prst="rect">
            <a:avLst/>
          </a:prstGeom>
          <a:noFill/>
          <a:ln>
            <a:noFill/>
          </a:ln>
        </p:spPr>
      </p:pic>
      <p:pic>
        <p:nvPicPr>
          <p:cNvPr id="173" name="Google Shape;173;p26"/>
          <p:cNvPicPr preferRelativeResize="0"/>
          <p:nvPr/>
        </p:nvPicPr>
        <p:blipFill>
          <a:blip r:embed="rId4">
            <a:alphaModFix/>
          </a:blip>
          <a:stretch>
            <a:fillRect/>
          </a:stretch>
        </p:blipFill>
        <p:spPr>
          <a:xfrm>
            <a:off x="356150" y="2052125"/>
            <a:ext cx="2486025" cy="2314575"/>
          </a:xfrm>
          <a:prstGeom prst="rect">
            <a:avLst/>
          </a:prstGeom>
          <a:noFill/>
          <a:ln>
            <a:noFill/>
          </a:ln>
        </p:spPr>
      </p:pic>
      <p:pic>
        <p:nvPicPr>
          <p:cNvPr id="174" name="Google Shape;174;p26"/>
          <p:cNvPicPr preferRelativeResize="0"/>
          <p:nvPr/>
        </p:nvPicPr>
        <p:blipFill rotWithShape="1">
          <a:blip r:embed="rId5">
            <a:alphaModFix/>
          </a:blip>
          <a:srcRect b="24892" l="21186" r="28259" t="9808"/>
          <a:stretch/>
        </p:blipFill>
        <p:spPr>
          <a:xfrm>
            <a:off x="5785950" y="2009275"/>
            <a:ext cx="3059649" cy="2400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Trials</a:t>
            </a:r>
            <a:endParaRPr/>
          </a:p>
          <a:p>
            <a:pPr indent="0" lvl="0" marL="0" rtl="0" algn="l">
              <a:spcBef>
                <a:spcPts val="0"/>
              </a:spcBef>
              <a:spcAft>
                <a:spcPts val="0"/>
              </a:spcAft>
              <a:buNone/>
            </a:pPr>
            <a:r>
              <a:t/>
            </a:r>
            <a:endParaRPr/>
          </a:p>
        </p:txBody>
      </p:sp>
      <p:sp>
        <p:nvSpPr>
          <p:cNvPr id="180" name="Google Shape;180;p27"/>
          <p:cNvSpPr txBox="1"/>
          <p:nvPr>
            <p:ph idx="1" type="body"/>
          </p:nvPr>
        </p:nvSpPr>
        <p:spPr>
          <a:xfrm>
            <a:off x="729450" y="2078875"/>
            <a:ext cx="7688700" cy="285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One trial using this device consists of one iteration of the code inside of the microprocessor: </a:t>
            </a:r>
            <a:endParaRPr/>
          </a:p>
          <a:p>
            <a:pPr indent="-311150" lvl="0" marL="457200" rtl="0" algn="l">
              <a:spcBef>
                <a:spcPts val="1200"/>
              </a:spcBef>
              <a:spcAft>
                <a:spcPts val="0"/>
              </a:spcAft>
              <a:buSzPts val="1300"/>
              <a:buChar char="-"/>
            </a:pPr>
            <a:r>
              <a:rPr lang="en"/>
              <a:t>The speed per 4-ADC read is calculated</a:t>
            </a:r>
            <a:endParaRPr/>
          </a:p>
          <a:p>
            <a:pPr indent="-311150" lvl="0" marL="457200" rtl="0" algn="l">
              <a:spcBef>
                <a:spcPts val="0"/>
              </a:spcBef>
              <a:spcAft>
                <a:spcPts val="0"/>
              </a:spcAft>
              <a:buSzPts val="1300"/>
              <a:buChar char="-"/>
            </a:pPr>
            <a:r>
              <a:rPr lang="en"/>
              <a:t>Each microphone is read 10,000 times in alternating pairs of two</a:t>
            </a:r>
            <a:endParaRPr/>
          </a:p>
          <a:p>
            <a:pPr indent="-311150" lvl="0" marL="457200" rtl="0" algn="l">
              <a:spcBef>
                <a:spcPts val="0"/>
              </a:spcBef>
              <a:spcAft>
                <a:spcPts val="0"/>
              </a:spcAft>
              <a:buSzPts val="1300"/>
              <a:buChar char="-"/>
            </a:pPr>
            <a:r>
              <a:rPr lang="en"/>
              <a:t>offsets between microphone pairings are calculated and analyzed. </a:t>
            </a:r>
            <a:endParaRPr/>
          </a:p>
          <a:p>
            <a:pPr indent="0" lvl="0" marL="0" rtl="0" algn="l">
              <a:spcBef>
                <a:spcPts val="1200"/>
              </a:spcBef>
              <a:spcAft>
                <a:spcPts val="1200"/>
              </a:spcAft>
              <a:buNone/>
            </a:pPr>
            <a:r>
              <a:rPr lang="en"/>
              <a:t>Each trial outputs a wind speed, direction, and precision to the device’s LCD screen, while also printing the offset calculations and statistical analysis in the device’s serial monitor. Our methods for measuring accuracy of the devices often require running multiple trials.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t>
            </a:r>
            <a:r>
              <a:rPr lang="en"/>
              <a:t>hi-Squared Goodness of Fit (GoF) Value</a:t>
            </a:r>
            <a:endParaRPr/>
          </a:p>
        </p:txBody>
      </p:sp>
      <p:sp>
        <p:nvSpPr>
          <p:cNvPr id="186" name="Google Shape;186;p2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Char char="-"/>
            </a:pPr>
            <a:r>
              <a:rPr lang="en" sz="1100"/>
              <a:t>The Chi-Squared Goodness of Fit value is a number that represents how close two samples are to each other</a:t>
            </a:r>
            <a:endParaRPr sz="1100"/>
          </a:p>
          <a:p>
            <a:pPr indent="-298450" lvl="1" marL="914400" rtl="0" algn="l">
              <a:spcBef>
                <a:spcPts val="0"/>
              </a:spcBef>
              <a:spcAft>
                <a:spcPts val="0"/>
              </a:spcAft>
              <a:buSzPts val="1100"/>
              <a:buChar char="-"/>
            </a:pPr>
            <a:r>
              <a:rPr lang="en"/>
              <a:t>The assumption is that both samples are the same</a:t>
            </a:r>
            <a:endParaRPr/>
          </a:p>
          <a:p>
            <a:pPr indent="-298450" lvl="1" marL="914400" rtl="0" algn="l">
              <a:spcBef>
                <a:spcPts val="0"/>
              </a:spcBef>
              <a:spcAft>
                <a:spcPts val="0"/>
              </a:spcAft>
              <a:buSzPts val="1100"/>
              <a:buChar char="-"/>
            </a:pPr>
            <a:r>
              <a:rPr lang="en"/>
              <a:t>Lower means better, and the best is zero</a:t>
            </a:r>
            <a:endParaRPr/>
          </a:p>
          <a:p>
            <a:pPr indent="-285750" lvl="0" marL="457200" rtl="0" algn="l">
              <a:spcBef>
                <a:spcPts val="0"/>
              </a:spcBef>
              <a:spcAft>
                <a:spcPts val="0"/>
              </a:spcAft>
              <a:buSzPts val="900"/>
              <a:buChar char="-"/>
            </a:pPr>
            <a:r>
              <a:rPr lang="en" sz="1100"/>
              <a:t>The number is calculated by summing up the differences squared</a:t>
            </a:r>
            <a:endParaRPr sz="1100"/>
          </a:p>
          <a:p>
            <a:pPr indent="-298450" lvl="0" marL="457200" rtl="0" algn="l">
              <a:spcBef>
                <a:spcPts val="0"/>
              </a:spcBef>
              <a:spcAft>
                <a:spcPts val="0"/>
              </a:spcAft>
              <a:buSzPts val="1100"/>
              <a:buChar char="-"/>
            </a:pPr>
            <a:r>
              <a:rPr lang="en" sz="1100"/>
              <a:t>GoF = (x</a:t>
            </a:r>
            <a:r>
              <a:rPr baseline="-25000" lang="en" sz="1100"/>
              <a:t>1</a:t>
            </a:r>
            <a:r>
              <a:rPr lang="en" sz="1100"/>
              <a:t> - x</a:t>
            </a:r>
            <a:r>
              <a:rPr baseline="-25000" lang="en" sz="1100"/>
              <a:t>2</a:t>
            </a:r>
            <a:r>
              <a:rPr lang="en" sz="1100"/>
              <a:t>)</a:t>
            </a:r>
            <a:r>
              <a:rPr baseline="30000" lang="en" sz="1100"/>
              <a:t>2</a:t>
            </a:r>
            <a:r>
              <a:rPr lang="en" sz="1100"/>
              <a:t> for every x</a:t>
            </a:r>
            <a:endParaRPr sz="1100"/>
          </a:p>
          <a:p>
            <a:pPr indent="-298450" lvl="0" marL="457200" rtl="0" algn="l">
              <a:spcBef>
                <a:spcPts val="0"/>
              </a:spcBef>
              <a:spcAft>
                <a:spcPts val="0"/>
              </a:spcAft>
              <a:buSzPts val="1100"/>
              <a:buChar char="-"/>
            </a:pPr>
            <a:r>
              <a:rPr lang="en" sz="1100"/>
              <a:t>Our project compared the pressure values for periodic waves</a:t>
            </a:r>
            <a:endParaRPr sz="1100"/>
          </a:p>
          <a:p>
            <a:pPr indent="-298450" lvl="0" marL="457200" rtl="0" algn="l">
              <a:spcBef>
                <a:spcPts val="0"/>
              </a:spcBef>
              <a:spcAft>
                <a:spcPts val="0"/>
              </a:spcAft>
              <a:buSzPts val="1100"/>
              <a:buChar char="-"/>
            </a:pPr>
            <a:r>
              <a:rPr lang="en" sz="1100"/>
              <a:t>For each comparison, we try adding artificial offsets between -10 and 10 and get 21 GoF values</a:t>
            </a:r>
            <a:endParaRPr sz="1100"/>
          </a:p>
          <a:p>
            <a:pPr indent="-298450" lvl="0" marL="457200" rtl="0" algn="l">
              <a:spcBef>
                <a:spcPts val="0"/>
              </a:spcBef>
              <a:spcAft>
                <a:spcPts val="0"/>
              </a:spcAft>
              <a:buSzPts val="1100"/>
              <a:buChar char="-"/>
            </a:pPr>
            <a:r>
              <a:rPr lang="en" sz="1100"/>
              <a:t>We can use the GoF values to know which artificial offset is the closest to the real offset</a:t>
            </a:r>
            <a:endParaRPr sz="1100"/>
          </a:p>
          <a:p>
            <a:pPr indent="-298450" lvl="0" marL="457200" rtl="0" algn="l">
              <a:spcBef>
                <a:spcPts val="0"/>
              </a:spcBef>
              <a:spcAft>
                <a:spcPts val="0"/>
              </a:spcAft>
              <a:buSzPts val="1100"/>
              <a:buChar char="-"/>
            </a:pPr>
            <a:r>
              <a:rPr lang="en" sz="1100"/>
              <a:t>6 total comparisons by combining the mics into pairs (A1 vs. A2, A1 vs. A3, A2 vs. A4, etc)</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Parabola Vertex for Chi-Squared Curve</a:t>
            </a:r>
            <a:endParaRPr/>
          </a:p>
        </p:txBody>
      </p:sp>
      <p:sp>
        <p:nvSpPr>
          <p:cNvPr id="192" name="Google Shape;192;p2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Char char="-"/>
            </a:pPr>
            <a:r>
              <a:rPr lang="en" sz="1100"/>
              <a:t>Any parabola can be constructed from 3 points. See Right:</a:t>
            </a:r>
            <a:endParaRPr sz="1100"/>
          </a:p>
          <a:p>
            <a:pPr indent="-298450" lvl="0" marL="457200" rtl="0" algn="l">
              <a:spcBef>
                <a:spcPts val="0"/>
              </a:spcBef>
              <a:spcAft>
                <a:spcPts val="0"/>
              </a:spcAft>
              <a:buSzPts val="1100"/>
              <a:buChar char="-"/>
            </a:pPr>
            <a:r>
              <a:rPr lang="en" sz="1100"/>
              <a:t>We construct a parabola with the x-axis showing offset and y-axis showing GoF value</a:t>
            </a:r>
            <a:endParaRPr sz="1100"/>
          </a:p>
          <a:p>
            <a:pPr indent="-298450" lvl="0" marL="457200" rtl="0" algn="l">
              <a:spcBef>
                <a:spcPts val="0"/>
              </a:spcBef>
              <a:spcAft>
                <a:spcPts val="0"/>
              </a:spcAft>
              <a:buSzPts val="1100"/>
              <a:buChar char="-"/>
            </a:pPr>
            <a:r>
              <a:rPr lang="en" sz="1100"/>
              <a:t>We use the </a:t>
            </a:r>
            <a:r>
              <a:rPr lang="en" sz="1100"/>
              <a:t>point with the lowest GoF and its two adjacent neighbors</a:t>
            </a:r>
            <a:endParaRPr sz="1100"/>
          </a:p>
          <a:p>
            <a:pPr indent="-298450" lvl="0" marL="457200" rtl="0" algn="l">
              <a:spcBef>
                <a:spcPts val="0"/>
              </a:spcBef>
              <a:spcAft>
                <a:spcPts val="0"/>
              </a:spcAft>
              <a:buSzPts val="1100"/>
              <a:buChar char="-"/>
            </a:pPr>
            <a:r>
              <a:rPr lang="en" sz="1100"/>
              <a:t>Then we can calculate the parabola vertex</a:t>
            </a:r>
            <a:endParaRPr sz="1100"/>
          </a:p>
          <a:p>
            <a:pPr indent="-298450" lvl="1" marL="914400" rtl="0" algn="l">
              <a:spcBef>
                <a:spcPts val="0"/>
              </a:spcBef>
              <a:spcAft>
                <a:spcPts val="0"/>
              </a:spcAft>
              <a:buSzPts val="1100"/>
              <a:buChar char="-"/>
            </a:pPr>
            <a:r>
              <a:rPr lang="en"/>
              <a:t>Linear algebra is used to create three equations and three unknowns</a:t>
            </a:r>
            <a:endParaRPr/>
          </a:p>
          <a:p>
            <a:pPr indent="-298450" lvl="1" marL="914400" rtl="0" algn="l">
              <a:spcBef>
                <a:spcPts val="0"/>
              </a:spcBef>
              <a:spcAft>
                <a:spcPts val="0"/>
              </a:spcAft>
              <a:buSzPts val="1100"/>
              <a:buChar char="-"/>
            </a:pPr>
            <a:r>
              <a:rPr lang="en"/>
              <a:t>Solving for these lets us find the general equation, and then we solve for vertex</a:t>
            </a:r>
            <a:endParaRPr/>
          </a:p>
          <a:p>
            <a:pPr indent="-298450" lvl="0" marL="457200" rtl="0" algn="l">
              <a:spcBef>
                <a:spcPts val="0"/>
              </a:spcBef>
              <a:spcAft>
                <a:spcPts val="0"/>
              </a:spcAft>
              <a:buSzPts val="1100"/>
              <a:buChar char="-"/>
            </a:pPr>
            <a:r>
              <a:rPr lang="en" sz="1100"/>
              <a:t>This gives us an x-value for time offset, as well as a y-value for GoF</a:t>
            </a:r>
            <a:endParaRPr sz="1100"/>
          </a:p>
          <a:p>
            <a:pPr indent="-298450" lvl="0" marL="457200" rtl="0" algn="l">
              <a:spcBef>
                <a:spcPts val="0"/>
              </a:spcBef>
              <a:spcAft>
                <a:spcPts val="0"/>
              </a:spcAft>
              <a:buSzPts val="1100"/>
              <a:buChar char="-"/>
            </a:pPr>
            <a:r>
              <a:rPr lang="en" sz="1100"/>
              <a:t>This calculated offset represents the true time offset of the data sample</a:t>
            </a:r>
            <a:endParaRPr sz="1100"/>
          </a:p>
        </p:txBody>
      </p:sp>
      <p:pic>
        <p:nvPicPr>
          <p:cNvPr id="193" name="Google Shape;193;p29"/>
          <p:cNvPicPr preferRelativeResize="0"/>
          <p:nvPr/>
        </p:nvPicPr>
        <p:blipFill>
          <a:blip r:embed="rId3">
            <a:alphaModFix/>
          </a:blip>
          <a:stretch>
            <a:fillRect/>
          </a:stretch>
        </p:blipFill>
        <p:spPr>
          <a:xfrm>
            <a:off x="6496050" y="852800"/>
            <a:ext cx="2647950" cy="3629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Measurements</a:t>
            </a:r>
            <a:endParaRPr/>
          </a:p>
        </p:txBody>
      </p:sp>
      <p:sp>
        <p:nvSpPr>
          <p:cNvPr id="199" name="Google Shape;199;p3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Char char="-"/>
            </a:pPr>
            <a:r>
              <a:rPr lang="en" sz="1100"/>
              <a:t>Example of the raw data: </a:t>
            </a:r>
            <a:endParaRPr sz="1100"/>
          </a:p>
          <a:p>
            <a:pPr indent="-298450" lvl="1" marL="914400" rtl="0" algn="l">
              <a:spcBef>
                <a:spcPts val="0"/>
              </a:spcBef>
              <a:spcAft>
                <a:spcPts val="0"/>
              </a:spcAft>
              <a:buSzPts val="1100"/>
              <a:buChar char="-"/>
            </a:pPr>
            <a:r>
              <a:rPr lang="en"/>
              <a:t>The left value is time, and the other values are the recorded microphones</a:t>
            </a:r>
            <a:endParaRPr/>
          </a:p>
          <a:p>
            <a:pPr indent="-298450" lvl="1" marL="914400" rtl="0" algn="l">
              <a:spcBef>
                <a:spcPts val="0"/>
              </a:spcBef>
              <a:spcAft>
                <a:spcPts val="0"/>
              </a:spcAft>
              <a:buSzPts val="1100"/>
              <a:buChar char="-"/>
            </a:pPr>
            <a:r>
              <a:rPr lang="en"/>
              <a:t>Going down the lines increases time</a:t>
            </a:r>
            <a:endParaRPr/>
          </a:p>
          <a:p>
            <a:pPr indent="-298450" lvl="1" marL="914400" rtl="0" algn="l">
              <a:spcBef>
                <a:spcPts val="0"/>
              </a:spcBef>
              <a:spcAft>
                <a:spcPts val="0"/>
              </a:spcAft>
              <a:buSzPts val="1100"/>
              <a:buChar char="-"/>
            </a:pPr>
            <a:r>
              <a:rPr lang="en"/>
              <a:t>Printing out this data allows us to easily </a:t>
            </a:r>
            <a:r>
              <a:rPr lang="en"/>
              <a:t>graph it if need be</a:t>
            </a:r>
            <a:endParaRPr sz="1100"/>
          </a:p>
        </p:txBody>
      </p:sp>
      <p:pic>
        <p:nvPicPr>
          <p:cNvPr id="200" name="Google Shape;200;p30"/>
          <p:cNvPicPr preferRelativeResize="0"/>
          <p:nvPr/>
        </p:nvPicPr>
        <p:blipFill>
          <a:blip r:embed="rId3">
            <a:alphaModFix/>
          </a:blip>
          <a:stretch>
            <a:fillRect/>
          </a:stretch>
        </p:blipFill>
        <p:spPr>
          <a:xfrm>
            <a:off x="6880200" y="821675"/>
            <a:ext cx="1381225" cy="3500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Measurements</a:t>
            </a:r>
            <a:endParaRPr/>
          </a:p>
        </p:txBody>
      </p:sp>
      <p:sp>
        <p:nvSpPr>
          <p:cNvPr id="206" name="Google Shape;206;p31"/>
          <p:cNvSpPr txBox="1"/>
          <p:nvPr>
            <p:ph idx="1" type="body"/>
          </p:nvPr>
        </p:nvSpPr>
        <p:spPr>
          <a:xfrm>
            <a:off x="460600" y="2029350"/>
            <a:ext cx="7688700" cy="22611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Char char="-"/>
            </a:pPr>
            <a:r>
              <a:rPr lang="en" sz="1100"/>
              <a:t>x</a:t>
            </a:r>
            <a:r>
              <a:rPr lang="en" sz="1100"/>
              <a:t>-axis is bin number, ie time</a:t>
            </a:r>
            <a:endParaRPr sz="1100"/>
          </a:p>
          <a:p>
            <a:pPr indent="-298450" lvl="0" marL="457200" rtl="0" algn="l">
              <a:spcBef>
                <a:spcPts val="0"/>
              </a:spcBef>
              <a:spcAft>
                <a:spcPts val="0"/>
              </a:spcAft>
              <a:buSzPts val="1100"/>
              <a:buChar char="-"/>
            </a:pPr>
            <a:r>
              <a:rPr lang="en" sz="1100"/>
              <a:t>y-axis is normalized sound amplitude</a:t>
            </a:r>
            <a:endParaRPr sz="1100"/>
          </a:p>
          <a:p>
            <a:pPr indent="-298450" lvl="0" marL="457200" rtl="0" algn="l">
              <a:spcBef>
                <a:spcPts val="0"/>
              </a:spcBef>
              <a:spcAft>
                <a:spcPts val="0"/>
              </a:spcAft>
              <a:buSzPts val="1100"/>
              <a:buChar char="-"/>
            </a:pPr>
            <a:r>
              <a:rPr lang="en" sz="1100"/>
              <a:t>Comparing two microphone pairs</a:t>
            </a:r>
            <a:endParaRPr sz="1100"/>
          </a:p>
          <a:p>
            <a:pPr indent="-298450" lvl="0" marL="457200" rtl="0" algn="l">
              <a:spcBef>
                <a:spcPts val="0"/>
              </a:spcBef>
              <a:spcAft>
                <a:spcPts val="0"/>
              </a:spcAft>
              <a:buSzPts val="1100"/>
              <a:buChar char="-"/>
            </a:pPr>
            <a:r>
              <a:rPr lang="en" sz="1100"/>
              <a:t>Left has no wind (still air), right has some wind</a:t>
            </a:r>
            <a:endParaRPr sz="1100"/>
          </a:p>
          <a:p>
            <a:pPr indent="-298450" lvl="0" marL="457200" rtl="0" algn="l">
              <a:spcBef>
                <a:spcPts val="0"/>
              </a:spcBef>
              <a:spcAft>
                <a:spcPts val="0"/>
              </a:spcAft>
              <a:buSzPts val="1100"/>
              <a:buChar char="-"/>
            </a:pPr>
            <a:r>
              <a:rPr lang="en" sz="1100"/>
              <a:t>Some graphs line up very well, other less so</a:t>
            </a:r>
            <a:endParaRPr sz="1100"/>
          </a:p>
          <a:p>
            <a:pPr indent="-298450" lvl="0" marL="457200" rtl="0" algn="l">
              <a:spcBef>
                <a:spcPts val="0"/>
              </a:spcBef>
              <a:spcAft>
                <a:spcPts val="0"/>
              </a:spcAft>
              <a:buSzPts val="1100"/>
              <a:buChar char="-"/>
            </a:pPr>
            <a:r>
              <a:rPr lang="en" sz="1100"/>
              <a:t>The key is to quantize this difference</a:t>
            </a:r>
            <a:endParaRPr sz="1100"/>
          </a:p>
        </p:txBody>
      </p:sp>
      <p:pic>
        <p:nvPicPr>
          <p:cNvPr id="207" name="Google Shape;207;p31"/>
          <p:cNvPicPr preferRelativeResize="0"/>
          <p:nvPr/>
        </p:nvPicPr>
        <p:blipFill rotWithShape="1">
          <a:blip r:embed="rId3">
            <a:alphaModFix/>
          </a:blip>
          <a:srcRect b="16735" l="0" r="0" t="50091"/>
          <a:stretch/>
        </p:blipFill>
        <p:spPr>
          <a:xfrm>
            <a:off x="3820475" y="1121675"/>
            <a:ext cx="5177350" cy="2853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Original Idea</a:t>
            </a:r>
            <a:endParaRPr/>
          </a:p>
        </p:txBody>
      </p:sp>
      <p:sp>
        <p:nvSpPr>
          <p:cNvPr id="94" name="Google Shape;94;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The purpose of our experiment is to explore the feasibility of measuring wind speed and direction through sound. </a:t>
            </a:r>
            <a:endParaRPr/>
          </a:p>
          <a:p>
            <a:pPr indent="-311150" lvl="0" marL="457200" rtl="0" algn="l">
              <a:spcBef>
                <a:spcPts val="0"/>
              </a:spcBef>
              <a:spcAft>
                <a:spcPts val="0"/>
              </a:spcAft>
              <a:buSzPts val="1300"/>
              <a:buChar char="-"/>
            </a:pPr>
            <a:r>
              <a:rPr lang="en"/>
              <a:t>Our intent in exploring the effects of wind speed on sound is to build a machine that sound engineers at outdoor concert venues can use to determine wind speed and direction . </a:t>
            </a:r>
            <a:endParaRPr/>
          </a:p>
          <a:p>
            <a:pPr indent="-298450" lvl="1" marL="914400" rtl="0" algn="l">
              <a:spcBef>
                <a:spcPts val="0"/>
              </a:spcBef>
              <a:spcAft>
                <a:spcPts val="0"/>
              </a:spcAft>
              <a:buSzPts val="1100"/>
              <a:buChar char="-"/>
            </a:pPr>
            <a:r>
              <a:rPr lang="en"/>
              <a:t>Sound engineers could adjust speaker phase according to wind condition and improve sound quality for listeners.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Measurements</a:t>
            </a:r>
            <a:endParaRPr/>
          </a:p>
        </p:txBody>
      </p:sp>
      <p:sp>
        <p:nvSpPr>
          <p:cNvPr id="213" name="Google Shape;213;p3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285750" lvl="0" marL="457200" rtl="0" algn="l">
              <a:spcBef>
                <a:spcPts val="0"/>
              </a:spcBef>
              <a:spcAft>
                <a:spcPts val="0"/>
              </a:spcAft>
              <a:buSzPts val="900"/>
              <a:buChar char="-"/>
            </a:pPr>
            <a:r>
              <a:rPr lang="en" sz="1100"/>
              <a:t>These two graphs compare the difference in </a:t>
            </a:r>
            <a:r>
              <a:rPr lang="en" sz="1100"/>
              <a:t>physical</a:t>
            </a:r>
            <a:r>
              <a:rPr lang="en" sz="1100"/>
              <a:t> offset</a:t>
            </a:r>
            <a:endParaRPr sz="1100"/>
          </a:p>
          <a:p>
            <a:pPr indent="-298450" lvl="0" marL="457200" rtl="0" algn="l">
              <a:spcBef>
                <a:spcPts val="0"/>
              </a:spcBef>
              <a:spcAft>
                <a:spcPts val="0"/>
              </a:spcAft>
              <a:buSzPts val="1100"/>
              <a:buChar char="-"/>
            </a:pPr>
            <a:r>
              <a:rPr lang="en" sz="1100"/>
              <a:t>In this case, no physical </a:t>
            </a:r>
            <a:r>
              <a:rPr lang="en" sz="1100"/>
              <a:t>displacement</a:t>
            </a:r>
            <a:r>
              <a:rPr lang="en" sz="1100"/>
              <a:t> has an offset</a:t>
            </a:r>
            <a:endParaRPr sz="1100"/>
          </a:p>
          <a:p>
            <a:pPr indent="-298450" lvl="0" marL="457200" rtl="0" algn="l">
              <a:spcBef>
                <a:spcPts val="0"/>
              </a:spcBef>
              <a:spcAft>
                <a:spcPts val="0"/>
              </a:spcAft>
              <a:buSzPts val="1100"/>
              <a:buChar char="-"/>
            </a:pPr>
            <a:r>
              <a:rPr lang="en" sz="1100"/>
              <a:t>However, a physical displacement counteracted that offset</a:t>
            </a:r>
            <a:endParaRPr sz="1100"/>
          </a:p>
          <a:p>
            <a:pPr indent="-298450" lvl="0" marL="457200" rtl="0" algn="l">
              <a:spcBef>
                <a:spcPts val="0"/>
              </a:spcBef>
              <a:spcAft>
                <a:spcPts val="0"/>
              </a:spcAft>
              <a:buSzPts val="1100"/>
              <a:buChar char="-"/>
            </a:pPr>
            <a:r>
              <a:rPr lang="en" sz="1100"/>
              <a:t>Shows that our device is able to measure physical changes</a:t>
            </a:r>
            <a:endParaRPr sz="1100"/>
          </a:p>
        </p:txBody>
      </p:sp>
      <p:pic>
        <p:nvPicPr>
          <p:cNvPr id="214" name="Google Shape;214;p32"/>
          <p:cNvPicPr preferRelativeResize="0"/>
          <p:nvPr/>
        </p:nvPicPr>
        <p:blipFill>
          <a:blip r:embed="rId3">
            <a:alphaModFix/>
          </a:blip>
          <a:stretch>
            <a:fillRect/>
          </a:stretch>
        </p:blipFill>
        <p:spPr>
          <a:xfrm>
            <a:off x="5696700" y="2667788"/>
            <a:ext cx="2857500" cy="1743075"/>
          </a:xfrm>
          <a:prstGeom prst="rect">
            <a:avLst/>
          </a:prstGeom>
          <a:noFill/>
          <a:ln>
            <a:noFill/>
          </a:ln>
        </p:spPr>
      </p:pic>
      <p:pic>
        <p:nvPicPr>
          <p:cNvPr id="215" name="Google Shape;215;p32"/>
          <p:cNvPicPr preferRelativeResize="0"/>
          <p:nvPr/>
        </p:nvPicPr>
        <p:blipFill>
          <a:blip r:embed="rId4">
            <a:alphaModFix/>
          </a:blip>
          <a:stretch>
            <a:fillRect/>
          </a:stretch>
        </p:blipFill>
        <p:spPr>
          <a:xfrm>
            <a:off x="5696700" y="757575"/>
            <a:ext cx="2876550" cy="1657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Measurements</a:t>
            </a:r>
            <a:endParaRPr/>
          </a:p>
        </p:txBody>
      </p:sp>
      <p:sp>
        <p:nvSpPr>
          <p:cNvPr id="221" name="Google Shape;221;p33"/>
          <p:cNvSpPr txBox="1"/>
          <p:nvPr>
            <p:ph idx="1" type="body"/>
          </p:nvPr>
        </p:nvSpPr>
        <p:spPr>
          <a:xfrm>
            <a:off x="729450" y="2376025"/>
            <a:ext cx="7688700" cy="22611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Char char="-"/>
            </a:pPr>
            <a:r>
              <a:rPr lang="en" sz="1100"/>
              <a:t>This graph demonstrates the electrical “noise”</a:t>
            </a:r>
            <a:endParaRPr sz="1100"/>
          </a:p>
          <a:p>
            <a:pPr indent="-298450" lvl="0" marL="457200" rtl="0" algn="l">
              <a:spcBef>
                <a:spcPts val="0"/>
              </a:spcBef>
              <a:spcAft>
                <a:spcPts val="0"/>
              </a:spcAft>
              <a:buSzPts val="1100"/>
              <a:buChar char="-"/>
            </a:pPr>
            <a:r>
              <a:rPr lang="en" sz="1100"/>
              <a:t>All mics are disconnected from the board</a:t>
            </a:r>
            <a:endParaRPr sz="1100"/>
          </a:p>
          <a:p>
            <a:pPr indent="-298450" lvl="0" marL="457200" rtl="0" algn="l">
              <a:spcBef>
                <a:spcPts val="0"/>
              </a:spcBef>
              <a:spcAft>
                <a:spcPts val="0"/>
              </a:spcAft>
              <a:buSzPts val="1100"/>
              <a:buChar char="-"/>
            </a:pPr>
            <a:r>
              <a:rPr lang="en" sz="1100"/>
              <a:t>When the feather m4 reads the pins, it gets random inputs instead of null</a:t>
            </a:r>
            <a:endParaRPr sz="1100"/>
          </a:p>
          <a:p>
            <a:pPr indent="-298450" lvl="0" marL="457200" rtl="0" algn="l">
              <a:spcBef>
                <a:spcPts val="0"/>
              </a:spcBef>
              <a:spcAft>
                <a:spcPts val="0"/>
              </a:spcAft>
              <a:buSzPts val="1100"/>
              <a:buChar char="-"/>
            </a:pPr>
            <a:r>
              <a:rPr lang="en" sz="1100"/>
              <a:t>Note the y- axis normalization; this actually less the half the standard normalization constant we normally get</a:t>
            </a:r>
            <a:endParaRPr sz="1100"/>
          </a:p>
          <a:p>
            <a:pPr indent="-298450" lvl="0" marL="457200" rtl="0" algn="l">
              <a:spcBef>
                <a:spcPts val="0"/>
              </a:spcBef>
              <a:spcAft>
                <a:spcPts val="0"/>
              </a:spcAft>
              <a:buSzPts val="1100"/>
              <a:buChar char="-"/>
            </a:pPr>
            <a:r>
              <a:rPr lang="en" sz="1100"/>
              <a:t>This is still a source of error, but of limited </a:t>
            </a:r>
            <a:r>
              <a:rPr lang="en" sz="1100"/>
              <a:t>significance</a:t>
            </a:r>
            <a:endParaRPr sz="1100"/>
          </a:p>
        </p:txBody>
      </p:sp>
      <p:pic>
        <p:nvPicPr>
          <p:cNvPr id="222" name="Google Shape;222;p33"/>
          <p:cNvPicPr preferRelativeResize="0"/>
          <p:nvPr/>
        </p:nvPicPr>
        <p:blipFill>
          <a:blip r:embed="rId3">
            <a:alphaModFix/>
          </a:blip>
          <a:stretch>
            <a:fillRect/>
          </a:stretch>
        </p:blipFill>
        <p:spPr>
          <a:xfrm>
            <a:off x="4769125" y="545250"/>
            <a:ext cx="3458000" cy="208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Statistical Analysis</a:t>
            </a:r>
            <a:endParaRPr/>
          </a:p>
        </p:txBody>
      </p:sp>
      <p:sp>
        <p:nvSpPr>
          <p:cNvPr id="228" name="Google Shape;228;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298450" lvl="0" marL="457200" rtl="0" algn="l">
              <a:lnSpc>
                <a:spcPct val="105000"/>
              </a:lnSpc>
              <a:spcBef>
                <a:spcPts val="0"/>
              </a:spcBef>
              <a:spcAft>
                <a:spcPts val="0"/>
              </a:spcAft>
              <a:buSzPts val="1100"/>
              <a:buChar char="-"/>
            </a:pPr>
            <a:r>
              <a:rPr lang="en" sz="1100"/>
              <a:t>6 total offset </a:t>
            </a:r>
            <a:r>
              <a:rPr lang="en" sz="1100"/>
              <a:t>calculation</a:t>
            </a:r>
            <a:endParaRPr sz="1100"/>
          </a:p>
          <a:p>
            <a:pPr indent="-298450" lvl="0" marL="457200" rtl="0" algn="l">
              <a:lnSpc>
                <a:spcPct val="105000"/>
              </a:lnSpc>
              <a:spcBef>
                <a:spcPts val="0"/>
              </a:spcBef>
              <a:spcAft>
                <a:spcPts val="0"/>
              </a:spcAft>
              <a:buSzPts val="1100"/>
              <a:buChar char="-"/>
            </a:pPr>
            <a:r>
              <a:rPr lang="en" sz="1100"/>
              <a:t>First we calculate for the entire 10,000 bin sample</a:t>
            </a:r>
            <a:endParaRPr sz="1100"/>
          </a:p>
          <a:p>
            <a:pPr indent="-298450" lvl="1" marL="914400" rtl="0" algn="l">
              <a:lnSpc>
                <a:spcPct val="105000"/>
              </a:lnSpc>
              <a:spcBef>
                <a:spcPts val="0"/>
              </a:spcBef>
              <a:spcAft>
                <a:spcPts val="0"/>
              </a:spcAft>
              <a:buSzPts val="1100"/>
              <a:buChar char="-"/>
            </a:pPr>
            <a:r>
              <a:rPr lang="en"/>
              <a:t>This gives us a very accurate offset</a:t>
            </a:r>
            <a:endParaRPr/>
          </a:p>
          <a:p>
            <a:pPr indent="-298450" lvl="0" marL="457200" rtl="0" algn="l">
              <a:lnSpc>
                <a:spcPct val="105000"/>
              </a:lnSpc>
              <a:spcBef>
                <a:spcPts val="0"/>
              </a:spcBef>
              <a:spcAft>
                <a:spcPts val="0"/>
              </a:spcAft>
              <a:buSzPts val="1100"/>
              <a:buChar char="-"/>
            </a:pPr>
            <a:r>
              <a:rPr lang="en" sz="1100"/>
              <a:t>Next we slice the data into smaller batches, around a few hundred in size</a:t>
            </a:r>
            <a:endParaRPr sz="1100"/>
          </a:p>
          <a:p>
            <a:pPr indent="-298450" lvl="1" marL="914400" rtl="0" algn="l">
              <a:lnSpc>
                <a:spcPct val="105000"/>
              </a:lnSpc>
              <a:spcBef>
                <a:spcPts val="0"/>
              </a:spcBef>
              <a:spcAft>
                <a:spcPts val="0"/>
              </a:spcAft>
              <a:buSzPts val="1100"/>
              <a:buChar char="-"/>
            </a:pPr>
            <a:r>
              <a:rPr lang="en"/>
              <a:t>Run the same calculations will these smaller amounts and get a set of offsets</a:t>
            </a:r>
            <a:endParaRPr/>
          </a:p>
          <a:p>
            <a:pPr indent="-298450" lvl="0" marL="457200" rtl="0" algn="l">
              <a:lnSpc>
                <a:spcPct val="105000"/>
              </a:lnSpc>
              <a:spcBef>
                <a:spcPts val="0"/>
              </a:spcBef>
              <a:spcAft>
                <a:spcPts val="0"/>
              </a:spcAft>
              <a:buSzPts val="1100"/>
              <a:buChar char="-"/>
            </a:pPr>
            <a:r>
              <a:rPr lang="en" sz="1100"/>
              <a:t>Now we calculate mean and standard deviation</a:t>
            </a:r>
            <a:endParaRPr sz="1100"/>
          </a:p>
          <a:p>
            <a:pPr indent="-298450" lvl="1" marL="914400" rtl="0" algn="l">
              <a:lnSpc>
                <a:spcPct val="105000"/>
              </a:lnSpc>
              <a:spcBef>
                <a:spcPts val="0"/>
              </a:spcBef>
              <a:spcAft>
                <a:spcPts val="0"/>
              </a:spcAft>
              <a:buSzPts val="1100"/>
              <a:buChar char="-"/>
            </a:pPr>
            <a:r>
              <a:rPr lang="en"/>
              <a:t>The standard deviation will give us a time offset and a corresponding precision value</a:t>
            </a:r>
            <a:r>
              <a:rPr lang="en"/>
              <a:t>,</a:t>
            </a:r>
            <a:endParaRPr/>
          </a:p>
          <a:p>
            <a:pPr indent="-298450" lvl="0" marL="457200" rtl="0" algn="l">
              <a:lnSpc>
                <a:spcPct val="105000"/>
              </a:lnSpc>
              <a:spcBef>
                <a:spcPts val="0"/>
              </a:spcBef>
              <a:spcAft>
                <a:spcPts val="0"/>
              </a:spcAft>
              <a:buSzPts val="1100"/>
              <a:buChar char="-"/>
            </a:pPr>
            <a:r>
              <a:rPr lang="en" sz="1100"/>
              <a:t>We now have a number for how accurate the batches are in respect to the total 10,000</a:t>
            </a:r>
            <a:endParaRPr sz="1100"/>
          </a:p>
          <a:p>
            <a:pPr indent="-298450" lvl="0" marL="457200" rtl="0" algn="l">
              <a:lnSpc>
                <a:spcPct val="105000"/>
              </a:lnSpc>
              <a:spcBef>
                <a:spcPts val="0"/>
              </a:spcBef>
              <a:spcAft>
                <a:spcPts val="0"/>
              </a:spcAft>
              <a:buSzPts val="1100"/>
              <a:buChar char="-"/>
            </a:pPr>
            <a:r>
              <a:rPr lang="en" sz="1100"/>
              <a:t>We can analyze these smaller bin sizes to calculate time offsets faster, within a degree of relative precision.</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Outputs from Our Code</a:t>
            </a:r>
            <a:endParaRPr/>
          </a:p>
        </p:txBody>
      </p:sp>
      <p:sp>
        <p:nvSpPr>
          <p:cNvPr id="234" name="Google Shape;234;p35"/>
          <p:cNvSpPr txBox="1"/>
          <p:nvPr>
            <p:ph idx="1" type="body"/>
          </p:nvPr>
        </p:nvSpPr>
        <p:spPr>
          <a:xfrm>
            <a:off x="602100" y="2078875"/>
            <a:ext cx="7688700" cy="22611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Char char="-"/>
            </a:pPr>
            <a:r>
              <a:rPr lang="en" sz="1100"/>
              <a:t>Left: Output of full data</a:t>
            </a:r>
            <a:endParaRPr sz="1100"/>
          </a:p>
          <a:p>
            <a:pPr indent="-298450" lvl="0" marL="457200" rtl="0" algn="l">
              <a:spcBef>
                <a:spcPts val="0"/>
              </a:spcBef>
              <a:spcAft>
                <a:spcPts val="0"/>
              </a:spcAft>
              <a:buSzPts val="1100"/>
              <a:buChar char="-"/>
            </a:pPr>
            <a:r>
              <a:rPr lang="en" sz="1100"/>
              <a:t>Right: Output of batched data</a:t>
            </a:r>
            <a:endParaRPr sz="1100"/>
          </a:p>
          <a:p>
            <a:pPr indent="-298450" lvl="0" marL="457200" rtl="0" algn="l">
              <a:spcBef>
                <a:spcPts val="0"/>
              </a:spcBef>
              <a:spcAft>
                <a:spcPts val="0"/>
              </a:spcAft>
              <a:buSzPts val="1100"/>
              <a:buChar char="-"/>
            </a:pPr>
            <a:r>
              <a:rPr lang="en" sz="1100"/>
              <a:t>Bottom: Output of combined wind velocity</a:t>
            </a:r>
            <a:endParaRPr sz="1100"/>
          </a:p>
          <a:p>
            <a:pPr indent="-298450" lvl="0" marL="457200" rtl="0" algn="l">
              <a:spcBef>
                <a:spcPts val="0"/>
              </a:spcBef>
              <a:spcAft>
                <a:spcPts val="0"/>
              </a:spcAft>
              <a:buSzPts val="1100"/>
              <a:buChar char="-"/>
            </a:pPr>
            <a:r>
              <a:rPr lang="en" sz="1100"/>
              <a:t>All same sample data</a:t>
            </a:r>
            <a:endParaRPr sz="1100"/>
          </a:p>
          <a:p>
            <a:pPr indent="-298450" lvl="0" marL="457200" rtl="0" algn="l">
              <a:spcBef>
                <a:spcPts val="0"/>
              </a:spcBef>
              <a:spcAft>
                <a:spcPts val="0"/>
              </a:spcAft>
              <a:buSzPts val="1100"/>
              <a:buChar char="-"/>
            </a:pPr>
            <a:r>
              <a:rPr lang="en" sz="1100"/>
              <a:t>Able to put offsets together in order to calculate wind speed and direction</a:t>
            </a:r>
            <a:endParaRPr sz="1100"/>
          </a:p>
          <a:p>
            <a:pPr indent="-298450" lvl="0" marL="457200" rtl="0" algn="l">
              <a:spcBef>
                <a:spcPts val="0"/>
              </a:spcBef>
              <a:spcAft>
                <a:spcPts val="0"/>
              </a:spcAft>
              <a:buSzPts val="1100"/>
              <a:buChar char="-"/>
            </a:pPr>
            <a:r>
              <a:rPr lang="en" sz="1100"/>
              <a:t>Had we used the lower batch size of 340:</a:t>
            </a:r>
            <a:endParaRPr sz="1100"/>
          </a:p>
          <a:p>
            <a:pPr indent="-298450" lvl="1" marL="914400" rtl="0" algn="l">
              <a:spcBef>
                <a:spcPts val="0"/>
              </a:spcBef>
              <a:spcAft>
                <a:spcPts val="0"/>
              </a:spcAft>
              <a:buSzPts val="1100"/>
              <a:buChar char="-"/>
            </a:pPr>
            <a:r>
              <a:rPr lang="en"/>
              <a:t>Our calculations would be of by the standard deviation shown</a:t>
            </a:r>
            <a:endParaRPr/>
          </a:p>
          <a:p>
            <a:pPr indent="-298450" lvl="1" marL="914400" rtl="0" algn="l">
              <a:spcBef>
                <a:spcPts val="0"/>
              </a:spcBef>
              <a:spcAft>
                <a:spcPts val="0"/>
              </a:spcAft>
              <a:buSzPts val="1100"/>
              <a:buChar char="-"/>
            </a:pPr>
            <a:r>
              <a:rPr lang="en"/>
              <a:t>But we could run the recording every 4 * 10</a:t>
            </a:r>
            <a:r>
              <a:rPr baseline="30000" lang="en"/>
              <a:t>-3</a:t>
            </a:r>
            <a:r>
              <a:rPr lang="en"/>
              <a:t> seconds!</a:t>
            </a:r>
            <a:endParaRPr/>
          </a:p>
        </p:txBody>
      </p:sp>
      <p:pic>
        <p:nvPicPr>
          <p:cNvPr id="235" name="Google Shape;235;p35"/>
          <p:cNvPicPr preferRelativeResize="0"/>
          <p:nvPr/>
        </p:nvPicPr>
        <p:blipFill>
          <a:blip r:embed="rId3">
            <a:alphaModFix/>
          </a:blip>
          <a:stretch>
            <a:fillRect/>
          </a:stretch>
        </p:blipFill>
        <p:spPr>
          <a:xfrm>
            <a:off x="5751950" y="580874"/>
            <a:ext cx="1379300" cy="2928826"/>
          </a:xfrm>
          <a:prstGeom prst="rect">
            <a:avLst/>
          </a:prstGeom>
          <a:noFill/>
          <a:ln>
            <a:noFill/>
          </a:ln>
        </p:spPr>
      </p:pic>
      <p:pic>
        <p:nvPicPr>
          <p:cNvPr id="236" name="Google Shape;236;p35"/>
          <p:cNvPicPr preferRelativeResize="0"/>
          <p:nvPr/>
        </p:nvPicPr>
        <p:blipFill>
          <a:blip r:embed="rId4">
            <a:alphaModFix/>
          </a:blip>
          <a:stretch>
            <a:fillRect/>
          </a:stretch>
        </p:blipFill>
        <p:spPr>
          <a:xfrm>
            <a:off x="7333488" y="768938"/>
            <a:ext cx="1609725" cy="2552700"/>
          </a:xfrm>
          <a:prstGeom prst="rect">
            <a:avLst/>
          </a:prstGeom>
          <a:noFill/>
          <a:ln>
            <a:noFill/>
          </a:ln>
        </p:spPr>
      </p:pic>
      <p:pic>
        <p:nvPicPr>
          <p:cNvPr id="237" name="Google Shape;237;p35"/>
          <p:cNvPicPr preferRelativeResize="0"/>
          <p:nvPr/>
        </p:nvPicPr>
        <p:blipFill rotWithShape="1">
          <a:blip r:embed="rId5">
            <a:alphaModFix/>
          </a:blip>
          <a:srcRect b="0" l="0" r="0" t="0"/>
          <a:stretch/>
        </p:blipFill>
        <p:spPr>
          <a:xfrm>
            <a:off x="5751950" y="3583750"/>
            <a:ext cx="2933700" cy="285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Accuracy and Precision</a:t>
            </a:r>
            <a:endParaRPr/>
          </a:p>
        </p:txBody>
      </p:sp>
      <p:sp>
        <p:nvSpPr>
          <p:cNvPr id="243" name="Google Shape;243;p3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150000"/>
              </a:lnSpc>
              <a:spcBef>
                <a:spcPts val="0"/>
              </a:spcBef>
              <a:spcAft>
                <a:spcPts val="0"/>
              </a:spcAft>
              <a:buSzPts val="1300"/>
              <a:buChar char="-"/>
            </a:pPr>
            <a:r>
              <a:rPr lang="en"/>
              <a:t>Standard deviation was calculated by comparing slices 							    of the whole recording</a:t>
            </a:r>
            <a:endParaRPr/>
          </a:p>
          <a:p>
            <a:pPr indent="-311150" lvl="0" marL="457200" rtl="0" algn="l">
              <a:lnSpc>
                <a:spcPct val="150000"/>
              </a:lnSpc>
              <a:spcBef>
                <a:spcPts val="0"/>
              </a:spcBef>
              <a:spcAft>
                <a:spcPts val="0"/>
              </a:spcAft>
              <a:buSzPts val="1300"/>
              <a:buChar char="-"/>
            </a:pPr>
            <a:r>
              <a:rPr lang="en"/>
              <a:t>When increasing slice size the standard deviation 							decreased</a:t>
            </a:r>
            <a:endParaRPr/>
          </a:p>
          <a:p>
            <a:pPr indent="-311150" lvl="0" marL="457200" rtl="0" algn="l">
              <a:lnSpc>
                <a:spcPct val="150000"/>
              </a:lnSpc>
              <a:spcBef>
                <a:spcPts val="0"/>
              </a:spcBef>
              <a:spcAft>
                <a:spcPts val="0"/>
              </a:spcAft>
              <a:buSzPts val="1300"/>
              <a:buChar char="-"/>
            </a:pPr>
            <a:r>
              <a:rPr lang="en"/>
              <a:t>From this trial </a:t>
            </a:r>
            <a:r>
              <a:rPr lang="en"/>
              <a:t>340  bins was the  lowest average value for standard deviation  which is 0.648.</a:t>
            </a:r>
            <a:endParaRPr/>
          </a:p>
          <a:p>
            <a:pPr indent="-311150" lvl="0" marL="457200" rtl="0" algn="l">
              <a:lnSpc>
                <a:spcPct val="150000"/>
              </a:lnSpc>
              <a:spcBef>
                <a:spcPts val="0"/>
              </a:spcBef>
              <a:spcAft>
                <a:spcPts val="0"/>
              </a:spcAft>
              <a:buSzPts val="1300"/>
              <a:buChar char="-"/>
            </a:pPr>
            <a:r>
              <a:rPr lang="en"/>
              <a:t>Only </a:t>
            </a:r>
            <a:r>
              <a:rPr lang="en"/>
              <a:t>3.88 milliseconds to determine wind speed and direction efficiently according to this </a:t>
            </a:r>
            <a:r>
              <a:rPr lang="en"/>
              <a:t>measurement</a:t>
            </a:r>
            <a:endParaRPr/>
          </a:p>
        </p:txBody>
      </p:sp>
      <p:pic>
        <p:nvPicPr>
          <p:cNvPr id="244" name="Google Shape;244;p36"/>
          <p:cNvPicPr preferRelativeResize="0"/>
          <p:nvPr/>
        </p:nvPicPr>
        <p:blipFill>
          <a:blip r:embed="rId3">
            <a:alphaModFix/>
          </a:blip>
          <a:stretch>
            <a:fillRect/>
          </a:stretch>
        </p:blipFill>
        <p:spPr>
          <a:xfrm>
            <a:off x="5479275" y="2573950"/>
            <a:ext cx="3133300" cy="356817"/>
          </a:xfrm>
          <a:prstGeom prst="rect">
            <a:avLst/>
          </a:prstGeom>
          <a:noFill/>
          <a:ln>
            <a:noFill/>
          </a:ln>
        </p:spPr>
      </p:pic>
      <p:pic>
        <p:nvPicPr>
          <p:cNvPr id="245" name="Google Shape;245;p36"/>
          <p:cNvPicPr preferRelativeResize="0"/>
          <p:nvPr/>
        </p:nvPicPr>
        <p:blipFill>
          <a:blip r:embed="rId4">
            <a:alphaModFix/>
          </a:blip>
          <a:stretch>
            <a:fillRect/>
          </a:stretch>
        </p:blipFill>
        <p:spPr>
          <a:xfrm>
            <a:off x="5404450" y="598563"/>
            <a:ext cx="3282950" cy="19753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Accuracy and Precision</a:t>
            </a:r>
            <a:endParaRPr/>
          </a:p>
        </p:txBody>
      </p:sp>
      <p:sp>
        <p:nvSpPr>
          <p:cNvPr id="251" name="Google Shape;251;p3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311150" lvl="0" marL="457200" rtl="0" algn="l">
              <a:lnSpc>
                <a:spcPct val="200000"/>
              </a:lnSpc>
              <a:spcBef>
                <a:spcPts val="0"/>
              </a:spcBef>
              <a:spcAft>
                <a:spcPts val="0"/>
              </a:spcAft>
              <a:buSzPts val="1300"/>
              <a:buChar char="-"/>
            </a:pPr>
            <a:r>
              <a:rPr lang="en"/>
              <a:t>The average standard deviation of each microphone comparison from three recordings in still air was 3.544</a:t>
            </a:r>
            <a:endParaRPr/>
          </a:p>
          <a:p>
            <a:pPr indent="-311150" lvl="0" marL="457200" rtl="0" algn="l">
              <a:lnSpc>
                <a:spcPct val="200000"/>
              </a:lnSpc>
              <a:spcBef>
                <a:spcPts val="0"/>
              </a:spcBef>
              <a:spcAft>
                <a:spcPts val="0"/>
              </a:spcAft>
              <a:buSzPts val="1300"/>
              <a:buChar char="-"/>
            </a:pPr>
            <a:r>
              <a:rPr lang="en"/>
              <a:t>This can be used to </a:t>
            </a:r>
            <a:r>
              <a:rPr lang="en"/>
              <a:t>calculate</a:t>
            </a:r>
            <a:r>
              <a:rPr lang="en"/>
              <a:t> a precision using our equation to solve for wind speed</a:t>
            </a:r>
            <a:endParaRPr/>
          </a:p>
          <a:p>
            <a:pPr indent="-311150" lvl="0" marL="457200" rtl="0" algn="l">
              <a:lnSpc>
                <a:spcPct val="200000"/>
              </a:lnSpc>
              <a:spcBef>
                <a:spcPts val="0"/>
              </a:spcBef>
              <a:spcAft>
                <a:spcPts val="0"/>
              </a:spcAft>
              <a:buSzPts val="1300"/>
              <a:buChar char="-"/>
            </a:pPr>
            <a:r>
              <a:rPr lang="en"/>
              <a:t>we found the precision of wind speed to be 1.097 m⁄s which is 2.454 mph</a:t>
            </a:r>
            <a:endParaRPr/>
          </a:p>
          <a:p>
            <a:pPr indent="-311150" lvl="0" marL="457200" rtl="0" algn="l">
              <a:lnSpc>
                <a:spcPct val="200000"/>
              </a:lnSpc>
              <a:spcBef>
                <a:spcPts val="0"/>
              </a:spcBef>
              <a:spcAft>
                <a:spcPts val="0"/>
              </a:spcAft>
              <a:buSzPts val="1300"/>
              <a:buChar char="-"/>
            </a:pPr>
            <a:r>
              <a:rPr lang="en"/>
              <a:t>Having longer struts on our board would increase the sensitivity</a:t>
            </a:r>
            <a:endParaRPr/>
          </a:p>
          <a:p>
            <a:pPr indent="-311150" lvl="0" marL="457200" rtl="0" algn="l">
              <a:lnSpc>
                <a:spcPct val="200000"/>
              </a:lnSpc>
              <a:spcBef>
                <a:spcPts val="0"/>
              </a:spcBef>
              <a:spcAft>
                <a:spcPts val="0"/>
              </a:spcAft>
              <a:buSzPts val="1300"/>
              <a:buChar char="-"/>
            </a:pPr>
            <a:r>
              <a:rPr lang="en"/>
              <a:t>For example if  strut length were doubled the precision of wind speed </a:t>
            </a:r>
            <a:r>
              <a:rPr lang="en"/>
              <a:t>would be half the amount</a:t>
            </a:r>
            <a:endParaRPr/>
          </a:p>
        </p:txBody>
      </p:sp>
      <p:pic>
        <p:nvPicPr>
          <p:cNvPr id="252" name="Google Shape;252;p37"/>
          <p:cNvPicPr preferRelativeResize="0"/>
          <p:nvPr/>
        </p:nvPicPr>
        <p:blipFill>
          <a:blip r:embed="rId3">
            <a:alphaModFix/>
          </a:blip>
          <a:stretch>
            <a:fillRect/>
          </a:stretch>
        </p:blipFill>
        <p:spPr>
          <a:xfrm>
            <a:off x="5848075" y="715700"/>
            <a:ext cx="2712700" cy="1492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Variables that Affect Accuracy and Precision</a:t>
            </a:r>
            <a:endParaRPr/>
          </a:p>
        </p:txBody>
      </p:sp>
      <p:sp>
        <p:nvSpPr>
          <p:cNvPr id="258" name="Google Shape;258;p3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Sound </a:t>
            </a:r>
            <a:r>
              <a:rPr lang="en"/>
              <a:t>Interference</a:t>
            </a:r>
            <a:endParaRPr/>
          </a:p>
          <a:p>
            <a:pPr indent="-311150" lvl="0" marL="457200" rtl="0" algn="l">
              <a:lnSpc>
                <a:spcPct val="200000"/>
              </a:lnSpc>
              <a:spcBef>
                <a:spcPts val="0"/>
              </a:spcBef>
              <a:spcAft>
                <a:spcPts val="0"/>
              </a:spcAft>
              <a:buSzPts val="1300"/>
              <a:buChar char="-"/>
            </a:pPr>
            <a:r>
              <a:rPr lang="en"/>
              <a:t>Messier periodic signals being driven from the RTC</a:t>
            </a:r>
            <a:endParaRPr/>
          </a:p>
          <a:p>
            <a:pPr indent="-311150" lvl="0" marL="457200" rtl="0" algn="l">
              <a:lnSpc>
                <a:spcPct val="200000"/>
              </a:lnSpc>
              <a:spcBef>
                <a:spcPts val="0"/>
              </a:spcBef>
              <a:spcAft>
                <a:spcPts val="0"/>
              </a:spcAft>
              <a:buSzPts val="1300"/>
              <a:buChar char="-"/>
            </a:pPr>
            <a:r>
              <a:rPr lang="en"/>
              <a:t>Materials used </a:t>
            </a:r>
            <a:endParaRPr/>
          </a:p>
          <a:p>
            <a:pPr indent="-311150" lvl="0" marL="457200" rtl="0" algn="l">
              <a:lnSpc>
                <a:spcPct val="200000"/>
              </a:lnSpc>
              <a:spcBef>
                <a:spcPts val="0"/>
              </a:spcBef>
              <a:spcAft>
                <a:spcPts val="0"/>
              </a:spcAft>
              <a:buSzPts val="1300"/>
              <a:buChar char="-"/>
            </a:pPr>
            <a:r>
              <a:rPr lang="en"/>
              <a:t>Weather conditions and altitude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Calibration</a:t>
            </a:r>
            <a:endParaRPr/>
          </a:p>
        </p:txBody>
      </p:sp>
      <p:sp>
        <p:nvSpPr>
          <p:cNvPr id="264" name="Google Shape;264;p3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lang="en" sz="2268"/>
              <a:t>Tuning:</a:t>
            </a:r>
            <a:endParaRPr sz="2268"/>
          </a:p>
          <a:p>
            <a:pPr indent="-307827" lvl="0" marL="457200" rtl="0" algn="l">
              <a:spcBef>
                <a:spcPts val="1200"/>
              </a:spcBef>
              <a:spcAft>
                <a:spcPts val="0"/>
              </a:spcAft>
              <a:buSzPct val="100000"/>
              <a:buChar char="-"/>
            </a:pPr>
            <a:r>
              <a:rPr lang="en" sz="2268"/>
              <a:t>Three to five trials are performed in a quiet, wind-free environment</a:t>
            </a:r>
            <a:endParaRPr sz="2268"/>
          </a:p>
          <a:p>
            <a:pPr indent="-307827" lvl="0" marL="457200" rtl="0" algn="l">
              <a:spcBef>
                <a:spcPts val="0"/>
              </a:spcBef>
              <a:spcAft>
                <a:spcPts val="0"/>
              </a:spcAft>
              <a:buSzPct val="100000"/>
              <a:buChar char="-"/>
            </a:pPr>
            <a:r>
              <a:rPr lang="en" sz="2268"/>
              <a:t>find the average offset between each of the six microphone pairings. </a:t>
            </a:r>
            <a:endParaRPr sz="2268"/>
          </a:p>
          <a:p>
            <a:pPr indent="-307827" lvl="0" marL="457200" rtl="0" algn="l">
              <a:spcBef>
                <a:spcPts val="0"/>
              </a:spcBef>
              <a:spcAft>
                <a:spcPts val="0"/>
              </a:spcAft>
              <a:buSzPct val="100000"/>
              <a:buChar char="-"/>
            </a:pPr>
            <a:r>
              <a:rPr lang="en" sz="2268"/>
              <a:t>These values are input into the code as 6 offset variables. </a:t>
            </a:r>
            <a:endParaRPr sz="2268"/>
          </a:p>
          <a:p>
            <a:pPr indent="-307827" lvl="0" marL="457200" rtl="0" algn="l">
              <a:spcBef>
                <a:spcPts val="0"/>
              </a:spcBef>
              <a:spcAft>
                <a:spcPts val="0"/>
              </a:spcAft>
              <a:buSzPct val="100000"/>
              <a:buChar char="-"/>
            </a:pPr>
            <a:r>
              <a:rPr lang="en" sz="2268"/>
              <a:t>When completing a trial with these values entered in the code, these offset variables are subtracted from the calculated offset values. In still air, the board should then give a reading of little to no wind.</a:t>
            </a:r>
            <a:endParaRPr sz="2268"/>
          </a:p>
          <a:p>
            <a:pPr indent="0" lvl="0" marL="0" rtl="0" algn="l">
              <a:spcBef>
                <a:spcPts val="1200"/>
              </a:spcBef>
              <a:spcAft>
                <a:spcPts val="0"/>
              </a:spcAft>
              <a:buNone/>
            </a:pPr>
            <a:r>
              <a:rPr lang="en" sz="2268"/>
              <a:t> When tuning, our boards report an average value of 1.7 mph in still air. </a:t>
            </a:r>
            <a:endParaRPr sz="2268"/>
          </a:p>
          <a:p>
            <a:pPr indent="0" lvl="0" marL="45720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Difficulties and Revisions</a:t>
            </a:r>
            <a:endParaRPr/>
          </a:p>
        </p:txBody>
      </p:sp>
      <p:sp>
        <p:nvSpPr>
          <p:cNvPr id="270" name="Google Shape;270;p4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We first encountered difficulty with our amplifier. It produced extra noise that made it hard for us to see the sinusoidal waves in our data. </a:t>
            </a:r>
            <a:endParaRPr/>
          </a:p>
          <a:p>
            <a:pPr indent="-311150" lvl="0" marL="457200" rtl="0" algn="l">
              <a:spcBef>
                <a:spcPts val="0"/>
              </a:spcBef>
              <a:spcAft>
                <a:spcPts val="0"/>
              </a:spcAft>
              <a:buSzPts val="1300"/>
              <a:buChar char="-"/>
            </a:pPr>
            <a:r>
              <a:rPr lang="en"/>
              <a:t>Our microphones did not produce sensible values.</a:t>
            </a:r>
            <a:endParaRPr/>
          </a:p>
          <a:p>
            <a:pPr indent="-311150" lvl="0" marL="457200" rtl="0" algn="l">
              <a:spcBef>
                <a:spcPts val="0"/>
              </a:spcBef>
              <a:spcAft>
                <a:spcPts val="0"/>
              </a:spcAft>
              <a:buSzPts val="1300"/>
              <a:buChar char="-"/>
            </a:pPr>
            <a:r>
              <a:rPr lang="en"/>
              <a:t>COVID-19 </a:t>
            </a:r>
            <a:endParaRPr/>
          </a:p>
          <a:p>
            <a:pPr indent="0" lvl="0" marL="914400" rtl="0" algn="l">
              <a:spcBef>
                <a:spcPts val="1200"/>
              </a:spcBef>
              <a:spcAft>
                <a:spcPts val="1200"/>
              </a:spcAft>
              <a:buNone/>
            </a:pPr>
            <a:r>
              <a:rPr lang="en"/>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Further Experimentation</a:t>
            </a:r>
            <a:endParaRPr/>
          </a:p>
        </p:txBody>
      </p:sp>
      <p:sp>
        <p:nvSpPr>
          <p:cNvPr id="276" name="Google Shape;276;p4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Further experiments could look at possible interference caused by background noise.</a:t>
            </a:r>
            <a:endParaRPr/>
          </a:p>
          <a:p>
            <a:pPr indent="-311150" lvl="0" marL="457200" rtl="0" algn="l">
              <a:spcBef>
                <a:spcPts val="0"/>
              </a:spcBef>
              <a:spcAft>
                <a:spcPts val="0"/>
              </a:spcAft>
              <a:buSzPts val="1300"/>
              <a:buChar char="-"/>
            </a:pPr>
            <a:r>
              <a:rPr lang="en"/>
              <a:t>Our testing was done primarily in quiet environments with little outside sound. However, additional noise could render the device significantly less accurate.</a:t>
            </a:r>
            <a:endParaRPr/>
          </a:p>
          <a:p>
            <a:pPr indent="-311150" lvl="0" marL="457200" rtl="0" algn="l">
              <a:spcBef>
                <a:spcPts val="0"/>
              </a:spcBef>
              <a:spcAft>
                <a:spcPts val="0"/>
              </a:spcAft>
              <a:buSzPts val="1300"/>
              <a:buChar char="-"/>
            </a:pPr>
            <a:r>
              <a:rPr lang="en"/>
              <a:t>Additional experiments could look at the effects of different speaker tones.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Original Idea</a:t>
            </a:r>
            <a:endParaRPr/>
          </a:p>
        </p:txBody>
      </p:sp>
      <p:sp>
        <p:nvSpPr>
          <p:cNvPr id="100" name="Google Shape;100;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When wind speeds vary at different sections of an outdoor venue, sound waves are shifted in time and phasing issues occur. </a:t>
            </a:r>
            <a:endParaRPr/>
          </a:p>
          <a:p>
            <a:pPr indent="-298450" lvl="1" marL="914400" rtl="0" algn="l">
              <a:spcBef>
                <a:spcPts val="0"/>
              </a:spcBef>
              <a:spcAft>
                <a:spcPts val="0"/>
              </a:spcAft>
              <a:buSzPts val="1100"/>
              <a:buChar char="-"/>
            </a:pPr>
            <a:r>
              <a:rPr lang="en"/>
              <a:t>Areas of a venue have uneven loudness. </a:t>
            </a:r>
            <a:endParaRPr/>
          </a:p>
          <a:p>
            <a:pPr indent="-311150" lvl="0" marL="457200" rtl="0" algn="l">
              <a:spcBef>
                <a:spcPts val="0"/>
              </a:spcBef>
              <a:spcAft>
                <a:spcPts val="0"/>
              </a:spcAft>
              <a:buSzPts val="1300"/>
              <a:buChar char="-"/>
            </a:pPr>
            <a:r>
              <a:rPr lang="en"/>
              <a:t>Ideally, a setup of our final product would consist of multiple boards which would be placed at various points throughout the venue.</a:t>
            </a:r>
            <a:endParaRPr/>
          </a:p>
          <a:p>
            <a:pPr indent="-311150" lvl="0" marL="457200" rtl="0" algn="l">
              <a:spcBef>
                <a:spcPts val="0"/>
              </a:spcBef>
              <a:spcAft>
                <a:spcPts val="0"/>
              </a:spcAft>
              <a:buSzPts val="1300"/>
              <a:buChar char="-"/>
            </a:pPr>
            <a:r>
              <a:rPr lang="en"/>
              <a:t>Theoretically, local wind speed and direction could be determined at each “field station,” which would create a comprehensive wind vector map for a sound engineer.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a:t>
            </a:r>
            <a:r>
              <a:rPr lang="en"/>
              <a:t>Findings</a:t>
            </a:r>
            <a:endParaRPr/>
          </a:p>
        </p:txBody>
      </p:sp>
      <p:sp>
        <p:nvSpPr>
          <p:cNvPr id="282" name="Google Shape;282;p4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Our goal for this project was to create a highly accurate way to measure wind speed and direction using four microphones and a tone generator. </a:t>
            </a:r>
            <a:endParaRPr/>
          </a:p>
          <a:p>
            <a:pPr indent="-311150" lvl="0" marL="457200" rtl="0" algn="l">
              <a:spcBef>
                <a:spcPts val="0"/>
              </a:spcBef>
              <a:spcAft>
                <a:spcPts val="0"/>
              </a:spcAft>
              <a:buSzPts val="1300"/>
              <a:buChar char="-"/>
            </a:pPr>
            <a:r>
              <a:rPr lang="en"/>
              <a:t>We were able to successfully create a device that could record data from four microphones and then compare the arrival time of a 1 kHz wave at each microphone.</a:t>
            </a:r>
            <a:endParaRPr/>
          </a:p>
          <a:p>
            <a:pPr indent="-311150" lvl="0" marL="457200" rtl="0" algn="l">
              <a:spcBef>
                <a:spcPts val="0"/>
              </a:spcBef>
              <a:spcAft>
                <a:spcPts val="0"/>
              </a:spcAft>
              <a:buSzPts val="1300"/>
              <a:buChar char="-"/>
            </a:pPr>
            <a:r>
              <a:rPr lang="en"/>
              <a:t>Our device takes readings at a rate of approximately 80 kHz and is capable of measuring wind speeds of 2.454 mph and above.</a:t>
            </a:r>
            <a:endParaRPr/>
          </a:p>
          <a:p>
            <a:pPr indent="-298450" lvl="1" marL="914400" rtl="0" algn="l">
              <a:spcBef>
                <a:spcPts val="0"/>
              </a:spcBef>
              <a:spcAft>
                <a:spcPts val="0"/>
              </a:spcAft>
              <a:buSzPts val="1100"/>
              <a:buChar char="-"/>
            </a:pPr>
            <a:r>
              <a:rPr lang="en"/>
              <a:t>By comparing offsets between different microphones, our device also determines wind direction.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Findings</a:t>
            </a:r>
            <a:endParaRPr/>
          </a:p>
        </p:txBody>
      </p:sp>
      <p:sp>
        <p:nvSpPr>
          <p:cNvPr id="288" name="Google Shape;288;p4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Our device can be further modified for accuracy by extending the length of the microphone struts. A future experimenter could design new struts with changeable lengths so future experiments have the ability to quickly change the distance between the microphones and speaker.</a:t>
            </a:r>
            <a:endParaRPr/>
          </a:p>
          <a:p>
            <a:pPr indent="-311150" lvl="0" marL="457200" rtl="0" algn="l">
              <a:spcBef>
                <a:spcPts val="0"/>
              </a:spcBef>
              <a:spcAft>
                <a:spcPts val="0"/>
              </a:spcAft>
              <a:buSzPts val="1300"/>
              <a:buChar char="-"/>
            </a:pPr>
            <a:r>
              <a:rPr lang="en"/>
              <a:t>Each measurement from our device consists of 10,000 samples total from the four microphones. However, we found that we could lower the sample size to 340 without significant loss in precision. A sample size of 340 corresponds to a recording of 3.88 milliseconds.</a:t>
            </a:r>
            <a:endParaRPr/>
          </a:p>
          <a:p>
            <a:pPr indent="-311150" lvl="0" marL="457200" rtl="0" algn="l">
              <a:spcBef>
                <a:spcPts val="0"/>
              </a:spcBef>
              <a:spcAft>
                <a:spcPts val="0"/>
              </a:spcAft>
              <a:buSzPts val="1300"/>
              <a:buChar char="-"/>
            </a:pPr>
            <a:r>
              <a:rPr lang="en"/>
              <a:t>Overall, we have a device that provides a highly accurate measurement of wind speed in a very short amount of time.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Works Cited</a:t>
            </a:r>
            <a:endParaRPr/>
          </a:p>
        </p:txBody>
      </p:sp>
      <p:sp>
        <p:nvSpPr>
          <p:cNvPr id="294" name="Google Shape;294;p4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“The Frequencies of Music.” PSB Speakers, 1 Apr. 2021, www.psbspeakers.com/the-frequencies-of-music/.</a:t>
            </a:r>
            <a:endParaRPr/>
          </a:p>
          <a:p>
            <a:pPr indent="0" lvl="0" marL="0" rtl="0" algn="l">
              <a:spcBef>
                <a:spcPts val="1200"/>
              </a:spcBef>
              <a:spcAft>
                <a:spcPts val="0"/>
              </a:spcAft>
              <a:buNone/>
            </a:pPr>
            <a:r>
              <a:rPr lang="en"/>
              <a:t>Nichols, Phillip. “5 Ways to Address Phase Issues in Audio.” IZotope, 22 Apr. 2021, www.izotope.com/en/learn/5-ways-to-adjust-phase-after-recording.html.</a:t>
            </a:r>
            <a:endParaRPr/>
          </a:p>
          <a:p>
            <a:pPr indent="0" lvl="0" marL="0" rtl="0" algn="l">
              <a:spcBef>
                <a:spcPts val="1200"/>
              </a:spcBef>
              <a:spcAft>
                <a:spcPts val="0"/>
              </a:spcAft>
              <a:buNone/>
            </a:pPr>
            <a:r>
              <a:rPr lang="en"/>
              <a:t>“Noise - Basic Information.” Canadian Centre for Occupational Health and Safety, 29 Apr. 2021, </a:t>
            </a:r>
            <a:r>
              <a:rPr lang="en" u="sng">
                <a:solidFill>
                  <a:schemeClr val="hlink"/>
                </a:solidFill>
                <a:hlinkClick r:id="rId3"/>
              </a:rPr>
              <a:t>www.ccohs.ca/oshanswers/phys_agents/noise_basic.html?=undefined&amp;wbdisable=true</a:t>
            </a:r>
            <a:r>
              <a:rPr lang="en"/>
              <a:t>.</a:t>
            </a:r>
            <a:endParaRPr/>
          </a:p>
          <a:p>
            <a:pPr indent="0" lvl="0" marL="0" rtl="0" algn="l">
              <a:spcBef>
                <a:spcPts val="1200"/>
              </a:spcBef>
              <a:spcAft>
                <a:spcPts val="0"/>
              </a:spcAft>
              <a:buNone/>
            </a:pPr>
            <a:r>
              <a:rPr lang="en"/>
              <a:t>“Sound Waves.” Tuttee, www.tuttee.co/blog/phys-sound-waves. </a:t>
            </a:r>
            <a:endParaRPr/>
          </a:p>
          <a:p>
            <a:pPr indent="0" lvl="0" marL="0" rtl="0" algn="l">
              <a:spcBef>
                <a:spcPts val="1200"/>
              </a:spcBef>
              <a:spcAft>
                <a:spcPts val="1200"/>
              </a:spcAft>
              <a:buNone/>
            </a:pPr>
            <a:r>
              <a:rPr lang="en"/>
              <a:t>Z, David. “How to Calculate the Vertex of a Parabola Given Three Points.” Stack Overflow, 1 Jan. 1958, stackoverflow.com/questions/717762/how-to-calculate-the-vertex-of-a-parabola-given-three-points.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Brief</a:t>
            </a:r>
            <a:r>
              <a:rPr lang="en"/>
              <a:t> Review of Sound</a:t>
            </a:r>
            <a:endParaRPr/>
          </a:p>
        </p:txBody>
      </p:sp>
      <p:sp>
        <p:nvSpPr>
          <p:cNvPr id="106" name="Google Shape;106;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Sound is a wave that propagates through a medium. </a:t>
            </a:r>
            <a:endParaRPr/>
          </a:p>
          <a:p>
            <a:pPr indent="-311150" lvl="0" marL="457200" rtl="0" algn="l">
              <a:spcBef>
                <a:spcPts val="0"/>
              </a:spcBef>
              <a:spcAft>
                <a:spcPts val="0"/>
              </a:spcAft>
              <a:buSzPts val="1300"/>
              <a:buChar char="-"/>
            </a:pPr>
            <a:r>
              <a:rPr lang="en"/>
              <a:t>The source of a sound creates a sound wave by producing vibrations in surrounding air molecules. </a:t>
            </a:r>
            <a:endParaRPr/>
          </a:p>
          <a:p>
            <a:pPr indent="-298450" lvl="1" marL="914400" rtl="0" algn="l">
              <a:spcBef>
                <a:spcPts val="0"/>
              </a:spcBef>
              <a:spcAft>
                <a:spcPts val="0"/>
              </a:spcAft>
              <a:buSzPts val="1100"/>
              <a:buChar char="-"/>
            </a:pPr>
            <a:r>
              <a:rPr lang="en"/>
              <a:t>Vibrations travel out from the source in the form of a longitudinal wave, which is a wave that moves in the same direction it vibrates. </a:t>
            </a:r>
            <a:endParaRPr/>
          </a:p>
          <a:p>
            <a:pPr indent="-311150" lvl="0" marL="457200" rtl="0" algn="l">
              <a:spcBef>
                <a:spcPts val="0"/>
              </a:spcBef>
              <a:spcAft>
                <a:spcPts val="0"/>
              </a:spcAft>
              <a:buSzPts val="1300"/>
              <a:buChar char="-"/>
            </a:pPr>
            <a:r>
              <a:rPr lang="en"/>
              <a:t>Like other waves, sound waves can be described by their amplitude, frequency, and speed. </a:t>
            </a:r>
            <a:endParaRPr/>
          </a:p>
          <a:p>
            <a:pPr indent="-311150" lvl="0" marL="457200" rtl="0" algn="l">
              <a:spcBef>
                <a:spcPts val="0"/>
              </a:spcBef>
              <a:spcAft>
                <a:spcPts val="0"/>
              </a:spcAft>
              <a:buSzPts val="1300"/>
              <a:buChar char="-"/>
            </a:pPr>
            <a:r>
              <a:rPr lang="en"/>
              <a:t>The speed of a sound wave traveling through air is 343 meters per second.</a:t>
            </a:r>
            <a:endParaRPr/>
          </a:p>
          <a:p>
            <a:pPr indent="-311150" lvl="0" marL="457200" rtl="0" algn="l">
              <a:spcBef>
                <a:spcPts val="0"/>
              </a:spcBef>
              <a:spcAft>
                <a:spcPts val="0"/>
              </a:spcAft>
              <a:buSzPts val="1300"/>
              <a:buChar char="-"/>
            </a:pPr>
            <a:r>
              <a:rPr lang="en"/>
              <a:t>Frequency of sound is measured in hertz.. </a:t>
            </a:r>
            <a:endParaRPr/>
          </a:p>
          <a:p>
            <a:pPr indent="-298450" lvl="1" marL="914400" rtl="0" algn="l">
              <a:spcBef>
                <a:spcPts val="0"/>
              </a:spcBef>
              <a:spcAft>
                <a:spcPts val="0"/>
              </a:spcAft>
              <a:buSzPts val="1100"/>
              <a:buChar char="-"/>
            </a:pPr>
            <a:r>
              <a:rPr lang="en"/>
              <a:t>Frequency corresponds to pitch of a sound.</a:t>
            </a:r>
            <a:endParaRPr/>
          </a:p>
          <a:p>
            <a:pPr indent="-298450" lvl="2" marL="1371600" rtl="0" algn="l">
              <a:spcBef>
                <a:spcPts val="0"/>
              </a:spcBef>
              <a:spcAft>
                <a:spcPts val="0"/>
              </a:spcAft>
              <a:buSzPts val="1100"/>
              <a:buChar char="-"/>
            </a:pPr>
            <a:r>
              <a:rPr lang="en"/>
              <a:t>When listening to a wave with a high frequency, one would hear a high pitch sound. Typically, humans can hear sounds within the frequency range of  20 Hz to 20,000 Hz. </a:t>
            </a:r>
            <a:endParaRPr/>
          </a:p>
        </p:txBody>
      </p:sp>
      <p:pic>
        <p:nvPicPr>
          <p:cNvPr id="107" name="Google Shape;107;p16"/>
          <p:cNvPicPr preferRelativeResize="0"/>
          <p:nvPr/>
        </p:nvPicPr>
        <p:blipFill>
          <a:blip r:embed="rId3">
            <a:alphaModFix/>
          </a:blip>
          <a:stretch>
            <a:fillRect/>
          </a:stretch>
        </p:blipFill>
        <p:spPr>
          <a:xfrm>
            <a:off x="5293525" y="760225"/>
            <a:ext cx="3465426" cy="158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Effects of Wind on Sound</a:t>
            </a:r>
            <a:endParaRPr/>
          </a:p>
        </p:txBody>
      </p:sp>
      <p:pic>
        <p:nvPicPr>
          <p:cNvPr id="113" name="Google Shape;113;p17"/>
          <p:cNvPicPr preferRelativeResize="0"/>
          <p:nvPr/>
        </p:nvPicPr>
        <p:blipFill>
          <a:blip r:embed="rId3">
            <a:alphaModFix/>
          </a:blip>
          <a:stretch>
            <a:fillRect/>
          </a:stretch>
        </p:blipFill>
        <p:spPr>
          <a:xfrm>
            <a:off x="5283200" y="1418675"/>
            <a:ext cx="3495100" cy="1728775"/>
          </a:xfrm>
          <a:prstGeom prst="rect">
            <a:avLst/>
          </a:prstGeom>
          <a:noFill/>
          <a:ln>
            <a:noFill/>
          </a:ln>
        </p:spPr>
      </p:pic>
      <p:sp>
        <p:nvSpPr>
          <p:cNvPr id="114" name="Google Shape;114;p17"/>
          <p:cNvSpPr txBox="1"/>
          <p:nvPr/>
        </p:nvSpPr>
        <p:spPr>
          <a:xfrm>
            <a:off x="729450" y="1969000"/>
            <a:ext cx="5199900" cy="1800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Frequency and speed are related to another through wavelength (λ).</a:t>
            </a:r>
            <a:endParaRPr sz="1300">
              <a:solidFill>
                <a:schemeClr val="accent1"/>
              </a:solidFill>
              <a:latin typeface="Lato"/>
              <a:ea typeface="Lato"/>
              <a:cs typeface="Lato"/>
              <a:sym typeface="Lato"/>
            </a:endParaRPr>
          </a:p>
          <a:p>
            <a:pPr indent="-323850" lvl="0" marL="457200" rtl="0" algn="l">
              <a:lnSpc>
                <a:spcPct val="115000"/>
              </a:lnSpc>
              <a:spcBef>
                <a:spcPts val="0"/>
              </a:spcBef>
              <a:spcAft>
                <a:spcPts val="0"/>
              </a:spcAft>
              <a:buClr>
                <a:schemeClr val="accent1"/>
              </a:buClr>
              <a:buSzPts val="1500"/>
              <a:buFont typeface="Lato"/>
              <a:buChar char="-"/>
            </a:pPr>
            <a:r>
              <a:rPr lang="en" sz="1300">
                <a:solidFill>
                  <a:schemeClr val="accent1"/>
                </a:solidFill>
                <a:latin typeface="Lato"/>
                <a:ea typeface="Lato"/>
                <a:cs typeface="Lato"/>
                <a:sym typeface="Lato"/>
              </a:rPr>
              <a:t>v = λf</a:t>
            </a:r>
            <a:endParaRPr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Noise</a:t>
            </a:r>
            <a:endParaRPr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Other macroscopic effects</a:t>
            </a:r>
            <a:endParaRPr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The small change in the speed of sound caused by a gust of wind can slightly alter the arrival time of a sound at a microphone.</a:t>
            </a:r>
            <a:endParaRPr sz="1300">
              <a:solidFill>
                <a:schemeClr val="accen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Effects of Wind on Sound</a:t>
            </a:r>
            <a:endParaRPr/>
          </a:p>
          <a:p>
            <a:pPr indent="0" lvl="0" marL="0" rtl="0" algn="l">
              <a:spcBef>
                <a:spcPts val="0"/>
              </a:spcBef>
              <a:spcAft>
                <a:spcPts val="0"/>
              </a:spcAft>
              <a:buNone/>
            </a:pPr>
            <a:r>
              <a:t/>
            </a:r>
            <a:endParaRPr/>
          </a:p>
        </p:txBody>
      </p:sp>
      <p:sp>
        <p:nvSpPr>
          <p:cNvPr id="120" name="Google Shape;120;p18"/>
          <p:cNvSpPr txBox="1"/>
          <p:nvPr>
            <p:ph idx="1" type="body"/>
          </p:nvPr>
        </p:nvSpPr>
        <p:spPr>
          <a:xfrm>
            <a:off x="729450" y="2078875"/>
            <a:ext cx="50469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Consider two microphones, one placed at +x and the other placed at -x. </a:t>
            </a:r>
            <a:endParaRPr/>
          </a:p>
          <a:p>
            <a:pPr indent="-298450" lvl="1" marL="914400" rtl="0" algn="l">
              <a:spcBef>
                <a:spcPts val="0"/>
              </a:spcBef>
              <a:spcAft>
                <a:spcPts val="0"/>
              </a:spcAft>
              <a:buSzPts val="1100"/>
              <a:buChar char="-"/>
            </a:pPr>
            <a:r>
              <a:rPr lang="en"/>
              <a:t>If the velocity of the wind is in the +x direction, then the sound will travel slightly faster towards the +x microphone than the -x microphone.</a:t>
            </a:r>
            <a:endParaRPr/>
          </a:p>
          <a:p>
            <a:pPr indent="-298450" lvl="1" marL="914400" rtl="0" algn="l">
              <a:spcBef>
                <a:spcPts val="0"/>
              </a:spcBef>
              <a:spcAft>
                <a:spcPts val="0"/>
              </a:spcAft>
              <a:buSzPts val="1100"/>
              <a:buChar char="-"/>
            </a:pPr>
            <a:r>
              <a:rPr lang="en"/>
              <a:t>If a tone is played at x=0, it will reach the +x microphone slightly sooner than the -x microphone. </a:t>
            </a:r>
            <a:endParaRPr/>
          </a:p>
          <a:p>
            <a:pPr indent="-311150" lvl="0" marL="457200" rtl="0" algn="l">
              <a:spcBef>
                <a:spcPts val="0"/>
              </a:spcBef>
              <a:spcAft>
                <a:spcPts val="0"/>
              </a:spcAft>
              <a:buSzPts val="1300"/>
              <a:buChar char="-"/>
            </a:pPr>
            <a:r>
              <a:rPr lang="en"/>
              <a:t>This difference in arrival time creates a measurable time offset which we will use to determine wind speed. </a:t>
            </a:r>
            <a:endParaRPr/>
          </a:p>
        </p:txBody>
      </p:sp>
      <p:pic>
        <p:nvPicPr>
          <p:cNvPr id="121" name="Google Shape;121;p18"/>
          <p:cNvPicPr preferRelativeResize="0"/>
          <p:nvPr/>
        </p:nvPicPr>
        <p:blipFill rotWithShape="1">
          <a:blip r:embed="rId3">
            <a:alphaModFix/>
          </a:blip>
          <a:srcRect b="27780" l="24706" r="26184" t="21599"/>
          <a:stretch/>
        </p:blipFill>
        <p:spPr>
          <a:xfrm>
            <a:off x="5921325" y="2049138"/>
            <a:ext cx="3001649" cy="2320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Board: Main Components</a:t>
            </a:r>
            <a:endParaRPr/>
          </a:p>
        </p:txBody>
      </p:sp>
      <p:sp>
        <p:nvSpPr>
          <p:cNvPr id="127" name="Google Shape;127;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11150" lvl="0" marL="457200" rtl="0" algn="l">
              <a:lnSpc>
                <a:spcPct val="150000"/>
              </a:lnSpc>
              <a:spcBef>
                <a:spcPts val="0"/>
              </a:spcBef>
              <a:spcAft>
                <a:spcPts val="0"/>
              </a:spcAft>
              <a:buSzPts val="1300"/>
              <a:buChar char="-"/>
            </a:pPr>
            <a:r>
              <a:rPr lang="en"/>
              <a:t>F</a:t>
            </a:r>
            <a:r>
              <a:rPr lang="en"/>
              <a:t>our </a:t>
            </a:r>
            <a:r>
              <a:rPr lang="en"/>
              <a:t>Adafruit Max 4466 microphones connected via ribbon cables.</a:t>
            </a:r>
            <a:endParaRPr/>
          </a:p>
          <a:p>
            <a:pPr indent="-311150" lvl="0" marL="457200" rtl="0" algn="l">
              <a:lnSpc>
                <a:spcPct val="150000"/>
              </a:lnSpc>
              <a:spcBef>
                <a:spcPts val="0"/>
              </a:spcBef>
              <a:spcAft>
                <a:spcPts val="0"/>
              </a:spcAft>
              <a:buSzPts val="1300"/>
              <a:buChar char="-"/>
            </a:pPr>
            <a:r>
              <a:rPr lang="en"/>
              <a:t>A</a:t>
            </a:r>
            <a:r>
              <a:rPr lang="en"/>
              <a:t> tone emitting speaker. </a:t>
            </a:r>
            <a:endParaRPr/>
          </a:p>
          <a:p>
            <a:pPr indent="-311150" lvl="0" marL="457200" rtl="0" algn="l">
              <a:lnSpc>
                <a:spcPct val="150000"/>
              </a:lnSpc>
              <a:spcBef>
                <a:spcPts val="0"/>
              </a:spcBef>
              <a:spcAft>
                <a:spcPts val="0"/>
              </a:spcAft>
              <a:buSzPts val="1300"/>
              <a:buChar char="-"/>
            </a:pPr>
            <a:r>
              <a:rPr lang="en"/>
              <a:t>Adafruit DS3231 Real Time Clock (RTC)</a:t>
            </a:r>
            <a:endParaRPr/>
          </a:p>
          <a:p>
            <a:pPr indent="-311150" lvl="0" marL="457200" rtl="0" algn="l">
              <a:lnSpc>
                <a:spcPct val="150000"/>
              </a:lnSpc>
              <a:spcBef>
                <a:spcPts val="0"/>
              </a:spcBef>
              <a:spcAft>
                <a:spcPts val="0"/>
              </a:spcAft>
              <a:buSzPts val="1300"/>
              <a:buChar char="-"/>
            </a:pPr>
            <a:r>
              <a:rPr lang="en"/>
              <a:t>Adafruit PAM8302A Class D  amplifier</a:t>
            </a:r>
            <a:endParaRPr/>
          </a:p>
          <a:p>
            <a:pPr indent="-298450" lvl="1" marL="914400" rtl="0" algn="l">
              <a:lnSpc>
                <a:spcPct val="150000"/>
              </a:lnSpc>
              <a:spcBef>
                <a:spcPts val="0"/>
              </a:spcBef>
              <a:spcAft>
                <a:spcPts val="0"/>
              </a:spcAft>
              <a:buSzPts val="1100"/>
              <a:buChar char="-"/>
            </a:pPr>
            <a:r>
              <a:rPr lang="en"/>
              <a:t>Connected to the tone emitting speaker and connected to an external 					battery pack that gives the amplifier power separate from other components of the circuit.</a:t>
            </a:r>
            <a:endParaRPr/>
          </a:p>
          <a:p>
            <a:pPr indent="-311150" lvl="0" marL="457200" rtl="0" algn="l">
              <a:lnSpc>
                <a:spcPct val="150000"/>
              </a:lnSpc>
              <a:spcBef>
                <a:spcPts val="0"/>
              </a:spcBef>
              <a:spcAft>
                <a:spcPts val="0"/>
              </a:spcAft>
              <a:buSzPts val="1300"/>
              <a:buChar char="-"/>
            </a:pPr>
            <a:r>
              <a:rPr lang="en"/>
              <a:t>Adafruit Feather M4 Express.</a:t>
            </a:r>
            <a:endParaRPr/>
          </a:p>
          <a:p>
            <a:pPr indent="-298450" lvl="1" marL="914400" rtl="0" algn="l">
              <a:lnSpc>
                <a:spcPct val="150000"/>
              </a:lnSpc>
              <a:spcBef>
                <a:spcPts val="0"/>
              </a:spcBef>
              <a:spcAft>
                <a:spcPts val="0"/>
              </a:spcAft>
              <a:buSzPts val="1100"/>
              <a:buChar char="-"/>
            </a:pPr>
            <a:r>
              <a:rPr lang="en"/>
              <a:t>The brain of our board.</a:t>
            </a:r>
            <a:endParaRPr/>
          </a:p>
        </p:txBody>
      </p:sp>
      <p:pic>
        <p:nvPicPr>
          <p:cNvPr id="128" name="Google Shape;128;p19"/>
          <p:cNvPicPr preferRelativeResize="0"/>
          <p:nvPr/>
        </p:nvPicPr>
        <p:blipFill>
          <a:blip r:embed="rId3">
            <a:alphaModFix/>
          </a:blip>
          <a:stretch>
            <a:fillRect/>
          </a:stretch>
        </p:blipFill>
        <p:spPr>
          <a:xfrm>
            <a:off x="6106400" y="589400"/>
            <a:ext cx="2944550" cy="292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Board: Supporting Components</a:t>
            </a:r>
            <a:endParaRPr/>
          </a:p>
        </p:txBody>
      </p:sp>
      <p:sp>
        <p:nvSpPr>
          <p:cNvPr id="134" name="Google Shape;134;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11150" lvl="0" marL="457200" rtl="0" algn="l">
              <a:lnSpc>
                <a:spcPct val="200000"/>
              </a:lnSpc>
              <a:spcBef>
                <a:spcPts val="0"/>
              </a:spcBef>
              <a:spcAft>
                <a:spcPts val="0"/>
              </a:spcAft>
              <a:buSzPts val="1300"/>
              <a:buChar char="-"/>
            </a:pPr>
            <a:r>
              <a:rPr lang="en"/>
              <a:t>Liquid Crystal Display (LCD) </a:t>
            </a:r>
            <a:endParaRPr/>
          </a:p>
          <a:p>
            <a:pPr indent="-298450" lvl="1" marL="914400" rtl="0" algn="l">
              <a:lnSpc>
                <a:spcPct val="200000"/>
              </a:lnSpc>
              <a:spcBef>
                <a:spcPts val="0"/>
              </a:spcBef>
              <a:spcAft>
                <a:spcPts val="0"/>
              </a:spcAft>
              <a:buSzPts val="1100"/>
              <a:buChar char="-"/>
            </a:pPr>
            <a:r>
              <a:rPr lang="en"/>
              <a:t>External battery located underneath LCD is used to power the M4 when it is not connected to a computer. </a:t>
            </a:r>
            <a:endParaRPr/>
          </a:p>
          <a:p>
            <a:pPr indent="-311150" lvl="0" marL="457200" rtl="0" algn="l">
              <a:lnSpc>
                <a:spcPct val="200000"/>
              </a:lnSpc>
              <a:spcBef>
                <a:spcPts val="0"/>
              </a:spcBef>
              <a:spcAft>
                <a:spcPts val="0"/>
              </a:spcAft>
              <a:buSzPts val="1300"/>
              <a:buChar char="-"/>
            </a:pPr>
            <a:r>
              <a:rPr lang="en"/>
              <a:t>Global Positioning System (GPS) module.</a:t>
            </a:r>
            <a:endParaRPr/>
          </a:p>
          <a:p>
            <a:pPr indent="-311150" lvl="0" marL="457200" rtl="0" algn="l">
              <a:lnSpc>
                <a:spcPct val="200000"/>
              </a:lnSpc>
              <a:spcBef>
                <a:spcPts val="0"/>
              </a:spcBef>
              <a:spcAft>
                <a:spcPts val="0"/>
              </a:spcAft>
              <a:buSzPts val="1300"/>
              <a:buChar char="-"/>
            </a:pPr>
            <a:r>
              <a:rPr lang="en"/>
              <a:t>BME680</a:t>
            </a:r>
            <a:endParaRPr/>
          </a:p>
          <a:p>
            <a:pPr indent="-311150" lvl="0" marL="457200" rtl="0" algn="l">
              <a:lnSpc>
                <a:spcPct val="200000"/>
              </a:lnSpc>
              <a:spcBef>
                <a:spcPts val="0"/>
              </a:spcBef>
              <a:spcAft>
                <a:spcPts val="0"/>
              </a:spcAft>
              <a:buSzPts val="1300"/>
              <a:buChar char="-"/>
            </a:pPr>
            <a:r>
              <a:rPr lang="en"/>
              <a:t>RFM9x LoRa Radio transmitter</a:t>
            </a:r>
            <a:endParaRPr/>
          </a:p>
          <a:p>
            <a:pPr indent="-311150" lvl="0" marL="457200" rtl="0" algn="l">
              <a:lnSpc>
                <a:spcPct val="200000"/>
              </a:lnSpc>
              <a:spcBef>
                <a:spcPts val="0"/>
              </a:spcBef>
              <a:spcAft>
                <a:spcPts val="0"/>
              </a:spcAft>
              <a:buSzPts val="1300"/>
              <a:buChar char="-"/>
            </a:pPr>
            <a:r>
              <a:rPr lang="en"/>
              <a:t>Micro-SD breakout board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Board</a:t>
            </a:r>
            <a:endParaRPr/>
          </a:p>
        </p:txBody>
      </p:sp>
      <p:sp>
        <p:nvSpPr>
          <p:cNvPr id="140" name="Google Shape;140;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1" name="Google Shape;141;p21"/>
          <p:cNvPicPr preferRelativeResize="0"/>
          <p:nvPr/>
        </p:nvPicPr>
        <p:blipFill>
          <a:blip r:embed="rId3">
            <a:alphaModFix/>
          </a:blip>
          <a:stretch>
            <a:fillRect/>
          </a:stretch>
        </p:blipFill>
        <p:spPr>
          <a:xfrm>
            <a:off x="93150" y="1768525"/>
            <a:ext cx="4011825" cy="3269025"/>
          </a:xfrm>
          <a:prstGeom prst="rect">
            <a:avLst/>
          </a:prstGeom>
          <a:noFill/>
          <a:ln>
            <a:noFill/>
          </a:ln>
        </p:spPr>
      </p:pic>
      <p:pic>
        <p:nvPicPr>
          <p:cNvPr id="142" name="Google Shape;142;p21"/>
          <p:cNvPicPr preferRelativeResize="0"/>
          <p:nvPr/>
        </p:nvPicPr>
        <p:blipFill>
          <a:blip r:embed="rId4">
            <a:alphaModFix/>
          </a:blip>
          <a:stretch>
            <a:fillRect/>
          </a:stretch>
        </p:blipFill>
        <p:spPr>
          <a:xfrm>
            <a:off x="4452375" y="865863"/>
            <a:ext cx="4436325" cy="3411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