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713379D-3BDE-44B6-B6F0-BA6295855F8F}">
  <a:tblStyle styleId="{1713379D-3BDE-44B6-B6F0-BA6295855F8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7ad0752418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7ad0752418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7ad075241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7ad075241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d60d4e9e17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d60d4e9e17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d60d4e9e1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d60d4e9e1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d60d4e9e1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d60d4e9e1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d60d4e9e17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d60d4e9e1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solidFill>
                  <a:schemeClr val="dk1"/>
                </a:solidFill>
              </a:rPr>
              <a:t>The numbers presented is the result after taking the difference from the pair of BME680s when breathing with a mask and the baseline measurements, all after averaging several trials in each mask.</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For pressure difference, the order of the greatest difference to the least is N95, white cloth, surgical and then black polyester.</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For temperature difference, it follows black polyester, N95, surgical and then white cloth.</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For humidity difference, it follows white cloth, surgical, N95 and then black polyester.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7ad0752418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7ad0752418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d60d4e9e17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d60d4e9e17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Among the three pairs of BME680s, Akash’s and Alex’s pairs have relatively similar average baseline pressure differences. Grace’s pair of BME680s, however, has an average baseline pressure difference of around -0.51296 hPa. When considering the accuracy range specifications of the BME680s, as was listed above in Section 2.1, the combined pressure accuracy range of two BME680s should not exceed double the amount of the pressure accuracy range of one BME680. Therefore, since one BME680 has an accuracy range of +/- 1 hPa, it is reasonable for two BME680s to have ~0.5 hPa difference between them.</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d60d4e9e17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d60d4e9e17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Looking at the baseline temperature differences of the three pairs of BME680s, a noticeable difference between the average baseline values is that Alex’s BME680s measure a positive difference between the two BME680s, whereas the other two pairs measure a negative difference. A positive baseline temperature difference means that Alex’s “inside” BME680, on average, measures a larger temperature value than the “outside” BME680, even when there is no mask attached between the two BME680s. A negative baseline temperature difference means that the “outside” BME680, on average, measures a larger temperature than the “inside” BME680, which appears to be the case for both Akash and Grace’s pairs of BME680s.</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Again considering the accuracy ranges of a single BME680, which notes that the temperature accuracy range for one BME680 is +/- 1 degree Celsius, it is reasonable to see that the baseline temperature differences between two BME680s are less than a 0.4 degree Celsius difference in magnitude.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60d4e9e17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d60d4e9e17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Regarding the baseline humidity differences of the three BME680 pairs, the same difference in sign can be seen in Alex’s pair of BME680s. While Akash and Grace’s pairs of BME680s, on average, register a positive difference in humidity, Alex’s pair of BME680s registers a negative difference in humidity. A negative baseline humidity difference means that Alex’s “outside” BME680, on average, measures a larger humidity value than the “inside” BME680, even when there is no mask attached between the two BME680s. A positive baseline humidity difference means that the “inside” BME680, on average, measures a larger humidity than the “outside” BME680, which appears to be the case for both Akash and Grace’s pairs of BME680s.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Considering the humidity accuracy range of +/- 3 % for one BME680, having a baseline humidity difference of 6-7% (as is seen in Alex and Grace’s pairs of BME680s) is stretching the reasonable range of accuracy for two BME680s. However, the difference is not too drastic, and does not provide any reasonable evidence for the BME680s not working as expected.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7ad075241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ad075241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7ad0752418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7ad0752418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d60b7a3857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d60b7a3857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7ad0752418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7ad0752418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7ad075241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7ad075241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7ad0752418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7ad0752418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7ad0752418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7ad0752418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7ad0752418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7ad0752418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7ad0752418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7ad0752418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7ad0752418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7ad0752418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7ad075241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7ad075241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20.png"/><Relationship Id="rId5" Type="http://schemas.openxmlformats.org/officeDocument/2006/relationships/image" Target="../media/image14.png"/><Relationship Id="rId6"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7.png"/><Relationship Id="rId5"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9.png"/><Relationship Id="rId5"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www.nih.gov/news-events/nih-research-matters/humidity-masks-may-lessen-severity-covid-1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14605" marR="15240" rtl="0" algn="ctr">
              <a:lnSpc>
                <a:spcPct val="139583"/>
              </a:lnSpc>
              <a:spcBef>
                <a:spcPts val="0"/>
              </a:spcBef>
              <a:spcAft>
                <a:spcPts val="170"/>
              </a:spcAft>
              <a:buClr>
                <a:schemeClr val="dk1"/>
              </a:buClr>
              <a:buSzPts val="1100"/>
              <a:buFont typeface="Arial"/>
              <a:buNone/>
            </a:pPr>
            <a:r>
              <a:rPr lang="en" sz="4200">
                <a:latin typeface="Times New Roman"/>
                <a:ea typeface="Times New Roman"/>
                <a:cs typeface="Times New Roman"/>
                <a:sym typeface="Times New Roman"/>
              </a:rPr>
              <a:t>Pressure Difference Analysis Across Face Masks</a:t>
            </a:r>
            <a:endParaRPr sz="7700"/>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55000" lnSpcReduction="20000"/>
          </a:bodyPr>
          <a:lstStyle/>
          <a:p>
            <a:pPr indent="0" lvl="0" marL="0" rtl="0" algn="ctr">
              <a:spcBef>
                <a:spcPts val="0"/>
              </a:spcBef>
              <a:spcAft>
                <a:spcPts val="0"/>
              </a:spcAft>
              <a:buNone/>
            </a:pPr>
            <a:r>
              <a:rPr lang="en"/>
              <a:t>Akash Prasad</a:t>
            </a:r>
            <a:endParaRPr/>
          </a:p>
          <a:p>
            <a:pPr indent="0" lvl="0" marL="0" rtl="0" algn="ctr">
              <a:spcBef>
                <a:spcPts val="0"/>
              </a:spcBef>
              <a:spcAft>
                <a:spcPts val="0"/>
              </a:spcAft>
              <a:buNone/>
            </a:pPr>
            <a:r>
              <a:rPr lang="en"/>
              <a:t>Alex Huynh</a:t>
            </a:r>
            <a:endParaRPr/>
          </a:p>
          <a:p>
            <a:pPr indent="0" lvl="0" marL="0" rtl="0" algn="ctr">
              <a:spcBef>
                <a:spcPts val="0"/>
              </a:spcBef>
              <a:spcAft>
                <a:spcPts val="0"/>
              </a:spcAft>
              <a:buNone/>
            </a:pPr>
            <a:r>
              <a:rPr lang="en"/>
              <a:t>Grace Chiou</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Methods</a:t>
            </a:r>
            <a:endParaRPr/>
          </a:p>
        </p:txBody>
      </p:sp>
      <p:sp>
        <p:nvSpPr>
          <p:cNvPr id="124" name="Google Shape;124;p22"/>
          <p:cNvSpPr txBox="1"/>
          <p:nvPr>
            <p:ph idx="1" type="body"/>
          </p:nvPr>
        </p:nvSpPr>
        <p:spPr>
          <a:xfrm>
            <a:off x="311700" y="1152475"/>
            <a:ext cx="8520600" cy="7320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rgbClr val="000000"/>
              </a:buClr>
              <a:buSzPts val="1400"/>
              <a:buChar char="●"/>
            </a:pPr>
            <a:r>
              <a:rPr lang="en" sz="1400">
                <a:solidFill>
                  <a:srgbClr val="000000"/>
                </a:solidFill>
              </a:rPr>
              <a:t>To get an idea in order to make sense of data, </a:t>
            </a:r>
            <a:r>
              <a:rPr lang="en" sz="1400">
                <a:solidFill>
                  <a:srgbClr val="000000"/>
                </a:solidFill>
              </a:rPr>
              <a:t>respiration</a:t>
            </a:r>
            <a:r>
              <a:rPr lang="en" sz="1400">
                <a:solidFill>
                  <a:srgbClr val="000000"/>
                </a:solidFill>
              </a:rPr>
              <a:t> rate data is collected. Each participant picks any mask to wear with BME680s attached and breath normally to determine respiration rate.</a:t>
            </a:r>
            <a:endParaRPr sz="1400">
              <a:solidFill>
                <a:srgbClr val="000000"/>
              </a:solidFill>
            </a:endParaRPr>
          </a:p>
        </p:txBody>
      </p:sp>
      <p:pic>
        <p:nvPicPr>
          <p:cNvPr id="125" name="Google Shape;125;p22"/>
          <p:cNvPicPr preferRelativeResize="0"/>
          <p:nvPr/>
        </p:nvPicPr>
        <p:blipFill>
          <a:blip r:embed="rId3">
            <a:alphaModFix/>
          </a:blip>
          <a:stretch>
            <a:fillRect/>
          </a:stretch>
        </p:blipFill>
        <p:spPr>
          <a:xfrm>
            <a:off x="5467000" y="2019225"/>
            <a:ext cx="3365309" cy="2954225"/>
          </a:xfrm>
          <a:prstGeom prst="rect">
            <a:avLst/>
          </a:prstGeom>
          <a:noFill/>
          <a:ln>
            <a:noFill/>
          </a:ln>
        </p:spPr>
      </p:pic>
      <p:sp>
        <p:nvSpPr>
          <p:cNvPr id="126" name="Google Shape;126;p22"/>
          <p:cNvSpPr txBox="1"/>
          <p:nvPr/>
        </p:nvSpPr>
        <p:spPr>
          <a:xfrm>
            <a:off x="311700" y="1730025"/>
            <a:ext cx="5017200" cy="2986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Looking specifically at the </a:t>
            </a:r>
            <a:r>
              <a:rPr lang="en"/>
              <a:t>temperature</a:t>
            </a:r>
            <a:r>
              <a:rPr lang="en"/>
              <a:t> difference plot as shown, we estimate to around 15 breaths per minute</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To cal</a:t>
            </a:r>
            <a:r>
              <a:rPr lang="en"/>
              <a:t>culate the </a:t>
            </a:r>
            <a:r>
              <a:rPr lang="en"/>
              <a:t>intrinsic</a:t>
            </a:r>
            <a:r>
              <a:rPr lang="en"/>
              <a:t> parameter differences between two BME680s, baseline data is collected by allowing the experimental </a:t>
            </a:r>
            <a:r>
              <a:rPr lang="en"/>
              <a:t>pair</a:t>
            </a:r>
            <a:r>
              <a:rPr lang="en"/>
              <a:t> of BME680s to rest</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To </a:t>
            </a:r>
            <a:r>
              <a:rPr lang="en"/>
              <a:t>mimic</a:t>
            </a:r>
            <a:r>
              <a:rPr lang="en"/>
              <a:t> the daily life of masks being worn, four types of breathing conditions were tested:</a:t>
            </a:r>
            <a:endParaRPr/>
          </a:p>
          <a:p>
            <a:pPr indent="-317500" lvl="1" marL="914400" rtl="0" algn="l">
              <a:spcBef>
                <a:spcPts val="0"/>
              </a:spcBef>
              <a:spcAft>
                <a:spcPts val="0"/>
              </a:spcAft>
              <a:buSzPts val="1400"/>
              <a:buChar char="○"/>
            </a:pPr>
            <a:r>
              <a:rPr lang="en"/>
              <a:t>Normal breathing</a:t>
            </a:r>
            <a:endParaRPr/>
          </a:p>
          <a:p>
            <a:pPr indent="-317500" lvl="1" marL="914400" rtl="0" algn="l">
              <a:spcBef>
                <a:spcPts val="0"/>
              </a:spcBef>
              <a:spcAft>
                <a:spcPts val="0"/>
              </a:spcAft>
              <a:buSzPts val="1400"/>
              <a:buChar char="○"/>
            </a:pPr>
            <a:r>
              <a:rPr lang="en"/>
              <a:t>Deep breathing</a:t>
            </a:r>
            <a:endParaRPr/>
          </a:p>
          <a:p>
            <a:pPr indent="-317500" lvl="1" marL="914400" rtl="0" algn="l">
              <a:spcBef>
                <a:spcPts val="0"/>
              </a:spcBef>
              <a:spcAft>
                <a:spcPts val="0"/>
              </a:spcAft>
              <a:buSzPts val="1400"/>
              <a:buChar char="○"/>
            </a:pPr>
            <a:r>
              <a:rPr lang="en"/>
              <a:t>Talking</a:t>
            </a:r>
            <a:endParaRPr/>
          </a:p>
          <a:p>
            <a:pPr indent="-317500" lvl="1" marL="914400" rtl="0" algn="l">
              <a:spcBef>
                <a:spcPts val="0"/>
              </a:spcBef>
              <a:spcAft>
                <a:spcPts val="0"/>
              </a:spcAft>
              <a:buSzPts val="1400"/>
              <a:buChar char="○"/>
            </a:pPr>
            <a:r>
              <a:rPr lang="en"/>
              <a:t>Smiling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3"/>
          <p:cNvSpPr txBox="1"/>
          <p:nvPr>
            <p:ph type="title"/>
          </p:nvPr>
        </p:nvSpPr>
        <p:spPr>
          <a:xfrm>
            <a:off x="311700" y="12065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Results and Discussion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4"/>
          <p:cNvSpPr txBox="1"/>
          <p:nvPr>
            <p:ph type="title"/>
          </p:nvPr>
        </p:nvSpPr>
        <p:spPr>
          <a:xfrm>
            <a:off x="0" y="140225"/>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220"/>
              <a:t>Finding Actual Difference from Baseline and Experimental Differences</a:t>
            </a:r>
            <a:endParaRPr sz="2220"/>
          </a:p>
        </p:txBody>
      </p:sp>
      <p:pic>
        <p:nvPicPr>
          <p:cNvPr id="137" name="Google Shape;137;p24"/>
          <p:cNvPicPr preferRelativeResize="0"/>
          <p:nvPr/>
        </p:nvPicPr>
        <p:blipFill>
          <a:blip r:embed="rId3">
            <a:alphaModFix/>
          </a:blip>
          <a:stretch>
            <a:fillRect/>
          </a:stretch>
        </p:blipFill>
        <p:spPr>
          <a:xfrm>
            <a:off x="5850" y="1577575"/>
            <a:ext cx="2811875" cy="1908575"/>
          </a:xfrm>
          <a:prstGeom prst="rect">
            <a:avLst/>
          </a:prstGeom>
          <a:noFill/>
          <a:ln>
            <a:noFill/>
          </a:ln>
        </p:spPr>
      </p:pic>
      <p:pic>
        <p:nvPicPr>
          <p:cNvPr id="138" name="Google Shape;138;p24"/>
          <p:cNvPicPr preferRelativeResize="0"/>
          <p:nvPr/>
        </p:nvPicPr>
        <p:blipFill>
          <a:blip r:embed="rId4">
            <a:alphaModFix/>
          </a:blip>
          <a:stretch>
            <a:fillRect/>
          </a:stretch>
        </p:blipFill>
        <p:spPr>
          <a:xfrm>
            <a:off x="3113525" y="1627325"/>
            <a:ext cx="2902317" cy="1908575"/>
          </a:xfrm>
          <a:prstGeom prst="rect">
            <a:avLst/>
          </a:prstGeom>
          <a:noFill/>
          <a:ln>
            <a:noFill/>
          </a:ln>
        </p:spPr>
      </p:pic>
      <p:pic>
        <p:nvPicPr>
          <p:cNvPr id="139" name="Google Shape;139;p24"/>
          <p:cNvPicPr preferRelativeResize="0"/>
          <p:nvPr/>
        </p:nvPicPr>
        <p:blipFill>
          <a:blip r:embed="rId5">
            <a:alphaModFix/>
          </a:blip>
          <a:stretch>
            <a:fillRect/>
          </a:stretch>
        </p:blipFill>
        <p:spPr>
          <a:xfrm>
            <a:off x="6311825" y="1658400"/>
            <a:ext cx="2811875" cy="1908567"/>
          </a:xfrm>
          <a:prstGeom prst="rect">
            <a:avLst/>
          </a:prstGeom>
          <a:noFill/>
          <a:ln>
            <a:noFill/>
          </a:ln>
        </p:spPr>
      </p:pic>
      <p:sp>
        <p:nvSpPr>
          <p:cNvPr id="140" name="Google Shape;140;p24"/>
          <p:cNvSpPr txBox="1"/>
          <p:nvPr/>
        </p:nvSpPr>
        <p:spPr>
          <a:xfrm>
            <a:off x="-228600" y="3486150"/>
            <a:ext cx="3038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Experimental Temperature Difference</a:t>
            </a:r>
            <a:endParaRPr b="1"/>
          </a:p>
        </p:txBody>
      </p:sp>
      <p:sp>
        <p:nvSpPr>
          <p:cNvPr id="141" name="Google Shape;141;p24"/>
          <p:cNvSpPr txBox="1"/>
          <p:nvPr/>
        </p:nvSpPr>
        <p:spPr>
          <a:xfrm>
            <a:off x="6715350" y="3486150"/>
            <a:ext cx="2340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Actual </a:t>
            </a:r>
            <a:r>
              <a:rPr b="1" lang="en"/>
              <a:t>Temperature Difference</a:t>
            </a:r>
            <a:endParaRPr b="1"/>
          </a:p>
        </p:txBody>
      </p:sp>
      <p:sp>
        <p:nvSpPr>
          <p:cNvPr id="142" name="Google Shape;142;p24"/>
          <p:cNvSpPr txBox="1"/>
          <p:nvPr/>
        </p:nvSpPr>
        <p:spPr>
          <a:xfrm>
            <a:off x="3193225" y="3491575"/>
            <a:ext cx="2868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Baseline </a:t>
            </a:r>
            <a:r>
              <a:rPr b="1" lang="en"/>
              <a:t>Temperature Difference</a:t>
            </a:r>
            <a:endParaRPr b="1"/>
          </a:p>
        </p:txBody>
      </p:sp>
      <p:sp>
        <p:nvSpPr>
          <p:cNvPr id="143" name="Google Shape;143;p24"/>
          <p:cNvSpPr txBox="1"/>
          <p:nvPr/>
        </p:nvSpPr>
        <p:spPr>
          <a:xfrm>
            <a:off x="2694625" y="1952725"/>
            <a:ext cx="4950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500"/>
              <a:t>-</a:t>
            </a:r>
            <a:endParaRPr b="1" sz="5600"/>
          </a:p>
        </p:txBody>
      </p:sp>
      <p:sp>
        <p:nvSpPr>
          <p:cNvPr id="144" name="Google Shape;144;p24"/>
          <p:cNvSpPr txBox="1"/>
          <p:nvPr/>
        </p:nvSpPr>
        <p:spPr>
          <a:xfrm>
            <a:off x="5912475" y="2116213"/>
            <a:ext cx="495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200"/>
              <a:t>=</a:t>
            </a:r>
            <a:endParaRPr b="1" sz="43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6698"/>
              <a:buFont typeface="Arial"/>
              <a:buNone/>
            </a:pPr>
            <a:r>
              <a:rPr lang="en" sz="2355"/>
              <a:t>Measuring the Average Pressure Difference Across One Breath Cycle</a:t>
            </a:r>
            <a:endParaRPr sz="2355"/>
          </a:p>
          <a:p>
            <a:pPr indent="0" lvl="0" marL="0" rtl="0" algn="l">
              <a:spcBef>
                <a:spcPts val="0"/>
              </a:spcBef>
              <a:spcAft>
                <a:spcPts val="0"/>
              </a:spcAft>
              <a:buClr>
                <a:schemeClr val="dk1"/>
              </a:buClr>
              <a:buSzPct val="39285"/>
              <a:buFont typeface="Arial"/>
              <a:buNone/>
            </a:pPr>
            <a:r>
              <a:t/>
            </a:r>
            <a:endParaRPr/>
          </a:p>
          <a:p>
            <a:pPr indent="0" lvl="0" marL="0" rtl="0" algn="l">
              <a:spcBef>
                <a:spcPts val="0"/>
              </a:spcBef>
              <a:spcAft>
                <a:spcPts val="0"/>
              </a:spcAft>
              <a:buNone/>
            </a:pPr>
            <a:r>
              <a:t/>
            </a:r>
            <a:endParaRPr/>
          </a:p>
        </p:txBody>
      </p:sp>
      <p:pic>
        <p:nvPicPr>
          <p:cNvPr id="150" name="Google Shape;150;p25"/>
          <p:cNvPicPr preferRelativeResize="0"/>
          <p:nvPr/>
        </p:nvPicPr>
        <p:blipFill>
          <a:blip r:embed="rId3">
            <a:alphaModFix/>
          </a:blip>
          <a:stretch>
            <a:fillRect/>
          </a:stretch>
        </p:blipFill>
        <p:spPr>
          <a:xfrm>
            <a:off x="152400" y="1305138"/>
            <a:ext cx="4419600" cy="2990436"/>
          </a:xfrm>
          <a:prstGeom prst="rect">
            <a:avLst/>
          </a:prstGeom>
          <a:noFill/>
          <a:ln>
            <a:noFill/>
          </a:ln>
        </p:spPr>
      </p:pic>
      <p:pic>
        <p:nvPicPr>
          <p:cNvPr id="151" name="Google Shape;151;p25"/>
          <p:cNvPicPr preferRelativeResize="0"/>
          <p:nvPr/>
        </p:nvPicPr>
        <p:blipFill>
          <a:blip r:embed="rId4">
            <a:alphaModFix/>
          </a:blip>
          <a:stretch>
            <a:fillRect/>
          </a:stretch>
        </p:blipFill>
        <p:spPr>
          <a:xfrm>
            <a:off x="4648200" y="1305150"/>
            <a:ext cx="4419600" cy="2990436"/>
          </a:xfrm>
          <a:prstGeom prst="rect">
            <a:avLst/>
          </a:prstGeom>
          <a:noFill/>
          <a:ln>
            <a:noFill/>
          </a:ln>
        </p:spPr>
      </p:pic>
      <p:sp>
        <p:nvSpPr>
          <p:cNvPr id="152" name="Google Shape;152;p25"/>
          <p:cNvSpPr txBox="1"/>
          <p:nvPr/>
        </p:nvSpPr>
        <p:spPr>
          <a:xfrm>
            <a:off x="1766850" y="4450675"/>
            <a:ext cx="5610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Decrease the time range (x-axis) to see the respiration pattern</a:t>
            </a:r>
            <a:endParaRPr b="1"/>
          </a:p>
        </p:txBody>
      </p:sp>
      <p:sp>
        <p:nvSpPr>
          <p:cNvPr id="153" name="Google Shape;153;p25"/>
          <p:cNvSpPr/>
          <p:nvPr/>
        </p:nvSpPr>
        <p:spPr>
          <a:xfrm>
            <a:off x="7293425" y="4270550"/>
            <a:ext cx="435025" cy="497025"/>
          </a:xfrm>
          <a:custGeom>
            <a:rect b="b" l="l" r="r" t="t"/>
            <a:pathLst>
              <a:path extrusionOk="0" h="19881" w="17401">
                <a:moveTo>
                  <a:pt x="0" y="16077"/>
                </a:moveTo>
                <a:cubicBezTo>
                  <a:pt x="2735" y="16580"/>
                  <a:pt x="13844" y="21772"/>
                  <a:pt x="16412" y="19092"/>
                </a:cubicBezTo>
                <a:cubicBezTo>
                  <a:pt x="18980" y="16413"/>
                  <a:pt x="15575" y="3182"/>
                  <a:pt x="15408" y="0"/>
                </a:cubicBezTo>
              </a:path>
            </a:pathLst>
          </a:custGeom>
          <a:noFill/>
          <a:ln cap="flat" cmpd="sng" w="28575">
            <a:solidFill>
              <a:schemeClr val="accent5"/>
            </a:solidFill>
            <a:prstDash val="solid"/>
            <a:round/>
            <a:headEnd len="med" w="med" type="none"/>
            <a:tailEnd len="med" w="med" type="stealth"/>
          </a:ln>
        </p:spPr>
      </p:sp>
      <p:sp>
        <p:nvSpPr>
          <p:cNvPr id="154" name="Google Shape;154;p25"/>
          <p:cNvSpPr/>
          <p:nvPr/>
        </p:nvSpPr>
        <p:spPr>
          <a:xfrm>
            <a:off x="1479348" y="4186825"/>
            <a:ext cx="404725" cy="516475"/>
          </a:xfrm>
          <a:custGeom>
            <a:rect b="b" l="l" r="r" t="t"/>
            <a:pathLst>
              <a:path extrusionOk="0" h="20659" w="16189">
                <a:moveTo>
                  <a:pt x="16189" y="19426"/>
                </a:moveTo>
                <a:cubicBezTo>
                  <a:pt x="13576" y="19381"/>
                  <a:pt x="2579" y="22396"/>
                  <a:pt x="513" y="19158"/>
                </a:cubicBezTo>
                <a:cubicBezTo>
                  <a:pt x="-1552" y="15920"/>
                  <a:pt x="3249" y="3193"/>
                  <a:pt x="3796" y="0"/>
                </a:cubicBezTo>
              </a:path>
            </a:pathLst>
          </a:custGeom>
          <a:noFill/>
          <a:ln cap="flat" cmpd="sng" w="28575">
            <a:solidFill>
              <a:schemeClr val="accent5"/>
            </a:solidFill>
            <a:prstDash val="solid"/>
            <a:round/>
            <a:headEnd len="med" w="med" type="none"/>
            <a:tailEnd len="med" w="med" type="stealth"/>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6"/>
          <p:cNvSpPr txBox="1"/>
          <p:nvPr>
            <p:ph type="title"/>
          </p:nvPr>
        </p:nvSpPr>
        <p:spPr>
          <a:xfrm>
            <a:off x="311700" y="-12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355"/>
              <a:t>Measuring the Average Pressure Difference Across One Breath Cycle</a:t>
            </a:r>
            <a:endParaRPr sz="2355"/>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60" name="Google Shape;160;p26"/>
          <p:cNvPicPr preferRelativeResize="0"/>
          <p:nvPr/>
        </p:nvPicPr>
        <p:blipFill rotWithShape="1">
          <a:blip r:embed="rId3">
            <a:alphaModFix/>
          </a:blip>
          <a:srcRect b="0" l="9980" r="18113" t="7381"/>
          <a:stretch/>
        </p:blipFill>
        <p:spPr>
          <a:xfrm>
            <a:off x="338287" y="3116175"/>
            <a:ext cx="3088363" cy="2005750"/>
          </a:xfrm>
          <a:prstGeom prst="rect">
            <a:avLst/>
          </a:prstGeom>
          <a:noFill/>
          <a:ln>
            <a:noFill/>
          </a:ln>
        </p:spPr>
      </p:pic>
      <p:pic>
        <p:nvPicPr>
          <p:cNvPr id="161" name="Google Shape;161;p26"/>
          <p:cNvPicPr preferRelativeResize="0"/>
          <p:nvPr/>
        </p:nvPicPr>
        <p:blipFill rotWithShape="1">
          <a:blip r:embed="rId4">
            <a:alphaModFix/>
          </a:blip>
          <a:srcRect b="0" l="12961" r="19493" t="6803"/>
          <a:stretch/>
        </p:blipFill>
        <p:spPr>
          <a:xfrm>
            <a:off x="5999300" y="3116175"/>
            <a:ext cx="3003024" cy="2005750"/>
          </a:xfrm>
          <a:prstGeom prst="rect">
            <a:avLst/>
          </a:prstGeom>
          <a:noFill/>
          <a:ln>
            <a:noFill/>
          </a:ln>
        </p:spPr>
      </p:pic>
      <p:pic>
        <p:nvPicPr>
          <p:cNvPr id="162" name="Google Shape;162;p26"/>
          <p:cNvPicPr preferRelativeResize="0"/>
          <p:nvPr/>
        </p:nvPicPr>
        <p:blipFill rotWithShape="1">
          <a:blip r:embed="rId5">
            <a:alphaModFix/>
          </a:blip>
          <a:srcRect b="0" l="12732" r="19031" t="6550"/>
          <a:stretch/>
        </p:blipFill>
        <p:spPr>
          <a:xfrm>
            <a:off x="5958695" y="1066912"/>
            <a:ext cx="3027205" cy="2005750"/>
          </a:xfrm>
          <a:prstGeom prst="rect">
            <a:avLst/>
          </a:prstGeom>
          <a:noFill/>
          <a:ln>
            <a:noFill/>
          </a:ln>
        </p:spPr>
      </p:pic>
      <p:pic>
        <p:nvPicPr>
          <p:cNvPr id="163" name="Google Shape;163;p26"/>
          <p:cNvPicPr preferRelativeResize="0"/>
          <p:nvPr/>
        </p:nvPicPr>
        <p:blipFill rotWithShape="1">
          <a:blip r:embed="rId6">
            <a:alphaModFix/>
          </a:blip>
          <a:srcRect b="0" l="10206" r="18119" t="7278"/>
          <a:stretch/>
        </p:blipFill>
        <p:spPr>
          <a:xfrm>
            <a:off x="344360" y="1066913"/>
            <a:ext cx="3075441" cy="2005750"/>
          </a:xfrm>
          <a:prstGeom prst="rect">
            <a:avLst/>
          </a:prstGeom>
          <a:noFill/>
          <a:ln>
            <a:noFill/>
          </a:ln>
        </p:spPr>
      </p:pic>
      <p:sp>
        <p:nvSpPr>
          <p:cNvPr id="164" name="Google Shape;164;p26"/>
          <p:cNvSpPr txBox="1"/>
          <p:nvPr/>
        </p:nvSpPr>
        <p:spPr>
          <a:xfrm>
            <a:off x="4050475" y="1509750"/>
            <a:ext cx="15408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Correlate the pressure difference pattern to the respiration pattern found in the temperature difference graph</a:t>
            </a:r>
            <a:endParaRPr b="1"/>
          </a:p>
        </p:txBody>
      </p:sp>
      <p:cxnSp>
        <p:nvCxnSpPr>
          <p:cNvPr id="165" name="Google Shape;165;p26"/>
          <p:cNvCxnSpPr>
            <a:endCxn id="160" idx="3"/>
          </p:cNvCxnSpPr>
          <p:nvPr/>
        </p:nvCxnSpPr>
        <p:spPr>
          <a:xfrm flipH="1">
            <a:off x="3426650" y="3486050"/>
            <a:ext cx="768600" cy="633000"/>
          </a:xfrm>
          <a:prstGeom prst="straightConnector1">
            <a:avLst/>
          </a:prstGeom>
          <a:noFill/>
          <a:ln cap="flat" cmpd="sng" w="28575">
            <a:solidFill>
              <a:srgbClr val="CC0000"/>
            </a:solidFill>
            <a:prstDash val="solid"/>
            <a:round/>
            <a:headEnd len="med" w="med" type="none"/>
            <a:tailEnd len="med" w="med" type="triangle"/>
          </a:ln>
        </p:spPr>
      </p:cxnSp>
      <p:cxnSp>
        <p:nvCxnSpPr>
          <p:cNvPr id="166" name="Google Shape;166;p26"/>
          <p:cNvCxnSpPr>
            <a:endCxn id="161" idx="1"/>
          </p:cNvCxnSpPr>
          <p:nvPr/>
        </p:nvCxnSpPr>
        <p:spPr>
          <a:xfrm>
            <a:off x="5330600" y="3502850"/>
            <a:ext cx="668700" cy="616200"/>
          </a:xfrm>
          <a:prstGeom prst="straightConnector1">
            <a:avLst/>
          </a:prstGeom>
          <a:noFill/>
          <a:ln cap="flat" cmpd="sng" w="28575">
            <a:solidFill>
              <a:srgbClr val="CC0000"/>
            </a:solidFill>
            <a:prstDash val="solid"/>
            <a:round/>
            <a:headEnd len="med" w="med" type="none"/>
            <a:tailEnd len="med" w="med" type="triangle"/>
          </a:ln>
        </p:spPr>
      </p:cxnSp>
      <p:sp>
        <p:nvSpPr>
          <p:cNvPr id="167" name="Google Shape;167;p26"/>
          <p:cNvSpPr txBox="1"/>
          <p:nvPr/>
        </p:nvSpPr>
        <p:spPr>
          <a:xfrm>
            <a:off x="136375" y="449125"/>
            <a:ext cx="3763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t>Pressure Difference Graphs of Black Polyester Mask with Normal Breathing</a:t>
            </a:r>
            <a:endParaRPr b="1" u="sng"/>
          </a:p>
        </p:txBody>
      </p:sp>
      <p:sp>
        <p:nvSpPr>
          <p:cNvPr id="168" name="Google Shape;168;p26"/>
          <p:cNvSpPr txBox="1"/>
          <p:nvPr/>
        </p:nvSpPr>
        <p:spPr>
          <a:xfrm>
            <a:off x="5459650" y="449125"/>
            <a:ext cx="3763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t>Temperature </a:t>
            </a:r>
            <a:r>
              <a:rPr b="1" lang="en" u="sng"/>
              <a:t>Difference Graphs of Black Polyester Mask with Normal Breathing</a:t>
            </a:r>
            <a:endParaRPr b="1" u="sng"/>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120"/>
              <a:t>Comparing Pressure, Temperature, and Humidity Differences Across Different Mask Types</a:t>
            </a:r>
            <a:endParaRPr sz="2120"/>
          </a:p>
        </p:txBody>
      </p:sp>
      <p:graphicFrame>
        <p:nvGraphicFramePr>
          <p:cNvPr id="174" name="Google Shape;174;p27"/>
          <p:cNvGraphicFramePr/>
          <p:nvPr/>
        </p:nvGraphicFramePr>
        <p:xfrm>
          <a:off x="263800" y="1160000"/>
          <a:ext cx="3000000" cy="3000000"/>
        </p:xfrm>
        <a:graphic>
          <a:graphicData uri="http://schemas.openxmlformats.org/drawingml/2006/table">
            <a:tbl>
              <a:tblPr>
                <a:noFill/>
                <a:tableStyleId>{1713379D-3BDE-44B6-B6F0-BA6295855F8F}</a:tableStyleId>
              </a:tblPr>
              <a:tblGrid>
                <a:gridCol w="2154100"/>
                <a:gridCol w="2154100"/>
                <a:gridCol w="2154100"/>
                <a:gridCol w="2154100"/>
              </a:tblGrid>
              <a:tr h="1357825">
                <a:tc>
                  <a:txBody>
                    <a:bodyPr/>
                    <a:lstStyle/>
                    <a:p>
                      <a:pPr indent="0" lvl="0" marL="0" rtl="0" algn="ctr">
                        <a:spcBef>
                          <a:spcPts val="0"/>
                        </a:spcBef>
                        <a:spcAft>
                          <a:spcPts val="0"/>
                        </a:spcAft>
                        <a:buNone/>
                      </a:pPr>
                      <a:r>
                        <a:t/>
                      </a:r>
                      <a:endParaRPr/>
                    </a:p>
                  </a:txBody>
                  <a:tcPr marT="91425" marB="91425" marR="91425" marL="91425" anchor="ctr"/>
                </a:tc>
                <a:tc>
                  <a:txBody>
                    <a:bodyPr/>
                    <a:lstStyle/>
                    <a:p>
                      <a:pPr indent="0" lvl="0" marL="0" rtl="0" algn="ctr">
                        <a:spcBef>
                          <a:spcPts val="0"/>
                        </a:spcBef>
                        <a:spcAft>
                          <a:spcPts val="0"/>
                        </a:spcAft>
                        <a:buNone/>
                      </a:pPr>
                      <a:r>
                        <a:rPr b="1" lang="en"/>
                        <a:t>Average Pressure Difference </a:t>
                      </a:r>
                      <a:r>
                        <a:rPr b="1" lang="en"/>
                        <a:t>± Standard Error (hPa)</a:t>
                      </a:r>
                      <a:endParaRPr b="1"/>
                    </a:p>
                  </a:txBody>
                  <a:tcPr marT="91425" marB="91425" marR="91425" marL="91425" anchor="ctr"/>
                </a:tc>
                <a:tc>
                  <a:txBody>
                    <a:bodyPr/>
                    <a:lstStyle/>
                    <a:p>
                      <a:pPr indent="0" lvl="0" marL="0" rtl="0" algn="ctr">
                        <a:spcBef>
                          <a:spcPts val="0"/>
                        </a:spcBef>
                        <a:spcAft>
                          <a:spcPts val="0"/>
                        </a:spcAft>
                        <a:buNone/>
                      </a:pPr>
                      <a:r>
                        <a:rPr b="1" lang="en">
                          <a:solidFill>
                            <a:schemeClr val="dk1"/>
                          </a:solidFill>
                        </a:rPr>
                        <a:t>Average Temperature </a:t>
                      </a:r>
                      <a:r>
                        <a:rPr b="1" lang="en">
                          <a:solidFill>
                            <a:schemeClr val="dk1"/>
                          </a:solidFill>
                        </a:rPr>
                        <a:t>Difference ± Standard Error (Celsius)</a:t>
                      </a:r>
                      <a:endParaRPr b="1"/>
                    </a:p>
                  </a:txBody>
                  <a:tcPr marT="91425" marB="91425" marR="91425" marL="91425" anchor="ctr"/>
                </a:tc>
                <a:tc>
                  <a:txBody>
                    <a:bodyPr/>
                    <a:lstStyle/>
                    <a:p>
                      <a:pPr indent="0" lvl="0" marL="0" rtl="0" algn="ctr">
                        <a:spcBef>
                          <a:spcPts val="0"/>
                        </a:spcBef>
                        <a:spcAft>
                          <a:spcPts val="0"/>
                        </a:spcAft>
                        <a:buNone/>
                      </a:pPr>
                      <a:r>
                        <a:rPr b="1" lang="en">
                          <a:solidFill>
                            <a:schemeClr val="dk1"/>
                          </a:solidFill>
                        </a:rPr>
                        <a:t>Average Humidity </a:t>
                      </a:r>
                      <a:r>
                        <a:rPr b="1" lang="en">
                          <a:solidFill>
                            <a:schemeClr val="dk1"/>
                          </a:solidFill>
                        </a:rPr>
                        <a:t>Difference ± Standard Error (%)</a:t>
                      </a:r>
                      <a:endParaRPr b="1"/>
                    </a:p>
                  </a:txBody>
                  <a:tcPr marT="91425" marB="91425" marR="91425" marL="91425" anchor="ctr"/>
                </a:tc>
              </a:tr>
              <a:tr h="519150">
                <a:tc>
                  <a:txBody>
                    <a:bodyPr/>
                    <a:lstStyle/>
                    <a:p>
                      <a:pPr indent="0" lvl="0" marL="0" rtl="0" algn="ctr">
                        <a:spcBef>
                          <a:spcPts val="0"/>
                        </a:spcBef>
                        <a:spcAft>
                          <a:spcPts val="0"/>
                        </a:spcAft>
                        <a:buNone/>
                      </a:pPr>
                      <a:r>
                        <a:rPr b="1" lang="en"/>
                        <a:t>Surgical Mask</a:t>
                      </a:r>
                      <a:endParaRPr b="1"/>
                    </a:p>
                  </a:txBody>
                  <a:tcPr marT="91425" marB="91425" marR="91425" marL="91425" anchor="ctr"/>
                </a:tc>
                <a:tc>
                  <a:txBody>
                    <a:bodyPr/>
                    <a:lstStyle/>
                    <a:p>
                      <a:pPr indent="0" lvl="0" marL="0" rtl="0" algn="ctr">
                        <a:spcBef>
                          <a:spcPts val="0"/>
                        </a:spcBef>
                        <a:spcAft>
                          <a:spcPts val="0"/>
                        </a:spcAft>
                        <a:buNone/>
                      </a:pPr>
                      <a:r>
                        <a:rPr lang="en"/>
                        <a:t>-0.10032 ± 0.01009</a:t>
                      </a:r>
                      <a:endParaRPr/>
                    </a:p>
                  </a:txBody>
                  <a:tcPr marT="91425" marB="91425" marR="91425" marL="91425" anchor="ctr"/>
                </a:tc>
                <a:tc>
                  <a:txBody>
                    <a:bodyPr/>
                    <a:lstStyle/>
                    <a:p>
                      <a:pPr indent="0" lvl="0" marL="0" rtl="0" algn="ctr">
                        <a:spcBef>
                          <a:spcPts val="0"/>
                        </a:spcBef>
                        <a:spcAft>
                          <a:spcPts val="0"/>
                        </a:spcAft>
                        <a:buNone/>
                      </a:pPr>
                      <a:r>
                        <a:rPr lang="en"/>
                        <a:t>3.72137 ± 0.072902</a:t>
                      </a:r>
                      <a:endParaRPr/>
                    </a:p>
                  </a:txBody>
                  <a:tcPr marT="91425" marB="91425" marR="91425" marL="91425" anchor="ctr"/>
                </a:tc>
                <a:tc>
                  <a:txBody>
                    <a:bodyPr/>
                    <a:lstStyle/>
                    <a:p>
                      <a:pPr indent="0" lvl="0" marL="0" rtl="0" algn="ctr">
                        <a:spcBef>
                          <a:spcPts val="0"/>
                        </a:spcBef>
                        <a:spcAft>
                          <a:spcPts val="0"/>
                        </a:spcAft>
                        <a:buNone/>
                      </a:pPr>
                      <a:r>
                        <a:rPr lang="en"/>
                        <a:t>21.7661 ± 0.55141</a:t>
                      </a:r>
                      <a:endParaRPr/>
                    </a:p>
                  </a:txBody>
                  <a:tcPr marT="91425" marB="91425" marR="91425" marL="91425" anchor="ctr"/>
                </a:tc>
              </a:tr>
              <a:tr h="519150">
                <a:tc>
                  <a:txBody>
                    <a:bodyPr/>
                    <a:lstStyle/>
                    <a:p>
                      <a:pPr indent="0" lvl="0" marL="0" rtl="0" algn="ctr">
                        <a:spcBef>
                          <a:spcPts val="0"/>
                        </a:spcBef>
                        <a:spcAft>
                          <a:spcPts val="0"/>
                        </a:spcAft>
                        <a:buNone/>
                      </a:pPr>
                      <a:r>
                        <a:rPr b="1" lang="en"/>
                        <a:t>White Cloth Mask</a:t>
                      </a:r>
                      <a:endParaRPr b="1"/>
                    </a:p>
                  </a:txBody>
                  <a:tcPr marT="91425" marB="91425" marR="91425" marL="91425" anchor="ctr"/>
                </a:tc>
                <a:tc>
                  <a:txBody>
                    <a:bodyPr/>
                    <a:lstStyle/>
                    <a:p>
                      <a:pPr indent="0" lvl="0" marL="0" rtl="0" algn="ctr">
                        <a:spcBef>
                          <a:spcPts val="0"/>
                        </a:spcBef>
                        <a:spcAft>
                          <a:spcPts val="0"/>
                        </a:spcAft>
                        <a:buNone/>
                      </a:pPr>
                      <a:r>
                        <a:rPr lang="en"/>
                        <a:t>-0.145742 ± 0.02209</a:t>
                      </a:r>
                      <a:endParaRPr/>
                    </a:p>
                  </a:txBody>
                  <a:tcPr marT="91425" marB="91425" marR="91425" marL="91425" anchor="ctr"/>
                </a:tc>
                <a:tc>
                  <a:txBody>
                    <a:bodyPr/>
                    <a:lstStyle/>
                    <a:p>
                      <a:pPr indent="0" lvl="0" marL="0" rtl="0" algn="ctr">
                        <a:spcBef>
                          <a:spcPts val="0"/>
                        </a:spcBef>
                        <a:spcAft>
                          <a:spcPts val="0"/>
                        </a:spcAft>
                        <a:buNone/>
                      </a:pPr>
                      <a:r>
                        <a:rPr lang="en"/>
                        <a:t>3.693565 ± 0.2073</a:t>
                      </a:r>
                      <a:endParaRPr/>
                    </a:p>
                  </a:txBody>
                  <a:tcPr marT="91425" marB="91425" marR="91425" marL="91425" anchor="ctr"/>
                </a:tc>
                <a:tc>
                  <a:txBody>
                    <a:bodyPr/>
                    <a:lstStyle/>
                    <a:p>
                      <a:pPr indent="0" lvl="0" marL="0" rtl="0" algn="ctr">
                        <a:spcBef>
                          <a:spcPts val="0"/>
                        </a:spcBef>
                        <a:spcAft>
                          <a:spcPts val="0"/>
                        </a:spcAft>
                        <a:buNone/>
                      </a:pPr>
                      <a:r>
                        <a:rPr lang="en"/>
                        <a:t>27.26249  ± 2.766</a:t>
                      </a:r>
                      <a:endParaRPr/>
                    </a:p>
                  </a:txBody>
                  <a:tcPr marT="91425" marB="91425" marR="91425" marL="91425" anchor="ctr"/>
                </a:tc>
              </a:tr>
              <a:tr h="798725">
                <a:tc>
                  <a:txBody>
                    <a:bodyPr/>
                    <a:lstStyle/>
                    <a:p>
                      <a:pPr indent="0" lvl="0" marL="0" rtl="0" algn="ctr">
                        <a:spcBef>
                          <a:spcPts val="0"/>
                        </a:spcBef>
                        <a:spcAft>
                          <a:spcPts val="0"/>
                        </a:spcAft>
                        <a:buNone/>
                      </a:pPr>
                      <a:r>
                        <a:rPr b="1" lang="en"/>
                        <a:t>Black Polyester Mask</a:t>
                      </a:r>
                      <a:endParaRPr b="1"/>
                    </a:p>
                  </a:txBody>
                  <a:tcPr marT="91425" marB="91425" marR="91425" marL="91425" anchor="ctr"/>
                </a:tc>
                <a:tc>
                  <a:txBody>
                    <a:bodyPr/>
                    <a:lstStyle/>
                    <a:p>
                      <a:pPr indent="0" lvl="0" marL="0" rtl="0" algn="ctr">
                        <a:spcBef>
                          <a:spcPts val="0"/>
                        </a:spcBef>
                        <a:spcAft>
                          <a:spcPts val="0"/>
                        </a:spcAft>
                        <a:buNone/>
                      </a:pPr>
                      <a:r>
                        <a:rPr lang="en"/>
                        <a:t>-0.093143  ± 0.01944</a:t>
                      </a:r>
                      <a:endParaRPr/>
                    </a:p>
                  </a:txBody>
                  <a:tcPr marT="91425" marB="91425" marR="91425" marL="91425" anchor="ctr"/>
                </a:tc>
                <a:tc>
                  <a:txBody>
                    <a:bodyPr/>
                    <a:lstStyle/>
                    <a:p>
                      <a:pPr indent="0" lvl="0" marL="0" rtl="0" algn="ctr">
                        <a:spcBef>
                          <a:spcPts val="0"/>
                        </a:spcBef>
                        <a:spcAft>
                          <a:spcPts val="0"/>
                        </a:spcAft>
                        <a:buNone/>
                      </a:pPr>
                      <a:r>
                        <a:rPr lang="en"/>
                        <a:t>3.782359  ± 0.1015</a:t>
                      </a:r>
                      <a:endParaRPr/>
                    </a:p>
                  </a:txBody>
                  <a:tcPr marT="91425" marB="91425" marR="91425" marL="91425" anchor="ctr"/>
                </a:tc>
                <a:tc>
                  <a:txBody>
                    <a:bodyPr/>
                    <a:lstStyle/>
                    <a:p>
                      <a:pPr indent="0" lvl="0" marL="0" rtl="0" algn="ctr">
                        <a:spcBef>
                          <a:spcPts val="0"/>
                        </a:spcBef>
                        <a:spcAft>
                          <a:spcPts val="0"/>
                        </a:spcAft>
                        <a:buNone/>
                      </a:pPr>
                      <a:r>
                        <a:rPr lang="en"/>
                        <a:t>8.349148   ± 2.403</a:t>
                      </a:r>
                      <a:endParaRPr/>
                    </a:p>
                  </a:txBody>
                  <a:tcPr marT="91425" marB="91425" marR="91425" marL="91425" anchor="ctr"/>
                </a:tc>
              </a:tr>
              <a:tr h="519150">
                <a:tc>
                  <a:txBody>
                    <a:bodyPr/>
                    <a:lstStyle/>
                    <a:p>
                      <a:pPr indent="0" lvl="0" marL="0" rtl="0" algn="ctr">
                        <a:spcBef>
                          <a:spcPts val="0"/>
                        </a:spcBef>
                        <a:spcAft>
                          <a:spcPts val="0"/>
                        </a:spcAft>
                        <a:buNone/>
                      </a:pPr>
                      <a:r>
                        <a:rPr b="1" lang="en"/>
                        <a:t>N95 Mask</a:t>
                      </a:r>
                      <a:endParaRPr b="1"/>
                    </a:p>
                  </a:txBody>
                  <a:tcPr marT="91425" marB="91425" marR="91425" marL="91425" anchor="ctr"/>
                </a:tc>
                <a:tc>
                  <a:txBody>
                    <a:bodyPr/>
                    <a:lstStyle/>
                    <a:p>
                      <a:pPr indent="0" lvl="0" marL="0" rtl="0" algn="ctr">
                        <a:spcBef>
                          <a:spcPts val="0"/>
                        </a:spcBef>
                        <a:spcAft>
                          <a:spcPts val="0"/>
                        </a:spcAft>
                        <a:buNone/>
                      </a:pPr>
                      <a:r>
                        <a:rPr lang="en"/>
                        <a:t>-0.337138  ± 0.00712</a:t>
                      </a:r>
                      <a:endParaRPr/>
                    </a:p>
                  </a:txBody>
                  <a:tcPr marT="91425" marB="91425" marR="91425" marL="91425" anchor="ctr"/>
                </a:tc>
                <a:tc>
                  <a:txBody>
                    <a:bodyPr/>
                    <a:lstStyle/>
                    <a:p>
                      <a:pPr indent="0" lvl="0" marL="0" rtl="0" algn="ctr">
                        <a:spcBef>
                          <a:spcPts val="0"/>
                        </a:spcBef>
                        <a:spcAft>
                          <a:spcPts val="0"/>
                        </a:spcAft>
                        <a:buNone/>
                      </a:pPr>
                      <a:r>
                        <a:rPr lang="en"/>
                        <a:t>3.769949  ± 0.3431</a:t>
                      </a:r>
                      <a:endParaRPr/>
                    </a:p>
                  </a:txBody>
                  <a:tcPr marT="91425" marB="91425" marR="91425" marL="91425" anchor="ctr"/>
                </a:tc>
                <a:tc>
                  <a:txBody>
                    <a:bodyPr/>
                    <a:lstStyle/>
                    <a:p>
                      <a:pPr indent="0" lvl="0" marL="0" rtl="0" algn="ctr">
                        <a:spcBef>
                          <a:spcPts val="0"/>
                        </a:spcBef>
                        <a:spcAft>
                          <a:spcPts val="0"/>
                        </a:spcAft>
                        <a:buNone/>
                      </a:pPr>
                      <a:r>
                        <a:rPr lang="en"/>
                        <a:t>16.61645  ± 0.4123</a:t>
                      </a:r>
                      <a:endParaRPr/>
                    </a:p>
                  </a:txBody>
                  <a:tcPr marT="91425" marB="91425" marR="91425" marL="91425" anchor="ct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8"/>
          <p:cNvSpPr txBox="1"/>
          <p:nvPr>
            <p:ph type="title"/>
          </p:nvPr>
        </p:nvSpPr>
        <p:spPr>
          <a:xfrm>
            <a:off x="117700" y="225150"/>
            <a:ext cx="8703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lang="en" sz="2020"/>
              <a:t>Effect of Activity Type on Average Pressure Differences with Surgical Mask</a:t>
            </a:r>
            <a:endParaRPr sz="2020"/>
          </a:p>
        </p:txBody>
      </p:sp>
      <p:graphicFrame>
        <p:nvGraphicFramePr>
          <p:cNvPr id="180" name="Google Shape;180;p28"/>
          <p:cNvGraphicFramePr/>
          <p:nvPr/>
        </p:nvGraphicFramePr>
        <p:xfrm>
          <a:off x="311700" y="1153080"/>
          <a:ext cx="3000000" cy="3000000"/>
        </p:xfrm>
        <a:graphic>
          <a:graphicData uri="http://schemas.openxmlformats.org/drawingml/2006/table">
            <a:tbl>
              <a:tblPr>
                <a:noFill/>
                <a:tableStyleId>{1713379D-3BDE-44B6-B6F0-BA6295855F8F}</a:tableStyleId>
              </a:tblPr>
              <a:tblGrid>
                <a:gridCol w="1635925"/>
                <a:gridCol w="1718250"/>
                <a:gridCol w="1718250"/>
                <a:gridCol w="1718250"/>
                <a:gridCol w="1718250"/>
              </a:tblGrid>
              <a:tr h="793725">
                <a:tc>
                  <a:txBody>
                    <a:bodyPr/>
                    <a:lstStyle/>
                    <a:p>
                      <a:pPr indent="0" lvl="0" marL="0" rtl="0" algn="ctr">
                        <a:spcBef>
                          <a:spcPts val="0"/>
                        </a:spcBef>
                        <a:spcAft>
                          <a:spcPts val="0"/>
                        </a:spcAft>
                        <a:buNone/>
                      </a:pPr>
                      <a:r>
                        <a:t/>
                      </a:r>
                      <a:endParaRPr/>
                    </a:p>
                  </a:txBody>
                  <a:tcPr marT="91425" marB="91425" marR="91425" marL="91425" anchor="ctr"/>
                </a:tc>
                <a:tc>
                  <a:txBody>
                    <a:bodyPr/>
                    <a:lstStyle/>
                    <a:p>
                      <a:pPr indent="0" lvl="0" marL="0" rtl="0" algn="ctr">
                        <a:spcBef>
                          <a:spcPts val="0"/>
                        </a:spcBef>
                        <a:spcAft>
                          <a:spcPts val="0"/>
                        </a:spcAft>
                        <a:buNone/>
                      </a:pPr>
                      <a:r>
                        <a:rPr b="1" lang="en"/>
                        <a:t>Normal Breathing</a:t>
                      </a:r>
                      <a:endParaRPr b="1"/>
                    </a:p>
                  </a:txBody>
                  <a:tcPr marT="91425" marB="91425" marR="91425" marL="91425" anchor="ctr"/>
                </a:tc>
                <a:tc>
                  <a:txBody>
                    <a:bodyPr/>
                    <a:lstStyle/>
                    <a:p>
                      <a:pPr indent="0" lvl="0" marL="0" rtl="0" algn="ctr">
                        <a:spcBef>
                          <a:spcPts val="0"/>
                        </a:spcBef>
                        <a:spcAft>
                          <a:spcPts val="0"/>
                        </a:spcAft>
                        <a:buNone/>
                      </a:pPr>
                      <a:r>
                        <a:rPr b="1" lang="en"/>
                        <a:t>Deep Breathing</a:t>
                      </a:r>
                      <a:endParaRPr b="1"/>
                    </a:p>
                  </a:txBody>
                  <a:tcPr marT="91425" marB="91425" marR="91425" marL="91425" anchor="ctr"/>
                </a:tc>
                <a:tc>
                  <a:txBody>
                    <a:bodyPr/>
                    <a:lstStyle/>
                    <a:p>
                      <a:pPr indent="0" lvl="0" marL="0" rtl="0" algn="ctr">
                        <a:spcBef>
                          <a:spcPts val="0"/>
                        </a:spcBef>
                        <a:spcAft>
                          <a:spcPts val="0"/>
                        </a:spcAft>
                        <a:buNone/>
                      </a:pPr>
                      <a:r>
                        <a:rPr b="1" lang="en"/>
                        <a:t>Talking</a:t>
                      </a:r>
                      <a:endParaRPr b="1"/>
                    </a:p>
                  </a:txBody>
                  <a:tcPr marT="91425" marB="91425" marR="91425" marL="91425" anchor="ctr"/>
                </a:tc>
                <a:tc>
                  <a:txBody>
                    <a:bodyPr/>
                    <a:lstStyle/>
                    <a:p>
                      <a:pPr indent="0" lvl="0" marL="0" rtl="0" algn="ctr">
                        <a:spcBef>
                          <a:spcPts val="0"/>
                        </a:spcBef>
                        <a:spcAft>
                          <a:spcPts val="0"/>
                        </a:spcAft>
                        <a:buNone/>
                      </a:pPr>
                      <a:r>
                        <a:rPr b="1" lang="en"/>
                        <a:t>Smiling</a:t>
                      </a:r>
                      <a:endParaRPr b="1"/>
                    </a:p>
                  </a:txBody>
                  <a:tcPr marT="91425" marB="91425" marR="91425" marL="91425" anchor="ctr"/>
                </a:tc>
              </a:tr>
              <a:tr h="793725">
                <a:tc>
                  <a:txBody>
                    <a:bodyPr/>
                    <a:lstStyle/>
                    <a:p>
                      <a:pPr indent="0" lvl="0" marL="0" rtl="0" algn="ctr">
                        <a:spcBef>
                          <a:spcPts val="0"/>
                        </a:spcBef>
                        <a:spcAft>
                          <a:spcPts val="0"/>
                        </a:spcAft>
                        <a:buNone/>
                      </a:pPr>
                      <a:r>
                        <a:rPr b="1" lang="en"/>
                        <a:t>Surgical Mask</a:t>
                      </a:r>
                      <a:endParaRPr b="1"/>
                    </a:p>
                  </a:txBody>
                  <a:tcPr marT="91425" marB="91425" marR="91425" marL="91425" anchor="ctr"/>
                </a:tc>
                <a:tc>
                  <a:txBody>
                    <a:bodyPr/>
                    <a:lstStyle/>
                    <a:p>
                      <a:pPr indent="0" lvl="0" marL="0" rtl="0" algn="ctr">
                        <a:spcBef>
                          <a:spcPts val="0"/>
                        </a:spcBef>
                        <a:spcAft>
                          <a:spcPts val="0"/>
                        </a:spcAft>
                        <a:buNone/>
                      </a:pPr>
                      <a:r>
                        <a:rPr lang="en"/>
                        <a:t>0.1051864 ± 0.01789 hPa</a:t>
                      </a:r>
                      <a:endParaRPr/>
                    </a:p>
                  </a:txBody>
                  <a:tcPr marT="91425" marB="91425" marR="91425" marL="91425" anchor="ctr"/>
                </a:tc>
                <a:tc>
                  <a:txBody>
                    <a:bodyPr/>
                    <a:lstStyle/>
                    <a:p>
                      <a:pPr indent="0" lvl="0" marL="0" rtl="0" algn="ctr">
                        <a:spcBef>
                          <a:spcPts val="0"/>
                        </a:spcBef>
                        <a:spcAft>
                          <a:spcPts val="0"/>
                        </a:spcAft>
                        <a:buNone/>
                      </a:pPr>
                      <a:r>
                        <a:rPr lang="en"/>
                        <a:t>0.091398 ± 0.004694 hPa</a:t>
                      </a:r>
                      <a:endParaRPr/>
                    </a:p>
                  </a:txBody>
                  <a:tcPr marT="91425" marB="91425" marR="91425" marL="91425" anchor="ctr"/>
                </a:tc>
                <a:tc>
                  <a:txBody>
                    <a:bodyPr/>
                    <a:lstStyle/>
                    <a:p>
                      <a:pPr indent="0" lvl="0" marL="0" rtl="0" algn="ctr">
                        <a:spcBef>
                          <a:spcPts val="0"/>
                        </a:spcBef>
                        <a:spcAft>
                          <a:spcPts val="0"/>
                        </a:spcAft>
                        <a:buNone/>
                      </a:pPr>
                      <a:r>
                        <a:rPr lang="en"/>
                        <a:t>0.09778483 ± 0.0122 hPa</a:t>
                      </a:r>
                      <a:endParaRPr/>
                    </a:p>
                  </a:txBody>
                  <a:tcPr marT="91425" marB="91425" marR="91425" marL="91425" anchor="ctr"/>
                </a:tc>
                <a:tc>
                  <a:txBody>
                    <a:bodyPr/>
                    <a:lstStyle/>
                    <a:p>
                      <a:pPr indent="0" lvl="0" marL="0" rtl="0" algn="ctr">
                        <a:spcBef>
                          <a:spcPts val="0"/>
                        </a:spcBef>
                        <a:spcAft>
                          <a:spcPts val="0"/>
                        </a:spcAft>
                        <a:buNone/>
                      </a:pPr>
                      <a:r>
                        <a:rPr lang="en"/>
                        <a:t>0.0899286 ± 0.01348 hPa</a:t>
                      </a:r>
                      <a:endParaRPr/>
                    </a:p>
                  </a:txBody>
                  <a:tcPr marT="91425" marB="91425" marR="91425" marL="91425" anchor="ctr"/>
                </a:tc>
              </a:tr>
              <a:tr h="515925">
                <a:tc>
                  <a:txBody>
                    <a:bodyPr/>
                    <a:lstStyle/>
                    <a:p>
                      <a:pPr indent="0" lvl="0" marL="0" rtl="0" algn="ctr">
                        <a:spcBef>
                          <a:spcPts val="0"/>
                        </a:spcBef>
                        <a:spcAft>
                          <a:spcPts val="0"/>
                        </a:spcAft>
                        <a:buNone/>
                      </a:pPr>
                      <a:r>
                        <a:rPr b="1" lang="en"/>
                        <a:t>White Cloth Mask</a:t>
                      </a:r>
                      <a:endParaRPr b="1"/>
                    </a:p>
                  </a:txBody>
                  <a:tcPr marT="91425" marB="91425" marR="91425" marL="91425" anchor="ctr"/>
                </a:tc>
                <a:tc>
                  <a:txBody>
                    <a:bodyPr/>
                    <a:lstStyle/>
                    <a:p>
                      <a:pPr indent="0" lvl="0" marL="0" rtl="0" algn="ctr">
                        <a:spcBef>
                          <a:spcPts val="0"/>
                        </a:spcBef>
                        <a:spcAft>
                          <a:spcPts val="0"/>
                        </a:spcAft>
                        <a:buNone/>
                      </a:pPr>
                      <a:r>
                        <a:rPr lang="en"/>
                        <a:t>0.0661465 ± 0.00196</a:t>
                      </a:r>
                      <a:r>
                        <a:rPr lang="en">
                          <a:solidFill>
                            <a:schemeClr val="dk1"/>
                          </a:solidFill>
                        </a:rPr>
                        <a:t> hPa</a:t>
                      </a:r>
                      <a:endParaRPr/>
                    </a:p>
                  </a:txBody>
                  <a:tcPr marT="91425" marB="91425" marR="91425" marL="91425" anchor="ctr"/>
                </a:tc>
                <a:tc>
                  <a:txBody>
                    <a:bodyPr/>
                    <a:lstStyle/>
                    <a:p>
                      <a:pPr indent="0" lvl="0" marL="0" rtl="0" algn="ctr">
                        <a:spcBef>
                          <a:spcPts val="0"/>
                        </a:spcBef>
                        <a:spcAft>
                          <a:spcPts val="0"/>
                        </a:spcAft>
                        <a:buNone/>
                      </a:pPr>
                      <a:r>
                        <a:rPr lang="en"/>
                        <a:t>0.0475176 ± 0.01029</a:t>
                      </a:r>
                      <a:r>
                        <a:rPr lang="en">
                          <a:solidFill>
                            <a:schemeClr val="dk1"/>
                          </a:solidFill>
                        </a:rPr>
                        <a:t> hPa</a:t>
                      </a:r>
                      <a:endParaRPr/>
                    </a:p>
                  </a:txBody>
                  <a:tcPr marT="91425" marB="91425" marR="91425" marL="91425" anchor="ctr"/>
                </a:tc>
                <a:tc>
                  <a:txBody>
                    <a:bodyPr/>
                    <a:lstStyle/>
                    <a:p>
                      <a:pPr indent="0" lvl="0" marL="0" rtl="0" algn="ctr">
                        <a:spcBef>
                          <a:spcPts val="0"/>
                        </a:spcBef>
                        <a:spcAft>
                          <a:spcPts val="0"/>
                        </a:spcAft>
                        <a:buNone/>
                      </a:pPr>
                      <a:r>
                        <a:rPr lang="en"/>
                        <a:t>0.0527999 ± 0.00948</a:t>
                      </a:r>
                      <a:r>
                        <a:rPr lang="en">
                          <a:solidFill>
                            <a:schemeClr val="dk1"/>
                          </a:solidFill>
                        </a:rPr>
                        <a:t> hPa</a:t>
                      </a:r>
                      <a:endParaRPr/>
                    </a:p>
                  </a:txBody>
                  <a:tcPr marT="91425" marB="91425" marR="91425" marL="91425" anchor="ctr"/>
                </a:tc>
                <a:tc>
                  <a:txBody>
                    <a:bodyPr/>
                    <a:lstStyle/>
                    <a:p>
                      <a:pPr indent="0" lvl="0" marL="0" rtl="0" algn="ctr">
                        <a:spcBef>
                          <a:spcPts val="0"/>
                        </a:spcBef>
                        <a:spcAft>
                          <a:spcPts val="0"/>
                        </a:spcAft>
                        <a:buNone/>
                      </a:pPr>
                      <a:r>
                        <a:rPr lang="en"/>
                        <a:t>0.0439836 ± 0.01062</a:t>
                      </a:r>
                      <a:r>
                        <a:rPr lang="en">
                          <a:solidFill>
                            <a:schemeClr val="dk1"/>
                          </a:solidFill>
                        </a:rPr>
                        <a:t> hPa</a:t>
                      </a:r>
                      <a:endParaRPr/>
                    </a:p>
                  </a:txBody>
                  <a:tcPr marT="91425" marB="91425" marR="91425" marL="91425" anchor="ctr"/>
                </a:tc>
              </a:tr>
              <a:tr h="515925">
                <a:tc>
                  <a:txBody>
                    <a:bodyPr/>
                    <a:lstStyle/>
                    <a:p>
                      <a:pPr indent="0" lvl="0" marL="0" rtl="0" algn="ctr">
                        <a:spcBef>
                          <a:spcPts val="0"/>
                        </a:spcBef>
                        <a:spcAft>
                          <a:spcPts val="0"/>
                        </a:spcAft>
                        <a:buNone/>
                      </a:pPr>
                      <a:r>
                        <a:rPr b="1" lang="en"/>
                        <a:t>Black Polyester Mask</a:t>
                      </a:r>
                      <a:endParaRPr b="1"/>
                    </a:p>
                  </a:txBody>
                  <a:tcPr marT="91425" marB="91425" marR="91425" marL="91425" anchor="ctr"/>
                </a:tc>
                <a:tc>
                  <a:txBody>
                    <a:bodyPr/>
                    <a:lstStyle/>
                    <a:p>
                      <a:pPr indent="0" lvl="0" marL="0" rtl="0" algn="ctr">
                        <a:spcBef>
                          <a:spcPts val="0"/>
                        </a:spcBef>
                        <a:spcAft>
                          <a:spcPts val="0"/>
                        </a:spcAft>
                        <a:buNone/>
                      </a:pPr>
                      <a:r>
                        <a:rPr lang="en"/>
                        <a:t>0.38807625 ± 0.0104</a:t>
                      </a:r>
                      <a:r>
                        <a:rPr lang="en">
                          <a:solidFill>
                            <a:schemeClr val="dk1"/>
                          </a:solidFill>
                        </a:rPr>
                        <a:t> hPa</a:t>
                      </a:r>
                      <a:endParaRPr/>
                    </a:p>
                  </a:txBody>
                  <a:tcPr marT="91425" marB="91425" marR="91425" marL="91425" anchor="ctr"/>
                </a:tc>
                <a:tc>
                  <a:txBody>
                    <a:bodyPr/>
                    <a:lstStyle/>
                    <a:p>
                      <a:pPr indent="0" lvl="0" marL="0" rtl="0" algn="ctr">
                        <a:spcBef>
                          <a:spcPts val="0"/>
                        </a:spcBef>
                        <a:spcAft>
                          <a:spcPts val="0"/>
                        </a:spcAft>
                        <a:buNone/>
                      </a:pPr>
                      <a:r>
                        <a:rPr lang="en"/>
                        <a:t>0.38523818 ± 0.0187</a:t>
                      </a:r>
                      <a:r>
                        <a:rPr lang="en">
                          <a:solidFill>
                            <a:schemeClr val="dk1"/>
                          </a:solidFill>
                        </a:rPr>
                        <a:t> hPa</a:t>
                      </a:r>
                      <a:endParaRPr/>
                    </a:p>
                  </a:txBody>
                  <a:tcPr marT="91425" marB="91425" marR="91425" marL="91425" anchor="ctr"/>
                </a:tc>
                <a:tc>
                  <a:txBody>
                    <a:bodyPr/>
                    <a:lstStyle/>
                    <a:p>
                      <a:pPr indent="0" lvl="0" marL="0" rtl="0" algn="ctr">
                        <a:spcBef>
                          <a:spcPts val="0"/>
                        </a:spcBef>
                        <a:spcAft>
                          <a:spcPts val="0"/>
                        </a:spcAft>
                        <a:buNone/>
                      </a:pPr>
                      <a:r>
                        <a:rPr lang="en"/>
                        <a:t>0.38746021 ± 0.0068</a:t>
                      </a:r>
                      <a:r>
                        <a:rPr lang="en">
                          <a:solidFill>
                            <a:schemeClr val="dk1"/>
                          </a:solidFill>
                        </a:rPr>
                        <a:t> hPa</a:t>
                      </a:r>
                      <a:endParaRPr/>
                    </a:p>
                  </a:txBody>
                  <a:tcPr marT="91425" marB="91425" marR="91425" marL="91425" anchor="ctr"/>
                </a:tc>
                <a:tc>
                  <a:txBody>
                    <a:bodyPr/>
                    <a:lstStyle/>
                    <a:p>
                      <a:pPr indent="0" lvl="0" marL="0" rtl="0" algn="ctr">
                        <a:spcBef>
                          <a:spcPts val="0"/>
                        </a:spcBef>
                        <a:spcAft>
                          <a:spcPts val="0"/>
                        </a:spcAft>
                        <a:buNone/>
                      </a:pPr>
                      <a:r>
                        <a:rPr lang="en"/>
                        <a:t>0.34915286 ± 0.0361</a:t>
                      </a:r>
                      <a:r>
                        <a:rPr lang="en">
                          <a:solidFill>
                            <a:schemeClr val="dk1"/>
                          </a:solidFill>
                        </a:rPr>
                        <a:t> hPa</a:t>
                      </a:r>
                      <a:endParaRPr/>
                    </a:p>
                  </a:txBody>
                  <a:tcPr marT="91425" marB="91425" marR="91425" marL="91425" anchor="ctr"/>
                </a:tc>
              </a:tr>
              <a:tr h="515925">
                <a:tc>
                  <a:txBody>
                    <a:bodyPr/>
                    <a:lstStyle/>
                    <a:p>
                      <a:pPr indent="0" lvl="0" marL="0" rtl="0" algn="ctr">
                        <a:spcBef>
                          <a:spcPts val="0"/>
                        </a:spcBef>
                        <a:spcAft>
                          <a:spcPts val="0"/>
                        </a:spcAft>
                        <a:buNone/>
                      </a:pPr>
                      <a:r>
                        <a:rPr b="1" lang="en"/>
                        <a:t>N95 Mask</a:t>
                      </a:r>
                      <a:endParaRPr b="1"/>
                    </a:p>
                  </a:txBody>
                  <a:tcPr marT="91425" marB="91425" marR="91425" marL="91425" anchor="ctr"/>
                </a:tc>
                <a:tc>
                  <a:txBody>
                    <a:bodyPr/>
                    <a:lstStyle/>
                    <a:p>
                      <a:pPr indent="0" lvl="0" marL="0" rtl="0" algn="ctr">
                        <a:spcBef>
                          <a:spcPts val="0"/>
                        </a:spcBef>
                        <a:spcAft>
                          <a:spcPts val="0"/>
                        </a:spcAft>
                        <a:buNone/>
                      </a:pPr>
                      <a:r>
                        <a:rPr lang="en"/>
                        <a:t>0.347856 ± 0.00227</a:t>
                      </a:r>
                      <a:r>
                        <a:rPr lang="en">
                          <a:solidFill>
                            <a:schemeClr val="dk1"/>
                          </a:solidFill>
                        </a:rPr>
                        <a:t> hPa</a:t>
                      </a:r>
                      <a:endParaRPr/>
                    </a:p>
                  </a:txBody>
                  <a:tcPr marT="91425" marB="91425" marR="91425" marL="91425" anchor="ctr"/>
                </a:tc>
                <a:tc>
                  <a:txBody>
                    <a:bodyPr/>
                    <a:lstStyle/>
                    <a:p>
                      <a:pPr indent="0" lvl="0" marL="0" rtl="0" algn="ctr">
                        <a:spcBef>
                          <a:spcPts val="0"/>
                        </a:spcBef>
                        <a:spcAft>
                          <a:spcPts val="0"/>
                        </a:spcAft>
                        <a:buNone/>
                      </a:pPr>
                      <a:r>
                        <a:rPr lang="en"/>
                        <a:t>0.3323795 ± 0.00269</a:t>
                      </a:r>
                      <a:r>
                        <a:rPr lang="en">
                          <a:solidFill>
                            <a:schemeClr val="dk1"/>
                          </a:solidFill>
                        </a:rPr>
                        <a:t> hPa</a:t>
                      </a:r>
                      <a:endParaRPr/>
                    </a:p>
                  </a:txBody>
                  <a:tcPr marT="91425" marB="91425" marR="91425" marL="91425" anchor="ctr"/>
                </a:tc>
                <a:tc>
                  <a:txBody>
                    <a:bodyPr/>
                    <a:lstStyle/>
                    <a:p>
                      <a:pPr indent="0" lvl="0" marL="0" rtl="0" algn="ctr">
                        <a:spcBef>
                          <a:spcPts val="0"/>
                        </a:spcBef>
                        <a:spcAft>
                          <a:spcPts val="0"/>
                        </a:spcAft>
                        <a:buNone/>
                      </a:pPr>
                      <a:r>
                        <a:rPr lang="en"/>
                        <a:t>0.3174194 ± 0.00566</a:t>
                      </a:r>
                      <a:r>
                        <a:rPr lang="en">
                          <a:solidFill>
                            <a:schemeClr val="dk1"/>
                          </a:solidFill>
                        </a:rPr>
                        <a:t> hPa</a:t>
                      </a:r>
                      <a:endParaRPr/>
                    </a:p>
                  </a:txBody>
                  <a:tcPr marT="91425" marB="91425" marR="91425" marL="91425" anchor="ctr"/>
                </a:tc>
                <a:tc>
                  <a:txBody>
                    <a:bodyPr/>
                    <a:lstStyle/>
                    <a:p>
                      <a:pPr indent="0" lvl="0" marL="0" rtl="0" algn="ctr">
                        <a:spcBef>
                          <a:spcPts val="0"/>
                        </a:spcBef>
                        <a:spcAft>
                          <a:spcPts val="0"/>
                        </a:spcAft>
                        <a:buNone/>
                      </a:pPr>
                      <a:r>
                        <a:rPr lang="en"/>
                        <a:t>0.3083359 ± 0.00329</a:t>
                      </a:r>
                      <a:r>
                        <a:rPr lang="en">
                          <a:solidFill>
                            <a:schemeClr val="dk1"/>
                          </a:solidFill>
                        </a:rPr>
                        <a:t> hPa</a:t>
                      </a:r>
                      <a:endParaRPr/>
                    </a:p>
                  </a:txBody>
                  <a:tcPr marT="91425" marB="91425" marR="91425" marL="91425" anchor="ct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Comparing Baseline Pressure Difference Between Three Pairs of BME680s</a:t>
            </a:r>
            <a:endParaRPr/>
          </a:p>
        </p:txBody>
      </p:sp>
      <p:pic>
        <p:nvPicPr>
          <p:cNvPr id="186" name="Google Shape;186;p29"/>
          <p:cNvPicPr preferRelativeResize="0"/>
          <p:nvPr/>
        </p:nvPicPr>
        <p:blipFill>
          <a:blip r:embed="rId3">
            <a:alphaModFix/>
          </a:blip>
          <a:stretch>
            <a:fillRect/>
          </a:stretch>
        </p:blipFill>
        <p:spPr>
          <a:xfrm>
            <a:off x="0" y="2296300"/>
            <a:ext cx="3016575" cy="1923625"/>
          </a:xfrm>
          <a:prstGeom prst="rect">
            <a:avLst/>
          </a:prstGeom>
          <a:noFill/>
          <a:ln>
            <a:noFill/>
          </a:ln>
        </p:spPr>
      </p:pic>
      <p:pic>
        <p:nvPicPr>
          <p:cNvPr id="187" name="Google Shape;187;p29"/>
          <p:cNvPicPr preferRelativeResize="0"/>
          <p:nvPr/>
        </p:nvPicPr>
        <p:blipFill>
          <a:blip r:embed="rId4">
            <a:alphaModFix/>
          </a:blip>
          <a:stretch>
            <a:fillRect/>
          </a:stretch>
        </p:blipFill>
        <p:spPr>
          <a:xfrm>
            <a:off x="3124200" y="2296300"/>
            <a:ext cx="3016592" cy="1923625"/>
          </a:xfrm>
          <a:prstGeom prst="rect">
            <a:avLst/>
          </a:prstGeom>
          <a:noFill/>
          <a:ln>
            <a:noFill/>
          </a:ln>
        </p:spPr>
      </p:pic>
      <p:pic>
        <p:nvPicPr>
          <p:cNvPr id="188" name="Google Shape;188;p29"/>
          <p:cNvPicPr preferRelativeResize="0"/>
          <p:nvPr/>
        </p:nvPicPr>
        <p:blipFill>
          <a:blip r:embed="rId5">
            <a:alphaModFix/>
          </a:blip>
          <a:stretch>
            <a:fillRect/>
          </a:stretch>
        </p:blipFill>
        <p:spPr>
          <a:xfrm>
            <a:off x="6172200" y="2296300"/>
            <a:ext cx="3016591" cy="1923625"/>
          </a:xfrm>
          <a:prstGeom prst="rect">
            <a:avLst/>
          </a:prstGeom>
          <a:noFill/>
          <a:ln>
            <a:noFill/>
          </a:ln>
        </p:spPr>
      </p:pic>
      <p:sp>
        <p:nvSpPr>
          <p:cNvPr id="189" name="Google Shape;189;p29"/>
          <p:cNvSpPr txBox="1"/>
          <p:nvPr/>
        </p:nvSpPr>
        <p:spPr>
          <a:xfrm>
            <a:off x="0" y="1576875"/>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t>Baseline Pressure Difference of Akash’s Pair of BME680s</a:t>
            </a:r>
            <a:endParaRPr b="1" u="sng"/>
          </a:p>
        </p:txBody>
      </p:sp>
      <p:sp>
        <p:nvSpPr>
          <p:cNvPr id="190" name="Google Shape;190;p29"/>
          <p:cNvSpPr txBox="1"/>
          <p:nvPr/>
        </p:nvSpPr>
        <p:spPr>
          <a:xfrm>
            <a:off x="3124250" y="1576875"/>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t>Baseline Pressure Difference of Alex’s Pair of BME680s</a:t>
            </a:r>
            <a:endParaRPr b="1" u="sng"/>
          </a:p>
        </p:txBody>
      </p:sp>
      <p:sp>
        <p:nvSpPr>
          <p:cNvPr id="191" name="Google Shape;191;p29"/>
          <p:cNvSpPr txBox="1"/>
          <p:nvPr/>
        </p:nvSpPr>
        <p:spPr>
          <a:xfrm>
            <a:off x="6172250" y="1576875"/>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t>Baseline Pressure Difference of Grace’s Pair of BME680s</a:t>
            </a:r>
            <a:endParaRPr b="1" u="sng"/>
          </a:p>
        </p:txBody>
      </p:sp>
      <p:sp>
        <p:nvSpPr>
          <p:cNvPr id="192" name="Google Shape;192;p29"/>
          <p:cNvSpPr txBox="1"/>
          <p:nvPr/>
        </p:nvSpPr>
        <p:spPr>
          <a:xfrm>
            <a:off x="38" y="4278950"/>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Average Baseline Pressure Difference: -0.097245 hPa</a:t>
            </a:r>
            <a:endParaRPr b="1"/>
          </a:p>
        </p:txBody>
      </p:sp>
      <p:sp>
        <p:nvSpPr>
          <p:cNvPr id="193" name="Google Shape;193;p29"/>
          <p:cNvSpPr txBox="1"/>
          <p:nvPr/>
        </p:nvSpPr>
        <p:spPr>
          <a:xfrm>
            <a:off x="3063738" y="4278950"/>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Average Baseline Pressure Difference: -0.078132 hPa</a:t>
            </a:r>
            <a:endParaRPr b="1"/>
          </a:p>
        </p:txBody>
      </p:sp>
      <p:sp>
        <p:nvSpPr>
          <p:cNvPr id="194" name="Google Shape;194;p29"/>
          <p:cNvSpPr txBox="1"/>
          <p:nvPr/>
        </p:nvSpPr>
        <p:spPr>
          <a:xfrm>
            <a:off x="6172238" y="4278950"/>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Average Baseline Pressure Difference: -0.51296 hPa</a:t>
            </a:r>
            <a:endParaRPr b="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Comparing Baseline Temperature Difference Between Three Pairs of BME680s</a:t>
            </a:r>
            <a:endParaRPr/>
          </a:p>
        </p:txBody>
      </p:sp>
      <p:sp>
        <p:nvSpPr>
          <p:cNvPr id="200" name="Google Shape;200;p30"/>
          <p:cNvSpPr txBox="1"/>
          <p:nvPr/>
        </p:nvSpPr>
        <p:spPr>
          <a:xfrm>
            <a:off x="0" y="1576875"/>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t>Baseline </a:t>
            </a:r>
            <a:r>
              <a:rPr b="1" lang="en" u="sng"/>
              <a:t>Temperature </a:t>
            </a:r>
            <a:r>
              <a:rPr b="1" lang="en" u="sng"/>
              <a:t>Difference of Akash’s Pair of BME680s</a:t>
            </a:r>
            <a:endParaRPr b="1" u="sng"/>
          </a:p>
        </p:txBody>
      </p:sp>
      <p:sp>
        <p:nvSpPr>
          <p:cNvPr id="201" name="Google Shape;201;p30"/>
          <p:cNvSpPr txBox="1"/>
          <p:nvPr/>
        </p:nvSpPr>
        <p:spPr>
          <a:xfrm>
            <a:off x="3124250" y="1576875"/>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t>Baseline </a:t>
            </a:r>
            <a:r>
              <a:rPr b="1" lang="en" u="sng"/>
              <a:t>Temperature </a:t>
            </a:r>
            <a:r>
              <a:rPr b="1" lang="en" u="sng"/>
              <a:t>Difference of Alex’s Pair of BME680s</a:t>
            </a:r>
            <a:endParaRPr b="1" u="sng"/>
          </a:p>
        </p:txBody>
      </p:sp>
      <p:sp>
        <p:nvSpPr>
          <p:cNvPr id="202" name="Google Shape;202;p30"/>
          <p:cNvSpPr txBox="1"/>
          <p:nvPr/>
        </p:nvSpPr>
        <p:spPr>
          <a:xfrm>
            <a:off x="6172250" y="1576875"/>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t>Baseline </a:t>
            </a:r>
            <a:r>
              <a:rPr b="1" lang="en" u="sng"/>
              <a:t>Temperature </a:t>
            </a:r>
            <a:r>
              <a:rPr b="1" lang="en" u="sng"/>
              <a:t>Difference of Grace’s Pair of BME680s</a:t>
            </a:r>
            <a:endParaRPr b="1" u="sng"/>
          </a:p>
        </p:txBody>
      </p:sp>
      <p:sp>
        <p:nvSpPr>
          <p:cNvPr id="203" name="Google Shape;203;p30"/>
          <p:cNvSpPr txBox="1"/>
          <p:nvPr/>
        </p:nvSpPr>
        <p:spPr>
          <a:xfrm>
            <a:off x="38" y="4278950"/>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Average Baseline </a:t>
            </a:r>
            <a:r>
              <a:rPr b="1" lang="en"/>
              <a:t>Temperature </a:t>
            </a:r>
            <a:r>
              <a:rPr b="1" lang="en"/>
              <a:t>Difference: -0.</a:t>
            </a:r>
            <a:r>
              <a:rPr b="1" lang="en"/>
              <a:t>33719</a:t>
            </a:r>
            <a:r>
              <a:rPr b="1" lang="en"/>
              <a:t> Celsius</a:t>
            </a:r>
            <a:endParaRPr b="1"/>
          </a:p>
        </p:txBody>
      </p:sp>
      <p:sp>
        <p:nvSpPr>
          <p:cNvPr id="204" name="Google Shape;204;p30"/>
          <p:cNvSpPr txBox="1"/>
          <p:nvPr/>
        </p:nvSpPr>
        <p:spPr>
          <a:xfrm>
            <a:off x="3063738" y="4278950"/>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Average Baseline </a:t>
            </a:r>
            <a:r>
              <a:rPr b="1" lang="en"/>
              <a:t>Temperature </a:t>
            </a:r>
            <a:r>
              <a:rPr b="1" lang="en"/>
              <a:t>Difference: 0.</a:t>
            </a:r>
            <a:r>
              <a:rPr b="1" lang="en"/>
              <a:t>19465</a:t>
            </a:r>
            <a:r>
              <a:rPr b="1" lang="en"/>
              <a:t> </a:t>
            </a:r>
            <a:r>
              <a:rPr b="1" lang="en"/>
              <a:t>Celsius</a:t>
            </a:r>
            <a:endParaRPr b="1"/>
          </a:p>
        </p:txBody>
      </p:sp>
      <p:sp>
        <p:nvSpPr>
          <p:cNvPr id="205" name="Google Shape;205;p30"/>
          <p:cNvSpPr txBox="1"/>
          <p:nvPr/>
        </p:nvSpPr>
        <p:spPr>
          <a:xfrm>
            <a:off x="6172238" y="4278950"/>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Average Baseline </a:t>
            </a:r>
            <a:r>
              <a:rPr b="1" lang="en"/>
              <a:t>Temperature </a:t>
            </a:r>
            <a:r>
              <a:rPr b="1" lang="en"/>
              <a:t>Difference: -0.</a:t>
            </a:r>
            <a:r>
              <a:rPr b="1" lang="en"/>
              <a:t>26492</a:t>
            </a:r>
            <a:r>
              <a:rPr b="1" lang="en"/>
              <a:t> </a:t>
            </a:r>
            <a:r>
              <a:rPr b="1" lang="en"/>
              <a:t>Celsius</a:t>
            </a:r>
            <a:endParaRPr b="1"/>
          </a:p>
        </p:txBody>
      </p:sp>
      <p:pic>
        <p:nvPicPr>
          <p:cNvPr id="206" name="Google Shape;206;p30"/>
          <p:cNvPicPr preferRelativeResize="0"/>
          <p:nvPr/>
        </p:nvPicPr>
        <p:blipFill>
          <a:blip r:embed="rId3">
            <a:alphaModFix/>
          </a:blip>
          <a:stretch>
            <a:fillRect/>
          </a:stretch>
        </p:blipFill>
        <p:spPr>
          <a:xfrm>
            <a:off x="44775" y="2344875"/>
            <a:ext cx="3016500" cy="1923558"/>
          </a:xfrm>
          <a:prstGeom prst="rect">
            <a:avLst/>
          </a:prstGeom>
          <a:noFill/>
          <a:ln>
            <a:noFill/>
          </a:ln>
        </p:spPr>
      </p:pic>
      <p:pic>
        <p:nvPicPr>
          <p:cNvPr id="207" name="Google Shape;207;p30"/>
          <p:cNvPicPr preferRelativeResize="0"/>
          <p:nvPr/>
        </p:nvPicPr>
        <p:blipFill>
          <a:blip r:embed="rId4">
            <a:alphaModFix/>
          </a:blip>
          <a:stretch>
            <a:fillRect/>
          </a:stretch>
        </p:blipFill>
        <p:spPr>
          <a:xfrm>
            <a:off x="3124250" y="2344875"/>
            <a:ext cx="3016427" cy="1923550"/>
          </a:xfrm>
          <a:prstGeom prst="rect">
            <a:avLst/>
          </a:prstGeom>
          <a:noFill/>
          <a:ln>
            <a:noFill/>
          </a:ln>
        </p:spPr>
      </p:pic>
      <p:pic>
        <p:nvPicPr>
          <p:cNvPr id="208" name="Google Shape;208;p30"/>
          <p:cNvPicPr preferRelativeResize="0"/>
          <p:nvPr/>
        </p:nvPicPr>
        <p:blipFill>
          <a:blip r:embed="rId5">
            <a:alphaModFix/>
          </a:blip>
          <a:stretch>
            <a:fillRect/>
          </a:stretch>
        </p:blipFill>
        <p:spPr>
          <a:xfrm>
            <a:off x="6172250" y="2344875"/>
            <a:ext cx="2940300" cy="187496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Comparing Baseline Humidity Difference Between Three Pairs of BME680s</a:t>
            </a:r>
            <a:endParaRPr/>
          </a:p>
        </p:txBody>
      </p:sp>
      <p:sp>
        <p:nvSpPr>
          <p:cNvPr id="214" name="Google Shape;214;p31"/>
          <p:cNvSpPr txBox="1"/>
          <p:nvPr/>
        </p:nvSpPr>
        <p:spPr>
          <a:xfrm>
            <a:off x="0" y="1576875"/>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t>Baseline Humidity Difference of Akash’s Pair of BME680s</a:t>
            </a:r>
            <a:endParaRPr b="1" u="sng"/>
          </a:p>
        </p:txBody>
      </p:sp>
      <p:sp>
        <p:nvSpPr>
          <p:cNvPr id="215" name="Google Shape;215;p31"/>
          <p:cNvSpPr txBox="1"/>
          <p:nvPr/>
        </p:nvSpPr>
        <p:spPr>
          <a:xfrm>
            <a:off x="3124250" y="1576875"/>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t>Baseline </a:t>
            </a:r>
            <a:r>
              <a:rPr b="1" lang="en" u="sng"/>
              <a:t>Humidity </a:t>
            </a:r>
            <a:r>
              <a:rPr b="1" lang="en" u="sng"/>
              <a:t>Difference of Alex’s Pair of BME680s</a:t>
            </a:r>
            <a:endParaRPr b="1" u="sng"/>
          </a:p>
        </p:txBody>
      </p:sp>
      <p:sp>
        <p:nvSpPr>
          <p:cNvPr id="216" name="Google Shape;216;p31"/>
          <p:cNvSpPr txBox="1"/>
          <p:nvPr/>
        </p:nvSpPr>
        <p:spPr>
          <a:xfrm>
            <a:off x="6172250" y="1576875"/>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t>Baseline </a:t>
            </a:r>
            <a:r>
              <a:rPr b="1" lang="en" u="sng"/>
              <a:t>Humidity </a:t>
            </a:r>
            <a:r>
              <a:rPr b="1" lang="en" u="sng"/>
              <a:t>Difference of Grace’s Pair of BME680s</a:t>
            </a:r>
            <a:endParaRPr b="1" u="sng"/>
          </a:p>
        </p:txBody>
      </p:sp>
      <p:sp>
        <p:nvSpPr>
          <p:cNvPr id="217" name="Google Shape;217;p31"/>
          <p:cNvSpPr txBox="1"/>
          <p:nvPr/>
        </p:nvSpPr>
        <p:spPr>
          <a:xfrm>
            <a:off x="38" y="4278950"/>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Average Baseline </a:t>
            </a:r>
            <a:r>
              <a:rPr b="1" lang="en"/>
              <a:t>Humidity </a:t>
            </a:r>
            <a:r>
              <a:rPr b="1" lang="en"/>
              <a:t>Difference: </a:t>
            </a:r>
            <a:r>
              <a:rPr b="1" lang="en"/>
              <a:t>4.27361</a:t>
            </a:r>
            <a:r>
              <a:rPr b="1" lang="en"/>
              <a:t> %</a:t>
            </a:r>
            <a:endParaRPr b="1"/>
          </a:p>
        </p:txBody>
      </p:sp>
      <p:sp>
        <p:nvSpPr>
          <p:cNvPr id="218" name="Google Shape;218;p31"/>
          <p:cNvSpPr txBox="1"/>
          <p:nvPr/>
        </p:nvSpPr>
        <p:spPr>
          <a:xfrm>
            <a:off x="3063738" y="4278950"/>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Average Baseline </a:t>
            </a:r>
            <a:r>
              <a:rPr b="1" lang="en"/>
              <a:t>Humidity </a:t>
            </a:r>
            <a:r>
              <a:rPr b="1" lang="en"/>
              <a:t>Difference: </a:t>
            </a:r>
            <a:r>
              <a:rPr b="1" lang="en"/>
              <a:t>-6.23758</a:t>
            </a:r>
            <a:r>
              <a:rPr b="1" lang="en"/>
              <a:t> %</a:t>
            </a:r>
            <a:endParaRPr b="1"/>
          </a:p>
        </p:txBody>
      </p:sp>
      <p:sp>
        <p:nvSpPr>
          <p:cNvPr id="219" name="Google Shape;219;p31"/>
          <p:cNvSpPr txBox="1"/>
          <p:nvPr/>
        </p:nvSpPr>
        <p:spPr>
          <a:xfrm>
            <a:off x="6172238" y="4278950"/>
            <a:ext cx="3016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Average Baseline </a:t>
            </a:r>
            <a:r>
              <a:rPr b="1" lang="en"/>
              <a:t>Humidity </a:t>
            </a:r>
            <a:r>
              <a:rPr b="1" lang="en"/>
              <a:t>Difference: </a:t>
            </a:r>
            <a:r>
              <a:rPr b="1" lang="en"/>
              <a:t>7.16544</a:t>
            </a:r>
            <a:r>
              <a:rPr b="1" lang="en"/>
              <a:t> %</a:t>
            </a:r>
            <a:endParaRPr b="1"/>
          </a:p>
        </p:txBody>
      </p:sp>
      <p:pic>
        <p:nvPicPr>
          <p:cNvPr id="220" name="Google Shape;220;p31"/>
          <p:cNvPicPr preferRelativeResize="0"/>
          <p:nvPr/>
        </p:nvPicPr>
        <p:blipFill>
          <a:blip r:embed="rId3">
            <a:alphaModFix/>
          </a:blip>
          <a:stretch>
            <a:fillRect/>
          </a:stretch>
        </p:blipFill>
        <p:spPr>
          <a:xfrm>
            <a:off x="50" y="2204625"/>
            <a:ext cx="3108929" cy="2063575"/>
          </a:xfrm>
          <a:prstGeom prst="rect">
            <a:avLst/>
          </a:prstGeom>
          <a:noFill/>
          <a:ln>
            <a:noFill/>
          </a:ln>
        </p:spPr>
      </p:pic>
      <p:pic>
        <p:nvPicPr>
          <p:cNvPr id="221" name="Google Shape;221;p31"/>
          <p:cNvPicPr preferRelativeResize="0"/>
          <p:nvPr/>
        </p:nvPicPr>
        <p:blipFill>
          <a:blip r:embed="rId4">
            <a:alphaModFix/>
          </a:blip>
          <a:stretch>
            <a:fillRect/>
          </a:stretch>
        </p:blipFill>
        <p:spPr>
          <a:xfrm>
            <a:off x="3016500" y="2215375"/>
            <a:ext cx="3280840" cy="2063575"/>
          </a:xfrm>
          <a:prstGeom prst="rect">
            <a:avLst/>
          </a:prstGeom>
          <a:noFill/>
          <a:ln>
            <a:noFill/>
          </a:ln>
        </p:spPr>
      </p:pic>
      <p:pic>
        <p:nvPicPr>
          <p:cNvPr id="222" name="Google Shape;222;p31"/>
          <p:cNvPicPr preferRelativeResize="0"/>
          <p:nvPr/>
        </p:nvPicPr>
        <p:blipFill>
          <a:blip r:embed="rId5">
            <a:alphaModFix/>
          </a:blip>
          <a:stretch>
            <a:fillRect/>
          </a:stretch>
        </p:blipFill>
        <p:spPr>
          <a:xfrm>
            <a:off x="6229393" y="2281725"/>
            <a:ext cx="2900282" cy="1925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Introduction</a:t>
            </a:r>
            <a:endParaRPr/>
          </a:p>
        </p:txBody>
      </p:sp>
      <p:sp>
        <p:nvSpPr>
          <p:cNvPr id="61" name="Google Shape;61;p14"/>
          <p:cNvSpPr txBox="1"/>
          <p:nvPr>
            <p:ph idx="1" type="body"/>
          </p:nvPr>
        </p:nvSpPr>
        <p:spPr>
          <a:xfrm>
            <a:off x="311700" y="1152475"/>
            <a:ext cx="8520600" cy="380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solidFill>
                <a:srgbClr val="000000"/>
              </a:solidFill>
            </a:endParaRPr>
          </a:p>
          <a:p>
            <a:pPr indent="-342900" lvl="0" marL="457200" rtl="0" algn="l">
              <a:spcBef>
                <a:spcPts val="1200"/>
              </a:spcBef>
              <a:spcAft>
                <a:spcPts val="0"/>
              </a:spcAft>
              <a:buClr>
                <a:srgbClr val="000000"/>
              </a:buClr>
              <a:buSzPts val="1800"/>
              <a:buChar char="●"/>
            </a:pPr>
            <a:r>
              <a:rPr lang="en">
                <a:solidFill>
                  <a:srgbClr val="000000"/>
                </a:solidFill>
              </a:rPr>
              <a:t>Since the Covid-19 pandemic, face masks are considered a norm in daily life to protect against airborne diseases.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This study quantifies how effective each of the four most common types of face mask are able to block the spread of diseases.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Most studies has been done in vitro by using the machines that mimic human breathing.</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This study in particular is performed with human participants instead.</a:t>
            </a:r>
            <a:endParaRPr>
              <a:solidFill>
                <a:srgbClr val="000000"/>
              </a:solidFill>
            </a:endParaRPr>
          </a:p>
          <a:p>
            <a:pPr indent="0" lvl="0" marL="457200" rtl="0" algn="l">
              <a:spcBef>
                <a:spcPts val="1200"/>
              </a:spcBef>
              <a:spcAft>
                <a:spcPts val="1200"/>
              </a:spcAft>
              <a:buNone/>
            </a:pPr>
            <a:r>
              <a:t/>
            </a:r>
            <a:endParaRPr>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a:t>
            </a:r>
            <a:endParaRPr/>
          </a:p>
        </p:txBody>
      </p:sp>
      <p:pic>
        <p:nvPicPr>
          <p:cNvPr id="228" name="Google Shape;228;p32"/>
          <p:cNvPicPr preferRelativeResize="0"/>
          <p:nvPr/>
        </p:nvPicPr>
        <p:blipFill>
          <a:blip r:embed="rId3">
            <a:alphaModFix/>
          </a:blip>
          <a:stretch>
            <a:fillRect/>
          </a:stretch>
        </p:blipFill>
        <p:spPr>
          <a:xfrm>
            <a:off x="584500" y="1610325"/>
            <a:ext cx="2129900" cy="2129900"/>
          </a:xfrm>
          <a:prstGeom prst="rect">
            <a:avLst/>
          </a:prstGeom>
          <a:noFill/>
          <a:ln>
            <a:noFill/>
          </a:ln>
        </p:spPr>
      </p:pic>
      <p:pic>
        <p:nvPicPr>
          <p:cNvPr id="229" name="Google Shape;229;p32"/>
          <p:cNvPicPr preferRelativeResize="0"/>
          <p:nvPr/>
        </p:nvPicPr>
        <p:blipFill>
          <a:blip r:embed="rId4">
            <a:alphaModFix/>
          </a:blip>
          <a:stretch>
            <a:fillRect/>
          </a:stretch>
        </p:blipFill>
        <p:spPr>
          <a:xfrm>
            <a:off x="3452925" y="837100"/>
            <a:ext cx="1335764" cy="1335775"/>
          </a:xfrm>
          <a:prstGeom prst="rect">
            <a:avLst/>
          </a:prstGeom>
          <a:noFill/>
          <a:ln>
            <a:noFill/>
          </a:ln>
        </p:spPr>
      </p:pic>
      <p:pic>
        <p:nvPicPr>
          <p:cNvPr id="230" name="Google Shape;230;p32"/>
          <p:cNvPicPr preferRelativeResize="0"/>
          <p:nvPr/>
        </p:nvPicPr>
        <p:blipFill>
          <a:blip r:embed="rId5">
            <a:alphaModFix/>
          </a:blip>
          <a:stretch>
            <a:fillRect/>
          </a:stretch>
        </p:blipFill>
        <p:spPr>
          <a:xfrm>
            <a:off x="4823320" y="874175"/>
            <a:ext cx="1231807" cy="1231817"/>
          </a:xfrm>
          <a:prstGeom prst="rect">
            <a:avLst/>
          </a:prstGeom>
          <a:noFill/>
          <a:ln>
            <a:noFill/>
          </a:ln>
        </p:spPr>
      </p:pic>
      <p:pic>
        <p:nvPicPr>
          <p:cNvPr id="231" name="Google Shape;231;p32"/>
          <p:cNvPicPr preferRelativeResize="0"/>
          <p:nvPr/>
        </p:nvPicPr>
        <p:blipFill>
          <a:blip r:embed="rId6">
            <a:alphaModFix/>
          </a:blip>
          <a:stretch>
            <a:fillRect/>
          </a:stretch>
        </p:blipFill>
        <p:spPr>
          <a:xfrm>
            <a:off x="6302482" y="985820"/>
            <a:ext cx="1068130" cy="1068139"/>
          </a:xfrm>
          <a:prstGeom prst="rect">
            <a:avLst/>
          </a:prstGeom>
          <a:noFill/>
          <a:ln>
            <a:noFill/>
          </a:ln>
        </p:spPr>
      </p:pic>
      <p:pic>
        <p:nvPicPr>
          <p:cNvPr id="232" name="Google Shape;232;p32"/>
          <p:cNvPicPr preferRelativeResize="0"/>
          <p:nvPr/>
        </p:nvPicPr>
        <p:blipFill>
          <a:blip r:embed="rId7">
            <a:alphaModFix/>
          </a:blip>
          <a:stretch>
            <a:fillRect/>
          </a:stretch>
        </p:blipFill>
        <p:spPr>
          <a:xfrm>
            <a:off x="7764169" y="1037839"/>
            <a:ext cx="1068131" cy="1068135"/>
          </a:xfrm>
          <a:prstGeom prst="rect">
            <a:avLst/>
          </a:prstGeom>
          <a:noFill/>
          <a:ln>
            <a:noFill/>
          </a:ln>
        </p:spPr>
      </p:pic>
      <p:pic>
        <p:nvPicPr>
          <p:cNvPr id="233" name="Google Shape;233;p32"/>
          <p:cNvPicPr preferRelativeResize="0"/>
          <p:nvPr/>
        </p:nvPicPr>
        <p:blipFill>
          <a:blip r:embed="rId8">
            <a:alphaModFix/>
          </a:blip>
          <a:stretch>
            <a:fillRect/>
          </a:stretch>
        </p:blipFill>
        <p:spPr>
          <a:xfrm>
            <a:off x="4135625" y="2411496"/>
            <a:ext cx="4224200" cy="1967650"/>
          </a:xfrm>
          <a:prstGeom prst="rect">
            <a:avLst/>
          </a:prstGeom>
          <a:noFill/>
          <a:ln>
            <a:noFill/>
          </a:ln>
        </p:spPr>
      </p:pic>
      <p:sp>
        <p:nvSpPr>
          <p:cNvPr id="234" name="Google Shape;234;p32"/>
          <p:cNvSpPr txBox="1"/>
          <p:nvPr/>
        </p:nvSpPr>
        <p:spPr>
          <a:xfrm>
            <a:off x="4331325" y="4379150"/>
            <a:ext cx="3832800" cy="369300"/>
          </a:xfrm>
          <a:prstGeom prst="rect">
            <a:avLst/>
          </a:prstGeom>
          <a:noFill/>
          <a:ln>
            <a:noFill/>
          </a:ln>
        </p:spPr>
        <p:txBody>
          <a:bodyPr anchorCtr="0" anchor="t" bIns="91425" lIns="91425" spcFirstLastPara="1" rIns="91425" wrap="square" tIns="91425">
            <a:spAutoFit/>
          </a:bodyPr>
          <a:lstStyle/>
          <a:p>
            <a:pPr indent="0" lvl="0" marL="0" rtl="0" algn="just">
              <a:lnSpc>
                <a:spcPct val="103333"/>
              </a:lnSpc>
              <a:spcBef>
                <a:spcPts val="0"/>
              </a:spcBef>
              <a:spcAft>
                <a:spcPts val="70"/>
              </a:spcAft>
              <a:buClr>
                <a:schemeClr val="dk1"/>
              </a:buClr>
              <a:buSzPts val="1100"/>
              <a:buFont typeface="Arial"/>
              <a:buNone/>
            </a:pPr>
            <a:r>
              <a:rPr lang="en" sz="1200">
                <a:solidFill>
                  <a:schemeClr val="dk1"/>
                </a:solidFill>
                <a:latin typeface="Times New Roman"/>
                <a:ea typeface="Times New Roman"/>
                <a:cs typeface="Times New Roman"/>
                <a:sym typeface="Times New Roman"/>
              </a:rPr>
              <a:t>Skaria and Smaldone (2014)</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3"/>
          <p:cNvSpPr txBox="1"/>
          <p:nvPr>
            <p:ph idx="2" type="body"/>
          </p:nvPr>
        </p:nvSpPr>
        <p:spPr>
          <a:xfrm>
            <a:off x="4857050" y="1453600"/>
            <a:ext cx="39999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rgbClr val="000000"/>
                </a:solidFill>
              </a:rPr>
              <a:t>Filtration Power</a:t>
            </a:r>
            <a:endParaRPr sz="2400">
              <a:solidFill>
                <a:srgbClr val="000000"/>
              </a:solidFill>
            </a:endParaRPr>
          </a:p>
        </p:txBody>
      </p:sp>
      <p:pic>
        <p:nvPicPr>
          <p:cNvPr id="240" name="Google Shape;240;p33"/>
          <p:cNvPicPr preferRelativeResize="0"/>
          <p:nvPr/>
        </p:nvPicPr>
        <p:blipFill>
          <a:blip r:embed="rId3">
            <a:alphaModFix/>
          </a:blip>
          <a:stretch>
            <a:fillRect/>
          </a:stretch>
        </p:blipFill>
        <p:spPr>
          <a:xfrm>
            <a:off x="2572050" y="106475"/>
            <a:ext cx="993223" cy="1088025"/>
          </a:xfrm>
          <a:prstGeom prst="rect">
            <a:avLst/>
          </a:prstGeom>
          <a:noFill/>
          <a:ln>
            <a:noFill/>
          </a:ln>
        </p:spPr>
      </p:pic>
      <p:pic>
        <p:nvPicPr>
          <p:cNvPr id="241" name="Google Shape;241;p33"/>
          <p:cNvPicPr preferRelativeResize="0"/>
          <p:nvPr/>
        </p:nvPicPr>
        <p:blipFill>
          <a:blip r:embed="rId4">
            <a:alphaModFix/>
          </a:blip>
          <a:stretch>
            <a:fillRect/>
          </a:stretch>
        </p:blipFill>
        <p:spPr>
          <a:xfrm>
            <a:off x="3591023" y="136674"/>
            <a:ext cx="915925" cy="1003348"/>
          </a:xfrm>
          <a:prstGeom prst="rect">
            <a:avLst/>
          </a:prstGeom>
          <a:noFill/>
          <a:ln>
            <a:noFill/>
          </a:ln>
        </p:spPr>
      </p:pic>
      <p:pic>
        <p:nvPicPr>
          <p:cNvPr id="242" name="Google Shape;242;p33"/>
          <p:cNvPicPr preferRelativeResize="0"/>
          <p:nvPr/>
        </p:nvPicPr>
        <p:blipFill>
          <a:blip r:embed="rId5">
            <a:alphaModFix/>
          </a:blip>
          <a:stretch>
            <a:fillRect/>
          </a:stretch>
        </p:blipFill>
        <p:spPr>
          <a:xfrm>
            <a:off x="4690872" y="227612"/>
            <a:ext cx="794220" cy="870028"/>
          </a:xfrm>
          <a:prstGeom prst="rect">
            <a:avLst/>
          </a:prstGeom>
          <a:noFill/>
          <a:ln>
            <a:noFill/>
          </a:ln>
        </p:spPr>
      </p:pic>
      <p:pic>
        <p:nvPicPr>
          <p:cNvPr id="243" name="Google Shape;243;p33"/>
          <p:cNvPicPr preferRelativeResize="0"/>
          <p:nvPr/>
        </p:nvPicPr>
        <p:blipFill>
          <a:blip r:embed="rId6">
            <a:alphaModFix/>
          </a:blip>
          <a:stretch>
            <a:fillRect/>
          </a:stretch>
        </p:blipFill>
        <p:spPr>
          <a:xfrm>
            <a:off x="5777727" y="269982"/>
            <a:ext cx="794224" cy="870026"/>
          </a:xfrm>
          <a:prstGeom prst="rect">
            <a:avLst/>
          </a:prstGeom>
          <a:noFill/>
          <a:ln>
            <a:noFill/>
          </a:ln>
        </p:spPr>
      </p:pic>
      <p:sp>
        <p:nvSpPr>
          <p:cNvPr id="244" name="Google Shape;244;p33"/>
          <p:cNvSpPr/>
          <p:nvPr/>
        </p:nvSpPr>
        <p:spPr>
          <a:xfrm>
            <a:off x="4438975" y="1610350"/>
            <a:ext cx="290700" cy="259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3"/>
          <p:cNvSpPr txBox="1"/>
          <p:nvPr>
            <p:ph idx="2" type="body"/>
          </p:nvPr>
        </p:nvSpPr>
        <p:spPr>
          <a:xfrm>
            <a:off x="2837142" y="1453600"/>
            <a:ext cx="14190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rgbClr val="000000"/>
                </a:solidFill>
              </a:rPr>
              <a:t>Pressure</a:t>
            </a:r>
            <a:endParaRPr sz="2400">
              <a:solidFill>
                <a:srgbClr val="000000"/>
              </a:solidFill>
            </a:endParaRPr>
          </a:p>
        </p:txBody>
      </p:sp>
      <p:sp>
        <p:nvSpPr>
          <p:cNvPr id="246" name="Google Shape;246;p33"/>
          <p:cNvSpPr txBox="1"/>
          <p:nvPr>
            <p:ph idx="2" type="body"/>
          </p:nvPr>
        </p:nvSpPr>
        <p:spPr>
          <a:xfrm>
            <a:off x="4857050" y="2056800"/>
            <a:ext cx="39999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rgbClr val="000000"/>
                </a:solidFill>
              </a:rPr>
              <a:t>Filtration Power</a:t>
            </a:r>
            <a:endParaRPr sz="2400">
              <a:solidFill>
                <a:srgbClr val="000000"/>
              </a:solidFill>
            </a:endParaRPr>
          </a:p>
        </p:txBody>
      </p:sp>
      <p:sp>
        <p:nvSpPr>
          <p:cNvPr id="247" name="Google Shape;247;p33"/>
          <p:cNvSpPr/>
          <p:nvPr/>
        </p:nvSpPr>
        <p:spPr>
          <a:xfrm>
            <a:off x="4438975" y="2213550"/>
            <a:ext cx="290700" cy="259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3"/>
          <p:cNvSpPr txBox="1"/>
          <p:nvPr>
            <p:ph idx="2" type="body"/>
          </p:nvPr>
        </p:nvSpPr>
        <p:spPr>
          <a:xfrm>
            <a:off x="1974430" y="2056800"/>
            <a:ext cx="2281800" cy="572700"/>
          </a:xfrm>
          <a:prstGeom prst="rect">
            <a:avLst/>
          </a:prstGeom>
        </p:spPr>
        <p:txBody>
          <a:bodyPr anchorCtr="0" anchor="t" bIns="91425" lIns="91425" spcFirstLastPara="1" rIns="91425" wrap="square" tIns="91425">
            <a:normAutofit/>
          </a:bodyPr>
          <a:lstStyle/>
          <a:p>
            <a:pPr indent="0" lvl="0" marL="0" rtl="0" algn="r">
              <a:spcBef>
                <a:spcPts val="0"/>
              </a:spcBef>
              <a:spcAft>
                <a:spcPts val="1200"/>
              </a:spcAft>
              <a:buNone/>
            </a:pPr>
            <a:r>
              <a:rPr lang="en" sz="2400">
                <a:solidFill>
                  <a:srgbClr val="000000"/>
                </a:solidFill>
              </a:rPr>
              <a:t>Temperature</a:t>
            </a:r>
            <a:endParaRPr sz="2400">
              <a:solidFill>
                <a:srgbClr val="000000"/>
              </a:solidFill>
            </a:endParaRPr>
          </a:p>
        </p:txBody>
      </p:sp>
      <p:sp>
        <p:nvSpPr>
          <p:cNvPr id="249" name="Google Shape;249;p33"/>
          <p:cNvSpPr/>
          <p:nvPr/>
        </p:nvSpPr>
        <p:spPr>
          <a:xfrm>
            <a:off x="4377238" y="2153650"/>
            <a:ext cx="358800" cy="378900"/>
          </a:xfrm>
          <a:prstGeom prst="mathMultiply">
            <a:avLst>
              <a:gd fmla="val 23520" name="adj1"/>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3"/>
          <p:cNvSpPr txBox="1"/>
          <p:nvPr>
            <p:ph idx="2" type="body"/>
          </p:nvPr>
        </p:nvSpPr>
        <p:spPr>
          <a:xfrm>
            <a:off x="4857038" y="2734525"/>
            <a:ext cx="39999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rgbClr val="000000"/>
                </a:solidFill>
              </a:rPr>
              <a:t>Filtration Power</a:t>
            </a:r>
            <a:endParaRPr sz="2400">
              <a:solidFill>
                <a:srgbClr val="000000"/>
              </a:solidFill>
            </a:endParaRPr>
          </a:p>
        </p:txBody>
      </p:sp>
      <p:sp>
        <p:nvSpPr>
          <p:cNvPr id="251" name="Google Shape;251;p33"/>
          <p:cNvSpPr/>
          <p:nvPr/>
        </p:nvSpPr>
        <p:spPr>
          <a:xfrm>
            <a:off x="4438963" y="2891275"/>
            <a:ext cx="290700" cy="259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3"/>
          <p:cNvSpPr txBox="1"/>
          <p:nvPr>
            <p:ph idx="2" type="body"/>
          </p:nvPr>
        </p:nvSpPr>
        <p:spPr>
          <a:xfrm>
            <a:off x="1974417" y="2734525"/>
            <a:ext cx="2281800" cy="572700"/>
          </a:xfrm>
          <a:prstGeom prst="rect">
            <a:avLst/>
          </a:prstGeom>
        </p:spPr>
        <p:txBody>
          <a:bodyPr anchorCtr="0" anchor="t" bIns="91425" lIns="91425" spcFirstLastPara="1" rIns="91425" wrap="square" tIns="91425">
            <a:normAutofit/>
          </a:bodyPr>
          <a:lstStyle/>
          <a:p>
            <a:pPr indent="0" lvl="0" marL="0" rtl="0" algn="r">
              <a:spcBef>
                <a:spcPts val="0"/>
              </a:spcBef>
              <a:spcAft>
                <a:spcPts val="1200"/>
              </a:spcAft>
              <a:buNone/>
            </a:pPr>
            <a:r>
              <a:rPr lang="en" sz="2400">
                <a:solidFill>
                  <a:srgbClr val="000000"/>
                </a:solidFill>
              </a:rPr>
              <a:t>Humidity</a:t>
            </a:r>
            <a:endParaRPr sz="2400">
              <a:solidFill>
                <a:srgbClr val="000000"/>
              </a:solidFill>
            </a:endParaRPr>
          </a:p>
        </p:txBody>
      </p:sp>
      <p:sp>
        <p:nvSpPr>
          <p:cNvPr id="253" name="Google Shape;253;p33"/>
          <p:cNvSpPr/>
          <p:nvPr/>
        </p:nvSpPr>
        <p:spPr>
          <a:xfrm>
            <a:off x="4377225" y="2831375"/>
            <a:ext cx="358800" cy="378900"/>
          </a:xfrm>
          <a:prstGeom prst="mathMultiply">
            <a:avLst>
              <a:gd fmla="val 23520" name="adj1"/>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3"/>
          <p:cNvSpPr txBox="1"/>
          <p:nvPr>
            <p:ph idx="2" type="body"/>
          </p:nvPr>
        </p:nvSpPr>
        <p:spPr>
          <a:xfrm>
            <a:off x="4857050" y="3307225"/>
            <a:ext cx="39999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rgbClr val="000000"/>
                </a:solidFill>
              </a:rPr>
              <a:t>Filtration Power</a:t>
            </a:r>
            <a:endParaRPr sz="2400">
              <a:solidFill>
                <a:srgbClr val="000000"/>
              </a:solidFill>
            </a:endParaRPr>
          </a:p>
        </p:txBody>
      </p:sp>
      <p:sp>
        <p:nvSpPr>
          <p:cNvPr id="255" name="Google Shape;255;p33"/>
          <p:cNvSpPr/>
          <p:nvPr/>
        </p:nvSpPr>
        <p:spPr>
          <a:xfrm>
            <a:off x="4438975" y="3463975"/>
            <a:ext cx="290700" cy="259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3"/>
          <p:cNvSpPr txBox="1"/>
          <p:nvPr>
            <p:ph idx="2" type="body"/>
          </p:nvPr>
        </p:nvSpPr>
        <p:spPr>
          <a:xfrm>
            <a:off x="2837142" y="3307225"/>
            <a:ext cx="14190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rgbClr val="000000"/>
                </a:solidFill>
              </a:rPr>
              <a:t>Pressure</a:t>
            </a:r>
            <a:endParaRPr sz="240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a:t>
            </a:r>
            <a:endParaRPr/>
          </a:p>
        </p:txBody>
      </p:sp>
      <p:sp>
        <p:nvSpPr>
          <p:cNvPr id="262" name="Google Shape;262;p34"/>
          <p:cNvSpPr txBox="1"/>
          <p:nvPr>
            <p:ph idx="1" type="body"/>
          </p:nvPr>
        </p:nvSpPr>
        <p:spPr>
          <a:xfrm>
            <a:off x="311700" y="1152475"/>
            <a:ext cx="8520600" cy="3882900"/>
          </a:xfrm>
          <a:prstGeom prst="rect">
            <a:avLst/>
          </a:prstGeom>
        </p:spPr>
        <p:txBody>
          <a:bodyPr anchorCtr="0" anchor="t" bIns="91425" lIns="91425" spcFirstLastPara="1" rIns="91425" wrap="square" tIns="91425">
            <a:normAutofit/>
          </a:bodyPr>
          <a:lstStyle/>
          <a:p>
            <a:pPr indent="-298450" lvl="0" marL="457200" rtl="0" algn="just">
              <a:lnSpc>
                <a:spcPct val="103333"/>
              </a:lnSpc>
              <a:spcBef>
                <a:spcPts val="0"/>
              </a:spcBef>
              <a:spcAft>
                <a:spcPts val="0"/>
              </a:spcAft>
              <a:buClr>
                <a:schemeClr val="dk1"/>
              </a:buClr>
              <a:buSzPts val="1100"/>
              <a:buFont typeface="Times New Roman"/>
              <a:buChar char="●"/>
            </a:pPr>
            <a:r>
              <a:rPr lang="en" sz="1100">
                <a:solidFill>
                  <a:schemeClr val="dk1"/>
                </a:solidFill>
                <a:latin typeface="Times New Roman"/>
                <a:ea typeface="Times New Roman"/>
                <a:cs typeface="Times New Roman"/>
                <a:sym typeface="Times New Roman"/>
              </a:rPr>
              <a:t>Abdel-Rehim, Zeinab S., et al. “Textile Fabrics as Thermal Insulators.” AUTEX Research Journal, Vol. 6, No. 3, September 2006.</a:t>
            </a:r>
            <a:endParaRPr sz="1100">
              <a:solidFill>
                <a:schemeClr val="dk1"/>
              </a:solidFill>
              <a:latin typeface="Times New Roman"/>
              <a:ea typeface="Times New Roman"/>
              <a:cs typeface="Times New Roman"/>
              <a:sym typeface="Times New Roman"/>
            </a:endParaRPr>
          </a:p>
          <a:p>
            <a:pPr indent="-298450" lvl="0" marL="457200" rtl="0" algn="just">
              <a:lnSpc>
                <a:spcPct val="103333"/>
              </a:lnSpc>
              <a:spcBef>
                <a:spcPts val="70"/>
              </a:spcBef>
              <a:spcAft>
                <a:spcPts val="0"/>
              </a:spcAft>
              <a:buClr>
                <a:schemeClr val="dk1"/>
              </a:buClr>
              <a:buSzPts val="1100"/>
              <a:buFont typeface="Times New Roman"/>
              <a:buChar char="●"/>
            </a:pPr>
            <a:r>
              <a:rPr lang="en" sz="1100">
                <a:solidFill>
                  <a:schemeClr val="dk1"/>
                </a:solidFill>
                <a:latin typeface="Times New Roman"/>
                <a:ea typeface="Times New Roman"/>
                <a:cs typeface="Times New Roman"/>
                <a:sym typeface="Times New Roman"/>
              </a:rPr>
              <a:t>Allen, Jordan. “Tracking Coronavirus in Illinois: Latest Map and Case Count.” The New York Times, 2021, https://www.nytimes.com/interactive/2021/us/illinois-covid-cases.html. Accessed April 2021.</a:t>
            </a:r>
            <a:endParaRPr sz="1100">
              <a:solidFill>
                <a:schemeClr val="dk1"/>
              </a:solidFill>
              <a:latin typeface="Times New Roman"/>
              <a:ea typeface="Times New Roman"/>
              <a:cs typeface="Times New Roman"/>
              <a:sym typeface="Times New Roman"/>
            </a:endParaRPr>
          </a:p>
          <a:p>
            <a:pPr indent="-298450" lvl="0" marL="457200" rtl="0" algn="just">
              <a:lnSpc>
                <a:spcPct val="103333"/>
              </a:lnSpc>
              <a:spcBef>
                <a:spcPts val="70"/>
              </a:spcBef>
              <a:spcAft>
                <a:spcPts val="0"/>
              </a:spcAft>
              <a:buClr>
                <a:schemeClr val="dk1"/>
              </a:buClr>
              <a:buSzPts val="1100"/>
              <a:buFont typeface="Times New Roman"/>
              <a:buChar char="●"/>
            </a:pPr>
            <a:r>
              <a:rPr lang="en" sz="1100">
                <a:solidFill>
                  <a:schemeClr val="dk1"/>
                </a:solidFill>
                <a:latin typeface="Times New Roman"/>
                <a:ea typeface="Times New Roman"/>
                <a:cs typeface="Times New Roman"/>
                <a:sym typeface="Times New Roman"/>
              </a:rPr>
              <a:t>Cary Hill, W, et al. “Testing of Commercial Masks and Respirators and Cotton Mask Insert Materials Using SARS-CoV-2 Virion-Sized Particulates: Comparison of Ideal Aerosol Filtration Efficiency versus Fitted Filtration Efficiency.” Nano Letters, ACS Publications, 28 Sept. 2020, pubs.acs.org/doi/10.1021/acs.nanolett.0c03182. </a:t>
            </a:r>
            <a:endParaRPr sz="1100">
              <a:solidFill>
                <a:schemeClr val="dk1"/>
              </a:solidFill>
              <a:latin typeface="Times New Roman"/>
              <a:ea typeface="Times New Roman"/>
              <a:cs typeface="Times New Roman"/>
              <a:sym typeface="Times New Roman"/>
            </a:endParaRPr>
          </a:p>
          <a:p>
            <a:pPr indent="-298450" lvl="0" marL="457200" rtl="0" algn="just">
              <a:lnSpc>
                <a:spcPct val="103333"/>
              </a:lnSpc>
              <a:spcBef>
                <a:spcPts val="70"/>
              </a:spcBef>
              <a:spcAft>
                <a:spcPts val="0"/>
              </a:spcAft>
              <a:buClr>
                <a:schemeClr val="dk1"/>
              </a:buClr>
              <a:buSzPts val="1100"/>
              <a:buFont typeface="Times New Roman"/>
              <a:buChar char="●"/>
            </a:pPr>
            <a:r>
              <a:rPr lang="en" sz="1100">
                <a:solidFill>
                  <a:schemeClr val="dk1"/>
                </a:solidFill>
                <a:latin typeface="Times New Roman"/>
                <a:ea typeface="Times New Roman"/>
                <a:cs typeface="Times New Roman"/>
                <a:sym typeface="Times New Roman"/>
              </a:rPr>
              <a:t>Joshi, Manish &amp; Khan, Arshad &amp; Sapra, Balvinder. (2020). Quick laboratory methodology for determining the particle filtration efficiency of face masks/respirators in the wake of COVID-19 pandemic. Journal of Industrial Textiles. 10.1177/1528083720975084.</a:t>
            </a:r>
            <a:endParaRPr sz="1100">
              <a:solidFill>
                <a:schemeClr val="dk1"/>
              </a:solidFill>
              <a:latin typeface="Times New Roman"/>
              <a:ea typeface="Times New Roman"/>
              <a:cs typeface="Times New Roman"/>
              <a:sym typeface="Times New Roman"/>
            </a:endParaRPr>
          </a:p>
          <a:p>
            <a:pPr indent="-298450" lvl="0" marL="457200" rtl="0" algn="just">
              <a:lnSpc>
                <a:spcPct val="103333"/>
              </a:lnSpc>
              <a:spcBef>
                <a:spcPts val="70"/>
              </a:spcBef>
              <a:spcAft>
                <a:spcPts val="0"/>
              </a:spcAft>
              <a:buClr>
                <a:schemeClr val="dk1"/>
              </a:buClr>
              <a:buSzPts val="1100"/>
              <a:buFont typeface="Times New Roman"/>
              <a:buChar char="●"/>
            </a:pPr>
            <a:r>
              <a:rPr lang="en" sz="1100">
                <a:solidFill>
                  <a:schemeClr val="dk1"/>
                </a:solidFill>
                <a:latin typeface="Times New Roman"/>
                <a:ea typeface="Times New Roman"/>
                <a:cs typeface="Times New Roman"/>
                <a:sym typeface="Times New Roman"/>
              </a:rPr>
              <a:t>Skaria  SD,  Smaldone  GC.  Respiratory     	source  control  using  surgical  masks  with  nanoﬁber  media.  Ann.  Occup.  Hyg.  2014;58:  771–781.</a:t>
            </a:r>
            <a:endParaRPr sz="1100">
              <a:solidFill>
                <a:schemeClr val="dk1"/>
              </a:solidFill>
              <a:latin typeface="Times New Roman"/>
              <a:ea typeface="Times New Roman"/>
              <a:cs typeface="Times New Roman"/>
              <a:sym typeface="Times New Roman"/>
            </a:endParaRPr>
          </a:p>
          <a:p>
            <a:pPr indent="-298450" lvl="0" marL="457200" rtl="0" algn="just">
              <a:lnSpc>
                <a:spcPct val="103333"/>
              </a:lnSpc>
              <a:spcBef>
                <a:spcPts val="70"/>
              </a:spcBef>
              <a:spcAft>
                <a:spcPts val="0"/>
              </a:spcAft>
              <a:buClr>
                <a:schemeClr val="dk1"/>
              </a:buClr>
              <a:buSzPts val="1100"/>
              <a:buFont typeface="Times New Roman"/>
              <a:buChar char="●"/>
            </a:pPr>
            <a:r>
              <a:rPr lang="en" sz="1100">
                <a:solidFill>
                  <a:schemeClr val="dk1"/>
                </a:solidFill>
                <a:latin typeface="Times New Roman"/>
                <a:ea typeface="Times New Roman"/>
                <a:cs typeface="Times New Roman"/>
                <a:sym typeface="Times New Roman"/>
              </a:rPr>
              <a:t>Tcharkhtchi, Abbas &amp; Abbasnezhad, Navideh &amp; Zarbini Seydani, Mohammad &amp; Zirak, Nader &amp; Farzaneh, S. &amp; Shirinbayan, Mohammadali. (2020). An overview of filtration efficiency through the masks: Mechanisms of the aerosols penetration. Bioactive Materials. 6. 10.1016/j.bioactmat.2020.08.002.</a:t>
            </a:r>
            <a:endParaRPr sz="1100">
              <a:solidFill>
                <a:schemeClr val="dk1"/>
              </a:solidFill>
              <a:latin typeface="Times New Roman"/>
              <a:ea typeface="Times New Roman"/>
              <a:cs typeface="Times New Roman"/>
              <a:sym typeface="Times New Roman"/>
            </a:endParaRPr>
          </a:p>
          <a:p>
            <a:pPr indent="-298450" lvl="0" marL="457200" rtl="0" algn="l">
              <a:spcBef>
                <a:spcPts val="70"/>
              </a:spcBef>
              <a:spcAft>
                <a:spcPts val="0"/>
              </a:spcAft>
              <a:buClr>
                <a:schemeClr val="dk1"/>
              </a:buClr>
              <a:buSzPts val="1100"/>
              <a:buFont typeface="Times New Roman"/>
              <a:buChar char="●"/>
            </a:pPr>
            <a:r>
              <a:rPr lang="en" sz="1100">
                <a:solidFill>
                  <a:schemeClr val="dk1"/>
                </a:solidFill>
                <a:latin typeface="Times New Roman"/>
                <a:ea typeface="Times New Roman"/>
                <a:cs typeface="Times New Roman"/>
                <a:sym typeface="Times New Roman"/>
              </a:rPr>
              <a:t>Wein, Harrison, et al. “Humidity from Masks May Lessen Severity of COVID-19.” National Institutes of Health, U.S. Department of Health and Human Services, 23 Mar. 2021, </a:t>
            </a:r>
            <a:r>
              <a:rPr lang="en" sz="1100" u="sng">
                <a:solidFill>
                  <a:srgbClr val="1155CC"/>
                </a:solidFill>
                <a:latin typeface="Times New Roman"/>
                <a:ea typeface="Times New Roman"/>
                <a:cs typeface="Times New Roman"/>
                <a:sym typeface="Times New Roman"/>
                <a:hlinkClick r:id="rId3">
                  <a:extLst>
                    <a:ext uri="{A12FA001-AC4F-418D-AE19-62706E023703}">
                      <ahyp:hlinkClr val="tx"/>
                    </a:ext>
                  </a:extLst>
                </a:hlinkClick>
              </a:rPr>
              <a:t>www.nih.gov/news-events/nih-research-matters/humidity-masks-may-lessen-severity-covid-19</a:t>
            </a:r>
            <a:r>
              <a:rPr lang="en" sz="1100">
                <a:solidFill>
                  <a:schemeClr val="dk1"/>
                </a:solidFill>
                <a:latin typeface="Times New Roman"/>
                <a:ea typeface="Times New Roman"/>
                <a:cs typeface="Times New Roman"/>
                <a:sym typeface="Times New Roman"/>
              </a:rPr>
              <a:t>.</a:t>
            </a:r>
            <a:endParaRPr sz="1100">
              <a:solidFill>
                <a:schemeClr val="dk1"/>
              </a:solidFill>
              <a:latin typeface="Times New Roman"/>
              <a:ea typeface="Times New Roman"/>
              <a:cs typeface="Times New Roman"/>
              <a:sym typeface="Times New Roman"/>
            </a:endParaRPr>
          </a:p>
          <a:p>
            <a:pPr indent="-298450" lvl="0" marL="457200" rtl="0" algn="l">
              <a:spcBef>
                <a:spcPts val="0"/>
              </a:spcBef>
              <a:spcAft>
                <a:spcPts val="0"/>
              </a:spcAft>
              <a:buClr>
                <a:schemeClr val="dk1"/>
              </a:buClr>
              <a:buSzPts val="1100"/>
              <a:buFont typeface="Times New Roman"/>
              <a:buChar char="●"/>
            </a:pPr>
            <a:r>
              <a:rPr lang="en" sz="1200">
                <a:solidFill>
                  <a:schemeClr val="dk1"/>
                </a:solidFill>
                <a:latin typeface="Times New Roman"/>
                <a:ea typeface="Times New Roman"/>
                <a:cs typeface="Times New Roman"/>
                <a:sym typeface="Times New Roman"/>
              </a:rPr>
              <a:t>“N95 Respirators, Surgical Masks, and Face Masks.” U.S. Food and Drug Administration (FDA), Center for Devices and Radiological Health, www.fda.gov/medical-devices/personal-protective-equipment-infection-control/n95-respirators-surgical-masks-and-face-masks. </a:t>
            </a:r>
            <a:endParaRPr sz="1100">
              <a:solidFill>
                <a:schemeClr val="dk1"/>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ctrTitle"/>
          </p:nvPr>
        </p:nvSpPr>
        <p:spPr>
          <a:xfrm>
            <a:off x="311700" y="1135200"/>
            <a:ext cx="8520600" cy="888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Procedure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Arduino</a:t>
            </a:r>
            <a:endParaRPr/>
          </a:p>
        </p:txBody>
      </p:sp>
      <p:sp>
        <p:nvSpPr>
          <p:cNvPr id="72" name="Google Shape;72;p16"/>
          <p:cNvSpPr txBox="1"/>
          <p:nvPr>
            <p:ph idx="1" type="body"/>
          </p:nvPr>
        </p:nvSpPr>
        <p:spPr>
          <a:xfrm>
            <a:off x="311700" y="1152475"/>
            <a:ext cx="3999900" cy="1887000"/>
          </a:xfrm>
          <a:prstGeom prst="rect">
            <a:avLst/>
          </a:prstGeom>
        </p:spPr>
        <p:txBody>
          <a:bodyPr anchorCtr="0" anchor="t" bIns="91425" lIns="91425" spcFirstLastPara="1" rIns="91425" wrap="square" tIns="91425">
            <a:normAutofit lnSpcReduction="20000"/>
          </a:bodyPr>
          <a:lstStyle/>
          <a:p>
            <a:pPr indent="-317500" lvl="0" marL="457200" rtl="0" algn="l">
              <a:spcBef>
                <a:spcPts val="0"/>
              </a:spcBef>
              <a:spcAft>
                <a:spcPts val="0"/>
              </a:spcAft>
              <a:buSzPts val="1400"/>
              <a:buChar char="●"/>
            </a:pPr>
            <a:r>
              <a:rPr lang="en"/>
              <a:t>The printed </a:t>
            </a:r>
            <a:r>
              <a:rPr lang="en"/>
              <a:t>circuit</a:t>
            </a:r>
            <a:r>
              <a:rPr lang="en"/>
              <a:t> board devices were provided by Professor George Gollin and made by JLCPCB.</a:t>
            </a:r>
            <a:endParaRPr/>
          </a:p>
          <a:p>
            <a:pPr indent="-317500" lvl="0" marL="457200" rtl="0" algn="l">
              <a:spcBef>
                <a:spcPts val="0"/>
              </a:spcBef>
              <a:spcAft>
                <a:spcPts val="0"/>
              </a:spcAft>
              <a:buSzPts val="1400"/>
              <a:buChar char="●"/>
            </a:pPr>
            <a:r>
              <a:rPr lang="en"/>
              <a:t>The most important </a:t>
            </a:r>
            <a:r>
              <a:rPr lang="en"/>
              <a:t>component in this PCB was the Adafruit BME680, as shown in the pair.</a:t>
            </a:r>
            <a:endParaRPr/>
          </a:p>
          <a:p>
            <a:pPr indent="-317500" lvl="0" marL="457200" rtl="0" algn="l">
              <a:spcBef>
                <a:spcPts val="0"/>
              </a:spcBef>
              <a:spcAft>
                <a:spcPts val="0"/>
              </a:spcAft>
              <a:buSzPts val="1400"/>
              <a:buChar char="●"/>
            </a:pPr>
            <a:r>
              <a:rPr lang="en"/>
              <a:t>MicroSD card is to record data, collected by the BME680 sensors.</a:t>
            </a:r>
            <a:endParaRPr/>
          </a:p>
        </p:txBody>
      </p:sp>
      <p:pic>
        <p:nvPicPr>
          <p:cNvPr id="73" name="Google Shape;73;p16"/>
          <p:cNvPicPr preferRelativeResize="0"/>
          <p:nvPr/>
        </p:nvPicPr>
        <p:blipFill>
          <a:blip r:embed="rId3">
            <a:alphaModFix/>
          </a:blip>
          <a:stretch>
            <a:fillRect/>
          </a:stretch>
        </p:blipFill>
        <p:spPr>
          <a:xfrm>
            <a:off x="782538" y="3096487"/>
            <a:ext cx="3058224" cy="1731374"/>
          </a:xfrm>
          <a:prstGeom prst="rect">
            <a:avLst/>
          </a:prstGeom>
          <a:noFill/>
          <a:ln>
            <a:noFill/>
          </a:ln>
        </p:spPr>
      </p:pic>
      <p:pic>
        <p:nvPicPr>
          <p:cNvPr id="74" name="Google Shape;74;p16"/>
          <p:cNvPicPr preferRelativeResize="0"/>
          <p:nvPr/>
        </p:nvPicPr>
        <p:blipFill>
          <a:blip r:embed="rId4">
            <a:alphaModFix/>
          </a:blip>
          <a:stretch>
            <a:fillRect/>
          </a:stretch>
        </p:blipFill>
        <p:spPr>
          <a:xfrm>
            <a:off x="5002475" y="3018600"/>
            <a:ext cx="3058226" cy="1887142"/>
          </a:xfrm>
          <a:prstGeom prst="rect">
            <a:avLst/>
          </a:prstGeom>
          <a:noFill/>
          <a:ln>
            <a:noFill/>
          </a:ln>
        </p:spPr>
      </p:pic>
      <p:pic>
        <p:nvPicPr>
          <p:cNvPr id="75" name="Google Shape;75;p16"/>
          <p:cNvPicPr preferRelativeResize="0"/>
          <p:nvPr/>
        </p:nvPicPr>
        <p:blipFill>
          <a:blip r:embed="rId5">
            <a:alphaModFix/>
          </a:blip>
          <a:stretch>
            <a:fillRect/>
          </a:stretch>
        </p:blipFill>
        <p:spPr>
          <a:xfrm>
            <a:off x="5231875" y="1118550"/>
            <a:ext cx="2599413" cy="1799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Adafruit BME680</a:t>
            </a:r>
            <a:endParaRPr/>
          </a:p>
        </p:txBody>
      </p:sp>
      <p:sp>
        <p:nvSpPr>
          <p:cNvPr id="81" name="Google Shape;81;p17"/>
          <p:cNvSpPr txBox="1"/>
          <p:nvPr>
            <p:ph idx="1" type="body"/>
          </p:nvPr>
        </p:nvSpPr>
        <p:spPr>
          <a:xfrm>
            <a:off x="311700" y="1152475"/>
            <a:ext cx="3999900" cy="37440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rgbClr val="000000"/>
              </a:buClr>
              <a:buSzPts val="1400"/>
              <a:buChar char="●"/>
            </a:pPr>
            <a:r>
              <a:rPr lang="en">
                <a:solidFill>
                  <a:srgbClr val="000000"/>
                </a:solidFill>
              </a:rPr>
              <a:t>4-in-1 </a:t>
            </a:r>
            <a:r>
              <a:rPr lang="en">
                <a:solidFill>
                  <a:srgbClr val="000000"/>
                </a:solidFill>
              </a:rPr>
              <a:t>environmental</a:t>
            </a:r>
            <a:r>
              <a:rPr lang="en">
                <a:solidFill>
                  <a:srgbClr val="000000"/>
                </a:solidFill>
              </a:rPr>
              <a:t> </a:t>
            </a:r>
            <a:r>
              <a:rPr lang="en">
                <a:solidFill>
                  <a:srgbClr val="000000"/>
                </a:solidFill>
              </a:rPr>
              <a:t>digital</a:t>
            </a:r>
            <a:r>
              <a:rPr lang="en">
                <a:solidFill>
                  <a:srgbClr val="000000"/>
                </a:solidFill>
              </a:rPr>
              <a:t> sensor that can measure four parameters: </a:t>
            </a:r>
            <a:r>
              <a:rPr lang="en">
                <a:solidFill>
                  <a:srgbClr val="000000"/>
                </a:solidFill>
              </a:rPr>
              <a:t>Temperature</a:t>
            </a:r>
            <a:r>
              <a:rPr lang="en">
                <a:solidFill>
                  <a:srgbClr val="000000"/>
                </a:solidFill>
              </a:rPr>
              <a:t>, Pressure, Humidity, and Gas.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Operating Range and Accuracy:</a:t>
            </a:r>
            <a:endParaRPr>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Temperature</a:t>
            </a:r>
            <a:endParaRPr sz="1400">
              <a:solidFill>
                <a:srgbClr val="000000"/>
              </a:solidFill>
            </a:endParaRPr>
          </a:p>
          <a:p>
            <a:pPr indent="-317500" lvl="2" marL="1371600" rtl="0" algn="l">
              <a:spcBef>
                <a:spcPts val="0"/>
              </a:spcBef>
              <a:spcAft>
                <a:spcPts val="0"/>
              </a:spcAft>
              <a:buClr>
                <a:srgbClr val="000000"/>
              </a:buClr>
              <a:buSzPts val="1400"/>
              <a:buChar char="■"/>
            </a:pPr>
            <a:r>
              <a:rPr lang="en" sz="1400">
                <a:solidFill>
                  <a:srgbClr val="000000"/>
                </a:solidFill>
              </a:rPr>
              <a:t>Range: </a:t>
            </a:r>
            <a:r>
              <a:rPr lang="en" sz="1400">
                <a:solidFill>
                  <a:srgbClr val="000000"/>
                </a:solidFill>
              </a:rPr>
              <a:t>-40 to 85 </a:t>
            </a:r>
            <a:r>
              <a:rPr lang="en" sz="1400">
                <a:solidFill>
                  <a:srgbClr val="000000"/>
                </a:solidFill>
                <a:highlight>
                  <a:srgbClr val="FFFFFF"/>
                </a:highlight>
              </a:rPr>
              <a:t>°C</a:t>
            </a:r>
            <a:endParaRPr sz="1400">
              <a:solidFill>
                <a:srgbClr val="000000"/>
              </a:solidFill>
              <a:highlight>
                <a:srgbClr val="FFFFFF"/>
              </a:highlight>
            </a:endParaRPr>
          </a:p>
          <a:p>
            <a:pPr indent="-317500" lvl="2" marL="1371600" rtl="0" algn="l">
              <a:spcBef>
                <a:spcPts val="0"/>
              </a:spcBef>
              <a:spcAft>
                <a:spcPts val="0"/>
              </a:spcAft>
              <a:buClr>
                <a:srgbClr val="000000"/>
              </a:buClr>
              <a:buSzPts val="1400"/>
              <a:buChar char="■"/>
            </a:pPr>
            <a:r>
              <a:rPr lang="en" sz="1400">
                <a:solidFill>
                  <a:srgbClr val="000000"/>
                </a:solidFill>
                <a:highlight>
                  <a:srgbClr val="FFFFFF"/>
                </a:highlight>
              </a:rPr>
              <a:t>Accuracy: ±1 </a:t>
            </a:r>
            <a:r>
              <a:rPr lang="en" sz="1400">
                <a:solidFill>
                  <a:srgbClr val="000000"/>
                </a:solidFill>
                <a:highlight>
                  <a:srgbClr val="FFFFFF"/>
                </a:highlight>
              </a:rPr>
              <a:t>°C</a:t>
            </a:r>
            <a:endParaRPr sz="1400">
              <a:solidFill>
                <a:srgbClr val="000000"/>
              </a:solidFill>
              <a:highlight>
                <a:srgbClr val="FFFFFF"/>
              </a:highlight>
            </a:endParaRPr>
          </a:p>
          <a:p>
            <a:pPr indent="-317500" lvl="1" marL="914400" rtl="0" algn="l">
              <a:spcBef>
                <a:spcPts val="0"/>
              </a:spcBef>
              <a:spcAft>
                <a:spcPts val="0"/>
              </a:spcAft>
              <a:buClr>
                <a:srgbClr val="000000"/>
              </a:buClr>
              <a:buSzPts val="1400"/>
              <a:buChar char="○"/>
            </a:pPr>
            <a:r>
              <a:rPr lang="en" sz="1400">
                <a:solidFill>
                  <a:srgbClr val="000000"/>
                </a:solidFill>
                <a:highlight>
                  <a:srgbClr val="FFFFFF"/>
                </a:highlight>
              </a:rPr>
              <a:t>Pressure</a:t>
            </a:r>
            <a:endParaRPr sz="1400">
              <a:solidFill>
                <a:srgbClr val="000000"/>
              </a:solidFill>
              <a:highlight>
                <a:srgbClr val="FFFFFF"/>
              </a:highlight>
            </a:endParaRPr>
          </a:p>
          <a:p>
            <a:pPr indent="-317500" lvl="2" marL="1371600" rtl="0" algn="l">
              <a:spcBef>
                <a:spcPts val="0"/>
              </a:spcBef>
              <a:spcAft>
                <a:spcPts val="0"/>
              </a:spcAft>
              <a:buClr>
                <a:srgbClr val="000000"/>
              </a:buClr>
              <a:buSzPts val="1400"/>
              <a:buChar char="■"/>
            </a:pPr>
            <a:r>
              <a:rPr lang="en" sz="1400">
                <a:solidFill>
                  <a:srgbClr val="000000"/>
                </a:solidFill>
                <a:highlight>
                  <a:srgbClr val="FFFFFF"/>
                </a:highlight>
              </a:rPr>
              <a:t>Range: 300 to 1100 hPa</a:t>
            </a:r>
            <a:endParaRPr sz="1400">
              <a:solidFill>
                <a:srgbClr val="000000"/>
              </a:solidFill>
              <a:highlight>
                <a:srgbClr val="FFFFFF"/>
              </a:highlight>
            </a:endParaRPr>
          </a:p>
          <a:p>
            <a:pPr indent="-317500" lvl="2" marL="1371600" rtl="0" algn="l">
              <a:spcBef>
                <a:spcPts val="0"/>
              </a:spcBef>
              <a:spcAft>
                <a:spcPts val="0"/>
              </a:spcAft>
              <a:buClr>
                <a:srgbClr val="000000"/>
              </a:buClr>
              <a:buSzPts val="1400"/>
              <a:buChar char="■"/>
            </a:pPr>
            <a:r>
              <a:rPr lang="en" sz="1400">
                <a:solidFill>
                  <a:srgbClr val="000000"/>
                </a:solidFill>
                <a:highlight>
                  <a:srgbClr val="FFFFFF"/>
                </a:highlight>
              </a:rPr>
              <a:t>Accuracy: ±1 hPa</a:t>
            </a:r>
            <a:endParaRPr sz="1400">
              <a:solidFill>
                <a:srgbClr val="000000"/>
              </a:solidFill>
              <a:highlight>
                <a:srgbClr val="FFFFFF"/>
              </a:highlight>
            </a:endParaRPr>
          </a:p>
          <a:p>
            <a:pPr indent="-317500" lvl="1" marL="914400" rtl="0" algn="l">
              <a:spcBef>
                <a:spcPts val="0"/>
              </a:spcBef>
              <a:spcAft>
                <a:spcPts val="0"/>
              </a:spcAft>
              <a:buClr>
                <a:srgbClr val="000000"/>
              </a:buClr>
              <a:buSzPts val="1400"/>
              <a:buChar char="○"/>
            </a:pPr>
            <a:r>
              <a:rPr lang="en" sz="1400">
                <a:solidFill>
                  <a:srgbClr val="000000"/>
                </a:solidFill>
                <a:highlight>
                  <a:srgbClr val="FFFFFF"/>
                </a:highlight>
              </a:rPr>
              <a:t>Humidity</a:t>
            </a:r>
            <a:endParaRPr sz="1400">
              <a:solidFill>
                <a:srgbClr val="000000"/>
              </a:solidFill>
              <a:highlight>
                <a:srgbClr val="FFFFFF"/>
              </a:highlight>
            </a:endParaRPr>
          </a:p>
          <a:p>
            <a:pPr indent="-317500" lvl="2" marL="1371600" rtl="0" algn="l">
              <a:spcBef>
                <a:spcPts val="0"/>
              </a:spcBef>
              <a:spcAft>
                <a:spcPts val="0"/>
              </a:spcAft>
              <a:buClr>
                <a:srgbClr val="000000"/>
              </a:buClr>
              <a:buSzPts val="1400"/>
              <a:buChar char="■"/>
            </a:pPr>
            <a:r>
              <a:rPr lang="en" sz="1400">
                <a:solidFill>
                  <a:srgbClr val="000000"/>
                </a:solidFill>
                <a:highlight>
                  <a:srgbClr val="FFFFFF"/>
                </a:highlight>
              </a:rPr>
              <a:t>Range: 0 to 100%</a:t>
            </a:r>
            <a:endParaRPr sz="1400">
              <a:solidFill>
                <a:srgbClr val="000000"/>
              </a:solidFill>
              <a:highlight>
                <a:srgbClr val="FFFFFF"/>
              </a:highlight>
            </a:endParaRPr>
          </a:p>
          <a:p>
            <a:pPr indent="-317500" lvl="2" marL="1371600" rtl="0" algn="l">
              <a:spcBef>
                <a:spcPts val="0"/>
              </a:spcBef>
              <a:spcAft>
                <a:spcPts val="0"/>
              </a:spcAft>
              <a:buClr>
                <a:srgbClr val="000000"/>
              </a:buClr>
              <a:buSzPts val="1400"/>
              <a:buChar char="■"/>
            </a:pPr>
            <a:r>
              <a:rPr lang="en" sz="1400">
                <a:solidFill>
                  <a:srgbClr val="000000"/>
                </a:solidFill>
                <a:highlight>
                  <a:srgbClr val="FFFFFF"/>
                </a:highlight>
              </a:rPr>
              <a:t>Accuracy: ±3%</a:t>
            </a:r>
            <a:endParaRPr sz="1400">
              <a:solidFill>
                <a:srgbClr val="000000"/>
              </a:solidFill>
              <a:highlight>
                <a:srgbClr val="FFFFFF"/>
              </a:highlight>
            </a:endParaRPr>
          </a:p>
        </p:txBody>
      </p:sp>
      <p:sp>
        <p:nvSpPr>
          <p:cNvPr id="82" name="Google Shape;82;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 particular, how does the pressure sensor works?</a:t>
            </a:r>
            <a:endParaRPr/>
          </a:p>
          <a:p>
            <a:pPr indent="-317500" lvl="0" marL="457200" rtl="0" algn="l">
              <a:spcBef>
                <a:spcPts val="1200"/>
              </a:spcBef>
              <a:spcAft>
                <a:spcPts val="0"/>
              </a:spcAft>
              <a:buSzPts val="1400"/>
              <a:buChar char="●"/>
            </a:pPr>
            <a:r>
              <a:rPr lang="en"/>
              <a:t>A pressure </a:t>
            </a:r>
            <a:r>
              <a:rPr lang="en"/>
              <a:t>sensitive</a:t>
            </a:r>
            <a:r>
              <a:rPr lang="en"/>
              <a:t> device captures the external pressure and conve</a:t>
            </a:r>
            <a:r>
              <a:rPr lang="en"/>
              <a:t>rts it into digital signals.</a:t>
            </a:r>
            <a:endParaRPr/>
          </a:p>
          <a:p>
            <a:pPr indent="-304800" lvl="1" marL="914400" rtl="0" algn="l">
              <a:spcBef>
                <a:spcPts val="0"/>
              </a:spcBef>
              <a:spcAft>
                <a:spcPts val="0"/>
              </a:spcAft>
              <a:buSzPts val="1200"/>
              <a:buChar char="○"/>
            </a:pPr>
            <a:r>
              <a:rPr lang="en"/>
              <a:t>That device consists of phizo-resistive in which the mechanical strain changes the electrical resistivity.</a:t>
            </a:r>
            <a:endParaRPr/>
          </a:p>
          <a:p>
            <a:pPr indent="-304800" lvl="1" marL="914400" rtl="0" algn="l">
              <a:spcBef>
                <a:spcPts val="0"/>
              </a:spcBef>
              <a:spcAft>
                <a:spcPts val="0"/>
              </a:spcAft>
              <a:buSzPts val="1200"/>
              <a:buChar char="○"/>
            </a:pPr>
            <a:r>
              <a:rPr lang="en"/>
              <a:t>Strain gauges detects this change and is connected to the wheatstone-bridge, that converts this readings into volts.</a:t>
            </a:r>
            <a:endParaRPr/>
          </a:p>
        </p:txBody>
      </p:sp>
      <p:pic>
        <p:nvPicPr>
          <p:cNvPr id="83" name="Google Shape;83;p17"/>
          <p:cNvPicPr preferRelativeResize="0"/>
          <p:nvPr/>
        </p:nvPicPr>
        <p:blipFill>
          <a:blip r:embed="rId3">
            <a:alphaModFix/>
          </a:blip>
          <a:stretch>
            <a:fillRect/>
          </a:stretch>
        </p:blipFill>
        <p:spPr>
          <a:xfrm>
            <a:off x="7204325" y="16802"/>
            <a:ext cx="1939675" cy="1083950"/>
          </a:xfrm>
          <a:prstGeom prst="rect">
            <a:avLst/>
          </a:prstGeom>
          <a:noFill/>
          <a:ln>
            <a:noFill/>
          </a:ln>
        </p:spPr>
      </p:pic>
      <p:pic>
        <p:nvPicPr>
          <p:cNvPr id="84" name="Google Shape;84;p17"/>
          <p:cNvPicPr preferRelativeResize="0"/>
          <p:nvPr/>
        </p:nvPicPr>
        <p:blipFill>
          <a:blip r:embed="rId4">
            <a:alphaModFix/>
          </a:blip>
          <a:stretch>
            <a:fillRect/>
          </a:stretch>
        </p:blipFill>
        <p:spPr>
          <a:xfrm>
            <a:off x="4026714" y="3707050"/>
            <a:ext cx="1410786" cy="10839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BME680 was used in this experiment</a:t>
            </a:r>
            <a:endParaRPr/>
          </a:p>
        </p:txBody>
      </p:sp>
      <p:sp>
        <p:nvSpPr>
          <p:cNvPr id="90" name="Google Shape;90;p18"/>
          <p:cNvSpPr txBox="1"/>
          <p:nvPr>
            <p:ph idx="1" type="body"/>
          </p:nvPr>
        </p:nvSpPr>
        <p:spPr>
          <a:xfrm>
            <a:off x="311700" y="1152475"/>
            <a:ext cx="7897200" cy="38352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rgbClr val="000000"/>
              </a:buClr>
              <a:buSzPts val="1600"/>
              <a:buChar char="●"/>
            </a:pPr>
            <a:r>
              <a:rPr lang="en" sz="1600">
                <a:solidFill>
                  <a:srgbClr val="000000"/>
                </a:solidFill>
              </a:rPr>
              <a:t>Shown from a couple slides back, a pair of BME680’s were connected together. One side of the BME680 (0x77) was on the outer-side from the face mask, whi</a:t>
            </a:r>
            <a:r>
              <a:rPr lang="en" sz="1600">
                <a:solidFill>
                  <a:srgbClr val="000000"/>
                </a:solidFill>
              </a:rPr>
              <a:t>le the other side (0x76) was on the inner-side from the face mask.</a:t>
            </a:r>
            <a:endParaRPr sz="16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Written under the Arduino </a:t>
            </a:r>
            <a:r>
              <a:rPr lang="en" sz="1600">
                <a:solidFill>
                  <a:srgbClr val="000000"/>
                </a:solidFill>
              </a:rPr>
              <a:t>Integrated</a:t>
            </a:r>
            <a:r>
              <a:rPr lang="en" sz="1600">
                <a:solidFill>
                  <a:srgbClr val="000000"/>
                </a:solidFill>
              </a:rPr>
              <a:t> Development Environment (IDE),</a:t>
            </a:r>
            <a:r>
              <a:rPr lang="en" sz="1600">
                <a:solidFill>
                  <a:srgbClr val="000000"/>
                </a:solidFill>
              </a:rPr>
              <a:t> the data acquisition software (DAQ) programs the PCB for the purposes of collecting data from the sensors readings from the BME680’s.</a:t>
            </a:r>
            <a:endParaRPr sz="16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The volatile organic compound sensor within the BME680 is disabled in the IDE software in order to improve the rate of data collection.</a:t>
            </a:r>
            <a:endParaRPr sz="1600">
              <a:solidFill>
                <a:srgbClr val="000000"/>
              </a:solidFill>
            </a:endParaRPr>
          </a:p>
          <a:p>
            <a:pPr indent="0" lvl="0" marL="0" rtl="0" algn="l">
              <a:spcBef>
                <a:spcPts val="1200"/>
              </a:spcBef>
              <a:spcAft>
                <a:spcPts val="1200"/>
              </a:spcAft>
              <a:buNone/>
            </a:pPr>
            <a:r>
              <a:t/>
            </a:r>
            <a:endParaRPr sz="160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the data collection works in this experiment</a:t>
            </a:r>
            <a:endParaRPr/>
          </a:p>
        </p:txBody>
      </p:sp>
      <p:sp>
        <p:nvSpPr>
          <p:cNvPr id="96" name="Google Shape;96;p19"/>
          <p:cNvSpPr txBox="1"/>
          <p:nvPr>
            <p:ph idx="1" type="body"/>
          </p:nvPr>
        </p:nvSpPr>
        <p:spPr>
          <a:xfrm>
            <a:off x="311700" y="1152475"/>
            <a:ext cx="8520600" cy="38055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Clr>
                <a:srgbClr val="000000"/>
              </a:buClr>
              <a:buSzPts val="1200"/>
              <a:buChar char="●"/>
            </a:pPr>
            <a:r>
              <a:rPr lang="en" sz="1200">
                <a:solidFill>
                  <a:srgbClr val="000000"/>
                </a:solidFill>
              </a:rPr>
              <a:t>Having a two BME680’s planted on either sides of the face masks, pressure, temperature and humidity are collected independently. The program subtracts the differences between each pair from the parameters. The collected and the calculated data is then stored in a .CSV data file and into the microSD card.</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The length of a datafile can be specified to a user in terms of number of datapoints in a single trial, with a trial lasting for approximately in one minute.</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The procedure of a data collection is given as follows:</a:t>
            </a:r>
            <a:endParaRPr sz="1200">
              <a:solidFill>
                <a:srgbClr val="000000"/>
              </a:solidFill>
            </a:endParaRPr>
          </a:p>
          <a:p>
            <a:pPr indent="-304800" lvl="1" marL="914400" rtl="0" algn="l">
              <a:spcBef>
                <a:spcPts val="0"/>
              </a:spcBef>
              <a:spcAft>
                <a:spcPts val="0"/>
              </a:spcAft>
              <a:buClr>
                <a:srgbClr val="000000"/>
              </a:buClr>
              <a:buSzPts val="1200"/>
              <a:buChar char="○"/>
            </a:pPr>
            <a:r>
              <a:rPr lang="en">
                <a:solidFill>
                  <a:srgbClr val="000000"/>
                </a:solidFill>
              </a:rPr>
              <a:t>Step 1: Make sure the variables are constant, i.e. breathing in a specific mask and breathing in a specific manner.</a:t>
            </a:r>
            <a:endParaRPr>
              <a:solidFill>
                <a:srgbClr val="000000"/>
              </a:solidFill>
            </a:endParaRPr>
          </a:p>
          <a:p>
            <a:pPr indent="-304800" lvl="1" marL="914400" rtl="0" algn="l">
              <a:spcBef>
                <a:spcPts val="0"/>
              </a:spcBef>
              <a:spcAft>
                <a:spcPts val="0"/>
              </a:spcAft>
              <a:buClr>
                <a:srgbClr val="000000"/>
              </a:buClr>
              <a:buSzPts val="1200"/>
              <a:buChar char="○"/>
            </a:pPr>
            <a:r>
              <a:rPr lang="en">
                <a:solidFill>
                  <a:srgbClr val="000000"/>
                </a:solidFill>
              </a:rPr>
              <a:t>Step 2: Run the DAQ.</a:t>
            </a:r>
            <a:endParaRPr>
              <a:solidFill>
                <a:srgbClr val="000000"/>
              </a:solidFill>
            </a:endParaRPr>
          </a:p>
          <a:p>
            <a:pPr indent="-304800" lvl="1" marL="914400" rtl="0" algn="l">
              <a:spcBef>
                <a:spcPts val="0"/>
              </a:spcBef>
              <a:spcAft>
                <a:spcPts val="0"/>
              </a:spcAft>
              <a:buClr>
                <a:srgbClr val="000000"/>
              </a:buClr>
              <a:buSzPts val="1200"/>
              <a:buChar char="○"/>
            </a:pPr>
            <a:r>
              <a:rPr lang="en">
                <a:solidFill>
                  <a:srgbClr val="000000"/>
                </a:solidFill>
              </a:rPr>
              <a:t>Step 3: Data points are being collected from the pair of BME680s until it hits the total number of data points specified by a user.</a:t>
            </a:r>
            <a:endParaRPr>
              <a:solidFill>
                <a:srgbClr val="000000"/>
              </a:solidFill>
            </a:endParaRPr>
          </a:p>
          <a:p>
            <a:pPr indent="-304800" lvl="1" marL="914400" rtl="0" algn="l">
              <a:spcBef>
                <a:spcPts val="0"/>
              </a:spcBef>
              <a:spcAft>
                <a:spcPts val="0"/>
              </a:spcAft>
              <a:buClr>
                <a:srgbClr val="000000"/>
              </a:buClr>
              <a:buSzPts val="1200"/>
              <a:buChar char="○"/>
            </a:pPr>
            <a:r>
              <a:rPr lang="en">
                <a:solidFill>
                  <a:srgbClr val="000000"/>
                </a:solidFill>
              </a:rPr>
              <a:t>Step 4: Close the file and save it on the MicroSD.</a:t>
            </a:r>
            <a:endParaRPr>
              <a:solidFill>
                <a:srgbClr val="000000"/>
              </a:solidFill>
            </a:endParaRPr>
          </a:p>
          <a:p>
            <a:pPr indent="-304800" lvl="1" marL="914400" rtl="0" algn="l">
              <a:spcBef>
                <a:spcPts val="0"/>
              </a:spcBef>
              <a:spcAft>
                <a:spcPts val="0"/>
              </a:spcAft>
              <a:buClr>
                <a:srgbClr val="000000"/>
              </a:buClr>
              <a:buSzPts val="1200"/>
              <a:buChar char="○"/>
            </a:pPr>
            <a:r>
              <a:rPr lang="en">
                <a:solidFill>
                  <a:srgbClr val="000000"/>
                </a:solidFill>
              </a:rPr>
              <a:t>Step 5: Use the data from SD to perform offline analysis.</a:t>
            </a:r>
            <a:endParaRPr>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In the offline analysis, Python (ran under Spyder), was used to extract the data from the .CVS datafile containing set number of datapoints, each containing time (in milliseconds), pressure, temperature and humidity from both pairs of BME680s and its differences. They are then plotted accordingly while highlighting the patterns of the breath needed to make sense of the data.</a:t>
            </a:r>
            <a:endParaRPr sz="120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Four different types of masks</a:t>
            </a:r>
            <a:endParaRPr/>
          </a:p>
        </p:txBody>
      </p:sp>
      <p:sp>
        <p:nvSpPr>
          <p:cNvPr id="102" name="Google Shape;102;p20"/>
          <p:cNvSpPr txBox="1"/>
          <p:nvPr>
            <p:ph idx="1" type="body"/>
          </p:nvPr>
        </p:nvSpPr>
        <p:spPr>
          <a:xfrm>
            <a:off x="311700" y="1152475"/>
            <a:ext cx="62346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rgbClr val="000000"/>
              </a:buClr>
              <a:buSzPts val="1400"/>
              <a:buChar char="●"/>
            </a:pPr>
            <a:r>
              <a:rPr lang="en">
                <a:solidFill>
                  <a:srgbClr val="000000"/>
                </a:solidFill>
              </a:rPr>
              <a:t>3-ply surgical mask: effective against large particle airborne </a:t>
            </a:r>
            <a:r>
              <a:rPr lang="en">
                <a:solidFill>
                  <a:srgbClr val="000000"/>
                </a:solidFill>
              </a:rPr>
              <a:t>particulates.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ATA Reusable SILVADUR™ 930 FLEX: an antimicrobial white cloth face mask, with a 3-ply cotton construction.</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3-ply 100% polyester: black face mask with a non-woven liner.</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Kimberly-Clark N95: Pouch respirator, filtration efficiency of at least 95% of 0.3 micron particles. NIOSH-approved.</a:t>
            </a:r>
            <a:endParaRPr>
              <a:solidFill>
                <a:srgbClr val="000000"/>
              </a:solidFill>
            </a:endParaRPr>
          </a:p>
        </p:txBody>
      </p:sp>
      <p:pic>
        <p:nvPicPr>
          <p:cNvPr id="103" name="Google Shape;103;p20"/>
          <p:cNvPicPr preferRelativeResize="0"/>
          <p:nvPr/>
        </p:nvPicPr>
        <p:blipFill>
          <a:blip r:embed="rId3">
            <a:alphaModFix/>
          </a:blip>
          <a:stretch>
            <a:fillRect/>
          </a:stretch>
        </p:blipFill>
        <p:spPr>
          <a:xfrm>
            <a:off x="311700" y="3047150"/>
            <a:ext cx="2096350" cy="2096350"/>
          </a:xfrm>
          <a:prstGeom prst="rect">
            <a:avLst/>
          </a:prstGeom>
          <a:noFill/>
          <a:ln>
            <a:noFill/>
          </a:ln>
        </p:spPr>
      </p:pic>
      <p:pic>
        <p:nvPicPr>
          <p:cNvPr id="104" name="Google Shape;104;p20"/>
          <p:cNvPicPr preferRelativeResize="0"/>
          <p:nvPr/>
        </p:nvPicPr>
        <p:blipFill>
          <a:blip r:embed="rId4">
            <a:alphaModFix/>
          </a:blip>
          <a:stretch>
            <a:fillRect/>
          </a:stretch>
        </p:blipFill>
        <p:spPr>
          <a:xfrm>
            <a:off x="2462400" y="3105336"/>
            <a:ext cx="1933200" cy="1933200"/>
          </a:xfrm>
          <a:prstGeom prst="rect">
            <a:avLst/>
          </a:prstGeom>
          <a:noFill/>
          <a:ln>
            <a:noFill/>
          </a:ln>
        </p:spPr>
      </p:pic>
      <p:pic>
        <p:nvPicPr>
          <p:cNvPr id="105" name="Google Shape;105;p20"/>
          <p:cNvPicPr preferRelativeResize="0"/>
          <p:nvPr/>
        </p:nvPicPr>
        <p:blipFill>
          <a:blip r:embed="rId5">
            <a:alphaModFix/>
          </a:blip>
          <a:stretch>
            <a:fillRect/>
          </a:stretch>
        </p:blipFill>
        <p:spPr>
          <a:xfrm>
            <a:off x="4783800" y="3280550"/>
            <a:ext cx="1676325" cy="1676325"/>
          </a:xfrm>
          <a:prstGeom prst="rect">
            <a:avLst/>
          </a:prstGeom>
          <a:noFill/>
          <a:ln>
            <a:noFill/>
          </a:ln>
        </p:spPr>
      </p:pic>
      <p:pic>
        <p:nvPicPr>
          <p:cNvPr id="106" name="Google Shape;106;p20"/>
          <p:cNvPicPr preferRelativeResize="0"/>
          <p:nvPr/>
        </p:nvPicPr>
        <p:blipFill>
          <a:blip r:embed="rId6">
            <a:alphaModFix/>
          </a:blip>
          <a:stretch>
            <a:fillRect/>
          </a:stretch>
        </p:blipFill>
        <p:spPr>
          <a:xfrm>
            <a:off x="7077775" y="3362188"/>
            <a:ext cx="1676325" cy="1676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BME680 were attached to the face masks</a:t>
            </a:r>
            <a:endParaRPr/>
          </a:p>
        </p:txBody>
      </p:sp>
      <p:sp>
        <p:nvSpPr>
          <p:cNvPr id="112" name="Google Shape;112;p21"/>
          <p:cNvSpPr txBox="1"/>
          <p:nvPr>
            <p:ph idx="1" type="body"/>
          </p:nvPr>
        </p:nvSpPr>
        <p:spPr>
          <a:xfrm>
            <a:off x="311700" y="1152475"/>
            <a:ext cx="8520600" cy="881100"/>
          </a:xfrm>
          <a:prstGeom prst="rect">
            <a:avLst/>
          </a:prstGeom>
        </p:spPr>
        <p:txBody>
          <a:bodyPr anchorCtr="0" anchor="t" bIns="91425" lIns="91425" spcFirstLastPara="1" rIns="91425" wrap="square" tIns="91425">
            <a:noAutofit/>
          </a:bodyPr>
          <a:lstStyle/>
          <a:p>
            <a:pPr indent="-325755" lvl="0" marL="457200" rtl="0" algn="l">
              <a:spcBef>
                <a:spcPts val="0"/>
              </a:spcBef>
              <a:spcAft>
                <a:spcPts val="0"/>
              </a:spcAft>
              <a:buClr>
                <a:srgbClr val="000000"/>
              </a:buClr>
              <a:buSzPts val="1530"/>
              <a:buChar char="●"/>
            </a:pPr>
            <a:r>
              <a:rPr lang="en" sz="1530">
                <a:solidFill>
                  <a:srgbClr val="000000"/>
                </a:solidFill>
              </a:rPr>
              <a:t>The pin </a:t>
            </a:r>
            <a:r>
              <a:rPr lang="en" sz="1530">
                <a:solidFill>
                  <a:srgbClr val="000000"/>
                </a:solidFill>
              </a:rPr>
              <a:t>needles, used to connect two BME680s together, is punctured through the mask.</a:t>
            </a:r>
            <a:endParaRPr sz="1530">
              <a:solidFill>
                <a:srgbClr val="000000"/>
              </a:solidFill>
            </a:endParaRPr>
          </a:p>
          <a:p>
            <a:pPr indent="-325755" lvl="0" marL="457200" rtl="0" algn="l">
              <a:spcBef>
                <a:spcPts val="0"/>
              </a:spcBef>
              <a:spcAft>
                <a:spcPts val="0"/>
              </a:spcAft>
              <a:buClr>
                <a:srgbClr val="000000"/>
              </a:buClr>
              <a:buSzPts val="1530"/>
              <a:buChar char="●"/>
            </a:pPr>
            <a:r>
              <a:rPr lang="en" sz="1530">
                <a:solidFill>
                  <a:srgbClr val="000000"/>
                </a:solidFill>
              </a:rPr>
              <a:t>The masks are ensured to fit tightly among the participants.</a:t>
            </a:r>
            <a:endParaRPr sz="1530">
              <a:solidFill>
                <a:srgbClr val="000000"/>
              </a:solidFill>
            </a:endParaRPr>
          </a:p>
        </p:txBody>
      </p:sp>
      <p:pic>
        <p:nvPicPr>
          <p:cNvPr id="113" name="Google Shape;113;p21"/>
          <p:cNvPicPr preferRelativeResize="0"/>
          <p:nvPr/>
        </p:nvPicPr>
        <p:blipFill>
          <a:blip r:embed="rId3">
            <a:alphaModFix/>
          </a:blip>
          <a:stretch>
            <a:fillRect/>
          </a:stretch>
        </p:blipFill>
        <p:spPr>
          <a:xfrm>
            <a:off x="178100" y="1887900"/>
            <a:ext cx="3155529" cy="1367700"/>
          </a:xfrm>
          <a:prstGeom prst="rect">
            <a:avLst/>
          </a:prstGeom>
          <a:noFill/>
          <a:ln>
            <a:noFill/>
          </a:ln>
        </p:spPr>
      </p:pic>
      <p:pic>
        <p:nvPicPr>
          <p:cNvPr id="114" name="Google Shape;114;p21"/>
          <p:cNvPicPr preferRelativeResize="0"/>
          <p:nvPr/>
        </p:nvPicPr>
        <p:blipFill>
          <a:blip r:embed="rId4">
            <a:alphaModFix/>
          </a:blip>
          <a:stretch>
            <a:fillRect/>
          </a:stretch>
        </p:blipFill>
        <p:spPr>
          <a:xfrm>
            <a:off x="442075" y="3446975"/>
            <a:ext cx="2627575" cy="1464100"/>
          </a:xfrm>
          <a:prstGeom prst="rect">
            <a:avLst/>
          </a:prstGeom>
          <a:noFill/>
          <a:ln>
            <a:noFill/>
          </a:ln>
        </p:spPr>
      </p:pic>
      <p:pic>
        <p:nvPicPr>
          <p:cNvPr id="115" name="Google Shape;115;p21"/>
          <p:cNvPicPr preferRelativeResize="0"/>
          <p:nvPr/>
        </p:nvPicPr>
        <p:blipFill>
          <a:blip r:embed="rId5">
            <a:alphaModFix/>
          </a:blip>
          <a:stretch>
            <a:fillRect/>
          </a:stretch>
        </p:blipFill>
        <p:spPr>
          <a:xfrm>
            <a:off x="4310200" y="1887900"/>
            <a:ext cx="1723974" cy="1488053"/>
          </a:xfrm>
          <a:prstGeom prst="rect">
            <a:avLst/>
          </a:prstGeom>
          <a:noFill/>
          <a:ln>
            <a:noFill/>
          </a:ln>
        </p:spPr>
      </p:pic>
      <p:pic>
        <p:nvPicPr>
          <p:cNvPr id="116" name="Google Shape;116;p21"/>
          <p:cNvPicPr preferRelativeResize="0"/>
          <p:nvPr/>
        </p:nvPicPr>
        <p:blipFill>
          <a:blip r:embed="rId6">
            <a:alphaModFix/>
          </a:blip>
          <a:stretch>
            <a:fillRect/>
          </a:stretch>
        </p:blipFill>
        <p:spPr>
          <a:xfrm>
            <a:off x="4325213" y="3559050"/>
            <a:ext cx="1723987" cy="1464100"/>
          </a:xfrm>
          <a:prstGeom prst="rect">
            <a:avLst/>
          </a:prstGeom>
          <a:noFill/>
          <a:ln>
            <a:noFill/>
          </a:ln>
        </p:spPr>
      </p:pic>
      <p:pic>
        <p:nvPicPr>
          <p:cNvPr id="117" name="Google Shape;117;p21"/>
          <p:cNvPicPr preferRelativeResize="0"/>
          <p:nvPr/>
        </p:nvPicPr>
        <p:blipFill>
          <a:blip r:embed="rId7">
            <a:alphaModFix/>
          </a:blip>
          <a:stretch>
            <a:fillRect/>
          </a:stretch>
        </p:blipFill>
        <p:spPr>
          <a:xfrm>
            <a:off x="6548650" y="1951588"/>
            <a:ext cx="1723975" cy="1360664"/>
          </a:xfrm>
          <a:prstGeom prst="rect">
            <a:avLst/>
          </a:prstGeom>
          <a:noFill/>
          <a:ln>
            <a:noFill/>
          </a:ln>
        </p:spPr>
      </p:pic>
      <p:pic>
        <p:nvPicPr>
          <p:cNvPr id="118" name="Google Shape;118;p21"/>
          <p:cNvPicPr preferRelativeResize="0"/>
          <p:nvPr/>
        </p:nvPicPr>
        <p:blipFill>
          <a:blip r:embed="rId8">
            <a:alphaModFix/>
          </a:blip>
          <a:stretch>
            <a:fillRect/>
          </a:stretch>
        </p:blipFill>
        <p:spPr>
          <a:xfrm>
            <a:off x="6656513" y="3559050"/>
            <a:ext cx="1508243" cy="1464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