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Montserrat"/>
      <p:regular r:id="rId27"/>
      <p:bold r:id="rId28"/>
      <p:italic r:id="rId29"/>
      <p:boldItalic r:id="rId30"/>
    </p:embeddedFon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font" Target="fonts/Montserrat-boldItalic.fntdata"/><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229e31646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229e31646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268b3755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268b3755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229e31646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229e31646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229eea07d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229eea07d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29eea07d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229eea07d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229eea07d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229eea07d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29eea07d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229eea07d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229eea07d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229eea07d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229eea07d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229eea07d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229eea07d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229eea07d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29e3163f6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29e3163f6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29eea07d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229eea07d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229eea07d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229eea07d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229e3163f6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229e3163f6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29e31646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29e31646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29e31646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29e31646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229e31646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229e31646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29e3164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229e3164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229e31646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229e31646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29e31646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229e31646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ctr">
              <a:lnSpc>
                <a:spcPct val="200000"/>
              </a:lnSpc>
              <a:spcBef>
                <a:spcPts val="0"/>
              </a:spcBef>
              <a:spcAft>
                <a:spcPts val="0"/>
              </a:spcAft>
              <a:buNone/>
            </a:pPr>
            <a:r>
              <a:rPr lang="en" sz="2500"/>
              <a:t>Group 2: Light Measurements from LED and Incandescent Bulbs</a:t>
            </a:r>
            <a:endParaRPr sz="25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500"/>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Arjun Sivakumar and Josh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this </a:t>
            </a:r>
            <a:r>
              <a:rPr lang="en"/>
              <a:t>comparison</a:t>
            </a:r>
            <a:r>
              <a:rPr lang="en"/>
              <a:t> matters</a:t>
            </a:r>
            <a:endParaRPr/>
          </a:p>
        </p:txBody>
      </p:sp>
      <p:sp>
        <p:nvSpPr>
          <p:cNvPr id="192" name="Google Shape;192;p22"/>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Patterns can be found in their emittance</a:t>
            </a:r>
            <a:endParaRPr sz="1800"/>
          </a:p>
          <a:p>
            <a:pPr indent="-342900" lvl="0" marL="457200" rtl="0" algn="l">
              <a:spcBef>
                <a:spcPts val="0"/>
              </a:spcBef>
              <a:spcAft>
                <a:spcPts val="0"/>
              </a:spcAft>
              <a:buSzPts val="1800"/>
              <a:buChar char="●"/>
            </a:pPr>
            <a:r>
              <a:rPr lang="en" sz="1800"/>
              <a:t>Light comes in many </a:t>
            </a:r>
            <a:r>
              <a:rPr lang="en" sz="1800"/>
              <a:t>wavelengths</a:t>
            </a:r>
            <a:r>
              <a:rPr lang="en" sz="1800"/>
              <a:t> that we can compare to each other </a:t>
            </a:r>
            <a:endParaRPr sz="1800"/>
          </a:p>
          <a:p>
            <a:pPr indent="-342900" lvl="0" marL="457200" rtl="0" algn="l">
              <a:spcBef>
                <a:spcPts val="0"/>
              </a:spcBef>
              <a:spcAft>
                <a:spcPts val="0"/>
              </a:spcAft>
              <a:buSzPts val="1800"/>
              <a:buChar char="●"/>
            </a:pPr>
            <a:r>
              <a:rPr lang="en" sz="1800"/>
              <a:t>“White” Lights </a:t>
            </a:r>
            <a:r>
              <a:rPr lang="en" sz="1800"/>
              <a:t>aren't</a:t>
            </a:r>
            <a:r>
              <a:rPr lang="en" sz="1800"/>
              <a:t> actually white, but instead are an uneven mix that correlates to the Black Body Spectrum</a:t>
            </a:r>
            <a:endParaRPr sz="1800"/>
          </a:p>
          <a:p>
            <a:pPr indent="-342900" lvl="0" marL="457200" rtl="0" algn="l">
              <a:spcBef>
                <a:spcPts val="0"/>
              </a:spcBef>
              <a:spcAft>
                <a:spcPts val="0"/>
              </a:spcAft>
              <a:buSzPts val="1800"/>
              <a:buChar char="●"/>
            </a:pPr>
            <a:r>
              <a:rPr lang="en" sz="1800"/>
              <a:t>LEDs</a:t>
            </a:r>
            <a:r>
              <a:rPr lang="en" sz="1800"/>
              <a:t> </a:t>
            </a:r>
            <a:r>
              <a:rPr lang="en" sz="1800"/>
              <a:t>don't</a:t>
            </a:r>
            <a:r>
              <a:rPr lang="en" sz="1800"/>
              <a:t> have this spectrum as they are only one color</a:t>
            </a:r>
            <a:endParaRPr sz="1800"/>
          </a:p>
          <a:p>
            <a:pPr indent="-342900" lvl="1" marL="914400" rtl="0" algn="l">
              <a:spcBef>
                <a:spcPts val="0"/>
              </a:spcBef>
              <a:spcAft>
                <a:spcPts val="0"/>
              </a:spcAft>
              <a:buSzPts val="1800"/>
              <a:buChar char="○"/>
            </a:pPr>
            <a:r>
              <a:rPr lang="en" sz="1800"/>
              <a:t>But White LEDs </a:t>
            </a:r>
            <a:r>
              <a:rPr lang="en" sz="1800"/>
              <a:t>artificially</a:t>
            </a:r>
            <a:r>
              <a:rPr lang="en" sz="1800"/>
              <a:t> mimic the spectrum!</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3"/>
          <p:cNvSpPr txBox="1"/>
          <p:nvPr>
            <p:ph type="title"/>
          </p:nvPr>
        </p:nvSpPr>
        <p:spPr>
          <a:xfrm>
            <a:off x="1249800" y="1870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Key </a:t>
            </a:r>
            <a:r>
              <a:rPr lang="en"/>
              <a:t>equations</a:t>
            </a:r>
            <a:r>
              <a:rPr lang="en"/>
              <a:t> used for the report</a:t>
            </a:r>
            <a:endParaRPr/>
          </a:p>
        </p:txBody>
      </p:sp>
      <p:sp>
        <p:nvSpPr>
          <p:cNvPr id="198" name="Google Shape;198;p23"/>
          <p:cNvSpPr txBox="1"/>
          <p:nvPr>
            <p:ph idx="1" type="body"/>
          </p:nvPr>
        </p:nvSpPr>
        <p:spPr>
          <a:xfrm>
            <a:off x="1297500" y="882425"/>
            <a:ext cx="7038900" cy="3254400"/>
          </a:xfrm>
          <a:prstGeom prst="rect">
            <a:avLst/>
          </a:prstGeom>
        </p:spPr>
        <p:txBody>
          <a:bodyPr anchorCtr="0" anchor="t" bIns="91425" lIns="91425" spcFirstLastPara="1" rIns="91425" wrap="square" tIns="91425">
            <a:normAutofit fontScale="92500" lnSpcReduction="10000"/>
          </a:bodyPr>
          <a:lstStyle/>
          <a:p>
            <a:pPr indent="-304958" lvl="0" marL="457200" rtl="0" algn="l">
              <a:lnSpc>
                <a:spcPct val="200000"/>
              </a:lnSpc>
              <a:spcBef>
                <a:spcPts val="0"/>
              </a:spcBef>
              <a:spcAft>
                <a:spcPts val="0"/>
              </a:spcAft>
              <a:buSzPct val="100000"/>
              <a:buChar char="●"/>
            </a:pPr>
            <a:r>
              <a:rPr lang="en"/>
              <a:t>The equation for spectral emittance was used to create a line of best fit for the measured values based off of black body emission spectra</a:t>
            </a:r>
            <a:endParaRPr/>
          </a:p>
          <a:p>
            <a:pPr indent="-304958" lvl="0" marL="457200" rtl="0" algn="l">
              <a:lnSpc>
                <a:spcPct val="200000"/>
              </a:lnSpc>
              <a:spcBef>
                <a:spcPts val="0"/>
              </a:spcBef>
              <a:spcAft>
                <a:spcPts val="0"/>
              </a:spcAft>
              <a:buSzPct val="100000"/>
              <a:buChar char="●"/>
            </a:pPr>
            <a:r>
              <a:rPr lang="en"/>
              <a:t>B(T) is the spectral radiance, with units of [power / (area * solid angle * wavelength)]. h is the planck’s constant, c is the speed of light, kB is the </a:t>
            </a:r>
            <a:r>
              <a:rPr lang="en"/>
              <a:t>Boltzmann</a:t>
            </a:r>
            <a:r>
              <a:rPr lang="en"/>
              <a:t> constant,  is the wavelength, and T is the temperature.</a:t>
            </a:r>
            <a:endParaRPr/>
          </a:p>
          <a:p>
            <a:pPr indent="-304958" lvl="0" marL="457200" rtl="0" algn="l">
              <a:lnSpc>
                <a:spcPct val="200000"/>
              </a:lnSpc>
              <a:spcBef>
                <a:spcPts val="0"/>
              </a:spcBef>
              <a:spcAft>
                <a:spcPts val="0"/>
              </a:spcAft>
              <a:buSzPct val="100000"/>
              <a:buChar char="●"/>
            </a:pPr>
            <a:r>
              <a:rPr lang="en"/>
              <a:t>Wien's</a:t>
            </a:r>
            <a:r>
              <a:rPr lang="en"/>
              <a:t> displacement law is a </a:t>
            </a:r>
            <a:r>
              <a:rPr lang="en"/>
              <a:t>relationship between the wavelength at which the emission spectrum peaks and the temperature of the black body (b is the constant of proportionality)</a:t>
            </a:r>
            <a:endParaRPr/>
          </a:p>
          <a:p>
            <a:pPr indent="-304958" lvl="0" marL="457200" rtl="0" algn="l">
              <a:lnSpc>
                <a:spcPct val="200000"/>
              </a:lnSpc>
              <a:spcBef>
                <a:spcPts val="0"/>
              </a:spcBef>
              <a:spcAft>
                <a:spcPts val="0"/>
              </a:spcAft>
              <a:buSzPct val="100000"/>
              <a:buChar char="●"/>
            </a:pPr>
            <a:r>
              <a:rPr lang="en"/>
              <a:t>Stefan-Boltzmann law establishes relationship between temperature and power, using the Stefan-Boltzmann constant</a:t>
            </a:r>
            <a:endParaRPr/>
          </a:p>
        </p:txBody>
      </p:sp>
      <p:pic>
        <p:nvPicPr>
          <p:cNvPr id="199" name="Google Shape;199;p23"/>
          <p:cNvPicPr preferRelativeResize="0"/>
          <p:nvPr/>
        </p:nvPicPr>
        <p:blipFill>
          <a:blip r:embed="rId3">
            <a:alphaModFix/>
          </a:blip>
          <a:stretch>
            <a:fillRect/>
          </a:stretch>
        </p:blipFill>
        <p:spPr>
          <a:xfrm>
            <a:off x="5430550" y="3867900"/>
            <a:ext cx="2819400" cy="1104900"/>
          </a:xfrm>
          <a:prstGeom prst="rect">
            <a:avLst/>
          </a:prstGeom>
          <a:noFill/>
          <a:ln>
            <a:noFill/>
          </a:ln>
        </p:spPr>
      </p:pic>
      <p:pic>
        <p:nvPicPr>
          <p:cNvPr id="200" name="Google Shape;200;p23"/>
          <p:cNvPicPr preferRelativeResize="0"/>
          <p:nvPr/>
        </p:nvPicPr>
        <p:blipFill>
          <a:blip r:embed="rId4">
            <a:alphaModFix/>
          </a:blip>
          <a:stretch>
            <a:fillRect/>
          </a:stretch>
        </p:blipFill>
        <p:spPr>
          <a:xfrm>
            <a:off x="112175" y="4094126"/>
            <a:ext cx="1700650" cy="878675"/>
          </a:xfrm>
          <a:prstGeom prst="rect">
            <a:avLst/>
          </a:prstGeom>
          <a:noFill/>
          <a:ln>
            <a:noFill/>
          </a:ln>
        </p:spPr>
      </p:pic>
      <p:pic>
        <p:nvPicPr>
          <p:cNvPr id="201" name="Google Shape;201;p23"/>
          <p:cNvPicPr preferRelativeResize="0"/>
          <p:nvPr/>
        </p:nvPicPr>
        <p:blipFill>
          <a:blip r:embed="rId5">
            <a:alphaModFix/>
          </a:blip>
          <a:stretch>
            <a:fillRect/>
          </a:stretch>
        </p:blipFill>
        <p:spPr>
          <a:xfrm>
            <a:off x="2989100" y="4153663"/>
            <a:ext cx="1529325" cy="75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4"/>
          <p:cNvSpPr txBox="1"/>
          <p:nvPr>
            <p:ph type="title"/>
          </p:nvPr>
        </p:nvSpPr>
        <p:spPr>
          <a:xfrm>
            <a:off x="1241850" y="916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Results</a:t>
            </a:r>
            <a:endParaRPr/>
          </a:p>
        </p:txBody>
      </p:sp>
      <p:pic>
        <p:nvPicPr>
          <p:cNvPr id="207" name="Google Shape;207;p24"/>
          <p:cNvPicPr preferRelativeResize="0"/>
          <p:nvPr/>
        </p:nvPicPr>
        <p:blipFill>
          <a:blip r:embed="rId3">
            <a:alphaModFix/>
          </a:blip>
          <a:stretch>
            <a:fillRect/>
          </a:stretch>
        </p:blipFill>
        <p:spPr>
          <a:xfrm>
            <a:off x="1753625" y="1262050"/>
            <a:ext cx="5976675" cy="3040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5"/>
          <p:cNvPicPr preferRelativeResize="0"/>
          <p:nvPr/>
        </p:nvPicPr>
        <p:blipFill>
          <a:blip r:embed="rId3">
            <a:alphaModFix/>
          </a:blip>
          <a:stretch>
            <a:fillRect/>
          </a:stretch>
        </p:blipFill>
        <p:spPr>
          <a:xfrm>
            <a:off x="1575400" y="1106375"/>
            <a:ext cx="6714726" cy="3229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26"/>
          <p:cNvPicPr preferRelativeResize="0"/>
          <p:nvPr/>
        </p:nvPicPr>
        <p:blipFill>
          <a:blip r:embed="rId3">
            <a:alphaModFix/>
          </a:blip>
          <a:stretch>
            <a:fillRect/>
          </a:stretch>
        </p:blipFill>
        <p:spPr>
          <a:xfrm>
            <a:off x="1702625" y="939450"/>
            <a:ext cx="5897700" cy="2974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7"/>
          <p:cNvPicPr preferRelativeResize="0"/>
          <p:nvPr/>
        </p:nvPicPr>
        <p:blipFill>
          <a:blip r:embed="rId3">
            <a:alphaModFix/>
          </a:blip>
          <a:stretch>
            <a:fillRect/>
          </a:stretch>
        </p:blipFill>
        <p:spPr>
          <a:xfrm>
            <a:off x="1583350" y="971225"/>
            <a:ext cx="6496500" cy="3276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8"/>
          <p:cNvPicPr preferRelativeResize="0"/>
          <p:nvPr/>
        </p:nvPicPr>
        <p:blipFill>
          <a:blip r:embed="rId3">
            <a:alphaModFix/>
          </a:blip>
          <a:stretch>
            <a:fillRect/>
          </a:stretch>
        </p:blipFill>
        <p:spPr>
          <a:xfrm>
            <a:off x="147225" y="1574725"/>
            <a:ext cx="4424775" cy="2250925"/>
          </a:xfrm>
          <a:prstGeom prst="rect">
            <a:avLst/>
          </a:prstGeom>
          <a:noFill/>
          <a:ln>
            <a:noFill/>
          </a:ln>
        </p:spPr>
      </p:pic>
      <p:pic>
        <p:nvPicPr>
          <p:cNvPr id="228" name="Google Shape;228;p28"/>
          <p:cNvPicPr preferRelativeResize="0"/>
          <p:nvPr/>
        </p:nvPicPr>
        <p:blipFill>
          <a:blip r:embed="rId4">
            <a:alphaModFix/>
          </a:blip>
          <a:stretch>
            <a:fillRect/>
          </a:stretch>
        </p:blipFill>
        <p:spPr>
          <a:xfrm>
            <a:off x="4650600" y="1574725"/>
            <a:ext cx="4424759" cy="2250925"/>
          </a:xfrm>
          <a:prstGeom prst="rect">
            <a:avLst/>
          </a:prstGeom>
          <a:noFill/>
          <a:ln>
            <a:noFill/>
          </a:ln>
        </p:spPr>
      </p:pic>
      <p:sp>
        <p:nvSpPr>
          <p:cNvPr id="229" name="Google Shape;229;p28"/>
          <p:cNvSpPr txBox="1"/>
          <p:nvPr/>
        </p:nvSpPr>
        <p:spPr>
          <a:xfrm>
            <a:off x="2321325" y="540575"/>
            <a:ext cx="422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230" name="Google Shape;230;p28"/>
          <p:cNvSpPr txBox="1"/>
          <p:nvPr>
            <p:ph type="title"/>
          </p:nvPr>
        </p:nvSpPr>
        <p:spPr>
          <a:xfrm>
            <a:off x="1273650" y="32220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Red and Blue LEDs emission spectra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29"/>
          <p:cNvPicPr preferRelativeResize="0"/>
          <p:nvPr/>
        </p:nvPicPr>
        <p:blipFill>
          <a:blip r:embed="rId3">
            <a:alphaModFix/>
          </a:blip>
          <a:stretch>
            <a:fillRect/>
          </a:stretch>
        </p:blipFill>
        <p:spPr>
          <a:xfrm>
            <a:off x="152400" y="1446100"/>
            <a:ext cx="4649250" cy="2925825"/>
          </a:xfrm>
          <a:prstGeom prst="rect">
            <a:avLst/>
          </a:prstGeom>
          <a:noFill/>
          <a:ln>
            <a:noFill/>
          </a:ln>
        </p:spPr>
      </p:pic>
      <p:pic>
        <p:nvPicPr>
          <p:cNvPr id="236" name="Google Shape;236;p29"/>
          <p:cNvPicPr preferRelativeResize="0"/>
          <p:nvPr/>
        </p:nvPicPr>
        <p:blipFill>
          <a:blip r:embed="rId4">
            <a:alphaModFix/>
          </a:blip>
          <a:stretch>
            <a:fillRect/>
          </a:stretch>
        </p:blipFill>
        <p:spPr>
          <a:xfrm>
            <a:off x="5034208" y="1401725"/>
            <a:ext cx="3944367" cy="2925825"/>
          </a:xfrm>
          <a:prstGeom prst="rect">
            <a:avLst/>
          </a:prstGeom>
          <a:noFill/>
          <a:ln>
            <a:noFill/>
          </a:ln>
        </p:spPr>
      </p:pic>
      <p:sp>
        <p:nvSpPr>
          <p:cNvPr id="237" name="Google Shape;237;p29"/>
          <p:cNvSpPr txBox="1"/>
          <p:nvPr>
            <p:ph type="title"/>
          </p:nvPr>
        </p:nvSpPr>
        <p:spPr>
          <a:xfrm>
            <a:off x="1273650" y="322200"/>
            <a:ext cx="7038900" cy="914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Change in light emission and temperature over voltage changes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0"/>
          <p:cNvPicPr preferRelativeResize="0"/>
          <p:nvPr/>
        </p:nvPicPr>
        <p:blipFill>
          <a:blip r:embed="rId3">
            <a:alphaModFix/>
          </a:blip>
          <a:stretch>
            <a:fillRect/>
          </a:stretch>
        </p:blipFill>
        <p:spPr>
          <a:xfrm>
            <a:off x="318000" y="1524100"/>
            <a:ext cx="4483651" cy="2791525"/>
          </a:xfrm>
          <a:prstGeom prst="rect">
            <a:avLst/>
          </a:prstGeom>
          <a:noFill/>
          <a:ln>
            <a:noFill/>
          </a:ln>
        </p:spPr>
      </p:pic>
      <p:pic>
        <p:nvPicPr>
          <p:cNvPr id="243" name="Google Shape;243;p30"/>
          <p:cNvPicPr preferRelativeResize="0"/>
          <p:nvPr/>
        </p:nvPicPr>
        <p:blipFill>
          <a:blip r:embed="rId4">
            <a:alphaModFix/>
          </a:blip>
          <a:stretch>
            <a:fillRect/>
          </a:stretch>
        </p:blipFill>
        <p:spPr>
          <a:xfrm>
            <a:off x="5085450" y="1524100"/>
            <a:ext cx="3763310" cy="2791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1"/>
          <p:cNvPicPr preferRelativeResize="0"/>
          <p:nvPr/>
        </p:nvPicPr>
        <p:blipFill>
          <a:blip r:embed="rId3">
            <a:alphaModFix/>
          </a:blip>
          <a:stretch>
            <a:fillRect/>
          </a:stretch>
        </p:blipFill>
        <p:spPr>
          <a:xfrm>
            <a:off x="578675" y="1597900"/>
            <a:ext cx="4434375" cy="2760850"/>
          </a:xfrm>
          <a:prstGeom prst="rect">
            <a:avLst/>
          </a:prstGeom>
          <a:noFill/>
          <a:ln>
            <a:noFill/>
          </a:ln>
        </p:spPr>
      </p:pic>
      <p:pic>
        <p:nvPicPr>
          <p:cNvPr id="249" name="Google Shape;249;p31"/>
          <p:cNvPicPr preferRelativeResize="0"/>
          <p:nvPr/>
        </p:nvPicPr>
        <p:blipFill>
          <a:blip r:embed="rId4">
            <a:alphaModFix/>
          </a:blip>
          <a:stretch>
            <a:fillRect/>
          </a:stretch>
        </p:blipFill>
        <p:spPr>
          <a:xfrm>
            <a:off x="5138750" y="1597900"/>
            <a:ext cx="3676031" cy="2726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a:t>
            </a:r>
            <a:endParaRPr/>
          </a:p>
        </p:txBody>
      </p:sp>
      <p:sp>
        <p:nvSpPr>
          <p:cNvPr id="141" name="Google Shape;141;p14"/>
          <p:cNvSpPr txBox="1"/>
          <p:nvPr>
            <p:ph idx="1" type="body"/>
          </p:nvPr>
        </p:nvSpPr>
        <p:spPr>
          <a:xfrm>
            <a:off x="1297500" y="1082850"/>
            <a:ext cx="7089600" cy="3780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Manufacturers of LED and </a:t>
            </a:r>
            <a:r>
              <a:rPr lang="en" sz="1800"/>
              <a:t>incandescent bulbs both provide color temperatures which intends to describe the bulb’s light emission spectra (the various electromagnetic waves that the emitted light consists of)</a:t>
            </a:r>
            <a:endParaRPr sz="1800"/>
          </a:p>
          <a:p>
            <a:pPr indent="-342900" lvl="0" marL="457200" rtl="0" algn="l">
              <a:spcBef>
                <a:spcPts val="0"/>
              </a:spcBef>
              <a:spcAft>
                <a:spcPts val="0"/>
              </a:spcAft>
              <a:buSzPts val="1800"/>
              <a:buChar char="●"/>
            </a:pPr>
            <a:r>
              <a:rPr lang="en" sz="1800"/>
              <a:t>This study identifies the relationship between these provided temperatures and actual color temperatures of incandescent and LED bulbs to understand the relationship between the light emission spectra of the two types of bulbs</a:t>
            </a:r>
            <a:endParaRPr sz="1800"/>
          </a:p>
          <a:p>
            <a:pPr indent="-342900" lvl="0" marL="457200" rtl="0" algn="l">
              <a:spcBef>
                <a:spcPts val="0"/>
              </a:spcBef>
              <a:spcAft>
                <a:spcPts val="0"/>
              </a:spcAft>
              <a:buSzPts val="1800"/>
              <a:buChar char="●"/>
            </a:pPr>
            <a:r>
              <a:rPr lang="en" sz="1800"/>
              <a:t>The study demonstrates how the color temperature is irrelevant in the case of LEDs, and shows the lack of meaningful relationship between the light emitted and the temperature</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a:p>
        </p:txBody>
      </p:sp>
      <p:sp>
        <p:nvSpPr>
          <p:cNvPr id="255" name="Google Shape;255;p32"/>
          <p:cNvSpPr txBox="1"/>
          <p:nvPr>
            <p:ph idx="1" type="body"/>
          </p:nvPr>
        </p:nvSpPr>
        <p:spPr>
          <a:xfrm>
            <a:off x="1297500" y="1567550"/>
            <a:ext cx="7038900" cy="31863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The data demonstrates that LEDs are not black body objects, and do not have a black body radiation which can be described by a color temperature, unlike an </a:t>
            </a:r>
            <a:r>
              <a:rPr lang="en" sz="1600"/>
              <a:t>incandescent</a:t>
            </a:r>
            <a:r>
              <a:rPr lang="en" sz="1600"/>
              <a:t> bulb</a:t>
            </a:r>
            <a:endParaRPr sz="1600"/>
          </a:p>
          <a:p>
            <a:pPr indent="-330200" lvl="0" marL="457200" rtl="0" algn="l">
              <a:spcBef>
                <a:spcPts val="0"/>
              </a:spcBef>
              <a:spcAft>
                <a:spcPts val="0"/>
              </a:spcAft>
              <a:buSzPts val="1600"/>
              <a:buChar char="●"/>
            </a:pPr>
            <a:r>
              <a:rPr lang="en" sz="1600"/>
              <a:t>This can be seen with the black body fits, where the </a:t>
            </a:r>
            <a:r>
              <a:rPr lang="en" sz="1600"/>
              <a:t>incandescent</a:t>
            </a:r>
            <a:r>
              <a:rPr lang="en" sz="1600"/>
              <a:t> bulbs show a greater match between measured and </a:t>
            </a:r>
            <a:r>
              <a:rPr lang="en" sz="1600"/>
              <a:t>predicted</a:t>
            </a:r>
            <a:r>
              <a:rPr lang="en" sz="1600"/>
              <a:t> black body line of best fits in </a:t>
            </a:r>
            <a:r>
              <a:rPr lang="en" sz="1600"/>
              <a:t>comparison</a:t>
            </a:r>
            <a:r>
              <a:rPr lang="en" sz="1600"/>
              <a:t> to LED bulbs</a:t>
            </a:r>
            <a:endParaRPr sz="1600"/>
          </a:p>
          <a:p>
            <a:pPr indent="-330200" lvl="0" marL="457200" rtl="0" algn="l">
              <a:spcBef>
                <a:spcPts val="0"/>
              </a:spcBef>
              <a:spcAft>
                <a:spcPts val="0"/>
              </a:spcAft>
              <a:buSzPts val="1600"/>
              <a:buChar char="●"/>
            </a:pPr>
            <a:r>
              <a:rPr lang="en" sz="1600"/>
              <a:t>Furthermore, the changes in voltage demonstrated an exponential relationship between temperature and power for the </a:t>
            </a:r>
            <a:r>
              <a:rPr lang="en" sz="1600"/>
              <a:t>incandescent</a:t>
            </a:r>
            <a:r>
              <a:rPr lang="en" sz="1600"/>
              <a:t> bulb. This again proves that </a:t>
            </a:r>
            <a:r>
              <a:rPr lang="en" sz="1600"/>
              <a:t>incandescent</a:t>
            </a:r>
            <a:r>
              <a:rPr lang="en" sz="1600"/>
              <a:t> bulbs are close to black body objects, and LEDs are not</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Citations</a:t>
            </a:r>
            <a:endParaRPr/>
          </a:p>
        </p:txBody>
      </p:sp>
      <p:sp>
        <p:nvSpPr>
          <p:cNvPr id="261" name="Google Shape;261;p33"/>
          <p:cNvSpPr txBox="1"/>
          <p:nvPr>
            <p:ph idx="1" type="body"/>
          </p:nvPr>
        </p:nvSpPr>
        <p:spPr>
          <a:xfrm>
            <a:off x="1297500" y="1567550"/>
            <a:ext cx="7038900" cy="2911200"/>
          </a:xfrm>
          <a:prstGeom prst="rect">
            <a:avLst/>
          </a:prstGeom>
          <a:noFill/>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Barnes, John. “How an Incandescent Light Bulb Works - Ideas &amp; Advice: Lamps Plus.” Ideas &amp; Advice | Lamps Plus, Lamps Plus, 20 Nov. 2019, https://www.lampsplus.com/ideas-and-advice/how-an-incandescent-light-bulb-works/. </a:t>
            </a:r>
            <a:endParaRPr sz="1200">
              <a:latin typeface="Times New Roman"/>
              <a:ea typeface="Times New Roman"/>
              <a:cs typeface="Times New Roman"/>
              <a:sym typeface="Times New Roman"/>
            </a:endParaRPr>
          </a:p>
          <a:p>
            <a:pPr indent="457200" lvl="0" marL="0" rtl="0" algn="l">
              <a:lnSpc>
                <a:spcPct val="200000"/>
              </a:lnSpc>
              <a:spcBef>
                <a:spcPts val="1200"/>
              </a:spcBef>
              <a:spcAft>
                <a:spcPts val="0"/>
              </a:spcAft>
              <a:buNone/>
            </a:pPr>
            <a:r>
              <a:rPr lang="en" sz="1200">
                <a:latin typeface="Times New Roman"/>
                <a:ea typeface="Times New Roman"/>
                <a:cs typeface="Times New Roman"/>
                <a:sym typeface="Times New Roman"/>
              </a:rPr>
              <a:t>“Led Lamp Components Explained.” Superior Lighting, https://www.superiorlighting.com/lighting-resources/light-bulb-learning-center/led-light-bulbs/led-lamp-components-explained/.  ced</a:t>
            </a:r>
            <a:endParaRPr sz="1200">
              <a:latin typeface="Times New Roman"/>
              <a:ea typeface="Times New Roman"/>
              <a:cs typeface="Times New Roman"/>
              <a:sym typeface="Times New Roman"/>
            </a:endParaRPr>
          </a:p>
          <a:p>
            <a:pPr indent="457200" lvl="0" marL="0" rtl="0" algn="l">
              <a:lnSpc>
                <a:spcPct val="200000"/>
              </a:lnSpc>
              <a:spcBef>
                <a:spcPts val="1200"/>
              </a:spcBef>
              <a:spcAft>
                <a:spcPts val="1200"/>
              </a:spcAft>
              <a:buNone/>
            </a:pPr>
            <a:r>
              <a:rPr lang="en" sz="1200">
                <a:latin typeface="Times New Roman"/>
                <a:ea typeface="Times New Roman"/>
                <a:cs typeface="Times New Roman"/>
                <a:sym typeface="Times New Roman"/>
              </a:rPr>
              <a:t>Shawn-Yu, Lin, and Kim Yong-Sung. “A Cool Light Bulb.” SPIE Homepage, https://spie.org/news/1199-a-cool-light-bulb?SSO=1. </a:t>
            </a:r>
            <a:endParaRPr sz="12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Procedure (Arduino)</a:t>
            </a:r>
            <a:endParaRPr/>
          </a:p>
        </p:txBody>
      </p:sp>
      <p:sp>
        <p:nvSpPr>
          <p:cNvPr id="147" name="Google Shape;147;p1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The experiment is based on the Arduino Mega 2560</a:t>
            </a:r>
            <a:endParaRPr sz="1800"/>
          </a:p>
          <a:p>
            <a:pPr indent="-342900" lvl="0" marL="457200" rtl="0" algn="l">
              <a:spcBef>
                <a:spcPts val="0"/>
              </a:spcBef>
              <a:spcAft>
                <a:spcPts val="0"/>
              </a:spcAft>
              <a:buSzPts val="1800"/>
              <a:buChar char="●"/>
            </a:pPr>
            <a:r>
              <a:rPr lang="en" sz="1800"/>
              <a:t>Components include </a:t>
            </a:r>
            <a:endParaRPr sz="1800"/>
          </a:p>
          <a:p>
            <a:pPr indent="-342900" lvl="1" marL="914400" rtl="0" algn="l">
              <a:spcBef>
                <a:spcPts val="0"/>
              </a:spcBef>
              <a:spcAft>
                <a:spcPts val="0"/>
              </a:spcAft>
              <a:buSzPts val="1800"/>
              <a:buChar char="○"/>
            </a:pPr>
            <a:r>
              <a:rPr lang="en" sz="1800"/>
              <a:t>Adafruit AS7341 10-Channel Light / Color Sensor Breakout</a:t>
            </a:r>
            <a:endParaRPr sz="1800"/>
          </a:p>
          <a:p>
            <a:pPr indent="-342900" lvl="1" marL="914400" rtl="0" algn="l">
              <a:spcBef>
                <a:spcPts val="0"/>
              </a:spcBef>
              <a:spcAft>
                <a:spcPts val="0"/>
              </a:spcAft>
              <a:buSzPts val="1800"/>
              <a:buChar char="○"/>
            </a:pPr>
            <a:r>
              <a:rPr lang="en" sz="1800"/>
              <a:t>DS3231 RTC </a:t>
            </a:r>
            <a:endParaRPr sz="1800"/>
          </a:p>
          <a:p>
            <a:pPr indent="-342900" lvl="1" marL="914400" rtl="0" algn="l">
              <a:spcBef>
                <a:spcPts val="0"/>
              </a:spcBef>
              <a:spcAft>
                <a:spcPts val="0"/>
              </a:spcAft>
              <a:buSzPts val="1800"/>
              <a:buChar char="○"/>
            </a:pPr>
            <a:r>
              <a:rPr lang="en" sz="1800"/>
              <a:t>microSD Breakout</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Procedure (The Boxes)</a:t>
            </a:r>
            <a:endParaRPr/>
          </a:p>
        </p:txBody>
      </p:sp>
      <p:sp>
        <p:nvSpPr>
          <p:cNvPr id="153" name="Google Shape;153;p1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An SD Card is placed in the Arduino, which is duct taped inside a small, black box with a tube outside it and holes for light and cables</a:t>
            </a:r>
            <a:endParaRPr sz="1800"/>
          </a:p>
          <a:p>
            <a:pPr indent="-342900" lvl="0" marL="457200" rtl="0" algn="l">
              <a:spcBef>
                <a:spcPts val="0"/>
              </a:spcBef>
              <a:spcAft>
                <a:spcPts val="0"/>
              </a:spcAft>
              <a:buSzPts val="1800"/>
              <a:buChar char="●"/>
            </a:pPr>
            <a:r>
              <a:rPr lang="en" sz="1800"/>
              <a:t>This box is placed inside another, larger, black box with a light sources inside it and a hole for the cable to come out</a:t>
            </a:r>
            <a:endParaRPr sz="1800"/>
          </a:p>
          <a:p>
            <a:pPr indent="-342900" lvl="0" marL="457200" rtl="0" algn="l">
              <a:spcBef>
                <a:spcPts val="0"/>
              </a:spcBef>
              <a:spcAft>
                <a:spcPts val="0"/>
              </a:spcAft>
              <a:buSzPts val="1800"/>
              <a:buChar char="●"/>
            </a:pPr>
            <a:r>
              <a:rPr lang="en" sz="1800"/>
              <a:t>The light source is plugged into a Variac Transformer and the cable runs to the laptop</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Boxes</a:t>
            </a:r>
            <a:endParaRPr/>
          </a:p>
        </p:txBody>
      </p:sp>
      <p:sp>
        <p:nvSpPr>
          <p:cNvPr id="159" name="Google Shape;159;p1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0" name="Google Shape;160;p17"/>
          <p:cNvPicPr preferRelativeResize="0"/>
          <p:nvPr/>
        </p:nvPicPr>
        <p:blipFill rotWithShape="1">
          <a:blip r:embed="rId3">
            <a:alphaModFix/>
          </a:blip>
          <a:srcRect b="36370" l="0" r="0" t="7760"/>
          <a:stretch/>
        </p:blipFill>
        <p:spPr>
          <a:xfrm>
            <a:off x="235300" y="1143000"/>
            <a:ext cx="3810125" cy="2842939"/>
          </a:xfrm>
          <a:prstGeom prst="rect">
            <a:avLst/>
          </a:prstGeom>
          <a:noFill/>
          <a:ln>
            <a:noFill/>
          </a:ln>
        </p:spPr>
      </p:pic>
      <p:pic>
        <p:nvPicPr>
          <p:cNvPr id="161" name="Google Shape;161;p17"/>
          <p:cNvPicPr preferRelativeResize="0"/>
          <p:nvPr/>
        </p:nvPicPr>
        <p:blipFill>
          <a:blip r:embed="rId4">
            <a:alphaModFix/>
          </a:blip>
          <a:stretch>
            <a:fillRect/>
          </a:stretch>
        </p:blipFill>
        <p:spPr>
          <a:xfrm>
            <a:off x="4147475" y="1143001"/>
            <a:ext cx="2154206" cy="2842950"/>
          </a:xfrm>
          <a:prstGeom prst="rect">
            <a:avLst/>
          </a:prstGeom>
          <a:noFill/>
          <a:ln>
            <a:noFill/>
          </a:ln>
        </p:spPr>
      </p:pic>
      <p:pic>
        <p:nvPicPr>
          <p:cNvPr id="162" name="Google Shape;162;p17"/>
          <p:cNvPicPr preferRelativeResize="0"/>
          <p:nvPr/>
        </p:nvPicPr>
        <p:blipFill rotWithShape="1">
          <a:blip r:embed="rId5">
            <a:alphaModFix/>
          </a:blip>
          <a:srcRect b="9755" l="0" r="9755" t="0"/>
          <a:stretch/>
        </p:blipFill>
        <p:spPr>
          <a:xfrm>
            <a:off x="6447775" y="1143000"/>
            <a:ext cx="2154200" cy="2872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Procedure (running an experiment)</a:t>
            </a:r>
            <a:endParaRPr/>
          </a:p>
        </p:txBody>
      </p:sp>
      <p:sp>
        <p:nvSpPr>
          <p:cNvPr id="168" name="Google Shape;168;p1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The Light Bulb will be powered on, light shining upon the sensor</a:t>
            </a:r>
            <a:endParaRPr sz="1800"/>
          </a:p>
          <a:p>
            <a:pPr indent="-342900" lvl="0" marL="457200" rtl="0" algn="l">
              <a:spcBef>
                <a:spcPts val="0"/>
              </a:spcBef>
              <a:spcAft>
                <a:spcPts val="0"/>
              </a:spcAft>
              <a:buSzPts val="1800"/>
              <a:buChar char="●"/>
            </a:pPr>
            <a:r>
              <a:rPr lang="en" sz="1800"/>
              <a:t>It starts at one hundred volts and is increased incrementally to one hundred thirty</a:t>
            </a:r>
            <a:endParaRPr sz="1800"/>
          </a:p>
          <a:p>
            <a:pPr indent="-342900" lvl="0" marL="457200" rtl="0" algn="l">
              <a:spcBef>
                <a:spcPts val="0"/>
              </a:spcBef>
              <a:spcAft>
                <a:spcPts val="0"/>
              </a:spcAft>
              <a:buSzPts val="1800"/>
              <a:buChar char="●"/>
            </a:pPr>
            <a:r>
              <a:rPr lang="en" sz="1800"/>
              <a:t>The SD Card is then removed and the counts of light from the different wavelengths are measured </a:t>
            </a:r>
            <a:endParaRPr sz="1800"/>
          </a:p>
          <a:p>
            <a:pPr indent="-342900" lvl="0" marL="457200" rtl="0" algn="l">
              <a:spcBef>
                <a:spcPts val="0"/>
              </a:spcBef>
              <a:spcAft>
                <a:spcPts val="0"/>
              </a:spcAft>
              <a:buSzPts val="1800"/>
              <a:buChar char="●"/>
            </a:pPr>
            <a:r>
              <a:rPr lang="en" sz="1800"/>
              <a:t>What are Counts?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ADC </a:t>
            </a:r>
            <a:endParaRPr/>
          </a:p>
        </p:txBody>
      </p:sp>
      <p:sp>
        <p:nvSpPr>
          <p:cNvPr id="174" name="Google Shape;174;p1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Our project revolves strongly around a measurement called Counts</a:t>
            </a:r>
            <a:endParaRPr sz="1800"/>
          </a:p>
          <a:p>
            <a:pPr indent="-342900" lvl="0" marL="457200" rtl="0" algn="l">
              <a:spcBef>
                <a:spcPts val="0"/>
              </a:spcBef>
              <a:spcAft>
                <a:spcPts val="0"/>
              </a:spcAft>
              <a:buSzPts val="1800"/>
              <a:buChar char="●"/>
            </a:pPr>
            <a:r>
              <a:rPr lang="en" sz="1800"/>
              <a:t>Counts comes from the ADC</a:t>
            </a:r>
            <a:endParaRPr sz="1800"/>
          </a:p>
          <a:p>
            <a:pPr indent="-342900" lvl="0" marL="457200" rtl="0" algn="l">
              <a:spcBef>
                <a:spcPts val="0"/>
              </a:spcBef>
              <a:spcAft>
                <a:spcPts val="0"/>
              </a:spcAft>
              <a:buSzPts val="1800"/>
              <a:buChar char="●"/>
            </a:pPr>
            <a:r>
              <a:rPr lang="en" sz="1800"/>
              <a:t>ADC refers to Analog to a Digital Converter</a:t>
            </a:r>
            <a:endParaRPr sz="1800"/>
          </a:p>
          <a:p>
            <a:pPr indent="-342900" lvl="0" marL="457200" rtl="0" algn="l">
              <a:spcBef>
                <a:spcPts val="0"/>
              </a:spcBef>
              <a:spcAft>
                <a:spcPts val="0"/>
              </a:spcAft>
              <a:buSzPts val="1800"/>
              <a:buChar char="●"/>
            </a:pPr>
            <a:r>
              <a:rPr lang="en" sz="1800"/>
              <a:t>When the sensors register an input, they release a voltage </a:t>
            </a:r>
            <a:endParaRPr sz="1800"/>
          </a:p>
          <a:p>
            <a:pPr indent="-342900" lvl="0" marL="457200" rtl="0" algn="l">
              <a:spcBef>
                <a:spcPts val="0"/>
              </a:spcBef>
              <a:spcAft>
                <a:spcPts val="0"/>
              </a:spcAft>
              <a:buSzPts val="1800"/>
              <a:buChar char="●"/>
            </a:pPr>
            <a:r>
              <a:rPr lang="en" sz="1800"/>
              <a:t>The voltages are then interpreted as a frequency representative of the </a:t>
            </a:r>
            <a:r>
              <a:rPr lang="en" sz="1800"/>
              <a:t>voltage</a:t>
            </a:r>
            <a:r>
              <a:rPr lang="en" sz="1800"/>
              <a:t> amplitude</a:t>
            </a:r>
            <a:endParaRPr sz="1800"/>
          </a:p>
          <a:p>
            <a:pPr indent="-342900" lvl="0" marL="457200" rtl="0" algn="l">
              <a:spcBef>
                <a:spcPts val="0"/>
              </a:spcBef>
              <a:spcAft>
                <a:spcPts val="0"/>
              </a:spcAft>
              <a:buSzPts val="1800"/>
              <a:buChar char="●"/>
            </a:pPr>
            <a:r>
              <a:rPr lang="en" sz="1800"/>
              <a:t>This </a:t>
            </a:r>
            <a:r>
              <a:rPr lang="en" sz="1800"/>
              <a:t>frequency</a:t>
            </a:r>
            <a:r>
              <a:rPr lang="en" sz="1800"/>
              <a:t> is Counts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Incandescent </a:t>
            </a:r>
            <a:endParaRPr/>
          </a:p>
        </p:txBody>
      </p:sp>
      <p:sp>
        <p:nvSpPr>
          <p:cNvPr id="180" name="Google Shape;180;p2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Illuminated by heating a filament until it glows</a:t>
            </a:r>
            <a:endParaRPr sz="1800"/>
          </a:p>
          <a:p>
            <a:pPr indent="-342900" lvl="0" marL="457200" rtl="0" algn="l">
              <a:spcBef>
                <a:spcPts val="0"/>
              </a:spcBef>
              <a:spcAft>
                <a:spcPts val="0"/>
              </a:spcAft>
              <a:buSzPts val="1800"/>
              <a:buChar char="●"/>
            </a:pPr>
            <a:r>
              <a:rPr lang="en" sz="1800"/>
              <a:t>Produces a lot of heat, which means Infrared Light</a:t>
            </a:r>
            <a:endParaRPr sz="1800"/>
          </a:p>
          <a:p>
            <a:pPr indent="-342900" lvl="0" marL="457200" rtl="0" algn="l">
              <a:spcBef>
                <a:spcPts val="0"/>
              </a:spcBef>
              <a:spcAft>
                <a:spcPts val="0"/>
              </a:spcAft>
              <a:buSzPts val="1800"/>
              <a:buChar char="●"/>
            </a:pPr>
            <a:r>
              <a:rPr lang="en" sz="1800"/>
              <a:t>Very inefficient </a:t>
            </a:r>
            <a:endParaRPr sz="1800"/>
          </a:p>
          <a:p>
            <a:pPr indent="-342900" lvl="1" marL="914400" rtl="0" algn="l">
              <a:spcBef>
                <a:spcPts val="0"/>
              </a:spcBef>
              <a:spcAft>
                <a:spcPts val="0"/>
              </a:spcAft>
              <a:buSzPts val="1800"/>
              <a:buChar char="○"/>
            </a:pPr>
            <a:r>
              <a:rPr lang="en" sz="1800"/>
              <a:t>about 90% of energy is heat!</a:t>
            </a:r>
            <a:endParaRPr sz="1800"/>
          </a:p>
          <a:p>
            <a:pPr indent="-342900" lvl="0" marL="457200" rtl="0" algn="l">
              <a:spcBef>
                <a:spcPts val="0"/>
              </a:spcBef>
              <a:spcAft>
                <a:spcPts val="0"/>
              </a:spcAft>
              <a:buSzPts val="1800"/>
              <a:buChar char="●"/>
            </a:pPr>
            <a:r>
              <a:rPr lang="en" sz="1800"/>
              <a:t>Resemble a Black Body Spectrum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LEDs</a:t>
            </a:r>
            <a:endParaRPr/>
          </a:p>
        </p:txBody>
      </p:sp>
      <p:sp>
        <p:nvSpPr>
          <p:cNvPr id="186" name="Google Shape;186;p2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Use Semiconductors and Electrons </a:t>
            </a:r>
            <a:endParaRPr sz="1800"/>
          </a:p>
          <a:p>
            <a:pPr indent="-342900" lvl="1" marL="914400" rtl="0" algn="l">
              <a:spcBef>
                <a:spcPts val="0"/>
              </a:spcBef>
              <a:spcAft>
                <a:spcPts val="0"/>
              </a:spcAft>
              <a:buSzPts val="1800"/>
              <a:buChar char="○"/>
            </a:pPr>
            <a:r>
              <a:rPr lang="en" sz="1800"/>
              <a:t>Produce light by crossing an energy threshold called the Band Gap</a:t>
            </a:r>
            <a:endParaRPr sz="1800"/>
          </a:p>
          <a:p>
            <a:pPr indent="-342900" lvl="0" marL="457200" rtl="0" algn="l">
              <a:spcBef>
                <a:spcPts val="0"/>
              </a:spcBef>
              <a:spcAft>
                <a:spcPts val="0"/>
              </a:spcAft>
              <a:buSzPts val="1800"/>
              <a:buChar char="●"/>
            </a:pPr>
            <a:r>
              <a:rPr lang="en" sz="1800"/>
              <a:t>Are capable of producing one specific color at a time</a:t>
            </a:r>
            <a:endParaRPr sz="1800"/>
          </a:p>
          <a:p>
            <a:pPr indent="-342900" lvl="1" marL="914400" rtl="0" algn="l">
              <a:spcBef>
                <a:spcPts val="0"/>
              </a:spcBef>
              <a:spcAft>
                <a:spcPts val="0"/>
              </a:spcAft>
              <a:buSzPts val="1800"/>
              <a:buChar char="○"/>
            </a:pPr>
            <a:r>
              <a:rPr lang="en" sz="1800"/>
              <a:t>No Infrared!</a:t>
            </a:r>
            <a:endParaRPr sz="1800"/>
          </a:p>
          <a:p>
            <a:pPr indent="-342900" lvl="0" marL="457200" rtl="0" algn="l">
              <a:spcBef>
                <a:spcPts val="0"/>
              </a:spcBef>
              <a:spcAft>
                <a:spcPts val="0"/>
              </a:spcAft>
              <a:buSzPts val="1800"/>
              <a:buChar char="●"/>
            </a:pPr>
            <a:r>
              <a:rPr lang="en" sz="1800"/>
              <a:t>Don’t produce a Black Body Spectrum</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