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258ef09761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1258ef09761_0_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258ef09761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1258ef09761_0_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258ef09761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1258ef09761_0_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258ef09761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1258ef09761_0_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258ef09761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1258ef09761_0_10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258ef09761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g1258ef09761_0_1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258ef09761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g1258ef09761_0_1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258ef09761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1258ef09761_0_1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258ef09761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g1258ef09761_0_1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258ef09761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g1258ef09761_0_1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258ef09761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1258ef09761_0_1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258ef09761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g1258ef09761_0_1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258ef09761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g1258ef09761_0_1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258ef09761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1258ef09761_0_1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258ef09761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g1258ef09761_0_1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258ef09761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g1258ef09761_0_20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258ef09761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g1258ef09761_0_2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258ef09761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g1258ef09761_0_2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258ef09761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g1258ef09761_0_2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258ef0976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1258ef09761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258ef09761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g1258ef09761_0_2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258ef09761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g1258ef09761_0_2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258ef09761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g1258ef09761_0_2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258ef0976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g1258ef09761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258ef0976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g1258ef09761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258ef09761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g1258ef09761_0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258ef09761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g1258ef09761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258ef09761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1258ef09761_0_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258ef09761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1258ef09761_0_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adafruit.com/product/3660" TargetMode="External"/><Relationship Id="rId4" Type="http://schemas.openxmlformats.org/officeDocument/2006/relationships/image" Target="../media/image4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adafruit.com/product/3660" TargetMode="External"/><Relationship Id="rId4" Type="http://schemas.openxmlformats.org/officeDocument/2006/relationships/hyperlink" Target="https://learn.adafruit.com/adafruit-tca9548a-1-to-8-i2c-multiplexer-breakout/overview" TargetMode="External"/><Relationship Id="rId5" Type="http://schemas.openxmlformats.org/officeDocument/2006/relationships/image" Target="../media/image20.png"/><Relationship Id="rId6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adafruit.com/product/3660" TargetMode="External"/><Relationship Id="rId4" Type="http://schemas.openxmlformats.org/officeDocument/2006/relationships/image" Target="../media/image4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3.png"/><Relationship Id="rId4" Type="http://schemas.openxmlformats.org/officeDocument/2006/relationships/image" Target="../media/image9.png"/><Relationship Id="rId5" Type="http://schemas.openxmlformats.org/officeDocument/2006/relationships/image" Target="../media/image17.png"/><Relationship Id="rId6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Relationship Id="rId4" Type="http://schemas.openxmlformats.org/officeDocument/2006/relationships/image" Target="../media/image18.png"/><Relationship Id="rId5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adafruit.com/product/3660" TargetMode="External"/><Relationship Id="rId4" Type="http://schemas.openxmlformats.org/officeDocument/2006/relationships/image" Target="../media/image39.png"/><Relationship Id="rId5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png"/><Relationship Id="rId4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Relationship Id="rId4" Type="http://schemas.openxmlformats.org/officeDocument/2006/relationships/image" Target="../media/image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jpg"/><Relationship Id="rId4" Type="http://schemas.openxmlformats.org/officeDocument/2006/relationships/image" Target="../media/image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Relationship Id="rId5" Type="http://schemas.openxmlformats.org/officeDocument/2006/relationships/image" Target="../media/image27.png"/><Relationship Id="rId6" Type="http://schemas.openxmlformats.org/officeDocument/2006/relationships/image" Target="../media/image29.png"/><Relationship Id="rId7" Type="http://schemas.openxmlformats.org/officeDocument/2006/relationships/image" Target="../media/image33.png"/><Relationship Id="rId8" Type="http://schemas.openxmlformats.org/officeDocument/2006/relationships/image" Target="../media/image3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4.png"/><Relationship Id="rId4" Type="http://schemas.openxmlformats.org/officeDocument/2006/relationships/image" Target="../media/image37.png"/><Relationship Id="rId5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4" Type="http://schemas.openxmlformats.org/officeDocument/2006/relationships/image" Target="../media/image8.jpg"/><Relationship Id="rId5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Relationship Id="rId4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Relationship Id="rId4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0" y="2052"/>
            <a:ext cx="12192000" cy="6855948"/>
          </a:xfrm>
          <a:prstGeom prst="rect">
            <a:avLst/>
          </a:prstGeom>
          <a:gradFill>
            <a:gsLst>
              <a:gs pos="0">
                <a:srgbClr val="5E7492"/>
              </a:gs>
              <a:gs pos="100000">
                <a:srgbClr val="2F353F"/>
              </a:gs>
            </a:gsLst>
            <a:lin ang="5400012" scaled="0"/>
          </a:gra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3"/>
          <p:cNvSpPr txBox="1"/>
          <p:nvPr>
            <p:ph type="ctrTitle"/>
          </p:nvPr>
        </p:nvSpPr>
        <p:spPr>
          <a:xfrm>
            <a:off x="1524000" y="-318489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400">
                <a:solidFill>
                  <a:schemeClr val="lt1"/>
                </a:solidFill>
              </a:rPr>
              <a:t>Analyzing Paper Production in Fresh Press Lab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6" name="Google Shape;86;p13"/>
          <p:cNvSpPr txBox="1"/>
          <p:nvPr>
            <p:ph idx="1" type="subTitle"/>
          </p:nvPr>
        </p:nvSpPr>
        <p:spPr>
          <a:xfrm>
            <a:off x="1524000" y="2069111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solidFill>
                  <a:schemeClr val="lt1"/>
                </a:solidFill>
              </a:rPr>
              <a:t>Léo Loubières &amp; Emily Pasetes 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solidFill>
                  <a:schemeClr val="lt1"/>
                </a:solidFill>
              </a:rPr>
              <a:t>University of Illinois at Urbana-Champaign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i="1" lang="en-US">
                <a:solidFill>
                  <a:schemeClr val="lt1"/>
                </a:solidFill>
              </a:rPr>
              <a:t>April 29</a:t>
            </a:r>
            <a:r>
              <a:rPr i="1" lang="en-US">
                <a:solidFill>
                  <a:schemeClr val="lt1"/>
                </a:solidFill>
              </a:rPr>
              <a:t>, 2022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87" name="Google Shape;8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2275" y="3443626"/>
            <a:ext cx="3967427" cy="297557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3"/>
          <p:cNvSpPr txBox="1"/>
          <p:nvPr/>
        </p:nvSpPr>
        <p:spPr>
          <a:xfrm>
            <a:off x="4541250" y="6419200"/>
            <a:ext cx="310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 courtesy of Fresh Press Studio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2"/>
          <p:cNvSpPr/>
          <p:nvPr/>
        </p:nvSpPr>
        <p:spPr>
          <a:xfrm>
            <a:off x="0" y="1"/>
            <a:ext cx="12192000" cy="1042102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2"/>
          <p:cNvSpPr txBox="1"/>
          <p:nvPr>
            <p:ph type="title"/>
          </p:nvPr>
        </p:nvSpPr>
        <p:spPr>
          <a:xfrm>
            <a:off x="838200" y="69112"/>
            <a:ext cx="10515600" cy="9038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en-US">
                <a:solidFill>
                  <a:schemeClr val="lt1"/>
                </a:solidFill>
              </a:rPr>
              <a:t>Goals of Project</a:t>
            </a:r>
            <a:endParaRPr/>
          </a:p>
        </p:txBody>
      </p:sp>
      <p:grpSp>
        <p:nvGrpSpPr>
          <p:cNvPr id="211" name="Google Shape;211;p22"/>
          <p:cNvGrpSpPr/>
          <p:nvPr/>
        </p:nvGrpSpPr>
        <p:grpSpPr>
          <a:xfrm>
            <a:off x="838200" y="2171651"/>
            <a:ext cx="10515600" cy="2937153"/>
            <a:chOff x="0" y="707092"/>
            <a:chExt cx="10515600" cy="2937153"/>
          </a:xfrm>
        </p:grpSpPr>
        <p:sp>
          <p:nvSpPr>
            <p:cNvPr id="212" name="Google Shape;212;p22"/>
            <p:cNvSpPr/>
            <p:nvPr/>
          </p:nvSpPr>
          <p:spPr>
            <a:xfrm>
              <a:off x="0" y="707092"/>
              <a:ext cx="10515600" cy="1305401"/>
            </a:xfrm>
            <a:prstGeom prst="roundRect">
              <a:avLst>
                <a:gd fmla="val 10000" name="adj"/>
              </a:avLst>
            </a:prstGeom>
            <a:solidFill>
              <a:srgbClr val="CCD3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22"/>
            <p:cNvSpPr/>
            <p:nvPr/>
          </p:nvSpPr>
          <p:spPr>
            <a:xfrm>
              <a:off x="1507738" y="707092"/>
              <a:ext cx="9007861" cy="13054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22"/>
            <p:cNvSpPr txBox="1"/>
            <p:nvPr/>
          </p:nvSpPr>
          <p:spPr>
            <a:xfrm>
              <a:off x="1507738" y="707092"/>
              <a:ext cx="9007861" cy="13054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8150" lIns="138150" spcFirstLastPara="1" rIns="138150" wrap="square" tIns="1381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rPr lang="en-US" sz="2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Measure environmental conditions (humidity, temperature, pressure &amp; VOC concentration) in the paper drying box</a:t>
              </a:r>
              <a:endParaRPr/>
            </a:p>
          </p:txBody>
        </p:sp>
        <p:sp>
          <p:nvSpPr>
            <p:cNvPr id="215" name="Google Shape;215;p22"/>
            <p:cNvSpPr/>
            <p:nvPr/>
          </p:nvSpPr>
          <p:spPr>
            <a:xfrm>
              <a:off x="0" y="2338844"/>
              <a:ext cx="10515600" cy="1305401"/>
            </a:xfrm>
            <a:prstGeom prst="roundRect">
              <a:avLst>
                <a:gd fmla="val 10000" name="adj"/>
              </a:avLst>
            </a:prstGeom>
            <a:solidFill>
              <a:srgbClr val="CCD3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22"/>
            <p:cNvSpPr/>
            <p:nvPr/>
          </p:nvSpPr>
          <p:spPr>
            <a:xfrm>
              <a:off x="1507738" y="2338844"/>
              <a:ext cx="9007861" cy="13054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22"/>
            <p:cNvSpPr txBox="1"/>
            <p:nvPr/>
          </p:nvSpPr>
          <p:spPr>
            <a:xfrm>
              <a:off x="1507738" y="2338844"/>
              <a:ext cx="9007861" cy="13054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8150" lIns="138150" spcFirstLastPara="1" rIns="138150" wrap="square" tIns="1381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Calibri"/>
                <a:buNone/>
              </a:pPr>
              <a:r>
                <a:rPr lang="en-US" sz="2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Record and analyze the sounds produced by shaken paper</a:t>
              </a:r>
              <a:endParaRPr/>
            </a:p>
          </p:txBody>
        </p:sp>
      </p:grpSp>
      <p:sp>
        <p:nvSpPr>
          <p:cNvPr id="218" name="Google Shape;218;p22"/>
          <p:cNvSpPr/>
          <p:nvPr/>
        </p:nvSpPr>
        <p:spPr>
          <a:xfrm>
            <a:off x="0" y="1042103"/>
            <a:ext cx="12192000" cy="17001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2"/>
          <p:cNvSpPr txBox="1"/>
          <p:nvPr/>
        </p:nvSpPr>
        <p:spPr>
          <a:xfrm>
            <a:off x="11353800" y="6176963"/>
            <a:ext cx="65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/>
          </a:p>
        </p:txBody>
      </p:sp>
      <p:sp>
        <p:nvSpPr>
          <p:cNvPr id="220" name="Google Shape;220;p22"/>
          <p:cNvSpPr txBox="1"/>
          <p:nvPr/>
        </p:nvSpPr>
        <p:spPr>
          <a:xfrm>
            <a:off x="1354025" y="2081225"/>
            <a:ext cx="551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7400">
                <a:latin typeface="Calibri"/>
                <a:ea typeface="Calibri"/>
                <a:cs typeface="Calibri"/>
                <a:sym typeface="Calibri"/>
              </a:rPr>
              <a:t>1</a:t>
            </a:r>
            <a:endParaRPr i="1" sz="7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22"/>
          <p:cNvSpPr txBox="1"/>
          <p:nvPr/>
        </p:nvSpPr>
        <p:spPr>
          <a:xfrm>
            <a:off x="1354025" y="3697425"/>
            <a:ext cx="5517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7400">
                <a:latin typeface="Calibri"/>
                <a:ea typeface="Calibri"/>
                <a:cs typeface="Calibri"/>
                <a:sym typeface="Calibri"/>
              </a:rPr>
              <a:t>2</a:t>
            </a:r>
            <a:endParaRPr i="1" sz="7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3"/>
          <p:cNvSpPr/>
          <p:nvPr/>
        </p:nvSpPr>
        <p:spPr>
          <a:xfrm>
            <a:off x="0" y="1"/>
            <a:ext cx="12192000" cy="10422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23"/>
          <p:cNvSpPr txBox="1"/>
          <p:nvPr>
            <p:ph type="title"/>
          </p:nvPr>
        </p:nvSpPr>
        <p:spPr>
          <a:xfrm>
            <a:off x="838200" y="69112"/>
            <a:ext cx="105156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en-US">
                <a:solidFill>
                  <a:schemeClr val="lt1"/>
                </a:solidFill>
              </a:rPr>
              <a:t>Hardware: Adalogger</a:t>
            </a:r>
            <a:endParaRPr/>
          </a:p>
        </p:txBody>
      </p:sp>
      <p:sp>
        <p:nvSpPr>
          <p:cNvPr id="228" name="Google Shape;228;p23"/>
          <p:cNvSpPr txBox="1"/>
          <p:nvPr>
            <p:ph idx="1" type="body"/>
          </p:nvPr>
        </p:nvSpPr>
        <p:spPr>
          <a:xfrm>
            <a:off x="838200" y="2353950"/>
            <a:ext cx="5392800" cy="21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48 MHz (4x Mega2560)</a:t>
            </a:r>
            <a:r>
              <a:rPr baseline="30000" lang="en-US"/>
              <a:t>3</a:t>
            </a:r>
            <a:r>
              <a:rPr lang="en-US"/>
              <a:t>, faster speed to process audio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12 bits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Built-in microUSB</a:t>
            </a:r>
            <a:endParaRPr/>
          </a:p>
        </p:txBody>
      </p:sp>
      <p:sp>
        <p:nvSpPr>
          <p:cNvPr id="229" name="Google Shape;229;p23"/>
          <p:cNvSpPr/>
          <p:nvPr/>
        </p:nvSpPr>
        <p:spPr>
          <a:xfrm>
            <a:off x="0" y="1042103"/>
            <a:ext cx="121920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3"/>
          <p:cNvSpPr txBox="1"/>
          <p:nvPr/>
        </p:nvSpPr>
        <p:spPr>
          <a:xfrm>
            <a:off x="11353800" y="6176963"/>
            <a:ext cx="65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/>
          </a:p>
        </p:txBody>
      </p:sp>
      <p:sp>
        <p:nvSpPr>
          <p:cNvPr id="231" name="Google Shape;231;p23"/>
          <p:cNvSpPr txBox="1"/>
          <p:nvPr/>
        </p:nvSpPr>
        <p:spPr>
          <a:xfrm>
            <a:off x="412627" y="6240947"/>
            <a:ext cx="9472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From Adafruit product description, “Adafruit Feather M0 Adalogger,” </a:t>
            </a:r>
            <a:r>
              <a:rPr lang="en-US" sz="12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https://www.adafruit.com/product/2796</a:t>
            </a: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aseline="30000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1575" y="1653662"/>
            <a:ext cx="5141252" cy="3842651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3"/>
          <p:cNvSpPr txBox="1"/>
          <p:nvPr/>
        </p:nvSpPr>
        <p:spPr>
          <a:xfrm>
            <a:off x="7547575" y="5508225"/>
            <a:ext cx="323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Image courtesy of Adafruit Industries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4"/>
          <p:cNvSpPr/>
          <p:nvPr/>
        </p:nvSpPr>
        <p:spPr>
          <a:xfrm>
            <a:off x="0" y="1"/>
            <a:ext cx="12192000" cy="10422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4"/>
          <p:cNvSpPr txBox="1"/>
          <p:nvPr>
            <p:ph type="title"/>
          </p:nvPr>
        </p:nvSpPr>
        <p:spPr>
          <a:xfrm>
            <a:off x="838200" y="69112"/>
            <a:ext cx="105156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en-US">
                <a:solidFill>
                  <a:schemeClr val="lt1"/>
                </a:solidFill>
              </a:rPr>
              <a:t>Hardware: BME680s &amp; I2C Multiplexer</a:t>
            </a:r>
            <a:endParaRPr/>
          </a:p>
        </p:txBody>
      </p:sp>
      <p:sp>
        <p:nvSpPr>
          <p:cNvPr id="240" name="Google Shape;240;p24"/>
          <p:cNvSpPr txBox="1"/>
          <p:nvPr>
            <p:ph idx="1" type="body"/>
          </p:nvPr>
        </p:nvSpPr>
        <p:spPr>
          <a:xfrm>
            <a:off x="838200" y="2012425"/>
            <a:ext cx="5703000" cy="3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Measure temperature, pressure, humidity, and VOC concentration</a:t>
            </a:r>
            <a:r>
              <a:rPr baseline="30000" lang="en-US"/>
              <a:t>4</a:t>
            </a:r>
            <a:endParaRPr baseline="300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Metal-oxide (MOX) detector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 Multiplexer allows multiple I2C sensors with same address on the same microcontroller</a:t>
            </a:r>
            <a:r>
              <a:rPr baseline="30000" lang="en-US"/>
              <a:t>5</a:t>
            </a:r>
            <a:endParaRPr baseline="30000"/>
          </a:p>
        </p:txBody>
      </p:sp>
      <p:sp>
        <p:nvSpPr>
          <p:cNvPr id="241" name="Google Shape;241;p24"/>
          <p:cNvSpPr/>
          <p:nvPr/>
        </p:nvSpPr>
        <p:spPr>
          <a:xfrm>
            <a:off x="0" y="1042103"/>
            <a:ext cx="121920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4"/>
          <p:cNvSpPr txBox="1"/>
          <p:nvPr/>
        </p:nvSpPr>
        <p:spPr>
          <a:xfrm>
            <a:off x="11353800" y="6176963"/>
            <a:ext cx="65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/>
          </a:p>
        </p:txBody>
      </p:sp>
      <p:sp>
        <p:nvSpPr>
          <p:cNvPr id="243" name="Google Shape;243;p24"/>
          <p:cNvSpPr txBox="1"/>
          <p:nvPr/>
        </p:nvSpPr>
        <p:spPr>
          <a:xfrm>
            <a:off x="412627" y="5900697"/>
            <a:ext cx="9472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From Adafruit product description, “Adafruit BME680 - Temperature, Humidity, Pressure, and Gas Sensor - STEMMA QT,” </a:t>
            </a:r>
            <a:r>
              <a:rPr lang="en-US" sz="12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https://www.adafruit.com/product/3660</a:t>
            </a: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aseline="30000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From Adafruit product description, “Adafruit TCA9548A 1-to-8 I2C Multiplexer Breakout: Overview,” </a:t>
            </a:r>
            <a:r>
              <a:rPr lang="en-US" sz="12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https://learn.adafruit.com/adafruit-tca9548a-1-to-8-i2c-multiplexer-breakout/overview</a:t>
            </a: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baseline="3000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4" name="Google Shape;24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9900" y="1353812"/>
            <a:ext cx="3024924" cy="240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80301" y="3904160"/>
            <a:ext cx="3024924" cy="2272814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4"/>
          <p:cNvSpPr txBox="1"/>
          <p:nvPr/>
        </p:nvSpPr>
        <p:spPr>
          <a:xfrm>
            <a:off x="10042525" y="3121200"/>
            <a:ext cx="1805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Images courtesy of Adafruit Industries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5"/>
          <p:cNvSpPr/>
          <p:nvPr/>
        </p:nvSpPr>
        <p:spPr>
          <a:xfrm>
            <a:off x="0" y="1"/>
            <a:ext cx="12192000" cy="10422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25"/>
          <p:cNvSpPr txBox="1"/>
          <p:nvPr>
            <p:ph type="title"/>
          </p:nvPr>
        </p:nvSpPr>
        <p:spPr>
          <a:xfrm>
            <a:off x="838200" y="69112"/>
            <a:ext cx="105156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en-US">
                <a:solidFill>
                  <a:schemeClr val="lt1"/>
                </a:solidFill>
              </a:rPr>
              <a:t>Hardware: Electret Microphone</a:t>
            </a:r>
            <a:endParaRPr/>
          </a:p>
        </p:txBody>
      </p:sp>
      <p:sp>
        <p:nvSpPr>
          <p:cNvPr id="253" name="Google Shape;253;p25"/>
          <p:cNvSpPr txBox="1"/>
          <p:nvPr>
            <p:ph idx="1" type="body"/>
          </p:nvPr>
        </p:nvSpPr>
        <p:spPr>
          <a:xfrm>
            <a:off x="838200" y="2353950"/>
            <a:ext cx="5794200" cy="21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Records between 20Hz and 20KHz</a:t>
            </a:r>
            <a:r>
              <a:rPr baseline="30000" lang="en-US"/>
              <a:t>6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Parallel plate capacitor with permanent dipole moment</a:t>
            </a:r>
            <a:r>
              <a:rPr baseline="30000" lang="en-US"/>
              <a:t>7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Output connected to analog pin</a:t>
            </a:r>
            <a:endParaRPr/>
          </a:p>
        </p:txBody>
      </p:sp>
      <p:sp>
        <p:nvSpPr>
          <p:cNvPr id="254" name="Google Shape;254;p25"/>
          <p:cNvSpPr/>
          <p:nvPr/>
        </p:nvSpPr>
        <p:spPr>
          <a:xfrm>
            <a:off x="0" y="1042103"/>
            <a:ext cx="121920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25"/>
          <p:cNvSpPr txBox="1"/>
          <p:nvPr/>
        </p:nvSpPr>
        <p:spPr>
          <a:xfrm>
            <a:off x="11353800" y="6176963"/>
            <a:ext cx="65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/>
          </a:p>
        </p:txBody>
      </p:sp>
      <p:sp>
        <p:nvSpPr>
          <p:cNvPr id="256" name="Google Shape;256;p25"/>
          <p:cNvSpPr txBox="1"/>
          <p:nvPr/>
        </p:nvSpPr>
        <p:spPr>
          <a:xfrm>
            <a:off x="400102" y="6227672"/>
            <a:ext cx="94722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From Adafruit product description, “Electret Microphone Amplifier - MAX4466 with Adjustable Gain,” </a:t>
            </a:r>
            <a:r>
              <a:rPr lang="en-US" sz="12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https://www.adafruit.com/product/</a:t>
            </a: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1063.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aseline="30000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George Gollin, private correspondence.</a:t>
            </a:r>
            <a:endParaRPr baseline="30000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7" name="Google Shape;25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6552" y="1777650"/>
            <a:ext cx="4191475" cy="339805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5"/>
          <p:cNvSpPr txBox="1"/>
          <p:nvPr/>
        </p:nvSpPr>
        <p:spPr>
          <a:xfrm>
            <a:off x="7622800" y="5175700"/>
            <a:ext cx="323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Image courtesy of Adafruit Industries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6"/>
          <p:cNvSpPr/>
          <p:nvPr/>
        </p:nvSpPr>
        <p:spPr>
          <a:xfrm>
            <a:off x="0" y="1"/>
            <a:ext cx="12192000" cy="10422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26"/>
          <p:cNvSpPr txBox="1"/>
          <p:nvPr>
            <p:ph type="title"/>
          </p:nvPr>
        </p:nvSpPr>
        <p:spPr>
          <a:xfrm>
            <a:off x="838200" y="69112"/>
            <a:ext cx="105156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en-US">
                <a:solidFill>
                  <a:schemeClr val="lt1"/>
                </a:solidFill>
              </a:rPr>
              <a:t>Hardware: Paper Shaker</a:t>
            </a:r>
            <a:endParaRPr/>
          </a:p>
        </p:txBody>
      </p:sp>
      <p:sp>
        <p:nvSpPr>
          <p:cNvPr id="265" name="Google Shape;265;p26"/>
          <p:cNvSpPr/>
          <p:nvPr/>
        </p:nvSpPr>
        <p:spPr>
          <a:xfrm>
            <a:off x="0" y="1042103"/>
            <a:ext cx="121920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26"/>
          <p:cNvSpPr txBox="1"/>
          <p:nvPr/>
        </p:nvSpPr>
        <p:spPr>
          <a:xfrm>
            <a:off x="11353800" y="6176963"/>
            <a:ext cx="65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endParaRPr/>
          </a:p>
        </p:txBody>
      </p:sp>
      <p:pic>
        <p:nvPicPr>
          <p:cNvPr id="267" name="Google Shape;26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5275" y="1506275"/>
            <a:ext cx="5028372" cy="4834402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6"/>
          <p:cNvSpPr txBox="1"/>
          <p:nvPr/>
        </p:nvSpPr>
        <p:spPr>
          <a:xfrm>
            <a:off x="1245650" y="3673125"/>
            <a:ext cx="1595700" cy="800400"/>
          </a:xfrm>
          <a:prstGeom prst="rect">
            <a:avLst/>
          </a:prstGeom>
          <a:solidFill>
            <a:srgbClr val="FBF9F9">
              <a:alpha val="86590"/>
            </a:srgbClr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Dowel Holders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26"/>
          <p:cNvSpPr txBox="1"/>
          <p:nvPr/>
        </p:nvSpPr>
        <p:spPr>
          <a:xfrm>
            <a:off x="8452000" y="1747950"/>
            <a:ext cx="1595700" cy="492600"/>
          </a:xfrm>
          <a:prstGeom prst="rect">
            <a:avLst/>
          </a:prstGeom>
          <a:solidFill>
            <a:srgbClr val="FBF9F9">
              <a:alpha val="86590"/>
            </a:srgbClr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Motor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26"/>
          <p:cNvSpPr txBox="1"/>
          <p:nvPr/>
        </p:nvSpPr>
        <p:spPr>
          <a:xfrm>
            <a:off x="8452000" y="3361650"/>
            <a:ext cx="1595700" cy="800400"/>
          </a:xfrm>
          <a:prstGeom prst="rect">
            <a:avLst/>
          </a:prstGeom>
          <a:solidFill>
            <a:srgbClr val="FBF9F9">
              <a:alpha val="86590"/>
            </a:srgbClr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Encoding Wheel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26"/>
          <p:cNvSpPr txBox="1"/>
          <p:nvPr/>
        </p:nvSpPr>
        <p:spPr>
          <a:xfrm>
            <a:off x="4909475" y="1664050"/>
            <a:ext cx="1595700" cy="492600"/>
          </a:xfrm>
          <a:prstGeom prst="rect">
            <a:avLst/>
          </a:prstGeom>
          <a:solidFill>
            <a:srgbClr val="FBF9F9">
              <a:alpha val="86590"/>
            </a:srgbClr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Binder Clips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26"/>
          <p:cNvSpPr txBox="1"/>
          <p:nvPr/>
        </p:nvSpPr>
        <p:spPr>
          <a:xfrm>
            <a:off x="8452000" y="4955625"/>
            <a:ext cx="1595700" cy="800400"/>
          </a:xfrm>
          <a:prstGeom prst="rect">
            <a:avLst/>
          </a:prstGeom>
          <a:solidFill>
            <a:srgbClr val="FBF9F9">
              <a:alpha val="86590"/>
            </a:srgbClr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Connection to PCB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3" name="Google Shape;273;p26"/>
          <p:cNvCxnSpPr>
            <a:stCxn id="268" idx="3"/>
          </p:cNvCxnSpPr>
          <p:nvPr/>
        </p:nvCxnSpPr>
        <p:spPr>
          <a:xfrm flipH="1" rot="10800000">
            <a:off x="2841350" y="3443025"/>
            <a:ext cx="699600" cy="630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4" name="Google Shape;274;p26"/>
          <p:cNvCxnSpPr>
            <a:stCxn id="268" idx="3"/>
          </p:cNvCxnSpPr>
          <p:nvPr/>
        </p:nvCxnSpPr>
        <p:spPr>
          <a:xfrm flipH="1" rot="10800000">
            <a:off x="2841350" y="3051225"/>
            <a:ext cx="4422600" cy="1022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5" name="Google Shape;275;p26"/>
          <p:cNvCxnSpPr>
            <a:stCxn id="271" idx="2"/>
          </p:cNvCxnSpPr>
          <p:nvPr/>
        </p:nvCxnSpPr>
        <p:spPr>
          <a:xfrm flipH="1">
            <a:off x="5500325" y="2156650"/>
            <a:ext cx="207000" cy="838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6" name="Google Shape;276;p26"/>
          <p:cNvCxnSpPr>
            <a:stCxn id="269" idx="2"/>
          </p:cNvCxnSpPr>
          <p:nvPr/>
        </p:nvCxnSpPr>
        <p:spPr>
          <a:xfrm flipH="1">
            <a:off x="7529950" y="2240550"/>
            <a:ext cx="1719900" cy="754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7" name="Google Shape;277;p26"/>
          <p:cNvCxnSpPr>
            <a:stCxn id="270" idx="1"/>
          </p:cNvCxnSpPr>
          <p:nvPr/>
        </p:nvCxnSpPr>
        <p:spPr>
          <a:xfrm rot="10800000">
            <a:off x="7627900" y="3135150"/>
            <a:ext cx="824100" cy="626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8" name="Google Shape;278;p26"/>
          <p:cNvCxnSpPr>
            <a:stCxn id="272" idx="1"/>
          </p:cNvCxnSpPr>
          <p:nvPr/>
        </p:nvCxnSpPr>
        <p:spPr>
          <a:xfrm rot="10800000">
            <a:off x="7333900" y="5150625"/>
            <a:ext cx="1118100" cy="205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7"/>
          <p:cNvSpPr/>
          <p:nvPr/>
        </p:nvSpPr>
        <p:spPr>
          <a:xfrm>
            <a:off x="0" y="1"/>
            <a:ext cx="12192000" cy="10422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7"/>
          <p:cNvSpPr txBox="1"/>
          <p:nvPr>
            <p:ph type="title"/>
          </p:nvPr>
        </p:nvSpPr>
        <p:spPr>
          <a:xfrm>
            <a:off x="838200" y="69112"/>
            <a:ext cx="105156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en-US">
                <a:solidFill>
                  <a:schemeClr val="lt1"/>
                </a:solidFill>
              </a:rPr>
              <a:t>Paper Shaker: Powering TT Motor</a:t>
            </a:r>
            <a:endParaRPr/>
          </a:p>
        </p:txBody>
      </p:sp>
      <p:sp>
        <p:nvSpPr>
          <p:cNvPr id="285" name="Google Shape;285;p27"/>
          <p:cNvSpPr/>
          <p:nvPr/>
        </p:nvSpPr>
        <p:spPr>
          <a:xfrm>
            <a:off x="0" y="1042103"/>
            <a:ext cx="121920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27"/>
          <p:cNvSpPr txBox="1"/>
          <p:nvPr/>
        </p:nvSpPr>
        <p:spPr>
          <a:xfrm>
            <a:off x="11353800" y="6176963"/>
            <a:ext cx="65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/>
          </a:p>
        </p:txBody>
      </p:sp>
      <p:pic>
        <p:nvPicPr>
          <p:cNvPr id="287" name="Google Shape;28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55979" y="4041138"/>
            <a:ext cx="3155584" cy="1974926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8" name="Google Shape;28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2400" y="1693838"/>
            <a:ext cx="1037812" cy="21864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9" name="Google Shape;28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62450" y="1905325"/>
            <a:ext cx="2696241" cy="1974924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0" name="Google Shape;290;p27"/>
          <p:cNvPicPr preferRelativeResize="0"/>
          <p:nvPr/>
        </p:nvPicPr>
        <p:blipFill rotWithShape="1">
          <a:blip r:embed="rId6">
            <a:alphaModFix/>
          </a:blip>
          <a:srcRect b="0" l="6596" r="11254" t="0"/>
          <a:stretch/>
        </p:blipFill>
        <p:spPr>
          <a:xfrm>
            <a:off x="3347500" y="1592275"/>
            <a:ext cx="4074676" cy="4473924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7"/>
          <p:cNvSpPr txBox="1"/>
          <p:nvPr/>
        </p:nvSpPr>
        <p:spPr>
          <a:xfrm>
            <a:off x="8793275" y="1466900"/>
            <a:ext cx="323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Images courtesy of Adafruit Industries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27"/>
          <p:cNvSpPr txBox="1"/>
          <p:nvPr/>
        </p:nvSpPr>
        <p:spPr>
          <a:xfrm>
            <a:off x="1101500" y="3384563"/>
            <a:ext cx="1598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600">
                <a:latin typeface="Calibri"/>
                <a:ea typeface="Calibri"/>
                <a:cs typeface="Calibri"/>
                <a:sym typeface="Calibri"/>
              </a:rPr>
              <a:t>V = IR</a:t>
            </a:r>
            <a:endParaRPr i="1" sz="3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8"/>
          <p:cNvSpPr/>
          <p:nvPr/>
        </p:nvSpPr>
        <p:spPr>
          <a:xfrm>
            <a:off x="0" y="1"/>
            <a:ext cx="12192000" cy="10422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28"/>
          <p:cNvSpPr txBox="1"/>
          <p:nvPr>
            <p:ph type="title"/>
          </p:nvPr>
        </p:nvSpPr>
        <p:spPr>
          <a:xfrm>
            <a:off x="838200" y="69112"/>
            <a:ext cx="105156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en-US">
                <a:solidFill>
                  <a:schemeClr val="lt1"/>
                </a:solidFill>
              </a:rPr>
              <a:t>Paper Shaker: Designing the “Shake”</a:t>
            </a:r>
            <a:endParaRPr/>
          </a:p>
        </p:txBody>
      </p:sp>
      <p:sp>
        <p:nvSpPr>
          <p:cNvPr id="299" name="Google Shape;299;p28"/>
          <p:cNvSpPr txBox="1"/>
          <p:nvPr>
            <p:ph idx="1" type="body"/>
          </p:nvPr>
        </p:nvSpPr>
        <p:spPr>
          <a:xfrm>
            <a:off x="762975" y="2313325"/>
            <a:ext cx="4703400" cy="3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Designed holders to connect motor/quarter-inch dowel to half-inch dowels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Created in TinkerCAD according to manufacturer specs</a:t>
            </a:r>
            <a:endParaRPr/>
          </a:p>
          <a:p>
            <a:pPr indent="-1651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3D printed</a:t>
            </a:r>
            <a:endParaRPr/>
          </a:p>
        </p:txBody>
      </p:sp>
      <p:sp>
        <p:nvSpPr>
          <p:cNvPr id="300" name="Google Shape;300;p28"/>
          <p:cNvSpPr/>
          <p:nvPr/>
        </p:nvSpPr>
        <p:spPr>
          <a:xfrm>
            <a:off x="0" y="1042103"/>
            <a:ext cx="121920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28"/>
          <p:cNvSpPr txBox="1"/>
          <p:nvPr/>
        </p:nvSpPr>
        <p:spPr>
          <a:xfrm>
            <a:off x="11353800" y="6176963"/>
            <a:ext cx="65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/>
          </a:p>
        </p:txBody>
      </p:sp>
      <p:pic>
        <p:nvPicPr>
          <p:cNvPr id="302" name="Google Shape;302;p28"/>
          <p:cNvPicPr preferRelativeResize="0"/>
          <p:nvPr/>
        </p:nvPicPr>
        <p:blipFill rotWithShape="1">
          <a:blip r:embed="rId3">
            <a:alphaModFix/>
          </a:blip>
          <a:srcRect b="0" l="0" r="0" t="8999"/>
          <a:stretch/>
        </p:blipFill>
        <p:spPr>
          <a:xfrm>
            <a:off x="6479700" y="1281300"/>
            <a:ext cx="3713274" cy="244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8"/>
          <p:cNvPicPr preferRelativeResize="0"/>
          <p:nvPr/>
        </p:nvPicPr>
        <p:blipFill rotWithShape="1">
          <a:blip r:embed="rId4">
            <a:alphaModFix/>
          </a:blip>
          <a:srcRect b="5964" l="15019" r="9354" t="8587"/>
          <a:stretch/>
        </p:blipFill>
        <p:spPr>
          <a:xfrm>
            <a:off x="5541575" y="3799275"/>
            <a:ext cx="2808375" cy="26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77600" y="3730187"/>
            <a:ext cx="2658774" cy="223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9"/>
          <p:cNvSpPr/>
          <p:nvPr/>
        </p:nvSpPr>
        <p:spPr>
          <a:xfrm>
            <a:off x="0" y="1"/>
            <a:ext cx="12192000" cy="10422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29"/>
          <p:cNvSpPr txBox="1"/>
          <p:nvPr>
            <p:ph type="title"/>
          </p:nvPr>
        </p:nvSpPr>
        <p:spPr>
          <a:xfrm>
            <a:off x="838200" y="69112"/>
            <a:ext cx="105156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en-US">
                <a:solidFill>
                  <a:schemeClr val="lt1"/>
                </a:solidFill>
              </a:rPr>
              <a:t>Paper Shaker: Recording Rotation Frequency</a:t>
            </a:r>
            <a:endParaRPr/>
          </a:p>
        </p:txBody>
      </p:sp>
      <p:sp>
        <p:nvSpPr>
          <p:cNvPr id="311" name="Google Shape;311;p29"/>
          <p:cNvSpPr txBox="1"/>
          <p:nvPr>
            <p:ph idx="1" type="body"/>
          </p:nvPr>
        </p:nvSpPr>
        <p:spPr>
          <a:xfrm>
            <a:off x="1355975" y="4322075"/>
            <a:ext cx="32865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Photo </a:t>
            </a:r>
            <a:r>
              <a:rPr lang="en-US"/>
              <a:t>Interrupter</a:t>
            </a:r>
            <a:r>
              <a:rPr lang="en-US"/>
              <a:t>: IR LED emitted </a:t>
            </a:r>
            <a:r>
              <a:rPr lang="en-US"/>
              <a:t>across</a:t>
            </a:r>
            <a:r>
              <a:rPr lang="en-US"/>
              <a:t> a gap to IR detector</a:t>
            </a:r>
            <a:r>
              <a:rPr baseline="30000" lang="en-US"/>
              <a:t>8</a:t>
            </a:r>
            <a:endParaRPr baseline="30000"/>
          </a:p>
        </p:txBody>
      </p:sp>
      <p:sp>
        <p:nvSpPr>
          <p:cNvPr id="312" name="Google Shape;312;p29"/>
          <p:cNvSpPr/>
          <p:nvPr/>
        </p:nvSpPr>
        <p:spPr>
          <a:xfrm>
            <a:off x="0" y="1042103"/>
            <a:ext cx="121920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29"/>
          <p:cNvSpPr txBox="1"/>
          <p:nvPr/>
        </p:nvSpPr>
        <p:spPr>
          <a:xfrm>
            <a:off x="11353800" y="6176963"/>
            <a:ext cx="65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r>
            <a:endParaRPr/>
          </a:p>
        </p:txBody>
      </p:sp>
      <p:sp>
        <p:nvSpPr>
          <p:cNvPr id="314" name="Google Shape;314;p29"/>
          <p:cNvSpPr txBox="1"/>
          <p:nvPr/>
        </p:nvSpPr>
        <p:spPr>
          <a:xfrm>
            <a:off x="412627" y="6240947"/>
            <a:ext cx="9472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From Adafruit product description, “T-Slot Photo Interrupter,” </a:t>
            </a:r>
            <a:r>
              <a:rPr lang="en-US" sz="12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https://www.adafruit.com/product/3986</a:t>
            </a: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baseline="30000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4625" y="1407275"/>
            <a:ext cx="3794601" cy="29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0025" y="1465751"/>
            <a:ext cx="3385400" cy="279785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9"/>
          <p:cNvSpPr txBox="1"/>
          <p:nvPr>
            <p:ph idx="1" type="body"/>
          </p:nvPr>
        </p:nvSpPr>
        <p:spPr>
          <a:xfrm>
            <a:off x="7129475" y="4263600"/>
            <a:ext cx="3286500" cy="10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TT motor encoder wheel</a:t>
            </a:r>
            <a:endParaRPr baseline="30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0"/>
          <p:cNvSpPr/>
          <p:nvPr/>
        </p:nvSpPr>
        <p:spPr>
          <a:xfrm>
            <a:off x="0" y="1"/>
            <a:ext cx="12192000" cy="10422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30"/>
          <p:cNvSpPr txBox="1"/>
          <p:nvPr>
            <p:ph type="title"/>
          </p:nvPr>
        </p:nvSpPr>
        <p:spPr>
          <a:xfrm>
            <a:off x="838200" y="69112"/>
            <a:ext cx="105156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en-US">
                <a:solidFill>
                  <a:schemeClr val="lt1"/>
                </a:solidFill>
              </a:rPr>
              <a:t>SOFTWARE</a:t>
            </a:r>
            <a:endParaRPr/>
          </a:p>
        </p:txBody>
      </p:sp>
      <p:sp>
        <p:nvSpPr>
          <p:cNvPr id="324" name="Google Shape;324;p30"/>
          <p:cNvSpPr/>
          <p:nvPr/>
        </p:nvSpPr>
        <p:spPr>
          <a:xfrm>
            <a:off x="0" y="1042103"/>
            <a:ext cx="121920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30"/>
          <p:cNvSpPr txBox="1"/>
          <p:nvPr/>
        </p:nvSpPr>
        <p:spPr>
          <a:xfrm>
            <a:off x="11353800" y="6176963"/>
            <a:ext cx="65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r>
            <a:endParaRPr/>
          </a:p>
        </p:txBody>
      </p:sp>
      <p:sp>
        <p:nvSpPr>
          <p:cNvPr id="326" name="Google Shape;326;p30"/>
          <p:cNvSpPr txBox="1"/>
          <p:nvPr/>
        </p:nvSpPr>
        <p:spPr>
          <a:xfrm>
            <a:off x="412627" y="6240947"/>
            <a:ext cx="9472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George Gollin provided code</a:t>
            </a:r>
            <a:endParaRPr baseline="30000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30"/>
          <p:cNvSpPr txBox="1"/>
          <p:nvPr>
            <p:ph idx="1" type="body"/>
          </p:nvPr>
        </p:nvSpPr>
        <p:spPr>
          <a:xfrm>
            <a:off x="838200" y="2354025"/>
            <a:ext cx="10219800" cy="3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Sound recording: Reads the ADC at ~16kHz, generates 20 audio files with 10000 samples representing a 0.6 second interval. Files have a 125 ms gap</a:t>
            </a:r>
            <a:r>
              <a:rPr baseline="30000" lang="en-US"/>
              <a:t>1</a:t>
            </a:r>
            <a:r>
              <a:rPr lang="en-US"/>
              <a:t>.</a:t>
            </a:r>
            <a:endParaRPr/>
          </a:p>
          <a:p>
            <a:pPr indent="-1651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Corresponding Python file reads each audio file and plots its Fourier transform individually. No concatenating of files!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1"/>
          <p:cNvSpPr/>
          <p:nvPr/>
        </p:nvSpPr>
        <p:spPr>
          <a:xfrm>
            <a:off x="0" y="1"/>
            <a:ext cx="12192000" cy="10422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31"/>
          <p:cNvSpPr txBox="1"/>
          <p:nvPr>
            <p:ph type="title"/>
          </p:nvPr>
        </p:nvSpPr>
        <p:spPr>
          <a:xfrm>
            <a:off x="838200" y="69112"/>
            <a:ext cx="105156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en-US">
                <a:solidFill>
                  <a:schemeClr val="lt1"/>
                </a:solidFill>
              </a:rPr>
              <a:t>SOFTWARE</a:t>
            </a:r>
            <a:endParaRPr/>
          </a:p>
        </p:txBody>
      </p:sp>
      <p:sp>
        <p:nvSpPr>
          <p:cNvPr id="334" name="Google Shape;334;p31"/>
          <p:cNvSpPr/>
          <p:nvPr/>
        </p:nvSpPr>
        <p:spPr>
          <a:xfrm>
            <a:off x="0" y="1042103"/>
            <a:ext cx="121920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31"/>
          <p:cNvSpPr txBox="1"/>
          <p:nvPr/>
        </p:nvSpPr>
        <p:spPr>
          <a:xfrm>
            <a:off x="11353800" y="6176963"/>
            <a:ext cx="65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endParaRPr/>
          </a:p>
        </p:txBody>
      </p:sp>
      <p:sp>
        <p:nvSpPr>
          <p:cNvPr id="336" name="Google Shape;336;p31"/>
          <p:cNvSpPr txBox="1"/>
          <p:nvPr>
            <p:ph idx="1" type="body"/>
          </p:nvPr>
        </p:nvSpPr>
        <p:spPr>
          <a:xfrm>
            <a:off x="838200" y="2528150"/>
            <a:ext cx="10219800" cy="3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To read and record BME680s: the software maintains one file in a CSV format to which all four BME680s record their data.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Corresponding Python file uses Pandas to open the generated file, cleans up the data, and plots the data.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/>
          <p:nvPr/>
        </p:nvSpPr>
        <p:spPr>
          <a:xfrm>
            <a:off x="0" y="1"/>
            <a:ext cx="12192000" cy="1042102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4"/>
          <p:cNvSpPr txBox="1"/>
          <p:nvPr>
            <p:ph type="title"/>
          </p:nvPr>
        </p:nvSpPr>
        <p:spPr>
          <a:xfrm>
            <a:off x="838200" y="69112"/>
            <a:ext cx="10515600" cy="9038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en-US">
                <a:solidFill>
                  <a:schemeClr val="lt1"/>
                </a:solidFill>
              </a:rPr>
              <a:t>Overview</a:t>
            </a:r>
            <a:endParaRPr/>
          </a:p>
        </p:txBody>
      </p:sp>
      <p:grpSp>
        <p:nvGrpSpPr>
          <p:cNvPr id="95" name="Google Shape;95;p14"/>
          <p:cNvGrpSpPr/>
          <p:nvPr/>
        </p:nvGrpSpPr>
        <p:grpSpPr>
          <a:xfrm>
            <a:off x="838200" y="1797187"/>
            <a:ext cx="10515600" cy="4377651"/>
            <a:chOff x="0" y="-28438"/>
            <a:chExt cx="10515600" cy="4377651"/>
          </a:xfrm>
        </p:grpSpPr>
        <p:cxnSp>
          <p:nvCxnSpPr>
            <p:cNvPr id="96" name="Google Shape;96;p14"/>
            <p:cNvCxnSpPr/>
            <p:nvPr/>
          </p:nvCxnSpPr>
          <p:spPr>
            <a:xfrm>
              <a:off x="0" y="2124"/>
              <a:ext cx="10515600" cy="0"/>
            </a:xfrm>
            <a:prstGeom prst="straightConnector1">
              <a:avLst/>
            </a:prstGeom>
            <a:solidFill>
              <a:srgbClr val="4372C3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97" name="Google Shape;97;p14"/>
            <p:cNvSpPr/>
            <p:nvPr/>
          </p:nvSpPr>
          <p:spPr>
            <a:xfrm>
              <a:off x="0" y="2124"/>
              <a:ext cx="10515600" cy="7245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4"/>
            <p:cNvSpPr txBox="1"/>
            <p:nvPr/>
          </p:nvSpPr>
          <p:spPr>
            <a:xfrm>
              <a:off x="0" y="-28439"/>
              <a:ext cx="10515600" cy="72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5725" lIns="125725" spcFirstLastPara="1" rIns="125725" wrap="square" tIns="1257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alibri"/>
                <a:buNone/>
              </a:pPr>
              <a:r>
                <a:rPr lang="en-US" sz="3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Fresh Press</a:t>
              </a:r>
              <a:endParaRPr/>
            </a:p>
          </p:txBody>
        </p:sp>
        <p:cxnSp>
          <p:nvCxnSpPr>
            <p:cNvPr id="99" name="Google Shape;99;p14"/>
            <p:cNvCxnSpPr/>
            <p:nvPr/>
          </p:nvCxnSpPr>
          <p:spPr>
            <a:xfrm>
              <a:off x="0" y="726639"/>
              <a:ext cx="10515600" cy="0"/>
            </a:xfrm>
            <a:prstGeom prst="straightConnector1">
              <a:avLst/>
            </a:prstGeom>
            <a:solidFill>
              <a:srgbClr val="4372C3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00" name="Google Shape;100;p14"/>
            <p:cNvSpPr/>
            <p:nvPr/>
          </p:nvSpPr>
          <p:spPr>
            <a:xfrm>
              <a:off x="0" y="726639"/>
              <a:ext cx="10515600" cy="7245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4"/>
            <p:cNvSpPr txBox="1"/>
            <p:nvPr/>
          </p:nvSpPr>
          <p:spPr>
            <a:xfrm>
              <a:off x="0" y="1451152"/>
              <a:ext cx="10515600" cy="72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5725" lIns="125725" spcFirstLastPara="1" rIns="125725" wrap="square" tIns="1257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alibri"/>
                <a:buNone/>
              </a:pPr>
              <a:r>
                <a:rPr lang="en-US" sz="3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Calibration &amp; Initial Measurements</a:t>
              </a:r>
              <a:endParaRPr/>
            </a:p>
          </p:txBody>
        </p:sp>
        <p:cxnSp>
          <p:nvCxnSpPr>
            <p:cNvPr id="102" name="Google Shape;102;p14"/>
            <p:cNvCxnSpPr/>
            <p:nvPr/>
          </p:nvCxnSpPr>
          <p:spPr>
            <a:xfrm>
              <a:off x="0" y="1451154"/>
              <a:ext cx="10515600" cy="0"/>
            </a:xfrm>
            <a:prstGeom prst="straightConnector1">
              <a:avLst/>
            </a:prstGeom>
            <a:solidFill>
              <a:srgbClr val="4372C3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03" name="Google Shape;103;p14"/>
            <p:cNvSpPr txBox="1"/>
            <p:nvPr/>
          </p:nvSpPr>
          <p:spPr>
            <a:xfrm>
              <a:off x="0" y="711342"/>
              <a:ext cx="10515600" cy="72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5725" lIns="125725" spcFirstLastPara="1" rIns="125725" wrap="square" tIns="125725">
              <a:no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alibri"/>
                <a:buNone/>
              </a:pPr>
              <a:r>
                <a:rPr lang="en-US" sz="3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Goals of Project</a:t>
              </a:r>
              <a:endParaRPr/>
            </a:p>
          </p:txBody>
        </p:sp>
        <p:cxnSp>
          <p:nvCxnSpPr>
            <p:cNvPr id="104" name="Google Shape;104;p14"/>
            <p:cNvCxnSpPr/>
            <p:nvPr/>
          </p:nvCxnSpPr>
          <p:spPr>
            <a:xfrm>
              <a:off x="0" y="2175669"/>
              <a:ext cx="10515600" cy="0"/>
            </a:xfrm>
            <a:prstGeom prst="straightConnector1">
              <a:avLst/>
            </a:prstGeom>
            <a:solidFill>
              <a:srgbClr val="4372C3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05" name="Google Shape;105;p14"/>
            <p:cNvSpPr/>
            <p:nvPr/>
          </p:nvSpPr>
          <p:spPr>
            <a:xfrm>
              <a:off x="0" y="2175669"/>
              <a:ext cx="10515600" cy="7245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4"/>
            <p:cNvSpPr txBox="1"/>
            <p:nvPr/>
          </p:nvSpPr>
          <p:spPr>
            <a:xfrm>
              <a:off x="0" y="2175669"/>
              <a:ext cx="10515600" cy="7245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5725" lIns="125725" spcFirstLastPara="1" rIns="125725" wrap="square" tIns="1257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alibri"/>
                <a:buNone/>
              </a:pPr>
              <a:r>
                <a:rPr lang="en-US" sz="3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Hardware &amp; Software</a:t>
              </a:r>
              <a:endParaRPr/>
            </a:p>
          </p:txBody>
        </p:sp>
        <p:cxnSp>
          <p:nvCxnSpPr>
            <p:cNvPr id="107" name="Google Shape;107;p14"/>
            <p:cNvCxnSpPr/>
            <p:nvPr/>
          </p:nvCxnSpPr>
          <p:spPr>
            <a:xfrm>
              <a:off x="0" y="2900183"/>
              <a:ext cx="10515600" cy="0"/>
            </a:xfrm>
            <a:prstGeom prst="straightConnector1">
              <a:avLst/>
            </a:prstGeom>
            <a:solidFill>
              <a:srgbClr val="4372C3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08" name="Google Shape;108;p14"/>
            <p:cNvSpPr/>
            <p:nvPr/>
          </p:nvSpPr>
          <p:spPr>
            <a:xfrm>
              <a:off x="0" y="2900183"/>
              <a:ext cx="10515600" cy="7245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4"/>
            <p:cNvSpPr txBox="1"/>
            <p:nvPr/>
          </p:nvSpPr>
          <p:spPr>
            <a:xfrm>
              <a:off x="0" y="2900183"/>
              <a:ext cx="10515600" cy="7245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5725" lIns="125725" spcFirstLastPara="1" rIns="125725" wrap="square" tIns="1257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alibri"/>
                <a:buNone/>
              </a:pPr>
              <a:r>
                <a:rPr lang="en-US" sz="3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Fieldwork &amp; Analysis</a:t>
              </a:r>
              <a:endParaRPr/>
            </a:p>
          </p:txBody>
        </p:sp>
        <p:cxnSp>
          <p:nvCxnSpPr>
            <p:cNvPr id="110" name="Google Shape;110;p14"/>
            <p:cNvCxnSpPr/>
            <p:nvPr/>
          </p:nvCxnSpPr>
          <p:spPr>
            <a:xfrm>
              <a:off x="0" y="3624698"/>
              <a:ext cx="10515600" cy="0"/>
            </a:xfrm>
            <a:prstGeom prst="straightConnector1">
              <a:avLst/>
            </a:prstGeom>
            <a:solidFill>
              <a:srgbClr val="4372C3"/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11" name="Google Shape;111;p14"/>
            <p:cNvSpPr/>
            <p:nvPr/>
          </p:nvSpPr>
          <p:spPr>
            <a:xfrm>
              <a:off x="0" y="3624698"/>
              <a:ext cx="10515600" cy="7245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4"/>
            <p:cNvSpPr txBox="1"/>
            <p:nvPr/>
          </p:nvSpPr>
          <p:spPr>
            <a:xfrm>
              <a:off x="0" y="3624698"/>
              <a:ext cx="10515600" cy="7245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5725" lIns="125725" spcFirstLastPara="1" rIns="125725" wrap="square" tIns="1257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alibri"/>
                <a:buNone/>
              </a:pPr>
              <a:r>
                <a:rPr lang="en-US" sz="3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Conclusions &amp; Future Directions</a:t>
              </a:r>
              <a:endParaRPr/>
            </a:p>
          </p:txBody>
        </p:sp>
      </p:grpSp>
      <p:sp>
        <p:nvSpPr>
          <p:cNvPr id="113" name="Google Shape;113;p14"/>
          <p:cNvSpPr/>
          <p:nvPr/>
        </p:nvSpPr>
        <p:spPr>
          <a:xfrm>
            <a:off x="0" y="1042103"/>
            <a:ext cx="12192000" cy="17001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4"/>
          <p:cNvSpPr txBox="1"/>
          <p:nvPr/>
        </p:nvSpPr>
        <p:spPr>
          <a:xfrm>
            <a:off x="11353800" y="6176963"/>
            <a:ext cx="65621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2"/>
          <p:cNvSpPr/>
          <p:nvPr/>
        </p:nvSpPr>
        <p:spPr>
          <a:xfrm>
            <a:off x="0" y="1"/>
            <a:ext cx="12192000" cy="10422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32"/>
          <p:cNvSpPr txBox="1"/>
          <p:nvPr>
            <p:ph type="title"/>
          </p:nvPr>
        </p:nvSpPr>
        <p:spPr>
          <a:xfrm>
            <a:off x="838200" y="69112"/>
            <a:ext cx="105156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en-US">
                <a:solidFill>
                  <a:schemeClr val="lt1"/>
                </a:solidFill>
              </a:rPr>
              <a:t>Calibrating BME680s</a:t>
            </a:r>
            <a:endParaRPr/>
          </a:p>
        </p:txBody>
      </p:sp>
      <p:sp>
        <p:nvSpPr>
          <p:cNvPr id="343" name="Google Shape;343;p32"/>
          <p:cNvSpPr txBox="1"/>
          <p:nvPr>
            <p:ph idx="1" type="body"/>
          </p:nvPr>
        </p:nvSpPr>
        <p:spPr>
          <a:xfrm>
            <a:off x="713800" y="1281300"/>
            <a:ext cx="10219800" cy="3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 calibration test with both PCBs was run, with all BME680s next to each other.</a:t>
            </a:r>
            <a:endParaRPr/>
          </a:p>
          <a:p>
            <a:pPr indent="-1651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 For each PCB and variable recorded, a reference dataset was selected, and then the average difference with every other dataset of the same type on the same PCB was calculated.</a:t>
            </a:r>
            <a:endParaRPr/>
          </a:p>
          <a:p>
            <a:pPr indent="-1651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This average difference was added to the data collected at the lab as a correction term.</a:t>
            </a:r>
            <a:endParaRPr/>
          </a:p>
          <a:p>
            <a:pPr indent="-1651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 The RMSD was calculated using both real and calibrated data.</a:t>
            </a:r>
            <a:endParaRPr/>
          </a:p>
        </p:txBody>
      </p:sp>
      <p:sp>
        <p:nvSpPr>
          <p:cNvPr id="344" name="Google Shape;344;p32"/>
          <p:cNvSpPr/>
          <p:nvPr/>
        </p:nvSpPr>
        <p:spPr>
          <a:xfrm>
            <a:off x="0" y="1042103"/>
            <a:ext cx="121920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32"/>
          <p:cNvSpPr txBox="1"/>
          <p:nvPr/>
        </p:nvSpPr>
        <p:spPr>
          <a:xfrm>
            <a:off x="11353800" y="6176963"/>
            <a:ext cx="65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  <a:endParaRPr/>
          </a:p>
        </p:txBody>
      </p:sp>
      <p:sp>
        <p:nvSpPr>
          <p:cNvPr id="346" name="Google Shape;346;p32"/>
          <p:cNvSpPr txBox="1"/>
          <p:nvPr/>
        </p:nvSpPr>
        <p:spPr>
          <a:xfrm>
            <a:off x="412627" y="6240947"/>
            <a:ext cx="9472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Reference</a:t>
            </a:r>
            <a:endParaRPr baseline="30000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950" y="4758900"/>
            <a:ext cx="5757639" cy="183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8250" y="4758900"/>
            <a:ext cx="5751067" cy="183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3"/>
          <p:cNvSpPr/>
          <p:nvPr/>
        </p:nvSpPr>
        <p:spPr>
          <a:xfrm>
            <a:off x="0" y="1"/>
            <a:ext cx="12192000" cy="10422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33"/>
          <p:cNvSpPr txBox="1"/>
          <p:nvPr>
            <p:ph type="title"/>
          </p:nvPr>
        </p:nvSpPr>
        <p:spPr>
          <a:xfrm>
            <a:off x="838200" y="69112"/>
            <a:ext cx="105156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en-US">
                <a:solidFill>
                  <a:schemeClr val="lt1"/>
                </a:solidFill>
              </a:rPr>
              <a:t>Abandoning the Paper Shaker…</a:t>
            </a:r>
            <a:endParaRPr/>
          </a:p>
        </p:txBody>
      </p:sp>
      <p:sp>
        <p:nvSpPr>
          <p:cNvPr id="355" name="Google Shape;355;p33"/>
          <p:cNvSpPr txBox="1"/>
          <p:nvPr>
            <p:ph idx="1" type="body"/>
          </p:nvPr>
        </p:nvSpPr>
        <p:spPr>
          <a:xfrm>
            <a:off x="725375" y="2198400"/>
            <a:ext cx="6082500" cy="31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2 Problems: Motor very LOUD, shaken paper very </a:t>
            </a:r>
            <a:r>
              <a:rPr lang="en-US" sz="1800"/>
              <a:t>quiet</a:t>
            </a:r>
            <a:endParaRPr sz="18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Difficult getting any interpretation from Fourier transforms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Side-to-side creates more sound rotational motion</a:t>
            </a:r>
            <a:endParaRPr/>
          </a:p>
        </p:txBody>
      </p:sp>
      <p:sp>
        <p:nvSpPr>
          <p:cNvPr id="356" name="Google Shape;356;p33"/>
          <p:cNvSpPr/>
          <p:nvPr/>
        </p:nvSpPr>
        <p:spPr>
          <a:xfrm>
            <a:off x="0" y="1042103"/>
            <a:ext cx="121920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33"/>
          <p:cNvSpPr txBox="1"/>
          <p:nvPr/>
        </p:nvSpPr>
        <p:spPr>
          <a:xfrm>
            <a:off x="11353800" y="6176963"/>
            <a:ext cx="65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endParaRPr/>
          </a:p>
        </p:txBody>
      </p:sp>
      <p:pic>
        <p:nvPicPr>
          <p:cNvPr id="358" name="Google Shape;35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1425" y="1281300"/>
            <a:ext cx="3177686" cy="255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4876" y="3954955"/>
            <a:ext cx="3024235" cy="2450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4"/>
          <p:cNvSpPr/>
          <p:nvPr/>
        </p:nvSpPr>
        <p:spPr>
          <a:xfrm>
            <a:off x="0" y="1"/>
            <a:ext cx="12192000" cy="10422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34"/>
          <p:cNvSpPr txBox="1"/>
          <p:nvPr>
            <p:ph type="title"/>
          </p:nvPr>
        </p:nvSpPr>
        <p:spPr>
          <a:xfrm>
            <a:off x="838200" y="69112"/>
            <a:ext cx="105156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en-US">
                <a:solidFill>
                  <a:schemeClr val="lt1"/>
                </a:solidFill>
              </a:rPr>
              <a:t>Recording in Drying Box</a:t>
            </a:r>
            <a:endParaRPr/>
          </a:p>
        </p:txBody>
      </p:sp>
      <p:sp>
        <p:nvSpPr>
          <p:cNvPr id="366" name="Google Shape;366;p34"/>
          <p:cNvSpPr txBox="1"/>
          <p:nvPr>
            <p:ph idx="1" type="body"/>
          </p:nvPr>
        </p:nvSpPr>
        <p:spPr>
          <a:xfrm>
            <a:off x="476425" y="2369525"/>
            <a:ext cx="3849000" cy="27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Placed 8 BMEs in drying box at Fresh Press lab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Took measurements every 5 seconds for ~70 hours</a:t>
            </a:r>
            <a:endParaRPr/>
          </a:p>
        </p:txBody>
      </p:sp>
      <p:sp>
        <p:nvSpPr>
          <p:cNvPr id="367" name="Google Shape;367;p34"/>
          <p:cNvSpPr/>
          <p:nvPr/>
        </p:nvSpPr>
        <p:spPr>
          <a:xfrm>
            <a:off x="0" y="1042103"/>
            <a:ext cx="121920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34"/>
          <p:cNvSpPr txBox="1"/>
          <p:nvPr/>
        </p:nvSpPr>
        <p:spPr>
          <a:xfrm>
            <a:off x="11353800" y="6176963"/>
            <a:ext cx="65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endParaRPr/>
          </a:p>
        </p:txBody>
      </p:sp>
      <p:pic>
        <p:nvPicPr>
          <p:cNvPr id="369" name="Google Shape;36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0624" y="1681250"/>
            <a:ext cx="4013475" cy="40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4"/>
          <p:cNvPicPr preferRelativeResize="0"/>
          <p:nvPr/>
        </p:nvPicPr>
        <p:blipFill rotWithShape="1">
          <a:blip r:embed="rId4">
            <a:alphaModFix/>
          </a:blip>
          <a:srcRect b="22819" l="0" r="0" t="14072"/>
          <a:stretch/>
        </p:blipFill>
        <p:spPr>
          <a:xfrm>
            <a:off x="4511900" y="1715662"/>
            <a:ext cx="3021575" cy="4021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5"/>
          <p:cNvSpPr/>
          <p:nvPr/>
        </p:nvSpPr>
        <p:spPr>
          <a:xfrm>
            <a:off x="0" y="1"/>
            <a:ext cx="12192000" cy="10422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35"/>
          <p:cNvSpPr txBox="1"/>
          <p:nvPr>
            <p:ph type="title"/>
          </p:nvPr>
        </p:nvSpPr>
        <p:spPr>
          <a:xfrm>
            <a:off x="838200" y="69112"/>
            <a:ext cx="105156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en-US">
                <a:solidFill>
                  <a:schemeClr val="lt1"/>
                </a:solidFill>
              </a:rPr>
              <a:t>Pressure Results</a:t>
            </a:r>
            <a:endParaRPr/>
          </a:p>
        </p:txBody>
      </p:sp>
      <p:sp>
        <p:nvSpPr>
          <p:cNvPr id="377" name="Google Shape;377;p35"/>
          <p:cNvSpPr/>
          <p:nvPr/>
        </p:nvSpPr>
        <p:spPr>
          <a:xfrm>
            <a:off x="0" y="1042103"/>
            <a:ext cx="121920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35"/>
          <p:cNvSpPr txBox="1"/>
          <p:nvPr/>
        </p:nvSpPr>
        <p:spPr>
          <a:xfrm>
            <a:off x="11353800" y="6176963"/>
            <a:ext cx="65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endParaRPr/>
          </a:p>
        </p:txBody>
      </p:sp>
      <p:pic>
        <p:nvPicPr>
          <p:cNvPr id="379" name="Google Shape;37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5338" y="1281303"/>
            <a:ext cx="7121331" cy="5340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6"/>
          <p:cNvSpPr/>
          <p:nvPr/>
        </p:nvSpPr>
        <p:spPr>
          <a:xfrm>
            <a:off x="0" y="1"/>
            <a:ext cx="12192000" cy="10422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36"/>
          <p:cNvSpPr txBox="1"/>
          <p:nvPr>
            <p:ph type="title"/>
          </p:nvPr>
        </p:nvSpPr>
        <p:spPr>
          <a:xfrm>
            <a:off x="838200" y="69112"/>
            <a:ext cx="105156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en-US">
                <a:solidFill>
                  <a:schemeClr val="lt1"/>
                </a:solidFill>
              </a:rPr>
              <a:t>Temperature</a:t>
            </a:r>
            <a:r>
              <a:rPr b="1" i="1" lang="en-US">
                <a:solidFill>
                  <a:schemeClr val="lt1"/>
                </a:solidFill>
              </a:rPr>
              <a:t> Results</a:t>
            </a:r>
            <a:endParaRPr/>
          </a:p>
        </p:txBody>
      </p:sp>
      <p:sp>
        <p:nvSpPr>
          <p:cNvPr id="386" name="Google Shape;386;p36"/>
          <p:cNvSpPr txBox="1"/>
          <p:nvPr>
            <p:ph idx="1" type="body"/>
          </p:nvPr>
        </p:nvSpPr>
        <p:spPr>
          <a:xfrm>
            <a:off x="265825" y="1641538"/>
            <a:ext cx="4066500" cy="16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Temperature consistency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Heater cycles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Proximity to window</a:t>
            </a:r>
            <a:endParaRPr/>
          </a:p>
        </p:txBody>
      </p:sp>
      <p:sp>
        <p:nvSpPr>
          <p:cNvPr id="387" name="Google Shape;387;p36"/>
          <p:cNvSpPr/>
          <p:nvPr/>
        </p:nvSpPr>
        <p:spPr>
          <a:xfrm>
            <a:off x="0" y="1042103"/>
            <a:ext cx="121920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36"/>
          <p:cNvSpPr txBox="1"/>
          <p:nvPr/>
        </p:nvSpPr>
        <p:spPr>
          <a:xfrm>
            <a:off x="11353800" y="6176963"/>
            <a:ext cx="65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endParaRPr/>
          </a:p>
        </p:txBody>
      </p:sp>
      <p:pic>
        <p:nvPicPr>
          <p:cNvPr id="389" name="Google Shape;38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3302638"/>
            <a:ext cx="2721600" cy="3250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4725" y="1515703"/>
            <a:ext cx="6716677" cy="5037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7"/>
          <p:cNvSpPr/>
          <p:nvPr/>
        </p:nvSpPr>
        <p:spPr>
          <a:xfrm>
            <a:off x="0" y="1"/>
            <a:ext cx="12192000" cy="10422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37"/>
          <p:cNvSpPr txBox="1"/>
          <p:nvPr>
            <p:ph type="title"/>
          </p:nvPr>
        </p:nvSpPr>
        <p:spPr>
          <a:xfrm>
            <a:off x="838200" y="69112"/>
            <a:ext cx="105156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en-US">
                <a:solidFill>
                  <a:schemeClr val="lt1"/>
                </a:solidFill>
              </a:rPr>
              <a:t>Humidity</a:t>
            </a:r>
            <a:r>
              <a:rPr b="1" i="1" lang="en-US">
                <a:solidFill>
                  <a:schemeClr val="lt1"/>
                </a:solidFill>
              </a:rPr>
              <a:t> Results</a:t>
            </a:r>
            <a:endParaRPr/>
          </a:p>
        </p:txBody>
      </p:sp>
      <p:sp>
        <p:nvSpPr>
          <p:cNvPr id="397" name="Google Shape;397;p37"/>
          <p:cNvSpPr/>
          <p:nvPr/>
        </p:nvSpPr>
        <p:spPr>
          <a:xfrm>
            <a:off x="0" y="1042103"/>
            <a:ext cx="121920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37"/>
          <p:cNvSpPr txBox="1"/>
          <p:nvPr/>
        </p:nvSpPr>
        <p:spPr>
          <a:xfrm>
            <a:off x="11353800" y="6176963"/>
            <a:ext cx="65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r>
            <a:endParaRPr/>
          </a:p>
        </p:txBody>
      </p:sp>
      <p:sp>
        <p:nvSpPr>
          <p:cNvPr id="399" name="Google Shape;399;p37"/>
          <p:cNvSpPr txBox="1"/>
          <p:nvPr>
            <p:ph idx="1" type="body"/>
          </p:nvPr>
        </p:nvSpPr>
        <p:spPr>
          <a:xfrm>
            <a:off x="325975" y="3287900"/>
            <a:ext cx="3698700" cy="11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Two “drops”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Window opening</a:t>
            </a:r>
            <a:endParaRPr/>
          </a:p>
        </p:txBody>
      </p:sp>
      <p:pic>
        <p:nvPicPr>
          <p:cNvPr id="400" name="Google Shape;40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7075" y="1364603"/>
            <a:ext cx="7024328" cy="5268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8"/>
          <p:cNvSpPr/>
          <p:nvPr/>
        </p:nvSpPr>
        <p:spPr>
          <a:xfrm>
            <a:off x="0" y="1"/>
            <a:ext cx="12192000" cy="10422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38"/>
          <p:cNvSpPr txBox="1"/>
          <p:nvPr>
            <p:ph type="title"/>
          </p:nvPr>
        </p:nvSpPr>
        <p:spPr>
          <a:xfrm>
            <a:off x="838200" y="69112"/>
            <a:ext cx="105156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en-US">
                <a:solidFill>
                  <a:schemeClr val="lt1"/>
                </a:solidFill>
              </a:rPr>
              <a:t>VOC Concentration</a:t>
            </a:r>
            <a:r>
              <a:rPr b="1" i="1" lang="en-US">
                <a:solidFill>
                  <a:schemeClr val="lt1"/>
                </a:solidFill>
              </a:rPr>
              <a:t> Results</a:t>
            </a:r>
            <a:endParaRPr/>
          </a:p>
        </p:txBody>
      </p:sp>
      <p:sp>
        <p:nvSpPr>
          <p:cNvPr id="407" name="Google Shape;407;p38"/>
          <p:cNvSpPr txBox="1"/>
          <p:nvPr>
            <p:ph idx="1" type="body"/>
          </p:nvPr>
        </p:nvSpPr>
        <p:spPr>
          <a:xfrm>
            <a:off x="137900" y="2620325"/>
            <a:ext cx="4297200" cy="25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Lack of safe way to calibrate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Window opening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Bleaching floors</a:t>
            </a:r>
            <a:endParaRPr/>
          </a:p>
        </p:txBody>
      </p:sp>
      <p:sp>
        <p:nvSpPr>
          <p:cNvPr id="408" name="Google Shape;408;p38"/>
          <p:cNvSpPr/>
          <p:nvPr/>
        </p:nvSpPr>
        <p:spPr>
          <a:xfrm>
            <a:off x="0" y="1042103"/>
            <a:ext cx="121920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38"/>
          <p:cNvSpPr txBox="1"/>
          <p:nvPr/>
        </p:nvSpPr>
        <p:spPr>
          <a:xfrm>
            <a:off x="11353800" y="6176963"/>
            <a:ext cx="65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  <a:endParaRPr/>
          </a:p>
        </p:txBody>
      </p:sp>
      <p:pic>
        <p:nvPicPr>
          <p:cNvPr id="410" name="Google Shape;41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5100" y="1417803"/>
            <a:ext cx="6613903" cy="4960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9"/>
          <p:cNvSpPr/>
          <p:nvPr/>
        </p:nvSpPr>
        <p:spPr>
          <a:xfrm>
            <a:off x="0" y="1"/>
            <a:ext cx="12192000" cy="10422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39"/>
          <p:cNvSpPr txBox="1"/>
          <p:nvPr>
            <p:ph type="title"/>
          </p:nvPr>
        </p:nvSpPr>
        <p:spPr>
          <a:xfrm>
            <a:off x="838200" y="69112"/>
            <a:ext cx="105156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en-US">
                <a:solidFill>
                  <a:schemeClr val="lt1"/>
                </a:solidFill>
              </a:rPr>
              <a:t>Recording Paper Sound</a:t>
            </a:r>
            <a:endParaRPr/>
          </a:p>
        </p:txBody>
      </p:sp>
      <p:sp>
        <p:nvSpPr>
          <p:cNvPr id="417" name="Google Shape;417;p39"/>
          <p:cNvSpPr txBox="1"/>
          <p:nvPr>
            <p:ph idx="1" type="body"/>
          </p:nvPr>
        </p:nvSpPr>
        <p:spPr>
          <a:xfrm>
            <a:off x="412625" y="2107325"/>
            <a:ext cx="6424200" cy="3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Recordings were performed in a music for minimum background noises.</a:t>
            </a:r>
            <a:endParaRPr/>
          </a:p>
          <a:p>
            <a:pPr indent="-1651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Paper was held directly over the electret microphone and shaken until all 20 files had been written.</a:t>
            </a:r>
            <a:endParaRPr/>
          </a:p>
          <a:p>
            <a:pPr indent="-1651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Hand-shaking is not as reproducible.</a:t>
            </a:r>
            <a:endParaRPr/>
          </a:p>
        </p:txBody>
      </p:sp>
      <p:sp>
        <p:nvSpPr>
          <p:cNvPr id="418" name="Google Shape;418;p39"/>
          <p:cNvSpPr/>
          <p:nvPr/>
        </p:nvSpPr>
        <p:spPr>
          <a:xfrm>
            <a:off x="0" y="1042103"/>
            <a:ext cx="121920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39"/>
          <p:cNvSpPr txBox="1"/>
          <p:nvPr/>
        </p:nvSpPr>
        <p:spPr>
          <a:xfrm>
            <a:off x="11353800" y="6176963"/>
            <a:ext cx="65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r>
            <a:endParaRPr/>
          </a:p>
        </p:txBody>
      </p:sp>
      <p:pic>
        <p:nvPicPr>
          <p:cNvPr id="420" name="Google Shape;42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9225" y="1544285"/>
            <a:ext cx="4364575" cy="436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0"/>
          <p:cNvSpPr/>
          <p:nvPr/>
        </p:nvSpPr>
        <p:spPr>
          <a:xfrm>
            <a:off x="0" y="1"/>
            <a:ext cx="12192000" cy="10422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40"/>
          <p:cNvSpPr txBox="1"/>
          <p:nvPr>
            <p:ph type="title"/>
          </p:nvPr>
        </p:nvSpPr>
        <p:spPr>
          <a:xfrm>
            <a:off x="838200" y="69112"/>
            <a:ext cx="105156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en-US">
                <a:solidFill>
                  <a:schemeClr val="lt1"/>
                </a:solidFill>
              </a:rPr>
              <a:t>Sound Results: Comparisons</a:t>
            </a:r>
            <a:endParaRPr/>
          </a:p>
        </p:txBody>
      </p:sp>
      <p:sp>
        <p:nvSpPr>
          <p:cNvPr id="427" name="Google Shape;427;p40"/>
          <p:cNvSpPr txBox="1"/>
          <p:nvPr>
            <p:ph idx="1" type="body"/>
          </p:nvPr>
        </p:nvSpPr>
        <p:spPr>
          <a:xfrm>
            <a:off x="838200" y="2325575"/>
            <a:ext cx="4710300" cy="28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Thickest and thinnest sheet of paper = greatest differences in spectra</a:t>
            </a:r>
            <a:endParaRPr/>
          </a:p>
          <a:p>
            <a:pPr indent="-1651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Range &amp; peak frequency higher in thinner, less rigid paper</a:t>
            </a:r>
            <a:endParaRPr/>
          </a:p>
        </p:txBody>
      </p:sp>
      <p:sp>
        <p:nvSpPr>
          <p:cNvPr id="428" name="Google Shape;428;p40"/>
          <p:cNvSpPr/>
          <p:nvPr/>
        </p:nvSpPr>
        <p:spPr>
          <a:xfrm>
            <a:off x="0" y="1042103"/>
            <a:ext cx="121920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40"/>
          <p:cNvSpPr txBox="1"/>
          <p:nvPr/>
        </p:nvSpPr>
        <p:spPr>
          <a:xfrm>
            <a:off x="11353800" y="6176963"/>
            <a:ext cx="65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r>
            <a:endParaRPr/>
          </a:p>
        </p:txBody>
      </p:sp>
      <p:pic>
        <p:nvPicPr>
          <p:cNvPr id="430" name="Google Shape;43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8775" y="1481063"/>
            <a:ext cx="5055115" cy="22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4050" y="3752762"/>
            <a:ext cx="4839849" cy="2219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7525" y="3798350"/>
            <a:ext cx="289050" cy="212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03900" y="4544481"/>
            <a:ext cx="289050" cy="512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903900" y="1789713"/>
            <a:ext cx="233807" cy="1385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41725" y="3148475"/>
            <a:ext cx="289050" cy="115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74150" y="5972075"/>
            <a:ext cx="1604369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1"/>
          <p:cNvSpPr/>
          <p:nvPr/>
        </p:nvSpPr>
        <p:spPr>
          <a:xfrm>
            <a:off x="0" y="1"/>
            <a:ext cx="12192000" cy="10422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41"/>
          <p:cNvSpPr txBox="1"/>
          <p:nvPr>
            <p:ph type="title"/>
          </p:nvPr>
        </p:nvSpPr>
        <p:spPr>
          <a:xfrm>
            <a:off x="838200" y="69112"/>
            <a:ext cx="105156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en-US">
                <a:solidFill>
                  <a:schemeClr val="lt1"/>
                </a:solidFill>
              </a:rPr>
              <a:t>Sound Results: Comparisons</a:t>
            </a:r>
            <a:endParaRPr/>
          </a:p>
        </p:txBody>
      </p:sp>
      <p:sp>
        <p:nvSpPr>
          <p:cNvPr id="443" name="Google Shape;443;p41"/>
          <p:cNvSpPr txBox="1"/>
          <p:nvPr>
            <p:ph idx="1" type="body"/>
          </p:nvPr>
        </p:nvSpPr>
        <p:spPr>
          <a:xfrm>
            <a:off x="838200" y="2727075"/>
            <a:ext cx="3850800" cy="25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Similarity in spectra = similarity in thickness, rigidity</a:t>
            </a:r>
            <a:endParaRPr/>
          </a:p>
          <a:p>
            <a:pPr indent="-1651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Similar peak amplitudes</a:t>
            </a:r>
            <a:endParaRPr/>
          </a:p>
        </p:txBody>
      </p:sp>
      <p:sp>
        <p:nvSpPr>
          <p:cNvPr id="444" name="Google Shape;444;p41"/>
          <p:cNvSpPr/>
          <p:nvPr/>
        </p:nvSpPr>
        <p:spPr>
          <a:xfrm>
            <a:off x="0" y="1042103"/>
            <a:ext cx="121920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41"/>
          <p:cNvSpPr txBox="1"/>
          <p:nvPr/>
        </p:nvSpPr>
        <p:spPr>
          <a:xfrm>
            <a:off x="11353800" y="6176963"/>
            <a:ext cx="65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r>
            <a:endParaRPr/>
          </a:p>
        </p:txBody>
      </p:sp>
      <p:pic>
        <p:nvPicPr>
          <p:cNvPr id="446" name="Google Shape;44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4550" y="1364603"/>
            <a:ext cx="5303621" cy="4723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7675" y="3866300"/>
            <a:ext cx="716950" cy="19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8900" y="1527325"/>
            <a:ext cx="716950" cy="19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44175" y="6088552"/>
            <a:ext cx="1604369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5"/>
          <p:cNvSpPr/>
          <p:nvPr/>
        </p:nvSpPr>
        <p:spPr>
          <a:xfrm>
            <a:off x="0" y="1"/>
            <a:ext cx="12192000" cy="10422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5"/>
          <p:cNvSpPr txBox="1"/>
          <p:nvPr>
            <p:ph type="title"/>
          </p:nvPr>
        </p:nvSpPr>
        <p:spPr>
          <a:xfrm>
            <a:off x="838200" y="69112"/>
            <a:ext cx="105156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en-US">
                <a:solidFill>
                  <a:schemeClr val="lt1"/>
                </a:solidFill>
              </a:rPr>
              <a:t>Fresh Press Lab</a:t>
            </a:r>
            <a:endParaRPr/>
          </a:p>
        </p:txBody>
      </p:sp>
      <p:sp>
        <p:nvSpPr>
          <p:cNvPr id="121" name="Google Shape;121;p15"/>
          <p:cNvSpPr/>
          <p:nvPr/>
        </p:nvSpPr>
        <p:spPr>
          <a:xfrm>
            <a:off x="0" y="1042103"/>
            <a:ext cx="121920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5"/>
          <p:cNvSpPr txBox="1"/>
          <p:nvPr/>
        </p:nvSpPr>
        <p:spPr>
          <a:xfrm>
            <a:off x="11353800" y="6176963"/>
            <a:ext cx="65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123" name="Google Shape;123;p15"/>
          <p:cNvSpPr txBox="1"/>
          <p:nvPr/>
        </p:nvSpPr>
        <p:spPr>
          <a:xfrm>
            <a:off x="412627" y="6240947"/>
            <a:ext cx="9472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From Fresh Press website, “About Our Paper,” https://www.freshpress.studio/ourpaper.</a:t>
            </a:r>
            <a:endParaRPr baseline="30000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6662" y="1474663"/>
            <a:ext cx="5301679" cy="3973212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5"/>
          <p:cNvSpPr txBox="1"/>
          <p:nvPr>
            <p:ph idx="1" type="body"/>
          </p:nvPr>
        </p:nvSpPr>
        <p:spPr>
          <a:xfrm>
            <a:off x="614275" y="2510725"/>
            <a:ext cx="5152200" cy="22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Paper production lab on campus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Started in 2011 in FAA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Funded through research grants &amp; sales to the public</a:t>
            </a:r>
            <a:r>
              <a:rPr baseline="30000" lang="en-US"/>
              <a:t>1</a:t>
            </a:r>
            <a:endParaRPr baseline="30000"/>
          </a:p>
        </p:txBody>
      </p:sp>
      <p:sp>
        <p:nvSpPr>
          <p:cNvPr id="126" name="Google Shape;126;p15"/>
          <p:cNvSpPr txBox="1"/>
          <p:nvPr/>
        </p:nvSpPr>
        <p:spPr>
          <a:xfrm>
            <a:off x="6259200" y="5447875"/>
            <a:ext cx="4699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Interior of paper lab, reception area &amp; wet room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2"/>
          <p:cNvSpPr/>
          <p:nvPr/>
        </p:nvSpPr>
        <p:spPr>
          <a:xfrm>
            <a:off x="0" y="1"/>
            <a:ext cx="12192000" cy="10422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42"/>
          <p:cNvSpPr txBox="1"/>
          <p:nvPr>
            <p:ph type="title"/>
          </p:nvPr>
        </p:nvSpPr>
        <p:spPr>
          <a:xfrm>
            <a:off x="838200" y="69112"/>
            <a:ext cx="105156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en-US">
                <a:solidFill>
                  <a:schemeClr val="lt1"/>
                </a:solidFill>
              </a:rPr>
              <a:t>Conclusions: Environmental Data</a:t>
            </a:r>
            <a:endParaRPr/>
          </a:p>
        </p:txBody>
      </p:sp>
      <p:sp>
        <p:nvSpPr>
          <p:cNvPr id="456" name="Google Shape;456;p42"/>
          <p:cNvSpPr txBox="1"/>
          <p:nvPr>
            <p:ph idx="1" type="body"/>
          </p:nvPr>
        </p:nvSpPr>
        <p:spPr>
          <a:xfrm>
            <a:off x="838200" y="1937200"/>
            <a:ext cx="10219800" cy="3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78765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•"/>
            </a:pPr>
            <a:r>
              <a:rPr lang="en-US"/>
              <a:t>Temperature and pressure seem relatively unaffected by the drying process.</a:t>
            </a:r>
            <a:endParaRPr/>
          </a:p>
          <a:p>
            <a:pPr indent="-278765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•"/>
            </a:pPr>
            <a:r>
              <a:rPr lang="en-US"/>
              <a:t>Humidity and VOC concentrations are likely to be affected by the drying process, but it requires more data and collection locations to find out exactly how.</a:t>
            </a:r>
            <a:endParaRPr/>
          </a:p>
          <a:p>
            <a:pPr indent="-278765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•"/>
            </a:pPr>
            <a:r>
              <a:rPr lang="en-US"/>
              <a:t>Outside variables have a massive impact!</a:t>
            </a:r>
            <a:endParaRPr/>
          </a:p>
        </p:txBody>
      </p:sp>
      <p:sp>
        <p:nvSpPr>
          <p:cNvPr id="457" name="Google Shape;457;p42"/>
          <p:cNvSpPr/>
          <p:nvPr/>
        </p:nvSpPr>
        <p:spPr>
          <a:xfrm>
            <a:off x="0" y="1042103"/>
            <a:ext cx="121920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42"/>
          <p:cNvSpPr txBox="1"/>
          <p:nvPr/>
        </p:nvSpPr>
        <p:spPr>
          <a:xfrm>
            <a:off x="11353800" y="6176963"/>
            <a:ext cx="65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3"/>
          <p:cNvSpPr/>
          <p:nvPr/>
        </p:nvSpPr>
        <p:spPr>
          <a:xfrm>
            <a:off x="0" y="1"/>
            <a:ext cx="12192000" cy="10422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43"/>
          <p:cNvSpPr txBox="1"/>
          <p:nvPr>
            <p:ph type="title"/>
          </p:nvPr>
        </p:nvSpPr>
        <p:spPr>
          <a:xfrm>
            <a:off x="838200" y="69112"/>
            <a:ext cx="105156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en-US">
                <a:solidFill>
                  <a:schemeClr val="lt1"/>
                </a:solidFill>
              </a:rPr>
              <a:t>Conclusions: Paper “Sounds”</a:t>
            </a:r>
            <a:endParaRPr/>
          </a:p>
        </p:txBody>
      </p:sp>
      <p:sp>
        <p:nvSpPr>
          <p:cNvPr id="465" name="Google Shape;465;p43"/>
          <p:cNvSpPr txBox="1"/>
          <p:nvPr>
            <p:ph idx="1" type="body"/>
          </p:nvPr>
        </p:nvSpPr>
        <p:spPr>
          <a:xfrm>
            <a:off x="838200" y="1937200"/>
            <a:ext cx="10219800" cy="3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66700" lvl="0" marL="2286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en-US" sz="2400"/>
              <a:t>Perceived rigidity has high correlation with both peak characteristic frequencies and the range of frequencies produced. </a:t>
            </a:r>
            <a:endParaRPr sz="2400"/>
          </a:p>
          <a:p>
            <a:pPr indent="-266700" lvl="0" marL="228600" rtl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en-US" sz="2400"/>
              <a:t>Rigid, thick paper produces smaller frequency ranges and peaks at lower frequencies</a:t>
            </a:r>
            <a:endParaRPr sz="2400"/>
          </a:p>
          <a:p>
            <a:pPr indent="-266700" lvl="0" marL="228600" rtl="0" algn="just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2400"/>
              <a:buFont typeface="Calibri"/>
              <a:buChar char="•"/>
            </a:pPr>
            <a:r>
              <a:rPr lang="en-US" sz="2400"/>
              <a:t>Malleable, thin paper produces large ranges with high frequency peaks.</a:t>
            </a:r>
            <a:endParaRPr sz="2400"/>
          </a:p>
        </p:txBody>
      </p:sp>
      <p:sp>
        <p:nvSpPr>
          <p:cNvPr id="466" name="Google Shape;466;p43"/>
          <p:cNvSpPr/>
          <p:nvPr/>
        </p:nvSpPr>
        <p:spPr>
          <a:xfrm>
            <a:off x="0" y="1042103"/>
            <a:ext cx="121920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43"/>
          <p:cNvSpPr txBox="1"/>
          <p:nvPr/>
        </p:nvSpPr>
        <p:spPr>
          <a:xfrm>
            <a:off x="11353800" y="6176963"/>
            <a:ext cx="65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4"/>
          <p:cNvSpPr/>
          <p:nvPr/>
        </p:nvSpPr>
        <p:spPr>
          <a:xfrm>
            <a:off x="0" y="1"/>
            <a:ext cx="12192000" cy="10422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44"/>
          <p:cNvSpPr txBox="1"/>
          <p:nvPr>
            <p:ph type="title"/>
          </p:nvPr>
        </p:nvSpPr>
        <p:spPr>
          <a:xfrm>
            <a:off x="838200" y="69112"/>
            <a:ext cx="105156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en-US">
                <a:solidFill>
                  <a:schemeClr val="lt1"/>
                </a:solidFill>
              </a:rPr>
              <a:t>Acknowledgements</a:t>
            </a:r>
            <a:endParaRPr/>
          </a:p>
        </p:txBody>
      </p:sp>
      <p:sp>
        <p:nvSpPr>
          <p:cNvPr id="474" name="Google Shape;474;p44"/>
          <p:cNvSpPr txBox="1"/>
          <p:nvPr>
            <p:ph idx="1" type="body"/>
          </p:nvPr>
        </p:nvSpPr>
        <p:spPr>
          <a:xfrm>
            <a:off x="838200" y="1717825"/>
            <a:ext cx="10219800" cy="15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Thanks to Eric and Olivia of Fresh Press, Shubhang for his guidance and patience, and George Gollin for his wisdom, insight, equipment, time, emotional energy, etc etc etc </a:t>
            </a:r>
            <a:endParaRPr/>
          </a:p>
        </p:txBody>
      </p:sp>
      <p:sp>
        <p:nvSpPr>
          <p:cNvPr id="475" name="Google Shape;475;p44"/>
          <p:cNvSpPr/>
          <p:nvPr/>
        </p:nvSpPr>
        <p:spPr>
          <a:xfrm>
            <a:off x="0" y="1042103"/>
            <a:ext cx="121920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44"/>
          <p:cNvSpPr txBox="1"/>
          <p:nvPr/>
        </p:nvSpPr>
        <p:spPr>
          <a:xfrm>
            <a:off x="11353800" y="6176963"/>
            <a:ext cx="65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r>
            <a:endParaRPr/>
          </a:p>
        </p:txBody>
      </p:sp>
      <p:sp>
        <p:nvSpPr>
          <p:cNvPr id="477" name="Google Shape;477;p44"/>
          <p:cNvSpPr txBox="1"/>
          <p:nvPr>
            <p:ph idx="1" type="body"/>
          </p:nvPr>
        </p:nvSpPr>
        <p:spPr>
          <a:xfrm>
            <a:off x="838200" y="3998350"/>
            <a:ext cx="10219800" cy="15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800"/>
              <a:t>THANK YOU!</a:t>
            </a:r>
            <a:r>
              <a:rPr lang="en-US" sz="4800"/>
              <a:t> </a:t>
            </a:r>
            <a:endParaRPr sz="4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/>
          <p:nvPr/>
        </p:nvSpPr>
        <p:spPr>
          <a:xfrm>
            <a:off x="0" y="1"/>
            <a:ext cx="12192000" cy="10422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6"/>
          <p:cNvSpPr txBox="1"/>
          <p:nvPr>
            <p:ph type="title"/>
          </p:nvPr>
        </p:nvSpPr>
        <p:spPr>
          <a:xfrm>
            <a:off x="838200" y="69112"/>
            <a:ext cx="105156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en-US">
                <a:solidFill>
                  <a:schemeClr val="lt1"/>
                </a:solidFill>
              </a:rPr>
              <a:t>Papermaking Process</a:t>
            </a:r>
            <a:endParaRPr/>
          </a:p>
        </p:txBody>
      </p:sp>
      <p:sp>
        <p:nvSpPr>
          <p:cNvPr id="133" name="Google Shape;133;p16"/>
          <p:cNvSpPr txBox="1"/>
          <p:nvPr>
            <p:ph idx="1" type="body"/>
          </p:nvPr>
        </p:nvSpPr>
        <p:spPr>
          <a:xfrm>
            <a:off x="768225" y="2345250"/>
            <a:ext cx="5372100" cy="28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Work that involves organizations across campus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Experimental (qualitatively &amp; niche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Two main “rooms,” wet &amp; dry</a:t>
            </a:r>
            <a:endParaRPr/>
          </a:p>
        </p:txBody>
      </p:sp>
      <p:sp>
        <p:nvSpPr>
          <p:cNvPr id="134" name="Google Shape;134;p16"/>
          <p:cNvSpPr/>
          <p:nvPr/>
        </p:nvSpPr>
        <p:spPr>
          <a:xfrm>
            <a:off x="0" y="1042103"/>
            <a:ext cx="121920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6"/>
          <p:cNvSpPr txBox="1"/>
          <p:nvPr/>
        </p:nvSpPr>
        <p:spPr>
          <a:xfrm>
            <a:off x="11353800" y="6176963"/>
            <a:ext cx="65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pic>
        <p:nvPicPr>
          <p:cNvPr id="136" name="Google Shape;136;p16"/>
          <p:cNvPicPr preferRelativeResize="0"/>
          <p:nvPr/>
        </p:nvPicPr>
        <p:blipFill rotWithShape="1">
          <a:blip r:embed="rId3">
            <a:alphaModFix/>
          </a:blip>
          <a:srcRect b="29183" l="0" r="0" t="19795"/>
          <a:stretch/>
        </p:blipFill>
        <p:spPr>
          <a:xfrm>
            <a:off x="6210300" y="1825500"/>
            <a:ext cx="5143500" cy="3498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/>
          <p:nvPr/>
        </p:nvSpPr>
        <p:spPr>
          <a:xfrm>
            <a:off x="0" y="1"/>
            <a:ext cx="12192000" cy="10422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7"/>
          <p:cNvSpPr txBox="1"/>
          <p:nvPr>
            <p:ph type="title"/>
          </p:nvPr>
        </p:nvSpPr>
        <p:spPr>
          <a:xfrm>
            <a:off x="838200" y="69112"/>
            <a:ext cx="105156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en-US">
                <a:solidFill>
                  <a:schemeClr val="lt1"/>
                </a:solidFill>
              </a:rPr>
              <a:t>Papermaking Process: Wet Room</a:t>
            </a:r>
            <a:endParaRPr/>
          </a:p>
        </p:txBody>
      </p:sp>
      <p:sp>
        <p:nvSpPr>
          <p:cNvPr id="143" name="Google Shape;143;p17"/>
          <p:cNvSpPr/>
          <p:nvPr/>
        </p:nvSpPr>
        <p:spPr>
          <a:xfrm>
            <a:off x="0" y="1042103"/>
            <a:ext cx="121920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7"/>
          <p:cNvSpPr txBox="1"/>
          <p:nvPr/>
        </p:nvSpPr>
        <p:spPr>
          <a:xfrm>
            <a:off x="11353800" y="6176963"/>
            <a:ext cx="65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pic>
        <p:nvPicPr>
          <p:cNvPr id="145" name="Google Shape;145;p17"/>
          <p:cNvPicPr preferRelativeResize="0"/>
          <p:nvPr/>
        </p:nvPicPr>
        <p:blipFill rotWithShape="1">
          <a:blip r:embed="rId3">
            <a:alphaModFix/>
          </a:blip>
          <a:srcRect b="0" l="27470" r="23112" t="0"/>
          <a:stretch/>
        </p:blipFill>
        <p:spPr>
          <a:xfrm>
            <a:off x="395650" y="2227275"/>
            <a:ext cx="3429898" cy="32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7"/>
          <p:cNvPicPr preferRelativeResize="0"/>
          <p:nvPr/>
        </p:nvPicPr>
        <p:blipFill rotWithShape="1">
          <a:blip r:embed="rId4">
            <a:alphaModFix/>
          </a:blip>
          <a:srcRect b="41093" l="0" r="0" t="3621"/>
          <a:stretch/>
        </p:blipFill>
        <p:spPr>
          <a:xfrm>
            <a:off x="8963950" y="2225162"/>
            <a:ext cx="2916549" cy="3401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7"/>
          <p:cNvPicPr preferRelativeResize="0"/>
          <p:nvPr/>
        </p:nvPicPr>
        <p:blipFill rotWithShape="1">
          <a:blip r:embed="rId5">
            <a:alphaModFix/>
          </a:blip>
          <a:srcRect b="4144" l="29733" r="10342" t="14428"/>
          <a:stretch/>
        </p:blipFill>
        <p:spPr>
          <a:xfrm>
            <a:off x="3984500" y="2358263"/>
            <a:ext cx="4701773" cy="30287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7"/>
          <p:cNvSpPr txBox="1"/>
          <p:nvPr/>
        </p:nvSpPr>
        <p:spPr>
          <a:xfrm>
            <a:off x="319750" y="1611688"/>
            <a:ext cx="3505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BEATING: Paper Beater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7"/>
          <p:cNvSpPr txBox="1"/>
          <p:nvPr/>
        </p:nvSpPr>
        <p:spPr>
          <a:xfrm>
            <a:off x="4502975" y="1611688"/>
            <a:ext cx="3505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PULLING: Straining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7"/>
          <p:cNvSpPr txBox="1"/>
          <p:nvPr/>
        </p:nvSpPr>
        <p:spPr>
          <a:xfrm>
            <a:off x="8686200" y="1592975"/>
            <a:ext cx="3505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PRESSING: Wet Press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8"/>
          <p:cNvSpPr/>
          <p:nvPr/>
        </p:nvSpPr>
        <p:spPr>
          <a:xfrm>
            <a:off x="0" y="1"/>
            <a:ext cx="12192000" cy="10422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8"/>
          <p:cNvSpPr txBox="1"/>
          <p:nvPr>
            <p:ph type="title"/>
          </p:nvPr>
        </p:nvSpPr>
        <p:spPr>
          <a:xfrm>
            <a:off x="838200" y="69112"/>
            <a:ext cx="105156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en-US">
                <a:solidFill>
                  <a:schemeClr val="lt1"/>
                </a:solidFill>
              </a:rPr>
              <a:t>Papermaking Process: Dry Room</a:t>
            </a:r>
            <a:endParaRPr/>
          </a:p>
        </p:txBody>
      </p:sp>
      <p:sp>
        <p:nvSpPr>
          <p:cNvPr id="157" name="Google Shape;157;p18"/>
          <p:cNvSpPr/>
          <p:nvPr/>
        </p:nvSpPr>
        <p:spPr>
          <a:xfrm>
            <a:off x="0" y="1042103"/>
            <a:ext cx="121920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8"/>
          <p:cNvSpPr txBox="1"/>
          <p:nvPr/>
        </p:nvSpPr>
        <p:spPr>
          <a:xfrm>
            <a:off x="11353800" y="6176963"/>
            <a:ext cx="65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pic>
        <p:nvPicPr>
          <p:cNvPr id="159" name="Google Shape;159;p18"/>
          <p:cNvPicPr preferRelativeResize="0"/>
          <p:nvPr/>
        </p:nvPicPr>
        <p:blipFill rotWithShape="1">
          <a:blip r:embed="rId3">
            <a:alphaModFix/>
          </a:blip>
          <a:srcRect b="22041" l="0" r="0" t="13583"/>
          <a:stretch/>
        </p:blipFill>
        <p:spPr>
          <a:xfrm>
            <a:off x="7899800" y="2003375"/>
            <a:ext cx="2939707" cy="399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875" y="2143329"/>
            <a:ext cx="7011948" cy="332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8"/>
          <p:cNvSpPr txBox="1"/>
          <p:nvPr/>
        </p:nvSpPr>
        <p:spPr>
          <a:xfrm>
            <a:off x="7616750" y="1387763"/>
            <a:ext cx="3505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DRYING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: Drying Box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8"/>
          <p:cNvSpPr txBox="1"/>
          <p:nvPr/>
        </p:nvSpPr>
        <p:spPr>
          <a:xfrm>
            <a:off x="2254750" y="1527713"/>
            <a:ext cx="3505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Storage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"/>
          <p:cNvSpPr/>
          <p:nvPr/>
        </p:nvSpPr>
        <p:spPr>
          <a:xfrm>
            <a:off x="0" y="1"/>
            <a:ext cx="12192000" cy="10422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9"/>
          <p:cNvSpPr txBox="1"/>
          <p:nvPr>
            <p:ph type="title"/>
          </p:nvPr>
        </p:nvSpPr>
        <p:spPr>
          <a:xfrm>
            <a:off x="838200" y="69112"/>
            <a:ext cx="105156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en-US">
                <a:solidFill>
                  <a:schemeClr val="lt1"/>
                </a:solidFill>
              </a:rPr>
              <a:t>Papermaking Process: Drying Box</a:t>
            </a:r>
            <a:endParaRPr/>
          </a:p>
        </p:txBody>
      </p:sp>
      <p:sp>
        <p:nvSpPr>
          <p:cNvPr id="169" name="Google Shape;169;p19"/>
          <p:cNvSpPr/>
          <p:nvPr/>
        </p:nvSpPr>
        <p:spPr>
          <a:xfrm>
            <a:off x="0" y="1042103"/>
            <a:ext cx="121920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19"/>
          <p:cNvSpPr txBox="1"/>
          <p:nvPr/>
        </p:nvSpPr>
        <p:spPr>
          <a:xfrm>
            <a:off x="11353800" y="6176963"/>
            <a:ext cx="65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pic>
        <p:nvPicPr>
          <p:cNvPr id="171" name="Google Shape;171;p19"/>
          <p:cNvPicPr preferRelativeResize="0"/>
          <p:nvPr/>
        </p:nvPicPr>
        <p:blipFill rotWithShape="1">
          <a:blip r:embed="rId3">
            <a:alphaModFix/>
          </a:blip>
          <a:srcRect b="0" l="0" r="0" t="23850"/>
          <a:stretch/>
        </p:blipFill>
        <p:spPr>
          <a:xfrm>
            <a:off x="4785025" y="1425196"/>
            <a:ext cx="3066675" cy="492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9"/>
          <p:cNvPicPr preferRelativeResize="0"/>
          <p:nvPr/>
        </p:nvPicPr>
        <p:blipFill rotWithShape="1">
          <a:blip r:embed="rId4">
            <a:alphaModFix/>
          </a:blip>
          <a:srcRect b="22819" l="0" r="0" t="14072"/>
          <a:stretch/>
        </p:blipFill>
        <p:spPr>
          <a:xfrm>
            <a:off x="838200" y="1425200"/>
            <a:ext cx="3569988" cy="47517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9"/>
          <p:cNvSpPr txBox="1"/>
          <p:nvPr>
            <p:ph idx="1" type="body"/>
          </p:nvPr>
        </p:nvSpPr>
        <p:spPr>
          <a:xfrm>
            <a:off x="8018100" y="2636785"/>
            <a:ext cx="3808500" cy="23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PLAN: Concentrate BME680s in drying box to measure conditions throughout the drying process</a:t>
            </a:r>
            <a:endParaRPr/>
          </a:p>
        </p:txBody>
      </p:sp>
      <p:sp>
        <p:nvSpPr>
          <p:cNvPr id="174" name="Google Shape;174;p19"/>
          <p:cNvSpPr txBox="1"/>
          <p:nvPr/>
        </p:nvSpPr>
        <p:spPr>
          <a:xfrm>
            <a:off x="1609525" y="1749500"/>
            <a:ext cx="2435400" cy="800400"/>
          </a:xfrm>
          <a:prstGeom prst="rect">
            <a:avLst/>
          </a:prstGeom>
          <a:solidFill>
            <a:srgbClr val="FBF9F9">
              <a:alpha val="86590"/>
            </a:srgbClr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Paper layered with corrugated cardboard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5" name="Google Shape;175;p19"/>
          <p:cNvCxnSpPr>
            <a:stCxn id="174" idx="2"/>
          </p:cNvCxnSpPr>
          <p:nvPr/>
        </p:nvCxnSpPr>
        <p:spPr>
          <a:xfrm flipH="1">
            <a:off x="2603125" y="2549900"/>
            <a:ext cx="224100" cy="1480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6" name="Google Shape;176;p19"/>
          <p:cNvSpPr txBox="1"/>
          <p:nvPr/>
        </p:nvSpPr>
        <p:spPr>
          <a:xfrm>
            <a:off x="5850300" y="3641638"/>
            <a:ext cx="1076700" cy="492600"/>
          </a:xfrm>
          <a:prstGeom prst="rect">
            <a:avLst/>
          </a:prstGeom>
          <a:solidFill>
            <a:srgbClr val="FBF9F9">
              <a:alpha val="86590"/>
            </a:srgbClr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Fans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7" name="Google Shape;177;p19"/>
          <p:cNvCxnSpPr>
            <a:stCxn id="176" idx="0"/>
          </p:cNvCxnSpPr>
          <p:nvPr/>
        </p:nvCxnSpPr>
        <p:spPr>
          <a:xfrm rot="10800000">
            <a:off x="6382050" y="2911138"/>
            <a:ext cx="6600" cy="730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8" name="Google Shape;178;p19"/>
          <p:cNvSpPr txBox="1"/>
          <p:nvPr/>
        </p:nvSpPr>
        <p:spPr>
          <a:xfrm>
            <a:off x="1547275" y="5368400"/>
            <a:ext cx="2559900" cy="492600"/>
          </a:xfrm>
          <a:prstGeom prst="rect">
            <a:avLst/>
          </a:prstGeom>
          <a:solidFill>
            <a:srgbClr val="FBF9F9">
              <a:alpha val="86590"/>
            </a:srgbClr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“Placeholder” material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9" name="Google Shape;179;p19"/>
          <p:cNvCxnSpPr>
            <a:stCxn id="178" idx="0"/>
          </p:cNvCxnSpPr>
          <p:nvPr/>
        </p:nvCxnSpPr>
        <p:spPr>
          <a:xfrm flipH="1" rot="10800000">
            <a:off x="2827225" y="4688600"/>
            <a:ext cx="195900" cy="679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0"/>
          <p:cNvSpPr/>
          <p:nvPr/>
        </p:nvSpPr>
        <p:spPr>
          <a:xfrm>
            <a:off x="0" y="1"/>
            <a:ext cx="12192000" cy="10422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0"/>
          <p:cNvSpPr txBox="1"/>
          <p:nvPr>
            <p:ph type="title"/>
          </p:nvPr>
        </p:nvSpPr>
        <p:spPr>
          <a:xfrm>
            <a:off x="838200" y="69112"/>
            <a:ext cx="105156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en-US">
                <a:solidFill>
                  <a:schemeClr val="lt1"/>
                </a:solidFill>
              </a:rPr>
              <a:t>Measuring Paper “Sound” (types of paper)</a:t>
            </a:r>
            <a:endParaRPr/>
          </a:p>
        </p:txBody>
      </p:sp>
      <p:sp>
        <p:nvSpPr>
          <p:cNvPr id="186" name="Google Shape;186;p20"/>
          <p:cNvSpPr txBox="1"/>
          <p:nvPr>
            <p:ph idx="1" type="body"/>
          </p:nvPr>
        </p:nvSpPr>
        <p:spPr>
          <a:xfrm>
            <a:off x="838200" y="2336675"/>
            <a:ext cx="5267700" cy="3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Noticed paper makes different “sounds” when shaken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Tested 7 samples from Fresh Press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What will frequency correspond to?</a:t>
            </a:r>
            <a:endParaRPr/>
          </a:p>
        </p:txBody>
      </p:sp>
      <p:sp>
        <p:nvSpPr>
          <p:cNvPr id="187" name="Google Shape;187;p20"/>
          <p:cNvSpPr/>
          <p:nvPr/>
        </p:nvSpPr>
        <p:spPr>
          <a:xfrm>
            <a:off x="0" y="1042103"/>
            <a:ext cx="121920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0"/>
          <p:cNvSpPr txBox="1"/>
          <p:nvPr/>
        </p:nvSpPr>
        <p:spPr>
          <a:xfrm>
            <a:off x="11353800" y="6176963"/>
            <a:ext cx="65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pic>
        <p:nvPicPr>
          <p:cNvPr id="189" name="Google Shape;1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0400" y="1395387"/>
            <a:ext cx="3849638" cy="5121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1"/>
          <p:cNvSpPr/>
          <p:nvPr/>
        </p:nvSpPr>
        <p:spPr>
          <a:xfrm>
            <a:off x="0" y="1"/>
            <a:ext cx="12192000" cy="1042200"/>
          </a:xfrm>
          <a:prstGeom prst="rect">
            <a:avLst/>
          </a:prstGeom>
          <a:solidFill>
            <a:srgbClr val="00206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1"/>
          <p:cNvSpPr txBox="1"/>
          <p:nvPr>
            <p:ph type="title"/>
          </p:nvPr>
        </p:nvSpPr>
        <p:spPr>
          <a:xfrm>
            <a:off x="838200" y="69112"/>
            <a:ext cx="105156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i="1" lang="en-US">
                <a:solidFill>
                  <a:schemeClr val="lt1"/>
                </a:solidFill>
              </a:rPr>
              <a:t>Measuring Sound: Fourier Analysis</a:t>
            </a:r>
            <a:endParaRPr/>
          </a:p>
        </p:txBody>
      </p:sp>
      <p:sp>
        <p:nvSpPr>
          <p:cNvPr id="196" name="Google Shape;196;p21"/>
          <p:cNvSpPr txBox="1"/>
          <p:nvPr>
            <p:ph idx="1" type="body"/>
          </p:nvPr>
        </p:nvSpPr>
        <p:spPr>
          <a:xfrm>
            <a:off x="838200" y="1937200"/>
            <a:ext cx="10370400" cy="3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Representing complex waveform, x(t), as a sum of sines and cosines</a:t>
            </a:r>
            <a:r>
              <a:rPr baseline="30000" lang="en-US"/>
              <a:t>2</a:t>
            </a:r>
            <a:endParaRPr baseline="30000"/>
          </a:p>
        </p:txBody>
      </p:sp>
      <p:sp>
        <p:nvSpPr>
          <p:cNvPr id="197" name="Google Shape;197;p21"/>
          <p:cNvSpPr/>
          <p:nvPr/>
        </p:nvSpPr>
        <p:spPr>
          <a:xfrm>
            <a:off x="0" y="1042103"/>
            <a:ext cx="12192000" cy="1701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1"/>
          <p:cNvSpPr txBox="1"/>
          <p:nvPr/>
        </p:nvSpPr>
        <p:spPr>
          <a:xfrm>
            <a:off x="11353800" y="6176963"/>
            <a:ext cx="65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/>
          </a:p>
        </p:txBody>
      </p:sp>
      <p:sp>
        <p:nvSpPr>
          <p:cNvPr id="199" name="Google Shape;199;p21"/>
          <p:cNvSpPr txBox="1"/>
          <p:nvPr/>
        </p:nvSpPr>
        <p:spPr>
          <a:xfrm>
            <a:off x="412627" y="6240947"/>
            <a:ext cx="9472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Maria Bell, 2013. “Fourier Analysis in Music,” https://www.projectrhea.org/rhea/index.php/Fourier_analysis_in_Music.</a:t>
            </a:r>
            <a:endParaRPr baseline="30000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4950" y="2955050"/>
            <a:ext cx="7505700" cy="15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1"/>
          <p:cNvSpPr txBox="1"/>
          <p:nvPr/>
        </p:nvSpPr>
        <p:spPr>
          <a:xfrm>
            <a:off x="4500950" y="5123225"/>
            <a:ext cx="2357100" cy="4926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Fourier coefficients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2" name="Google Shape;202;p21"/>
          <p:cNvCxnSpPr>
            <a:stCxn id="201" idx="0"/>
          </p:cNvCxnSpPr>
          <p:nvPr/>
        </p:nvCxnSpPr>
        <p:spPr>
          <a:xfrm rot="10800000">
            <a:off x="3610700" y="3911825"/>
            <a:ext cx="2068800" cy="1211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3" name="Google Shape;203;p21"/>
          <p:cNvCxnSpPr>
            <a:stCxn id="201" idx="0"/>
          </p:cNvCxnSpPr>
          <p:nvPr/>
        </p:nvCxnSpPr>
        <p:spPr>
          <a:xfrm rot="10800000">
            <a:off x="4989800" y="3874025"/>
            <a:ext cx="689700" cy="1249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4" name="Google Shape;204;p21"/>
          <p:cNvCxnSpPr>
            <a:stCxn id="201" idx="0"/>
          </p:cNvCxnSpPr>
          <p:nvPr/>
        </p:nvCxnSpPr>
        <p:spPr>
          <a:xfrm flipH="1" rot="10800000">
            <a:off x="5679500" y="3861425"/>
            <a:ext cx="1680000" cy="1261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