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68" r:id="rId2"/>
    <p:sldId id="278" r:id="rId3"/>
    <p:sldId id="276" r:id="rId4"/>
    <p:sldId id="275" r:id="rId5"/>
    <p:sldId id="271" r:id="rId6"/>
    <p:sldId id="269" r:id="rId7"/>
    <p:sldId id="277" r:id="rId8"/>
    <p:sldId id="273" r:id="rId9"/>
    <p:sldId id="281" r:id="rId10"/>
    <p:sldId id="274" r:id="rId11"/>
    <p:sldId id="280" r:id="rId12"/>
    <p:sldId id="272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  <a:srgbClr val="FF7C80"/>
    <a:srgbClr val="FFE636"/>
    <a:srgbClr val="FE8637"/>
    <a:srgbClr val="4EAFE0"/>
    <a:srgbClr val="FB8F7D"/>
    <a:srgbClr val="86B48B"/>
    <a:srgbClr val="3624BE"/>
    <a:srgbClr val="F9583D"/>
    <a:srgbClr val="79E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60"/>
  </p:normalViewPr>
  <p:slideViewPr>
    <p:cSldViewPr>
      <p:cViewPr>
        <p:scale>
          <a:sx n="100" d="100"/>
          <a:sy n="100" d="100"/>
        </p:scale>
        <p:origin x="-55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A7E6-4C21-4F90-97E3-1846C545C3E6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164AE-A88F-4B95-AB97-527EE62E7E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1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Graphite</a:t>
            </a:r>
            <a:r>
              <a:rPr lang="en-US" baseline="0" dirty="0" smtClean="0"/>
              <a:t> source:  http://www.irocks.com/db_pics/pics/tn19a.jpg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64AE-A88F-4B95-AB97-527EE62E7E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0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64AE-A88F-4B95-AB97-527EE62E7E1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3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8F1F15-00E3-43D1-81DE-5B942562C7EA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D5ED18-7391-43BD-B4DD-2E3B83F65EA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1F15-00E3-43D1-81DE-5B942562C7EA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ED18-7391-43BD-B4DD-2E3B83F65E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1F15-00E3-43D1-81DE-5B942562C7EA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ED18-7391-43BD-B4DD-2E3B83F65E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8F1F15-00E3-43D1-81DE-5B942562C7EA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D5ED18-7391-43BD-B4DD-2E3B83F65E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8F1F15-00E3-43D1-81DE-5B942562C7EA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D5ED18-7391-43BD-B4DD-2E3B83F65EA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1F15-00E3-43D1-81DE-5B942562C7EA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ED18-7391-43BD-B4DD-2E3B83F65E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1F15-00E3-43D1-81DE-5B942562C7EA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ED18-7391-43BD-B4DD-2E3B83F65E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8F1F15-00E3-43D1-81DE-5B942562C7EA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D5ED18-7391-43BD-B4DD-2E3B83F65E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1F15-00E3-43D1-81DE-5B942562C7EA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ED18-7391-43BD-B4DD-2E3B83F65EA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8F1F15-00E3-43D1-81DE-5B942562C7EA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D5ED18-7391-43BD-B4DD-2E3B83F65E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8F1F15-00E3-43D1-81DE-5B942562C7EA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D5ED18-7391-43BD-B4DD-2E3B83F65E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8F1F15-00E3-43D1-81DE-5B942562C7EA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D5ED18-7391-43BD-B4DD-2E3B83F65EA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Graphene Electrostatic Loudspeaker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Kristin Holz</a:t>
            </a:r>
          </a:p>
          <a:p>
            <a:r>
              <a:rPr lang="en-US" dirty="0"/>
              <a:t>Advisor: Dr. Steven Errede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Research supported by NSF Grant PHY-1062690</a:t>
            </a:r>
          </a:p>
          <a:p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8"/>
          <a:stretch/>
        </p:blipFill>
        <p:spPr bwMode="auto">
          <a:xfrm>
            <a:off x="6934200" y="0"/>
            <a:ext cx="188508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"/>
          <a:stretch/>
        </p:blipFill>
        <p:spPr bwMode="auto">
          <a:xfrm>
            <a:off x="2438400" y="472548"/>
            <a:ext cx="5054600" cy="356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6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Aluminized Mylar Loudspeaker:</a:t>
            </a:r>
            <a:br>
              <a:rPr lang="en-US" dirty="0" smtClean="0"/>
            </a:br>
            <a:r>
              <a:rPr lang="en-US" dirty="0" smtClean="0"/>
              <a:t>Frequency Response and efficiency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t="1471" r="1124" b="1687"/>
          <a:stretch/>
        </p:blipFill>
        <p:spPr>
          <a:xfrm>
            <a:off x="609600" y="2474495"/>
            <a:ext cx="5472807" cy="3933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8105" y="3352800"/>
            <a:ext cx="4849803" cy="685800"/>
          </a:xfrm>
          <a:prstGeom prst="rect">
            <a:avLst/>
          </a:prstGeom>
          <a:solidFill>
            <a:srgbClr val="FFE636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Comfortable headphone volume region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92" y="1657350"/>
            <a:ext cx="37242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82979" y="2544451"/>
                <a:ext cx="21884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=1.676 </m:t>
                      </m:r>
                      <m:r>
                        <a:rPr lang="en-US" sz="2400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79" y="2544451"/>
                <a:ext cx="218842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6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Graphited</a:t>
            </a:r>
            <a:r>
              <a:rPr lang="en-US" dirty="0"/>
              <a:t> </a:t>
            </a:r>
            <a:r>
              <a:rPr lang="en-US" dirty="0" smtClean="0"/>
              <a:t>Mylar Loudspeaker:</a:t>
            </a:r>
            <a:br>
              <a:rPr lang="en-US" dirty="0" smtClean="0"/>
            </a:br>
            <a:r>
              <a:rPr lang="en-US" dirty="0" smtClean="0"/>
              <a:t>Frequency </a:t>
            </a:r>
            <a:r>
              <a:rPr lang="en-US" dirty="0"/>
              <a:t>Response and </a:t>
            </a:r>
            <a:r>
              <a:rPr lang="en-US" dirty="0" smtClean="0"/>
              <a:t>efficiency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0" y="2057400"/>
            <a:ext cx="5974796" cy="43830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3277602"/>
            <a:ext cx="5257800" cy="685800"/>
          </a:xfrm>
          <a:prstGeom prst="rect">
            <a:avLst/>
          </a:prstGeom>
          <a:solidFill>
            <a:srgbClr val="FFE636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Comfortable headphone volume region</a:t>
            </a:r>
            <a:endParaRPr 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0" y="1595735"/>
                <a:ext cx="21884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=0.127 </m:t>
                      </m:r>
                      <m:r>
                        <a:rPr lang="en-US" sz="2400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5735"/>
                <a:ext cx="218842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2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90" y="0"/>
            <a:ext cx="7467600" cy="731838"/>
          </a:xfrm>
        </p:spPr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17796" r="16086" b="10311"/>
          <a:stretch/>
        </p:blipFill>
        <p:spPr>
          <a:xfrm>
            <a:off x="4719135" y="1053615"/>
            <a:ext cx="3205630" cy="2187626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8" r="20193" b="25201"/>
          <a:stretch/>
        </p:blipFill>
        <p:spPr>
          <a:xfrm>
            <a:off x="1231311" y="1131332"/>
            <a:ext cx="2537611" cy="205862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t="10527" r="19405" b="16709"/>
          <a:stretch/>
        </p:blipFill>
        <p:spPr>
          <a:xfrm>
            <a:off x="4728660" y="3810000"/>
            <a:ext cx="3281830" cy="256222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t="13443" r="19022" b="18669"/>
          <a:stretch/>
        </p:blipFill>
        <p:spPr>
          <a:xfrm>
            <a:off x="762000" y="3810000"/>
            <a:ext cx="3476234" cy="2562226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17077" y="727357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Geometry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5496" y="684283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Displacement at 766.5 Hz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437572"/>
            <a:ext cx="378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Sound Pressure Level at 1kHz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55574" y="3437572"/>
            <a:ext cx="401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Acoustic Pressure Field at 1kHz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39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3810000"/>
          </a:xfrm>
        </p:spPr>
        <p:txBody>
          <a:bodyPr/>
          <a:lstStyle/>
          <a:p>
            <a:r>
              <a:rPr lang="en-US" dirty="0" smtClean="0"/>
              <a:t>Graphene electrostatic loudspeakers should theoretically be better than current headphone speakers</a:t>
            </a:r>
          </a:p>
          <a:p>
            <a:r>
              <a:rPr lang="en-US" dirty="0" smtClean="0"/>
              <a:t>The voltage driver circuit we made works well</a:t>
            </a:r>
          </a:p>
          <a:p>
            <a:r>
              <a:rPr lang="en-US" dirty="0" smtClean="0"/>
              <a:t>The simulation produces results we expected</a:t>
            </a:r>
          </a:p>
          <a:p>
            <a:r>
              <a:rPr lang="en-US" dirty="0" smtClean="0"/>
              <a:t>The prototypes produce results we expected</a:t>
            </a:r>
          </a:p>
          <a:p>
            <a:r>
              <a:rPr lang="en-US" dirty="0" smtClean="0"/>
              <a:t>Now we just need the graphene sheet…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6675"/>
            <a:ext cx="6781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"/>
            <a:ext cx="7467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2800" y="1447800"/>
            <a:ext cx="3733800" cy="297180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Importance</a:t>
            </a:r>
          </a:p>
          <a:p>
            <a:r>
              <a:rPr lang="en-US" dirty="0" smtClean="0"/>
              <a:t>Prototype</a:t>
            </a:r>
          </a:p>
          <a:p>
            <a:r>
              <a:rPr lang="en-US" dirty="0" smtClean="0"/>
              <a:t>Frequency Response and Efficiency</a:t>
            </a:r>
          </a:p>
          <a:p>
            <a:r>
              <a:rPr lang="en-US" dirty="0" smtClean="0"/>
              <a:t>Simulation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/>
              <a:t>E</a:t>
            </a:r>
            <a:r>
              <a:rPr lang="en-US" dirty="0" smtClean="0"/>
              <a:t>lectrostatic Loudspeaker?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 voltage perforated capacitor</a:t>
            </a:r>
          </a:p>
          <a:p>
            <a:r>
              <a:rPr lang="en-US" dirty="0" smtClean="0"/>
              <a:t>Insulating frame</a:t>
            </a:r>
          </a:p>
          <a:p>
            <a:r>
              <a:rPr lang="en-US" dirty="0" smtClean="0"/>
              <a:t>DC voltage biased membrane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3015264"/>
            <a:ext cx="6280825" cy="3380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1151" y="2819400"/>
                <a:ext cx="372614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𝐸𝑀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=−2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𝐷𝐶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151" y="2819400"/>
                <a:ext cx="3726148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7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One atom thick layer of graphite</a:t>
            </a:r>
          </a:p>
          <a:p>
            <a:r>
              <a:rPr lang="en-US" dirty="0" smtClean="0"/>
              <a:t>Hexagonal pattern of carbon atoms</a:t>
            </a:r>
          </a:p>
          <a:p>
            <a:r>
              <a:rPr lang="en-US" dirty="0" smtClean="0"/>
              <a:t>Low resistivity</a:t>
            </a:r>
          </a:p>
          <a:p>
            <a:r>
              <a:rPr lang="en-US" dirty="0" smtClean="0"/>
              <a:t>Low mass</a:t>
            </a:r>
          </a:p>
          <a:p>
            <a:r>
              <a:rPr lang="en-US" dirty="0" smtClean="0"/>
              <a:t>Low spring constant</a:t>
            </a:r>
          </a:p>
          <a:p>
            <a:r>
              <a:rPr lang="en-US" dirty="0" smtClean="0"/>
              <a:t>High strength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7"/>
          <a:stretch/>
        </p:blipFill>
        <p:spPr bwMode="auto">
          <a:xfrm>
            <a:off x="1112982" y="4114800"/>
            <a:ext cx="2438400" cy="228600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2514600" cy="229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371600" y="28575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12982" y="3048000"/>
            <a:ext cx="258618" cy="1981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6"/>
            <a:endCxn id="5122" idx="7"/>
          </p:cNvCxnSpPr>
          <p:nvPr/>
        </p:nvCxnSpPr>
        <p:spPr>
          <a:xfrm>
            <a:off x="1752600" y="3048000"/>
            <a:ext cx="1441687" cy="14015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9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Graphene Electrostatic Loudspeaker?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Thinness and low mass density allow for smaller </a:t>
            </a:r>
            <a:r>
              <a:rPr lang="en-US" dirty="0"/>
              <a:t>sized </a:t>
            </a:r>
            <a:r>
              <a:rPr lang="en-US" dirty="0" smtClean="0"/>
              <a:t>speaker</a:t>
            </a:r>
          </a:p>
          <a:p>
            <a:r>
              <a:rPr lang="en-US" dirty="0" smtClean="0"/>
              <a:t>Low </a:t>
            </a:r>
            <a:r>
              <a:rPr lang="en-US" dirty="0"/>
              <a:t>mass, low spring constant, and high strength produces a great overall frequency </a:t>
            </a:r>
            <a:r>
              <a:rPr lang="en-US" dirty="0" smtClean="0"/>
              <a:t>response</a:t>
            </a:r>
          </a:p>
          <a:p>
            <a:r>
              <a:rPr lang="en-US" dirty="0" smtClean="0"/>
              <a:t>High strength ensures better fidelity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t="23103" r="3367" b="20190"/>
          <a:stretch/>
        </p:blipFill>
        <p:spPr bwMode="auto">
          <a:xfrm>
            <a:off x="3456068" y="5055534"/>
            <a:ext cx="3837711" cy="180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7"/>
          <a:stretch/>
        </p:blipFill>
        <p:spPr bwMode="auto">
          <a:xfrm>
            <a:off x="3379785" y="4081338"/>
            <a:ext cx="1779616" cy="166839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2299">
            <a:off x="5310051" y="4117027"/>
            <a:ext cx="1325751" cy="132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52" y="4512308"/>
            <a:ext cx="1200150" cy="108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4"/>
          <a:stretch/>
        </p:blipFill>
        <p:spPr bwMode="auto">
          <a:xfrm rot="1317858">
            <a:off x="6179728" y="3625809"/>
            <a:ext cx="923924" cy="128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Driver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1981200"/>
            <a:ext cx="2957841" cy="398549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839" y="2217275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 Amp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0019" y="4800599"/>
            <a:ext cx="1447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Inverting </a:t>
            </a:r>
          </a:p>
          <a:p>
            <a:pPr algn="ctr"/>
            <a:r>
              <a:rPr lang="en-US" dirty="0" smtClean="0"/>
              <a:t>Op Amp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841" y="4800600"/>
            <a:ext cx="1066318" cy="646331"/>
          </a:xfrm>
          <a:prstGeom prst="rect">
            <a:avLst/>
          </a:prstGeom>
          <a:noFill/>
          <a:ln w="19050">
            <a:solidFill>
              <a:srgbClr val="362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0841" y="2217275"/>
            <a:ext cx="1066318" cy="453675"/>
          </a:xfrm>
          <a:prstGeom prst="rect">
            <a:avLst/>
          </a:prstGeom>
          <a:noFill/>
          <a:ln w="19050">
            <a:solidFill>
              <a:srgbClr val="362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2057159" y="2444113"/>
            <a:ext cx="2438641" cy="483656"/>
          </a:xfrm>
          <a:prstGeom prst="straightConnector1">
            <a:avLst/>
          </a:prstGeom>
          <a:ln w="19050">
            <a:solidFill>
              <a:srgbClr val="3624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</p:cNvCxnSpPr>
          <p:nvPr/>
        </p:nvCxnSpPr>
        <p:spPr>
          <a:xfrm flipV="1">
            <a:off x="2057159" y="4966642"/>
            <a:ext cx="2438642" cy="157124"/>
          </a:xfrm>
          <a:prstGeom prst="straightConnector1">
            <a:avLst/>
          </a:prstGeom>
          <a:ln w="19050">
            <a:solidFill>
              <a:srgbClr val="3624B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076" idx="1"/>
          </p:cNvCxnSpPr>
          <p:nvPr/>
        </p:nvCxnSpPr>
        <p:spPr>
          <a:xfrm flipH="1">
            <a:off x="5872491" y="3776941"/>
            <a:ext cx="547359" cy="1210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076" idx="1"/>
          </p:cNvCxnSpPr>
          <p:nvPr/>
        </p:nvCxnSpPr>
        <p:spPr>
          <a:xfrm flipH="1" flipV="1">
            <a:off x="5881727" y="2881576"/>
            <a:ext cx="538123" cy="895365"/>
          </a:xfrm>
          <a:prstGeom prst="straightConnector1">
            <a:avLst/>
          </a:prstGeom>
          <a:ln w="19050">
            <a:solidFill>
              <a:srgbClr val="4EAFE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850" y="3066375"/>
            <a:ext cx="2187647" cy="14211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9" name="Picture 30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115015"/>
            <a:ext cx="1981200" cy="12870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097" name="Straight Arrow Connector 3096"/>
          <p:cNvCxnSpPr>
            <a:stCxn id="3089" idx="3"/>
          </p:cNvCxnSpPr>
          <p:nvPr/>
        </p:nvCxnSpPr>
        <p:spPr>
          <a:xfrm flipV="1">
            <a:off x="2514599" y="3066375"/>
            <a:ext cx="533400" cy="692150"/>
          </a:xfrm>
          <a:prstGeom prst="straightConnector1">
            <a:avLst/>
          </a:prstGeom>
          <a:ln w="19050">
            <a:solidFill>
              <a:srgbClr val="4EAFE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0" name="TextBox 3099"/>
          <p:cNvSpPr txBox="1"/>
          <p:nvPr/>
        </p:nvSpPr>
        <p:spPr>
          <a:xfrm>
            <a:off x="1122380" y="314459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101" name="TextBox 3100"/>
          <p:cNvSpPr txBox="1"/>
          <p:nvPr/>
        </p:nvSpPr>
        <p:spPr>
          <a:xfrm>
            <a:off x="7005927" y="3052444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and Phase Response of Driver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037041" cy="394628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07163" y="1828800"/>
            <a:ext cx="0" cy="396009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86400" y="1828800"/>
            <a:ext cx="0" cy="396009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24910" y="6257619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 of hearing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16200000">
            <a:off x="3828045" y="4579537"/>
            <a:ext cx="457200" cy="2898964"/>
          </a:xfrm>
          <a:prstGeom prst="leftBrace">
            <a:avLst>
              <a:gd name="adj1" fmla="val 7500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07" y="228600"/>
            <a:ext cx="7467600" cy="790575"/>
          </a:xfrm>
        </p:spPr>
        <p:txBody>
          <a:bodyPr/>
          <a:lstStyle/>
          <a:p>
            <a:r>
              <a:rPr lang="en-US" dirty="0" smtClean="0"/>
              <a:t>Voltage Driver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11869" r="6476" b="25470"/>
          <a:stretch/>
        </p:blipFill>
        <p:spPr>
          <a:xfrm>
            <a:off x="1618802" y="1181100"/>
            <a:ext cx="41910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83" r="25592"/>
          <a:stretch/>
        </p:blipFill>
        <p:spPr>
          <a:xfrm rot="16200000">
            <a:off x="4524792" y="3112994"/>
            <a:ext cx="2570022" cy="411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74225" y="4349352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 Amp Electronic</a:t>
            </a:r>
          </a:p>
          <a:p>
            <a:pPr algn="ctr"/>
            <a:r>
              <a:rPr lang="en-US" dirty="0" smtClean="0"/>
              <a:t>Component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774" y="384918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Trimpot Resistor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64924" y="1410502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99106" y="2556842"/>
            <a:ext cx="200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Copper Foil Grounding Plane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62099" y="575893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37206" y="1347919"/>
            <a:ext cx="1386251" cy="494498"/>
          </a:xfrm>
          <a:prstGeom prst="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4191000" y="1595168"/>
            <a:ext cx="2346206" cy="614632"/>
          </a:xfrm>
          <a:prstGeom prst="straightConnector1">
            <a:avLst/>
          </a:prstGeom>
          <a:ln w="28575">
            <a:solidFill>
              <a:srgbClr val="9E5EC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</p:cNvCxnSpPr>
          <p:nvPr/>
        </p:nvCxnSpPr>
        <p:spPr>
          <a:xfrm flipH="1">
            <a:off x="4114800" y="1595168"/>
            <a:ext cx="2422406" cy="1376632"/>
          </a:xfrm>
          <a:prstGeom prst="straightConnector1">
            <a:avLst/>
          </a:prstGeom>
          <a:ln w="28575">
            <a:solidFill>
              <a:srgbClr val="9E5EC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476789" y="2497644"/>
            <a:ext cx="2005678" cy="768040"/>
          </a:xfrm>
          <a:prstGeom prst="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5867401" y="3265684"/>
            <a:ext cx="1612227" cy="1230116"/>
          </a:xfrm>
          <a:prstGeom prst="straightConnector1">
            <a:avLst/>
          </a:prstGeom>
          <a:ln w="28575">
            <a:solidFill>
              <a:srgbClr val="9E5EC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1"/>
          </p:cNvCxnSpPr>
          <p:nvPr/>
        </p:nvCxnSpPr>
        <p:spPr>
          <a:xfrm flipH="1">
            <a:off x="5105400" y="2881664"/>
            <a:ext cx="1371389" cy="242536"/>
          </a:xfrm>
          <a:prstGeom prst="straightConnector1">
            <a:avLst/>
          </a:prstGeom>
          <a:ln w="28575">
            <a:solidFill>
              <a:srgbClr val="9E5EC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0149" y="3849186"/>
            <a:ext cx="1386251" cy="646614"/>
          </a:xfrm>
          <a:prstGeom prst="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flipV="1">
            <a:off x="983275" y="2471468"/>
            <a:ext cx="1226525" cy="1377718"/>
          </a:xfrm>
          <a:prstGeom prst="straightConnector1">
            <a:avLst/>
          </a:prstGeom>
          <a:ln w="28575">
            <a:solidFill>
              <a:srgbClr val="9E5EC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905000" y="4349352"/>
            <a:ext cx="1386251" cy="936144"/>
          </a:xfrm>
          <a:prstGeom prst="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>
            <a:stCxn id="9" idx="0"/>
          </p:cNvCxnSpPr>
          <p:nvPr/>
        </p:nvCxnSpPr>
        <p:spPr>
          <a:xfrm flipV="1">
            <a:off x="2598125" y="2623868"/>
            <a:ext cx="449875" cy="1725484"/>
          </a:xfrm>
          <a:prstGeom prst="straightConnector1">
            <a:avLst/>
          </a:prstGeom>
          <a:ln w="28575">
            <a:solidFill>
              <a:srgbClr val="9E5EC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453661" y="5715000"/>
            <a:ext cx="1386251" cy="457200"/>
          </a:xfrm>
          <a:prstGeom prst="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>
            <a:stCxn id="40" idx="3"/>
          </p:cNvCxnSpPr>
          <p:nvPr/>
        </p:nvCxnSpPr>
        <p:spPr>
          <a:xfrm flipV="1">
            <a:off x="2839912" y="5272682"/>
            <a:ext cx="2113088" cy="670918"/>
          </a:xfrm>
          <a:prstGeom prst="straightConnector1">
            <a:avLst/>
          </a:prstGeom>
          <a:ln w="28575">
            <a:solidFill>
              <a:srgbClr val="9E5EC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09800" y="122583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170574" y="390931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Bottom View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r>
              <a:rPr lang="en-US" dirty="0" smtClean="0"/>
              <a:t>Electrostatic Loudspeaker Prototypes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14800" y="2133600"/>
            <a:ext cx="4114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 smtClean="0"/>
              <a:t>Aluminized Mylar Membrane</a:t>
            </a:r>
          </a:p>
          <a:p>
            <a:r>
              <a:rPr lang="en-US" sz="2200" dirty="0" smtClean="0"/>
              <a:t>Steel mesh capacitor plates</a:t>
            </a:r>
          </a:p>
          <a:p>
            <a:r>
              <a:rPr lang="en-US" sz="2200" dirty="0" smtClean="0"/>
              <a:t>Nylon washer spacers (1.676 mm)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u="sng" dirty="0" smtClean="0"/>
              <a:t>Graphited Mylar Membrane</a:t>
            </a:r>
          </a:p>
          <a:p>
            <a:r>
              <a:rPr lang="en-US" sz="2200" dirty="0" smtClean="0"/>
              <a:t>Steel mesh capacitor plates</a:t>
            </a:r>
          </a:p>
          <a:p>
            <a:r>
              <a:rPr lang="en-US" sz="2200" dirty="0" smtClean="0"/>
              <a:t>Hole punch reinforcement sticker spacers (0.127 mm)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153353" cy="294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6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1992</TotalTime>
  <Words>290</Words>
  <Application>Microsoft Office PowerPoint</Application>
  <PresentationFormat>On-screen Show (4:3)</PresentationFormat>
  <Paragraphs>73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Graphene Electrostatic Loudspeaker</vt:lpstr>
      <vt:lpstr>Summary</vt:lpstr>
      <vt:lpstr>What is an Electrostatic Loudspeaker?</vt:lpstr>
      <vt:lpstr>Graphene</vt:lpstr>
      <vt:lpstr>Why a Graphene Electrostatic Loudspeaker?</vt:lpstr>
      <vt:lpstr>Voltage Driver Design</vt:lpstr>
      <vt:lpstr>Frequency and Phase Response of Driver</vt:lpstr>
      <vt:lpstr>Voltage Driver</vt:lpstr>
      <vt:lpstr>Electrostatic Loudspeaker Prototypes</vt:lpstr>
      <vt:lpstr>Aluminized Mylar Loudspeaker: Frequency Response and efficiency</vt:lpstr>
      <vt:lpstr>Graphited Mylar Loudspeaker: Frequency Response and efficiency</vt:lpstr>
      <vt:lpstr>Simulation</vt:lpstr>
      <vt:lpstr>Conclusions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of Engineering</dc:creator>
  <cp:lastModifiedBy>College of Engineering</cp:lastModifiedBy>
  <cp:revision>114</cp:revision>
  <dcterms:created xsi:type="dcterms:W3CDTF">2013-06-24T20:03:50Z</dcterms:created>
  <dcterms:modified xsi:type="dcterms:W3CDTF">2013-08-01T13:46:04Z</dcterms:modified>
</cp:coreProperties>
</file>