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59" r:id="rId24"/>
    <p:sldId id="25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C9CDF-9E4F-457E-AFB2-AF718D215AE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8BD9-0D8E-4F52-89BC-5CD0C1F9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7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137C-C7B7-4767-9E74-377080D2DA6E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5D43-3CFC-4772-958B-FF8924515323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C13-D8BE-4571-BF91-637F747608B4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6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BED1-F55F-456E-8462-6F54E71395F1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7543-A639-45B7-9DF3-98C754803225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4BD5-6131-45A2-BD3B-E0EB5434BE9D}" type="datetime1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CDA-AB57-4027-8052-D69E740C2A97}" type="datetime1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8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5B14-E6A9-4169-B9CF-C79EF9E3F4B7}" type="datetime1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AE40-BBE3-4F0B-95A0-CB324D289FD1}" type="datetime1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8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874A-C7B9-4940-8F4D-3F7867188C17}" type="datetime1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7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2759-DCDC-4490-A506-BBE39E518ADD}" type="datetime1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2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D0CE1-94C9-48E3-A0E0-3D72D8B94109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F26C-6117-4AC9-A986-66753E1B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5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file:///\\localhost\Users\Heather\Desktop\Heather_Marimba\Yamaha_Cn_Data\Tau_Plots\Marimba_C2_Linear_Tau_vs_f_ResEffect2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physics.illinois.edu/phys406/" TargetMode="External"/><Relationship Id="rId2" Type="http://schemas.openxmlformats.org/officeDocument/2006/relationships/hyperlink" Target="http://courses.physics.illinois.edu/phys19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engr.illinois.edu/display/isur/Application+Forms" TargetMode="External"/><Relationship Id="rId5" Type="http://schemas.openxmlformats.org/officeDocument/2006/relationships/hyperlink" Target="https://wiki.engr.illinois.edu/display/isur/Home" TargetMode="External"/><Relationship Id="rId4" Type="http://schemas.openxmlformats.org/officeDocument/2006/relationships/hyperlink" Target="http://provost.illinois.edu/our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s.psu.edu/" TargetMode="External"/><Relationship Id="rId13" Type="http://schemas.openxmlformats.org/officeDocument/2006/relationships/hyperlink" Target="https://ccrma.stanford.edu/research" TargetMode="External"/><Relationship Id="rId18" Type="http://schemas.openxmlformats.org/officeDocument/2006/relationships/hyperlink" Target="http://acousticalsociety.org/" TargetMode="External"/><Relationship Id="rId26" Type="http://schemas.openxmlformats.org/officeDocument/2006/relationships/hyperlink" Target="http://www.acoustics.hut.fi/" TargetMode="External"/><Relationship Id="rId3" Type="http://schemas.openxmlformats.org/officeDocument/2006/relationships/hyperlink" Target="http://shs.illinois.edu/Undergraduates/CoreCourses.aspx" TargetMode="External"/><Relationship Id="rId21" Type="http://schemas.openxmlformats.org/officeDocument/2006/relationships/hyperlink" Target="http://www.sae.org/careers/" TargetMode="External"/><Relationship Id="rId7" Type="http://schemas.openxmlformats.org/officeDocument/2006/relationships/hyperlink" Target="mailto:uiucaudio@gmail.com" TargetMode="External"/><Relationship Id="rId12" Type="http://schemas.openxmlformats.org/officeDocument/2006/relationships/hyperlink" Target="http://www.val.me.vt.edu/" TargetMode="External"/><Relationship Id="rId17" Type="http://schemas.openxmlformats.org/officeDocument/2006/relationships/hyperlink" Target="http://www.texasacoustics.org/" TargetMode="External"/><Relationship Id="rId25" Type="http://schemas.openxmlformats.org/officeDocument/2006/relationships/hyperlink" Target="http://sydney.edu.au/architecture/programs_of_study/postgraduate/audio_acoustics.shtml" TargetMode="External"/><Relationship Id="rId2" Type="http://schemas.openxmlformats.org/officeDocument/2006/relationships/hyperlink" Target="http://ems.music.uiuc.edu/courses/" TargetMode="External"/><Relationship Id="rId16" Type="http://schemas.openxmlformats.org/officeDocument/2006/relationships/hyperlink" Target="http://www.me.utexas.edu/areas/acoustics/" TargetMode="External"/><Relationship Id="rId20" Type="http://schemas.openxmlformats.org/officeDocument/2006/relationships/hyperlink" Target="http://www.sae.org/" TargetMode="External"/><Relationship Id="rId29" Type="http://schemas.openxmlformats.org/officeDocument/2006/relationships/hyperlink" Target="http://www.southampton.ac.uk/engineering/undergraduate/courses/acoustical_engineering_list.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-haken@illinois.edu" TargetMode="External"/><Relationship Id="rId11" Type="http://schemas.openxmlformats.org/officeDocument/2006/relationships/hyperlink" Target="http://www.acoustics.gatech.edu/" TargetMode="External"/><Relationship Id="rId24" Type="http://schemas.openxmlformats.org/officeDocument/2006/relationships/hyperlink" Target="http://www.mecheng.adelaide.edu.au/avc/" TargetMode="External"/><Relationship Id="rId5" Type="http://schemas.openxmlformats.org/officeDocument/2006/relationships/hyperlink" Target="http://uiucaudio.tumblr.com/home" TargetMode="External"/><Relationship Id="rId15" Type="http://schemas.openxmlformats.org/officeDocument/2006/relationships/hyperlink" Target="http://www.purdue.edu/research/phase/" TargetMode="External"/><Relationship Id="rId23" Type="http://schemas.openxmlformats.org/officeDocument/2006/relationships/hyperlink" Target="http://www.phys.unsw.edu.au/music/" TargetMode="External"/><Relationship Id="rId28" Type="http://schemas.openxmlformats.org/officeDocument/2006/relationships/hyperlink" Target="http://www.salford.ac.uk/computing-science-engineering/research/acoustics" TargetMode="External"/><Relationship Id="rId10" Type="http://schemas.openxmlformats.org/officeDocument/2006/relationships/hyperlink" Target="http://www.pa.msu.edu/acoustics/" TargetMode="External"/><Relationship Id="rId19" Type="http://schemas.openxmlformats.org/officeDocument/2006/relationships/hyperlink" Target="http://asa.aip.org/asagrad/gpdir.cm.html" TargetMode="External"/><Relationship Id="rId31" Type="http://schemas.openxmlformats.org/officeDocument/2006/relationships/hyperlink" Target="http://acoustics.eng.cam.ac.uk/" TargetMode="External"/><Relationship Id="rId4" Type="http://schemas.openxmlformats.org/officeDocument/2006/relationships/hyperlink" Target="http://www.aes.org/sections/view.cfm?section=215" TargetMode="External"/><Relationship Id="rId9" Type="http://schemas.openxmlformats.org/officeDocument/2006/relationships/hyperlink" Target="http://www.cav.psu.edu/" TargetMode="External"/><Relationship Id="rId14" Type="http://schemas.openxmlformats.org/officeDocument/2006/relationships/hyperlink" Target="http://www.bu.edu/me/research/research-laboratories-and-groups/acoustics-and-vibrations/" TargetMode="External"/><Relationship Id="rId22" Type="http://schemas.openxmlformats.org/officeDocument/2006/relationships/hyperlink" Target="http://www.acoustics.ed.ac.uk/" TargetMode="External"/><Relationship Id="rId27" Type="http://schemas.openxmlformats.org/officeDocument/2006/relationships/hyperlink" Target="http://studyindenmark.dk/study-programmes/programmes-in-english/engineering-acoustics" TargetMode="External"/><Relationship Id="rId30" Type="http://schemas.openxmlformats.org/officeDocument/2006/relationships/hyperlink" Target="http://www.liv.ac.uk/architecture/research/acoustics-research-unit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earsc.com/" TargetMode="External"/><Relationship Id="rId13" Type="http://schemas.openxmlformats.org/officeDocument/2006/relationships/hyperlink" Target="http://www.knowles.com/" TargetMode="External"/><Relationship Id="rId18" Type="http://schemas.openxmlformats.org/officeDocument/2006/relationships/hyperlink" Target="http://www.wyleacoustics.com/" TargetMode="External"/><Relationship Id="rId3" Type="http://schemas.openxmlformats.org/officeDocument/2006/relationships/hyperlink" Target="http://www.acousticalsystems.com/" TargetMode="External"/><Relationship Id="rId7" Type="http://schemas.openxmlformats.org/officeDocument/2006/relationships/hyperlink" Target="http://www.daddario.com/" TargetMode="External"/><Relationship Id="rId12" Type="http://schemas.openxmlformats.org/officeDocument/2006/relationships/hyperlink" Target="http://www.klipsch.com/" TargetMode="External"/><Relationship Id="rId17" Type="http://schemas.openxmlformats.org/officeDocument/2006/relationships/hyperlink" Target="http://www.wengercorp.com/" TargetMode="External"/><Relationship Id="rId2" Type="http://schemas.openxmlformats.org/officeDocument/2006/relationships/hyperlink" Target="http://www.acentech.com/" TargetMode="External"/><Relationship Id="rId16" Type="http://schemas.openxmlformats.org/officeDocument/2006/relationships/hyperlink" Target="http://www.shur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se.com/" TargetMode="External"/><Relationship Id="rId11" Type="http://schemas.openxmlformats.org/officeDocument/2006/relationships/hyperlink" Target="http://www.jblpro.com/" TargetMode="External"/><Relationship Id="rId5" Type="http://schemas.openxmlformats.org/officeDocument/2006/relationships/hyperlink" Target="http://www.boeing.com/boeing/" TargetMode="External"/><Relationship Id="rId15" Type="http://schemas.openxmlformats.org/officeDocument/2006/relationships/hyperlink" Target="http://www.raytheon.com/" TargetMode="External"/><Relationship Id="rId10" Type="http://schemas.openxmlformats.org/officeDocument/2006/relationships/hyperlink" Target="http://www.cumminsfiltration.com/" TargetMode="External"/><Relationship Id="rId4" Type="http://schemas.openxmlformats.org/officeDocument/2006/relationships/hyperlink" Target="http://www.acopacific.com/" TargetMode="External"/><Relationship Id="rId9" Type="http://schemas.openxmlformats.org/officeDocument/2006/relationships/hyperlink" Target="http://www.fender.com/careers/" TargetMode="External"/><Relationship Id="rId14" Type="http://schemas.openxmlformats.org/officeDocument/2006/relationships/hyperlink" Target="http://www.meyersound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logoutfitters.com/" TargetMode="External"/><Relationship Id="rId2" Type="http://schemas.openxmlformats.org/officeDocument/2006/relationships/hyperlink" Target="http://noampikeln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3.pn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image" Target="../media/image20.wmf"/><Relationship Id="rId5" Type="http://schemas.openxmlformats.org/officeDocument/2006/relationships/image" Target="../media/image21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9.wmf"/><Relationship Id="rId9" Type="http://schemas.openxmlformats.org/officeDocument/2006/relationships/image" Target="../media/image25.pn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1.wmf"/><Relationship Id="rId4" Type="http://schemas.openxmlformats.org/officeDocument/2006/relationships/image" Target="../media/image33.jpeg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5257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Acoustical Physics Research in the UIUC Physics  of Music/Musical Instruments Course(s) </a:t>
            </a:r>
            <a:br>
              <a:rPr lang="en-US" b="1" dirty="0" smtClean="0"/>
            </a:br>
            <a:r>
              <a:rPr lang="en-US" b="1" dirty="0" smtClean="0"/>
              <a:t>and </a:t>
            </a:r>
            <a:br>
              <a:rPr lang="en-US" b="1" dirty="0" smtClean="0"/>
            </a:br>
            <a:r>
              <a:rPr lang="en-US" b="1" dirty="0" smtClean="0"/>
              <a:t>Professional Careers in Acoustics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Prof. Steven </a:t>
            </a:r>
            <a:r>
              <a:rPr lang="en-US" b="1" dirty="0" err="1" smtClean="0"/>
              <a:t>Errede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UIUC Physics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10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61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none" dirty="0"/>
              <a:t>Acoustic Impedance </a:t>
            </a:r>
            <a:r>
              <a:rPr lang="en-US" altLang="en-US" sz="2400" b="1" u="none" dirty="0" smtClean="0"/>
              <a:t>Analogous </a:t>
            </a:r>
            <a:r>
              <a:rPr lang="en-US" altLang="en-US" sz="2400" b="1" u="none" dirty="0"/>
              <a:t>to Electrical Impedance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490663"/>
            <a:ext cx="1189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u="none"/>
              <a:t>Electrical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u="none"/>
              <a:t>Impedance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3437" y="2667000"/>
            <a:ext cx="11993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u="none" dirty="0" smtClean="0"/>
              <a:t>Specific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u="none" dirty="0" smtClean="0"/>
              <a:t>Acoustic</a:t>
            </a:r>
            <a:endParaRPr lang="en-US" altLang="en-US" sz="1600" u="none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u="none" dirty="0"/>
              <a:t>Impedance</a:t>
            </a:r>
          </a:p>
        </p:txBody>
      </p:sp>
      <p:pic>
        <p:nvPicPr>
          <p:cNvPr id="9" name="Picture 7" descr="electrical_ohms_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262063"/>
            <a:ext cx="110331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acoustical_ohms_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33663"/>
            <a:ext cx="1116013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xmissi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219200"/>
            <a:ext cx="592455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05063"/>
            <a:ext cx="49530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4801" y="4038600"/>
            <a:ext cx="845820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en-US" sz="1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Frequency-dependent </a:t>
            </a:r>
            <a:r>
              <a:rPr lang="en-US" altLang="en-US" sz="1800" u="none" dirty="0" smtClean="0">
                <a:solidFill>
                  <a:srgbClr val="00CC66"/>
                </a:solidFill>
                <a:ea typeface="Lucida Sans Unicode" pitchFamily="34" charset="0"/>
                <a:cs typeface="Lucida Sans Unicode" pitchFamily="34" charset="0"/>
              </a:rPr>
              <a:t>impedance </a:t>
            </a:r>
            <a:r>
              <a:rPr lang="en-US" altLang="en-US" sz="1800" u="none" dirty="0">
                <a:solidFill>
                  <a:srgbClr val="00CC66"/>
                </a:solidFill>
                <a:ea typeface="Lucida Sans Unicode" pitchFamily="34" charset="0"/>
                <a:cs typeface="Lucida Sans Unicode" pitchFamily="34" charset="0"/>
              </a:rPr>
              <a:t>mismatch</a:t>
            </a:r>
            <a:r>
              <a:rPr lang="en-US" altLang="en-US" sz="1800" u="none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@ </a:t>
            </a:r>
            <a:r>
              <a:rPr lang="en-US" altLang="en-US" sz="1800" u="none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bell </a:t>
            </a:r>
            <a:r>
              <a:rPr lang="en-US" altLang="en-US" sz="1800" u="none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end means </a:t>
            </a:r>
            <a:r>
              <a:rPr lang="en-US" altLang="en-US" sz="1800" u="none" dirty="0">
                <a:solidFill>
                  <a:srgbClr val="0000FF"/>
                </a:solidFill>
                <a:ea typeface="Lucida Sans Unicode" pitchFamily="34" charset="0"/>
                <a:cs typeface="Lucida Sans Unicode" pitchFamily="34" charset="0"/>
              </a:rPr>
              <a:t>wave reflection</a:t>
            </a:r>
            <a:r>
              <a:rPr lang="en-US" altLang="en-US" sz="1800" u="none" dirty="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altLang="en-US" sz="1800" u="none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constructive </a:t>
            </a:r>
            <a:r>
              <a:rPr lang="en-US" altLang="en-US" sz="1800" u="none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interference of </a:t>
            </a:r>
            <a:r>
              <a:rPr lang="en-US" altLang="en-US" sz="1800" u="none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standing waves @ mouthpiece reinforces buzzing of player’s lips!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83479" y="5105400"/>
            <a:ext cx="726032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 dirty="0"/>
              <a:t>|</a:t>
            </a:r>
            <a:r>
              <a:rPr lang="en-US" altLang="en-US" sz="1800" u="none" dirty="0" err="1"/>
              <a:t>Z</a:t>
            </a:r>
            <a:r>
              <a:rPr lang="en-US" altLang="en-US" sz="1800" u="none" baseline="-25000" dirty="0" err="1"/>
              <a:t>in</a:t>
            </a:r>
            <a:r>
              <a:rPr lang="en-US" altLang="en-US" sz="1800" u="none" dirty="0"/>
              <a:t>| maxima </a:t>
            </a:r>
            <a:r>
              <a:rPr lang="en-US" altLang="en-US" sz="1800" u="none" dirty="0" smtClean="0"/>
              <a:t>(@ pressure </a:t>
            </a:r>
            <a:r>
              <a:rPr lang="en-US" altLang="en-US" sz="1800" i="1" u="sng" dirty="0"/>
              <a:t>maxima</a:t>
            </a:r>
            <a:r>
              <a:rPr lang="en-US" altLang="en-US" sz="1800" u="none" dirty="0"/>
              <a:t>, particle velocity </a:t>
            </a:r>
            <a:r>
              <a:rPr lang="en-US" altLang="en-US" sz="1800" i="1" u="sng" dirty="0" smtClean="0"/>
              <a:t>minima</a:t>
            </a:r>
            <a:r>
              <a:rPr lang="en-US" altLang="en-US" sz="1800" u="none" dirty="0" smtClean="0"/>
              <a:t>) </a:t>
            </a:r>
            <a:r>
              <a:rPr lang="en-US" altLang="en-US" sz="1800" u="none" dirty="0"/>
              <a:t>occur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 dirty="0"/>
              <a:t>constructive interference) </a:t>
            </a:r>
            <a:r>
              <a:rPr lang="en-US" altLang="en-US" sz="1800" u="none" dirty="0" smtClean="0"/>
              <a:t>– corresponds </a:t>
            </a:r>
            <a:r>
              <a:rPr lang="en-US" altLang="en-US" sz="1800" u="none" dirty="0"/>
              <a:t>to standing waves, </a:t>
            </a:r>
            <a:endParaRPr lang="en-US" altLang="en-US" sz="1800" u="none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 dirty="0" smtClean="0"/>
              <a:t>i.e</a:t>
            </a:r>
            <a:r>
              <a:rPr lang="en-US" altLang="en-US" sz="1800" u="none" dirty="0"/>
              <a:t>. </a:t>
            </a:r>
            <a:r>
              <a:rPr lang="en-US" altLang="en-US" sz="1800" u="none" dirty="0" smtClean="0"/>
              <a:t>define the </a:t>
            </a:r>
            <a:r>
              <a:rPr lang="en-US" altLang="en-US" sz="1800" i="1" u="sng" dirty="0" smtClean="0"/>
              <a:t>playable</a:t>
            </a:r>
            <a:r>
              <a:rPr lang="en-US" altLang="en-US" sz="1800" u="none" dirty="0" smtClean="0"/>
              <a:t> notes on the instrument!</a:t>
            </a:r>
            <a:endParaRPr lang="en-US" altLang="en-US" sz="1800" u="none" dirty="0"/>
          </a:p>
        </p:txBody>
      </p:sp>
    </p:spTree>
    <p:extLst>
      <p:ext uri="{BB962C8B-B14F-4D97-AF65-F5344CB8AC3E}">
        <p14:creationId xmlns:p14="http://schemas.microsoft.com/office/powerpoint/2010/main" val="20217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15" descr="KDT_Bach_Bb_Stradivarius_Trumpet_F27_MagZout_Minima_and_Maxi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/>
          <a:lstStyle/>
          <a:p>
            <a:pPr eaLnBrk="1" hangingPunct="1"/>
            <a:r>
              <a:rPr lang="en-US" altLang="en-US" sz="1600" b="1" smtClean="0"/>
              <a:t>Measure input &amp; output impedances Z(f) = p(f)/u(f) of brass/wind instruments </a:t>
            </a:r>
            <a:br>
              <a:rPr lang="en-US" altLang="en-US" sz="1600" b="1" smtClean="0"/>
            </a:br>
            <a:r>
              <a:rPr lang="en-US" altLang="en-US" sz="1600" b="1" smtClean="0">
                <a:sym typeface="Symbol" pitchFamily="18" charset="2"/>
              </a:rPr>
              <a:t> Maxima of Z</a:t>
            </a:r>
            <a:r>
              <a:rPr lang="en-US" altLang="en-US" sz="1600" b="1" baseline="-25000" smtClean="0">
                <a:sym typeface="Symbol" pitchFamily="18" charset="2"/>
              </a:rPr>
              <a:t>in</a:t>
            </a:r>
            <a:r>
              <a:rPr lang="en-US" altLang="en-US" sz="1600" b="1" smtClean="0">
                <a:sym typeface="Symbol" pitchFamily="18" charset="2"/>
              </a:rPr>
              <a:t>(f) d</a:t>
            </a:r>
            <a:r>
              <a:rPr lang="en-US" altLang="en-US" sz="1600" b="1" smtClean="0"/>
              <a:t>efines which notes are playable on the instrument:</a:t>
            </a:r>
          </a:p>
        </p:txBody>
      </p:sp>
      <p:pic>
        <p:nvPicPr>
          <p:cNvPr id="8" name="Picture 12" descr="Jeremy_Wood_Bb_Trump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KDT_Bach_Bb_Stradivarius_Trumpet_Inharmonic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656013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KDT_Bach_Bb_Stradivarius_Trumpet_F23_Mag_Zin_Mininma_and_Maxi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867400" y="24384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Trumpet Z</a:t>
            </a:r>
            <a:r>
              <a:rPr lang="en-US" altLang="en-US" sz="1200" b="1" u="none" baseline="-25000"/>
              <a:t>out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981200" y="48768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Trumpet Z</a:t>
            </a:r>
            <a:r>
              <a:rPr lang="en-US" altLang="en-US" sz="1200" b="1" u="none" baseline="-25000"/>
              <a:t>in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H="1">
            <a:off x="7848600" y="18573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020050" y="142875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Free-Field Z</a:t>
            </a:r>
            <a:r>
              <a:rPr lang="en-US" altLang="en-US" sz="1200" b="1" i="1" u="none" baseline="-25000"/>
              <a:t>o</a:t>
            </a:r>
            <a:r>
              <a:rPr lang="en-US" altLang="en-US" sz="1200" b="1" i="1" u="none"/>
              <a:t>= </a:t>
            </a:r>
            <a:r>
              <a:rPr lang="en-US" altLang="en-US" sz="1200" b="1" i="1" u="none">
                <a:sym typeface="Symbol" pitchFamily="18" charset="2"/>
              </a:rPr>
              <a:t></a:t>
            </a:r>
            <a:r>
              <a:rPr lang="en-US" altLang="en-US" sz="1200" b="1" i="1" u="none" baseline="-25000">
                <a:sym typeface="Symbol" pitchFamily="18" charset="2"/>
              </a:rPr>
              <a:t>o</a:t>
            </a:r>
            <a:r>
              <a:rPr lang="en-US" altLang="en-US" sz="1200" b="1" i="1" u="none">
                <a:sym typeface="Symbol" pitchFamily="18" charset="2"/>
              </a:rPr>
              <a:t>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>
                <a:sym typeface="Symbol" pitchFamily="18" charset="2"/>
              </a:rPr>
              <a:t>~ </a:t>
            </a:r>
            <a:r>
              <a:rPr lang="en-US" altLang="en-US" sz="1200" b="1" u="none">
                <a:sym typeface="Symbol" pitchFamily="18" charset="2"/>
              </a:rPr>
              <a:t>415 </a:t>
            </a:r>
            <a:r>
              <a:rPr lang="en-US" altLang="en-US" sz="1200" b="1" i="1" u="none">
                <a:sym typeface="Symbol" pitchFamily="18" charset="2"/>
              </a:rPr>
              <a:t>Ac</a:t>
            </a:r>
            <a:r>
              <a:rPr lang="en-US" altLang="en-US" sz="1200" b="1" u="none">
                <a:sym typeface="Symbol" pitchFamily="18" charset="2"/>
              </a:rPr>
              <a:t>. </a:t>
            </a:r>
            <a:r>
              <a:rPr lang="en-US" altLang="en-US" sz="1200" b="1" i="1" u="none">
                <a:sym typeface="Symbol" pitchFamily="18" charset="2"/>
              </a:rPr>
              <a:t>Ohms</a:t>
            </a:r>
          </a:p>
        </p:txBody>
      </p:sp>
    </p:spTree>
    <p:extLst>
      <p:ext uri="{BB962C8B-B14F-4D97-AF65-F5344CB8AC3E}">
        <p14:creationId xmlns:p14="http://schemas.microsoft.com/office/powerpoint/2010/main" val="13579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Acoustical Properties of Individual Components of Trumpet </a:t>
            </a:r>
            <a:br>
              <a:rPr lang="en-US" altLang="en-US" sz="2400" dirty="0" smtClean="0"/>
            </a:br>
            <a:r>
              <a:rPr lang="en-US" altLang="en-US" sz="2400" dirty="0" smtClean="0"/>
              <a:t>J. Backus, JASA 60, 460-80, 1976</a:t>
            </a:r>
          </a:p>
        </p:txBody>
      </p:sp>
      <p:pic>
        <p:nvPicPr>
          <p:cNvPr id="8" name="Picture 4" descr="J_Backus_Trumpet_Input_Impedance_Cur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570413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J_Backus_Trumpet_Inharmonic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741613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1600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(a) Z (Tubing)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981200" y="1828800"/>
            <a:ext cx="1600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(b) Z (Tubing + Bell)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1000" y="48768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(c) Z (Mouthpiece + Leader Pipe + Tubing)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81200" y="48768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(d) Z (MP+LP +Tubing + Bell)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239000" y="2514600"/>
            <a:ext cx="1600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(A) Tubing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467600" y="3581400"/>
            <a:ext cx="152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(B) Tubing + Bell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419975" y="3032125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(C) Mouthpiece + Leader Pipe + Tubing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620000" y="39465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(D) MP+LP +Tubing + Bell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410200" y="5105400"/>
            <a:ext cx="2971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n.b. The design of the trumpet – centuries old instrument {1500 BCE; valves added ~ 1793) {as well as many other musical instruments} didn’t have the benefit of the modern scientific knowledge of acoustics that we have today – musical solution(s) arrived at iteratively, by persistent effort(s) !!!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33800" y="3981450"/>
            <a:ext cx="137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“A miracle occurs!”</a:t>
            </a: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029200" y="4114800"/>
            <a:ext cx="533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562600" y="1981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Trumpet Inharmonicity:</a:t>
            </a:r>
          </a:p>
        </p:txBody>
      </p:sp>
    </p:spTree>
    <p:extLst>
      <p:ext uri="{BB962C8B-B14F-4D97-AF65-F5344CB8AC3E}">
        <p14:creationId xmlns:p14="http://schemas.microsoft.com/office/powerpoint/2010/main" val="35271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334963"/>
          </a:xfrm>
        </p:spPr>
        <p:txBody>
          <a:bodyPr/>
          <a:lstStyle/>
          <a:p>
            <a:pPr eaLnBrk="1" hangingPunct="1"/>
            <a:r>
              <a:rPr lang="en-US" altLang="en-US" sz="1400" b="1" dirty="0" smtClean="0"/>
              <a:t>Have Measured Acoustic Properties of {Many} Other Brass/Wind Instruments, e.g.</a:t>
            </a:r>
          </a:p>
        </p:txBody>
      </p:sp>
      <p:pic>
        <p:nvPicPr>
          <p:cNvPr id="7" name="Picture 4" descr="23_MagZ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3200" y="51054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French Horn: </a:t>
            </a:r>
            <a:r>
              <a:rPr lang="en-US" altLang="en-US" sz="1000" b="1" u="none"/>
              <a:t>Blue = no hand Red = hand in bell</a:t>
            </a:r>
          </a:p>
        </p:txBody>
      </p:sp>
      <p:pic>
        <p:nvPicPr>
          <p:cNvPr id="9" name="Picture 6" descr="F23_Re_Zin_Mininma_and_Maxima_L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656013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Yamaha_361H_Flute_in_Box_CC_Drive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19881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0" y="49530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Flute</a:t>
            </a:r>
            <a:endParaRPr lang="en-US" altLang="en-US" sz="1200" b="1" u="none" baseline="-25000"/>
          </a:p>
        </p:txBody>
      </p:sp>
      <p:pic>
        <p:nvPicPr>
          <p:cNvPr id="12" name="Picture 9" descr="awatts_frenchhorn_hotdoghand2_rot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19881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58200" cy="411162"/>
          </a:xfrm>
        </p:spPr>
        <p:txBody>
          <a:bodyPr/>
          <a:lstStyle/>
          <a:p>
            <a:pPr eaLnBrk="1" hangingPunct="1"/>
            <a:r>
              <a:rPr lang="en-US" altLang="en-US" sz="1400" b="1" u="sng" smtClean="0"/>
              <a:t>UIUC P406POM Modal Vibes DAQ Experiment</a:t>
            </a:r>
            <a:r>
              <a:rPr lang="en-US" altLang="en-US" sz="1400" b="1" smtClean="0"/>
              <a:t>: </a:t>
            </a:r>
            <a:r>
              <a:rPr lang="en-US" altLang="en-US" sz="1400" b="1" i="1" u="sng" smtClean="0"/>
              <a:t>Phase-Sensitive</a:t>
            </a:r>
            <a:r>
              <a:rPr lang="en-US" altLang="en-US" sz="1400" b="1" u="sng" smtClean="0"/>
              <a:t> Near-Field Acoustic Holography</a:t>
            </a:r>
            <a:r>
              <a:rPr lang="en-US" altLang="en-US" sz="1400" b="1" smtClean="0"/>
              <a:t>!</a:t>
            </a:r>
          </a:p>
        </p:txBody>
      </p:sp>
      <p:pic>
        <p:nvPicPr>
          <p:cNvPr id="7" name="Picture 4" descr="Modal_Vibes_Ex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74161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hattie_12in_Tom_D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85800"/>
            <a:ext cx="2741612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Brazillian_Drum_fJ01_Resonance_Pmon_Signal_Complex_Pl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Brazillian_Drum_fJ01_Resonance_Umon_Signal_Complex_Plan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685800" y="2362200"/>
            <a:ext cx="4572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295400" y="2362200"/>
            <a:ext cx="4572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571625" y="2362200"/>
            <a:ext cx="4572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1714500" y="2362200"/>
            <a:ext cx="14097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09625" y="242887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u="none">
                <a:solidFill>
                  <a:schemeClr val="bg1"/>
                </a:solidFill>
              </a:rPr>
              <a:t>p</a:t>
            </a:r>
            <a:r>
              <a:rPr lang="en-US" altLang="en-US" sz="1800" b="1" i="1" u="none" baseline="-2500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933575" y="2438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u="none">
                <a:solidFill>
                  <a:schemeClr val="bg1"/>
                </a:solidFill>
              </a:rPr>
              <a:t>u</a:t>
            </a:r>
            <a:r>
              <a:rPr lang="en-US" altLang="en-US" sz="1800" b="1" i="1" u="none" baseline="-25000">
                <a:solidFill>
                  <a:schemeClr val="bg1"/>
                </a:solidFill>
              </a:rPr>
              <a:t>mon</a:t>
            </a:r>
          </a:p>
        </p:txBody>
      </p:sp>
      <p:pic>
        <p:nvPicPr>
          <p:cNvPr id="17" name="Picture 6" descr="Thesis_ppt_pic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5988"/>
            <a:ext cx="2741613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352800" y="2895600"/>
            <a:ext cx="838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p</a:t>
            </a:r>
            <a:r>
              <a:rPr lang="en-US" altLang="en-US" sz="1200" b="1" u="none"/>
              <a:t>, </a:t>
            </a:r>
            <a:r>
              <a:rPr lang="en-US" altLang="en-US" sz="1200" b="1" i="1" u="none"/>
              <a:t>u</a:t>
            </a:r>
            <a:r>
              <a:rPr lang="en-US" altLang="en-US" sz="1200" b="1" u="none"/>
              <a:t> monitor mics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105400" y="2895600"/>
            <a:ext cx="838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p</a:t>
            </a:r>
            <a:r>
              <a:rPr lang="en-US" altLang="en-US" sz="1200" b="1" u="none"/>
              <a:t>, </a:t>
            </a:r>
            <a:r>
              <a:rPr lang="en-US" altLang="en-US" sz="1200" b="1" i="1" u="none"/>
              <a:t>u</a:t>
            </a:r>
            <a:r>
              <a:rPr lang="en-US" altLang="en-US" sz="1200" b="1" u="none"/>
              <a:t> scan mics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191000" y="2924175"/>
            <a:ext cx="83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 b="1" u="none"/>
              <a:t>CC NIC + coil driver + rare-earth magnet pair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3733800" y="1752600"/>
            <a:ext cx="99060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3886200" y="1676400"/>
            <a:ext cx="6096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 flipV="1">
            <a:off x="4648200" y="1752600"/>
            <a:ext cx="152400" cy="1219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4495800" y="2286000"/>
            <a:ext cx="76200" cy="6858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 flipV="1">
            <a:off x="5191125" y="1527175"/>
            <a:ext cx="244475" cy="1447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 flipV="1">
            <a:off x="5257800" y="1600200"/>
            <a:ext cx="365125" cy="13604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04825" y="3762375"/>
            <a:ext cx="3000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p</a:t>
            </a:r>
            <a:r>
              <a:rPr lang="en-US" altLang="en-US" sz="1200" b="1" u="none"/>
              <a:t>-complex plane      </a:t>
            </a:r>
            <a:r>
              <a:rPr lang="en-US" altLang="en-US" sz="1200" b="1" i="1" u="none"/>
              <a:t>u</a:t>
            </a:r>
            <a:r>
              <a:rPr lang="en-US" altLang="en-US" sz="1200" b="1" u="none"/>
              <a:t>-complex plane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096000" y="685800"/>
            <a:ext cx="297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Block Diagram of Modal_Vibes DAQ System</a:t>
            </a:r>
            <a:r>
              <a:rPr lang="en-US" altLang="en-US" sz="1000" b="1" u="none"/>
              <a:t>:</a:t>
            </a:r>
          </a:p>
        </p:txBody>
      </p:sp>
      <p:pic>
        <p:nvPicPr>
          <p:cNvPr id="29" name="Picture 26" descr="F002_Im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7" descr="F011_Re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F102_Fre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 descr="F104_Ph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1" descr="Doumbe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 descr="real_imaginary_parts_complex_resonanc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82950"/>
            <a:ext cx="1828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7362825" y="3419475"/>
            <a:ext cx="1524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7372350" y="3440113"/>
            <a:ext cx="1009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Im{</a:t>
            </a:r>
            <a:r>
              <a:rPr lang="en-US" altLang="en-US" sz="1200" b="1" i="1" u="none"/>
              <a:t>p</a:t>
            </a:r>
            <a:r>
              <a:rPr lang="en-US" altLang="en-US" sz="1200" b="1" u="none" baseline="-25000"/>
              <a:t>mon</a:t>
            </a:r>
            <a:r>
              <a:rPr lang="en-US" altLang="en-US" sz="1200" b="1" u="none"/>
              <a:t>}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6400800" y="3659188"/>
            <a:ext cx="1000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Re{</a:t>
            </a:r>
            <a:r>
              <a:rPr lang="en-US" altLang="en-US" sz="1200" b="1" i="1" u="none"/>
              <a:t>p</a:t>
            </a:r>
            <a:r>
              <a:rPr lang="en-US" altLang="en-US" sz="1200" b="1" u="none" baseline="-25000"/>
              <a:t>mon</a:t>
            </a:r>
            <a:r>
              <a:rPr lang="en-US" altLang="en-US" sz="1200" b="1" u="none"/>
              <a:t>}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447675" y="4029075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Doumbek: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2133600" y="4038600"/>
            <a:ext cx="2819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J</a:t>
            </a:r>
            <a:r>
              <a:rPr lang="en-US" altLang="en-US" sz="1200" b="1" u="none" baseline="-25000"/>
              <a:t>11</a:t>
            </a:r>
            <a:r>
              <a:rPr lang="en-US" altLang="en-US" sz="1200" b="1" u="none"/>
              <a:t> Vibrational Mode of Doumbek: </a:t>
            </a:r>
            <a:r>
              <a:rPr lang="en-US" altLang="en-US" sz="1000" b="1" u="none"/>
              <a:t>(32x32 = 1024 scan points, 1 cm step size)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3914775" y="44196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Re{</a:t>
            </a:r>
            <a:r>
              <a:rPr lang="en-US" altLang="en-US" sz="1200" b="1" i="1" u="none"/>
              <a:t>u</a:t>
            </a:r>
            <a:r>
              <a:rPr lang="en-US" altLang="en-US" sz="1200" b="1" u="none"/>
              <a:t>(x,y)}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133600" y="4410075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Im{</a:t>
            </a:r>
            <a:r>
              <a:rPr lang="en-US" altLang="en-US" sz="1200" b="1" i="1" u="none"/>
              <a:t>p</a:t>
            </a:r>
            <a:r>
              <a:rPr lang="en-US" altLang="en-US" sz="1200" b="1" u="none"/>
              <a:t>(x,y)}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5705475" y="444976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Phase{</a:t>
            </a:r>
            <a:r>
              <a:rPr lang="en-US" altLang="en-US" sz="1200" b="1" i="1" u="none"/>
              <a:t>p</a:t>
            </a:r>
            <a:r>
              <a:rPr lang="en-US" altLang="en-US" sz="1200" b="1" u="none" baseline="-25000"/>
              <a:t>mon</a:t>
            </a:r>
            <a:r>
              <a:rPr lang="en-US" altLang="en-US" sz="1200" b="1" u="none"/>
              <a:t>}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7477125" y="443865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f</a:t>
            </a:r>
            <a:r>
              <a:rPr lang="en-US" altLang="en-US" sz="1200" b="1" u="none" baseline="-25000"/>
              <a:t>res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6477000" y="2971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Mode-lock to resonant frequency of drum:</a:t>
            </a:r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H="1">
            <a:off x="6400800" y="3200400"/>
            <a:ext cx="2190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6400800" y="32004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6400800" y="3810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V="1">
            <a:off x="7543800" y="6096000"/>
            <a:ext cx="76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6410325" y="337185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 b="1" u="none"/>
              <a:t>Use for </a:t>
            </a:r>
            <a:r>
              <a:rPr lang="en-US" altLang="en-US" sz="800" b="1" u="none">
                <a:sym typeface="Symbol" pitchFamily="18" charset="2"/>
              </a:rPr>
              <a:t></a:t>
            </a:r>
            <a:r>
              <a:rPr lang="en-US" altLang="en-US" sz="800" b="1" u="none"/>
              <a:t>ve feedback!</a:t>
            </a:r>
            <a:endParaRPr lang="en-US" altLang="en-US" sz="800" u="none"/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6934200" y="6248400"/>
            <a:ext cx="13716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 b="1" u="none" dirty="0"/>
              <a:t>Drums </a:t>
            </a:r>
            <a:r>
              <a:rPr lang="en-US" altLang="en-US" sz="800" b="1" i="1" u="none" dirty="0"/>
              <a:t>very</a:t>
            </a:r>
            <a:r>
              <a:rPr lang="en-US" altLang="en-US" sz="800" b="1" u="none" dirty="0"/>
              <a:t> sensitive to ambient temperature changes!</a:t>
            </a:r>
          </a:p>
        </p:txBody>
      </p:sp>
    </p:spTree>
    <p:extLst>
      <p:ext uri="{BB962C8B-B14F-4D97-AF65-F5344CB8AC3E}">
        <p14:creationId xmlns:p14="http://schemas.microsoft.com/office/powerpoint/2010/main" val="15025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Mechanical Modal Vibrations of Stringed Instruments:</a:t>
            </a:r>
          </a:p>
        </p:txBody>
      </p:sp>
      <p:pic>
        <p:nvPicPr>
          <p:cNvPr id="7" name="Picture 5" descr="J_Alsterda_Acoustic_Guit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J_Alsterda_Acoustic_Guitar_MagV_vs_Fre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3656013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954_Stratocaster_Mechanical_Vibra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65601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Kentuck_A-Style_Mandolin_Log_MagV_vs_Fre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656013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5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2000" b="1" smtClean="0"/>
              <a:t>Complex Sound Field of Loudspeakers/Arrays of Loudspeakers:</a:t>
            </a:r>
          </a:p>
        </p:txBody>
      </p:sp>
      <p:pic>
        <p:nvPicPr>
          <p:cNvPr id="7" name="Picture 4" descr="Spkr_DAQ_Setup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F001_R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43998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F001_R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243998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001_R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243998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F001_R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3886200"/>
            <a:ext cx="2439987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62000" y="35814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f = 1 KHz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971800" y="35814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f = 2 KHz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57800" y="35814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f = 5 KHz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315200" y="35814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f = 10 KHz</a:t>
            </a:r>
          </a:p>
        </p:txBody>
      </p:sp>
    </p:spTree>
    <p:extLst>
      <p:ext uri="{BB962C8B-B14F-4D97-AF65-F5344CB8AC3E}">
        <p14:creationId xmlns:p14="http://schemas.microsoft.com/office/powerpoint/2010/main" val="12912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Auditorium/Room Acoustics:</a:t>
            </a:r>
          </a:p>
        </p:txBody>
      </p:sp>
      <p:pic>
        <p:nvPicPr>
          <p:cNvPr id="7" name="Picture 4" descr="F13_3D_Amplitude2_vs_Freq_vs_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69_T60_vs_LogFct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4000" y="3733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Blue = 1</a:t>
            </a:r>
            <a:r>
              <a:rPr lang="en-US" altLang="en-US" sz="1200" b="1" u="none" baseline="30000"/>
              <a:t>st</a:t>
            </a:r>
            <a:r>
              <a:rPr lang="en-US" altLang="en-US" sz="1200" b="1" u="none"/>
              <a:t>  ½ second time window Red  = 2</a:t>
            </a:r>
            <a:r>
              <a:rPr lang="en-US" altLang="en-US" sz="1200" b="1" u="none" baseline="30000"/>
              <a:t>nd</a:t>
            </a:r>
            <a:r>
              <a:rPr lang="en-US" altLang="en-US" sz="1200" b="1" u="none"/>
              <a:t> ½ second time window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8600" y="4967287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u="none" dirty="0"/>
              <a:t>Recording Studio, UIUC School of Music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81000" y="1066800"/>
            <a:ext cx="845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u="none"/>
              <a:t>Inject white noise (flat frequency spectrum) into a room, allow it to equilibrate, then adiabatically rapidly shut off sound source and measure exponential decay rate of sound vs. frequency (32 1/3-octave bands):</a:t>
            </a:r>
          </a:p>
        </p:txBody>
      </p:sp>
      <p:graphicFrame>
        <p:nvGraphicFramePr>
          <p:cNvPr id="12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5562600" y="5257800"/>
          <a:ext cx="22860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5" imgW="1816100" imgH="279400" progId="Equation.DSMT4">
                  <p:embed/>
                </p:oleObj>
              </mc:Choice>
              <mc:Fallback>
                <p:oleObj name="Equation" r:id="rId5" imgW="1816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257800"/>
                        <a:ext cx="2286000" cy="350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953000" y="5715000"/>
            <a:ext cx="3505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Time for sound to fall to 1 millionth of initial intensity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(</a:t>
            </a:r>
            <a:r>
              <a:rPr lang="en-US" altLang="en-US" sz="1000" b="1" u="none">
                <a:sym typeface="Symbol" pitchFamily="18" charset="2"/>
              </a:rPr>
              <a:t></a:t>
            </a:r>
            <a:r>
              <a:rPr lang="en-US" altLang="en-US" sz="1000" b="1" u="none"/>
              <a:t>SIL = </a:t>
            </a:r>
            <a:r>
              <a:rPr lang="en-US" altLang="en-US" sz="1000" b="1" u="none">
                <a:sym typeface="Symbol" pitchFamily="18" charset="2"/>
              </a:rPr>
              <a:t></a:t>
            </a:r>
            <a:r>
              <a:rPr lang="en-US" altLang="en-US" sz="1000" b="1" u="none"/>
              <a:t>60 dB = 10log</a:t>
            </a:r>
            <a:r>
              <a:rPr lang="en-US" altLang="en-US" sz="1000" b="1" u="none" baseline="-25000"/>
              <a:t>10</a:t>
            </a:r>
            <a:r>
              <a:rPr lang="en-US" altLang="en-US" sz="1000" b="1" u="none"/>
              <a:t>(I</a:t>
            </a:r>
            <a:r>
              <a:rPr lang="en-US" altLang="en-US" sz="1000" b="1" u="none" baseline="-25000"/>
              <a:t>final</a:t>
            </a:r>
            <a:r>
              <a:rPr lang="en-US" altLang="en-US" sz="1000" b="1" u="none"/>
              <a:t>/I</a:t>
            </a:r>
            <a:r>
              <a:rPr lang="en-US" altLang="en-US" sz="1000" b="1" u="none" baseline="-25000"/>
              <a:t>init</a:t>
            </a:r>
            <a:r>
              <a:rPr lang="en-US" altLang="en-US" sz="1000" b="1" u="none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638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n.b.</a:t>
            </a:r>
            <a:r>
              <a:rPr lang="en-US" dirty="0" smtClean="0"/>
              <a:t> </a:t>
            </a:r>
            <a:r>
              <a:rPr lang="en-US" i="1" u="sng" dirty="0" smtClean="0"/>
              <a:t>Many</a:t>
            </a:r>
            <a:r>
              <a:rPr lang="en-US" dirty="0" smtClean="0"/>
              <a:t> other room acoustics quantities can be/are measured!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3581400" cy="4873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Marimba Studies:</a:t>
            </a:r>
          </a:p>
        </p:txBody>
      </p:sp>
      <p:pic>
        <p:nvPicPr>
          <p:cNvPr id="7" name="Yamaha.jpg" descr="/Heather/Ithaca/Sophomore Year/CS123/Project-Hill&amp;Cele/Project/Pictures/Yama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5052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sition-mallet-blo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27416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Marimba_FreqRat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19881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4800" y="3048000"/>
            <a:ext cx="426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Mallet strike location – varies harmonic content/tone: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00600" y="381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Sculpting of underside of marimba bar tunes bar, and harmonic content: 1 (fund), 4</a:t>
            </a:r>
            <a:r>
              <a:rPr lang="en-US" altLang="en-US" sz="1200" b="1" u="none" baseline="30000"/>
              <a:t>th</a:t>
            </a:r>
            <a:r>
              <a:rPr lang="en-US" altLang="en-US" sz="1200" b="1" u="none"/>
              <a:t>, 10</a:t>
            </a:r>
            <a:r>
              <a:rPr lang="en-US" altLang="en-US" sz="1200" b="1" u="none" baseline="30000"/>
              <a:t>th</a:t>
            </a:r>
            <a:r>
              <a:rPr lang="en-US" altLang="en-US" sz="1200" b="1" u="none"/>
              <a:t> &amp; 20</a:t>
            </a:r>
            <a:r>
              <a:rPr lang="en-US" altLang="en-US" sz="1200" b="1" u="none" baseline="30000"/>
              <a:t>th</a:t>
            </a:r>
            <a:r>
              <a:rPr lang="en-US" altLang="en-US" sz="1200" b="1" u="none"/>
              <a:t>…</a:t>
            </a:r>
            <a:endParaRPr lang="en-US" altLang="en-US" sz="1200" b="1" u="none" baseline="3000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724400" y="5257800"/>
            <a:ext cx="4191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Resonators underneath marimba = open-closed organ pipe, matched to fundamental of each bar.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f</a:t>
            </a:r>
            <a:r>
              <a:rPr lang="en-US" altLang="en-US" sz="1200" b="1" i="1" u="none" baseline="-25000"/>
              <a:t>n</a:t>
            </a:r>
            <a:r>
              <a:rPr lang="en-US" altLang="en-US" sz="1200" b="1" u="none"/>
              <a:t> = </a:t>
            </a:r>
            <a:r>
              <a:rPr lang="en-US" altLang="en-US" sz="1200" b="1" i="1" u="none"/>
              <a:t>nf</a:t>
            </a:r>
            <a:r>
              <a:rPr lang="en-US" altLang="en-US" sz="1200" b="1" u="none" baseline="-25000"/>
              <a:t>1</a:t>
            </a:r>
            <a:r>
              <a:rPr lang="en-US" altLang="en-US" sz="1200" b="1" u="none"/>
              <a:t>, </a:t>
            </a:r>
            <a:r>
              <a:rPr lang="en-US" altLang="en-US" sz="1200" b="1" i="1" u="none"/>
              <a:t>n</a:t>
            </a:r>
            <a:r>
              <a:rPr lang="en-US" altLang="en-US" sz="1200" b="1" u="none"/>
              <a:t> = 1,3,5,7…{odd harmonics}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>
                <a:sym typeface="Symbol" pitchFamily="18" charset="2"/>
              </a:rPr>
              <a:t> Boosts fundamental</a:t>
            </a:r>
          </a:p>
        </p:txBody>
      </p:sp>
      <p:pic>
        <p:nvPicPr>
          <p:cNvPr id="13" name="Picture 10" descr="Marimba_%Inharmonicit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19881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257550" y="42481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n</a:t>
            </a:r>
            <a:r>
              <a:rPr lang="en-US" altLang="en-US" sz="1200" b="1" u="none"/>
              <a:t> = 1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276600" y="48196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n</a:t>
            </a:r>
            <a:r>
              <a:rPr lang="en-US" altLang="en-US" sz="1200" b="1" u="none"/>
              <a:t> = 4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238500" y="5324475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n</a:t>
            </a:r>
            <a:r>
              <a:rPr lang="en-US" altLang="en-US" sz="1200" b="1" u="none"/>
              <a:t> = 10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209925" y="5781675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n</a:t>
            </a:r>
            <a:r>
              <a:rPr lang="en-US" altLang="en-US" sz="1200" b="1" u="none"/>
              <a:t> = 20</a:t>
            </a:r>
          </a:p>
        </p:txBody>
      </p:sp>
    </p:spTree>
    <p:extLst>
      <p:ext uri="{BB962C8B-B14F-4D97-AF65-F5344CB8AC3E}">
        <p14:creationId xmlns:p14="http://schemas.microsoft.com/office/powerpoint/2010/main" val="30527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715963"/>
          </a:xfrm>
        </p:spPr>
        <p:txBody>
          <a:bodyPr/>
          <a:lstStyle/>
          <a:p>
            <a:pPr eaLnBrk="1" hangingPunct="1"/>
            <a:r>
              <a:rPr lang="en-US" altLang="en-US" sz="1600" b="1" smtClean="0"/>
              <a:t>Marimba Studies – Measurement of the decay time(s) of harmonics of the </a:t>
            </a:r>
            <a:br>
              <a:rPr lang="en-US" altLang="en-US" sz="1600" b="1" smtClean="0"/>
            </a:br>
            <a:r>
              <a:rPr lang="en-US" altLang="en-US" sz="1600" b="1" i="1" smtClean="0"/>
              <a:t>C</a:t>
            </a:r>
            <a:r>
              <a:rPr lang="en-US" altLang="en-US" sz="1600" b="1" i="1" baseline="-25000" smtClean="0"/>
              <a:t>n</a:t>
            </a:r>
            <a:r>
              <a:rPr lang="en-US" altLang="en-US" sz="1600" b="1" smtClean="0"/>
              <a:t> marimba bars (</a:t>
            </a:r>
            <a:r>
              <a:rPr lang="en-US" altLang="en-US" sz="1600" b="1" i="1" smtClean="0"/>
              <a:t>n</a:t>
            </a:r>
            <a:r>
              <a:rPr lang="en-US" altLang="en-US" sz="1600" b="1" smtClean="0"/>
              <a:t> = 2:7) and extraction of absorption coefficient </a:t>
            </a:r>
            <a:r>
              <a:rPr lang="en-US" altLang="en-US" sz="1600" b="1" i="1" smtClean="0">
                <a:sym typeface="Symbol" pitchFamily="18" charset="2"/>
              </a:rPr>
              <a:t> </a:t>
            </a:r>
            <a:r>
              <a:rPr lang="en-US" altLang="en-US" sz="1600" b="1" smtClean="0">
                <a:sym typeface="Symbol" pitchFamily="18" charset="2"/>
              </a:rPr>
              <a:t> </a:t>
            </a:r>
            <a:r>
              <a:rPr lang="en-US" altLang="en-US" sz="1600" b="1" smtClean="0"/>
              <a:t>of rosewood</a:t>
            </a:r>
          </a:p>
        </p:txBody>
      </p:sp>
      <p:pic>
        <p:nvPicPr>
          <p:cNvPr id="7" name="F51_S01-S04_1st_Fitted_Sigmas_vs_Time.png" descr="/Users/Heather/Desktop/Heather_Marimba/Yamaha_Cn_Data/C2/C2_Ctr_no_Res_Time_Decay_Pix/png/F51_S01-S04_1st_Fitted_Sigmas_vs_T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14400"/>
            <a:ext cx="346551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arimba_All_Tau.PNG" descr="/Users/Heather/Desktop/Heather_Marimba/Yamaha_Cn_Data/Tau_Plots/Marimba_All_Ta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401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arimba_Eta_Data.PNG" descr="/Users/Heather/Desktop/Heather_Marimba/Yamaha_Cn_Data/Tau_Plots/Marimba_Eta_Da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1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791200" y="4953000"/>
          <a:ext cx="1841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6" imgW="1841500" imgH="558800" progId="Equation.DSMT4">
                  <p:embed/>
                </p:oleObj>
              </mc:Choice>
              <mc:Fallback>
                <p:oleObj name="Equation" r:id="rId6" imgW="18415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953000"/>
                        <a:ext cx="18415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Marimba_C2_Linear_Tau_vs_f_ResEffect.PNG" descr="/Users/Heather/Desktop/Heather_Marimba/Yamaha_Cn_Data/Tau_Plots/Marimba_C2_Linear_Tau_vs_f_ResEffect.PNG"/>
          <p:cNvPicPr>
            <a:picLocks noChangeAspect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8100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924425" y="26384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with resonator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257800" y="18129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no resonator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600200" y="4752975"/>
            <a:ext cx="942975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none">
                <a:sym typeface="Symbol" pitchFamily="18" charset="2"/>
              </a:rPr>
              <a:t>  1/</a:t>
            </a:r>
            <a:r>
              <a:rPr lang="en-US" altLang="en-US" sz="1800" i="1" u="none">
                <a:sym typeface="Symbol" pitchFamily="18" charset="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9154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I. Acoustical Physics Research in the UIUC Physics of Music/Musical Instruments Course(s)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8486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 smtClean="0"/>
              <a:t>Created/developed &amp; have been teaching lecture-lab-demo UIUC POM course(s) for &gt; decade (since 2000). Initially focused solely on stringed &amp; electronic musical instruments; scope has now broadened/broadening out in many directions…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Upper-level Physics 406 course emphasizes the fully-complex nature of (arbitrary) sound fields. We primarily work in the frequency-domain, but also connect to time-domain (via Fourier Transforms), and vice-versa.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 theoretical/mathematical formalism and experimental techniques developed for acoustics course can used directly e.g. in E&amp;M, optics, QM (with appropriate/ suitable modifications).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Very useful techniques for other physics courses, other fields of research!</a:t>
            </a:r>
          </a:p>
          <a:p>
            <a:endParaRPr lang="en-US" sz="2000" b="1" dirty="0"/>
          </a:p>
          <a:p>
            <a:r>
              <a:rPr lang="en-US" sz="2000" b="1" dirty="0" smtClean="0"/>
              <a:t>We give (just) a </a:t>
            </a:r>
            <a:r>
              <a:rPr lang="en-US" sz="2000" b="1" i="1" u="sng" dirty="0" smtClean="0"/>
              <a:t>few</a:t>
            </a:r>
            <a:r>
              <a:rPr lang="en-US" sz="2000" b="1" dirty="0" smtClean="0"/>
              <a:t> examples of UIUC POM acoustics results on following slides: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UIUC Acoustics Research &amp; Careers Talk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324600" cy="914400"/>
          </a:xfrm>
        </p:spPr>
        <p:txBody>
          <a:bodyPr/>
          <a:lstStyle/>
          <a:p>
            <a:pPr eaLnBrk="1" hangingPunct="1"/>
            <a:r>
              <a:rPr lang="en-US" altLang="en-US" sz="1200" b="1" dirty="0" smtClean="0"/>
              <a:t>   </a:t>
            </a:r>
            <a:r>
              <a:rPr lang="en-US" altLang="en-US" sz="1400" b="1" u="sng" dirty="0" smtClean="0"/>
              <a:t>A Test of My Own Long-Term Musical Memories</a:t>
            </a:r>
            <a:r>
              <a:rPr lang="en-US" altLang="en-US" sz="1400" b="1" dirty="0" smtClean="0"/>
              <a:t>: </a:t>
            </a:r>
            <a:r>
              <a:rPr lang="en-US" altLang="en-US" sz="1400" b="1" u="sng" dirty="0" smtClean="0"/>
              <a:t/>
            </a:r>
            <a:br>
              <a:rPr lang="en-US" altLang="en-US" sz="1400" b="1" u="sng" dirty="0" smtClean="0"/>
            </a:br>
            <a:r>
              <a:rPr lang="en-US" altLang="en-US" sz="1200" b="1" dirty="0" smtClean="0"/>
              <a:t>I played {electric} guitar in mid-60’s – mid-70’s; started playing again in ~ mid-90’s: </a:t>
            </a:r>
            <a:br>
              <a:rPr lang="en-US" altLang="en-US" sz="1200" b="1" dirty="0" smtClean="0"/>
            </a:br>
            <a:r>
              <a:rPr lang="en-US" altLang="en-US" sz="1200" b="1" dirty="0" smtClean="0"/>
              <a:t>“Faithful” modern-day re-issues of vintage guitars didn’t sound like the </a:t>
            </a:r>
            <a:r>
              <a:rPr lang="en-US" altLang="en-US" sz="1200" b="1" u="sng" dirty="0" smtClean="0"/>
              <a:t>real</a:t>
            </a:r>
            <a:r>
              <a:rPr lang="en-US" altLang="en-US" sz="1200" b="1" dirty="0" smtClean="0"/>
              <a:t> </a:t>
            </a:r>
            <a:r>
              <a:rPr lang="en-US" altLang="en-US" sz="1200" b="1" u="sng" dirty="0" smtClean="0"/>
              <a:t>deal</a:t>
            </a:r>
            <a:r>
              <a:rPr lang="en-US" altLang="en-US" sz="1200" b="1" dirty="0" smtClean="0"/>
              <a:t> to </a:t>
            </a:r>
            <a:r>
              <a:rPr lang="en-US" altLang="en-US" sz="1200" b="1" i="1" dirty="0" smtClean="0"/>
              <a:t>my</a:t>
            </a:r>
            <a:r>
              <a:rPr lang="en-US" altLang="en-US" sz="1200" b="1" dirty="0" smtClean="0"/>
              <a:t> ears...  Due to false memories, or actual truth??? I explicitly checked :  Measured  </a:t>
            </a:r>
            <a:r>
              <a:rPr lang="en-US" altLang="en-US" sz="1200" b="1" i="1" dirty="0" smtClean="0"/>
              <a:t>Z</a:t>
            </a:r>
            <a:r>
              <a:rPr lang="en-US" altLang="en-US" sz="1200" b="1" dirty="0" smtClean="0"/>
              <a:t>(</a:t>
            </a:r>
            <a:r>
              <a:rPr lang="en-US" altLang="en-US" sz="1200" b="1" i="1" dirty="0" smtClean="0"/>
              <a:t>f</a:t>
            </a:r>
            <a:r>
              <a:rPr lang="en-US" altLang="en-US" sz="1200" b="1" dirty="0" smtClean="0"/>
              <a:t>) =</a:t>
            </a:r>
            <a:r>
              <a:rPr lang="en-US" altLang="en-US" sz="1200" b="1" i="1" dirty="0" smtClean="0"/>
              <a:t> V</a:t>
            </a:r>
            <a:r>
              <a:rPr lang="en-US" altLang="en-US" sz="1200" b="1" dirty="0" smtClean="0"/>
              <a:t>(</a:t>
            </a:r>
            <a:r>
              <a:rPr lang="en-US" altLang="en-US" sz="1200" b="1" i="1" dirty="0" smtClean="0"/>
              <a:t>f</a:t>
            </a:r>
            <a:r>
              <a:rPr lang="en-US" altLang="en-US" sz="1200" b="1" dirty="0" smtClean="0"/>
              <a:t>)/</a:t>
            </a:r>
            <a:r>
              <a:rPr lang="en-US" altLang="en-US" sz="1200" b="1" i="1" dirty="0" smtClean="0"/>
              <a:t>I</a:t>
            </a:r>
            <a:r>
              <a:rPr lang="en-US" altLang="en-US" sz="1200" b="1" dirty="0" smtClean="0"/>
              <a:t>(</a:t>
            </a:r>
            <a:r>
              <a:rPr lang="en-US" altLang="en-US" sz="1200" b="1" i="1" dirty="0" smtClean="0"/>
              <a:t>f</a:t>
            </a:r>
            <a:r>
              <a:rPr lang="en-US" altLang="en-US" sz="1200" b="1" dirty="0" smtClean="0"/>
              <a:t>)  vs. </a:t>
            </a:r>
            <a:r>
              <a:rPr lang="en-US" altLang="en-US" sz="1200" b="1" i="1" dirty="0" smtClean="0"/>
              <a:t>f</a:t>
            </a:r>
          </a:p>
        </p:txBody>
      </p:sp>
      <p:pic>
        <p:nvPicPr>
          <p:cNvPr id="7" name="Picture 6" descr="strat_58s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71613"/>
            <a:ext cx="703263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5_Gibson_Firebird_V_sb_fro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78275"/>
            <a:ext cx="5937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55-les-paul-jun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7318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rebird_PU_Z_Compari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94150"/>
            <a:ext cx="27416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ibson_P90_Z_vs_f_compariso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8438"/>
            <a:ext cx="27416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ender_Strat_PU_Z_vs_f_comparis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74788"/>
            <a:ext cx="27416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Gibson_52LP_98_P-90_PUs_X-R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4800"/>
            <a:ext cx="14541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0" y="1173163"/>
            <a:ext cx="3352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Gibson P-90’s in Les Pauls, Les Paul Jr, …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638800" y="117316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Fender Stratocaster Pickups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09600" y="3611563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X-ray of P-90 PUs from ’52 (top) vs. ’98 R.I. (bottom) Gibson Les Paul Guitars: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15000" y="36877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Gibson Firebird Pickups</a:t>
            </a:r>
          </a:p>
        </p:txBody>
      </p:sp>
      <p:pic>
        <p:nvPicPr>
          <p:cNvPr id="18" name="Picture 19" descr="gibson-1952-les-paul-goldto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509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2743200" y="1828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7010400" y="1905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7267575" y="432435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048000" y="169545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Vintage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239000" y="177165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Vintage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448550" y="41910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Vintage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2057400" y="1905000"/>
            <a:ext cx="9525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6096000" y="1905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019800" y="4572000"/>
            <a:ext cx="24765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1543050" y="1676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Modern R.I.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638800" y="170497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Modern R.I.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572125" y="421005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Modern R.I.</a:t>
            </a:r>
          </a:p>
        </p:txBody>
      </p:sp>
    </p:spTree>
    <p:extLst>
      <p:ext uri="{BB962C8B-B14F-4D97-AF65-F5344CB8AC3E}">
        <p14:creationId xmlns:p14="http://schemas.microsoft.com/office/powerpoint/2010/main" val="28470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Examples of Other Academic Acoustics Research Topics: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Acoustic Black Holes – ADS/CFT Correspondence</a:t>
            </a:r>
          </a:p>
          <a:p>
            <a:r>
              <a:rPr lang="en-US" sz="2800" dirty="0" smtClean="0"/>
              <a:t>3-D Acoustic Cloaking</a:t>
            </a:r>
          </a:p>
          <a:p>
            <a:r>
              <a:rPr lang="en-US" sz="2800" dirty="0" smtClean="0"/>
              <a:t>Acoustic Zeeman Effect</a:t>
            </a:r>
          </a:p>
          <a:p>
            <a:r>
              <a:rPr lang="en-US" sz="2800" dirty="0"/>
              <a:t>Acoustic Casimir </a:t>
            </a:r>
            <a:r>
              <a:rPr lang="en-US" sz="2800" dirty="0" smtClean="0"/>
              <a:t> Effect</a:t>
            </a:r>
          </a:p>
          <a:p>
            <a:r>
              <a:rPr lang="en-US" sz="2800" dirty="0" smtClean="0"/>
              <a:t>Acoustic </a:t>
            </a:r>
            <a:r>
              <a:rPr lang="en-US" sz="2800" dirty="0" err="1" smtClean="0"/>
              <a:t>Aharonov-Bohm</a:t>
            </a:r>
            <a:r>
              <a:rPr lang="en-US" sz="2800" dirty="0" smtClean="0"/>
              <a:t> Effect</a:t>
            </a:r>
          </a:p>
          <a:p>
            <a:r>
              <a:rPr lang="en-US" sz="2800" dirty="0" smtClean="0"/>
              <a:t>Acoustic Diodes/Sonic Crystals</a:t>
            </a:r>
          </a:p>
          <a:p>
            <a:r>
              <a:rPr lang="en-US" sz="2800" dirty="0" smtClean="0"/>
              <a:t>Acoustical Lasers (UIUC Prof. R.L. Weaver)</a:t>
            </a:r>
          </a:p>
          <a:p>
            <a:r>
              <a:rPr lang="en-US" sz="2800" dirty="0" smtClean="0"/>
              <a:t>Seismic Noise “Interferometry” (UIUC Prof. R.L. Weaver)         – also relevant to e.g. ocean noise, room noise!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105400"/>
          </a:xfrm>
        </p:spPr>
        <p:txBody>
          <a:bodyPr>
            <a:normAutofit fontScale="40000" lnSpcReduction="20000"/>
          </a:bodyPr>
          <a:lstStyle/>
          <a:p>
            <a:r>
              <a:rPr lang="en-US" b="1" i="1" u="sng" dirty="0" smtClean="0"/>
              <a:t>Much</a:t>
            </a:r>
            <a:r>
              <a:rPr lang="en-US" dirty="0" smtClean="0"/>
              <a:t> material (POM lecture notes, lab handouts, experimental results, acoustics-related software, student final reports, NSF Summer REU/UIUC Senior Thesis final reports, etc… posted/available on the 2 UIUC Physics of Music/Musical Instruments Website(s):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Physics 193POM </a:t>
            </a:r>
            <a:r>
              <a:rPr lang="en-US" b="1" dirty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Freshman “Discovery” Physics of Music/Musical Instruments </a:t>
            </a:r>
            <a:r>
              <a:rPr lang="en-US" dirty="0" smtClean="0"/>
              <a:t> (less technical): 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/>
              <a:t>		             	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>
                <a:hlinkClick r:id="rId2"/>
              </a:rPr>
              <a:t>courses.physics.illinois.edu/phys193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Physics 406 – Acoustical Physics of Music</a:t>
            </a:r>
            <a:r>
              <a:rPr lang="en-US" dirty="0" smtClean="0"/>
              <a:t> (upper-level undergrad (juniors/seniors – more technical):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		             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://courses.physics.illinois.edu/phys406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 algn="ctr">
              <a:buNone/>
            </a:pPr>
            <a:endParaRPr lang="en-US" sz="3800" dirty="0"/>
          </a:p>
          <a:p>
            <a:r>
              <a:rPr lang="en-US" b="1" i="1" u="sng" dirty="0" smtClean="0"/>
              <a:t>UIUC Undergrad Acoustics Research Opportunities</a:t>
            </a:r>
            <a:r>
              <a:rPr lang="en-US" dirty="0" smtClean="0"/>
              <a:t>:</a:t>
            </a:r>
          </a:p>
          <a:p>
            <a:pPr lvl="1"/>
            <a:r>
              <a:rPr lang="en-US" b="1" dirty="0"/>
              <a:t>Prof. </a:t>
            </a:r>
            <a:r>
              <a:rPr lang="en-US" b="1" dirty="0" err="1"/>
              <a:t>Errede</a:t>
            </a:r>
            <a:r>
              <a:rPr lang="en-US" dirty="0"/>
              <a:t>: </a:t>
            </a:r>
            <a:r>
              <a:rPr lang="en-US" dirty="0" smtClean="0"/>
              <a:t>   P193POM &amp; P406 </a:t>
            </a:r>
            <a:r>
              <a:rPr lang="en-US" dirty="0"/>
              <a:t>courses, Senior Thesis, </a:t>
            </a:r>
            <a:r>
              <a:rPr lang="en-US" dirty="0" err="1" smtClean="0"/>
              <a:t>Indep’t</a:t>
            </a:r>
            <a:r>
              <a:rPr lang="en-US" dirty="0"/>
              <a:t>. Study</a:t>
            </a:r>
          </a:p>
          <a:p>
            <a:pPr lvl="1"/>
            <a:r>
              <a:rPr lang="en-US" b="1" dirty="0"/>
              <a:t>Prof. Weaver: </a:t>
            </a:r>
            <a:r>
              <a:rPr lang="en-US" dirty="0"/>
              <a:t>Senior Thesis, </a:t>
            </a:r>
            <a:r>
              <a:rPr lang="en-US" dirty="0" err="1" smtClean="0"/>
              <a:t>Indep’t</a:t>
            </a:r>
            <a:r>
              <a:rPr lang="en-US" dirty="0"/>
              <a:t>. Study</a:t>
            </a:r>
          </a:p>
          <a:p>
            <a:pPr lvl="1"/>
            <a:r>
              <a:rPr lang="en-US" b="1" dirty="0"/>
              <a:t>ECE Profs: </a:t>
            </a:r>
            <a:r>
              <a:rPr lang="en-US" b="1" dirty="0" smtClean="0"/>
              <a:t>        </a:t>
            </a:r>
            <a:r>
              <a:rPr lang="en-US" dirty="0" smtClean="0"/>
              <a:t>ECE </a:t>
            </a:r>
            <a:r>
              <a:rPr lang="en-US" dirty="0"/>
              <a:t>Acoustics Courses (Labs), Senior Thesis, </a:t>
            </a:r>
            <a:r>
              <a:rPr lang="en-US" dirty="0" err="1" smtClean="0"/>
              <a:t>Indep’t</a:t>
            </a:r>
            <a:r>
              <a:rPr lang="en-US" dirty="0"/>
              <a:t>. Study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also exists </a:t>
            </a:r>
            <a:r>
              <a:rPr lang="en-US" b="1" i="1" u="sng" dirty="0" smtClean="0"/>
              <a:t>support</a:t>
            </a:r>
            <a:r>
              <a:rPr lang="en-US" dirty="0" smtClean="0"/>
              <a:t> – from  the </a:t>
            </a:r>
            <a:r>
              <a:rPr lang="en-US" b="1" dirty="0" smtClean="0"/>
              <a:t>UIUC Office of the Provost</a:t>
            </a:r>
            <a:r>
              <a:rPr lang="en-US" dirty="0" smtClean="0"/>
              <a:t> – for Undergrad Research – see website: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		             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://provost.illinois.edu/our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See also </a:t>
            </a:r>
            <a:r>
              <a:rPr lang="en-US" b="1" dirty="0" smtClean="0"/>
              <a:t>UIUC </a:t>
            </a:r>
            <a:r>
              <a:rPr lang="en-US" b="1" dirty="0" err="1" smtClean="0"/>
              <a:t>CoE</a:t>
            </a:r>
            <a:r>
              <a:rPr lang="en-US" b="1" dirty="0" smtClean="0"/>
              <a:t> Illinois Scholars Undergraduate Research (ISUR) Program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      	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wiki.engr.illinois.edu/display/isur/Home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Will need to Upload Application &amp; Project Proposal (deadline  is: </a:t>
            </a:r>
            <a:r>
              <a:rPr lang="en-US" b="1" dirty="0" smtClean="0">
                <a:solidFill>
                  <a:srgbClr val="FF0000"/>
                </a:solidFill>
              </a:rPr>
              <a:t>Friday</a:t>
            </a:r>
            <a:r>
              <a:rPr lang="en-US" b="1" dirty="0">
                <a:solidFill>
                  <a:srgbClr val="FF0000"/>
                </a:solidFill>
              </a:rPr>
              <a:t>, March 19, 2014 at 11:59 </a:t>
            </a:r>
            <a:r>
              <a:rPr lang="en-US" b="1" dirty="0" smtClean="0">
                <a:solidFill>
                  <a:srgbClr val="FF0000"/>
                </a:solidFill>
              </a:rPr>
              <a:t>pm</a:t>
            </a:r>
            <a:r>
              <a:rPr lang="en-US" b="1" dirty="0" smtClean="0"/>
              <a:t>):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wiki.engr.illinois.edu/display/isur/Application+Forms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181600" cy="533400"/>
          </a:xfrm>
        </p:spPr>
        <p:txBody>
          <a:bodyPr>
            <a:noAutofit/>
          </a:bodyPr>
          <a:lstStyle/>
          <a:p>
            <a:r>
              <a:rPr lang="en-US" sz="1800" b="1" u="sng" dirty="0" smtClean="0"/>
              <a:t>Other Acoustics-Related Courses, Activities @ UIUC</a:t>
            </a:r>
            <a:r>
              <a:rPr lang="en-US" sz="1800" b="1" dirty="0" smtClean="0"/>
              <a:t>: 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4953000" cy="5486399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400" b="1" u="sng" dirty="0"/>
              <a:t>Engineering Physics Custom Technical Option for Acoustical Physics (EPCTOAP)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 </a:t>
            </a:r>
          </a:p>
          <a:p>
            <a:pPr marL="0" indent="0">
              <a:buNone/>
            </a:pPr>
            <a:r>
              <a:rPr lang="en-US" b="1" dirty="0"/>
              <a:t>ECE-210/211 Analog Signal Processing/Lab (</a:t>
            </a:r>
            <a:r>
              <a:rPr lang="en-US" b="1" dirty="0" err="1"/>
              <a:t>prereq</a:t>
            </a:r>
            <a:r>
              <a:rPr lang="en-US" b="1" dirty="0"/>
              <a:t> = ECE-110)	</a:t>
            </a:r>
            <a:r>
              <a:rPr lang="en-US" b="1" dirty="0" smtClean="0"/>
              <a:t>	4 </a:t>
            </a:r>
            <a:r>
              <a:rPr lang="en-US" b="1" dirty="0"/>
              <a:t>credit hours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ECE-310/311 Digital Signal Processing/Lab  (</a:t>
            </a:r>
            <a:r>
              <a:rPr lang="en-US" b="1" dirty="0" err="1"/>
              <a:t>prereq</a:t>
            </a:r>
            <a:r>
              <a:rPr lang="en-US" b="1" dirty="0"/>
              <a:t> = ECE-210)	</a:t>
            </a:r>
            <a:r>
              <a:rPr lang="en-US" b="1" dirty="0" smtClean="0"/>
              <a:t>	3 </a:t>
            </a:r>
            <a:r>
              <a:rPr lang="en-US" b="1" dirty="0"/>
              <a:t>credit hours (optional)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ECE-473 Fundamentals of Engineering </a:t>
            </a:r>
            <a:r>
              <a:rPr lang="en-US" b="1" dirty="0" smtClean="0"/>
              <a:t>Acoustics </a:t>
            </a:r>
            <a:r>
              <a:rPr lang="en-US" b="1" dirty="0"/>
              <a:t>(</a:t>
            </a:r>
            <a:r>
              <a:rPr lang="en-US" b="1" dirty="0" err="1"/>
              <a:t>prereq</a:t>
            </a:r>
            <a:r>
              <a:rPr lang="en-US" b="1" dirty="0"/>
              <a:t> = MATH 285/286</a:t>
            </a:r>
            <a:r>
              <a:rPr lang="en-US" b="1" dirty="0" smtClean="0"/>
              <a:t>)</a:t>
            </a:r>
            <a:r>
              <a:rPr lang="en-US" b="1" dirty="0"/>
              <a:t>	</a:t>
            </a:r>
            <a:r>
              <a:rPr lang="en-US" b="1" dirty="0" smtClean="0"/>
              <a:t>3 </a:t>
            </a:r>
            <a:r>
              <a:rPr lang="en-US" b="1" dirty="0"/>
              <a:t>credit hours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ECE-402 Electronic Music Synthesis </a:t>
            </a:r>
            <a:r>
              <a:rPr lang="en-US" b="1" dirty="0" smtClean="0"/>
              <a:t> 	(</a:t>
            </a:r>
            <a:r>
              <a:rPr lang="en-US" b="1" dirty="0" err="1"/>
              <a:t>prereqs</a:t>
            </a:r>
            <a:r>
              <a:rPr lang="en-US" b="1" dirty="0"/>
              <a:t> MUS-103, ECE-290, ECE-310</a:t>
            </a:r>
            <a:r>
              <a:rPr lang="en-US" b="1" dirty="0" smtClean="0"/>
              <a:t>)</a:t>
            </a:r>
            <a:r>
              <a:rPr lang="en-US" b="1" dirty="0"/>
              <a:t>	</a:t>
            </a:r>
            <a:r>
              <a:rPr lang="en-US" b="1" dirty="0" smtClean="0"/>
              <a:t>3 </a:t>
            </a:r>
            <a:r>
              <a:rPr lang="en-US" b="1" dirty="0"/>
              <a:t>credit hours (optional)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ECE-403 Audio </a:t>
            </a:r>
            <a:r>
              <a:rPr lang="en-US" b="1" dirty="0" smtClean="0"/>
              <a:t>Engineering</a:t>
            </a:r>
            <a:r>
              <a:rPr lang="en-US" b="1" dirty="0"/>
              <a:t>	</a:t>
            </a:r>
            <a:r>
              <a:rPr lang="it-IT" b="1" dirty="0" smtClean="0"/>
              <a:t>(prereqs </a:t>
            </a:r>
            <a:r>
              <a:rPr lang="it-IT" b="1" dirty="0"/>
              <a:t>ECE-210 &amp; ECE-310 </a:t>
            </a:r>
            <a:r>
              <a:rPr lang="it-IT" b="1" dirty="0" smtClean="0"/>
              <a:t>)</a:t>
            </a:r>
            <a:r>
              <a:rPr lang="en-US" b="1" dirty="0"/>
              <a:t>	</a:t>
            </a:r>
            <a:r>
              <a:rPr lang="en-US" b="1" dirty="0" smtClean="0"/>
              <a:t>4 </a:t>
            </a:r>
            <a:r>
              <a:rPr lang="en-US" b="1" dirty="0"/>
              <a:t>credit hours (optional</a:t>
            </a:r>
            <a:r>
              <a:rPr lang="en-US" b="1" dirty="0" smtClean="0"/>
              <a:t>)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ECE-417 Multimedia Signal </a:t>
            </a:r>
            <a:r>
              <a:rPr lang="en-US" b="1" dirty="0" smtClean="0"/>
              <a:t>Processing	</a:t>
            </a:r>
            <a:r>
              <a:rPr lang="en-US" b="1" dirty="0"/>
              <a:t>(</a:t>
            </a:r>
            <a:r>
              <a:rPr lang="en-US" b="1" dirty="0" err="1"/>
              <a:t>prereqs</a:t>
            </a:r>
            <a:r>
              <a:rPr lang="en-US" b="1" dirty="0"/>
              <a:t> ECE-313 &amp; ECE-310) </a:t>
            </a:r>
            <a:r>
              <a:rPr lang="en-US" b="1" dirty="0" smtClean="0"/>
              <a:t>	4 </a:t>
            </a:r>
            <a:r>
              <a:rPr lang="en-US" b="1" dirty="0"/>
              <a:t>credit hours (optional)</a:t>
            </a:r>
          </a:p>
          <a:p>
            <a:pPr marL="0" indent="0">
              <a:buNone/>
            </a:pPr>
            <a:r>
              <a:rPr lang="en-US" b="1" dirty="0"/>
              <a:t>	    </a:t>
            </a:r>
          </a:p>
          <a:p>
            <a:pPr marL="0" indent="0">
              <a:buNone/>
            </a:pPr>
            <a:r>
              <a:rPr lang="en-US" b="1" dirty="0"/>
              <a:t>ECE-545 Advanced Physical Acoustics  	(</a:t>
            </a:r>
            <a:r>
              <a:rPr lang="en-US" b="1" dirty="0" err="1"/>
              <a:t>prereq</a:t>
            </a:r>
            <a:r>
              <a:rPr lang="en-US" b="1" dirty="0"/>
              <a:t>: ECE-473) 	</a:t>
            </a:r>
            <a:r>
              <a:rPr lang="en-US" b="1" dirty="0" smtClean="0"/>
              <a:t>	4 </a:t>
            </a:r>
            <a:r>
              <a:rPr lang="en-US" b="1" dirty="0"/>
              <a:t>credit hours (optional)</a:t>
            </a:r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en-US" b="1" dirty="0" smtClean="0"/>
              <a:t>____________________________________________________________________________________________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Phys-402 Light			</a:t>
            </a:r>
            <a:r>
              <a:rPr lang="en-US" b="1" dirty="0" smtClean="0"/>
              <a:t>	4 </a:t>
            </a:r>
            <a:r>
              <a:rPr lang="en-US" b="1" dirty="0"/>
              <a:t>credit hours (optional)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Phys-404 Electronic </a:t>
            </a:r>
            <a:r>
              <a:rPr lang="en-US" b="1" dirty="0" smtClean="0"/>
              <a:t>Circuits</a:t>
            </a:r>
            <a:r>
              <a:rPr lang="en-US" b="1" dirty="0"/>
              <a:t>		</a:t>
            </a:r>
            <a:r>
              <a:rPr lang="en-US" b="1" dirty="0" smtClean="0"/>
              <a:t>	4 </a:t>
            </a:r>
            <a:r>
              <a:rPr lang="en-US" b="1" dirty="0"/>
              <a:t>credit hours (optional)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Phys-406 Acoustical Physics of Music/Musical </a:t>
            </a:r>
            <a:r>
              <a:rPr lang="en-US" b="1" dirty="0" smtClean="0"/>
              <a:t>Instruments</a:t>
            </a:r>
            <a:r>
              <a:rPr lang="en-US" b="1" dirty="0"/>
              <a:t>	</a:t>
            </a:r>
            <a:r>
              <a:rPr lang="en-US" b="1" dirty="0" smtClean="0"/>
              <a:t>	4 </a:t>
            </a:r>
            <a:r>
              <a:rPr lang="en-US" b="1" dirty="0"/>
              <a:t>credit hours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Phys-497/499 Senior Thesis – Acoustical Physics		4 credit hours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 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 smtClean="0"/>
              <a:t>MUS-402 </a:t>
            </a:r>
            <a:r>
              <a:rPr lang="en-US" b="1" dirty="0"/>
              <a:t>Musical Acoustics (</a:t>
            </a:r>
            <a:r>
              <a:rPr lang="en-US" b="1" dirty="0" err="1"/>
              <a:t>prereqs</a:t>
            </a:r>
            <a:r>
              <a:rPr lang="en-US" b="1" dirty="0"/>
              <a:t> MUS-101,  MATH 112 or </a:t>
            </a:r>
            <a:r>
              <a:rPr lang="en-US" b="1" dirty="0" smtClean="0"/>
              <a:t>equivalent)	3 </a:t>
            </a:r>
            <a:r>
              <a:rPr lang="en-US" b="1" dirty="0"/>
              <a:t>credit hours (optional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See also other possible Music courses at </a:t>
            </a:r>
            <a:r>
              <a:rPr lang="en-US" b="1" u="sng" dirty="0">
                <a:hlinkClick r:id="rId2"/>
              </a:rPr>
              <a:t>http://</a:t>
            </a:r>
            <a:r>
              <a:rPr lang="en-US" b="1" u="sng" dirty="0" smtClean="0">
                <a:hlinkClick r:id="rId2"/>
              </a:rPr>
              <a:t>ems.music.uiuc.edu/courses/</a:t>
            </a:r>
            <a:r>
              <a:rPr lang="en-US" b="1" dirty="0" smtClean="0"/>
              <a:t>, e.g.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MUS-407/409 Electro-Acoustic Music Techniques I/II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MUS-448 </a:t>
            </a:r>
            <a:r>
              <a:rPr lang="en-US" b="1" dirty="0" smtClean="0"/>
              <a:t>Intro to  </a:t>
            </a:r>
            <a:r>
              <a:rPr lang="en-US" b="1" dirty="0"/>
              <a:t>Computer Music </a:t>
            </a:r>
          </a:p>
          <a:p>
            <a:pPr marL="0" indent="0">
              <a:buNone/>
            </a:pPr>
            <a:r>
              <a:rPr lang="en-US" b="1" dirty="0" smtClean="0"/>
              <a:t>MUS-499 </a:t>
            </a:r>
            <a:r>
              <a:rPr lang="en-US" b="1" dirty="0"/>
              <a:t>Advanced Computer </a:t>
            </a:r>
            <a:r>
              <a:rPr lang="en-US" b="1" dirty="0" smtClean="0"/>
              <a:t>Music</a:t>
            </a: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 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 smtClean="0"/>
              <a:t>There </a:t>
            </a:r>
            <a:r>
              <a:rPr lang="en-US" b="1" dirty="0"/>
              <a:t>may also be </a:t>
            </a:r>
            <a:r>
              <a:rPr lang="en-US" b="1" dirty="0" smtClean="0"/>
              <a:t>courses </a:t>
            </a:r>
            <a:r>
              <a:rPr lang="en-US" b="1" dirty="0"/>
              <a:t>in </a:t>
            </a:r>
            <a:r>
              <a:rPr lang="en-US" b="1" dirty="0" smtClean="0"/>
              <a:t>UIUC Speech </a:t>
            </a:r>
            <a:r>
              <a:rPr lang="en-US" b="1" dirty="0"/>
              <a:t>and Hearing Science:</a:t>
            </a:r>
          </a:p>
          <a:p>
            <a:pPr marL="0" indent="0">
              <a:buNone/>
            </a:pPr>
            <a:r>
              <a:rPr lang="en-US" b="1" dirty="0"/>
              <a:t>See </a:t>
            </a:r>
            <a:r>
              <a:rPr lang="en-US" b="1" u="sng" dirty="0">
                <a:hlinkClick r:id="rId3"/>
              </a:rPr>
              <a:t>http://shs.illinois.edu/Undergraduates/CoreCourses.aspx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 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en-US" b="1" dirty="0"/>
              <a:t>  </a:t>
            </a:r>
          </a:p>
          <a:p>
            <a:pPr marL="0" indent="0">
              <a:buNone/>
            </a:pPr>
            <a:r>
              <a:rPr lang="en-US" b="1" dirty="0"/>
              <a:t>UIUC engineering undergrads very active in Audio Engineering Society (AES) – check out:</a:t>
            </a:r>
          </a:p>
          <a:p>
            <a:pPr marL="0" indent="0">
              <a:buNone/>
            </a:pPr>
            <a:r>
              <a:rPr lang="en-US" b="1" u="sng" dirty="0">
                <a:hlinkClick r:id="rId4"/>
              </a:rPr>
              <a:t>http://www.aes.org/sections/view.cfm?section=215</a:t>
            </a:r>
            <a:r>
              <a:rPr lang="en-US" b="1" dirty="0"/>
              <a:t>, </a:t>
            </a:r>
            <a:r>
              <a:rPr lang="en-US" b="1" u="sng" dirty="0">
                <a:hlinkClick r:id="rId5"/>
              </a:rPr>
              <a:t>http://uiucaudio.tumblr.com/home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Contact(s): Prof. </a:t>
            </a:r>
            <a:r>
              <a:rPr lang="en-US" b="1" dirty="0" err="1"/>
              <a:t>Lippold</a:t>
            </a:r>
            <a:r>
              <a:rPr lang="en-US" b="1" dirty="0"/>
              <a:t> </a:t>
            </a:r>
            <a:r>
              <a:rPr lang="en-US" b="1" dirty="0" err="1"/>
              <a:t>Haken</a:t>
            </a:r>
            <a:r>
              <a:rPr lang="en-US" b="1" dirty="0"/>
              <a:t> </a:t>
            </a:r>
            <a:r>
              <a:rPr lang="en-US" b="1" u="sng" dirty="0">
                <a:hlinkClick r:id="rId6"/>
              </a:rPr>
              <a:t>l-haken@illinois.edu</a:t>
            </a:r>
            <a:r>
              <a:rPr lang="en-US" b="1" dirty="0"/>
              <a:t>, UIUC AES: </a:t>
            </a:r>
            <a:r>
              <a:rPr lang="en-US" b="1" u="sng" dirty="0">
                <a:hlinkClick r:id="rId7"/>
              </a:rPr>
              <a:t>uiucaudio@gmail.com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86400" y="304800"/>
            <a:ext cx="343746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u="sng" dirty="0" smtClean="0"/>
              <a:t>PhD Graduate Study in Acoustics</a:t>
            </a:r>
            <a:r>
              <a:rPr lang="en-US" sz="1800" b="1" dirty="0" smtClean="0"/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86400" y="838200"/>
            <a:ext cx="3437466" cy="55202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u="sng" dirty="0" smtClean="0"/>
              <a:t>US</a:t>
            </a:r>
            <a:r>
              <a:rPr lang="en-US" sz="1200" b="1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600" b="1" dirty="0" smtClean="0"/>
          </a:p>
          <a:p>
            <a:pPr marL="0" indent="0">
              <a:buNone/>
            </a:pPr>
            <a:r>
              <a:rPr lang="en-US" sz="1000" b="1" dirty="0" smtClean="0"/>
              <a:t>Penn </a:t>
            </a:r>
            <a:r>
              <a:rPr lang="en-US" sz="1000" b="1" dirty="0"/>
              <a:t>State: 	</a:t>
            </a:r>
            <a:r>
              <a:rPr lang="en-US" sz="1000" b="1" dirty="0">
                <a:hlinkClick r:id="rId8"/>
              </a:rPr>
              <a:t>http://www.acs.psu.edu</a:t>
            </a:r>
            <a:r>
              <a:rPr lang="en-US" sz="1000" b="1" dirty="0" smtClean="0">
                <a:hlinkClick r:id="rId8"/>
              </a:rPr>
              <a:t>/</a:t>
            </a:r>
            <a:r>
              <a:rPr lang="en-US" sz="1000" b="1" dirty="0" smtClean="0"/>
              <a:t> , 	</a:t>
            </a:r>
            <a:r>
              <a:rPr lang="en-US" sz="1000" b="1" dirty="0" smtClean="0">
                <a:hlinkClick r:id="rId9"/>
              </a:rPr>
              <a:t>http</a:t>
            </a:r>
            <a:r>
              <a:rPr lang="en-US" sz="1000" b="1" dirty="0">
                <a:hlinkClick r:id="rId9"/>
              </a:rPr>
              <a:t>://www.cav.psu.edu</a:t>
            </a:r>
            <a:r>
              <a:rPr lang="en-US" sz="1000" b="1" dirty="0" smtClean="0">
                <a:hlinkClick r:id="rId9"/>
              </a:rPr>
              <a:t>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MSU</a:t>
            </a:r>
            <a:r>
              <a:rPr lang="en-US" sz="1000" b="1" dirty="0"/>
              <a:t>:	</a:t>
            </a:r>
            <a:r>
              <a:rPr lang="en-US" sz="1000" b="1" dirty="0">
                <a:hlinkClick r:id="rId10"/>
              </a:rPr>
              <a:t>http://www.pa.msu.edu/acoustics</a:t>
            </a:r>
            <a:r>
              <a:rPr lang="en-US" sz="1000" b="1" dirty="0" smtClean="0">
                <a:hlinkClick r:id="rId10"/>
              </a:rPr>
              <a:t>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Georgia Tech</a:t>
            </a:r>
            <a:r>
              <a:rPr lang="en-US" sz="1000" b="1" dirty="0"/>
              <a:t>: 	</a:t>
            </a:r>
            <a:r>
              <a:rPr lang="en-US" sz="1000" b="1" dirty="0">
                <a:hlinkClick r:id="rId11"/>
              </a:rPr>
              <a:t>http://www.acoustics.gatech.edu</a:t>
            </a:r>
            <a:r>
              <a:rPr lang="en-US" sz="1000" b="1" dirty="0" smtClean="0">
                <a:hlinkClick r:id="rId11"/>
              </a:rPr>
              <a:t>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Virginia </a:t>
            </a:r>
            <a:r>
              <a:rPr lang="en-US" sz="1000" b="1" dirty="0"/>
              <a:t>Tech:	</a:t>
            </a:r>
            <a:r>
              <a:rPr lang="en-US" sz="1000" b="1" dirty="0">
                <a:hlinkClick r:id="rId12"/>
              </a:rPr>
              <a:t>http://www.val.me.vt.edu</a:t>
            </a:r>
            <a:r>
              <a:rPr lang="en-US" sz="1000" b="1" dirty="0" smtClean="0">
                <a:hlinkClick r:id="rId12"/>
              </a:rPr>
              <a:t>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Stanford</a:t>
            </a:r>
            <a:r>
              <a:rPr lang="en-US" sz="1000" b="1" dirty="0"/>
              <a:t>:	</a:t>
            </a:r>
            <a:r>
              <a:rPr lang="en-US" sz="1000" b="1" dirty="0">
                <a:hlinkClick r:id="rId13"/>
              </a:rPr>
              <a:t>https://</a:t>
            </a:r>
            <a:r>
              <a:rPr lang="en-US" sz="1000" b="1" dirty="0" smtClean="0">
                <a:hlinkClick r:id="rId13"/>
              </a:rPr>
              <a:t>ccrma.stanford.edu/research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Boston </a:t>
            </a:r>
            <a:r>
              <a:rPr lang="en-US" sz="1000" b="1" dirty="0"/>
              <a:t>U:	</a:t>
            </a:r>
            <a:r>
              <a:rPr lang="en-US" sz="1000" b="1" dirty="0">
                <a:hlinkClick r:id="rId14"/>
              </a:rPr>
              <a:t>http://www.bu.edu/me/research/research-laboratories-and-groups/acoustics-and-vibrations</a:t>
            </a:r>
            <a:r>
              <a:rPr lang="en-US" sz="1000" b="1" dirty="0" smtClean="0">
                <a:hlinkClick r:id="rId14"/>
              </a:rPr>
              <a:t>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Purdue</a:t>
            </a:r>
            <a:r>
              <a:rPr lang="en-US" sz="1000" b="1" dirty="0"/>
              <a:t>:	</a:t>
            </a:r>
            <a:r>
              <a:rPr lang="en-US" sz="1000" b="1" dirty="0">
                <a:hlinkClick r:id="rId15"/>
              </a:rPr>
              <a:t>http://www.purdue.edu/research/phase</a:t>
            </a:r>
            <a:r>
              <a:rPr lang="en-US" sz="1000" b="1" dirty="0" smtClean="0">
                <a:hlinkClick r:id="rId15"/>
              </a:rPr>
              <a:t>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UT Austin:</a:t>
            </a:r>
            <a:r>
              <a:rPr lang="en-US" sz="1000" b="1" dirty="0"/>
              <a:t>	</a:t>
            </a:r>
            <a:r>
              <a:rPr lang="en-US" sz="1000" b="1" dirty="0">
                <a:hlinkClick r:id="rId16"/>
              </a:rPr>
              <a:t>http://www.me.utexas.edu/areas/acoustics</a:t>
            </a:r>
            <a:r>
              <a:rPr lang="en-US" sz="1000" b="1" dirty="0" smtClean="0">
                <a:hlinkClick r:id="rId16"/>
              </a:rPr>
              <a:t>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/>
              <a:t>	</a:t>
            </a:r>
            <a:r>
              <a:rPr lang="en-US" sz="1000" b="1" dirty="0">
                <a:hlinkClick r:id="rId17"/>
              </a:rPr>
              <a:t>http://www.texasacoustics.org</a:t>
            </a:r>
            <a:r>
              <a:rPr lang="en-US" sz="1000" b="1" dirty="0" smtClean="0">
                <a:hlinkClick r:id="rId17"/>
              </a:rPr>
              <a:t>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u="sng" dirty="0" smtClean="0"/>
              <a:t>See also websites o</a:t>
            </a:r>
            <a:r>
              <a:rPr lang="en-US" sz="1000" b="1" dirty="0" smtClean="0"/>
              <a:t>f:</a:t>
            </a:r>
          </a:p>
          <a:p>
            <a:pPr marL="0" indent="0">
              <a:buNone/>
            </a:pPr>
            <a:r>
              <a:rPr lang="en-US" sz="1000" b="1" dirty="0" err="1" smtClean="0"/>
              <a:t>Acoust</a:t>
            </a:r>
            <a:r>
              <a:rPr lang="en-US" sz="1000" b="1" dirty="0" smtClean="0"/>
              <a:t>.</a:t>
            </a:r>
            <a:r>
              <a:rPr lang="en-US" sz="1000" b="1" dirty="0"/>
              <a:t> </a:t>
            </a:r>
            <a:r>
              <a:rPr lang="en-US" sz="1000" b="1" dirty="0" err="1" smtClean="0"/>
              <a:t>Soc.America</a:t>
            </a:r>
            <a:r>
              <a:rPr lang="en-US" sz="1000" b="1" dirty="0" smtClean="0"/>
              <a:t>: </a:t>
            </a:r>
            <a:r>
              <a:rPr lang="en-US" sz="1000" b="1" dirty="0">
                <a:hlinkClick r:id="rId18"/>
              </a:rPr>
              <a:t>http://acousticalsociety.org</a:t>
            </a:r>
            <a:r>
              <a:rPr lang="en-US" sz="1000" b="1" dirty="0" smtClean="0">
                <a:hlinkClick r:id="rId18"/>
              </a:rPr>
              <a:t>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   see especially:	</a:t>
            </a:r>
            <a:r>
              <a:rPr lang="en-US" sz="1000" b="1" dirty="0" smtClean="0">
                <a:hlinkClick r:id="rId19"/>
              </a:rPr>
              <a:t>http</a:t>
            </a:r>
            <a:r>
              <a:rPr lang="en-US" sz="1000" b="1" dirty="0">
                <a:hlinkClick r:id="rId19"/>
              </a:rPr>
              <a:t>://</a:t>
            </a:r>
            <a:r>
              <a:rPr lang="en-US" sz="1000" b="1" dirty="0" smtClean="0">
                <a:hlinkClick r:id="rId19"/>
              </a:rPr>
              <a:t>asa.aip.org/asagrad/gpdir.cm.html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SAE International:</a:t>
            </a:r>
            <a:r>
              <a:rPr lang="en-US" sz="1000" b="1" dirty="0"/>
              <a:t>	</a:t>
            </a:r>
            <a:r>
              <a:rPr lang="en-US" sz="1000" b="1" dirty="0">
                <a:hlinkClick r:id="rId20"/>
              </a:rPr>
              <a:t>http://www.sae.org</a:t>
            </a:r>
            <a:r>
              <a:rPr lang="en-US" sz="1000" b="1" dirty="0" smtClean="0">
                <a:hlinkClick r:id="rId20"/>
              </a:rPr>
              <a:t>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   see especially:</a:t>
            </a:r>
            <a:r>
              <a:rPr lang="en-US" sz="1000" b="1" dirty="0"/>
              <a:t>	</a:t>
            </a:r>
            <a:r>
              <a:rPr lang="en-US" sz="1000" b="1" dirty="0">
                <a:hlinkClick r:id="rId21"/>
              </a:rPr>
              <a:t>http://www.sae.org/careers</a:t>
            </a:r>
            <a:r>
              <a:rPr lang="en-US" sz="1000" b="1" dirty="0" smtClean="0">
                <a:hlinkClick r:id="rId21"/>
              </a:rPr>
              <a:t>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	</a:t>
            </a:r>
            <a:endParaRPr lang="en-US" sz="1000" b="1" dirty="0"/>
          </a:p>
          <a:p>
            <a:pPr marL="0" indent="0">
              <a:buNone/>
            </a:pPr>
            <a:r>
              <a:rPr lang="en-US" sz="1200" b="1" u="sng" dirty="0" smtClean="0"/>
              <a:t>World</a:t>
            </a:r>
            <a:r>
              <a:rPr lang="en-US" sz="1200" b="1" dirty="0" smtClean="0"/>
              <a:t>:</a:t>
            </a:r>
          </a:p>
          <a:p>
            <a:pPr marL="0" indent="0">
              <a:buNone/>
            </a:pPr>
            <a:endParaRPr lang="en-US" sz="600" b="1" dirty="0" smtClean="0"/>
          </a:p>
          <a:p>
            <a:pPr marL="0" indent="0">
              <a:buNone/>
            </a:pPr>
            <a:r>
              <a:rPr lang="en-US" sz="1000" b="1" dirty="0" smtClean="0"/>
              <a:t>Edinburgh:	</a:t>
            </a:r>
            <a:r>
              <a:rPr lang="en-US" sz="1000" b="1" dirty="0" smtClean="0">
                <a:hlinkClick r:id="rId22"/>
              </a:rPr>
              <a:t>http://www.acoustics.ed.ac.uk/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New South Wales:	</a:t>
            </a:r>
            <a:r>
              <a:rPr lang="en-US" sz="1000" b="1" dirty="0" smtClean="0">
                <a:hlinkClick r:id="rId23"/>
              </a:rPr>
              <a:t>http://www.phys.unsw.edu.au/music/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Adelaide:	</a:t>
            </a:r>
            <a:r>
              <a:rPr lang="en-US" sz="1000" b="1" dirty="0" smtClean="0">
                <a:hlinkClick r:id="rId24"/>
              </a:rPr>
              <a:t>http://www.mecheng.adelaide.edu.au/avc/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Sydney:	</a:t>
            </a:r>
            <a:r>
              <a:rPr lang="en-US" sz="1000" b="1" dirty="0" smtClean="0">
                <a:hlinkClick r:id="rId25"/>
              </a:rPr>
              <a:t>http://sydney.edu.au/architecture/</a:t>
            </a:r>
          </a:p>
          <a:p>
            <a:pPr marL="0" indent="0">
              <a:buNone/>
            </a:pPr>
            <a:r>
              <a:rPr lang="en-US" sz="1000" b="1" dirty="0" err="1" smtClean="0">
                <a:hlinkClick r:id="rId25"/>
              </a:rPr>
              <a:t>programs_of_study</a:t>
            </a:r>
            <a:r>
              <a:rPr lang="en-US" sz="1000" b="1" dirty="0" smtClean="0">
                <a:hlinkClick r:id="rId25"/>
              </a:rPr>
              <a:t>/postgraduate/audio_acoustics.shtml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Helsinki:	</a:t>
            </a:r>
            <a:r>
              <a:rPr lang="en-US" sz="1000" b="1" dirty="0" smtClean="0">
                <a:hlinkClick r:id="rId26"/>
              </a:rPr>
              <a:t>http://www.acoustics.hut.fi/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Denmark (2 </a:t>
            </a:r>
            <a:r>
              <a:rPr lang="en-US" sz="1000" b="1" dirty="0" err="1" smtClean="0"/>
              <a:t>yr</a:t>
            </a:r>
            <a:r>
              <a:rPr lang="en-US" sz="1000" b="1" dirty="0" smtClean="0"/>
              <a:t> MSc):	</a:t>
            </a:r>
            <a:r>
              <a:rPr lang="en-US" sz="1000" b="1" dirty="0" smtClean="0">
                <a:hlinkClick r:id="rId27"/>
              </a:rPr>
              <a:t>http://studyindenmark.dk/study-programmes/programmes-in-english/engineering-acoustics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err="1" smtClean="0"/>
              <a:t>Salford</a:t>
            </a:r>
            <a:r>
              <a:rPr lang="en-US" sz="1000" b="1" dirty="0" smtClean="0"/>
              <a:t>:	</a:t>
            </a:r>
            <a:r>
              <a:rPr lang="en-US" sz="1000" b="1" dirty="0" smtClean="0">
                <a:hlinkClick r:id="rId28"/>
              </a:rPr>
              <a:t>http://www.salford.ac.uk/computing-science-engineering/research/acoustics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Southampton:	</a:t>
            </a:r>
            <a:r>
              <a:rPr lang="en-US" sz="1000" b="1" dirty="0" smtClean="0">
                <a:hlinkClick r:id="rId29"/>
              </a:rPr>
              <a:t>http://www.southampton.ac.uk/engineering/</a:t>
            </a:r>
          </a:p>
          <a:p>
            <a:pPr marL="0" indent="0">
              <a:buNone/>
            </a:pPr>
            <a:r>
              <a:rPr lang="en-US" sz="1000" b="1" dirty="0" smtClean="0">
                <a:hlinkClick r:id="rId29"/>
              </a:rPr>
              <a:t>undergraduate/courses/</a:t>
            </a:r>
            <a:r>
              <a:rPr lang="en-US" sz="1000" b="1" dirty="0" err="1" smtClean="0">
                <a:hlinkClick r:id="rId29"/>
              </a:rPr>
              <a:t>acoustical_engineering_list.page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Liverpool:	</a:t>
            </a:r>
            <a:r>
              <a:rPr lang="en-US" sz="1000" b="1" dirty="0" smtClean="0">
                <a:hlinkClick r:id="rId30"/>
              </a:rPr>
              <a:t>http://www.liv.ac.uk/architecture/research/</a:t>
            </a:r>
          </a:p>
          <a:p>
            <a:pPr marL="0" indent="0">
              <a:buNone/>
            </a:pPr>
            <a:r>
              <a:rPr lang="en-US" sz="1000" b="1" dirty="0" smtClean="0">
                <a:hlinkClick r:id="rId30"/>
              </a:rPr>
              <a:t>acoustics-research-unit/</a:t>
            </a:r>
            <a:endParaRPr lang="en-US" sz="1000" b="1" dirty="0" smtClean="0"/>
          </a:p>
          <a:p>
            <a:pPr marL="0" indent="0">
              <a:buNone/>
            </a:pPr>
            <a:r>
              <a:rPr lang="en-US" sz="1000" b="1" dirty="0" smtClean="0"/>
              <a:t>Cambridge:	</a:t>
            </a:r>
            <a:r>
              <a:rPr lang="en-US" sz="1000" b="1" dirty="0" smtClean="0">
                <a:hlinkClick r:id="rId31"/>
              </a:rPr>
              <a:t>http://acoustics.eng.cam.ac.uk/</a:t>
            </a:r>
            <a:endParaRPr lang="en-US" sz="1000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UIUC Acoustics Research &amp; Careers Talk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II. Professional Careers in Acoustics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86800" cy="4525963"/>
          </a:xfrm>
        </p:spPr>
        <p:txBody>
          <a:bodyPr>
            <a:normAutofit/>
          </a:bodyPr>
          <a:lstStyle/>
          <a:p>
            <a:r>
              <a:rPr lang="en-US" sz="1600" b="1" i="1" u="sng" dirty="0" smtClean="0"/>
              <a:t>Many</a:t>
            </a:r>
            <a:r>
              <a:rPr lang="en-US" sz="1600" b="1" dirty="0" smtClean="0"/>
              <a:t> opportunities – all things acoustic </a:t>
            </a:r>
            <a:r>
              <a:rPr lang="en-US" sz="1600" b="1" dirty="0"/>
              <a:t>– is </a:t>
            </a:r>
            <a:r>
              <a:rPr lang="en-US" sz="1600" b="1" dirty="0" smtClean="0"/>
              <a:t>an </a:t>
            </a:r>
            <a:r>
              <a:rPr lang="en-US" sz="1600" b="1" i="1" u="sng" dirty="0" smtClean="0"/>
              <a:t>extremely</a:t>
            </a:r>
            <a:r>
              <a:rPr lang="en-US" sz="1600" b="1" dirty="0" smtClean="0"/>
              <a:t> broad field !!!</a:t>
            </a:r>
          </a:p>
          <a:p>
            <a:r>
              <a:rPr lang="en-US" sz="1600" b="1" dirty="0" smtClean="0"/>
              <a:t>Noise/Vibration Reduction: Living Environment(s), Appliances, Automobiles, Airplanes, Rockets, Boats/Submarines, Lawn Equipment, Wind Turbines/Wind Farms, Hearing Protection, etc.…</a:t>
            </a:r>
          </a:p>
          <a:p>
            <a:r>
              <a:rPr lang="en-US" sz="1600" b="1" dirty="0" smtClean="0"/>
              <a:t>Musical Instruments – all kinds/all types</a:t>
            </a:r>
            <a:r>
              <a:rPr lang="en-US" sz="1600" b="1" dirty="0"/>
              <a:t> – develop </a:t>
            </a:r>
            <a:r>
              <a:rPr lang="en-US" sz="1600" b="1" dirty="0" smtClean="0"/>
              <a:t>new ones !!!</a:t>
            </a:r>
          </a:p>
          <a:p>
            <a:r>
              <a:rPr lang="en-US" sz="1600" b="1" dirty="0" smtClean="0"/>
              <a:t>Concert Halls</a:t>
            </a:r>
            <a:r>
              <a:rPr lang="en-US" sz="1600" b="1" dirty="0"/>
              <a:t>, </a:t>
            </a:r>
            <a:r>
              <a:rPr lang="en-US" sz="1600" b="1" dirty="0" smtClean="0"/>
              <a:t>Recording Studios, Control Rooms, Home </a:t>
            </a:r>
            <a:r>
              <a:rPr lang="en-US" sz="1600" b="1" dirty="0"/>
              <a:t>Audio, Cinema/Theater, </a:t>
            </a:r>
            <a:r>
              <a:rPr lang="en-US" sz="1600" b="1" dirty="0" smtClean="0"/>
              <a:t>Churches, …</a:t>
            </a:r>
          </a:p>
          <a:p>
            <a:r>
              <a:rPr lang="en-US" sz="1600" b="1" dirty="0" smtClean="0"/>
              <a:t>Live </a:t>
            </a:r>
            <a:r>
              <a:rPr lang="en-US" sz="1600" b="1" dirty="0"/>
              <a:t>Sound </a:t>
            </a:r>
            <a:r>
              <a:rPr lang="en-US" sz="1600" b="1" dirty="0" smtClean="0"/>
              <a:t>Reinforcement, Sound Engineers – Live or Recording Studio…</a:t>
            </a:r>
          </a:p>
          <a:p>
            <a:r>
              <a:rPr lang="en-US" sz="1600" b="1" dirty="0" smtClean="0"/>
              <a:t>Voice/Sound Recognition/Identification</a:t>
            </a:r>
          </a:p>
          <a:p>
            <a:r>
              <a:rPr lang="en-US" sz="1600" b="1" dirty="0" smtClean="0"/>
              <a:t>Telecommunications Industry, Internet Audio, etc.</a:t>
            </a:r>
          </a:p>
          <a:p>
            <a:r>
              <a:rPr lang="en-US" sz="1600" b="1" dirty="0" smtClean="0"/>
              <a:t>Desktop/Laptop PC’s, Cellphones, etc.</a:t>
            </a:r>
          </a:p>
          <a:p>
            <a:r>
              <a:rPr lang="en-US" sz="1600" b="1" dirty="0" smtClean="0"/>
              <a:t>Biomedical/Ultrasound Imaging Applications</a:t>
            </a:r>
          </a:p>
          <a:p>
            <a:r>
              <a:rPr lang="en-US" sz="1600" b="1" dirty="0" smtClean="0"/>
              <a:t>Doppler Laser Holography/</a:t>
            </a:r>
            <a:r>
              <a:rPr lang="en-US" sz="1600" b="1" dirty="0" err="1" smtClean="0"/>
              <a:t>Velocimetry</a:t>
            </a:r>
            <a:r>
              <a:rPr lang="en-US" sz="1600" b="1" dirty="0" smtClean="0"/>
              <a:t> -  N &amp; V, fluid flow, medical applications, …</a:t>
            </a:r>
          </a:p>
          <a:p>
            <a:endParaRPr lang="en-US" sz="1600" b="1" dirty="0"/>
          </a:p>
          <a:p>
            <a:r>
              <a:rPr lang="en-US" sz="1600" b="1" dirty="0" smtClean="0"/>
              <a:t>Typical &lt;salary&gt; ~ $65-85K. Starting salary (obviously) less, senior people </a:t>
            </a:r>
            <a:r>
              <a:rPr lang="en-US" sz="1600" b="1" dirty="0"/>
              <a:t>e.g. </a:t>
            </a:r>
            <a:r>
              <a:rPr lang="en-US" sz="1600" b="1" dirty="0" smtClean="0"/>
              <a:t>@ Apple ~ $140K</a:t>
            </a:r>
          </a:p>
          <a:p>
            <a:endParaRPr lang="en-US" sz="1600" b="1" dirty="0" smtClean="0"/>
          </a:p>
          <a:p>
            <a:r>
              <a:rPr lang="en-US" sz="1600" b="1" i="1" u="sng" dirty="0" smtClean="0"/>
              <a:t>Many</a:t>
            </a:r>
            <a:r>
              <a:rPr lang="en-US" sz="1600" b="1" dirty="0" smtClean="0"/>
              <a:t> summer internship opportunities in acoustics – e.g. use Google!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3183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Partial/Non-Exhaustive/Incomplete List of Acoustics-Related Organizations: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181600"/>
          </a:xfrm>
        </p:spPr>
        <p:txBody>
          <a:bodyPr>
            <a:normAutofit lnSpcReduction="10000"/>
          </a:bodyPr>
          <a:lstStyle/>
          <a:p>
            <a:r>
              <a:rPr lang="en-US" sz="1600" b="1" dirty="0" err="1" smtClean="0"/>
              <a:t>Acentech</a:t>
            </a:r>
            <a:r>
              <a:rPr lang="en-US" sz="1600" b="1" dirty="0"/>
              <a:t> </a:t>
            </a:r>
            <a:r>
              <a:rPr lang="en-US" sz="1600" b="1" dirty="0" smtClean="0"/>
              <a:t>Incorporated:	Architectural Consultants	</a:t>
            </a:r>
            <a:r>
              <a:rPr lang="en-US" sz="1600" b="1" dirty="0" smtClean="0">
                <a:hlinkClick r:id="rId2"/>
              </a:rPr>
              <a:t>http</a:t>
            </a:r>
            <a:r>
              <a:rPr lang="en-US" sz="1600" b="1" dirty="0">
                <a:hlinkClick r:id="rId2"/>
              </a:rPr>
              <a:t>://www.acentech.com</a:t>
            </a:r>
            <a:r>
              <a:rPr lang="en-US" sz="1600" b="1" dirty="0" smtClean="0">
                <a:hlinkClick r:id="rId2"/>
              </a:rPr>
              <a:t>/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Acoustical Systems, </a:t>
            </a:r>
            <a:r>
              <a:rPr lang="en-US" sz="1600" b="1" dirty="0" err="1" smtClean="0"/>
              <a:t>Inc</a:t>
            </a:r>
            <a:r>
              <a:rPr lang="en-US" sz="1600" b="1" dirty="0" smtClean="0"/>
              <a:t>:	Enclosures, </a:t>
            </a:r>
            <a:r>
              <a:rPr lang="en-US" sz="1600" b="1" dirty="0"/>
              <a:t>Noise Reduction	</a:t>
            </a:r>
            <a:r>
              <a:rPr lang="en-US" sz="1600" b="1" dirty="0">
                <a:hlinkClick r:id="rId3"/>
              </a:rPr>
              <a:t>http://www.acousticalsystems.com</a:t>
            </a:r>
            <a:r>
              <a:rPr lang="en-US" sz="1600" b="1" dirty="0" smtClean="0">
                <a:hlinkClick r:id="rId3"/>
              </a:rPr>
              <a:t>/</a:t>
            </a:r>
            <a:endParaRPr lang="en-US" sz="1600" b="1" dirty="0" smtClean="0"/>
          </a:p>
          <a:p>
            <a:r>
              <a:rPr lang="en-US" sz="1600" b="1" dirty="0" smtClean="0"/>
              <a:t>ACO Pacific, </a:t>
            </a:r>
            <a:r>
              <a:rPr lang="en-US" sz="1600" b="1" dirty="0" err="1" smtClean="0"/>
              <a:t>Inc</a:t>
            </a:r>
            <a:r>
              <a:rPr lang="en-US" sz="1600" b="1" dirty="0" smtClean="0"/>
              <a:t>:		</a:t>
            </a:r>
            <a:r>
              <a:rPr lang="en-US" sz="1600" b="1" dirty="0"/>
              <a:t>Measurement Microphones	</a:t>
            </a:r>
            <a:r>
              <a:rPr lang="en-US" sz="1600" b="1" dirty="0">
                <a:hlinkClick r:id="rId4"/>
              </a:rPr>
              <a:t>http://www.acopacific.com</a:t>
            </a:r>
            <a:r>
              <a:rPr lang="en-US" sz="1600" b="1" dirty="0" smtClean="0">
                <a:hlinkClick r:id="rId4"/>
              </a:rPr>
              <a:t>/</a:t>
            </a:r>
            <a:endParaRPr lang="en-US" sz="1600" b="1" dirty="0" smtClean="0"/>
          </a:p>
          <a:p>
            <a:r>
              <a:rPr lang="en-US" sz="1600" b="1" dirty="0" smtClean="0"/>
              <a:t>Boeing:		Aircraft &amp; </a:t>
            </a:r>
            <a:r>
              <a:rPr lang="en-US" sz="1600" b="1" dirty="0"/>
              <a:t>Aerospace </a:t>
            </a:r>
            <a:r>
              <a:rPr lang="en-US" sz="1600" b="1" dirty="0" smtClean="0"/>
              <a:t>Products	</a:t>
            </a:r>
            <a:r>
              <a:rPr lang="en-US" sz="1600" b="1" dirty="0" smtClean="0">
                <a:hlinkClick r:id="rId5"/>
              </a:rPr>
              <a:t>http</a:t>
            </a:r>
            <a:r>
              <a:rPr lang="en-US" sz="1600" b="1" dirty="0">
                <a:hlinkClick r:id="rId5"/>
              </a:rPr>
              <a:t>://www.boeing.com/boeing</a:t>
            </a:r>
            <a:r>
              <a:rPr lang="en-US" sz="1600" b="1" dirty="0" smtClean="0">
                <a:hlinkClick r:id="rId5"/>
              </a:rPr>
              <a:t>/</a:t>
            </a:r>
            <a:endParaRPr lang="en-US" sz="1600" b="1" dirty="0" smtClean="0"/>
          </a:p>
          <a:p>
            <a:r>
              <a:rPr lang="en-US" sz="1600" b="1" dirty="0"/>
              <a:t>Bose </a:t>
            </a:r>
            <a:r>
              <a:rPr lang="en-US" sz="1600" b="1" dirty="0" smtClean="0"/>
              <a:t>Corporation:          	Sound Reinforcement		</a:t>
            </a:r>
            <a:r>
              <a:rPr lang="en-US" sz="1600" b="1" dirty="0" smtClean="0">
                <a:hlinkClick r:id="rId6"/>
              </a:rPr>
              <a:t>http</a:t>
            </a:r>
            <a:r>
              <a:rPr lang="en-US" sz="1600" b="1" dirty="0">
                <a:hlinkClick r:id="rId6"/>
              </a:rPr>
              <a:t>://www.bose.com</a:t>
            </a:r>
            <a:r>
              <a:rPr lang="en-US" sz="1600" b="1" dirty="0" smtClean="0">
                <a:hlinkClick r:id="rId6"/>
              </a:rPr>
              <a:t>/</a:t>
            </a:r>
            <a:endParaRPr lang="en-US" sz="1600" b="1" dirty="0" smtClean="0"/>
          </a:p>
          <a:p>
            <a:r>
              <a:rPr lang="en-US" sz="1600" b="1" dirty="0" err="1" smtClean="0"/>
              <a:t>D’Addario</a:t>
            </a:r>
            <a:r>
              <a:rPr lang="en-US" sz="1600" b="1" dirty="0" smtClean="0"/>
              <a:t>:		Strings</a:t>
            </a:r>
            <a:r>
              <a:rPr lang="en-US" sz="1600" b="1" dirty="0"/>
              <a:t>, Drumheads, Reeds	</a:t>
            </a:r>
            <a:r>
              <a:rPr lang="en-US" sz="1600" b="1" dirty="0">
                <a:hlinkClick r:id="rId7"/>
              </a:rPr>
              <a:t>http://</a:t>
            </a:r>
            <a:r>
              <a:rPr lang="en-US" sz="1600" b="1" dirty="0" smtClean="0">
                <a:hlinkClick r:id="rId7"/>
              </a:rPr>
              <a:t>www.daddario.com</a:t>
            </a:r>
            <a:endParaRPr lang="en-US" sz="1600" b="1" dirty="0" smtClean="0"/>
          </a:p>
          <a:p>
            <a:r>
              <a:rPr lang="en-US" sz="1600" b="1" dirty="0" smtClean="0"/>
              <a:t>E-A-R/</a:t>
            </a:r>
            <a:r>
              <a:rPr lang="en-US" sz="1600" b="1" dirty="0" err="1" smtClean="0"/>
              <a:t>Aearo</a:t>
            </a:r>
            <a:r>
              <a:rPr lang="en-US" sz="1600" b="1" dirty="0"/>
              <a:t> Co.:		</a:t>
            </a:r>
            <a:r>
              <a:rPr lang="en-US" sz="1600" b="1" dirty="0" smtClean="0"/>
              <a:t>Hearing Protection		</a:t>
            </a:r>
            <a:r>
              <a:rPr lang="en-US" sz="1600" b="1" dirty="0" smtClean="0">
                <a:hlinkClick r:id="rId8"/>
              </a:rPr>
              <a:t>http</a:t>
            </a:r>
            <a:r>
              <a:rPr lang="en-US" sz="1600" b="1" dirty="0">
                <a:hlinkClick r:id="rId8"/>
              </a:rPr>
              <a:t>://earsc.com</a:t>
            </a:r>
            <a:r>
              <a:rPr lang="en-US" sz="1600" b="1" dirty="0" smtClean="0">
                <a:hlinkClick r:id="rId8"/>
              </a:rPr>
              <a:t>/</a:t>
            </a:r>
            <a:endParaRPr lang="en-US" sz="1600" b="1" dirty="0" smtClean="0"/>
          </a:p>
          <a:p>
            <a:r>
              <a:rPr lang="en-US" sz="1600" b="1" dirty="0" smtClean="0"/>
              <a:t>Fender		</a:t>
            </a:r>
            <a:r>
              <a:rPr lang="en-US" sz="1600" b="1" dirty="0"/>
              <a:t>Electric Guitars/Amplifiers	</a:t>
            </a:r>
            <a:r>
              <a:rPr lang="en-US" sz="1600" b="1" dirty="0">
                <a:hlinkClick r:id="rId9"/>
              </a:rPr>
              <a:t>http://www.fender.com/careers</a:t>
            </a:r>
            <a:r>
              <a:rPr lang="en-US" sz="1600" b="1" dirty="0" smtClean="0">
                <a:hlinkClick r:id="rId9"/>
              </a:rPr>
              <a:t>/</a:t>
            </a:r>
            <a:endParaRPr lang="en-US" sz="1600" b="1" dirty="0" smtClean="0"/>
          </a:p>
          <a:p>
            <a:r>
              <a:rPr lang="en-US" sz="1600" b="1" dirty="0" err="1" smtClean="0"/>
              <a:t>Fleetguard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Inc</a:t>
            </a:r>
            <a:r>
              <a:rPr lang="en-US" sz="1600" b="1" dirty="0" smtClean="0"/>
              <a:t>:		Vehicle </a:t>
            </a:r>
            <a:r>
              <a:rPr lang="en-US" sz="1600" b="1" dirty="0"/>
              <a:t>Exhaust </a:t>
            </a:r>
            <a:r>
              <a:rPr lang="en-US" sz="1600" b="1" dirty="0" smtClean="0"/>
              <a:t>Systems	</a:t>
            </a:r>
            <a:r>
              <a:rPr lang="en-US" sz="1600" b="1" dirty="0" smtClean="0">
                <a:hlinkClick r:id="rId10"/>
              </a:rPr>
              <a:t>http</a:t>
            </a:r>
            <a:r>
              <a:rPr lang="en-US" sz="1600" b="1" dirty="0">
                <a:hlinkClick r:id="rId10"/>
              </a:rPr>
              <a:t>://www.cumminsfiltration.com</a:t>
            </a:r>
            <a:r>
              <a:rPr lang="en-US" sz="1600" b="1" dirty="0" smtClean="0">
                <a:hlinkClick r:id="rId10"/>
              </a:rPr>
              <a:t>/</a:t>
            </a:r>
            <a:endParaRPr lang="en-US" sz="1600" b="1" dirty="0" smtClean="0"/>
          </a:p>
          <a:p>
            <a:r>
              <a:rPr lang="en-US" sz="1600" b="1" dirty="0" smtClean="0"/>
              <a:t>JBL Professional:	</a:t>
            </a:r>
            <a:r>
              <a:rPr lang="en-US" sz="1600" b="1" dirty="0"/>
              <a:t>	Loudspeakers		</a:t>
            </a:r>
            <a:r>
              <a:rPr lang="en-US" sz="1600" b="1" dirty="0">
                <a:hlinkClick r:id="rId11"/>
              </a:rPr>
              <a:t>http://www.jblpro.com</a:t>
            </a:r>
            <a:r>
              <a:rPr lang="en-US" sz="1600" b="1" dirty="0" smtClean="0">
                <a:hlinkClick r:id="rId11"/>
              </a:rPr>
              <a:t>/</a:t>
            </a:r>
            <a:endParaRPr lang="en-US" sz="1600" b="1" dirty="0" smtClean="0"/>
          </a:p>
          <a:p>
            <a:r>
              <a:rPr lang="en-US" sz="1600" b="1" dirty="0" err="1" smtClean="0"/>
              <a:t>Klipsch</a:t>
            </a:r>
            <a:r>
              <a:rPr lang="en-US" sz="1600" b="1" dirty="0" smtClean="0"/>
              <a:t>:	</a:t>
            </a:r>
            <a:r>
              <a:rPr lang="en-US" sz="1600" b="1" dirty="0"/>
              <a:t>	Loudspeakers		</a:t>
            </a:r>
            <a:r>
              <a:rPr lang="en-US" sz="1600" b="1" dirty="0">
                <a:hlinkClick r:id="rId12"/>
              </a:rPr>
              <a:t>http://www.klipsch.com</a:t>
            </a:r>
            <a:r>
              <a:rPr lang="en-US" sz="1600" b="1" dirty="0" smtClean="0">
                <a:hlinkClick r:id="rId12"/>
              </a:rPr>
              <a:t>/</a:t>
            </a:r>
            <a:endParaRPr lang="en-US" sz="1600" b="1" dirty="0"/>
          </a:p>
          <a:p>
            <a:r>
              <a:rPr lang="en-US" sz="1600" b="1" dirty="0" smtClean="0"/>
              <a:t>Knowles Electronics:</a:t>
            </a:r>
            <a:r>
              <a:rPr lang="en-US" sz="1600" b="1" dirty="0"/>
              <a:t>	Microphones		</a:t>
            </a:r>
            <a:r>
              <a:rPr lang="en-US" sz="1600" b="1" dirty="0">
                <a:hlinkClick r:id="rId13"/>
              </a:rPr>
              <a:t>http://www.knowles.com</a:t>
            </a:r>
            <a:r>
              <a:rPr lang="en-US" sz="1600" b="1" dirty="0" smtClean="0">
                <a:hlinkClick r:id="rId13"/>
              </a:rPr>
              <a:t>/</a:t>
            </a:r>
            <a:endParaRPr lang="en-US" sz="1600" b="1" dirty="0" smtClean="0"/>
          </a:p>
          <a:p>
            <a:r>
              <a:rPr lang="en-US" sz="1600" b="1" dirty="0" smtClean="0"/>
              <a:t>Meyer Sound, </a:t>
            </a:r>
            <a:r>
              <a:rPr lang="en-US" sz="1600" b="1" dirty="0" err="1" smtClean="0"/>
              <a:t>Inc</a:t>
            </a:r>
            <a:r>
              <a:rPr lang="en-US" sz="1600" b="1" dirty="0" smtClean="0"/>
              <a:t>:</a:t>
            </a:r>
            <a:r>
              <a:rPr lang="en-US" sz="1600" b="1" dirty="0"/>
              <a:t>	Loudspeakers		</a:t>
            </a:r>
            <a:r>
              <a:rPr lang="en-US" sz="1600" b="1" dirty="0">
                <a:hlinkClick r:id="rId14"/>
              </a:rPr>
              <a:t>http://www.meyersound.com</a:t>
            </a:r>
            <a:r>
              <a:rPr lang="en-US" sz="1600" b="1" dirty="0" smtClean="0">
                <a:hlinkClick r:id="rId14"/>
              </a:rPr>
              <a:t>/</a:t>
            </a:r>
            <a:endParaRPr lang="en-US" sz="1600" b="1" dirty="0" smtClean="0"/>
          </a:p>
          <a:p>
            <a:r>
              <a:rPr lang="en-US" sz="1600" b="1" dirty="0" smtClean="0"/>
              <a:t>NASA:			</a:t>
            </a:r>
            <a:r>
              <a:rPr lang="en-US" sz="1600" b="1" i="1" u="sng" dirty="0" smtClean="0"/>
              <a:t>Many</a:t>
            </a:r>
            <a:r>
              <a:rPr lang="en-US" sz="1600" b="1" dirty="0" smtClean="0"/>
              <a:t> aspects of acoustics!	</a:t>
            </a:r>
            <a:r>
              <a:rPr lang="en-US" sz="1600" b="1" i="1" u="sng" dirty="0" smtClean="0">
                <a:solidFill>
                  <a:srgbClr val="1003BD"/>
                </a:solidFill>
              </a:rPr>
              <a:t>many</a:t>
            </a:r>
            <a:r>
              <a:rPr lang="en-US" sz="1600" b="1" dirty="0" smtClean="0">
                <a:solidFill>
                  <a:srgbClr val="1003BD"/>
                </a:solidFill>
              </a:rPr>
              <a:t> websites !!!</a:t>
            </a:r>
          </a:p>
          <a:p>
            <a:r>
              <a:rPr lang="en-US" sz="1600" b="1" dirty="0" smtClean="0"/>
              <a:t>Raytheon:		</a:t>
            </a:r>
            <a:r>
              <a:rPr lang="en-US" sz="1600" b="1" dirty="0"/>
              <a:t>Sonar Systems		</a:t>
            </a:r>
            <a:r>
              <a:rPr lang="en-US" sz="1600" b="1" dirty="0">
                <a:hlinkClick r:id="rId15"/>
              </a:rPr>
              <a:t>http://www.raytheon.com</a:t>
            </a:r>
            <a:r>
              <a:rPr lang="en-US" sz="1600" b="1" dirty="0" smtClean="0">
                <a:hlinkClick r:id="rId15"/>
              </a:rPr>
              <a:t>/</a:t>
            </a:r>
            <a:endParaRPr lang="en-US" sz="1600" b="1" dirty="0" smtClean="0"/>
          </a:p>
          <a:p>
            <a:r>
              <a:rPr lang="en-US" sz="1600" b="1" dirty="0" smtClean="0"/>
              <a:t>Shure, </a:t>
            </a:r>
            <a:r>
              <a:rPr lang="en-US" sz="1600" b="1" dirty="0" err="1" smtClean="0"/>
              <a:t>Inc</a:t>
            </a:r>
            <a:r>
              <a:rPr lang="en-US" sz="1600" b="1" dirty="0" smtClean="0"/>
              <a:t>:	</a:t>
            </a:r>
            <a:r>
              <a:rPr lang="en-US" sz="1600" b="1" dirty="0"/>
              <a:t>	Microphones		</a:t>
            </a:r>
            <a:r>
              <a:rPr lang="en-US" sz="1600" b="1" dirty="0">
                <a:hlinkClick r:id="rId16"/>
              </a:rPr>
              <a:t>http://www.shure.com</a:t>
            </a:r>
            <a:r>
              <a:rPr lang="en-US" sz="1600" b="1" dirty="0" smtClean="0">
                <a:hlinkClick r:id="rId16"/>
              </a:rPr>
              <a:t>/</a:t>
            </a:r>
            <a:endParaRPr lang="en-US" sz="1600" b="1" dirty="0" smtClean="0"/>
          </a:p>
          <a:p>
            <a:r>
              <a:rPr lang="en-US" sz="1600" b="1" dirty="0" smtClean="0"/>
              <a:t>Wenger Corp:</a:t>
            </a:r>
            <a:r>
              <a:rPr lang="en-US" sz="1600" b="1" dirty="0"/>
              <a:t>	Architectural Acoustics Products		</a:t>
            </a:r>
            <a:r>
              <a:rPr lang="en-US" sz="1600" b="1" dirty="0">
                <a:hlinkClick r:id="rId17"/>
              </a:rPr>
              <a:t>http://www.wengercorp.com</a:t>
            </a:r>
            <a:r>
              <a:rPr lang="en-US" sz="1600" b="1" dirty="0" smtClean="0">
                <a:hlinkClick r:id="rId17"/>
              </a:rPr>
              <a:t>/</a:t>
            </a:r>
            <a:endParaRPr lang="en-US" sz="1600" b="1" dirty="0" smtClean="0"/>
          </a:p>
          <a:p>
            <a:r>
              <a:rPr lang="en-US" sz="1600" b="1" dirty="0" smtClean="0"/>
              <a:t>Wyle Acoustics:	</a:t>
            </a:r>
            <a:r>
              <a:rPr lang="en-US" sz="1600" b="1" dirty="0"/>
              <a:t>Architectural Acoustics Products		</a:t>
            </a:r>
            <a:r>
              <a:rPr lang="en-US" sz="1600" b="1" dirty="0">
                <a:hlinkClick r:id="rId18"/>
              </a:rPr>
              <a:t>http://www.wyleacoustics.com</a:t>
            </a:r>
            <a:r>
              <a:rPr lang="en-US" sz="1600" b="1" dirty="0" smtClean="0">
                <a:hlinkClick r:id="rId18"/>
              </a:rPr>
              <a:t>/</a:t>
            </a:r>
            <a:endParaRPr lang="en-US" sz="1600" b="1" dirty="0"/>
          </a:p>
          <a:p>
            <a:endParaRPr lang="en-US" sz="1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>List of UIUC Undergrad Students in POM Class or NSF Summer REU </a:t>
            </a:r>
            <a:br>
              <a:rPr lang="en-US" sz="2400" b="1" dirty="0" smtClean="0"/>
            </a:br>
            <a:r>
              <a:rPr lang="en-US" sz="2400" b="1" dirty="0" smtClean="0"/>
              <a:t>Who Now Have/Are Pursuing Acoustics-Related Careers: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2438399"/>
          </a:xfrm>
        </p:spPr>
        <p:txBody>
          <a:bodyPr>
            <a:normAutofit fontScale="85000" lnSpcReduction="20000"/>
          </a:bodyPr>
          <a:lstStyle/>
          <a:p>
            <a:r>
              <a:rPr lang="en-US" sz="1600" b="1" dirty="0"/>
              <a:t>Noam </a:t>
            </a:r>
            <a:r>
              <a:rPr lang="en-US" sz="1600" b="1" dirty="0" err="1"/>
              <a:t>Pikelny</a:t>
            </a:r>
            <a:r>
              <a:rPr lang="en-US" sz="1600" b="1" dirty="0"/>
              <a:t>		        </a:t>
            </a:r>
            <a:r>
              <a:rPr lang="en-US" sz="1600" b="1" dirty="0" smtClean="0"/>
              <a:t>Master </a:t>
            </a:r>
            <a:r>
              <a:rPr lang="en-US" sz="1600" b="1" dirty="0"/>
              <a:t>Banjo Player	</a:t>
            </a:r>
            <a:r>
              <a:rPr lang="en-US" sz="1600" b="1" dirty="0" smtClean="0"/>
              <a:t>                   		</a:t>
            </a:r>
            <a:r>
              <a:rPr lang="en-US" sz="1600" b="1" dirty="0" smtClean="0">
                <a:hlinkClick r:id="rId2"/>
              </a:rPr>
              <a:t>http</a:t>
            </a:r>
            <a:r>
              <a:rPr lang="en-US" sz="1600" b="1" dirty="0">
                <a:hlinkClick r:id="rId2"/>
              </a:rPr>
              <a:t>://noampikelny.com/</a:t>
            </a:r>
            <a:endParaRPr lang="en-US" sz="1600" b="1" dirty="0"/>
          </a:p>
          <a:p>
            <a:r>
              <a:rPr lang="en-US" sz="1600" b="1" dirty="0" smtClean="0"/>
              <a:t>Ben </a:t>
            </a:r>
            <a:r>
              <a:rPr lang="en-US" sz="1600" b="1" dirty="0" err="1" smtClean="0"/>
              <a:t>Juday</a:t>
            </a:r>
            <a:r>
              <a:rPr lang="en-US" sz="1600" b="1" dirty="0" smtClean="0"/>
              <a:t>/Ben Hay/Rob Marshall      Started Own Company (2003)!                	</a:t>
            </a:r>
            <a:r>
              <a:rPr lang="en-US" sz="1600" b="1" dirty="0" smtClean="0">
                <a:hlinkClick r:id="rId3"/>
              </a:rPr>
              <a:t>www.analogoutfitters.com</a:t>
            </a:r>
            <a:endParaRPr lang="en-US" sz="2400" b="1" dirty="0" smtClean="0"/>
          </a:p>
          <a:p>
            <a:r>
              <a:rPr lang="en-US" sz="1600" b="1" dirty="0" smtClean="0"/>
              <a:t>Alan Carter		        Johnson Controls</a:t>
            </a:r>
          </a:p>
          <a:p>
            <a:r>
              <a:rPr lang="en-US" sz="1600" b="1" dirty="0" smtClean="0"/>
              <a:t>Matt Winkler		        Analytical &amp; Recording Engineer</a:t>
            </a:r>
          </a:p>
          <a:p>
            <a:r>
              <a:rPr lang="en-US" sz="1600" b="1" dirty="0" smtClean="0"/>
              <a:t>Chuck </a:t>
            </a:r>
            <a:r>
              <a:rPr lang="en-US" sz="1600" b="1" dirty="0" err="1" smtClean="0"/>
              <a:t>Stelzner</a:t>
            </a:r>
            <a:r>
              <a:rPr lang="en-US" sz="1600" b="1" dirty="0" smtClean="0"/>
              <a:t>		        RAND Corporation</a:t>
            </a:r>
          </a:p>
          <a:p>
            <a:r>
              <a:rPr lang="en-US" sz="1600" b="1" dirty="0" smtClean="0"/>
              <a:t>Robby </a:t>
            </a:r>
            <a:r>
              <a:rPr lang="en-US" sz="1600" b="1" dirty="0" err="1" smtClean="0"/>
              <a:t>Regalbuto</a:t>
            </a:r>
            <a:r>
              <a:rPr lang="en-US" sz="1600" b="1" dirty="0" smtClean="0"/>
              <a:t>		        Shure Incorporated</a:t>
            </a:r>
          </a:p>
          <a:p>
            <a:r>
              <a:rPr lang="en-US" sz="1600" b="1" dirty="0"/>
              <a:t>John Nichols		        </a:t>
            </a:r>
            <a:r>
              <a:rPr lang="en-US" sz="1600" b="1" dirty="0" smtClean="0"/>
              <a:t>Knowles </a:t>
            </a:r>
            <a:r>
              <a:rPr lang="en-US" sz="1600" b="1" dirty="0" smtClean="0"/>
              <a:t>Electronics</a:t>
            </a:r>
          </a:p>
          <a:p>
            <a:r>
              <a:rPr lang="en-US" sz="1600" b="1" dirty="0" smtClean="0"/>
              <a:t>Rob Marshall		        Shure Incorporated</a:t>
            </a:r>
            <a:endParaRPr lang="en-US" sz="1600" b="1" dirty="0"/>
          </a:p>
          <a:p>
            <a:endParaRPr lang="en-US" sz="1600" b="1" dirty="0" smtClean="0"/>
          </a:p>
          <a:p>
            <a:r>
              <a:rPr lang="en-US" sz="1600" b="1" dirty="0" smtClean="0"/>
              <a:t>Eric J. Macaulay		        Acoustics </a:t>
            </a:r>
            <a:r>
              <a:rPr lang="en-US" sz="1600" b="1" dirty="0"/>
              <a:t>Grad Student @ </a:t>
            </a:r>
            <a:r>
              <a:rPr lang="en-US" sz="1600" b="1" dirty="0" smtClean="0"/>
              <a:t>MSU</a:t>
            </a:r>
          </a:p>
          <a:p>
            <a:r>
              <a:rPr lang="en-US" sz="1600" b="1" dirty="0" err="1" smtClean="0"/>
              <a:t>Gregoire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Tronel</a:t>
            </a:r>
            <a:r>
              <a:rPr lang="en-US" sz="1600" b="1" dirty="0" smtClean="0"/>
              <a:t>		        Acoustics </a:t>
            </a:r>
            <a:r>
              <a:rPr lang="en-US" sz="1600" b="1" dirty="0"/>
              <a:t>Grad Student @ </a:t>
            </a:r>
            <a:r>
              <a:rPr lang="en-US" sz="1600" b="1" dirty="0" smtClean="0"/>
              <a:t>GA Tech</a:t>
            </a:r>
            <a:endParaRPr lang="en-US" sz="1600" b="1" dirty="0"/>
          </a:p>
          <a:p>
            <a:endParaRPr lang="en-US" sz="1600" b="1" dirty="0"/>
          </a:p>
          <a:p>
            <a:pPr marL="0" indent="0">
              <a:buNone/>
            </a:pPr>
            <a:endParaRPr lang="en-US" sz="1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50" y="2133600"/>
            <a:ext cx="24003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5300" y="541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Analog Outfitters Booth @ 2014 NAMM Show, LA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202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z="1600" b="1" smtClean="0"/>
              <a:t>The Human Voice – The first / earliest musical instrument… unique to each human!</a:t>
            </a:r>
          </a:p>
        </p:txBody>
      </p:sp>
      <p:pic>
        <p:nvPicPr>
          <p:cNvPr id="7" name="Picture 6" descr="Larynx_side-by-side_Rotated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7529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62600" y="1006475"/>
            <a:ext cx="3048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   When singing (&amp; talking), the human vocal cords vibrate as a </a:t>
            </a:r>
            <a:r>
              <a:rPr lang="en-US" altLang="en-US" sz="1200" b="1"/>
              <a:t>1-D system</a:t>
            </a:r>
            <a:r>
              <a:rPr lang="en-US" altLang="en-US" sz="1200" b="1" u="none"/>
              <a:t> (e.g. like a guitar string) </a:t>
            </a:r>
            <a:r>
              <a:rPr lang="en-US" altLang="en-US" sz="1200" b="1" u="none">
                <a:sym typeface="Symbol" pitchFamily="18" charset="2"/>
              </a:rPr>
              <a:t>– production of </a:t>
            </a:r>
            <a:r>
              <a:rPr lang="en-US" altLang="en-US" sz="1200" b="1" i="1">
                <a:sym typeface="Symbol" pitchFamily="18" charset="2"/>
              </a:rPr>
              <a:t>integer</a:t>
            </a:r>
            <a:r>
              <a:rPr lang="en-US" altLang="en-US" sz="1200" b="1" u="none">
                <a:sym typeface="Symbol" pitchFamily="18" charset="2"/>
              </a:rPr>
              <a:t> related harmonics of fundamental: </a:t>
            </a:r>
            <a:endParaRPr lang="en-US" altLang="en-US" sz="1800" b="1" u="none">
              <a:sym typeface="Symbol" pitchFamily="18" charset="2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962650" y="2057400"/>
          <a:ext cx="19050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4" imgW="1333500" imgH="228600" progId="Equation.DSMT4">
                  <p:embed/>
                </p:oleObj>
              </mc:Choice>
              <mc:Fallback>
                <p:oleObj name="Equation" r:id="rId4" imgW="1333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2057400"/>
                        <a:ext cx="19050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Hyoid_B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656013"/>
            <a:ext cx="2668587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00400" y="3429000"/>
            <a:ext cx="2057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 dirty="0"/>
              <a:t>  </a:t>
            </a:r>
            <a:r>
              <a:rPr lang="en-US" altLang="en-US" sz="1200" b="1" u="none" dirty="0"/>
              <a:t>The hyoid bone (present in many mammals) is unique to Homo sapiens – enables production of a </a:t>
            </a:r>
            <a:r>
              <a:rPr lang="en-US" altLang="en-US" sz="1200" b="1" i="1" u="none" dirty="0"/>
              <a:t>wide</a:t>
            </a:r>
            <a:r>
              <a:rPr lang="en-US" altLang="en-US" sz="1200" b="1" u="none" dirty="0"/>
              <a:t> range of sounds that other animals </a:t>
            </a:r>
            <a:r>
              <a:rPr lang="en-US" altLang="en-US" sz="1200" b="1" i="1" u="none" dirty="0"/>
              <a:t>cannot</a:t>
            </a:r>
            <a:r>
              <a:rPr lang="en-US" altLang="en-US" sz="1200" b="1" u="none" dirty="0"/>
              <a:t> produce – allowing wider range of the tongue, pharyngeal and laryngeal movements – necessary for human speech (</a:t>
            </a:r>
            <a:r>
              <a:rPr lang="en-US" altLang="en-US" sz="1200" b="1" i="1" dirty="0"/>
              <a:t>and</a:t>
            </a:r>
            <a:r>
              <a:rPr lang="en-US" altLang="en-US" sz="1200" b="1" u="none" dirty="0"/>
              <a:t> song)…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562600" y="2514600"/>
            <a:ext cx="3200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n.b. If we instead had e.g. a </a:t>
            </a:r>
            <a:r>
              <a:rPr lang="en-US" altLang="en-US" sz="1200" b="1" i="1"/>
              <a:t>2-D</a:t>
            </a:r>
            <a:r>
              <a:rPr lang="en-US" altLang="en-US" sz="1200" b="1" u="none"/>
              <a:t> </a:t>
            </a:r>
            <a:r>
              <a:rPr lang="en-US" altLang="en-US" sz="1200" b="1" i="1"/>
              <a:t>circular</a:t>
            </a:r>
            <a:r>
              <a:rPr lang="en-US" altLang="en-US" sz="1200" b="1" u="none"/>
              <a:t> </a:t>
            </a:r>
            <a:r>
              <a:rPr lang="en-US" altLang="en-US" sz="1200" b="1" i="1"/>
              <a:t>membrane</a:t>
            </a:r>
            <a:r>
              <a:rPr lang="en-US" altLang="en-US" sz="1200" b="1" u="none"/>
              <a:t> for producing musical sounds, would </a:t>
            </a:r>
            <a:r>
              <a:rPr lang="en-US" altLang="en-US" sz="1200" b="1" i="1"/>
              <a:t>not</a:t>
            </a:r>
            <a:r>
              <a:rPr lang="en-US" altLang="en-US" sz="1200" b="1" u="none"/>
              <a:t> have such a relation:</a:t>
            </a:r>
          </a:p>
        </p:txBody>
      </p:sp>
      <p:pic>
        <p:nvPicPr>
          <p:cNvPr id="13" name="Picture 12" descr="Normal Modes Ideal Membra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27416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638800" y="5578475"/>
            <a:ext cx="2911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u="none"/>
              <a:t>This mathematical physics fact has </a:t>
            </a:r>
            <a:r>
              <a:rPr lang="en-US" altLang="en-US" sz="1200" b="1" i="1">
                <a:sym typeface="Symbol" pitchFamily="18" charset="2"/>
              </a:rPr>
              <a:t>important</a:t>
            </a:r>
            <a:r>
              <a:rPr lang="en-US" altLang="en-US" sz="1200" b="1" u="none">
                <a:sym typeface="Symbol" pitchFamily="18" charset="2"/>
              </a:rPr>
              <a:t> / </a:t>
            </a:r>
            <a:r>
              <a:rPr lang="en-US" altLang="en-US" sz="1200" b="1" i="1">
                <a:sym typeface="Symbol" pitchFamily="18" charset="2"/>
              </a:rPr>
              <a:t>profound </a:t>
            </a:r>
            <a:r>
              <a:rPr lang="en-US" altLang="en-US" sz="1200" b="1" u="none">
                <a:sym typeface="Symbol" pitchFamily="18" charset="2"/>
              </a:rPr>
              <a:t>consequences for the development of music and musical instruments by humans….</a:t>
            </a:r>
          </a:p>
        </p:txBody>
      </p:sp>
      <p:graphicFrame>
        <p:nvGraphicFramePr>
          <p:cNvPr id="15" name="Content Placeholder 14"/>
          <p:cNvGraphicFramePr>
            <a:graphicFrameLocks noGrp="1" noChangeAspect="1"/>
          </p:cNvGraphicFramePr>
          <p:nvPr>
            <p:ph idx="1"/>
          </p:nvPr>
        </p:nvGraphicFramePr>
        <p:xfrm>
          <a:off x="5943600" y="4876800"/>
          <a:ext cx="206533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8" imgW="1587500" imgH="558800" progId="Equation.DSMT4">
                  <p:embed/>
                </p:oleObj>
              </mc:Choice>
              <mc:Fallback>
                <p:oleObj name="Equation" r:id="rId8" imgW="15875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876800"/>
                        <a:ext cx="206533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3886" y="5921607"/>
            <a:ext cx="463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 It is NO accident that the m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usical instruments that we humans have developed mimic the human voice, human rhythms….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0500"/>
            <a:ext cx="8077200" cy="334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dirty="0" smtClean="0"/>
              <a:t>Harmonic Content of the Human Voice – First Human Musical Instrument:</a:t>
            </a:r>
            <a:br>
              <a:rPr lang="en-US" altLang="en-US" sz="1200" b="1" dirty="0" smtClean="0"/>
            </a:br>
            <a:r>
              <a:rPr lang="en-US" altLang="en-US" sz="1200" b="1" dirty="0" smtClean="0"/>
              <a:t>Comparison of 3 UIUC Physics 193POM/UIUC Women’s Choir students singing D4 “</a:t>
            </a:r>
            <a:r>
              <a:rPr lang="en-US" altLang="en-US" sz="1200" b="1" dirty="0" err="1" smtClean="0"/>
              <a:t>Ooooh</a:t>
            </a:r>
            <a:r>
              <a:rPr lang="en-US" altLang="en-US" sz="1200" b="1" dirty="0" smtClean="0"/>
              <a:t>” (293.66 Hz):</a:t>
            </a:r>
          </a:p>
        </p:txBody>
      </p:sp>
      <p:pic>
        <p:nvPicPr>
          <p:cNvPr id="7" name="Picture 4" descr="D_Abby_1st_Part_harmonic_ran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/>
          <a:stretch>
            <a:fillRect/>
          </a:stretch>
        </p:blipFill>
        <p:spPr bwMode="auto">
          <a:xfrm>
            <a:off x="533400" y="800100"/>
            <a:ext cx="2286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_Molly_1st_Part_harmonic_ran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/>
          <a:stretch>
            <a:fillRect/>
          </a:stretch>
        </p:blipFill>
        <p:spPr bwMode="auto">
          <a:xfrm>
            <a:off x="3276600" y="800100"/>
            <a:ext cx="2286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_Sheryl_1st_Part_harmonic_ran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/>
          <a:stretch>
            <a:fillRect/>
          </a:stretch>
        </p:blipFill>
        <p:spPr bwMode="auto">
          <a:xfrm>
            <a:off x="6019800" y="800100"/>
            <a:ext cx="2286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19200" y="4953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Abby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038600" y="4953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Molly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705600" y="4953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Cheryl</a:t>
            </a:r>
          </a:p>
        </p:txBody>
      </p:sp>
      <p:pic>
        <p:nvPicPr>
          <p:cNvPr id="13" name="Picture 10" descr="D_Abby_1st_Part_pha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7813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D_Molly_1st_Part_phas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813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D_Sheryl_1st_Part_phas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813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_Abby_1st_Part_harmoni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339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D_Molly_1st_Part_harmonic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339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D_Sheryl_1st_Part_harmonic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339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5</a:t>
            </a:fld>
            <a:endParaRPr lang="en-US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5410200" cy="762000"/>
          </a:xfrm>
        </p:spPr>
        <p:txBody>
          <a:bodyPr/>
          <a:lstStyle/>
          <a:p>
            <a:pPr eaLnBrk="1" hangingPunct="1"/>
            <a:r>
              <a:rPr lang="en-US" altLang="en-US" sz="1800" b="1" smtClean="0"/>
              <a:t>Some Experimental Results from UIUC Physics of Music/Musical Instruments Course(s):</a:t>
            </a:r>
          </a:p>
        </p:txBody>
      </p:sp>
      <p:pic>
        <p:nvPicPr>
          <p:cNvPr id="16" name="Picture 4" descr="tibetan_bowl_3D_FFT_plo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4800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tibetan_bowl_harmon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90600" y="1066800"/>
            <a:ext cx="42672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u="none" dirty="0"/>
              <a:t>Analyze the harmonic content (amplitude, frequency </a:t>
            </a:r>
            <a:r>
              <a:rPr lang="en-US" altLang="en-US" sz="1600" i="1" dirty="0"/>
              <a:t>and</a:t>
            </a:r>
            <a:r>
              <a:rPr lang="en-US" altLang="en-US" sz="1600" u="none" dirty="0"/>
              <a:t> phase info </a:t>
            </a:r>
            <a:r>
              <a:rPr lang="en-US" altLang="en-US" sz="1600" i="1" u="none" dirty="0"/>
              <a:t>vs</a:t>
            </a:r>
            <a:r>
              <a:rPr lang="en-US" altLang="en-US" sz="1600" u="none" dirty="0"/>
              <a:t>. time) of quasi-steady complex sounds produced by musical instruments, human voice, etc. using 24-bit digital audio recorder + reference </a:t>
            </a:r>
            <a:r>
              <a:rPr lang="en-US" altLang="en-US" sz="1600" u="none" dirty="0" err="1"/>
              <a:t>omni</a:t>
            </a:r>
            <a:r>
              <a:rPr lang="en-US" altLang="en-US" sz="1600" u="none" dirty="0"/>
              <a:t>-directional </a:t>
            </a:r>
            <a:r>
              <a:rPr lang="en-US" altLang="en-US" sz="1600" u="none" dirty="0" err="1"/>
              <a:t>condensor</a:t>
            </a:r>
            <a:r>
              <a:rPr lang="en-US" altLang="en-US" sz="1600" u="none" dirty="0"/>
              <a:t> </a:t>
            </a:r>
            <a:r>
              <a:rPr lang="en-US" altLang="en-US" sz="1600" u="none" dirty="0" err="1"/>
              <a:t>mic</a:t>
            </a:r>
            <a:r>
              <a:rPr lang="en-US" altLang="en-US" sz="1600" u="none" dirty="0"/>
              <a:t> </a:t>
            </a:r>
            <a:r>
              <a:rPr lang="en-US" altLang="en-US" sz="1600" u="none" dirty="0">
                <a:sym typeface="Symbol" pitchFamily="18" charset="2"/>
              </a:rPr>
              <a:t></a:t>
            </a:r>
            <a:r>
              <a:rPr lang="en-US" altLang="en-US" sz="1600" u="none" dirty="0"/>
              <a:t> .wav file       e.g. Tibetan Bowl:</a:t>
            </a:r>
          </a:p>
        </p:txBody>
      </p:sp>
      <p:pic>
        <p:nvPicPr>
          <p:cNvPr id="19" name="Picture 7" descr="tibetan_bowl_separated_harmonics_vs_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3122613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tibetan_bowl_fundamental_harmon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274161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086600" y="228600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Power Spectrum: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172200" y="5638800"/>
            <a:ext cx="236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Digitally-filtered harmonics vs. time</a:t>
            </a: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6219825" y="200025"/>
            <a:ext cx="152400" cy="1828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6286500" y="2009775"/>
            <a:ext cx="647700" cy="5048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000" b="1" dirty="0" smtClean="0"/>
              <a:t>Frequency-Domain Measurements of Complex Harmonic/Periodic Sound Fields</a:t>
            </a:r>
          </a:p>
        </p:txBody>
      </p:sp>
      <p:graphicFrame>
        <p:nvGraphicFramePr>
          <p:cNvPr id="7" name="Object 32"/>
          <p:cNvGraphicFramePr>
            <a:graphicFrameLocks noGrp="1" noChangeAspect="1"/>
          </p:cNvGraphicFramePr>
          <p:nvPr>
            <p:ph sz="half" idx="1"/>
          </p:nvPr>
        </p:nvGraphicFramePr>
        <p:xfrm>
          <a:off x="3722688" y="5486400"/>
          <a:ext cx="47069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3" imgW="3340100" imgH="647700" progId="Equation.DSMT4">
                  <p:embed/>
                </p:oleObj>
              </mc:Choice>
              <mc:Fallback>
                <p:oleObj name="Equation" r:id="rId3" imgW="33401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5486400"/>
                        <a:ext cx="47069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 dirty="0"/>
              <a:t>Complex sound field at point in space </a:t>
            </a:r>
            <a:r>
              <a:rPr lang="en-US" altLang="en-US" sz="1200" b="1" i="1" dirty="0"/>
              <a:t>uniquely</a:t>
            </a:r>
            <a:r>
              <a:rPr lang="en-US" altLang="en-US" sz="1200" b="1" u="none" dirty="0"/>
              <a:t> determined if simultaneously measure pressure </a:t>
            </a:r>
            <a:r>
              <a:rPr lang="en-US" altLang="en-US" sz="1200" b="1" i="1" u="none" dirty="0"/>
              <a:t>p</a:t>
            </a:r>
            <a:r>
              <a:rPr lang="en-US" altLang="en-US" sz="1200" b="1" u="none" dirty="0"/>
              <a:t> and particle velocity </a:t>
            </a:r>
            <a:r>
              <a:rPr lang="en-US" altLang="en-US" sz="1200" b="1" i="1" u="none" dirty="0"/>
              <a:t>u</a:t>
            </a:r>
            <a:r>
              <a:rPr lang="en-US" altLang="en-US" sz="1200" b="1" u="none" dirty="0"/>
              <a:t> ( = &lt;velocity&gt; of air molecules, spatially averaged over an infinitesimal volume element </a:t>
            </a:r>
            <a:r>
              <a:rPr lang="en-US" altLang="en-US" sz="1200" b="1" i="1" u="none" dirty="0"/>
              <a:t>d</a:t>
            </a:r>
            <a:r>
              <a:rPr lang="en-US" altLang="en-US" sz="1200" b="1" u="none" baseline="30000" dirty="0"/>
              <a:t>3</a:t>
            </a:r>
            <a:r>
              <a:rPr lang="en-US" altLang="en-US" sz="1200" b="1" i="1" u="none" dirty="0"/>
              <a:t>V</a:t>
            </a:r>
            <a:r>
              <a:rPr lang="en-US" altLang="en-US" sz="1200" b="1" u="none" dirty="0"/>
              <a:t>).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076325" y="933450"/>
            <a:ext cx="1095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3" descr="Trumpet_MP_w_P-U_M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1673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KA_Diff_Mic_LF411_FET_Preamp_Circu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22860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KA_Mic_OPA134_FET_Preamp_Freq_Circui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22860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KA_Mic_OPA134_FET_Preamp_Freq_Phase_Respon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286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KA_Diff_Mic_LF411_FET_Preamp_Freq_Phase_Respon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2286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362200" y="4876800"/>
            <a:ext cx="1219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1-D Euler Eqn for </a:t>
            </a:r>
            <a:r>
              <a:rPr lang="en-US" altLang="en-US" sz="1200" b="1" i="1"/>
              <a:t>inviscid</a:t>
            </a:r>
            <a:r>
              <a:rPr lang="en-US" altLang="en-US" sz="1200" b="1" u="none"/>
              <a:t> fluid flow: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438400" y="56388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Integrate:</a:t>
            </a:r>
          </a:p>
        </p:txBody>
      </p:sp>
      <p:graphicFrame>
        <p:nvGraphicFramePr>
          <p:cNvPr id="17" name="Object 36"/>
          <p:cNvGraphicFramePr>
            <a:graphicFrameLocks noChangeAspect="1"/>
          </p:cNvGraphicFramePr>
          <p:nvPr/>
        </p:nvGraphicFramePr>
        <p:xfrm>
          <a:off x="3581400" y="4914900"/>
          <a:ext cx="51562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10" imgW="3683000" imgH="457200" progId="Equation.DSMT4">
                  <p:embed/>
                </p:oleObj>
              </mc:Choice>
              <mc:Fallback>
                <p:oleObj name="Equation" r:id="rId10" imgW="3683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914900"/>
                        <a:ext cx="51562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8" descr="KA_P_U_Mic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1673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609600" y="20574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 b="1" u="none"/>
              <a:t>World’s smallest </a:t>
            </a:r>
            <a:r>
              <a:rPr lang="en-US" altLang="en-US" sz="800" b="1" i="1" u="none"/>
              <a:t>p</a:t>
            </a:r>
            <a:r>
              <a:rPr lang="en-US" altLang="en-US" sz="800" b="1" u="none"/>
              <a:t> &amp; </a:t>
            </a:r>
            <a:r>
              <a:rPr lang="en-US" altLang="en-US" sz="800" b="1" u="none">
                <a:sym typeface="Symbol" pitchFamily="18" charset="2"/>
              </a:rPr>
              <a:t></a:t>
            </a:r>
            <a:r>
              <a:rPr lang="en-US" altLang="en-US" sz="800" b="1" i="1" u="none"/>
              <a:t>p</a:t>
            </a:r>
            <a:r>
              <a:rPr lang="en-US" altLang="en-US" sz="800" b="1" u="none"/>
              <a:t> condensor mics !!!</a:t>
            </a:r>
          </a:p>
        </p:txBody>
      </p:sp>
      <p:pic>
        <p:nvPicPr>
          <p:cNvPr id="20" name="Picture 39" descr="KA_P_U_Mics_Preamp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1673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0" descr="KA_P_U_Mics_PZO_Trumpet_M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1673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7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Sensitivity &amp; Absolute Calibration of </a:t>
            </a:r>
            <a:r>
              <a:rPr lang="en-US" altLang="en-US" sz="2800" i="1" dirty="0" smtClean="0"/>
              <a:t>p</a:t>
            </a:r>
            <a:r>
              <a:rPr lang="en-US" altLang="en-US" sz="2800" dirty="0" smtClean="0"/>
              <a:t>/</a:t>
            </a:r>
            <a:r>
              <a:rPr lang="en-US" altLang="en-US" sz="2800" i="1" dirty="0" smtClean="0"/>
              <a:t>u</a:t>
            </a:r>
            <a:r>
              <a:rPr lang="en-US" altLang="en-US" sz="2800" dirty="0" smtClean="0"/>
              <a:t>-</a:t>
            </a:r>
            <a:r>
              <a:rPr lang="en-US" altLang="en-US" sz="2800" dirty="0" err="1" smtClean="0"/>
              <a:t>Mics</a:t>
            </a:r>
            <a:endParaRPr lang="en-US" altLang="en-US" sz="2800" dirty="0" smtClean="0"/>
          </a:p>
        </p:txBody>
      </p:sp>
      <p:pic>
        <p:nvPicPr>
          <p:cNvPr id="7" name="Picture 4" descr="KA_Diff_P_Mic_Sensi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7416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A_Diff_P_Mic_Sensi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27416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19200" y="1219200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Omni-directional Condensor P-mic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486400" y="1295400"/>
            <a:ext cx="167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 u="none"/>
              <a:t>Differential P-mic</a:t>
            </a:r>
          </a:p>
        </p:txBody>
      </p:sp>
      <p:pic>
        <p:nvPicPr>
          <p:cNvPr id="11" name="Picture 8" descr="Extech_Calibrator_407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19716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47700" y="3581400"/>
            <a:ext cx="464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u="none"/>
              <a:t>Calibrate Mics e.g. in </a:t>
            </a:r>
            <a:r>
              <a:rPr lang="en-US" altLang="en-US" sz="1600" i="1" u="none"/>
              <a:t>SPL</a:t>
            </a:r>
            <a:r>
              <a:rPr lang="en-US" altLang="en-US" sz="1600" u="none"/>
              <a:t> = 94.0 </a:t>
            </a:r>
            <a:r>
              <a:rPr lang="en-US" altLang="en-US" sz="1600" i="1" u="none"/>
              <a:t>dB</a:t>
            </a:r>
            <a:r>
              <a:rPr lang="en-US" altLang="en-US" sz="1600" u="none"/>
              <a:t> sound field:</a:t>
            </a:r>
          </a:p>
        </p:txBody>
      </p:sp>
      <p:graphicFrame>
        <p:nvGraphicFramePr>
          <p:cNvPr id="13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914400" y="4038600"/>
          <a:ext cx="46894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5" imgW="4254500" imgH="1244600" progId="Equation.DSMT4">
                  <p:embed/>
                </p:oleObj>
              </mc:Choice>
              <mc:Fallback>
                <p:oleObj name="Equation" r:id="rId5" imgW="4254500" imgH="1244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46894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943600" y="358140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u="none"/>
              <a:t>Extech SPL Calibrator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052484"/>
              </p:ext>
            </p:extLst>
          </p:nvPr>
        </p:nvGraphicFramePr>
        <p:xfrm>
          <a:off x="863600" y="5480050"/>
          <a:ext cx="26416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7" imgW="2641320" imgH="304560" progId="Equation.DSMT4">
                  <p:embed/>
                </p:oleObj>
              </mc:Choice>
              <mc:Fallback>
                <p:oleObj name="Equation" r:id="rId7" imgW="26413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5480050"/>
                        <a:ext cx="26416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938476"/>
              </p:ext>
            </p:extLst>
          </p:nvPr>
        </p:nvGraphicFramePr>
        <p:xfrm>
          <a:off x="887412" y="5784850"/>
          <a:ext cx="24653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9" imgW="2463480" imgH="304560" progId="Equation.DSMT4">
                  <p:embed/>
                </p:oleObj>
              </mc:Choice>
              <mc:Fallback>
                <p:oleObj name="Equation" r:id="rId9" imgW="2463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2" y="5784850"/>
                        <a:ext cx="24653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2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Block Diagram of PC-Based DAQ System</a:t>
            </a:r>
          </a:p>
        </p:txBody>
      </p:sp>
      <p:pic>
        <p:nvPicPr>
          <p:cNvPr id="7" name="Picture 4" descr="DAQ picture upd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639921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00800" y="990600"/>
            <a:ext cx="23622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Lock-in Amplifiers (LIA’s) measure the in-phase (=“Real”) and 90</a:t>
            </a:r>
            <a:r>
              <a:rPr lang="en-US" altLang="en-US" sz="1200" b="1" u="none" baseline="30000"/>
              <a:t>o</a:t>
            </a:r>
            <a:r>
              <a:rPr lang="en-US" altLang="en-US" sz="1200" b="1" u="none"/>
              <a:t> out-of phase {</a:t>
            </a:r>
            <a:r>
              <a:rPr lang="en-US" altLang="en-US" sz="1200" b="1" i="1" u="none"/>
              <a:t>aka</a:t>
            </a:r>
            <a:r>
              <a:rPr lang="en-US" altLang="en-US" sz="1200" b="1" u="none"/>
              <a:t> “quadrature”} (=“Imaginary”) amplitude components  (w.r.t. reference sine-wave function generator signal, e.g.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p</a:t>
            </a:r>
            <a:r>
              <a:rPr lang="en-US" altLang="en-US" sz="1200" b="1" u="none"/>
              <a:t>(t) = </a:t>
            </a:r>
            <a:r>
              <a:rPr lang="en-US" altLang="en-US" sz="1200" b="1" i="1" u="none"/>
              <a:t>p</a:t>
            </a:r>
            <a:r>
              <a:rPr lang="en-US" altLang="en-US" sz="1200" b="1" u="none" baseline="-25000"/>
              <a:t>o</a:t>
            </a:r>
            <a:r>
              <a:rPr lang="en-US" altLang="en-US" sz="1200" b="1" u="none"/>
              <a:t>cos(</a:t>
            </a:r>
            <a:r>
              <a:rPr lang="en-US" altLang="en-US" sz="1200" b="1" u="none">
                <a:sym typeface="Symbol" pitchFamily="18" charset="2"/>
              </a:rPr>
              <a:t></a:t>
            </a:r>
            <a:r>
              <a:rPr lang="en-US" altLang="en-US" sz="1200" b="1" u="none"/>
              <a:t>t + </a:t>
            </a:r>
            <a:r>
              <a:rPr lang="en-US" altLang="en-US" sz="1200" b="1" u="none">
                <a:sym typeface="Symbol" pitchFamily="18" charset="2"/>
              </a:rPr>
              <a:t>)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>
                <a:sym typeface="Symbol" pitchFamily="18" charset="2"/>
              </a:rPr>
              <a:t>       = </a:t>
            </a:r>
            <a:r>
              <a:rPr lang="en-US" altLang="en-US" sz="1200" b="1" i="1" u="none"/>
              <a:t>p</a:t>
            </a:r>
            <a:r>
              <a:rPr lang="en-US" altLang="en-US" sz="1200" b="1" u="none" baseline="-25000"/>
              <a:t>o</a:t>
            </a:r>
            <a:r>
              <a:rPr lang="en-US" altLang="en-US" sz="1200" b="1" u="none"/>
              <a:t>cos </a:t>
            </a:r>
            <a:r>
              <a:rPr lang="en-US" altLang="en-US" sz="1200" b="1" u="none">
                <a:sym typeface="Symbol" pitchFamily="18" charset="2"/>
              </a:rPr>
              <a:t></a:t>
            </a:r>
            <a:r>
              <a:rPr lang="en-US" altLang="en-US" sz="1200" b="1" u="none"/>
              <a:t>t cos </a:t>
            </a:r>
            <a:r>
              <a:rPr lang="en-US" altLang="en-US" sz="1200" b="1" u="none">
                <a:sym typeface="Symbol" pitchFamily="18" charset="2"/>
              </a:rPr>
              <a:t>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/>
              <a:t>       </a:t>
            </a:r>
            <a:r>
              <a:rPr lang="en-US" altLang="en-US" sz="1200" b="1" u="none">
                <a:sym typeface="Symbol" pitchFamily="18" charset="2"/>
              </a:rPr>
              <a:t></a:t>
            </a:r>
            <a:r>
              <a:rPr lang="en-US" altLang="en-US" sz="1200" b="1" u="none"/>
              <a:t> </a:t>
            </a:r>
            <a:r>
              <a:rPr lang="en-US" altLang="en-US" sz="1200" b="1" i="1" u="none"/>
              <a:t>p</a:t>
            </a:r>
            <a:r>
              <a:rPr lang="en-US" altLang="en-US" sz="1200" b="1" u="none" baseline="-25000"/>
              <a:t>o </a:t>
            </a:r>
            <a:r>
              <a:rPr lang="en-US" altLang="en-US" sz="1200" b="1" u="none"/>
              <a:t>sin </a:t>
            </a:r>
            <a:r>
              <a:rPr lang="en-US" altLang="en-US" sz="1200" b="1" u="none">
                <a:sym typeface="Symbol" pitchFamily="18" charset="2"/>
              </a:rPr>
              <a:t></a:t>
            </a:r>
            <a:r>
              <a:rPr lang="en-US" altLang="en-US" sz="1200" b="1" u="none"/>
              <a:t>t  sin </a:t>
            </a:r>
            <a:r>
              <a:rPr lang="en-US" altLang="en-US" sz="1200" b="1" u="none">
                <a:sym typeface="Symbol" pitchFamily="18" charset="2"/>
              </a:rPr>
              <a:t>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altLang="en-US" sz="1200" b="1" i="1" u="none">
                <a:sym typeface="Symbol" pitchFamily="18" charset="2"/>
              </a:rPr>
              <a:t>Re </a:t>
            </a:r>
            <a:r>
              <a:rPr lang="en-US" altLang="en-US" sz="1200" b="1" u="none">
                <a:sym typeface="Symbol" pitchFamily="18" charset="2"/>
              </a:rPr>
              <a:t>{</a:t>
            </a:r>
            <a:r>
              <a:rPr lang="en-US" altLang="en-US" sz="1200" b="1" i="1" u="none">
                <a:sym typeface="Symbol" pitchFamily="18" charset="2"/>
              </a:rPr>
              <a:t>p</a:t>
            </a:r>
            <a:r>
              <a:rPr lang="en-US" altLang="en-US" sz="1200" b="1" u="none">
                <a:sym typeface="Symbol" pitchFamily="18" charset="2"/>
              </a:rPr>
              <a:t>} = </a:t>
            </a:r>
            <a:r>
              <a:rPr lang="en-US" altLang="en-US" sz="1200" b="1" i="1" u="none"/>
              <a:t>p</a:t>
            </a:r>
            <a:r>
              <a:rPr lang="en-US" altLang="en-US" sz="1200" b="1" u="none" baseline="-25000"/>
              <a:t>o</a:t>
            </a:r>
            <a:r>
              <a:rPr lang="en-US" altLang="en-US" sz="1200" b="1" u="none"/>
              <a:t>cos </a:t>
            </a:r>
            <a:r>
              <a:rPr lang="en-US" altLang="en-US" sz="1200" b="1" u="none">
                <a:sym typeface="Symbol" pitchFamily="18" charset="2"/>
              </a:rPr>
              <a:t>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altLang="en-US" sz="1200" b="1" i="1" u="none">
                <a:sym typeface="Symbol" pitchFamily="18" charset="2"/>
              </a:rPr>
              <a:t>Im </a:t>
            </a:r>
            <a:r>
              <a:rPr lang="en-US" altLang="en-US" sz="1200" b="1" u="none">
                <a:sym typeface="Symbol" pitchFamily="18" charset="2"/>
              </a:rPr>
              <a:t>{</a:t>
            </a:r>
            <a:r>
              <a:rPr lang="en-US" altLang="en-US" sz="1200" b="1" i="1" u="none">
                <a:sym typeface="Symbol" pitchFamily="18" charset="2"/>
              </a:rPr>
              <a:t>p</a:t>
            </a:r>
            <a:r>
              <a:rPr lang="en-US" altLang="en-US" sz="1200" b="1" u="none">
                <a:sym typeface="Symbol" pitchFamily="18" charset="2"/>
              </a:rPr>
              <a:t>} = </a:t>
            </a:r>
            <a:r>
              <a:rPr lang="en-US" altLang="en-US" sz="1200" b="1" i="1" u="none"/>
              <a:t>p</a:t>
            </a:r>
            <a:r>
              <a:rPr lang="en-US" altLang="en-US" sz="1200" b="1" u="none" baseline="-25000"/>
              <a:t>o </a:t>
            </a:r>
            <a:r>
              <a:rPr lang="en-US" altLang="en-US" sz="1200" b="1" u="none"/>
              <a:t>sin </a:t>
            </a:r>
            <a:r>
              <a:rPr lang="en-US" altLang="en-US" sz="1200" b="1" u="none">
                <a:sym typeface="Symbol" pitchFamily="18" charset="2"/>
              </a:rPr>
              <a:t>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7467600" y="4191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629400" y="5105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7467600" y="4419600"/>
            <a:ext cx="609600" cy="6873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7467600" y="5105400"/>
            <a:ext cx="6397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7467600" y="44196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381875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Re </a:t>
            </a:r>
            <a:r>
              <a:rPr lang="en-US" altLang="en-US" sz="1200" b="1" u="none"/>
              <a:t>{</a:t>
            </a:r>
            <a:r>
              <a:rPr lang="en-US" altLang="en-US" sz="1200" b="1" i="1" u="none"/>
              <a:t>p</a:t>
            </a:r>
            <a:r>
              <a:rPr lang="en-US" altLang="en-US" sz="1200" b="1" u="none"/>
              <a:t>} = </a:t>
            </a:r>
            <a:r>
              <a:rPr lang="en-US" altLang="en-US" sz="1200" b="1" i="1" u="none"/>
              <a:t>p</a:t>
            </a:r>
            <a:r>
              <a:rPr lang="en-US" altLang="en-US" sz="1200" b="1" u="none" baseline="-25000"/>
              <a:t>o</a:t>
            </a:r>
            <a:r>
              <a:rPr lang="en-US" altLang="en-US" sz="1200" b="1" u="none"/>
              <a:t> cos </a:t>
            </a:r>
            <a:r>
              <a:rPr lang="en-US" altLang="en-US" sz="1200" b="1" u="none">
                <a:sym typeface="Symbol" pitchFamily="18" charset="2"/>
              </a:rPr>
              <a:t>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743700" y="4524375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Im </a:t>
            </a:r>
            <a:r>
              <a:rPr lang="en-US" altLang="en-US" sz="1200" b="1" u="none"/>
              <a:t>{</a:t>
            </a:r>
            <a:r>
              <a:rPr lang="en-US" altLang="en-US" sz="1200" b="1" i="1" u="none"/>
              <a:t>p</a:t>
            </a:r>
            <a:r>
              <a:rPr lang="en-US" altLang="en-US" sz="1200" b="1" u="none"/>
              <a:t>} = </a:t>
            </a:r>
            <a:r>
              <a:rPr lang="en-US" altLang="en-US" sz="1200" b="1" i="1" u="none"/>
              <a:t>p</a:t>
            </a:r>
            <a:r>
              <a:rPr lang="en-US" altLang="en-US" sz="1200" b="1" u="none" baseline="-25000"/>
              <a:t>o</a:t>
            </a:r>
            <a:r>
              <a:rPr lang="en-US" altLang="en-US" sz="1200" b="1" u="none"/>
              <a:t> sin </a:t>
            </a:r>
            <a:r>
              <a:rPr lang="en-US" altLang="en-US" sz="1200" b="1" u="none">
                <a:sym typeface="Symbol" pitchFamily="18" charset="2"/>
              </a:rPr>
              <a:t>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372350" y="4581525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 u="none"/>
              <a:t>p</a:t>
            </a:r>
            <a:r>
              <a:rPr lang="en-US" altLang="en-US" sz="1200" b="1" u="none" baseline="-25000"/>
              <a:t>o</a:t>
            </a:r>
            <a:endParaRPr lang="en-US" altLang="en-US" sz="1200" b="1" u="none">
              <a:sym typeface="Symbol" pitchFamily="18" charset="2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543800" y="48006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u="none">
                <a:sym typeface="Symbol" pitchFamily="18" charset="2"/>
              </a:rPr>
              <a:t></a:t>
            </a:r>
          </a:p>
        </p:txBody>
      </p:sp>
      <p:sp>
        <p:nvSpPr>
          <p:cNvPr id="18" name="Arc 15"/>
          <p:cNvSpPr>
            <a:spLocks/>
          </p:cNvSpPr>
          <p:nvPr/>
        </p:nvSpPr>
        <p:spPr bwMode="auto">
          <a:xfrm rot="17971282" flipV="1">
            <a:off x="7781925" y="4752975"/>
            <a:ext cx="228600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342313" y="4953000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u="none">
                <a:sym typeface="Symbol" pitchFamily="18" charset="2"/>
              </a:rPr>
              <a:t>x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7315200" y="39624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u="none">
                <a:sym typeface="Symbol" pitchFamily="18" charset="2"/>
              </a:rPr>
              <a:t>y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8077200" y="4419600"/>
            <a:ext cx="0" cy="6858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467600" y="4419600"/>
            <a:ext cx="609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UIUC Acoustics Research &amp; Careers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6C-6117-4AC9-A986-66753E1BE0DC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333375"/>
          <a:ext cx="4113213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3" imgW="3860800" imgH="4800600" progId="Equation.DSMT4">
                  <p:embed/>
                </p:oleObj>
              </mc:Choice>
              <mc:Fallback>
                <p:oleObj name="Equation" r:id="rId3" imgW="3860800" imgH="480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3375"/>
                        <a:ext cx="4113213" cy="5113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4724400" y="304800"/>
          <a:ext cx="4113213" cy="403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5" imgW="3987800" imgH="3911600" progId="Equation.DSMT4">
                  <p:embed/>
                </p:oleObj>
              </mc:Choice>
              <mc:Fallback>
                <p:oleObj name="Equation" r:id="rId5" imgW="3987800" imgH="391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4800"/>
                        <a:ext cx="4113213" cy="4033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48200" y="4495800"/>
            <a:ext cx="39624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u="none" dirty="0"/>
              <a:t>Real part of complex </a:t>
            </a:r>
            <a:r>
              <a:rPr lang="en-US" altLang="en-US" sz="1600" b="1" i="1" u="none" dirty="0"/>
              <a:t>I</a:t>
            </a:r>
            <a:r>
              <a:rPr lang="en-US" altLang="en-US" sz="1600" u="none" dirty="0"/>
              <a:t>, </a:t>
            </a:r>
            <a:r>
              <a:rPr lang="en-US" altLang="en-US" sz="1600" b="1" i="1" u="none" dirty="0"/>
              <a:t>Z</a:t>
            </a:r>
            <a:r>
              <a:rPr lang="en-US" altLang="en-US" sz="1600" u="none" dirty="0"/>
              <a:t> associated with </a:t>
            </a:r>
            <a:r>
              <a:rPr lang="en-US" altLang="en-US" sz="1600" i="1" dirty="0"/>
              <a:t>propagating</a:t>
            </a:r>
            <a:r>
              <a:rPr lang="en-US" altLang="en-US" sz="1600" u="none" dirty="0"/>
              <a:t> sound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u="none" dirty="0"/>
              <a:t>Imaginary part of complex </a:t>
            </a:r>
            <a:r>
              <a:rPr lang="en-US" altLang="en-US" sz="1600" b="1" i="1" u="none" dirty="0"/>
              <a:t>I</a:t>
            </a:r>
            <a:r>
              <a:rPr lang="en-US" altLang="en-US" sz="1600" u="none" dirty="0"/>
              <a:t>, </a:t>
            </a:r>
            <a:r>
              <a:rPr lang="en-US" altLang="en-US" sz="1600" b="1" i="1" u="none" dirty="0"/>
              <a:t>Z</a:t>
            </a:r>
            <a:r>
              <a:rPr lang="en-US" altLang="en-US" sz="1600" u="none" dirty="0"/>
              <a:t> associated with </a:t>
            </a:r>
            <a:r>
              <a:rPr lang="en-US" altLang="en-US" sz="1600" i="1" dirty="0"/>
              <a:t>non</a:t>
            </a:r>
            <a:r>
              <a:rPr lang="en-US" altLang="en-US" sz="1600" u="none" dirty="0"/>
              <a:t>-</a:t>
            </a:r>
            <a:r>
              <a:rPr lang="en-US" altLang="en-US" sz="1600" i="1" dirty="0"/>
              <a:t>propagating</a:t>
            </a:r>
            <a:r>
              <a:rPr lang="en-US" altLang="en-US" sz="1600" u="none" dirty="0"/>
              <a:t> sound energy (e.g. in “near-field” </a:t>
            </a:r>
            <a:r>
              <a:rPr lang="en-US" altLang="en-US" sz="1600" i="1" u="none" dirty="0"/>
              <a:t>r</a:t>
            </a:r>
            <a:r>
              <a:rPr lang="en-US" altLang="en-US" sz="1600" u="none" dirty="0"/>
              <a:t> &lt;&lt; </a:t>
            </a:r>
            <a:r>
              <a:rPr lang="en-US" altLang="en-US" sz="1600" u="none" dirty="0">
                <a:sym typeface="Symbol" pitchFamily="18" charset="2"/>
              </a:rPr>
              <a:t> </a:t>
            </a:r>
            <a:r>
              <a:rPr lang="en-US" altLang="en-US" sz="1600" u="none" dirty="0"/>
              <a:t>of sound source, or e.g. in SWT (where </a:t>
            </a:r>
            <a:r>
              <a:rPr lang="en-US" altLang="en-US" sz="1600" b="1" u="none" dirty="0"/>
              <a:t>Re</a:t>
            </a:r>
            <a:r>
              <a:rPr lang="en-US" altLang="en-US" sz="1600" u="none" dirty="0"/>
              <a:t>{</a:t>
            </a:r>
            <a:r>
              <a:rPr lang="en-US" altLang="en-US" sz="1600" b="1" i="1" u="none" dirty="0"/>
              <a:t>I</a:t>
            </a:r>
            <a:r>
              <a:rPr lang="en-US" altLang="en-US" sz="1600" u="none" dirty="0"/>
              <a:t>, </a:t>
            </a:r>
            <a:r>
              <a:rPr lang="en-US" altLang="en-US" sz="1600" b="1" i="1" u="none" dirty="0"/>
              <a:t>Z</a:t>
            </a:r>
            <a:r>
              <a:rPr lang="en-US" altLang="en-US" sz="1600" u="none" dirty="0"/>
              <a:t>} ~ 0))</a:t>
            </a: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>
            <a:off x="2619375" y="866775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827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1803</Words>
  <Application>Microsoft Office PowerPoint</Application>
  <PresentationFormat>On-screen Show (4:3)</PresentationFormat>
  <Paragraphs>351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Lucida Sans Unicode</vt:lpstr>
      <vt:lpstr>Symbol</vt:lpstr>
      <vt:lpstr>Times New Roman</vt:lpstr>
      <vt:lpstr>Office Theme</vt:lpstr>
      <vt:lpstr>Equation</vt:lpstr>
      <vt:lpstr>Acoustical Physics Research in the UIUC Physics  of Music/Musical Instruments Course(s)  and  Professional Careers in Acoustics  Prof. Steven Errede UIUC Physics</vt:lpstr>
      <vt:lpstr>I. Acoustical Physics Research in the UIUC Physics of Music/Musical Instruments Course(s)</vt:lpstr>
      <vt:lpstr>The Human Voice – The first / earliest musical instrument… unique to each human!</vt:lpstr>
      <vt:lpstr>Harmonic Content of the Human Voice – First Human Musical Instrument: Comparison of 3 UIUC Physics 193POM/UIUC Women’s Choir students singing D4 “Ooooh” (293.66 Hz):</vt:lpstr>
      <vt:lpstr>Some Experimental Results from UIUC Physics of Music/Musical Instruments Course(s):</vt:lpstr>
      <vt:lpstr>Frequency-Domain Measurements of Complex Harmonic/Periodic Sound Fields</vt:lpstr>
      <vt:lpstr>Sensitivity &amp; Absolute Calibration of p/u-Mics</vt:lpstr>
      <vt:lpstr>Block Diagram of PC-Based DAQ System</vt:lpstr>
      <vt:lpstr>PowerPoint Presentation</vt:lpstr>
      <vt:lpstr>PowerPoint Presentation</vt:lpstr>
      <vt:lpstr>Measure input &amp; output impedances Z(f) = p(f)/u(f) of brass/wind instruments   Maxima of Zin(f) defines which notes are playable on the instrument:</vt:lpstr>
      <vt:lpstr>Acoustical Properties of Individual Components of Trumpet  J. Backus, JASA 60, 460-80, 1976</vt:lpstr>
      <vt:lpstr>Have Measured Acoustic Properties of {Many} Other Brass/Wind Instruments, e.g.</vt:lpstr>
      <vt:lpstr>UIUC P406POM Modal Vibes DAQ Experiment: Phase-Sensitive Near-Field Acoustic Holography!</vt:lpstr>
      <vt:lpstr>Mechanical Modal Vibrations of Stringed Instruments:</vt:lpstr>
      <vt:lpstr>Complex Sound Field of Loudspeakers/Arrays of Loudspeakers:</vt:lpstr>
      <vt:lpstr>Auditorium/Room Acoustics:</vt:lpstr>
      <vt:lpstr>Marimba Studies:</vt:lpstr>
      <vt:lpstr>Marimba Studies – Measurement of the decay time(s) of harmonics of the  Cn marimba bars (n = 2:7) and extraction of absorption coefficient   of rosewood</vt:lpstr>
      <vt:lpstr>   A Test of My Own Long-Term Musical Memories:  I played {electric} guitar in mid-60’s – mid-70’s; started playing again in ~ mid-90’s:  “Faithful” modern-day re-issues of vintage guitars didn’t sound like the real deal to my ears...  Due to false memories, or actual truth??? I explicitly checked :  Measured  Z(f) = V(f)/I(f)  vs. f</vt:lpstr>
      <vt:lpstr>Examples of Other Academic Acoustics Research Topics:</vt:lpstr>
      <vt:lpstr>PowerPoint Presentation</vt:lpstr>
      <vt:lpstr>Other Acoustics-Related Courses, Activities @ UIUC: </vt:lpstr>
      <vt:lpstr>II. Professional Careers in Acoustics</vt:lpstr>
      <vt:lpstr>Partial/Non-Exhaustive/Incomplete List of Acoustics-Related Organizations:</vt:lpstr>
      <vt:lpstr>List of UIUC Undergrad Students in POM Class or NSF Summer REU  Who Now Have/Are Pursuing Acoustics-Related Careers:</vt:lpstr>
    </vt:vector>
  </TitlesOfParts>
  <Company>U of 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Acoustical Physics Research in the UIUC Physics  of Music/Musical Instruments Course(s)  and  Professional Careers in Acoustics  Prof. Steven Errede UIUC Physics</dc:title>
  <dc:creator>Physics</dc:creator>
  <cp:lastModifiedBy>Errede, Steven M</cp:lastModifiedBy>
  <cp:revision>53</cp:revision>
  <dcterms:created xsi:type="dcterms:W3CDTF">2014-01-16T19:44:50Z</dcterms:created>
  <dcterms:modified xsi:type="dcterms:W3CDTF">2015-09-22T12:55:37Z</dcterms:modified>
</cp:coreProperties>
</file>