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5" r:id="rId5"/>
    <p:sldId id="266" r:id="rId6"/>
    <p:sldId id="267" r:id="rId7"/>
    <p:sldId id="275" r:id="rId8"/>
    <p:sldId id="268" r:id="rId9"/>
    <p:sldId id="269" r:id="rId10"/>
    <p:sldId id="270" r:id="rId11"/>
    <p:sldId id="271" r:id="rId12"/>
    <p:sldId id="272" r:id="rId13"/>
    <p:sldId id="274" r:id="rId14"/>
    <p:sldId id="276" r:id="rId15"/>
    <p:sldId id="277" r:id="rId16"/>
    <p:sldId id="27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B8440F-287E-4348-95C3-2151FE9AB877}" type="datetimeFigureOut">
              <a:rPr lang="en-US" smtClean="0"/>
              <a:pPr/>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0CA20-F168-4B1E-B89E-0A24B0F61A49}" type="slidenum">
              <a:rPr lang="en-US" smtClean="0"/>
              <a:pPr/>
              <a:t>‹#›</a:t>
            </a:fld>
            <a:endParaRPr lang="en-US"/>
          </a:p>
        </p:txBody>
      </p:sp>
    </p:spTree>
    <p:extLst>
      <p:ext uri="{BB962C8B-B14F-4D97-AF65-F5344CB8AC3E}">
        <p14:creationId xmlns:p14="http://schemas.microsoft.com/office/powerpoint/2010/main" val="1713696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B8440F-287E-4348-95C3-2151FE9AB877}" type="datetimeFigureOut">
              <a:rPr lang="en-US" smtClean="0"/>
              <a:pPr/>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0CA20-F168-4B1E-B89E-0A24B0F61A49}" type="slidenum">
              <a:rPr lang="en-US" smtClean="0"/>
              <a:pPr/>
              <a:t>‹#›</a:t>
            </a:fld>
            <a:endParaRPr lang="en-US"/>
          </a:p>
        </p:txBody>
      </p:sp>
    </p:spTree>
    <p:extLst>
      <p:ext uri="{BB962C8B-B14F-4D97-AF65-F5344CB8AC3E}">
        <p14:creationId xmlns:p14="http://schemas.microsoft.com/office/powerpoint/2010/main" val="816821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B8440F-287E-4348-95C3-2151FE9AB877}" type="datetimeFigureOut">
              <a:rPr lang="en-US" smtClean="0"/>
              <a:pPr/>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0CA20-F168-4B1E-B89E-0A24B0F61A49}" type="slidenum">
              <a:rPr lang="en-US" smtClean="0"/>
              <a:pPr/>
              <a:t>‹#›</a:t>
            </a:fld>
            <a:endParaRPr lang="en-US"/>
          </a:p>
        </p:txBody>
      </p:sp>
    </p:spTree>
    <p:extLst>
      <p:ext uri="{BB962C8B-B14F-4D97-AF65-F5344CB8AC3E}">
        <p14:creationId xmlns:p14="http://schemas.microsoft.com/office/powerpoint/2010/main" val="3305332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B8440F-287E-4348-95C3-2151FE9AB877}" type="datetimeFigureOut">
              <a:rPr lang="en-US" smtClean="0"/>
              <a:pPr/>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0CA20-F168-4B1E-B89E-0A24B0F61A49}" type="slidenum">
              <a:rPr lang="en-US" smtClean="0"/>
              <a:pPr/>
              <a:t>‹#›</a:t>
            </a:fld>
            <a:endParaRPr lang="en-US"/>
          </a:p>
        </p:txBody>
      </p:sp>
    </p:spTree>
    <p:extLst>
      <p:ext uri="{BB962C8B-B14F-4D97-AF65-F5344CB8AC3E}">
        <p14:creationId xmlns:p14="http://schemas.microsoft.com/office/powerpoint/2010/main" val="352166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8440F-287E-4348-95C3-2151FE9AB877}" type="datetimeFigureOut">
              <a:rPr lang="en-US" smtClean="0"/>
              <a:pPr/>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0CA20-F168-4B1E-B89E-0A24B0F61A49}" type="slidenum">
              <a:rPr lang="en-US" smtClean="0"/>
              <a:pPr/>
              <a:t>‹#›</a:t>
            </a:fld>
            <a:endParaRPr lang="en-US"/>
          </a:p>
        </p:txBody>
      </p:sp>
    </p:spTree>
    <p:extLst>
      <p:ext uri="{BB962C8B-B14F-4D97-AF65-F5344CB8AC3E}">
        <p14:creationId xmlns:p14="http://schemas.microsoft.com/office/powerpoint/2010/main" val="876125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B8440F-287E-4348-95C3-2151FE9AB877}" type="datetimeFigureOut">
              <a:rPr lang="en-US" smtClean="0"/>
              <a:pPr/>
              <a:t>9/29/2015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0CA20-F168-4B1E-B89E-0A24B0F61A49}" type="slidenum">
              <a:rPr lang="en-US" smtClean="0"/>
              <a:pPr/>
              <a:t>‹#›</a:t>
            </a:fld>
            <a:endParaRPr lang="en-US"/>
          </a:p>
        </p:txBody>
      </p:sp>
    </p:spTree>
    <p:extLst>
      <p:ext uri="{BB962C8B-B14F-4D97-AF65-F5344CB8AC3E}">
        <p14:creationId xmlns:p14="http://schemas.microsoft.com/office/powerpoint/2010/main" val="3526619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B8440F-287E-4348-95C3-2151FE9AB877}" type="datetimeFigureOut">
              <a:rPr lang="en-US" smtClean="0"/>
              <a:pPr/>
              <a:t>9/29/2015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D0CA20-F168-4B1E-B89E-0A24B0F61A49}" type="slidenum">
              <a:rPr lang="en-US" smtClean="0"/>
              <a:pPr/>
              <a:t>‹#›</a:t>
            </a:fld>
            <a:endParaRPr lang="en-US"/>
          </a:p>
        </p:txBody>
      </p:sp>
    </p:spTree>
    <p:extLst>
      <p:ext uri="{BB962C8B-B14F-4D97-AF65-F5344CB8AC3E}">
        <p14:creationId xmlns:p14="http://schemas.microsoft.com/office/powerpoint/2010/main" val="4116653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B8440F-287E-4348-95C3-2151FE9AB877}" type="datetimeFigureOut">
              <a:rPr lang="en-US" smtClean="0"/>
              <a:pPr/>
              <a:t>9/29/2015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D0CA20-F168-4B1E-B89E-0A24B0F61A49}" type="slidenum">
              <a:rPr lang="en-US" smtClean="0"/>
              <a:pPr/>
              <a:t>‹#›</a:t>
            </a:fld>
            <a:endParaRPr lang="en-US"/>
          </a:p>
        </p:txBody>
      </p:sp>
    </p:spTree>
    <p:extLst>
      <p:ext uri="{BB962C8B-B14F-4D97-AF65-F5344CB8AC3E}">
        <p14:creationId xmlns:p14="http://schemas.microsoft.com/office/powerpoint/2010/main" val="4066536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B8440F-287E-4348-95C3-2151FE9AB877}" type="datetimeFigureOut">
              <a:rPr lang="en-US" smtClean="0"/>
              <a:pPr/>
              <a:t>9/29/2015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D0CA20-F168-4B1E-B89E-0A24B0F61A49}" type="slidenum">
              <a:rPr lang="en-US" smtClean="0"/>
              <a:pPr/>
              <a:t>‹#›</a:t>
            </a:fld>
            <a:endParaRPr lang="en-US"/>
          </a:p>
        </p:txBody>
      </p:sp>
    </p:spTree>
    <p:extLst>
      <p:ext uri="{BB962C8B-B14F-4D97-AF65-F5344CB8AC3E}">
        <p14:creationId xmlns:p14="http://schemas.microsoft.com/office/powerpoint/2010/main" val="2864938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B8440F-287E-4348-95C3-2151FE9AB877}" type="datetimeFigureOut">
              <a:rPr lang="en-US" smtClean="0"/>
              <a:pPr/>
              <a:t>9/29/2015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0CA20-F168-4B1E-B89E-0A24B0F61A49}" type="slidenum">
              <a:rPr lang="en-US" smtClean="0"/>
              <a:pPr/>
              <a:t>‹#›</a:t>
            </a:fld>
            <a:endParaRPr lang="en-US"/>
          </a:p>
        </p:txBody>
      </p:sp>
    </p:spTree>
    <p:extLst>
      <p:ext uri="{BB962C8B-B14F-4D97-AF65-F5344CB8AC3E}">
        <p14:creationId xmlns:p14="http://schemas.microsoft.com/office/powerpoint/2010/main" val="324587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B8440F-287E-4348-95C3-2151FE9AB877}" type="datetimeFigureOut">
              <a:rPr lang="en-US" smtClean="0"/>
              <a:pPr/>
              <a:t>9/29/2015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0CA20-F168-4B1E-B89E-0A24B0F61A49}" type="slidenum">
              <a:rPr lang="en-US" smtClean="0"/>
              <a:pPr/>
              <a:t>‹#›</a:t>
            </a:fld>
            <a:endParaRPr lang="en-US"/>
          </a:p>
        </p:txBody>
      </p:sp>
    </p:spTree>
    <p:extLst>
      <p:ext uri="{BB962C8B-B14F-4D97-AF65-F5344CB8AC3E}">
        <p14:creationId xmlns:p14="http://schemas.microsoft.com/office/powerpoint/2010/main" val="3238828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B8440F-287E-4348-95C3-2151FE9AB877}" type="datetimeFigureOut">
              <a:rPr lang="en-US" smtClean="0"/>
              <a:pPr/>
              <a:t>9/29/2015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D0CA20-F168-4B1E-B89E-0A24B0F61A49}" type="slidenum">
              <a:rPr lang="en-US" smtClean="0"/>
              <a:pPr/>
              <a:t>‹#›</a:t>
            </a:fld>
            <a:endParaRPr lang="en-US"/>
          </a:p>
        </p:txBody>
      </p:sp>
    </p:spTree>
    <p:extLst>
      <p:ext uri="{BB962C8B-B14F-4D97-AF65-F5344CB8AC3E}">
        <p14:creationId xmlns:p14="http://schemas.microsoft.com/office/powerpoint/2010/main" val="232679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hyperlink" Target="https://upload.wikimedia.org/wikipedia/commons/e/e4/Lorentz_transform_of_world_line.gif" TargetMode="Externa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6.bin"/><Relationship Id="rId4" Type="http://schemas.openxmlformats.org/officeDocument/2006/relationships/image" Target="../media/image8.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7772400" cy="1470025"/>
          </a:xfrm>
        </p:spPr>
        <p:txBody>
          <a:bodyPr/>
          <a:lstStyle/>
          <a:p>
            <a:r>
              <a:rPr lang="en-US" dirty="0"/>
              <a:t>The new invariants</a:t>
            </a:r>
          </a:p>
        </p:txBody>
      </p:sp>
      <p:sp>
        <p:nvSpPr>
          <p:cNvPr id="3" name="Subtitle 2"/>
          <p:cNvSpPr>
            <a:spLocks noGrp="1"/>
          </p:cNvSpPr>
          <p:nvPr>
            <p:ph type="subTitle" idx="1"/>
          </p:nvPr>
        </p:nvSpPr>
        <p:spPr>
          <a:xfrm>
            <a:off x="457200" y="1219200"/>
            <a:ext cx="7315200" cy="4419600"/>
          </a:xfrm>
        </p:spPr>
        <p:txBody>
          <a:bodyPr>
            <a:normAutofit fontScale="92500" lnSpcReduction="20000"/>
          </a:bodyPr>
          <a:lstStyle/>
          <a:p>
            <a:pPr lvl="0" algn="l"/>
            <a:r>
              <a:rPr lang="en-US" dirty="0" smtClean="0">
                <a:solidFill>
                  <a:schemeClr val="tx1"/>
                </a:solidFill>
              </a:rPr>
              <a:t>What </a:t>
            </a:r>
            <a:r>
              <a:rPr lang="en-US" dirty="0">
                <a:solidFill>
                  <a:schemeClr val="tx1"/>
                </a:solidFill>
              </a:rPr>
              <a:t>does “mass” mean?</a:t>
            </a:r>
          </a:p>
          <a:p>
            <a:pPr lvl="0" algn="l"/>
            <a:r>
              <a:rPr lang="en-US" dirty="0">
                <a:solidFill>
                  <a:schemeClr val="tx1"/>
                </a:solidFill>
              </a:rPr>
              <a:t>World lines</a:t>
            </a:r>
          </a:p>
          <a:p>
            <a:pPr lvl="0" algn="l"/>
            <a:r>
              <a:rPr lang="en-US" dirty="0">
                <a:solidFill>
                  <a:schemeClr val="tx1"/>
                </a:solidFill>
              </a:rPr>
              <a:t>4-dimensional physics</a:t>
            </a:r>
          </a:p>
          <a:p>
            <a:pPr algn="l"/>
            <a:r>
              <a:rPr lang="en-US" dirty="0" smtClean="0">
                <a:solidFill>
                  <a:schemeClr val="tx1"/>
                </a:solidFill>
              </a:rPr>
              <a:t>Causality</a:t>
            </a:r>
          </a:p>
          <a:p>
            <a:pPr lvl="0" algn="l"/>
            <a:r>
              <a:rPr lang="en-US" dirty="0">
                <a:solidFill>
                  <a:schemeClr val="tx1"/>
                </a:solidFill>
              </a:rPr>
              <a:t>The twin "paradox"</a:t>
            </a:r>
          </a:p>
          <a:p>
            <a:pPr algn="l"/>
            <a:endParaRPr lang="en-US" dirty="0"/>
          </a:p>
          <a:p>
            <a:r>
              <a:rPr lang="en-US" u="sng" dirty="0">
                <a:solidFill>
                  <a:schemeClr val="tx1"/>
                </a:solidFill>
              </a:rPr>
              <a:t>Next</a:t>
            </a:r>
            <a:r>
              <a:rPr lang="en-US" dirty="0">
                <a:solidFill>
                  <a:schemeClr val="tx1"/>
                </a:solidFill>
              </a:rPr>
              <a:t>:</a:t>
            </a:r>
          </a:p>
          <a:p>
            <a:pPr lvl="0"/>
            <a:r>
              <a:rPr lang="en-US" dirty="0" smtClean="0">
                <a:solidFill>
                  <a:schemeClr val="tx1"/>
                </a:solidFill>
              </a:rPr>
              <a:t>Accelerated </a:t>
            </a:r>
            <a:r>
              <a:rPr lang="en-US" dirty="0">
                <a:solidFill>
                  <a:schemeClr val="tx1"/>
                </a:solidFill>
              </a:rPr>
              <a:t>reference frames and general relativity</a:t>
            </a:r>
            <a:br>
              <a:rPr lang="en-US" dirty="0">
                <a:solidFill>
                  <a:schemeClr val="tx1"/>
                </a:solidFill>
              </a:rPr>
            </a:br>
            <a:r>
              <a:rPr lang="en-US" dirty="0">
                <a:solidFill>
                  <a:schemeClr val="tx1"/>
                </a:solidFill>
              </a:rPr>
              <a:t>(two lectures)</a:t>
            </a:r>
          </a:p>
          <a:p>
            <a:pPr algn="l"/>
            <a:endParaRPr lang="en-US" dirty="0"/>
          </a:p>
        </p:txBody>
      </p:sp>
    </p:spTree>
    <p:extLst>
      <p:ext uri="{BB962C8B-B14F-4D97-AF65-F5344CB8AC3E}">
        <p14:creationId xmlns:p14="http://schemas.microsoft.com/office/powerpoint/2010/main" val="21881969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r>
              <a:rPr lang="en-US" dirty="0" smtClean="0"/>
              <a:t>What does “</a:t>
            </a:r>
            <a:r>
              <a:rPr lang="en-US" u="sng" dirty="0"/>
              <a:t>Nothing can travel faster than the speed of </a:t>
            </a:r>
            <a:r>
              <a:rPr lang="en-US" u="sng" dirty="0" smtClean="0"/>
              <a:t>light” </a:t>
            </a:r>
            <a:r>
              <a:rPr lang="en-US" dirty="0" smtClean="0"/>
              <a:t>mean?   </a:t>
            </a:r>
            <a:endParaRPr lang="en-US" dirty="0"/>
          </a:p>
        </p:txBody>
      </p:sp>
      <p:sp>
        <p:nvSpPr>
          <p:cNvPr id="3" name="Content Placeholder 2"/>
          <p:cNvSpPr>
            <a:spLocks noGrp="1"/>
          </p:cNvSpPr>
          <p:nvPr>
            <p:ph idx="1"/>
          </p:nvPr>
        </p:nvSpPr>
        <p:spPr>
          <a:xfrm>
            <a:off x="0" y="1600200"/>
            <a:ext cx="9144000" cy="5105400"/>
          </a:xfrm>
        </p:spPr>
        <p:txBody>
          <a:bodyPr>
            <a:normAutofit/>
          </a:bodyPr>
          <a:lstStyle/>
          <a:p>
            <a:pPr lvl="0"/>
            <a:r>
              <a:rPr lang="en-US" sz="2400" dirty="0" smtClean="0"/>
              <a:t>We </a:t>
            </a:r>
            <a:r>
              <a:rPr lang="en-US" sz="2400" dirty="0"/>
              <a:t>know that </a:t>
            </a:r>
            <a:endParaRPr lang="en-US" sz="2400" dirty="0" smtClean="0"/>
          </a:p>
          <a:p>
            <a:pPr lvl="1"/>
            <a:r>
              <a:rPr lang="en-US" sz="2400" dirty="0" smtClean="0"/>
              <a:t>no </a:t>
            </a:r>
            <a:r>
              <a:rPr lang="en-US" sz="2400" dirty="0"/>
              <a:t>ordinary mass can go faster, because that would require infinite energy.</a:t>
            </a:r>
          </a:p>
          <a:p>
            <a:pPr lvl="1"/>
            <a:r>
              <a:rPr lang="en-US" sz="2400" dirty="0" smtClean="0"/>
              <a:t>no </a:t>
            </a:r>
            <a:r>
              <a:rPr lang="en-US" sz="2400" dirty="0"/>
              <a:t>conserved quantity can go faster, because then it would not be conserved in some reference frames.</a:t>
            </a:r>
          </a:p>
          <a:p>
            <a:pPr lvl="1"/>
            <a:r>
              <a:rPr lang="en-US" sz="2400" dirty="0"/>
              <a:t>If we believe that causation must go forward in time, then we know that no "information" can go faster than c, because that would allow backwards-in-time </a:t>
            </a:r>
            <a:r>
              <a:rPr lang="en-US" sz="2400" dirty="0" smtClean="0"/>
              <a:t>causation.</a:t>
            </a:r>
          </a:p>
          <a:p>
            <a:pPr lvl="2"/>
            <a:r>
              <a:rPr lang="en-US" sz="2000" dirty="0" smtClean="0"/>
              <a:t>What </a:t>
            </a:r>
            <a:r>
              <a:rPr lang="en-US" sz="2000" dirty="0"/>
              <a:t>happens if you can send info backward? Say you send your grandma info that somebody much cuter than your grandpa was about to move into her neighborhood. Then you aren't born. Then the info doesn't get sent. So you are born, so </a:t>
            </a:r>
            <a:r>
              <a:rPr lang="en-US" sz="2000" dirty="0" smtClean="0"/>
              <a:t>…….</a:t>
            </a:r>
            <a:endParaRPr lang="en-US" sz="2000" dirty="0"/>
          </a:p>
        </p:txBody>
      </p:sp>
    </p:spTree>
    <p:extLst>
      <p:ext uri="{BB962C8B-B14F-4D97-AF65-F5344CB8AC3E}">
        <p14:creationId xmlns:p14="http://schemas.microsoft.com/office/powerpoint/2010/main" val="20097031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92150"/>
            <a:ext cx="8991600" cy="4641850"/>
          </a:xfrm>
        </p:spPr>
        <p:txBody>
          <a:bodyPr>
            <a:normAutofit lnSpcReduction="10000"/>
          </a:bodyPr>
          <a:lstStyle/>
          <a:p>
            <a:r>
              <a:rPr lang="en-US" sz="2400" dirty="0"/>
              <a:t>If "no object travels faster than c", then the following aren't objects</a:t>
            </a:r>
            <a:r>
              <a:rPr lang="en-US" sz="2400" dirty="0" smtClean="0"/>
              <a:t>:</a:t>
            </a:r>
            <a:r>
              <a:rPr lang="en-US" sz="2400" dirty="0"/>
              <a:t>  </a:t>
            </a:r>
          </a:p>
          <a:p>
            <a:pPr lvl="1"/>
            <a:r>
              <a:rPr lang="en-US" sz="2000" u="sng" dirty="0" smtClean="0"/>
              <a:t>The </a:t>
            </a:r>
            <a:r>
              <a:rPr lang="en-US" sz="2000" u="sng" dirty="0"/>
              <a:t>bright spot made by a beacon</a:t>
            </a:r>
            <a:r>
              <a:rPr lang="en-US" sz="2000" dirty="0"/>
              <a:t> shining on a </a:t>
            </a:r>
            <a:r>
              <a:rPr lang="en-US" sz="2000" dirty="0" smtClean="0"/>
              <a:t>wall.</a:t>
            </a:r>
          </a:p>
          <a:p>
            <a:pPr lvl="1"/>
            <a:r>
              <a:rPr lang="en-US" sz="2000" dirty="0" smtClean="0"/>
              <a:t>The </a:t>
            </a:r>
            <a:r>
              <a:rPr lang="en-US" sz="2000" u="sng" dirty="0"/>
              <a:t>cutting point of a scissors</a:t>
            </a:r>
            <a:r>
              <a:rPr lang="en-US" sz="2000" dirty="0" smtClean="0"/>
              <a:t>.</a:t>
            </a:r>
          </a:p>
          <a:p>
            <a:pPr lvl="1"/>
            <a:r>
              <a:rPr lang="en-US" sz="2000" u="sng" dirty="0" smtClean="0"/>
              <a:t>The crest of an E-M wave in matter</a:t>
            </a:r>
            <a:r>
              <a:rPr lang="en-US" sz="2000" dirty="0" smtClean="0"/>
              <a:t>. (Certain materials have index of refraction less than 1 over some frequency range, hence a "phase velocity" greater than c for some light.)</a:t>
            </a:r>
            <a:endParaRPr lang="en-US" sz="2000" dirty="0"/>
          </a:p>
          <a:p>
            <a:pPr marL="0" indent="0">
              <a:buNone/>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smtClean="0"/>
          </a:p>
          <a:p>
            <a:r>
              <a:rPr lang="en-US" sz="2400" dirty="0" smtClean="0"/>
              <a:t>What </a:t>
            </a:r>
            <a:r>
              <a:rPr lang="en-US" sz="2400" dirty="0"/>
              <a:t>are we then claiming?</a:t>
            </a:r>
          </a:p>
          <a:p>
            <a:endParaRPr lang="en-US" dirty="0"/>
          </a:p>
        </p:txBody>
      </p:sp>
      <p:sp>
        <p:nvSpPr>
          <p:cNvPr id="2" name="Title 1"/>
          <p:cNvSpPr>
            <a:spLocks noGrp="1"/>
          </p:cNvSpPr>
          <p:nvPr>
            <p:ph type="title"/>
          </p:nvPr>
        </p:nvSpPr>
        <p:spPr>
          <a:xfrm>
            <a:off x="76200" y="0"/>
            <a:ext cx="9067800" cy="914400"/>
          </a:xfrm>
        </p:spPr>
        <p:txBody>
          <a:bodyPr>
            <a:noAutofit/>
          </a:bodyPr>
          <a:lstStyle/>
          <a:p>
            <a:r>
              <a:rPr lang="en-US" sz="3200" dirty="0" smtClean="0"/>
              <a:t>What does "no object travels faster than c“ mean?</a:t>
            </a:r>
            <a:endParaRPr lang="en-US" sz="3200" dirty="0"/>
          </a:p>
        </p:txBody>
      </p:sp>
      <p:grpSp>
        <p:nvGrpSpPr>
          <p:cNvPr id="7" name="Group 6"/>
          <p:cNvGrpSpPr/>
          <p:nvPr/>
        </p:nvGrpSpPr>
        <p:grpSpPr>
          <a:xfrm>
            <a:off x="3886200" y="2901583"/>
            <a:ext cx="1371600" cy="657225"/>
            <a:chOff x="1752600" y="2390775"/>
            <a:chExt cx="2835275" cy="930275"/>
          </a:xfrm>
        </p:grpSpPr>
        <p:sp>
          <p:nvSpPr>
            <p:cNvPr id="4" name="Freeform 2"/>
            <p:cNvSpPr>
              <a:spLocks/>
            </p:cNvSpPr>
            <p:nvPr/>
          </p:nvSpPr>
          <p:spPr bwMode="auto">
            <a:xfrm>
              <a:off x="1752600" y="2390775"/>
              <a:ext cx="2835275" cy="930275"/>
            </a:xfrm>
            <a:custGeom>
              <a:avLst/>
              <a:gdLst>
                <a:gd name="T0" fmla="*/ 0 w 4464"/>
                <a:gd name="T1" fmla="*/ 816 h 1464"/>
                <a:gd name="T2" fmla="*/ 576 w 4464"/>
                <a:gd name="T3" fmla="*/ 96 h 1464"/>
                <a:gd name="T4" fmla="*/ 1296 w 4464"/>
                <a:gd name="T5" fmla="*/ 1392 h 1464"/>
                <a:gd name="T6" fmla="*/ 2160 w 4464"/>
                <a:gd name="T7" fmla="*/ 96 h 1464"/>
                <a:gd name="T8" fmla="*/ 2880 w 4464"/>
                <a:gd name="T9" fmla="*/ 1392 h 1464"/>
                <a:gd name="T10" fmla="*/ 3744 w 4464"/>
                <a:gd name="T11" fmla="*/ 96 h 1464"/>
                <a:gd name="T12" fmla="*/ 4320 w 4464"/>
                <a:gd name="T13" fmla="*/ 1248 h 1464"/>
                <a:gd name="T14" fmla="*/ 4464 w 4464"/>
                <a:gd name="T15" fmla="*/ 1392 h 14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64" h="1464">
                  <a:moveTo>
                    <a:pt x="0" y="816"/>
                  </a:moveTo>
                  <a:cubicBezTo>
                    <a:pt x="180" y="408"/>
                    <a:pt x="360" y="0"/>
                    <a:pt x="576" y="96"/>
                  </a:cubicBezTo>
                  <a:cubicBezTo>
                    <a:pt x="792" y="192"/>
                    <a:pt x="1032" y="1392"/>
                    <a:pt x="1296" y="1392"/>
                  </a:cubicBezTo>
                  <a:cubicBezTo>
                    <a:pt x="1560" y="1392"/>
                    <a:pt x="1896" y="96"/>
                    <a:pt x="2160" y="96"/>
                  </a:cubicBezTo>
                  <a:cubicBezTo>
                    <a:pt x="2424" y="96"/>
                    <a:pt x="2616" y="1392"/>
                    <a:pt x="2880" y="1392"/>
                  </a:cubicBezTo>
                  <a:cubicBezTo>
                    <a:pt x="3144" y="1392"/>
                    <a:pt x="3504" y="120"/>
                    <a:pt x="3744" y="96"/>
                  </a:cubicBezTo>
                  <a:cubicBezTo>
                    <a:pt x="3984" y="72"/>
                    <a:pt x="4200" y="1032"/>
                    <a:pt x="4320" y="1248"/>
                  </a:cubicBezTo>
                  <a:cubicBezTo>
                    <a:pt x="4440" y="1464"/>
                    <a:pt x="4440" y="1368"/>
                    <a:pt x="4464" y="1392"/>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Line 3"/>
            <p:cNvSpPr>
              <a:spLocks noChangeShapeType="1"/>
            </p:cNvSpPr>
            <p:nvPr/>
          </p:nvSpPr>
          <p:spPr bwMode="auto">
            <a:xfrm>
              <a:off x="3124200" y="2482850"/>
              <a:ext cx="823913"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6" name="Freeform 4"/>
          <p:cNvSpPr>
            <a:spLocks/>
          </p:cNvSpPr>
          <p:nvPr/>
        </p:nvSpPr>
        <p:spPr bwMode="auto">
          <a:xfrm>
            <a:off x="685800" y="3774492"/>
            <a:ext cx="4495800" cy="790221"/>
          </a:xfrm>
          <a:custGeom>
            <a:avLst/>
            <a:gdLst>
              <a:gd name="T0" fmla="*/ 0 w 8784"/>
              <a:gd name="T1" fmla="*/ 984 h 1968"/>
              <a:gd name="T2" fmla="*/ 432 w 8784"/>
              <a:gd name="T3" fmla="*/ 120 h 1968"/>
              <a:gd name="T4" fmla="*/ 1296 w 8784"/>
              <a:gd name="T5" fmla="*/ 1704 h 1968"/>
              <a:gd name="T6" fmla="*/ 2160 w 8784"/>
              <a:gd name="T7" fmla="*/ 264 h 1968"/>
              <a:gd name="T8" fmla="*/ 2736 w 8784"/>
              <a:gd name="T9" fmla="*/ 984 h 1968"/>
              <a:gd name="T10" fmla="*/ 3600 w 8784"/>
              <a:gd name="T11" fmla="*/ 984 h 1968"/>
              <a:gd name="T12" fmla="*/ 4176 w 8784"/>
              <a:gd name="T13" fmla="*/ 1848 h 1968"/>
              <a:gd name="T14" fmla="*/ 4896 w 8784"/>
              <a:gd name="T15" fmla="*/ 264 h 1968"/>
              <a:gd name="T16" fmla="*/ 5616 w 8784"/>
              <a:gd name="T17" fmla="*/ 1848 h 1968"/>
              <a:gd name="T18" fmla="*/ 6192 w 8784"/>
              <a:gd name="T19" fmla="*/ 264 h 1968"/>
              <a:gd name="T20" fmla="*/ 6912 w 8784"/>
              <a:gd name="T21" fmla="*/ 1704 h 1968"/>
              <a:gd name="T22" fmla="*/ 7488 w 8784"/>
              <a:gd name="T23" fmla="*/ 264 h 1968"/>
              <a:gd name="T24" fmla="*/ 7920 w 8784"/>
              <a:gd name="T25" fmla="*/ 1704 h 1968"/>
              <a:gd name="T26" fmla="*/ 8496 w 8784"/>
              <a:gd name="T27" fmla="*/ 264 h 1968"/>
              <a:gd name="T28" fmla="*/ 8784 w 8784"/>
              <a:gd name="T29" fmla="*/ 552 h 1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84" h="1968">
                <a:moveTo>
                  <a:pt x="0" y="984"/>
                </a:moveTo>
                <a:cubicBezTo>
                  <a:pt x="108" y="492"/>
                  <a:pt x="216" y="0"/>
                  <a:pt x="432" y="120"/>
                </a:cubicBezTo>
                <a:cubicBezTo>
                  <a:pt x="648" y="240"/>
                  <a:pt x="1008" y="1680"/>
                  <a:pt x="1296" y="1704"/>
                </a:cubicBezTo>
                <a:cubicBezTo>
                  <a:pt x="1584" y="1728"/>
                  <a:pt x="1920" y="384"/>
                  <a:pt x="2160" y="264"/>
                </a:cubicBezTo>
                <a:cubicBezTo>
                  <a:pt x="2400" y="144"/>
                  <a:pt x="2496" y="864"/>
                  <a:pt x="2736" y="984"/>
                </a:cubicBezTo>
                <a:cubicBezTo>
                  <a:pt x="2976" y="1104"/>
                  <a:pt x="3360" y="840"/>
                  <a:pt x="3600" y="984"/>
                </a:cubicBezTo>
                <a:cubicBezTo>
                  <a:pt x="3840" y="1128"/>
                  <a:pt x="3960" y="1968"/>
                  <a:pt x="4176" y="1848"/>
                </a:cubicBezTo>
                <a:cubicBezTo>
                  <a:pt x="4392" y="1728"/>
                  <a:pt x="4656" y="264"/>
                  <a:pt x="4896" y="264"/>
                </a:cubicBezTo>
                <a:cubicBezTo>
                  <a:pt x="5136" y="264"/>
                  <a:pt x="5400" y="1848"/>
                  <a:pt x="5616" y="1848"/>
                </a:cubicBezTo>
                <a:cubicBezTo>
                  <a:pt x="5832" y="1848"/>
                  <a:pt x="5976" y="288"/>
                  <a:pt x="6192" y="264"/>
                </a:cubicBezTo>
                <a:cubicBezTo>
                  <a:pt x="6408" y="240"/>
                  <a:pt x="6696" y="1704"/>
                  <a:pt x="6912" y="1704"/>
                </a:cubicBezTo>
                <a:cubicBezTo>
                  <a:pt x="7128" y="1704"/>
                  <a:pt x="7320" y="264"/>
                  <a:pt x="7488" y="264"/>
                </a:cubicBezTo>
                <a:cubicBezTo>
                  <a:pt x="7656" y="264"/>
                  <a:pt x="7752" y="1704"/>
                  <a:pt x="7920" y="1704"/>
                </a:cubicBezTo>
                <a:cubicBezTo>
                  <a:pt x="8088" y="1704"/>
                  <a:pt x="8352" y="456"/>
                  <a:pt x="8496" y="264"/>
                </a:cubicBezTo>
                <a:cubicBezTo>
                  <a:pt x="8640" y="72"/>
                  <a:pt x="8712" y="312"/>
                  <a:pt x="8784" y="552"/>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TextBox 7"/>
          <p:cNvSpPr txBox="1"/>
          <p:nvPr/>
        </p:nvSpPr>
        <p:spPr>
          <a:xfrm>
            <a:off x="5431923" y="2743200"/>
            <a:ext cx="3742997" cy="1631216"/>
          </a:xfrm>
          <a:prstGeom prst="rect">
            <a:avLst/>
          </a:prstGeom>
          <a:noFill/>
        </p:spPr>
        <p:txBody>
          <a:bodyPr wrap="square" rtlCol="0">
            <a:spAutoFit/>
          </a:bodyPr>
          <a:lstStyle/>
          <a:p>
            <a:r>
              <a:rPr lang="en-US" sz="2000" dirty="0"/>
              <a:t>The repetitive pattern carries no info</a:t>
            </a:r>
            <a:r>
              <a:rPr lang="en-US" sz="2000" dirty="0" smtClean="0"/>
              <a:t>!</a:t>
            </a:r>
            <a:br>
              <a:rPr lang="en-US" sz="2000" dirty="0" smtClean="0"/>
            </a:br>
            <a:r>
              <a:rPr lang="en-US" sz="2000" dirty="0" smtClean="0"/>
              <a:t/>
            </a:r>
            <a:br>
              <a:rPr lang="en-US" sz="2000" dirty="0" smtClean="0"/>
            </a:br>
            <a:r>
              <a:rPr lang="en-US" sz="2000" dirty="0" smtClean="0"/>
              <a:t>Only </a:t>
            </a:r>
            <a:r>
              <a:rPr lang="en-US" sz="2000" dirty="0"/>
              <a:t>the</a:t>
            </a:r>
            <a:r>
              <a:rPr lang="en-US" sz="2000" i="1" dirty="0"/>
              <a:t> breaks </a:t>
            </a:r>
            <a:r>
              <a:rPr lang="en-US" sz="2000" dirty="0"/>
              <a:t>in the repeating pattern </a:t>
            </a:r>
            <a:r>
              <a:rPr lang="en-US" sz="2000" dirty="0" smtClean="0"/>
              <a:t>must travel </a:t>
            </a:r>
            <a:r>
              <a:rPr lang="en-US" sz="2000" dirty="0"/>
              <a:t>slower than c</a:t>
            </a:r>
            <a:r>
              <a:rPr lang="en-US" sz="2000" dirty="0" smtClean="0"/>
              <a:t>.  </a:t>
            </a:r>
            <a:endParaRPr lang="en-US" sz="2000" dirty="0"/>
          </a:p>
        </p:txBody>
      </p:sp>
      <p:cxnSp>
        <p:nvCxnSpPr>
          <p:cNvPr id="10" name="Straight Arrow Connector 9"/>
          <p:cNvCxnSpPr/>
          <p:nvPr/>
        </p:nvCxnSpPr>
        <p:spPr>
          <a:xfrm flipH="1">
            <a:off x="2443109" y="3774492"/>
            <a:ext cx="3044696" cy="1524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5334000"/>
            <a:ext cx="9144000" cy="1908215"/>
          </a:xfrm>
          <a:prstGeom prst="rect">
            <a:avLst/>
          </a:prstGeom>
          <a:noFill/>
        </p:spPr>
        <p:txBody>
          <a:bodyPr wrap="square" rtlCol="0">
            <a:spAutoFit/>
          </a:bodyPr>
          <a:lstStyle/>
          <a:p>
            <a:r>
              <a:rPr lang="en-US" sz="2000" dirty="0"/>
              <a:t>If we are to describe the world as having some primary constituents, with various higher-level phenomena just being patterns in the constituents' behavior, we want to restrict the primary constituents to those which don't travel faster than light. </a:t>
            </a:r>
            <a:r>
              <a:rPr lang="en-US" sz="2000" dirty="0" smtClean="0"/>
              <a:t>The </a:t>
            </a:r>
            <a:r>
              <a:rPr lang="en-US" sz="2000" dirty="0"/>
              <a:t>claim </a:t>
            </a:r>
            <a:r>
              <a:rPr lang="en-US" sz="2000" dirty="0" smtClean="0"/>
              <a:t>is that there </a:t>
            </a:r>
            <a:r>
              <a:rPr lang="en-US" sz="2000" dirty="0"/>
              <a:t>exists </a:t>
            </a:r>
            <a:r>
              <a:rPr lang="en-US" sz="2000" i="1" dirty="0"/>
              <a:t>some</a:t>
            </a:r>
            <a:r>
              <a:rPr lang="en-US" sz="2000" dirty="0"/>
              <a:t> complete description of the world in terms of constituents which don't travel faster than c. </a:t>
            </a:r>
          </a:p>
          <a:p>
            <a:endParaRPr lang="en-US" dirty="0"/>
          </a:p>
        </p:txBody>
      </p:sp>
    </p:spTree>
    <p:extLst>
      <p:ext uri="{BB962C8B-B14F-4D97-AF65-F5344CB8AC3E}">
        <p14:creationId xmlns:p14="http://schemas.microsoft.com/office/powerpoint/2010/main" val="3876061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u="sng" dirty="0"/>
              <a:t>Causality in Special </a:t>
            </a:r>
            <a:r>
              <a:rPr lang="en-US" u="sng" dirty="0" smtClean="0"/>
              <a:t>relativity</a:t>
            </a:r>
            <a:endParaRPr lang="en-US" dirty="0"/>
          </a:p>
        </p:txBody>
      </p:sp>
      <p:sp>
        <p:nvSpPr>
          <p:cNvPr id="3" name="Content Placeholder 2"/>
          <p:cNvSpPr>
            <a:spLocks noGrp="1"/>
          </p:cNvSpPr>
          <p:nvPr>
            <p:ph idx="1"/>
          </p:nvPr>
        </p:nvSpPr>
        <p:spPr>
          <a:xfrm>
            <a:off x="0" y="1066800"/>
            <a:ext cx="9144000" cy="5791200"/>
          </a:xfrm>
        </p:spPr>
        <p:txBody>
          <a:bodyPr>
            <a:noAutofit/>
          </a:bodyPr>
          <a:lstStyle/>
          <a:p>
            <a:r>
              <a:rPr lang="en-US" sz="2000" u="sng" dirty="0"/>
              <a:t>Things:</a:t>
            </a:r>
            <a:endParaRPr lang="en-US" sz="2000" dirty="0"/>
          </a:p>
          <a:p>
            <a:pPr lvl="1"/>
            <a:r>
              <a:rPr lang="en-US" sz="2000" dirty="0"/>
              <a:t>One version of positivism tried to reduce all statements to simple relations among "things</a:t>
            </a:r>
            <a:r>
              <a:rPr lang="en-US" sz="2000" dirty="0" smtClean="0"/>
              <a:t>".</a:t>
            </a:r>
            <a:endParaRPr lang="en-US" sz="2000" dirty="0"/>
          </a:p>
          <a:p>
            <a:pPr lvl="1"/>
            <a:r>
              <a:rPr lang="en-US" sz="2000" dirty="0"/>
              <a:t>You are all familiar with statements such as "No two things can be in the same place at the same time."</a:t>
            </a:r>
          </a:p>
          <a:p>
            <a:pPr lvl="1"/>
            <a:r>
              <a:rPr lang="en-US" sz="2000" dirty="0"/>
              <a:t>We </a:t>
            </a:r>
            <a:r>
              <a:rPr lang="en-US" sz="2000" dirty="0" smtClean="0"/>
              <a:t>see </a:t>
            </a:r>
            <a:r>
              <a:rPr lang="en-US" sz="2000" dirty="0"/>
              <a:t>statements like "No thing can travel faster than the speed of light." </a:t>
            </a:r>
          </a:p>
          <a:p>
            <a:r>
              <a:rPr lang="en-US" sz="2000" u="sng" dirty="0"/>
              <a:t>So what is a “thing”?</a:t>
            </a:r>
            <a:r>
              <a:rPr lang="en-US" sz="2000" dirty="0"/>
              <a:t> </a:t>
            </a:r>
          </a:p>
          <a:p>
            <a:pPr lvl="1"/>
            <a:r>
              <a:rPr lang="en-US" sz="2000" dirty="0"/>
              <a:t>Is the Mississippi river a thing? (What would Heraclitus have said?)</a:t>
            </a:r>
          </a:p>
          <a:p>
            <a:pPr lvl="1"/>
            <a:r>
              <a:rPr lang="en-US" sz="2000" dirty="0"/>
              <a:t>Is a person a thing?</a:t>
            </a:r>
          </a:p>
          <a:p>
            <a:pPr lvl="1"/>
            <a:r>
              <a:rPr lang="en-US" sz="2000" dirty="0"/>
              <a:t>Is a moving bright spot on the wall a thing?</a:t>
            </a:r>
          </a:p>
          <a:p>
            <a:r>
              <a:rPr lang="en-US" sz="2000" dirty="0"/>
              <a:t> </a:t>
            </a:r>
            <a:r>
              <a:rPr lang="en-US" sz="2000" dirty="0" smtClean="0"/>
              <a:t>If </a:t>
            </a:r>
            <a:r>
              <a:rPr lang="en-US" sz="2000" dirty="0"/>
              <a:t>you believe in external reality, is it necessary to believe it consists of well-defined things? </a:t>
            </a:r>
          </a:p>
          <a:p>
            <a:pPr lvl="1"/>
            <a:r>
              <a:rPr lang="en-US" sz="2000" dirty="0"/>
              <a:t>If not, what becomes of statements like those above?</a:t>
            </a:r>
          </a:p>
          <a:p>
            <a:pPr lvl="1"/>
            <a:r>
              <a:rPr lang="en-US" sz="2000" dirty="0"/>
              <a:t>Do things exist outside our description of events?</a:t>
            </a:r>
          </a:p>
        </p:txBody>
      </p:sp>
    </p:spTree>
    <p:extLst>
      <p:ext uri="{BB962C8B-B14F-4D97-AF65-F5344CB8AC3E}">
        <p14:creationId xmlns:p14="http://schemas.microsoft.com/office/powerpoint/2010/main" val="23259727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u="sng" dirty="0"/>
              <a:t>What has SR changed philosophically?</a:t>
            </a:r>
            <a:endParaRPr lang="en-US" dirty="0"/>
          </a:p>
        </p:txBody>
      </p:sp>
      <p:sp>
        <p:nvSpPr>
          <p:cNvPr id="3" name="Content Placeholder 2"/>
          <p:cNvSpPr>
            <a:spLocks noGrp="1"/>
          </p:cNvSpPr>
          <p:nvPr>
            <p:ph idx="1"/>
          </p:nvPr>
        </p:nvSpPr>
        <p:spPr>
          <a:xfrm>
            <a:off x="0" y="1066800"/>
            <a:ext cx="9144000" cy="5715000"/>
          </a:xfrm>
        </p:spPr>
        <p:txBody>
          <a:bodyPr>
            <a:normAutofit/>
          </a:bodyPr>
          <a:lstStyle/>
          <a:p>
            <a:r>
              <a:rPr lang="en-US" sz="2000" dirty="0"/>
              <a:t>The old invariants (t, lengths, m …) </a:t>
            </a:r>
            <a:r>
              <a:rPr lang="en-US" sz="2000" dirty="0" smtClean="0"/>
              <a:t>(quantities that </a:t>
            </a:r>
            <a:r>
              <a:rPr lang="en-US" sz="2000" dirty="0"/>
              <a:t>were "real" in that they were observer-independent) have been tossed out. They are replaced with new invariants (c, d</a:t>
            </a:r>
            <a:r>
              <a:rPr lang="en-US" sz="2000" baseline="30000" dirty="0"/>
              <a:t>2</a:t>
            </a:r>
            <a:r>
              <a:rPr lang="en-US" sz="2000" dirty="0"/>
              <a:t>-c</a:t>
            </a:r>
            <a:r>
              <a:rPr lang="en-US" sz="2000" baseline="30000" dirty="0"/>
              <a:t>2</a:t>
            </a:r>
            <a:r>
              <a:rPr lang="en-US" sz="2000" dirty="0"/>
              <a:t>t</a:t>
            </a:r>
            <a:r>
              <a:rPr lang="en-US" sz="2000" baseline="30000" dirty="0"/>
              <a:t>2</a:t>
            </a:r>
            <a:r>
              <a:rPr lang="en-US" sz="2000" dirty="0"/>
              <a:t>, E</a:t>
            </a:r>
            <a:r>
              <a:rPr lang="en-US" sz="2000" baseline="30000" dirty="0"/>
              <a:t>2</a:t>
            </a:r>
            <a:r>
              <a:rPr lang="en-US" sz="2000" dirty="0"/>
              <a:t>-c</a:t>
            </a:r>
            <a:r>
              <a:rPr lang="en-US" sz="2000" baseline="30000" dirty="0"/>
              <a:t>2</a:t>
            </a:r>
            <a:r>
              <a:rPr lang="en-US" sz="2000" dirty="0"/>
              <a:t>p</a:t>
            </a:r>
            <a:r>
              <a:rPr lang="en-US" sz="2000" baseline="30000" dirty="0"/>
              <a:t>2</a:t>
            </a:r>
            <a:r>
              <a:rPr lang="en-US" sz="2000" dirty="0"/>
              <a:t>…) which have a slightly more complicated relation to our customary observations. </a:t>
            </a:r>
            <a:r>
              <a:rPr lang="en-US" sz="2000" dirty="0" smtClean="0"/>
              <a:t/>
            </a:r>
            <a:br>
              <a:rPr lang="en-US" sz="2000" dirty="0" smtClean="0"/>
            </a:br>
            <a:endParaRPr lang="en-US" sz="2000" dirty="0"/>
          </a:p>
          <a:p>
            <a:r>
              <a:rPr lang="en-US" sz="2000" u="sng" dirty="0"/>
              <a:t>If we had evolved experiencing many relative speeds close to c,</a:t>
            </a:r>
            <a:r>
              <a:rPr lang="en-US" sz="2000" dirty="0"/>
              <a:t> </a:t>
            </a:r>
            <a:r>
              <a:rPr lang="en-US" sz="2000" u="sng" dirty="0"/>
              <a:t>there would be absolutely nothing philosophically exotic or particularly "relativistic" about "relativity".</a:t>
            </a:r>
            <a:r>
              <a:rPr lang="en-US" sz="2000" dirty="0"/>
              <a:t>  The Lorentz transformations would make sense to that hypothetical us in the same way that the Galilean transformations make sense to the actual </a:t>
            </a:r>
            <a:r>
              <a:rPr lang="en-US" sz="2000" dirty="0" err="1" smtClean="0"/>
              <a:t>u</a:t>
            </a:r>
            <a:r>
              <a:rPr lang="en-US" sz="2000" dirty="0" smtClean="0"/>
              <a:t>, when we quit being Aristotelian.  </a:t>
            </a:r>
            <a:r>
              <a:rPr lang="en-US" sz="2000" dirty="0"/>
              <a:t>We would just have a different set of invariants. </a:t>
            </a:r>
            <a:r>
              <a:rPr lang="en-US" sz="2000" dirty="0" smtClean="0"/>
              <a:t/>
            </a:r>
            <a:br>
              <a:rPr lang="en-US" sz="2000" dirty="0" smtClean="0"/>
            </a:br>
            <a:r>
              <a:rPr lang="en-US" sz="2000" dirty="0" smtClean="0"/>
              <a:t>That's </a:t>
            </a:r>
            <a:r>
              <a:rPr lang="en-US" sz="2000" dirty="0"/>
              <a:t>why Einstein wanted to name the theory "Invariants theory</a:t>
            </a:r>
            <a:r>
              <a:rPr lang="en-US" sz="2000" dirty="0" smtClean="0"/>
              <a:t>.”</a:t>
            </a:r>
            <a:br>
              <a:rPr lang="en-US" sz="2000" dirty="0" smtClean="0"/>
            </a:br>
            <a:endParaRPr lang="en-US" sz="2000" dirty="0"/>
          </a:p>
          <a:p>
            <a:r>
              <a:rPr lang="en-US" sz="2000" dirty="0"/>
              <a:t>The philosophical excitement comes from the </a:t>
            </a:r>
            <a:r>
              <a:rPr lang="en-US" sz="2000" u="sng" dirty="0"/>
              <a:t>transformation</a:t>
            </a:r>
            <a:r>
              <a:rPr lang="en-US" sz="2000" dirty="0"/>
              <a:t> from one theory to the other- ideas that seemed immutable turned out to be mutable, and there's a lesson to be learned from that process.</a:t>
            </a:r>
          </a:p>
        </p:txBody>
      </p:sp>
    </p:spTree>
    <p:extLst>
      <p:ext uri="{BB962C8B-B14F-4D97-AF65-F5344CB8AC3E}">
        <p14:creationId xmlns:p14="http://schemas.microsoft.com/office/powerpoint/2010/main" val="34219349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u="sng" dirty="0"/>
              <a:t>The twin </a:t>
            </a:r>
            <a:r>
              <a:rPr lang="en-US" u="sng" dirty="0" smtClean="0"/>
              <a:t>paradox?</a:t>
            </a:r>
            <a:endParaRPr lang="en-US" dirty="0"/>
          </a:p>
        </p:txBody>
      </p:sp>
      <p:sp>
        <p:nvSpPr>
          <p:cNvPr id="3" name="Content Placeholder 2"/>
          <p:cNvSpPr>
            <a:spLocks noGrp="1"/>
          </p:cNvSpPr>
          <p:nvPr>
            <p:ph idx="1"/>
          </p:nvPr>
        </p:nvSpPr>
        <p:spPr>
          <a:xfrm>
            <a:off x="241738" y="1066800"/>
            <a:ext cx="8534400" cy="1447800"/>
          </a:xfrm>
        </p:spPr>
        <p:txBody>
          <a:bodyPr/>
          <a:lstStyle/>
          <a:p>
            <a:pPr marL="0" indent="0">
              <a:buNone/>
            </a:pPr>
            <a:r>
              <a:rPr lang="en-US" sz="2000" dirty="0"/>
              <a:t>Suppose Alice and Beth are twins.  Alice sets off in her rocket so fast that the time dilation factor becomes 10.  She travels away from Earth for 10 years, as measured by Beth, who has remained on Earth.  Alice then turns around and returns to Earth at the same rapid pace.  </a:t>
            </a:r>
          </a:p>
          <a:p>
            <a:endParaRPr lang="en-US" dirty="0"/>
          </a:p>
        </p:txBody>
      </p:sp>
      <p:pic>
        <p:nvPicPr>
          <p:cNvPr id="1034"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6888" y="2209800"/>
            <a:ext cx="5610225" cy="1609725"/>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34159" y="3995678"/>
            <a:ext cx="8991600" cy="2862322"/>
          </a:xfrm>
          <a:prstGeom prst="rect">
            <a:avLst/>
          </a:prstGeom>
          <a:noFill/>
        </p:spPr>
        <p:txBody>
          <a:bodyPr wrap="square" rtlCol="0">
            <a:spAutoFit/>
          </a:bodyPr>
          <a:lstStyle/>
          <a:p>
            <a:r>
              <a:rPr lang="en-US" sz="2000" dirty="0"/>
              <a:t>When Alice returns home, Beth has aged 20 years.  How much has Alice aged?</a:t>
            </a:r>
          </a:p>
          <a:p>
            <a:r>
              <a:rPr lang="en-US" sz="2000" dirty="0"/>
              <a:t>There </a:t>
            </a:r>
            <a:r>
              <a:rPr lang="en-US" sz="2000" u="sng" dirty="0"/>
              <a:t>appears</a:t>
            </a:r>
            <a:r>
              <a:rPr lang="en-US" sz="2000" dirty="0"/>
              <a:t> to be a paradox. According to the Lorentz transformation, during the time Alice is travelling:</a:t>
            </a:r>
          </a:p>
          <a:p>
            <a:r>
              <a:rPr lang="en-US" sz="2000" u="sng" dirty="0"/>
              <a:t>Beth says</a:t>
            </a:r>
            <a:r>
              <a:rPr lang="en-US" sz="2000" dirty="0"/>
              <a:t>: I measure Alice’s clock to be running slow by a factor of ten, so </a:t>
            </a:r>
            <a:r>
              <a:rPr lang="en-US" sz="2000" b="1" dirty="0"/>
              <a:t>she</a:t>
            </a:r>
            <a:r>
              <a:rPr lang="en-US" sz="2000" dirty="0"/>
              <a:t> has aged only two years.</a:t>
            </a:r>
          </a:p>
          <a:p>
            <a:r>
              <a:rPr lang="en-US" sz="2000" u="sng" dirty="0"/>
              <a:t>Alice says</a:t>
            </a:r>
            <a:r>
              <a:rPr lang="en-US" sz="2000" dirty="0"/>
              <a:t>: My clock is fine.  I measure Beth’s clock to be running slow by a factor of ten, so she has aged only 2 years.  </a:t>
            </a:r>
          </a:p>
          <a:p>
            <a:r>
              <a:rPr lang="en-US" sz="2000" dirty="0"/>
              <a:t>They start and end standing right next to each other, so a direct comparison of clocks is possible.  Who is correct</a:t>
            </a:r>
            <a:r>
              <a:rPr lang="en-US" sz="2000" dirty="0" smtClean="0"/>
              <a:t>?</a:t>
            </a:r>
            <a:endParaRPr lang="en-US" sz="2000" dirty="0"/>
          </a:p>
        </p:txBody>
      </p:sp>
    </p:spTree>
    <p:extLst>
      <p:ext uri="{BB962C8B-B14F-4D97-AF65-F5344CB8AC3E}">
        <p14:creationId xmlns:p14="http://schemas.microsoft.com/office/powerpoint/2010/main" val="33701959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Twin Non-Paradox</a:t>
            </a:r>
            <a:endParaRPr lang="en-US" dirty="0"/>
          </a:p>
        </p:txBody>
      </p:sp>
      <p:sp>
        <p:nvSpPr>
          <p:cNvPr id="3" name="Content Placeholder 2"/>
          <p:cNvSpPr>
            <a:spLocks noGrp="1"/>
          </p:cNvSpPr>
          <p:nvPr>
            <p:ph idx="1"/>
          </p:nvPr>
        </p:nvSpPr>
        <p:spPr>
          <a:xfrm>
            <a:off x="0" y="990600"/>
            <a:ext cx="9144000" cy="5867400"/>
          </a:xfrm>
        </p:spPr>
        <p:txBody>
          <a:bodyPr>
            <a:normAutofit fontScale="70000" lnSpcReduction="20000"/>
          </a:bodyPr>
          <a:lstStyle/>
          <a:p>
            <a:r>
              <a:rPr lang="en-US" dirty="0"/>
              <a:t>The answer is that Alice, the twin who turned around, has aged less. </a:t>
            </a:r>
            <a:endParaRPr lang="en-US" dirty="0" smtClean="0"/>
          </a:p>
          <a:p>
            <a:r>
              <a:rPr lang="en-US" dirty="0" smtClean="0"/>
              <a:t>The </a:t>
            </a:r>
            <a:r>
              <a:rPr lang="en-US" dirty="0"/>
              <a:t>situation is not symmetrical, because in order to return to Earth, Alice must have </a:t>
            </a:r>
            <a:r>
              <a:rPr lang="en-US" dirty="0" smtClean="0"/>
              <a:t>accelerated. Our </a:t>
            </a:r>
            <a:r>
              <a:rPr lang="en-US" dirty="0"/>
              <a:t>descriptions of how things looked to different observers (Lorentz transformations) so far do not describe accelerated observers, so we only know how things look to Beth. </a:t>
            </a:r>
            <a:endParaRPr lang="en-US" dirty="0" smtClean="0"/>
          </a:p>
          <a:p>
            <a:r>
              <a:rPr lang="en-US" dirty="0" smtClean="0"/>
              <a:t>Of </a:t>
            </a:r>
            <a:r>
              <a:rPr lang="en-US" dirty="0"/>
              <a:t>course Alice must agree that Beth is older, when they now stand side-by side. Now we can put together a conclusion about how Beth must have looked to Alice while Alice was accelerating. While turning back (accelerating toward earth), </a:t>
            </a:r>
            <a:r>
              <a:rPr lang="en-US" dirty="0" smtClean="0"/>
              <a:t> Alice </a:t>
            </a:r>
            <a:r>
              <a:rPr lang="en-US" dirty="0"/>
              <a:t>must observe Beth's clock to be running fast, not slow</a:t>
            </a:r>
            <a:r>
              <a:rPr lang="en-US" dirty="0" smtClean="0"/>
              <a:t>.</a:t>
            </a:r>
            <a:r>
              <a:rPr lang="en-US" dirty="0"/>
              <a:t> </a:t>
            </a:r>
          </a:p>
          <a:p>
            <a:r>
              <a:rPr lang="en-US" dirty="0" smtClean="0"/>
              <a:t>So this </a:t>
            </a:r>
            <a:r>
              <a:rPr lang="en-US" dirty="0"/>
              <a:t>is </a:t>
            </a:r>
            <a:r>
              <a:rPr lang="en-US" u="sng" dirty="0"/>
              <a:t>not a paradox at all </a:t>
            </a:r>
            <a:r>
              <a:rPr lang="en-US" dirty="0"/>
              <a:t>but just a reminder that the SR transformations only work between reference frames which are not accelerating (</a:t>
            </a:r>
            <a:r>
              <a:rPr lang="en-US" i="1" dirty="0"/>
              <a:t>at least</a:t>
            </a:r>
            <a:r>
              <a:rPr lang="en-US" dirty="0"/>
              <a:t> with respect to each other, leaving aside the question of absolute acceleration.) But you can also see that from SR we can draw conclusions about how things </a:t>
            </a:r>
            <a:r>
              <a:rPr lang="en-US" i="1" dirty="0"/>
              <a:t>must</a:t>
            </a:r>
            <a:r>
              <a:rPr lang="en-US" dirty="0"/>
              <a:t> look to accelerating observers.</a:t>
            </a:r>
          </a:p>
          <a:p>
            <a:r>
              <a:rPr lang="en-US" dirty="0"/>
              <a:t>Let's go further in seeing how things look to accelerating observers. In particular, let's look for ways in which the simple laws of physics might get messed up in their frames</a:t>
            </a:r>
            <a:r>
              <a:rPr lang="en-US" dirty="0" smtClean="0"/>
              <a:t>.</a:t>
            </a:r>
            <a:endParaRPr lang="en-US" dirty="0"/>
          </a:p>
        </p:txBody>
      </p:sp>
    </p:spTree>
    <p:extLst>
      <p:ext uri="{BB962C8B-B14F-4D97-AF65-F5344CB8AC3E}">
        <p14:creationId xmlns:p14="http://schemas.microsoft.com/office/powerpoint/2010/main" val="37151154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001000" cy="762000"/>
          </a:xfrm>
        </p:spPr>
        <p:txBody>
          <a:bodyPr/>
          <a:lstStyle/>
          <a:p>
            <a:r>
              <a:rPr lang="en-US" dirty="0" smtClean="0"/>
              <a:t>Accelerating Clocks</a:t>
            </a:r>
            <a:endParaRPr lang="en-US" dirty="0"/>
          </a:p>
        </p:txBody>
      </p:sp>
      <p:sp>
        <p:nvSpPr>
          <p:cNvPr id="3" name="Content Placeholder 2"/>
          <p:cNvSpPr>
            <a:spLocks noGrp="1"/>
          </p:cNvSpPr>
          <p:nvPr>
            <p:ph idx="1"/>
          </p:nvPr>
        </p:nvSpPr>
        <p:spPr>
          <a:xfrm>
            <a:off x="8466" y="672305"/>
            <a:ext cx="9135533" cy="860818"/>
          </a:xfrm>
        </p:spPr>
        <p:txBody>
          <a:bodyPr>
            <a:normAutofit lnSpcReduction="10000"/>
          </a:bodyPr>
          <a:lstStyle/>
          <a:p>
            <a:r>
              <a:rPr lang="en-US" sz="1800" dirty="0"/>
              <a:t> We saw that clock rates must appear different to an accelerated observer. Let's investigate further. Here's a pair of our simple two-mirror clocks viewed over a brief interval during which they accelerate toward our left, at rest in the middle of the interval.</a:t>
            </a:r>
          </a:p>
          <a:p>
            <a:endParaRPr lang="en-US" dirty="0"/>
          </a:p>
        </p:txBody>
      </p:sp>
      <p:grpSp>
        <p:nvGrpSpPr>
          <p:cNvPr id="35" name="Group 35"/>
          <p:cNvGrpSpPr/>
          <p:nvPr/>
        </p:nvGrpSpPr>
        <p:grpSpPr>
          <a:xfrm>
            <a:off x="321470" y="2727325"/>
            <a:ext cx="1281113" cy="1187450"/>
            <a:chOff x="-12700" y="2270125"/>
            <a:chExt cx="1281113" cy="1187450"/>
          </a:xfrm>
        </p:grpSpPr>
        <p:sp>
          <p:nvSpPr>
            <p:cNvPr id="4" name="Text Box 9"/>
            <p:cNvSpPr txBox="1">
              <a:spLocks noChangeArrowheads="1"/>
            </p:cNvSpPr>
            <p:nvPr/>
          </p:nvSpPr>
          <p:spPr bwMode="auto">
            <a:xfrm flipH="1">
              <a:off x="79375" y="2452688"/>
              <a:ext cx="549275" cy="365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a:ea typeface="Times New Roman" pitchFamily="18" charset="0"/>
                  <a:cs typeface="Times New Roman" pitchFamily="18" charset="0"/>
                </a:rPr>
                <a:t>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Line 6"/>
            <p:cNvSpPr>
              <a:spLocks noChangeShapeType="1"/>
            </p:cNvSpPr>
            <p:nvPr/>
          </p:nvSpPr>
          <p:spPr bwMode="auto">
            <a:xfrm>
              <a:off x="719138" y="2270125"/>
              <a:ext cx="0" cy="11874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Line 26"/>
            <p:cNvSpPr>
              <a:spLocks noChangeShapeType="1"/>
            </p:cNvSpPr>
            <p:nvPr/>
          </p:nvSpPr>
          <p:spPr bwMode="auto">
            <a:xfrm>
              <a:off x="993775" y="2270125"/>
              <a:ext cx="0" cy="11874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Line 25"/>
            <p:cNvSpPr>
              <a:spLocks noChangeShapeType="1"/>
            </p:cNvSpPr>
            <p:nvPr/>
          </p:nvSpPr>
          <p:spPr bwMode="auto">
            <a:xfrm>
              <a:off x="1268413" y="2270125"/>
              <a:ext cx="0" cy="11874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Line 5"/>
            <p:cNvSpPr>
              <a:spLocks noChangeShapeType="1"/>
            </p:cNvSpPr>
            <p:nvPr/>
          </p:nvSpPr>
          <p:spPr bwMode="auto">
            <a:xfrm flipH="1">
              <a:off x="719138" y="2817813"/>
              <a:ext cx="92075" cy="0"/>
            </a:xfrm>
            <a:prstGeom prst="line">
              <a:avLst/>
            </a:prstGeom>
            <a:noFill/>
            <a:ln w="9525">
              <a:solidFill>
                <a:srgbClr val="FF66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Line 4"/>
            <p:cNvSpPr>
              <a:spLocks noChangeShapeType="1"/>
            </p:cNvSpPr>
            <p:nvPr/>
          </p:nvSpPr>
          <p:spPr bwMode="auto">
            <a:xfrm>
              <a:off x="719138" y="2727325"/>
              <a:ext cx="92075" cy="0"/>
            </a:xfrm>
            <a:prstGeom prst="line">
              <a:avLst/>
            </a:prstGeom>
            <a:noFill/>
            <a:ln w="9525">
              <a:solidFill>
                <a:srgbClr val="FF66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Line 24"/>
            <p:cNvSpPr>
              <a:spLocks noChangeShapeType="1"/>
            </p:cNvSpPr>
            <p:nvPr/>
          </p:nvSpPr>
          <p:spPr bwMode="auto">
            <a:xfrm>
              <a:off x="1085850" y="2817813"/>
              <a:ext cx="182563" cy="0"/>
            </a:xfrm>
            <a:prstGeom prst="line">
              <a:avLst/>
            </a:prstGeom>
            <a:noFill/>
            <a:ln w="9525">
              <a:solidFill>
                <a:srgbClr val="FF66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Line 8"/>
            <p:cNvSpPr>
              <a:spLocks noChangeShapeType="1"/>
            </p:cNvSpPr>
            <p:nvPr/>
          </p:nvSpPr>
          <p:spPr bwMode="auto">
            <a:xfrm flipH="1">
              <a:off x="-12700" y="2452688"/>
              <a:ext cx="549275"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6" name="Group 36"/>
          <p:cNvGrpSpPr/>
          <p:nvPr/>
        </p:nvGrpSpPr>
        <p:grpSpPr>
          <a:xfrm>
            <a:off x="412751" y="1459176"/>
            <a:ext cx="2468563" cy="1189037"/>
            <a:chOff x="-103188" y="544513"/>
            <a:chExt cx="2468563" cy="1189037"/>
          </a:xfrm>
        </p:grpSpPr>
        <p:sp>
          <p:nvSpPr>
            <p:cNvPr id="5" name="Line 29"/>
            <p:cNvSpPr>
              <a:spLocks noChangeShapeType="1"/>
            </p:cNvSpPr>
            <p:nvPr/>
          </p:nvSpPr>
          <p:spPr bwMode="auto">
            <a:xfrm>
              <a:off x="536575" y="544513"/>
              <a:ext cx="0" cy="118903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Line 28"/>
            <p:cNvSpPr>
              <a:spLocks noChangeShapeType="1"/>
            </p:cNvSpPr>
            <p:nvPr/>
          </p:nvSpPr>
          <p:spPr bwMode="auto">
            <a:xfrm>
              <a:off x="811213" y="544513"/>
              <a:ext cx="0" cy="118903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Line 1"/>
            <p:cNvSpPr>
              <a:spLocks noChangeShapeType="1"/>
            </p:cNvSpPr>
            <p:nvPr/>
          </p:nvSpPr>
          <p:spPr bwMode="auto">
            <a:xfrm>
              <a:off x="1085850" y="544513"/>
              <a:ext cx="0" cy="118903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Line 27"/>
            <p:cNvSpPr>
              <a:spLocks noChangeShapeType="1"/>
            </p:cNvSpPr>
            <p:nvPr/>
          </p:nvSpPr>
          <p:spPr bwMode="auto">
            <a:xfrm>
              <a:off x="628650" y="1171575"/>
              <a:ext cx="365125" cy="0"/>
            </a:xfrm>
            <a:prstGeom prst="line">
              <a:avLst/>
            </a:prstGeom>
            <a:noFill/>
            <a:ln w="9525">
              <a:solidFill>
                <a:srgbClr val="FF66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Text Box 3"/>
            <p:cNvSpPr txBox="1">
              <a:spLocks noChangeArrowheads="1"/>
            </p:cNvSpPr>
            <p:nvPr/>
          </p:nvSpPr>
          <p:spPr bwMode="auto">
            <a:xfrm>
              <a:off x="1450975" y="806450"/>
              <a:ext cx="914400" cy="914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a:ea typeface="Times New Roman" pitchFamily="18" charset="0"/>
                  <a:cs typeface="Times New Roman" pitchFamily="18" charset="0"/>
                </a:rPr>
                <a:t>v</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Line 2"/>
            <p:cNvSpPr>
              <a:spLocks noChangeShapeType="1"/>
            </p:cNvSpPr>
            <p:nvPr/>
          </p:nvSpPr>
          <p:spPr bwMode="auto">
            <a:xfrm>
              <a:off x="1358900" y="898525"/>
              <a:ext cx="549275"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Text Box 21"/>
            <p:cNvSpPr txBox="1">
              <a:spLocks noChangeArrowheads="1"/>
            </p:cNvSpPr>
            <p:nvPr/>
          </p:nvSpPr>
          <p:spPr bwMode="auto">
            <a:xfrm flipH="1">
              <a:off x="79375" y="806450"/>
              <a:ext cx="365125" cy="2746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a:ea typeface="Times New Roman" pitchFamily="18" charset="0"/>
                  <a:cs typeface="Times New Roman" pitchFamily="18" charset="0"/>
                </a:rPr>
                <a:t>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Line 20"/>
            <p:cNvSpPr>
              <a:spLocks noChangeShapeType="1"/>
            </p:cNvSpPr>
            <p:nvPr/>
          </p:nvSpPr>
          <p:spPr bwMode="auto">
            <a:xfrm flipH="1">
              <a:off x="-103188" y="806450"/>
              <a:ext cx="5476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7" name="Text Box 19"/>
          <p:cNvSpPr txBox="1">
            <a:spLocks noChangeArrowheads="1"/>
          </p:cNvSpPr>
          <p:nvPr/>
        </p:nvSpPr>
        <p:spPr bwMode="auto">
          <a:xfrm>
            <a:off x="2785597" y="1533122"/>
            <a:ext cx="4237037" cy="11062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Helvetica"/>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Helvetica"/>
                <a:ea typeface="Times New Roman" pitchFamily="18" charset="0"/>
                <a:cs typeface="Times New Roman" pitchFamily="18" charset="0"/>
              </a:rPr>
              <a:t>The light leaves the middle,</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Helvetica"/>
                <a:ea typeface="Times New Roman" pitchFamily="18" charset="0"/>
                <a:cs typeface="Times New Roman" pitchFamily="18" charset="0"/>
              </a:rPr>
              <a:t>starting the clock tick on both sides</a:t>
            </a:r>
            <a:r>
              <a:rPr kumimoji="0" lang="en-US" sz="1800" b="0" i="0" u="none" strike="noStrike" cap="none" normalizeH="0" baseline="0" dirty="0" smtClean="0">
                <a:ln>
                  <a:noFill/>
                </a:ln>
                <a:solidFill>
                  <a:schemeClr val="tx1"/>
                </a:solidFill>
                <a:effectLst/>
                <a:latin typeface="Times"/>
                <a:ea typeface="Times New Roman" pitchFamily="18"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Text Box 12"/>
          <p:cNvSpPr txBox="1">
            <a:spLocks noChangeArrowheads="1"/>
          </p:cNvSpPr>
          <p:nvPr/>
        </p:nvSpPr>
        <p:spPr bwMode="auto">
          <a:xfrm>
            <a:off x="2785597" y="2648214"/>
            <a:ext cx="4834403" cy="13472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Helvetica"/>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Helvetica"/>
                <a:ea typeface="Times New Roman" pitchFamily="18" charset="0"/>
                <a:cs typeface="Times New Roman" pitchFamily="18" charset="0"/>
              </a:rPr>
              <a:t>The light reaches the left side, which was moving toward it,</a:t>
            </a:r>
            <a:r>
              <a:rPr lang="en-US" sz="800" dirty="0">
                <a:latin typeface="Arial" pitchFamily="34" charset="0"/>
                <a:cs typeface="Arial" pitchFamily="34" charset="0"/>
              </a:rPr>
              <a:t> </a:t>
            </a:r>
            <a:r>
              <a:rPr kumimoji="0" lang="en-US" sz="1800" b="0" i="0" u="none" strike="noStrike" cap="none" normalizeH="0" baseline="0" dirty="0" smtClean="0">
                <a:ln>
                  <a:noFill/>
                </a:ln>
                <a:solidFill>
                  <a:schemeClr val="tx1"/>
                </a:solidFill>
                <a:effectLst/>
                <a:latin typeface="Helvetica"/>
                <a:ea typeface="Times New Roman" pitchFamily="18" charset="0"/>
                <a:cs typeface="Times New Roman" pitchFamily="18" charset="0"/>
              </a:rPr>
              <a:t>before reaching the right side, </a:t>
            </a:r>
            <a:r>
              <a:rPr lang="en-US" sz="800" dirty="0">
                <a:latin typeface="Arial" pitchFamily="34" charset="0"/>
                <a:cs typeface="Arial" pitchFamily="34" charset="0"/>
              </a:rPr>
              <a:t> </a:t>
            </a:r>
            <a:r>
              <a:rPr kumimoji="0" lang="en-US" sz="1800" b="0" i="0" u="none" strike="noStrike" cap="none" normalizeH="0" baseline="0" dirty="0" smtClean="0">
                <a:ln>
                  <a:noFill/>
                </a:ln>
                <a:solidFill>
                  <a:schemeClr val="tx1"/>
                </a:solidFill>
                <a:effectLst/>
                <a:latin typeface="Helvetica"/>
                <a:ea typeface="Times New Roman" pitchFamily="18" charset="0"/>
                <a:cs typeface="Times New Roman" pitchFamily="18" charset="0"/>
              </a:rPr>
              <a:t>which moved away.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Text Box 18"/>
          <p:cNvSpPr txBox="1">
            <a:spLocks noChangeArrowheads="1"/>
          </p:cNvSpPr>
          <p:nvPr/>
        </p:nvSpPr>
        <p:spPr bwMode="auto">
          <a:xfrm>
            <a:off x="2881314" y="4179623"/>
            <a:ext cx="4834404" cy="12795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Helvetica"/>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Helvetica"/>
                <a:ea typeface="Times New Roman" pitchFamily="18" charset="0"/>
                <a:cs typeface="Times New Roman" pitchFamily="18" charset="0"/>
              </a:rPr>
              <a:t>The left-side tick finishes, as the middle side moves toward that light</a:t>
            </a:r>
            <a:r>
              <a:rPr lang="en-US" sz="800" dirty="0" smtClean="0">
                <a:latin typeface="Arial" pitchFamily="34" charset="0"/>
                <a:cs typeface="Arial" pitchFamily="34" charset="0"/>
              </a:rPr>
              <a:t>. </a:t>
            </a:r>
            <a:r>
              <a:rPr kumimoji="0" lang="en-US" sz="1800" b="0" i="0" u="none" strike="noStrike" cap="none" normalizeH="0" baseline="0" dirty="0" smtClean="0">
                <a:ln>
                  <a:noFill/>
                </a:ln>
                <a:solidFill>
                  <a:schemeClr val="tx1"/>
                </a:solidFill>
                <a:effectLst/>
                <a:latin typeface="Helvetica"/>
                <a:ea typeface="Times New Roman" pitchFamily="18" charset="0"/>
                <a:cs typeface="Times New Roman" pitchFamily="18" charset="0"/>
              </a:rPr>
              <a:t>The right-side tick doesn't, as the middle moves away from it.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37" name="Group 34"/>
          <p:cNvGrpSpPr/>
          <p:nvPr/>
        </p:nvGrpSpPr>
        <p:grpSpPr>
          <a:xfrm>
            <a:off x="320676" y="3995473"/>
            <a:ext cx="2560638" cy="1189038"/>
            <a:chOff x="-195263" y="3914775"/>
            <a:chExt cx="2560638" cy="1189038"/>
          </a:xfrm>
        </p:grpSpPr>
        <p:sp>
          <p:nvSpPr>
            <p:cNvPr id="17" name="Line 7"/>
            <p:cNvSpPr>
              <a:spLocks noChangeShapeType="1"/>
            </p:cNvSpPr>
            <p:nvPr/>
          </p:nvSpPr>
          <p:spPr bwMode="auto">
            <a:xfrm>
              <a:off x="536575" y="3914775"/>
              <a:ext cx="0" cy="118903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Line 14"/>
            <p:cNvSpPr>
              <a:spLocks noChangeShapeType="1"/>
            </p:cNvSpPr>
            <p:nvPr/>
          </p:nvSpPr>
          <p:spPr bwMode="auto">
            <a:xfrm>
              <a:off x="811213" y="3914775"/>
              <a:ext cx="0" cy="118903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Line 17"/>
            <p:cNvSpPr>
              <a:spLocks noChangeShapeType="1"/>
            </p:cNvSpPr>
            <p:nvPr/>
          </p:nvSpPr>
          <p:spPr bwMode="auto">
            <a:xfrm>
              <a:off x="1085850" y="3914775"/>
              <a:ext cx="0" cy="118903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Text Box 23"/>
            <p:cNvSpPr txBox="1">
              <a:spLocks noChangeArrowheads="1"/>
            </p:cNvSpPr>
            <p:nvPr/>
          </p:nvSpPr>
          <p:spPr bwMode="auto">
            <a:xfrm flipH="1">
              <a:off x="1450975" y="4098925"/>
              <a:ext cx="914400" cy="914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a:ea typeface="Times New Roman" pitchFamily="18" charset="0"/>
                  <a:cs typeface="Times New Roman" pitchFamily="18" charset="0"/>
                </a:rPr>
                <a:t>v</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Line 22"/>
            <p:cNvSpPr>
              <a:spLocks noChangeShapeType="1"/>
            </p:cNvSpPr>
            <p:nvPr/>
          </p:nvSpPr>
          <p:spPr bwMode="auto">
            <a:xfrm flipH="1">
              <a:off x="1358900" y="4189413"/>
              <a:ext cx="549275"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Text Box 11"/>
            <p:cNvSpPr txBox="1">
              <a:spLocks noChangeArrowheads="1"/>
            </p:cNvSpPr>
            <p:nvPr/>
          </p:nvSpPr>
          <p:spPr bwMode="auto">
            <a:xfrm flipH="1">
              <a:off x="-103188" y="4189413"/>
              <a:ext cx="549276" cy="365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a:ea typeface="Times New Roman" pitchFamily="18" charset="0"/>
                  <a:cs typeface="Times New Roman" pitchFamily="18" charset="0"/>
                </a:rPr>
                <a:t>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Line 10"/>
            <p:cNvSpPr>
              <a:spLocks noChangeShapeType="1"/>
            </p:cNvSpPr>
            <p:nvPr/>
          </p:nvSpPr>
          <p:spPr bwMode="auto">
            <a:xfrm flipH="1">
              <a:off x="-195263" y="4189413"/>
              <a:ext cx="54927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Line 13"/>
            <p:cNvSpPr>
              <a:spLocks noChangeShapeType="1"/>
            </p:cNvSpPr>
            <p:nvPr/>
          </p:nvSpPr>
          <p:spPr bwMode="auto">
            <a:xfrm>
              <a:off x="628650" y="4464050"/>
              <a:ext cx="182563" cy="0"/>
            </a:xfrm>
            <a:prstGeom prst="line">
              <a:avLst/>
            </a:prstGeom>
            <a:noFill/>
            <a:ln w="9525">
              <a:solidFill>
                <a:srgbClr val="FF66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Line 16"/>
            <p:cNvSpPr>
              <a:spLocks noChangeShapeType="1"/>
            </p:cNvSpPr>
            <p:nvPr/>
          </p:nvSpPr>
          <p:spPr bwMode="auto">
            <a:xfrm flipH="1">
              <a:off x="901700" y="4464050"/>
              <a:ext cx="184150" cy="0"/>
            </a:xfrm>
            <a:prstGeom prst="line">
              <a:avLst/>
            </a:prstGeom>
            <a:noFill/>
            <a:ln w="9525">
              <a:solidFill>
                <a:srgbClr val="FF66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2" name="Text Box 15"/>
          <p:cNvSpPr txBox="1">
            <a:spLocks noChangeArrowheads="1"/>
          </p:cNvSpPr>
          <p:nvPr/>
        </p:nvSpPr>
        <p:spPr bwMode="auto">
          <a:xfrm>
            <a:off x="0" y="5841205"/>
            <a:ext cx="9144000" cy="101679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sng" strike="noStrike" cap="none" normalizeH="0" baseline="0" dirty="0" smtClean="0">
                <a:ln>
                  <a:noFill/>
                </a:ln>
                <a:solidFill>
                  <a:schemeClr val="tx1"/>
                </a:solidFill>
                <a:effectLst/>
                <a:latin typeface="Helvetica"/>
                <a:ea typeface="Times New Roman" pitchFamily="18" charset="0"/>
                <a:cs typeface="Times New Roman" pitchFamily="18" charset="0"/>
              </a:rPr>
              <a:t>An observer can conclude </a:t>
            </a:r>
            <a:r>
              <a:rPr kumimoji="0" lang="en-US" sz="2000" b="0" i="1" u="sng" strike="noStrike" cap="none" normalizeH="0" baseline="0" dirty="0" smtClean="0">
                <a:ln>
                  <a:noFill/>
                </a:ln>
                <a:solidFill>
                  <a:schemeClr val="tx1"/>
                </a:solidFill>
                <a:effectLst/>
                <a:latin typeface="Helvetica"/>
                <a:ea typeface="Times New Roman" pitchFamily="18" charset="0"/>
                <a:cs typeface="Times New Roman" pitchFamily="18" charset="0"/>
              </a:rPr>
              <a:t>objectively</a:t>
            </a:r>
            <a:r>
              <a:rPr kumimoji="0" lang="en-US" sz="2000" b="0" i="0" u="sng" strike="noStrike" cap="none" normalizeH="0" baseline="0" dirty="0" smtClean="0">
                <a:ln>
                  <a:noFill/>
                </a:ln>
                <a:solidFill>
                  <a:schemeClr val="tx1"/>
                </a:solidFill>
                <a:effectLst/>
                <a:latin typeface="Helvetica"/>
                <a:ea typeface="Times New Roman" pitchFamily="18" charset="0"/>
                <a:cs typeface="Times New Roman" pitchFamily="18" charset="0"/>
              </a:rPr>
              <a:t> that the left clock is running faster than the right clock. </a:t>
            </a:r>
            <a:r>
              <a:rPr lang="en-US" sz="2000" dirty="0">
                <a:latin typeface="Arial" pitchFamily="34" charset="0"/>
                <a:cs typeface="Arial" pitchFamily="34" charset="0"/>
              </a:rPr>
              <a:t> </a:t>
            </a:r>
            <a:r>
              <a:rPr kumimoji="0" lang="en-US" sz="2000" b="0" i="0" u="none" strike="noStrike" cap="none" normalizeH="0" baseline="0" dirty="0" smtClean="0">
                <a:ln>
                  <a:noFill/>
                </a:ln>
                <a:solidFill>
                  <a:schemeClr val="tx1"/>
                </a:solidFill>
                <a:effectLst/>
                <a:latin typeface="Helvetica"/>
                <a:ea typeface="Times New Roman" pitchFamily="18" charset="0"/>
                <a:cs typeface="Times New Roman" pitchFamily="18" charset="0"/>
              </a:rPr>
              <a:t>(e.g. by film exposed on only the left  side)</a:t>
            </a:r>
            <a:r>
              <a:rPr lang="en-US" sz="2000" dirty="0" smtClean="0">
                <a:latin typeface="Arial" pitchFamily="34" charset="0"/>
                <a:cs typeface="Arial" pitchFamily="34" charset="0"/>
              </a:rPr>
              <a:t>. </a:t>
            </a:r>
            <a:r>
              <a:rPr kumimoji="0" lang="en-US" sz="2000" b="0" i="0" u="none" strike="noStrike" cap="none" normalizeH="0" baseline="0" dirty="0" smtClean="0">
                <a:ln>
                  <a:noFill/>
                </a:ln>
                <a:solidFill>
                  <a:schemeClr val="tx1"/>
                </a:solidFill>
                <a:effectLst/>
                <a:latin typeface="Helvetica"/>
                <a:ea typeface="Times New Roman" pitchFamily="18" charset="0"/>
                <a:cs typeface="Times New Roman" pitchFamily="18" charset="0"/>
              </a:rPr>
              <a:t>The clock the acceleration is </a:t>
            </a:r>
            <a:r>
              <a:rPr kumimoji="0" lang="en-US" sz="2000" b="0" i="1" u="none" strike="noStrike" cap="none" normalizeH="0" baseline="0" dirty="0" smtClean="0">
                <a:ln>
                  <a:noFill/>
                </a:ln>
                <a:solidFill>
                  <a:schemeClr val="tx1"/>
                </a:solidFill>
                <a:effectLst/>
                <a:latin typeface="Helvetica"/>
                <a:ea typeface="Times New Roman" pitchFamily="18" charset="0"/>
                <a:cs typeface="Times New Roman" pitchFamily="18" charset="0"/>
              </a:rPr>
              <a:t>toward</a:t>
            </a:r>
            <a:r>
              <a:rPr kumimoji="0" lang="en-US" sz="2000" b="0" i="0" u="none" strike="noStrike" cap="none" normalizeH="0" baseline="0" dirty="0" smtClean="0">
                <a:ln>
                  <a:noFill/>
                </a:ln>
                <a:solidFill>
                  <a:schemeClr val="tx1"/>
                </a:solidFill>
                <a:effectLst/>
                <a:latin typeface="Helvetica"/>
                <a:ea typeface="Times New Roman" pitchFamily="18" charset="0"/>
                <a:cs typeface="Times New Roman" pitchFamily="18" charset="0"/>
              </a:rPr>
              <a:t> runs </a:t>
            </a:r>
            <a:r>
              <a:rPr kumimoji="0" lang="en-US" sz="2000" b="0" i="1" u="none" strike="noStrike" cap="none" normalizeH="0" baseline="0" dirty="0" smtClean="0">
                <a:ln>
                  <a:noFill/>
                </a:ln>
                <a:solidFill>
                  <a:schemeClr val="tx1"/>
                </a:solidFill>
                <a:effectLst/>
                <a:latin typeface="Helvetica"/>
                <a:ea typeface="Times New Roman" pitchFamily="18" charset="0"/>
                <a:cs typeface="Times New Roman" pitchFamily="18" charset="0"/>
              </a:rPr>
              <a:t>fast</a:t>
            </a:r>
            <a:r>
              <a:rPr kumimoji="0" lang="en-US" sz="2000" b="0" i="0" u="none" strike="noStrike" cap="none" normalizeH="0" baseline="0" dirty="0" smtClean="0">
                <a:ln>
                  <a:noFill/>
                </a:ln>
                <a:solidFill>
                  <a:schemeClr val="tx1"/>
                </a:solidFill>
                <a:effectLst/>
                <a:latin typeface="Helvetica"/>
                <a:ea typeface="Times New Roman" pitchFamily="18" charset="0"/>
                <a:cs typeface="Times New Roman" pitchFamily="18" charset="0"/>
              </a:rPr>
              <a:t>, the clock the acceleration is </a:t>
            </a:r>
            <a:r>
              <a:rPr kumimoji="0" lang="en-US" sz="2000" b="0" i="1" u="none" strike="noStrike" cap="none" normalizeH="0" baseline="0" dirty="0" smtClean="0">
                <a:ln>
                  <a:noFill/>
                </a:ln>
                <a:solidFill>
                  <a:schemeClr val="tx1"/>
                </a:solidFill>
                <a:effectLst/>
                <a:latin typeface="Helvetica"/>
                <a:ea typeface="Times New Roman" pitchFamily="18" charset="0"/>
                <a:cs typeface="Times New Roman" pitchFamily="18" charset="0"/>
              </a:rPr>
              <a:t>from</a:t>
            </a:r>
            <a:r>
              <a:rPr kumimoji="0" lang="en-US" sz="2000" b="0" i="0" u="none" strike="noStrike" cap="none" normalizeH="0" baseline="0" dirty="0" smtClean="0">
                <a:ln>
                  <a:noFill/>
                </a:ln>
                <a:solidFill>
                  <a:schemeClr val="tx1"/>
                </a:solidFill>
                <a:effectLst/>
                <a:latin typeface="Helvetica"/>
                <a:ea typeface="Times New Roman" pitchFamily="18" charset="0"/>
                <a:cs typeface="Times New Roman" pitchFamily="18" charset="0"/>
              </a:rPr>
              <a:t> runs </a:t>
            </a:r>
            <a:r>
              <a:rPr kumimoji="0" lang="en-US" sz="2000" b="0" i="1" u="none" strike="noStrike" cap="none" normalizeH="0" baseline="0" dirty="0" smtClean="0">
                <a:ln>
                  <a:noFill/>
                </a:ln>
                <a:solidFill>
                  <a:schemeClr val="tx1"/>
                </a:solidFill>
                <a:effectLst/>
                <a:latin typeface="Helvetica"/>
                <a:ea typeface="Times New Roman" pitchFamily="18" charset="0"/>
                <a:cs typeface="Times New Roman" pitchFamily="18" charset="0"/>
              </a:rPr>
              <a:t>slow</a:t>
            </a:r>
            <a:r>
              <a:rPr kumimoji="0" lang="en-US" sz="2000" b="0" i="0" u="none" strike="noStrike" cap="none" normalizeH="0" baseline="0" dirty="0" smtClean="0">
                <a:ln>
                  <a:noFill/>
                </a:ln>
                <a:solidFill>
                  <a:schemeClr val="tx1"/>
                </a:solidFill>
                <a:effectLst/>
                <a:latin typeface="Helvetica"/>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Rectangle 3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3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sng" strike="noStrike" cap="none" normalizeH="0" baseline="0" smtClean="0">
                <a:ln>
                  <a:noFill/>
                </a:ln>
                <a:solidFill>
                  <a:srgbClr val="FF0000"/>
                </a:solidFill>
                <a:effectLst/>
                <a:latin typeface="Helvetica"/>
                <a:ea typeface="Times New Roman" pitchFamily="18" charset="0"/>
                <a:cs typeface="Times New Roman" pitchFamily="18" charset="0"/>
              </a:rPr>
              <a:t/>
            </a:r>
            <a:br>
              <a:rPr kumimoji="0" lang="en-US" sz="2400" b="0" i="0" u="sng" strike="noStrike" cap="none" normalizeH="0" baseline="0" smtClean="0">
                <a:ln>
                  <a:noFill/>
                </a:ln>
                <a:solidFill>
                  <a:srgbClr val="FF0000"/>
                </a:solidFill>
                <a:effectLst/>
                <a:latin typeface="Helvetica"/>
                <a:ea typeface="Times New Roman" pitchFamily="18" charset="0"/>
                <a:cs typeface="Times New Roman" pitchFamily="18"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56134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US" dirty="0" smtClean="0"/>
              <a:t>An invariant is lost and another gained</a:t>
            </a:r>
            <a:endParaRPr lang="en-US" dirty="0"/>
          </a:p>
        </p:txBody>
      </p:sp>
      <p:sp>
        <p:nvSpPr>
          <p:cNvPr id="3" name="Content Placeholder 2"/>
          <p:cNvSpPr>
            <a:spLocks noGrp="1"/>
          </p:cNvSpPr>
          <p:nvPr>
            <p:ph idx="1"/>
          </p:nvPr>
        </p:nvSpPr>
        <p:spPr>
          <a:xfrm>
            <a:off x="0" y="838200"/>
            <a:ext cx="9144000" cy="6019800"/>
          </a:xfrm>
        </p:spPr>
        <p:txBody>
          <a:bodyPr>
            <a:normAutofit/>
          </a:bodyPr>
          <a:lstStyle/>
          <a:p>
            <a:r>
              <a:rPr lang="en-US" sz="2200" dirty="0" smtClean="0"/>
              <a:t>By </a:t>
            </a:r>
            <a:r>
              <a:rPr lang="en-US" sz="2200" dirty="0"/>
              <a:t>assuming the correctness of Maxwell's equations and the principle of relativity </a:t>
            </a:r>
            <a:r>
              <a:rPr lang="en-US" sz="2200" dirty="0" smtClean="0"/>
              <a:t>we </a:t>
            </a:r>
            <a:r>
              <a:rPr lang="en-US" sz="2200" dirty="0"/>
              <a:t>have </a:t>
            </a:r>
            <a:r>
              <a:rPr lang="en-US" sz="2200" dirty="0" smtClean="0"/>
              <a:t>shown </a:t>
            </a:r>
            <a:r>
              <a:rPr lang="en-US" sz="2200" u="sng" dirty="0" smtClean="0"/>
              <a:t>inertial </a:t>
            </a:r>
            <a:r>
              <a:rPr lang="en-US" sz="2200" u="sng" dirty="0"/>
              <a:t>m must depend on the reference </a:t>
            </a:r>
            <a:r>
              <a:rPr lang="en-US" sz="2200" u="sng" dirty="0" smtClean="0"/>
              <a:t>frame</a:t>
            </a:r>
            <a:r>
              <a:rPr lang="en-US" sz="2200" dirty="0" smtClean="0"/>
              <a:t>.</a:t>
            </a:r>
            <a:endParaRPr lang="en-US" sz="2200" dirty="0"/>
          </a:p>
          <a:p>
            <a:r>
              <a:rPr lang="en-US" sz="2000" dirty="0" smtClean="0"/>
              <a:t>Lorentz </a:t>
            </a:r>
            <a:r>
              <a:rPr lang="en-US" sz="2000" dirty="0"/>
              <a:t>and Poincare' </a:t>
            </a:r>
            <a:r>
              <a:rPr lang="en-US" sz="2000" dirty="0" smtClean="0"/>
              <a:t>got </a:t>
            </a:r>
            <a:r>
              <a:rPr lang="en-US" sz="2000" dirty="0"/>
              <a:t>their speed-dependent </a:t>
            </a:r>
            <a:r>
              <a:rPr lang="en-US" sz="2000" dirty="0" smtClean="0"/>
              <a:t>m’s from essentially </a:t>
            </a:r>
            <a:r>
              <a:rPr lang="en-US" sz="2000" dirty="0"/>
              <a:t>the same argument, but using that the laws of physics "look" the same in either frame, not that they </a:t>
            </a:r>
            <a:r>
              <a:rPr lang="en-US" sz="2000" u="sng" dirty="0"/>
              <a:t>are</a:t>
            </a:r>
            <a:r>
              <a:rPr lang="en-US" sz="2000" dirty="0"/>
              <a:t> the same.</a:t>
            </a:r>
          </a:p>
          <a:p>
            <a:pPr marL="0" indent="0">
              <a:buNone/>
            </a:pPr>
            <a:r>
              <a:rPr lang="en-US" dirty="0"/>
              <a:t> </a:t>
            </a:r>
          </a:p>
          <a:p>
            <a:r>
              <a:rPr lang="en-US" sz="2400" dirty="0"/>
              <a:t>So </a:t>
            </a:r>
            <a:r>
              <a:rPr lang="en-US" sz="2400" dirty="0" smtClean="0"/>
              <a:t>inertial mass </a:t>
            </a:r>
            <a:r>
              <a:rPr lang="en-US" sz="2400" dirty="0"/>
              <a:t>is not an invariant. </a:t>
            </a:r>
            <a:endParaRPr lang="en-US" sz="2400" dirty="0" smtClean="0"/>
          </a:p>
          <a:p>
            <a:pPr lvl="1"/>
            <a:r>
              <a:rPr lang="en-US" sz="2000" dirty="0" smtClean="0"/>
              <a:t>So what’s "real</a:t>
            </a:r>
            <a:r>
              <a:rPr lang="en-US" sz="2000" dirty="0"/>
              <a:t>" about an object, i.e. not dependent on how you look at it</a:t>
            </a:r>
            <a:r>
              <a:rPr lang="en-US" sz="2000" dirty="0" smtClean="0"/>
              <a:t>?</a:t>
            </a:r>
          </a:p>
          <a:p>
            <a:r>
              <a:rPr lang="en-US" sz="2400" u="sng" dirty="0"/>
              <a:t>Old invariant: </a:t>
            </a:r>
            <a:r>
              <a:rPr lang="en-US" sz="2400" u="sng" dirty="0" smtClean="0"/>
              <a:t> </a:t>
            </a:r>
            <a:r>
              <a:rPr lang="en-US" sz="2400" dirty="0" smtClean="0"/>
              <a:t>m</a:t>
            </a:r>
            <a:endParaRPr lang="en-US" sz="2400" dirty="0"/>
          </a:p>
          <a:p>
            <a:r>
              <a:rPr lang="en-US" sz="2400" u="sng" dirty="0"/>
              <a:t>New invariant</a:t>
            </a:r>
            <a:r>
              <a:rPr lang="en-US" sz="2400" dirty="0"/>
              <a:t>: E</a:t>
            </a:r>
            <a:r>
              <a:rPr lang="en-US" sz="2400" baseline="30000" dirty="0"/>
              <a:t>2</a:t>
            </a:r>
            <a:r>
              <a:rPr lang="en-US" sz="2400" dirty="0"/>
              <a:t>-p</a:t>
            </a:r>
            <a:r>
              <a:rPr lang="en-US" sz="2400" baseline="30000" dirty="0"/>
              <a:t>2</a:t>
            </a:r>
            <a:r>
              <a:rPr lang="en-US" sz="2400" dirty="0"/>
              <a:t>c</a:t>
            </a:r>
            <a:r>
              <a:rPr lang="en-US" sz="2400" baseline="30000" dirty="0"/>
              <a:t>2</a:t>
            </a:r>
            <a:r>
              <a:rPr lang="en-US" sz="2400" dirty="0"/>
              <a:t>= m</a:t>
            </a:r>
            <a:r>
              <a:rPr lang="en-US" sz="2400" baseline="-25000" dirty="0"/>
              <a:t>0</a:t>
            </a:r>
            <a:r>
              <a:rPr lang="en-US" sz="2400" baseline="30000" dirty="0"/>
              <a:t>2</a:t>
            </a:r>
            <a:r>
              <a:rPr lang="en-US" sz="2400" dirty="0"/>
              <a:t>c</a:t>
            </a:r>
            <a:r>
              <a:rPr lang="en-US" sz="2400" baseline="30000" dirty="0"/>
              <a:t>4</a:t>
            </a:r>
            <a:endParaRPr lang="en-US" sz="2400" dirty="0"/>
          </a:p>
          <a:p>
            <a:pPr marL="0" indent="0">
              <a:buNone/>
            </a:pPr>
            <a:endParaRPr lang="en-US" dirty="0"/>
          </a:p>
        </p:txBody>
      </p:sp>
    </p:spTree>
    <p:extLst>
      <p:ext uri="{BB962C8B-B14F-4D97-AF65-F5344CB8AC3E}">
        <p14:creationId xmlns:p14="http://schemas.microsoft.com/office/powerpoint/2010/main" val="1526839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a:t>Photons </a:t>
            </a:r>
            <a:r>
              <a:rPr lang="en-US" u="sng" dirty="0" smtClean="0"/>
              <a:t>(light) have </a:t>
            </a:r>
            <a:r>
              <a:rPr lang="en-US" u="sng" dirty="0"/>
              <a:t>no rest mass</a:t>
            </a:r>
            <a:endParaRPr lang="en-US" dirty="0"/>
          </a:p>
        </p:txBody>
      </p:sp>
      <p:sp>
        <p:nvSpPr>
          <p:cNvPr id="3" name="Content Placeholder 2"/>
          <p:cNvSpPr>
            <a:spLocks noGrp="1"/>
          </p:cNvSpPr>
          <p:nvPr>
            <p:ph idx="1"/>
          </p:nvPr>
        </p:nvSpPr>
        <p:spPr>
          <a:xfrm>
            <a:off x="0" y="1219200"/>
            <a:ext cx="9144000" cy="5486400"/>
          </a:xfrm>
        </p:spPr>
        <p:txBody>
          <a:bodyPr>
            <a:normAutofit/>
          </a:bodyPr>
          <a:lstStyle/>
          <a:p>
            <a:r>
              <a:rPr lang="en-US" sz="2000" dirty="0"/>
              <a:t>Newtonian physics does not allow massless objects.  They would always have zero energy and momentum, and would be unobservable.  </a:t>
            </a:r>
          </a:p>
          <a:p>
            <a:r>
              <a:rPr lang="en-US" sz="2000" dirty="0"/>
              <a:t>Now in SR imagine an object with zero invariant mass:</a:t>
            </a:r>
            <a:br>
              <a:rPr lang="en-US" sz="2000" dirty="0"/>
            </a:br>
            <a:r>
              <a:rPr lang="en-US" sz="2000" dirty="0"/>
              <a:t>E</a:t>
            </a:r>
            <a:r>
              <a:rPr lang="en-US" sz="2000" baseline="30000" dirty="0"/>
              <a:t>2</a:t>
            </a:r>
            <a:r>
              <a:rPr lang="en-US" sz="2000" dirty="0"/>
              <a:t>= c</a:t>
            </a:r>
            <a:r>
              <a:rPr lang="en-US" sz="2000" baseline="30000" dirty="0"/>
              <a:t>2</a:t>
            </a:r>
            <a:r>
              <a:rPr lang="en-US" sz="2000" dirty="0"/>
              <a:t>p</a:t>
            </a:r>
            <a:r>
              <a:rPr lang="en-US" sz="2000" baseline="30000" dirty="0"/>
              <a:t>2</a:t>
            </a:r>
            <a:r>
              <a:rPr lang="en-US" sz="2000" dirty="0"/>
              <a:t>  so E=pc, like for Maxwell’s light. Any object with zero invariant mass moves at the speed of light. Gluons are also supposed to be massless. </a:t>
            </a:r>
          </a:p>
          <a:p>
            <a:r>
              <a:rPr lang="en-US" sz="2000" dirty="0"/>
              <a:t>Any object moving at the speed of light has </a:t>
            </a:r>
            <a:r>
              <a:rPr lang="en-US" sz="2000" i="1" dirty="0"/>
              <a:t>zero</a:t>
            </a:r>
            <a:r>
              <a:rPr lang="en-US" sz="2000" dirty="0"/>
              <a:t> invariant mass, otherwise its energy would be infinite.</a:t>
            </a:r>
          </a:p>
          <a:p>
            <a:r>
              <a:rPr lang="en-US" sz="2000" dirty="0" smtClean="0"/>
              <a:t>All colors </a:t>
            </a:r>
            <a:r>
              <a:rPr lang="en-US" sz="2000" dirty="0"/>
              <a:t>of light (and radio pulses, etc.) from distant objects (e.g. quasars) </a:t>
            </a:r>
            <a:r>
              <a:rPr lang="en-US" sz="2000" dirty="0" smtClean="0"/>
              <a:t>are found to get </a:t>
            </a:r>
            <a:r>
              <a:rPr lang="en-US" sz="2000" dirty="0"/>
              <a:t>to us after the same transit </a:t>
            </a:r>
            <a:r>
              <a:rPr lang="en-US" sz="2000" dirty="0" smtClean="0"/>
              <a:t>time.</a:t>
            </a:r>
          </a:p>
          <a:p>
            <a:pPr lvl="1"/>
            <a:r>
              <a:rPr lang="en-US" sz="2000" dirty="0" smtClean="0"/>
              <a:t>But </a:t>
            </a:r>
            <a:r>
              <a:rPr lang="en-US" sz="2000" dirty="0"/>
              <a:t>now some versions of string theory claim that very high-frequency light might show some slight frequency-dependent speed, in a testable range!)</a:t>
            </a:r>
          </a:p>
          <a:p>
            <a:endParaRPr lang="en-US" dirty="0"/>
          </a:p>
        </p:txBody>
      </p:sp>
    </p:spTree>
    <p:extLst>
      <p:ext uri="{BB962C8B-B14F-4D97-AF65-F5344CB8AC3E}">
        <p14:creationId xmlns:p14="http://schemas.microsoft.com/office/powerpoint/2010/main" val="13950094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a:t>What does “rest mass” mean?</a:t>
            </a:r>
            <a:endParaRPr lang="en-US" dirty="0"/>
          </a:p>
        </p:txBody>
      </p:sp>
      <p:sp>
        <p:nvSpPr>
          <p:cNvPr id="3" name="Content Placeholder 2"/>
          <p:cNvSpPr>
            <a:spLocks noGrp="1"/>
          </p:cNvSpPr>
          <p:nvPr>
            <p:ph idx="1"/>
          </p:nvPr>
        </p:nvSpPr>
        <p:spPr>
          <a:xfrm>
            <a:off x="10510" y="2441029"/>
            <a:ext cx="9019190" cy="1368971"/>
          </a:xfrm>
        </p:spPr>
        <p:txBody>
          <a:bodyPr/>
          <a:lstStyle/>
          <a:p>
            <a:r>
              <a:rPr lang="en-US" sz="2000" dirty="0"/>
              <a:t>I can measure the energy and momentum of the stuff inside by letting the box collide with other objects (assume the box itself to be very light so we can ignore its energy and momentum).  Suppose that when the box is at rest (p=0), I measure energy </a:t>
            </a:r>
            <a:r>
              <a:rPr lang="en-US" sz="2000" dirty="0" err="1"/>
              <a:t>E</a:t>
            </a:r>
            <a:r>
              <a:rPr lang="en-US" sz="2000" baseline="-25000" dirty="0" err="1"/>
              <a:t>o</a:t>
            </a:r>
            <a:r>
              <a:rPr lang="en-US" sz="2000" dirty="0"/>
              <a:t>.  So the "rest mass" of the stuff is given by </a:t>
            </a:r>
            <a:r>
              <a:rPr lang="en-US" sz="2000" dirty="0" err="1"/>
              <a:t>E</a:t>
            </a:r>
            <a:r>
              <a:rPr lang="en-US" sz="2000" baseline="-25000" dirty="0" err="1"/>
              <a:t>o</a:t>
            </a:r>
            <a:r>
              <a:rPr lang="en-US" sz="2000" dirty="0"/>
              <a:t>/c</a:t>
            </a:r>
            <a:r>
              <a:rPr lang="en-US" sz="2000" baseline="30000" dirty="0"/>
              <a:t>2</a:t>
            </a:r>
            <a:r>
              <a:rPr lang="en-US" sz="2000" dirty="0"/>
              <a:t> = m</a:t>
            </a:r>
            <a:r>
              <a:rPr lang="en-US" sz="2000" baseline="-25000" dirty="0"/>
              <a:t>0</a:t>
            </a:r>
            <a:r>
              <a:rPr lang="en-US" sz="2000" dirty="0"/>
              <a:t>.</a:t>
            </a:r>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644551774"/>
              </p:ext>
            </p:extLst>
          </p:nvPr>
        </p:nvGraphicFramePr>
        <p:xfrm>
          <a:off x="857250" y="1219200"/>
          <a:ext cx="1216025" cy="1107431"/>
        </p:xfrm>
        <a:graphic>
          <a:graphicData uri="http://schemas.openxmlformats.org/presentationml/2006/ole">
            <mc:AlternateContent xmlns:mc="http://schemas.openxmlformats.org/markup-compatibility/2006">
              <mc:Choice xmlns:v="urn:schemas-microsoft-com:vml" Requires="v">
                <p:oleObj spid="_x0000_s4161" name="Picture" r:id="rId3" imgW="1705356" imgH="1552956" progId="Word.Picture.8">
                  <p:embed/>
                </p:oleObj>
              </mc:Choice>
              <mc:Fallback>
                <p:oleObj name="Picture" r:id="rId3" imgW="1705356" imgH="1552956" progId="Word.Picture.8">
                  <p:embed/>
                  <p:pic>
                    <p:nvPicPr>
                      <p:cNvPr id="0" name="Picture 6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7250" y="1219200"/>
                        <a:ext cx="1216025" cy="110743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 Box 3"/>
          <p:cNvSpPr txBox="1">
            <a:spLocks noChangeArrowheads="1"/>
          </p:cNvSpPr>
          <p:nvPr/>
        </p:nvSpPr>
        <p:spPr bwMode="auto">
          <a:xfrm>
            <a:off x="2362200" y="990600"/>
            <a:ext cx="6580187" cy="1371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Helvetica" charset="0"/>
                <a:cs typeface="Arial" pitchFamily="34" charset="0"/>
              </a:rPr>
              <a:t>Suppose I have a box with some unknown stuff inside.  I want to learn something about what that stuff is by measuring its properties, but I’m not allowed to open the box until my birthday.  What can I learn?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100"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33600" y="4724400"/>
            <a:ext cx="22256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4343400" y="3837478"/>
            <a:ext cx="4800599" cy="3231654"/>
          </a:xfrm>
          <a:prstGeom prst="rect">
            <a:avLst/>
          </a:prstGeom>
          <a:noFill/>
          <a:ln>
            <a:solidFill>
              <a:schemeClr val="tx1"/>
            </a:solidFill>
          </a:ln>
        </p:spPr>
        <p:txBody>
          <a:bodyPr wrap="square" rtlCol="0">
            <a:spAutoFit/>
          </a:bodyPr>
          <a:lstStyle/>
          <a:p>
            <a:r>
              <a:rPr lang="en-US" sz="2000" b="1" dirty="0"/>
              <a:t>The rest mass of a collection of objects does </a:t>
            </a:r>
            <a:r>
              <a:rPr lang="en-US" sz="2000" b="1" dirty="0" smtClean="0"/>
              <a:t> not </a:t>
            </a:r>
            <a:r>
              <a:rPr lang="en-US" sz="2000" b="1" dirty="0"/>
              <a:t>equal the sum of their individual rest masses, </a:t>
            </a:r>
            <a:r>
              <a:rPr lang="en-US" sz="2000" dirty="0"/>
              <a:t>even if they don’t interact. (unlike inertial </a:t>
            </a:r>
            <a:r>
              <a:rPr lang="en-US" sz="2000" dirty="0" smtClean="0"/>
              <a:t>mass) </a:t>
            </a:r>
          </a:p>
          <a:p>
            <a:r>
              <a:rPr lang="en-US" sz="2000" dirty="0" smtClean="0"/>
              <a:t>Newton’s </a:t>
            </a:r>
            <a:r>
              <a:rPr lang="en-US" sz="2000" dirty="0"/>
              <a:t>concept of mass as “quantity of matter” is gone, although it often remains a good approximation.  It’s replaced by </a:t>
            </a:r>
            <a:r>
              <a:rPr lang="en-US" sz="2000" dirty="0" smtClean="0"/>
              <a:t>the </a:t>
            </a:r>
            <a:r>
              <a:rPr lang="en-US" sz="2000" dirty="0"/>
              <a:t>Lorentz invariant relationship between energy and </a:t>
            </a:r>
            <a:r>
              <a:rPr lang="en-US" sz="2000" dirty="0" smtClean="0"/>
              <a:t>momentum: </a:t>
            </a:r>
            <a:r>
              <a:rPr lang="en-US" sz="2000" dirty="0"/>
              <a:t>E</a:t>
            </a:r>
            <a:r>
              <a:rPr lang="en-US" sz="2000" baseline="30000" dirty="0"/>
              <a:t>2</a:t>
            </a:r>
            <a:r>
              <a:rPr lang="en-US" sz="2000" dirty="0"/>
              <a:t>-p</a:t>
            </a:r>
            <a:r>
              <a:rPr lang="en-US" sz="2000" baseline="30000" dirty="0"/>
              <a:t>2</a:t>
            </a:r>
            <a:r>
              <a:rPr lang="en-US" sz="2000" dirty="0"/>
              <a:t>c</a:t>
            </a:r>
            <a:r>
              <a:rPr lang="en-US" sz="2000" baseline="30000" dirty="0"/>
              <a:t>2</a:t>
            </a:r>
            <a:r>
              <a:rPr lang="en-US" sz="2000" dirty="0"/>
              <a:t>= m</a:t>
            </a:r>
            <a:r>
              <a:rPr lang="en-US" sz="2000" baseline="-25000" dirty="0"/>
              <a:t>0</a:t>
            </a:r>
            <a:r>
              <a:rPr lang="en-US" sz="2000" baseline="30000" dirty="0"/>
              <a:t>2</a:t>
            </a:r>
            <a:r>
              <a:rPr lang="en-US" sz="2000" dirty="0"/>
              <a:t>c</a:t>
            </a:r>
            <a:r>
              <a:rPr lang="en-US" sz="2000" baseline="30000" dirty="0"/>
              <a:t>4</a:t>
            </a:r>
            <a:endParaRPr lang="en-US" sz="2000" dirty="0"/>
          </a:p>
          <a:p>
            <a:endParaRPr lang="en-US" sz="2000" dirty="0"/>
          </a:p>
        </p:txBody>
      </p:sp>
      <p:sp>
        <p:nvSpPr>
          <p:cNvPr id="9" name="TextBox 8"/>
          <p:cNvSpPr txBox="1"/>
          <p:nvPr/>
        </p:nvSpPr>
        <p:spPr>
          <a:xfrm>
            <a:off x="5985" y="3810000"/>
            <a:ext cx="4267200" cy="2585323"/>
          </a:xfrm>
          <a:prstGeom prst="rect">
            <a:avLst/>
          </a:prstGeom>
          <a:noFill/>
        </p:spPr>
        <p:txBody>
          <a:bodyPr wrap="square" rtlCol="0">
            <a:spAutoFit/>
          </a:bodyPr>
          <a:lstStyle/>
          <a:p>
            <a:pPr lvl="0"/>
            <a:r>
              <a:rPr lang="en-US" dirty="0">
                <a:latin typeface="Helvetica" charset="0"/>
                <a:cs typeface="Arial" pitchFamily="34" charset="0"/>
              </a:rPr>
              <a:t>I open the box, only to find two </a:t>
            </a:r>
            <a:r>
              <a:rPr lang="en-US" dirty="0" smtClean="0">
                <a:latin typeface="Helvetica" charset="0"/>
                <a:cs typeface="Arial" pitchFamily="34" charset="0"/>
              </a:rPr>
              <a:t>photons</a:t>
            </a:r>
            <a:br>
              <a:rPr lang="en-US" dirty="0" smtClean="0">
                <a:latin typeface="Helvetica" charset="0"/>
                <a:cs typeface="Arial" pitchFamily="34" charset="0"/>
              </a:rPr>
            </a:br>
            <a:r>
              <a:rPr lang="en-US" dirty="0" smtClean="0">
                <a:latin typeface="Helvetica" charset="0"/>
                <a:cs typeface="Arial" pitchFamily="34" charset="0"/>
              </a:rPr>
              <a:t> </a:t>
            </a:r>
            <a:r>
              <a:rPr lang="en-US" dirty="0">
                <a:latin typeface="Helvetica" charset="0"/>
                <a:cs typeface="Arial" pitchFamily="34" charset="0"/>
              </a:rPr>
              <a:t>bouncing back and forth.  Each photon </a:t>
            </a:r>
            <a:r>
              <a:rPr lang="en-US" dirty="0" smtClean="0">
                <a:latin typeface="Helvetica" charset="0"/>
                <a:cs typeface="Arial" pitchFamily="34" charset="0"/>
              </a:rPr>
              <a:t/>
            </a:r>
            <a:br>
              <a:rPr lang="en-US" dirty="0" smtClean="0">
                <a:latin typeface="Helvetica" charset="0"/>
                <a:cs typeface="Arial" pitchFamily="34" charset="0"/>
              </a:rPr>
            </a:br>
            <a:r>
              <a:rPr lang="en-US" dirty="0" smtClean="0">
                <a:latin typeface="Helvetica" charset="0"/>
                <a:cs typeface="Arial" pitchFamily="34" charset="0"/>
              </a:rPr>
              <a:t>has </a:t>
            </a:r>
            <a:r>
              <a:rPr lang="en-US" dirty="0">
                <a:latin typeface="Helvetica" charset="0"/>
                <a:cs typeface="Arial" pitchFamily="34" charset="0"/>
              </a:rPr>
              <a:t>energy E = </a:t>
            </a:r>
            <a:r>
              <a:rPr lang="en-US" dirty="0" err="1">
                <a:latin typeface="Helvetica" charset="0"/>
                <a:cs typeface="Arial" pitchFamily="34" charset="0"/>
              </a:rPr>
              <a:t>E</a:t>
            </a:r>
            <a:r>
              <a:rPr lang="en-US" sz="2000" baseline="-25000" dirty="0" err="1">
                <a:latin typeface="Helvetica" charset="0"/>
                <a:cs typeface="Arial" pitchFamily="34" charset="0"/>
              </a:rPr>
              <a:t>o</a:t>
            </a:r>
            <a:r>
              <a:rPr lang="en-US" dirty="0">
                <a:latin typeface="Helvetica" charset="0"/>
                <a:cs typeface="Arial" pitchFamily="34" charset="0"/>
              </a:rPr>
              <a:t>/2</a:t>
            </a:r>
            <a:r>
              <a:rPr lang="en-US" dirty="0" smtClean="0">
                <a:latin typeface="Helvetica" charset="0"/>
                <a:cs typeface="Arial" pitchFamily="34" charset="0"/>
              </a:rPr>
              <a:t>,</a:t>
            </a:r>
            <a:br>
              <a:rPr lang="en-US" dirty="0" smtClean="0">
                <a:latin typeface="Helvetica" charset="0"/>
                <a:cs typeface="Arial" pitchFamily="34" charset="0"/>
              </a:rPr>
            </a:br>
            <a:r>
              <a:rPr lang="en-US" dirty="0" smtClean="0">
                <a:latin typeface="Helvetica" charset="0"/>
                <a:cs typeface="Arial" pitchFamily="34" charset="0"/>
              </a:rPr>
              <a:t>and </a:t>
            </a:r>
            <a:r>
              <a:rPr lang="en-US" dirty="0">
                <a:latin typeface="Helvetica" charset="0"/>
                <a:cs typeface="Arial" pitchFamily="34" charset="0"/>
              </a:rPr>
              <a:t>since they </a:t>
            </a:r>
            <a:r>
              <a:rPr lang="en-US" dirty="0" smtClean="0">
                <a:latin typeface="Helvetica" charset="0"/>
                <a:cs typeface="Arial" pitchFamily="34" charset="0"/>
              </a:rPr>
              <a:t>are</a:t>
            </a:r>
            <a:br>
              <a:rPr lang="en-US" dirty="0" smtClean="0">
                <a:latin typeface="Helvetica" charset="0"/>
                <a:cs typeface="Arial" pitchFamily="34" charset="0"/>
              </a:rPr>
            </a:br>
            <a:r>
              <a:rPr lang="en-US" dirty="0" smtClean="0">
                <a:latin typeface="Helvetica" charset="0"/>
                <a:cs typeface="Arial" pitchFamily="34" charset="0"/>
              </a:rPr>
              <a:t>moving opposite </a:t>
            </a:r>
            <a:br>
              <a:rPr lang="en-US" dirty="0" smtClean="0">
                <a:latin typeface="Helvetica" charset="0"/>
                <a:cs typeface="Arial" pitchFamily="34" charset="0"/>
              </a:rPr>
            </a:br>
            <a:r>
              <a:rPr lang="en-US" dirty="0" smtClean="0">
                <a:latin typeface="Helvetica" charset="0"/>
                <a:cs typeface="Arial" pitchFamily="34" charset="0"/>
              </a:rPr>
              <a:t>directions</a:t>
            </a:r>
            <a:r>
              <a:rPr lang="en-US" dirty="0">
                <a:latin typeface="Helvetica" charset="0"/>
                <a:cs typeface="Arial" pitchFamily="34" charset="0"/>
              </a:rPr>
              <a:t>, </a:t>
            </a:r>
            <a:r>
              <a:rPr lang="en-US" dirty="0" smtClean="0">
                <a:latin typeface="Helvetica" charset="0"/>
                <a:cs typeface="Arial" pitchFamily="34" charset="0"/>
              </a:rPr>
              <a:t>their </a:t>
            </a:r>
            <a:br>
              <a:rPr lang="en-US" dirty="0" smtClean="0">
                <a:latin typeface="Helvetica" charset="0"/>
                <a:cs typeface="Arial" pitchFamily="34" charset="0"/>
              </a:rPr>
            </a:br>
            <a:r>
              <a:rPr lang="en-US" dirty="0" smtClean="0">
                <a:latin typeface="Helvetica" charset="0"/>
                <a:cs typeface="Arial" pitchFamily="34" charset="0"/>
              </a:rPr>
              <a:t>momenta </a:t>
            </a:r>
            <a:r>
              <a:rPr lang="en-US" dirty="0">
                <a:latin typeface="Helvetica" charset="0"/>
                <a:cs typeface="Arial" pitchFamily="34" charset="0"/>
              </a:rPr>
              <a:t>cancel</a:t>
            </a:r>
            <a:br>
              <a:rPr lang="en-US" dirty="0">
                <a:latin typeface="Helvetica" charset="0"/>
                <a:cs typeface="Arial" pitchFamily="34" charset="0"/>
              </a:rPr>
            </a:br>
            <a:r>
              <a:rPr lang="en-US" dirty="0">
                <a:latin typeface="Helvetica" charset="0"/>
                <a:cs typeface="Arial" pitchFamily="34" charset="0"/>
              </a:rPr>
              <a:t> ( </a:t>
            </a:r>
            <a:r>
              <a:rPr lang="en-US" b="1" dirty="0">
                <a:latin typeface="Helvetica" charset="0"/>
                <a:cs typeface="Arial" pitchFamily="34" charset="0"/>
              </a:rPr>
              <a:t>p</a:t>
            </a:r>
            <a:r>
              <a:rPr lang="en-US" dirty="0">
                <a:latin typeface="Helvetica" charset="0"/>
                <a:cs typeface="Arial" pitchFamily="34" charset="0"/>
              </a:rPr>
              <a:t> = 0).</a:t>
            </a:r>
            <a:endParaRPr lang="en-US"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15322083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a:t>4-dimensional </a:t>
            </a:r>
            <a:r>
              <a:rPr lang="en-US" dirty="0" err="1"/>
              <a:t>spacetime</a:t>
            </a:r>
            <a:endParaRPr lang="en-US" dirty="0"/>
          </a:p>
        </p:txBody>
      </p:sp>
      <p:sp>
        <p:nvSpPr>
          <p:cNvPr id="3" name="Content Placeholder 2"/>
          <p:cNvSpPr>
            <a:spLocks noGrp="1"/>
          </p:cNvSpPr>
          <p:nvPr>
            <p:ph idx="1"/>
          </p:nvPr>
        </p:nvSpPr>
        <p:spPr>
          <a:xfrm>
            <a:off x="152400" y="838200"/>
            <a:ext cx="8839200" cy="1600199"/>
          </a:xfrm>
        </p:spPr>
        <p:txBody>
          <a:bodyPr>
            <a:normAutofit lnSpcReduction="10000"/>
          </a:bodyPr>
          <a:lstStyle/>
          <a:p>
            <a:r>
              <a:rPr lang="en-US" sz="2000" dirty="0"/>
              <a:t>Three-dimensional geometry becomes a chapter in four-dimensional physics. ...  Space and time are to fade away into the shadows. (</a:t>
            </a:r>
            <a:r>
              <a:rPr lang="en-US" sz="2000" dirty="0" err="1"/>
              <a:t>Minkowski</a:t>
            </a:r>
            <a:r>
              <a:rPr lang="en-US" sz="2000" dirty="0"/>
              <a:t>, 1908)</a:t>
            </a:r>
          </a:p>
          <a:p>
            <a:r>
              <a:rPr lang="en-US" sz="2000" dirty="0"/>
              <a:t>The geometrical interpretation of SR is based on the similarity between rotations and Lorentz transformations.  Take two coordinate systems, rotated with respect to each other: </a:t>
            </a:r>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2895600"/>
            <a:ext cx="2270125" cy="165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2522426105"/>
              </p:ext>
            </p:extLst>
          </p:nvPr>
        </p:nvGraphicFramePr>
        <p:xfrm>
          <a:off x="2286000" y="3061136"/>
          <a:ext cx="2506663" cy="822325"/>
        </p:xfrm>
        <a:graphic>
          <a:graphicData uri="http://schemas.openxmlformats.org/presentationml/2006/ole">
            <mc:AlternateContent xmlns:mc="http://schemas.openxmlformats.org/markup-compatibility/2006">
              <mc:Choice xmlns:v="urn:schemas-microsoft-com:vml" Requires="v">
                <p:oleObj spid="_x0000_s5241" name="Equation" r:id="rId4" imgW="1358310" imgH="431613" progId="Equation.DSMT4">
                  <p:embed/>
                </p:oleObj>
              </mc:Choice>
              <mc:Fallback>
                <p:oleObj name="Equation" r:id="rId4" imgW="1358310" imgH="431613" progId="Equation.DSMT4">
                  <p:embed/>
                  <p:pic>
                    <p:nvPicPr>
                      <p:cNvPr id="0" name="Picture 1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3061136"/>
                        <a:ext cx="2506663" cy="822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4876800" y="2590800"/>
            <a:ext cx="4267200" cy="1938992"/>
          </a:xfrm>
          <a:prstGeom prst="rect">
            <a:avLst/>
          </a:prstGeom>
          <a:noFill/>
        </p:spPr>
        <p:txBody>
          <a:bodyPr wrap="square" rtlCol="0">
            <a:spAutoFit/>
          </a:bodyPr>
          <a:lstStyle/>
          <a:p>
            <a:r>
              <a:rPr lang="en-US" sz="2000" dirty="0"/>
              <a:t>Coordinate rotation doesn’t change the distance between points </a:t>
            </a:r>
            <a:r>
              <a:rPr lang="en-US" sz="2000" b="1" dirty="0"/>
              <a:t>P</a:t>
            </a:r>
            <a:r>
              <a:rPr lang="en-US" sz="2000" dirty="0"/>
              <a:t> and </a:t>
            </a:r>
            <a:r>
              <a:rPr lang="en-US" sz="2000" b="1" dirty="0"/>
              <a:t>Q</a:t>
            </a:r>
            <a:r>
              <a:rPr lang="en-US" sz="2000" dirty="0"/>
              <a:t>:  </a:t>
            </a:r>
            <a:r>
              <a:rPr lang="en-US" sz="2000" dirty="0" smtClean="0"/>
              <a:t/>
            </a:r>
            <a:br>
              <a:rPr lang="en-US" sz="2000" dirty="0" smtClean="0"/>
            </a:br>
            <a:r>
              <a:rPr lang="en-US" sz="2000" dirty="0" smtClean="0"/>
              <a:t>d</a:t>
            </a:r>
            <a:r>
              <a:rPr lang="en-US" sz="2000" baseline="30000" dirty="0" smtClean="0"/>
              <a:t>2</a:t>
            </a:r>
            <a:r>
              <a:rPr lang="en-US" sz="2000" dirty="0" smtClean="0"/>
              <a:t>= </a:t>
            </a:r>
            <a:r>
              <a:rPr lang="en-US" sz="2000" dirty="0"/>
              <a:t>x’</a:t>
            </a:r>
            <a:r>
              <a:rPr lang="en-US" sz="2000" baseline="30000" dirty="0"/>
              <a:t>2</a:t>
            </a:r>
            <a:r>
              <a:rPr lang="en-US" sz="2000" dirty="0"/>
              <a:t> + y’</a:t>
            </a:r>
            <a:r>
              <a:rPr lang="en-US" sz="2000" baseline="30000" dirty="0"/>
              <a:t>2</a:t>
            </a:r>
            <a:r>
              <a:rPr lang="en-US" sz="2000" dirty="0"/>
              <a:t>  =  x</a:t>
            </a:r>
            <a:r>
              <a:rPr lang="en-US" sz="2000" baseline="30000" dirty="0"/>
              <a:t>2</a:t>
            </a:r>
            <a:r>
              <a:rPr lang="en-US" sz="2000" dirty="0"/>
              <a:t> + y</a:t>
            </a:r>
            <a:r>
              <a:rPr lang="en-US" sz="2000" baseline="30000" dirty="0"/>
              <a:t>2</a:t>
            </a:r>
            <a:r>
              <a:rPr lang="en-US" sz="2000" dirty="0"/>
              <a:t>.  </a:t>
            </a:r>
            <a:r>
              <a:rPr lang="en-US" sz="2000" dirty="0" smtClean="0"/>
              <a:t>sin</a:t>
            </a:r>
            <a:r>
              <a:rPr lang="en-US" sz="2000" baseline="30000" dirty="0" smtClean="0"/>
              <a:t>2 </a:t>
            </a:r>
            <a:r>
              <a:rPr lang="en-US" sz="2000" dirty="0">
                <a:latin typeface="Symbol" panose="05050102010706020507" pitchFamily="18" charset="2"/>
                <a:ea typeface="FangSong" panose="02010609060101010101" pitchFamily="49" charset="-122"/>
              </a:rPr>
              <a:t>q </a:t>
            </a:r>
            <a:r>
              <a:rPr lang="en-US" sz="2000" dirty="0" smtClean="0"/>
              <a:t>+ cos</a:t>
            </a:r>
            <a:r>
              <a:rPr lang="en-US" sz="2000" baseline="30000" dirty="0" smtClean="0"/>
              <a:t>2</a:t>
            </a:r>
            <a:r>
              <a:rPr lang="en-US" sz="2000" dirty="0" smtClean="0">
                <a:latin typeface="Symbol" panose="05050102010706020507" pitchFamily="18" charset="2"/>
                <a:ea typeface="FangSong" panose="02010609060101010101" pitchFamily="49" charset="-122"/>
              </a:rPr>
              <a:t>q</a:t>
            </a:r>
            <a:r>
              <a:rPr lang="en-US" sz="2000" dirty="0" smtClean="0"/>
              <a:t> </a:t>
            </a:r>
            <a:r>
              <a:rPr lang="en-US" sz="2000" dirty="0"/>
              <a:t>= 1 </a:t>
            </a:r>
            <a:r>
              <a:rPr lang="en-US" sz="2000" dirty="0" smtClean="0"/>
              <a:t>expresses </a:t>
            </a:r>
            <a:r>
              <a:rPr lang="en-US" sz="2000" dirty="0"/>
              <a:t>this </a:t>
            </a:r>
            <a:r>
              <a:rPr lang="en-US" sz="2000" b="1" dirty="0"/>
              <a:t>invariance of distance under rotations</a:t>
            </a:r>
            <a:r>
              <a:rPr lang="en-US" sz="2000" dirty="0"/>
              <a:t>.  The two people get different x and y, but </a:t>
            </a:r>
            <a:r>
              <a:rPr lang="en-US" sz="2000" dirty="0" smtClean="0"/>
              <a:t>agree </a:t>
            </a:r>
            <a:r>
              <a:rPr lang="en-US" sz="2000" dirty="0"/>
              <a:t>about  d</a:t>
            </a:r>
            <a:r>
              <a:rPr lang="en-US" sz="2000" dirty="0" smtClean="0"/>
              <a:t>.</a:t>
            </a:r>
            <a:endParaRPr lang="en-US" sz="2000" dirty="0"/>
          </a:p>
        </p:txBody>
      </p:sp>
      <p:sp>
        <p:nvSpPr>
          <p:cNvPr id="9"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4" name="Group 3"/>
          <p:cNvGrpSpPr/>
          <p:nvPr/>
        </p:nvGrpSpPr>
        <p:grpSpPr>
          <a:xfrm>
            <a:off x="0" y="4876800"/>
            <a:ext cx="9144000" cy="1631216"/>
            <a:chOff x="0" y="4876800"/>
            <a:chExt cx="9144001" cy="1631216"/>
          </a:xfrm>
        </p:grpSpPr>
        <p:sp>
          <p:nvSpPr>
            <p:cNvPr id="8" name="TextBox 7"/>
            <p:cNvSpPr txBox="1"/>
            <p:nvPr/>
          </p:nvSpPr>
          <p:spPr>
            <a:xfrm>
              <a:off x="0" y="4876800"/>
              <a:ext cx="9144001" cy="1631216"/>
            </a:xfrm>
            <a:prstGeom prst="rect">
              <a:avLst/>
            </a:prstGeom>
            <a:noFill/>
          </p:spPr>
          <p:txBody>
            <a:bodyPr wrap="square" rtlCol="0">
              <a:spAutoFit/>
            </a:bodyPr>
            <a:lstStyle/>
            <a:p>
              <a:r>
                <a:rPr lang="en-US" sz="2000" dirty="0"/>
                <a:t>The Lorentz transformation looks ~like a rotation</a:t>
              </a:r>
              <a:r>
                <a:rPr lang="en-US" sz="2000" dirty="0" smtClean="0"/>
                <a:t>:</a:t>
              </a:r>
              <a:endParaRPr lang="en-US" sz="2000" dirty="0"/>
            </a:p>
            <a:p>
              <a:r>
                <a:rPr lang="en-US" sz="2000" dirty="0"/>
                <a:t>	(I’m ignoring y and z.)</a:t>
              </a:r>
            </a:p>
            <a:p>
              <a:r>
                <a:rPr lang="en-US" sz="2000" dirty="0"/>
                <a:t>You can verify that (</a:t>
              </a:r>
              <a:r>
                <a:rPr lang="en-US" sz="2000" dirty="0" err="1"/>
                <a:t>ct</a:t>
              </a:r>
              <a:r>
                <a:rPr lang="en-US" sz="2000" dirty="0"/>
                <a:t>’)</a:t>
              </a:r>
              <a:r>
                <a:rPr lang="en-US" sz="2000" baseline="30000" dirty="0"/>
                <a:t>2</a:t>
              </a:r>
              <a:r>
                <a:rPr lang="en-US" sz="2000" dirty="0"/>
                <a:t> - x’</a:t>
              </a:r>
              <a:r>
                <a:rPr lang="en-US" sz="2000" baseline="30000" dirty="0"/>
                <a:t>2</a:t>
              </a:r>
              <a:r>
                <a:rPr lang="en-US" sz="2000" dirty="0"/>
                <a:t> = (</a:t>
              </a:r>
              <a:r>
                <a:rPr lang="en-US" sz="2000" dirty="0" err="1"/>
                <a:t>ct</a:t>
              </a:r>
              <a:r>
                <a:rPr lang="en-US" sz="2000" dirty="0"/>
                <a:t>)</a:t>
              </a:r>
              <a:r>
                <a:rPr lang="en-US" sz="2000" baseline="30000" dirty="0"/>
                <a:t>2</a:t>
              </a:r>
              <a:r>
                <a:rPr lang="en-US" sz="2000" dirty="0"/>
                <a:t> - x</a:t>
              </a:r>
              <a:r>
                <a:rPr lang="en-US" sz="2000" baseline="30000" dirty="0"/>
                <a:t>2</a:t>
              </a:r>
              <a:r>
                <a:rPr lang="en-US" sz="2000" dirty="0"/>
                <a:t>.  Although two observers measure different lengths and time intervals, they agree on the value of this quantity, the “</a:t>
              </a:r>
              <a:r>
                <a:rPr lang="en-US" sz="2000" b="1" dirty="0"/>
                <a:t>interval</a:t>
              </a:r>
              <a:r>
                <a:rPr lang="en-US" sz="2000" b="1" dirty="0" smtClean="0"/>
                <a:t>”</a:t>
              </a:r>
              <a:r>
                <a:rPr lang="en-US" sz="2000" dirty="0" smtClean="0"/>
                <a:t>.</a:t>
              </a:r>
            </a:p>
            <a:p>
              <a:r>
                <a:rPr lang="en-US" sz="2000" dirty="0"/>
                <a:t>	</a:t>
              </a:r>
              <a:r>
                <a:rPr lang="en-US" sz="2000" dirty="0" smtClean="0"/>
                <a:t>(</a:t>
              </a:r>
              <a:r>
                <a:rPr lang="en-US" dirty="0" smtClean="0"/>
                <a:t>Note </a:t>
              </a:r>
              <a:r>
                <a:rPr lang="en-US" dirty="0"/>
                <a:t>the minus sign, it's defined to be more like a time interval than a space interval</a:t>
              </a:r>
              <a:r>
                <a:rPr lang="en-US" dirty="0" smtClean="0"/>
                <a:t>.) </a:t>
              </a:r>
              <a:endParaRPr lang="en-US" sz="2000" dirty="0"/>
            </a:p>
          </p:txBody>
        </p:sp>
        <p:graphicFrame>
          <p:nvGraphicFramePr>
            <p:cNvPr id="10" name="Object 9"/>
            <p:cNvGraphicFramePr>
              <a:graphicFrameLocks noChangeAspect="1"/>
            </p:cNvGraphicFramePr>
            <p:nvPr>
              <p:extLst>
                <p:ext uri="{D42A27DB-BD31-4B8C-83A1-F6EECF244321}">
                  <p14:modId xmlns:p14="http://schemas.microsoft.com/office/powerpoint/2010/main" val="2033252684"/>
                </p:ext>
              </p:extLst>
            </p:nvPr>
          </p:nvGraphicFramePr>
          <p:xfrm>
            <a:off x="5638800" y="4876800"/>
            <a:ext cx="3230563" cy="593725"/>
          </p:xfrm>
          <a:graphic>
            <a:graphicData uri="http://schemas.openxmlformats.org/presentationml/2006/ole">
              <mc:AlternateContent xmlns:mc="http://schemas.openxmlformats.org/markup-compatibility/2006">
                <mc:Choice xmlns:v="urn:schemas-microsoft-com:vml" Requires="v">
                  <p:oleObj spid="_x0000_s5242" name="Equation" r:id="rId6" imgW="2152650" imgH="447675" progId="Equation.DSMT4">
                    <p:embed/>
                  </p:oleObj>
                </mc:Choice>
                <mc:Fallback>
                  <p:oleObj name="Equation" r:id="rId6" imgW="2152650" imgH="447675" progId="Equation.DSMT4">
                    <p:embed/>
                    <p:pic>
                      <p:nvPicPr>
                        <p:cNvPr id="0" name="Picture 12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38800" y="4876800"/>
                          <a:ext cx="3230563" cy="59372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extLst>
      <p:ext uri="{BB962C8B-B14F-4D97-AF65-F5344CB8AC3E}">
        <p14:creationId xmlns:p14="http://schemas.microsoft.com/office/powerpoint/2010/main" val="1516462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dirty="0" smtClean="0"/>
              <a:t>Relativity </a:t>
            </a:r>
            <a:r>
              <a:rPr lang="en-US" dirty="0"/>
              <a:t>is full of invariants</a:t>
            </a:r>
          </a:p>
        </p:txBody>
      </p:sp>
      <p:sp>
        <p:nvSpPr>
          <p:cNvPr id="3" name="Content Placeholder 2"/>
          <p:cNvSpPr>
            <a:spLocks noGrp="1"/>
          </p:cNvSpPr>
          <p:nvPr>
            <p:ph idx="1"/>
          </p:nvPr>
        </p:nvSpPr>
        <p:spPr>
          <a:xfrm>
            <a:off x="76200" y="762000"/>
            <a:ext cx="9067800" cy="3124201"/>
          </a:xfrm>
        </p:spPr>
        <p:txBody>
          <a:bodyPr>
            <a:normAutofit/>
          </a:bodyPr>
          <a:lstStyle/>
          <a:p>
            <a:pPr marL="0" indent="0">
              <a:buNone/>
            </a:pPr>
            <a:r>
              <a:rPr lang="en-US" sz="2000" dirty="0"/>
              <a:t>they just aren't the ones you expected.</a:t>
            </a:r>
          </a:p>
          <a:p>
            <a:r>
              <a:rPr lang="en-US" sz="2000" dirty="0" err="1"/>
              <a:t>Minkowski</a:t>
            </a:r>
            <a:r>
              <a:rPr lang="en-US" sz="2000" dirty="0"/>
              <a:t> interpreted the invariant interval as a geometrical quantity in a non-Euclidean </a:t>
            </a:r>
            <a:r>
              <a:rPr lang="en-US" sz="2000" dirty="0" smtClean="0"/>
              <a:t>geometry.  </a:t>
            </a:r>
            <a:r>
              <a:rPr lang="en-US" sz="2000" dirty="0"/>
              <a:t>It has quantities similar to the trigonometric functions, called hyperbolic trigonometric functions (</a:t>
            </a:r>
            <a:r>
              <a:rPr lang="en-US" sz="2000" i="1" dirty="0"/>
              <a:t>e.g.</a:t>
            </a:r>
            <a:r>
              <a:rPr lang="en-US" sz="2000" dirty="0"/>
              <a:t>, hyperbolic sine, </a:t>
            </a:r>
            <a:r>
              <a:rPr lang="en-US" sz="2000" i="1" dirty="0"/>
              <a:t>etc</a:t>
            </a:r>
            <a:r>
              <a:rPr lang="en-US" sz="2000" dirty="0"/>
              <a:t>.).</a:t>
            </a:r>
          </a:p>
          <a:p>
            <a:r>
              <a:rPr lang="en-US" sz="2000" dirty="0"/>
              <a:t>Using this mathematics, we can interpret the Lorentz transformation as a non-Euclidean “rotation”:</a:t>
            </a:r>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588177077"/>
              </p:ext>
            </p:extLst>
          </p:nvPr>
        </p:nvGraphicFramePr>
        <p:xfrm>
          <a:off x="2971800" y="2743200"/>
          <a:ext cx="2879725" cy="549275"/>
        </p:xfrm>
        <a:graphic>
          <a:graphicData uri="http://schemas.openxmlformats.org/presentationml/2006/ole">
            <mc:AlternateContent xmlns:mc="http://schemas.openxmlformats.org/markup-compatibility/2006">
              <mc:Choice xmlns:v="urn:schemas-microsoft-com:vml" Requires="v">
                <p:oleObj spid="_x0000_s6206" name="Equation" r:id="rId3" imgW="2038350" imgH="409575" progId="Equation.DSMT4">
                  <p:embed/>
                </p:oleObj>
              </mc:Choice>
              <mc:Fallback>
                <p:oleObj name="Equation" r:id="rId3" imgW="2038350" imgH="409575" progId="Equation.DSMT4">
                  <p:embed/>
                  <p:pic>
                    <p:nvPicPr>
                      <p:cNvPr id="0" name="Picture 6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2743200"/>
                        <a:ext cx="2879725" cy="549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33867" y="3505200"/>
            <a:ext cx="9110133" cy="1323439"/>
          </a:xfrm>
          <a:prstGeom prst="rect">
            <a:avLst/>
          </a:prstGeom>
          <a:noFill/>
        </p:spPr>
        <p:txBody>
          <a:bodyPr wrap="square" rtlCol="0">
            <a:spAutoFit/>
          </a:bodyPr>
          <a:lstStyle/>
          <a:p>
            <a:r>
              <a:rPr lang="en-US" sz="2000" dirty="0"/>
              <a:t>Except for the - sign, this is like a rotation.  </a:t>
            </a:r>
            <a:r>
              <a:rPr lang="en-US" sz="2000" dirty="0" smtClean="0"/>
              <a:t>That ”–” tells you the </a:t>
            </a:r>
            <a:r>
              <a:rPr lang="en-US" sz="2000" dirty="0"/>
              <a:t>time dimension is not like the 3 space dimensions.</a:t>
            </a:r>
          </a:p>
          <a:p>
            <a:r>
              <a:rPr lang="en-US" sz="2000" dirty="0"/>
              <a:t>The universal speed, c, now has a geometrical meaning:  </a:t>
            </a:r>
            <a:r>
              <a:rPr lang="en-US" sz="2000" dirty="0" smtClean="0"/>
              <a:t>the </a:t>
            </a:r>
            <a:r>
              <a:rPr lang="en-US" sz="2000" dirty="0"/>
              <a:t>conversion factor between space and time units. </a:t>
            </a:r>
            <a:r>
              <a:rPr lang="en-US" sz="2000" dirty="0" smtClean="0"/>
              <a:t>Suppose  </a:t>
            </a:r>
            <a:r>
              <a:rPr lang="en-US" sz="2000" dirty="0"/>
              <a:t>we measured x in meters and y in feet</a:t>
            </a:r>
            <a:r>
              <a:rPr lang="en-US" sz="2000" dirty="0" smtClean="0"/>
              <a:t>:</a:t>
            </a:r>
            <a:endParaRPr lang="en-US" sz="2000" dirty="0"/>
          </a:p>
        </p:txBody>
      </p:sp>
      <p:pic>
        <p:nvPicPr>
          <p:cNvPr id="614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2200" y="4709162"/>
            <a:ext cx="2937933" cy="214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4"/>
          <p:cNvSpPr txBox="1">
            <a:spLocks noChangeArrowheads="1"/>
          </p:cNvSpPr>
          <p:nvPr/>
        </p:nvSpPr>
        <p:spPr bwMode="auto">
          <a:xfrm>
            <a:off x="0" y="5338183"/>
            <a:ext cx="6019800" cy="149719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1200"/>
              </a:spcBef>
              <a:spcAft>
                <a:spcPts val="1000"/>
              </a:spcAft>
              <a:buClrTx/>
              <a:buSzTx/>
              <a:buFontTx/>
              <a:buNone/>
              <a:tabLst/>
            </a:pPr>
            <a:r>
              <a:rPr kumimoji="0" lang="en-US" sz="1800" b="0" i="0" u="none" strike="noStrike" cap="none" normalizeH="0" baseline="0" dirty="0" smtClean="0">
                <a:ln>
                  <a:noFill/>
                </a:ln>
                <a:solidFill>
                  <a:schemeClr val="tx1"/>
                </a:solidFill>
                <a:effectLst/>
                <a:latin typeface="Helvetica" charset="0"/>
                <a:cs typeface="Arial" pitchFamily="34" charset="0"/>
              </a:rPr>
              <a:t>With these units, the quantity x</a:t>
            </a:r>
            <a:r>
              <a:rPr kumimoji="0" lang="en-US" sz="2000" b="0" i="0" u="none" strike="noStrike" cap="none" normalizeH="0" baseline="30000" dirty="0" smtClean="0">
                <a:ln>
                  <a:noFill/>
                </a:ln>
                <a:solidFill>
                  <a:schemeClr val="tx1"/>
                </a:solidFill>
                <a:effectLst/>
                <a:latin typeface="Helvetica" charset="0"/>
                <a:cs typeface="Arial" pitchFamily="34" charset="0"/>
              </a:rPr>
              <a:t>2</a:t>
            </a:r>
            <a:r>
              <a:rPr kumimoji="0" lang="en-US" sz="1800" b="0" i="0" u="none" strike="noStrike" cap="none" normalizeH="0" baseline="0" dirty="0" smtClean="0">
                <a:ln>
                  <a:noFill/>
                </a:ln>
                <a:solidFill>
                  <a:schemeClr val="tx1"/>
                </a:solidFill>
                <a:effectLst/>
                <a:latin typeface="Helvetica" charset="0"/>
                <a:cs typeface="Arial" pitchFamily="34" charset="0"/>
              </a:rPr>
              <a:t> + y</a:t>
            </a:r>
            <a:r>
              <a:rPr kumimoji="0" lang="en-US" sz="2000" b="0" i="0" u="none" strike="noStrike" cap="none" normalizeH="0" baseline="30000" dirty="0" smtClean="0">
                <a:ln>
                  <a:noFill/>
                </a:ln>
                <a:solidFill>
                  <a:schemeClr val="tx1"/>
                </a:solidFill>
                <a:effectLst/>
                <a:latin typeface="Helvetica" charset="0"/>
                <a:cs typeface="Arial" pitchFamily="34" charset="0"/>
              </a:rPr>
              <a:t>2</a:t>
            </a:r>
            <a:r>
              <a:rPr kumimoji="0" lang="en-US" sz="1800" b="0" i="0" u="none" strike="noStrike" cap="none" normalizeH="0" baseline="0" dirty="0" smtClean="0">
                <a:ln>
                  <a:noFill/>
                </a:ln>
                <a:solidFill>
                  <a:schemeClr val="tx1"/>
                </a:solidFill>
                <a:effectLst/>
                <a:latin typeface="Helvetica" charset="0"/>
                <a:cs typeface="Arial" pitchFamily="34" charset="0"/>
              </a:rPr>
              <a:t> is not invariant under rotations.  In fact, until we make the units agree, we can’t even combine them.  We must multiply y by a conversion factor, k, which is the number of meters per foot.  Then x</a:t>
            </a:r>
            <a:r>
              <a:rPr kumimoji="0" lang="en-US" sz="2000" b="0" i="0" u="none" strike="noStrike" cap="none" normalizeH="0" baseline="30000" dirty="0" smtClean="0">
                <a:ln>
                  <a:noFill/>
                </a:ln>
                <a:solidFill>
                  <a:schemeClr val="tx1"/>
                </a:solidFill>
                <a:effectLst/>
                <a:latin typeface="Helvetica" charset="0"/>
                <a:cs typeface="Arial" pitchFamily="34" charset="0"/>
              </a:rPr>
              <a:t>2</a:t>
            </a:r>
            <a:r>
              <a:rPr kumimoji="0" lang="en-US" sz="1800" b="0" i="0" u="none" strike="noStrike" cap="none" normalizeH="0" baseline="0" dirty="0" smtClean="0">
                <a:ln>
                  <a:noFill/>
                </a:ln>
                <a:solidFill>
                  <a:schemeClr val="tx1"/>
                </a:solidFill>
                <a:effectLst/>
                <a:latin typeface="Helvetica" charset="0"/>
                <a:cs typeface="Arial" pitchFamily="34" charset="0"/>
              </a:rPr>
              <a:t> + (</a:t>
            </a:r>
            <a:r>
              <a:rPr kumimoji="0" lang="en-US" sz="1800" b="0" i="0" u="none" strike="noStrike" cap="none" normalizeH="0" baseline="0" dirty="0" err="1" smtClean="0">
                <a:ln>
                  <a:noFill/>
                </a:ln>
                <a:solidFill>
                  <a:schemeClr val="tx1"/>
                </a:solidFill>
                <a:effectLst/>
                <a:latin typeface="Helvetica" charset="0"/>
                <a:cs typeface="Arial" pitchFamily="34" charset="0"/>
              </a:rPr>
              <a:t>ky</a:t>
            </a:r>
            <a:r>
              <a:rPr kumimoji="0" lang="en-US" sz="1800" b="0" i="0" u="none" strike="noStrike" cap="none" normalizeH="0" baseline="0" dirty="0" smtClean="0">
                <a:ln>
                  <a:noFill/>
                </a:ln>
                <a:solidFill>
                  <a:schemeClr val="tx1"/>
                </a:solidFill>
                <a:effectLst/>
                <a:latin typeface="Helvetica" charset="0"/>
                <a:cs typeface="Arial" pitchFamily="34" charset="0"/>
              </a:rPr>
              <a:t>)</a:t>
            </a:r>
            <a:r>
              <a:rPr kumimoji="0" lang="en-US" sz="2000" b="0" i="0" u="none" strike="noStrike" cap="none" normalizeH="0" baseline="30000" dirty="0" smtClean="0">
                <a:ln>
                  <a:noFill/>
                </a:ln>
                <a:solidFill>
                  <a:schemeClr val="tx1"/>
                </a:solidFill>
                <a:effectLst/>
                <a:latin typeface="Helvetica" charset="0"/>
                <a:cs typeface="Arial" pitchFamily="34" charset="0"/>
              </a:rPr>
              <a:t>2</a:t>
            </a:r>
            <a:r>
              <a:rPr kumimoji="0" lang="en-US" sz="1800" b="0" i="0" u="none" strike="noStrike" cap="none" normalizeH="0" baseline="0" dirty="0" smtClean="0">
                <a:ln>
                  <a:noFill/>
                </a:ln>
                <a:solidFill>
                  <a:schemeClr val="tx1"/>
                </a:solidFill>
                <a:effectLst/>
                <a:latin typeface="Helvetica" charset="0"/>
                <a:cs typeface="Arial" pitchFamily="34" charset="0"/>
              </a:rPr>
              <a:t> is invariant.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93546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u="sng" dirty="0"/>
              <a:t>4-dimensional physics</a:t>
            </a:r>
            <a:endParaRPr lang="en-US" dirty="0"/>
          </a:p>
        </p:txBody>
      </p:sp>
      <p:sp>
        <p:nvSpPr>
          <p:cNvPr id="3" name="Content Placeholder 2"/>
          <p:cNvSpPr>
            <a:spLocks noGrp="1"/>
          </p:cNvSpPr>
          <p:nvPr>
            <p:ph idx="1"/>
          </p:nvPr>
        </p:nvSpPr>
        <p:spPr>
          <a:xfrm>
            <a:off x="0" y="1066800"/>
            <a:ext cx="9067800" cy="5791200"/>
          </a:xfrm>
        </p:spPr>
        <p:txBody>
          <a:bodyPr>
            <a:normAutofit fontScale="70000" lnSpcReduction="20000"/>
          </a:bodyPr>
          <a:lstStyle/>
          <a:p>
            <a:r>
              <a:rPr lang="en-US" dirty="0" smtClean="0"/>
              <a:t>The principle </a:t>
            </a:r>
            <a:r>
              <a:rPr lang="en-US" dirty="0"/>
              <a:t>of relativity </a:t>
            </a:r>
            <a:r>
              <a:rPr lang="en-US" dirty="0" smtClean="0"/>
              <a:t>requires </a:t>
            </a:r>
            <a:r>
              <a:rPr lang="en-US" dirty="0"/>
              <a:t>that </a:t>
            </a:r>
            <a:r>
              <a:rPr lang="en-US" dirty="0" smtClean="0"/>
              <a:t/>
            </a:r>
            <a:br>
              <a:rPr lang="en-US" dirty="0" smtClean="0"/>
            </a:br>
            <a:r>
              <a:rPr lang="en-US" dirty="0" smtClean="0"/>
              <a:t>if </a:t>
            </a:r>
            <a:r>
              <a:rPr lang="en-US" dirty="0"/>
              <a:t>the laws of physics are to be the same in every inertial reference frame, the quantities on both sides of </a:t>
            </a:r>
            <a:r>
              <a:rPr lang="en-US" dirty="0" smtClean="0"/>
              <a:t>an </a:t>
            </a:r>
            <a:r>
              <a:rPr lang="en-US" dirty="0"/>
              <a:t>= sign must undergo the same Lorentz transformation </a:t>
            </a:r>
            <a:r>
              <a:rPr lang="en-US" dirty="0" smtClean="0"/>
              <a:t> so they stay equal. </a:t>
            </a:r>
            <a:br>
              <a:rPr lang="en-US" dirty="0" smtClean="0"/>
            </a:br>
            <a:r>
              <a:rPr lang="en-US" u="sng" dirty="0" smtClean="0"/>
              <a:t>You </a:t>
            </a:r>
            <a:r>
              <a:rPr lang="en-US" u="sng" dirty="0"/>
              <a:t>cannot make any invariant from space or time variables alone</a:t>
            </a:r>
            <a:r>
              <a:rPr lang="en-US" dirty="0"/>
              <a:t>. </a:t>
            </a:r>
            <a:r>
              <a:rPr lang="en-US" dirty="0" smtClean="0"/>
              <a:t/>
            </a:r>
            <a:br>
              <a:rPr lang="en-US" dirty="0" smtClean="0"/>
            </a:br>
            <a:r>
              <a:rPr lang="en-US" dirty="0" smtClean="0"/>
              <a:t>That's </a:t>
            </a:r>
            <a:r>
              <a:rPr lang="en-US" dirty="0"/>
              <a:t>why we call the SR world 4-D, and call  the old world 3-D + time. No true feature of the world itself is representable in the 3 spatial dimensions or the 1 time dimension separately.</a:t>
            </a:r>
          </a:p>
          <a:p>
            <a:r>
              <a:rPr lang="en-US" dirty="0" smtClean="0"/>
              <a:t>In </a:t>
            </a:r>
            <a:r>
              <a:rPr lang="en-US" dirty="0"/>
              <a:t>Newtonian physics, </a:t>
            </a:r>
            <a:r>
              <a:rPr lang="en-US" b="1" dirty="0"/>
              <a:t>p</a:t>
            </a:r>
            <a:r>
              <a:rPr lang="en-US" dirty="0"/>
              <a:t>=m</a:t>
            </a:r>
            <a:r>
              <a:rPr lang="en-US" b="1" dirty="0"/>
              <a:t>v</a:t>
            </a:r>
            <a:r>
              <a:rPr lang="en-US" dirty="0"/>
              <a:t> </a:t>
            </a:r>
            <a:r>
              <a:rPr lang="en-US" sz="2600" dirty="0"/>
              <a:t>(</a:t>
            </a:r>
            <a:r>
              <a:rPr lang="en-US" sz="2600" b="1" dirty="0"/>
              <a:t>bold</a:t>
            </a:r>
            <a:r>
              <a:rPr lang="en-US" sz="2600" dirty="0"/>
              <a:t> means vector)</a:t>
            </a:r>
            <a:r>
              <a:rPr lang="en-US" dirty="0"/>
              <a:t>.  Momentum and velocity are vectors, and mass is a scalar (invariant) under 3-d rotations.  This equation is valid even when we rotate our coordinates, because both sides of the equation are vectors.  </a:t>
            </a:r>
          </a:p>
          <a:p>
            <a:r>
              <a:rPr lang="en-US" dirty="0" smtClean="0"/>
              <a:t>The new “momentum” is </a:t>
            </a:r>
            <a:r>
              <a:rPr lang="en-US" dirty="0"/>
              <a:t>a 4-d vector (4-vector for short). </a:t>
            </a:r>
            <a:r>
              <a:rPr lang="en-US" dirty="0" smtClean="0"/>
              <a:t>It’s </a:t>
            </a:r>
            <a:r>
              <a:rPr lang="en-US" dirty="0"/>
              <a:t>fourth component </a:t>
            </a:r>
            <a:r>
              <a:rPr lang="en-US" dirty="0" smtClean="0"/>
              <a:t>is </a:t>
            </a:r>
            <a:r>
              <a:rPr lang="en-US" dirty="0"/>
              <a:t>E/c, the energy.  </a:t>
            </a:r>
            <a:endParaRPr lang="en-US" dirty="0" smtClean="0"/>
          </a:p>
          <a:p>
            <a:pPr lvl="1"/>
            <a:r>
              <a:rPr lang="en-US" dirty="0" smtClean="0"/>
              <a:t>The </a:t>
            </a:r>
            <a:r>
              <a:rPr lang="en-US" dirty="0"/>
              <a:t>factor of c is needed to give it the same units as momentum</a:t>
            </a:r>
            <a:r>
              <a:rPr lang="en-US" dirty="0" smtClean="0"/>
              <a:t>.</a:t>
            </a:r>
            <a:endParaRPr lang="en-US" dirty="0"/>
          </a:p>
          <a:p>
            <a:r>
              <a:rPr lang="en-US" dirty="0" smtClean="0"/>
              <a:t>The lengths </a:t>
            </a:r>
            <a:r>
              <a:rPr lang="en-US" dirty="0"/>
              <a:t>of 3-vectors remain unchanged under </a:t>
            </a:r>
            <a:r>
              <a:rPr lang="en-US" dirty="0" smtClean="0"/>
              <a:t>rotations. So does  the invariant </a:t>
            </a:r>
            <a:r>
              <a:rPr lang="en-US" dirty="0"/>
              <a:t>“length” of 4-vectors under </a:t>
            </a:r>
            <a:r>
              <a:rPr lang="en-US" i="1" dirty="0"/>
              <a:t>Lorentz transformations</a:t>
            </a:r>
            <a:r>
              <a:rPr lang="en-US" dirty="0"/>
              <a:t>.  The length</a:t>
            </a:r>
            <a:r>
              <a:rPr lang="en-US" b="1" baseline="30000" dirty="0"/>
              <a:t>2</a:t>
            </a:r>
            <a:r>
              <a:rPr lang="en-US" dirty="0"/>
              <a:t> of a 4-vector is the square of its "time" component minus the square of its </a:t>
            </a:r>
            <a:r>
              <a:rPr lang="en-US" dirty="0" smtClean="0"/>
              <a:t>“space” </a:t>
            </a:r>
            <a:r>
              <a:rPr lang="en-US" dirty="0"/>
              <a:t>component:                       (E/c)</a:t>
            </a:r>
            <a:r>
              <a:rPr lang="en-US" baseline="30000" dirty="0"/>
              <a:t>2</a:t>
            </a:r>
            <a:r>
              <a:rPr lang="en-US" dirty="0"/>
              <a:t> - p</a:t>
            </a:r>
            <a:r>
              <a:rPr lang="en-US" baseline="30000" dirty="0"/>
              <a:t>2</a:t>
            </a:r>
            <a:r>
              <a:rPr lang="en-US" dirty="0"/>
              <a:t> = (</a:t>
            </a:r>
            <a:r>
              <a:rPr lang="en-US" dirty="0" smtClean="0"/>
              <a:t>m</a:t>
            </a:r>
            <a:r>
              <a:rPr lang="en-US" baseline="-25000" dirty="0" smtClean="0"/>
              <a:t>0</a:t>
            </a:r>
            <a:r>
              <a:rPr lang="en-US" dirty="0" smtClean="0"/>
              <a:t>c)</a:t>
            </a:r>
            <a:r>
              <a:rPr lang="en-US" baseline="30000" dirty="0" smtClean="0"/>
              <a:t>2</a:t>
            </a:r>
            <a:r>
              <a:rPr lang="en-US" dirty="0" smtClean="0"/>
              <a:t> </a:t>
            </a:r>
            <a:endParaRPr lang="en-US" dirty="0"/>
          </a:p>
          <a:p>
            <a:endParaRPr lang="en-US" dirty="0"/>
          </a:p>
        </p:txBody>
      </p:sp>
    </p:spTree>
    <p:extLst>
      <p:ext uri="{BB962C8B-B14F-4D97-AF65-F5344CB8AC3E}">
        <p14:creationId xmlns:p14="http://schemas.microsoft.com/office/powerpoint/2010/main" val="36791547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83"/>
            <a:ext cx="8229600" cy="601717"/>
          </a:xfrm>
        </p:spPr>
        <p:txBody>
          <a:bodyPr>
            <a:normAutofit fontScale="90000"/>
          </a:bodyPr>
          <a:lstStyle/>
          <a:p>
            <a:r>
              <a:rPr lang="en-US" dirty="0" smtClean="0"/>
              <a:t>4-D geometry</a:t>
            </a:r>
            <a:endParaRPr lang="en-US" dirty="0"/>
          </a:p>
        </p:txBody>
      </p:sp>
      <p:sp>
        <p:nvSpPr>
          <p:cNvPr id="3" name="Content Placeholder 2"/>
          <p:cNvSpPr>
            <a:spLocks noGrp="1"/>
          </p:cNvSpPr>
          <p:nvPr>
            <p:ph idx="1"/>
          </p:nvPr>
        </p:nvSpPr>
        <p:spPr>
          <a:xfrm>
            <a:off x="-2258" y="609600"/>
            <a:ext cx="9144000" cy="1676400"/>
          </a:xfrm>
        </p:spPr>
        <p:txBody>
          <a:bodyPr>
            <a:normAutofit/>
          </a:bodyPr>
          <a:lstStyle/>
          <a:p>
            <a:r>
              <a:rPr lang="en-US" sz="2000" dirty="0"/>
              <a:t>In the geometrical interpretation of SR</a:t>
            </a:r>
            <a:r>
              <a:rPr lang="en-US" sz="2000" dirty="0" smtClean="0"/>
              <a:t>, c is just </a:t>
            </a:r>
            <a:r>
              <a:rPr lang="en-US" sz="2000" dirty="0"/>
              <a:t>a </a:t>
            </a:r>
            <a:r>
              <a:rPr lang="en-US" sz="2000" i="1" dirty="0"/>
              <a:t>conversion </a:t>
            </a:r>
            <a:r>
              <a:rPr lang="en-US" sz="2000" i="1" dirty="0" smtClean="0"/>
              <a:t>factor</a:t>
            </a:r>
            <a:r>
              <a:rPr lang="en-US" sz="2000" dirty="0" smtClean="0"/>
              <a:t>, the number of meters per second. The </a:t>
            </a:r>
            <a:r>
              <a:rPr lang="en-US" sz="2000" dirty="0"/>
              <a:t>geometrical interpretation of SR helped lead Einstein to general relativity, although it didn’t directly change the physics.  </a:t>
            </a:r>
          </a:p>
          <a:p>
            <a:r>
              <a:rPr lang="en-US" sz="2000" u="sng" dirty="0"/>
              <a:t>World lines</a:t>
            </a:r>
            <a:r>
              <a:rPr lang="en-US" sz="2000" dirty="0"/>
              <a:t>  </a:t>
            </a:r>
            <a:r>
              <a:rPr lang="en-US" sz="2000" dirty="0" smtClean="0"/>
              <a:t>A graph </a:t>
            </a:r>
            <a:r>
              <a:rPr lang="en-US" sz="2000" dirty="0"/>
              <a:t>of </a:t>
            </a:r>
            <a:r>
              <a:rPr lang="en-US" sz="2000" dirty="0" smtClean="0"/>
              <a:t>an object’s position </a:t>
            </a:r>
            <a:r>
              <a:rPr lang="en-US" sz="2000" dirty="0"/>
              <a:t>versus </a:t>
            </a:r>
            <a:r>
              <a:rPr lang="en-US" sz="2000" dirty="0" smtClean="0"/>
              <a:t>time:</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520115491"/>
              </p:ext>
            </p:extLst>
          </p:nvPr>
        </p:nvGraphicFramePr>
        <p:xfrm>
          <a:off x="0" y="1981200"/>
          <a:ext cx="6354763" cy="1897063"/>
        </p:xfrm>
        <a:graphic>
          <a:graphicData uri="http://schemas.openxmlformats.org/presentationml/2006/ole">
            <mc:AlternateContent xmlns:mc="http://schemas.openxmlformats.org/markup-compatibility/2006">
              <mc:Choice xmlns:v="urn:schemas-microsoft-com:vml" Requires="v">
                <p:oleObj spid="_x0000_s7284" name="Picture" r:id="rId3" imgW="6353556" imgH="1895856" progId="Word.Picture.8">
                  <p:embed/>
                </p:oleObj>
              </mc:Choice>
              <mc:Fallback>
                <p:oleObj name="Picture" r:id="rId3" imgW="6353556" imgH="1895856" progId="Word.Picture.8">
                  <p:embed/>
                  <p:pic>
                    <p:nvPicPr>
                      <p:cNvPr id="0" name="Picture 1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981200"/>
                        <a:ext cx="6354763" cy="1897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 Box 2"/>
          <p:cNvSpPr txBox="1">
            <a:spLocks noChangeArrowheads="1"/>
          </p:cNvSpPr>
          <p:nvPr/>
        </p:nvSpPr>
        <p:spPr bwMode="auto">
          <a:xfrm>
            <a:off x="5260428" y="1981200"/>
            <a:ext cx="3883572" cy="19930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1200"/>
              </a:spcBef>
              <a:spcAft>
                <a:spcPts val="1000"/>
              </a:spcAft>
              <a:buClrTx/>
              <a:buSzTx/>
              <a:buFontTx/>
              <a:buNone/>
              <a:tabLst/>
            </a:pPr>
            <a:r>
              <a:rPr kumimoji="0" lang="en-US" sz="2000" b="0" i="0" u="none" strike="noStrike" cap="none" normalizeH="0" baseline="0" dirty="0" smtClean="0">
                <a:ln>
                  <a:noFill/>
                </a:ln>
                <a:solidFill>
                  <a:srgbClr val="0000FF"/>
                </a:solidFill>
                <a:effectLst/>
                <a:latin typeface="Helvetica" charset="0"/>
                <a:cs typeface="Arial" pitchFamily="34" charset="0"/>
              </a:rPr>
              <a:t>If an object is at rest in any inertial reference frame, its speed is less than c in every reference frame. </a:t>
            </a:r>
            <a:r>
              <a:rPr kumimoji="0" lang="en-US" sz="2000" b="0" i="0" u="none" strike="noStrike" cap="none" normalizeH="0" baseline="0" dirty="0" smtClean="0">
                <a:ln>
                  <a:noFill/>
                </a:ln>
                <a:solidFill>
                  <a:schemeClr val="tx1"/>
                </a:solidFill>
                <a:effectLst/>
                <a:latin typeface="Helvetica" charset="0"/>
                <a:cs typeface="Arial" pitchFamily="34" charset="0"/>
              </a:rPr>
              <a:t>The speed limit divides the </a:t>
            </a:r>
            <a:r>
              <a:rPr kumimoji="0" lang="en-US" sz="2000" b="0" i="0" u="none" strike="noStrike" cap="none" normalizeH="0" baseline="0" dirty="0" err="1" smtClean="0">
                <a:ln>
                  <a:noFill/>
                </a:ln>
                <a:solidFill>
                  <a:schemeClr val="tx1"/>
                </a:solidFill>
                <a:effectLst/>
                <a:latin typeface="Helvetica" charset="0"/>
                <a:cs typeface="Arial" pitchFamily="34" charset="0"/>
              </a:rPr>
              <a:t>spacetime</a:t>
            </a:r>
            <a:r>
              <a:rPr kumimoji="0" lang="en-US" sz="2000" b="0" i="0" u="none" strike="noStrike" cap="none" normalizeH="0" baseline="0" dirty="0" smtClean="0">
                <a:ln>
                  <a:noFill/>
                </a:ln>
                <a:solidFill>
                  <a:schemeClr val="tx1"/>
                </a:solidFill>
                <a:effectLst/>
                <a:latin typeface="Helvetica" charset="0"/>
                <a:cs typeface="Arial" pitchFamily="34" charset="0"/>
              </a:rPr>
              <a:t> diagram into causally distinct regions.</a:t>
            </a:r>
          </a:p>
        </p:txBody>
      </p:sp>
      <p:sp>
        <p:nvSpPr>
          <p:cNvPr id="7"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Text Box 2"/>
          <p:cNvSpPr txBox="1">
            <a:spLocks noChangeArrowheads="1"/>
          </p:cNvSpPr>
          <p:nvPr/>
        </p:nvSpPr>
        <p:spPr bwMode="auto">
          <a:xfrm>
            <a:off x="-21021" y="4303455"/>
            <a:ext cx="4114800" cy="255454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defTabSz="914400" rtl="0" eaLnBrk="1" fontAlgn="base" latinLnBrk="0" hangingPunct="1">
              <a:lnSpc>
                <a:spcPct val="100000"/>
              </a:lnSpc>
              <a:spcBef>
                <a:spcPts val="1200"/>
              </a:spcBef>
              <a:spcAft>
                <a:spcPts val="1000"/>
              </a:spcAft>
              <a:buClrTx/>
              <a:buSzTx/>
              <a:buFontTx/>
              <a:buNone/>
              <a:tabLst/>
            </a:pPr>
            <a:r>
              <a:rPr kumimoji="0" lang="en-US" sz="2000" b="1" i="0" u="none" strike="noStrike" cap="none" normalizeH="0" baseline="0" dirty="0" smtClean="0">
                <a:ln>
                  <a:noFill/>
                </a:ln>
                <a:solidFill>
                  <a:schemeClr val="tx1"/>
                </a:solidFill>
                <a:effectLst/>
                <a:cs typeface="Arial" pitchFamily="34" charset="0"/>
              </a:rPr>
              <a:t>A</a:t>
            </a:r>
            <a:r>
              <a:rPr kumimoji="0" lang="en-US" sz="2000" b="0" i="0" u="none" strike="noStrike" cap="none" normalizeH="0" baseline="0" dirty="0" smtClean="0">
                <a:ln>
                  <a:noFill/>
                </a:ln>
                <a:solidFill>
                  <a:schemeClr val="tx1"/>
                </a:solidFill>
                <a:effectLst/>
                <a:cs typeface="Arial" pitchFamily="34" charset="0"/>
              </a:rPr>
              <a:t>, </a:t>
            </a:r>
            <a:r>
              <a:rPr kumimoji="0" lang="en-US" sz="2000" b="1" i="0" u="none" strike="noStrike" cap="none" normalizeH="0" baseline="0" dirty="0" smtClean="0">
                <a:ln>
                  <a:noFill/>
                </a:ln>
                <a:solidFill>
                  <a:schemeClr val="tx1"/>
                </a:solidFill>
                <a:effectLst/>
                <a:cs typeface="Arial" pitchFamily="34" charset="0"/>
              </a:rPr>
              <a:t>B</a:t>
            </a:r>
            <a:r>
              <a:rPr kumimoji="0" lang="en-US" sz="2000" b="0" i="0" u="none" strike="noStrike" cap="none" normalizeH="0" baseline="0" dirty="0" smtClean="0">
                <a:ln>
                  <a:noFill/>
                </a:ln>
                <a:solidFill>
                  <a:schemeClr val="tx1"/>
                </a:solidFill>
                <a:effectLst/>
                <a:cs typeface="Arial" pitchFamily="34" charset="0"/>
              </a:rPr>
              <a:t>, </a:t>
            </a:r>
            <a:r>
              <a:rPr kumimoji="0" lang="en-US" sz="2000" b="1" i="0" u="none" strike="noStrike" cap="none" normalizeH="0" baseline="0" dirty="0" smtClean="0">
                <a:ln>
                  <a:noFill/>
                </a:ln>
                <a:solidFill>
                  <a:schemeClr val="tx1"/>
                </a:solidFill>
                <a:effectLst/>
                <a:cs typeface="Arial" pitchFamily="34" charset="0"/>
              </a:rPr>
              <a:t>C</a:t>
            </a:r>
            <a:r>
              <a:rPr kumimoji="0" lang="en-US" sz="2000" b="0" i="0" u="none" strike="noStrike" cap="none" normalizeH="0" baseline="0" dirty="0" smtClean="0">
                <a:ln>
                  <a:noFill/>
                </a:ln>
                <a:solidFill>
                  <a:schemeClr val="tx1"/>
                </a:solidFill>
                <a:effectLst/>
                <a:cs typeface="Arial" pitchFamily="34" charset="0"/>
              </a:rPr>
              <a:t>, &amp; </a:t>
            </a:r>
            <a:r>
              <a:rPr kumimoji="0" lang="en-US" sz="2000" i="0" u="none" strike="noStrike" cap="none" normalizeH="0" baseline="0" dirty="0" smtClean="0">
                <a:ln>
                  <a:noFill/>
                </a:ln>
                <a:solidFill>
                  <a:schemeClr val="tx1"/>
                </a:solidFill>
                <a:effectLst/>
                <a:cs typeface="Arial" pitchFamily="34" charset="0"/>
              </a:rPr>
              <a:t>D are events</a:t>
            </a:r>
            <a:r>
              <a:rPr kumimoji="0" lang="en-US" sz="2000" b="0" i="0" u="none" strike="noStrike" cap="none" normalizeH="0" baseline="0" dirty="0" smtClean="0">
                <a:ln>
                  <a:noFill/>
                </a:ln>
                <a:solidFill>
                  <a:schemeClr val="tx1"/>
                </a:solidFill>
                <a:effectLst/>
                <a:cs typeface="Arial" pitchFamily="34" charset="0"/>
              </a:rPr>
              <a:t>.  </a:t>
            </a:r>
            <a:r>
              <a:rPr kumimoji="0" lang="en-US" sz="2000" b="1" i="0" u="none" strike="noStrike" cap="none" normalizeH="0" baseline="0" dirty="0" smtClean="0">
                <a:ln>
                  <a:noFill/>
                </a:ln>
                <a:solidFill>
                  <a:schemeClr val="tx1"/>
                </a:solidFill>
                <a:effectLst/>
                <a:cs typeface="Arial" pitchFamily="34" charset="0"/>
              </a:rPr>
              <a:t>A</a:t>
            </a:r>
            <a:r>
              <a:rPr kumimoji="0" lang="en-US" sz="2000" b="0" i="0" u="none" strike="noStrike" cap="none" normalizeH="0" baseline="0" dirty="0" smtClean="0">
                <a:ln>
                  <a:noFill/>
                </a:ln>
                <a:solidFill>
                  <a:schemeClr val="tx1"/>
                </a:solidFill>
                <a:effectLst/>
                <a:cs typeface="Arial" pitchFamily="34" charset="0"/>
              </a:rPr>
              <a:t> might be a cause of </a:t>
            </a:r>
            <a:r>
              <a:rPr kumimoji="0" lang="en-US" sz="2000" b="1" i="0" u="none" strike="noStrike" cap="none" normalizeH="0" baseline="0" dirty="0" smtClean="0">
                <a:ln>
                  <a:noFill/>
                </a:ln>
                <a:solidFill>
                  <a:schemeClr val="tx1"/>
                </a:solidFill>
                <a:effectLst/>
                <a:cs typeface="Arial" pitchFamily="34" charset="0"/>
              </a:rPr>
              <a:t>B</a:t>
            </a:r>
            <a:r>
              <a:rPr kumimoji="0" lang="en-US" sz="2000" b="0" i="0" u="none" strike="noStrike" cap="none" normalizeH="0" baseline="0" dirty="0" smtClean="0">
                <a:ln>
                  <a:noFill/>
                </a:ln>
                <a:solidFill>
                  <a:schemeClr val="tx1"/>
                </a:solidFill>
                <a:effectLst/>
                <a:cs typeface="Arial" pitchFamily="34" charset="0"/>
              </a:rPr>
              <a:t>, since effects produced by </a:t>
            </a:r>
            <a:r>
              <a:rPr kumimoji="0" lang="en-US" sz="2000" b="1" i="0" u="none" strike="noStrike" cap="none" normalizeH="0" baseline="0" dirty="0" smtClean="0">
                <a:ln>
                  <a:noFill/>
                </a:ln>
                <a:solidFill>
                  <a:schemeClr val="tx1"/>
                </a:solidFill>
                <a:effectLst/>
                <a:cs typeface="Arial" pitchFamily="34" charset="0"/>
              </a:rPr>
              <a:t>A</a:t>
            </a:r>
            <a:r>
              <a:rPr kumimoji="0" lang="en-US" sz="2000" b="0" i="0" u="none" strike="noStrike" cap="none" normalizeH="0" baseline="0" dirty="0" smtClean="0">
                <a:ln>
                  <a:noFill/>
                </a:ln>
                <a:solidFill>
                  <a:schemeClr val="tx1"/>
                </a:solidFill>
                <a:effectLst/>
                <a:cs typeface="Arial" pitchFamily="34" charset="0"/>
              </a:rPr>
              <a:t> can propagate to </a:t>
            </a:r>
            <a:r>
              <a:rPr kumimoji="0" lang="en-US" sz="2000" b="1" i="0" u="none" strike="noStrike" cap="none" normalizeH="0" baseline="0" dirty="0" smtClean="0">
                <a:ln>
                  <a:noFill/>
                </a:ln>
                <a:solidFill>
                  <a:schemeClr val="tx1"/>
                </a:solidFill>
                <a:effectLst/>
                <a:cs typeface="Arial" pitchFamily="34" charset="0"/>
              </a:rPr>
              <a:t>B</a:t>
            </a:r>
            <a:r>
              <a:rPr kumimoji="0" lang="en-US" sz="2000" b="0" i="0" u="none" strike="noStrike" cap="none" normalizeH="0" baseline="0" dirty="0" smtClean="0">
                <a:ln>
                  <a:noFill/>
                </a:ln>
                <a:solidFill>
                  <a:schemeClr val="tx1"/>
                </a:solidFill>
                <a:effectLst/>
                <a:cs typeface="Arial" pitchFamily="34" charset="0"/>
              </a:rPr>
              <a:t>.  They cannot </a:t>
            </a:r>
            <a:r>
              <a:rPr kumimoji="0" lang="en-US" sz="2000" b="0" i="0" u="none" strike="noStrike" cap="none" normalizeH="0" baseline="0" dirty="0" smtClean="0">
                <a:ln>
                  <a:noFill/>
                </a:ln>
                <a:effectLst/>
                <a:cs typeface="Arial" pitchFamily="34" charset="0"/>
              </a:rPr>
              <a:t>get to </a:t>
            </a:r>
            <a:r>
              <a:rPr kumimoji="0" lang="en-US" sz="2000" b="1" i="0" u="none" strike="noStrike" cap="none" normalizeH="0" baseline="0" dirty="0" smtClean="0">
                <a:ln>
                  <a:noFill/>
                </a:ln>
                <a:effectLst/>
                <a:cs typeface="Arial" pitchFamily="34" charset="0"/>
              </a:rPr>
              <a:t>D</a:t>
            </a:r>
            <a:r>
              <a:rPr kumimoji="0" lang="en-US" sz="2000" b="0" i="0" u="none" strike="noStrike" cap="none" normalizeH="0" baseline="0" dirty="0" smtClean="0">
                <a:ln>
                  <a:noFill/>
                </a:ln>
                <a:effectLst/>
                <a:cs typeface="Arial" pitchFamily="34" charset="0"/>
              </a:rPr>
              <a:t> without travelling faster than light, nor to </a:t>
            </a:r>
            <a:r>
              <a:rPr kumimoji="0" lang="en-US" sz="2000" b="1" i="0" u="none" strike="noStrike" cap="none" normalizeH="0" baseline="0" dirty="0" smtClean="0">
                <a:ln>
                  <a:noFill/>
                </a:ln>
                <a:effectLst/>
                <a:cs typeface="Arial" pitchFamily="34" charset="0"/>
              </a:rPr>
              <a:t>C</a:t>
            </a:r>
            <a:r>
              <a:rPr kumimoji="0" lang="en-US" sz="2000" b="0" i="0" u="none" strike="noStrike" cap="none" normalizeH="0" baseline="0" dirty="0" smtClean="0">
                <a:ln>
                  <a:noFill/>
                </a:ln>
                <a:effectLst/>
                <a:cs typeface="Arial" pitchFamily="34" charset="0"/>
              </a:rPr>
              <a:t> because </a:t>
            </a:r>
            <a:r>
              <a:rPr kumimoji="0" lang="en-US" sz="2000" b="0" i="0" u="none" strike="noStrike" cap="none" normalizeH="0" baseline="0" dirty="0" smtClean="0">
                <a:ln>
                  <a:noFill/>
                </a:ln>
                <a:solidFill>
                  <a:schemeClr val="tx1"/>
                </a:solidFill>
                <a:effectLst/>
                <a:cs typeface="Arial" pitchFamily="34" charset="0"/>
              </a:rPr>
              <a:t>it occurs before </a:t>
            </a:r>
            <a:r>
              <a:rPr kumimoji="0" lang="en-US" sz="2000" b="1" i="0" u="none" strike="noStrike" cap="none" normalizeH="0" baseline="0" dirty="0" smtClean="0">
                <a:ln>
                  <a:noFill/>
                </a:ln>
                <a:solidFill>
                  <a:schemeClr val="tx1"/>
                </a:solidFill>
                <a:effectLst/>
                <a:cs typeface="Arial" pitchFamily="34" charset="0"/>
              </a:rPr>
              <a:t>A</a:t>
            </a:r>
            <a:r>
              <a:rPr kumimoji="0" lang="en-US" sz="2000" b="0" i="0" u="none" strike="noStrike" cap="none" normalizeH="0" baseline="0" dirty="0" smtClean="0">
                <a:ln>
                  <a:noFill/>
                </a:ln>
                <a:solidFill>
                  <a:schemeClr val="tx1"/>
                </a:solidFill>
                <a:effectLst/>
                <a:cs typeface="Arial" pitchFamily="34" charset="0"/>
              </a:rPr>
              <a:t>. </a:t>
            </a:r>
            <a:r>
              <a:rPr kumimoji="0" lang="en-US" sz="2000" b="1" i="0" u="none" strike="noStrike" cap="none" normalizeH="0" baseline="0" dirty="0" smtClean="0">
                <a:ln>
                  <a:noFill/>
                </a:ln>
                <a:solidFill>
                  <a:schemeClr val="tx1"/>
                </a:solidFill>
                <a:effectLst/>
                <a:cs typeface="Arial" pitchFamily="34" charset="0"/>
              </a:rPr>
              <a:t>C</a:t>
            </a:r>
            <a:r>
              <a:rPr kumimoji="0" lang="en-US" sz="2000" b="0" i="0" u="none" strike="noStrike" cap="none" normalizeH="0" baseline="0" dirty="0" smtClean="0">
                <a:ln>
                  <a:noFill/>
                </a:ln>
                <a:solidFill>
                  <a:schemeClr val="tx1"/>
                </a:solidFill>
                <a:effectLst/>
                <a:cs typeface="Arial" pitchFamily="34" charset="0"/>
              </a:rPr>
              <a:t> might be a cause of </a:t>
            </a:r>
            <a:r>
              <a:rPr kumimoji="0" lang="en-US" sz="2000" b="1" i="0" u="none" strike="noStrike" cap="none" normalizeH="0" baseline="0" dirty="0" smtClean="0">
                <a:ln>
                  <a:noFill/>
                </a:ln>
                <a:solidFill>
                  <a:schemeClr val="tx1"/>
                </a:solidFill>
                <a:effectLst/>
                <a:cs typeface="Arial" pitchFamily="34" charset="0"/>
              </a:rPr>
              <a:t>A</a:t>
            </a:r>
            <a:r>
              <a:rPr kumimoji="0" lang="en-US" sz="2000" b="0" i="0" u="none" strike="noStrike" cap="none" normalizeH="0" baseline="0" dirty="0" smtClean="0">
                <a:ln>
                  <a:noFill/>
                </a:ln>
                <a:solidFill>
                  <a:schemeClr val="tx1"/>
                </a:solidFill>
                <a:effectLst/>
                <a:cs typeface="Arial" pitchFamily="34" charset="0"/>
              </a:rPr>
              <a:t>, </a:t>
            </a:r>
            <a:r>
              <a:rPr kumimoji="0" lang="en-US" sz="2000" b="1" i="0" u="none" strike="noStrike" cap="none" normalizeH="0" baseline="0" dirty="0" smtClean="0">
                <a:ln>
                  <a:noFill/>
                </a:ln>
                <a:solidFill>
                  <a:schemeClr val="tx1"/>
                </a:solidFill>
                <a:effectLst/>
                <a:cs typeface="Arial" pitchFamily="34" charset="0"/>
              </a:rPr>
              <a:t>B</a:t>
            </a:r>
            <a:r>
              <a:rPr kumimoji="0" lang="en-US" sz="2000" b="0" i="0" u="none" strike="noStrike" cap="none" normalizeH="0" baseline="0" dirty="0" smtClean="0">
                <a:ln>
                  <a:noFill/>
                </a:ln>
                <a:solidFill>
                  <a:schemeClr val="tx1"/>
                </a:solidFill>
                <a:effectLst/>
                <a:cs typeface="Arial" pitchFamily="34" charset="0"/>
              </a:rPr>
              <a:t>, and/or </a:t>
            </a:r>
            <a:r>
              <a:rPr kumimoji="0" lang="en-US" sz="2000" b="1" i="0" u="none" strike="noStrike" cap="none" normalizeH="0" baseline="0" dirty="0" smtClean="0">
                <a:ln>
                  <a:noFill/>
                </a:ln>
                <a:solidFill>
                  <a:schemeClr val="tx1"/>
                </a:solidFill>
                <a:effectLst/>
                <a:cs typeface="Arial" pitchFamily="34" charset="0"/>
              </a:rPr>
              <a:t>D</a:t>
            </a:r>
            <a:r>
              <a:rPr kumimoji="0" lang="en-US" sz="2000" b="0" i="0" u="none" strike="noStrike" cap="none" normalizeH="0" baseline="0" dirty="0" smtClean="0">
                <a:ln>
                  <a:noFill/>
                </a:ln>
                <a:solidFill>
                  <a:schemeClr val="tx1"/>
                </a:solidFill>
                <a:effectLst/>
                <a:cs typeface="Arial" pitchFamily="34" charset="0"/>
              </a:rPr>
              <a:t>.  </a:t>
            </a:r>
            <a:r>
              <a:rPr kumimoji="0" lang="en-US" sz="2000" b="1" i="0" u="none" strike="noStrike" cap="none" normalizeH="0" baseline="0" dirty="0" smtClean="0">
                <a:ln>
                  <a:noFill/>
                </a:ln>
                <a:solidFill>
                  <a:schemeClr val="tx1"/>
                </a:solidFill>
                <a:effectLst/>
                <a:cs typeface="Arial" pitchFamily="34" charset="0"/>
              </a:rPr>
              <a:t>D</a:t>
            </a:r>
            <a:r>
              <a:rPr kumimoji="0" lang="en-US" sz="2000" b="0" i="0" u="none" strike="noStrike" cap="none" normalizeH="0" baseline="0" dirty="0" smtClean="0">
                <a:ln>
                  <a:noFill/>
                </a:ln>
                <a:solidFill>
                  <a:schemeClr val="tx1"/>
                </a:solidFill>
                <a:effectLst/>
                <a:cs typeface="Arial" pitchFamily="34" charset="0"/>
              </a:rPr>
              <a:t> could be a cause of </a:t>
            </a:r>
            <a:r>
              <a:rPr kumimoji="0" lang="en-US" sz="2000" b="1" i="0" u="none" strike="noStrike" cap="none" normalizeH="0" baseline="0" dirty="0" smtClean="0">
                <a:ln>
                  <a:noFill/>
                </a:ln>
                <a:solidFill>
                  <a:schemeClr val="tx1"/>
                </a:solidFill>
                <a:effectLst/>
                <a:cs typeface="Arial" pitchFamily="34" charset="0"/>
              </a:rPr>
              <a:t>B</a:t>
            </a:r>
            <a:r>
              <a:rPr kumimoji="0" lang="en-US" sz="2000" b="0" i="0" u="none" strike="noStrike" cap="none" normalizeH="0" baseline="0" dirty="0" smtClean="0">
                <a:ln>
                  <a:noFill/>
                </a:ln>
                <a:solidFill>
                  <a:schemeClr val="tx1"/>
                </a:solidFill>
                <a:effectLst/>
                <a:cs typeface="Arial" pitchFamily="34" charset="0"/>
              </a:rPr>
              <a:t>, since light can get from </a:t>
            </a:r>
            <a:r>
              <a:rPr kumimoji="0" lang="en-US" sz="2000" b="1" i="0" u="none" strike="noStrike" cap="none" normalizeH="0" baseline="0" dirty="0" smtClean="0">
                <a:ln>
                  <a:noFill/>
                </a:ln>
                <a:solidFill>
                  <a:schemeClr val="tx1"/>
                </a:solidFill>
                <a:effectLst/>
                <a:cs typeface="Arial" pitchFamily="34" charset="0"/>
              </a:rPr>
              <a:t>D</a:t>
            </a:r>
            <a:r>
              <a:rPr kumimoji="0" lang="en-US" sz="2000" b="0" i="0" u="none" strike="noStrike" cap="none" normalizeH="0" baseline="0" dirty="0" smtClean="0">
                <a:ln>
                  <a:noFill/>
                </a:ln>
                <a:solidFill>
                  <a:schemeClr val="tx1"/>
                </a:solidFill>
                <a:effectLst/>
                <a:cs typeface="Arial" pitchFamily="34" charset="0"/>
              </a:rPr>
              <a:t> to </a:t>
            </a:r>
            <a:r>
              <a:rPr kumimoji="0" lang="en-US" sz="2000" b="1" i="0" u="none" strike="noStrike" cap="none" normalizeH="0" baseline="0" dirty="0" smtClean="0">
                <a:ln>
                  <a:noFill/>
                </a:ln>
                <a:solidFill>
                  <a:schemeClr val="tx1"/>
                </a:solidFill>
                <a:effectLst/>
                <a:cs typeface="Arial" pitchFamily="34" charset="0"/>
              </a:rPr>
              <a:t>B.</a:t>
            </a:r>
            <a:endParaRPr kumimoji="0" lang="en-US" sz="2000" b="0" i="0" u="none" strike="noStrike" cap="none" normalizeH="0" baseline="0" dirty="0" smtClean="0">
              <a:ln>
                <a:noFill/>
              </a:ln>
              <a:solidFill>
                <a:schemeClr val="tx1"/>
              </a:solidFill>
              <a:effectLst/>
              <a:cs typeface="Arial" pitchFamily="34" charset="0"/>
            </a:endParaRPr>
          </a:p>
        </p:txBody>
      </p:sp>
      <p:sp>
        <p:nvSpPr>
          <p:cNvPr id="10" name="TextBox 9"/>
          <p:cNvSpPr txBox="1"/>
          <p:nvPr/>
        </p:nvSpPr>
        <p:spPr>
          <a:xfrm>
            <a:off x="6477000" y="4303455"/>
            <a:ext cx="2693276" cy="2554545"/>
          </a:xfrm>
          <a:prstGeom prst="rect">
            <a:avLst/>
          </a:prstGeom>
          <a:noFill/>
          <a:ln>
            <a:solidFill>
              <a:schemeClr val="bg1"/>
            </a:solidFill>
          </a:ln>
        </p:spPr>
        <p:txBody>
          <a:bodyPr wrap="square" rtlCol="0">
            <a:spAutoFit/>
          </a:bodyPr>
          <a:lstStyle/>
          <a:p>
            <a:r>
              <a:rPr lang="en-US" sz="2000" dirty="0" smtClean="0"/>
              <a:t>If the </a:t>
            </a:r>
            <a:r>
              <a:rPr lang="en-US" sz="2000" dirty="0"/>
              <a:t>interval, </a:t>
            </a:r>
            <a:r>
              <a:rPr lang="en-US" sz="2000" dirty="0" smtClean="0"/>
              <a:t/>
            </a:r>
            <a:br>
              <a:rPr lang="en-US" sz="2000" dirty="0" smtClean="0"/>
            </a:br>
            <a:r>
              <a:rPr lang="en-US" sz="2000" dirty="0" smtClean="0"/>
              <a:t>(</a:t>
            </a:r>
            <a:r>
              <a:rPr lang="en-US" sz="2000" dirty="0" err="1"/>
              <a:t>ct</a:t>
            </a:r>
            <a:r>
              <a:rPr lang="en-US" sz="2000" dirty="0"/>
              <a:t>)</a:t>
            </a:r>
            <a:r>
              <a:rPr lang="en-US" sz="2000" baseline="30000" dirty="0"/>
              <a:t>2</a:t>
            </a:r>
            <a:r>
              <a:rPr lang="en-US" sz="2000" dirty="0"/>
              <a:t> - x</a:t>
            </a:r>
            <a:r>
              <a:rPr lang="en-US" sz="2000" baseline="30000" dirty="0"/>
              <a:t>2</a:t>
            </a:r>
            <a:r>
              <a:rPr lang="en-US" sz="2000" dirty="0"/>
              <a:t>, </a:t>
            </a:r>
            <a:r>
              <a:rPr lang="en-US" sz="2000" dirty="0" smtClean="0"/>
              <a:t>between pairs </a:t>
            </a:r>
            <a:r>
              <a:rPr lang="en-US" sz="2000" dirty="0"/>
              <a:t>of </a:t>
            </a:r>
            <a:r>
              <a:rPr lang="en-US" sz="2000" dirty="0" smtClean="0"/>
              <a:t>events is positive</a:t>
            </a:r>
            <a:r>
              <a:rPr lang="en-US" sz="2000" dirty="0"/>
              <a:t> </a:t>
            </a:r>
            <a:r>
              <a:rPr lang="en-US" sz="2000" dirty="0" smtClean="0"/>
              <a:t>(“</a:t>
            </a:r>
            <a:r>
              <a:rPr lang="en-US" sz="2000" dirty="0" err="1" smtClean="0"/>
              <a:t>timelike</a:t>
            </a:r>
            <a:r>
              <a:rPr lang="en-US" sz="2000" dirty="0" smtClean="0"/>
              <a:t>”), </a:t>
            </a:r>
            <a:r>
              <a:rPr lang="en-US" sz="2000" dirty="0"/>
              <a:t>then a causal connection is possible. </a:t>
            </a:r>
            <a:r>
              <a:rPr lang="en-US" sz="2000" dirty="0" smtClean="0"/>
              <a:t> If </a:t>
            </a:r>
            <a:r>
              <a:rPr lang="en-US" sz="2000" dirty="0"/>
              <a:t>it is negative (“</a:t>
            </a:r>
            <a:r>
              <a:rPr lang="en-US" sz="2000" dirty="0" err="1"/>
              <a:t>spacelike</a:t>
            </a:r>
            <a:r>
              <a:rPr lang="en-US" sz="2000" dirty="0" smtClean="0"/>
              <a:t>”), then not. </a:t>
            </a:r>
            <a:endParaRPr lang="en-US" sz="2000" dirty="0"/>
          </a:p>
        </p:txBody>
      </p:sp>
      <p:graphicFrame>
        <p:nvGraphicFramePr>
          <p:cNvPr id="8" name="Object 7"/>
          <p:cNvGraphicFramePr>
            <a:graphicFrameLocks noChangeAspect="1"/>
          </p:cNvGraphicFramePr>
          <p:nvPr>
            <p:extLst>
              <p:ext uri="{D42A27DB-BD31-4B8C-83A1-F6EECF244321}">
                <p14:modId xmlns:p14="http://schemas.microsoft.com/office/powerpoint/2010/main" val="1779539907"/>
              </p:ext>
            </p:extLst>
          </p:nvPr>
        </p:nvGraphicFramePr>
        <p:xfrm>
          <a:off x="3850495" y="4277179"/>
          <a:ext cx="2819866" cy="2731364"/>
        </p:xfrm>
        <a:graphic>
          <a:graphicData uri="http://schemas.openxmlformats.org/presentationml/2006/ole">
            <mc:AlternateContent xmlns:mc="http://schemas.openxmlformats.org/markup-compatibility/2006">
              <mc:Choice xmlns:v="urn:schemas-microsoft-com:vml" Requires="v">
                <p:oleObj spid="_x0000_s7285" name="Picture" r:id="rId5" imgW="2200275" imgH="2133600" progId="Word.Picture.8">
                  <p:embed/>
                </p:oleObj>
              </mc:Choice>
              <mc:Fallback>
                <p:oleObj name="Picture" r:id="rId5" imgW="2200275" imgH="2133600" progId="Word.Picture.8">
                  <p:embed/>
                  <p:pic>
                    <p:nvPicPr>
                      <p:cNvPr id="0" name="Picture 1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50495" y="4277179"/>
                        <a:ext cx="2819866" cy="27313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Box 10"/>
          <p:cNvSpPr txBox="1"/>
          <p:nvPr/>
        </p:nvSpPr>
        <p:spPr>
          <a:xfrm>
            <a:off x="35878" y="3886200"/>
            <a:ext cx="3659976" cy="646331"/>
          </a:xfrm>
          <a:prstGeom prst="rect">
            <a:avLst/>
          </a:prstGeom>
          <a:noFill/>
        </p:spPr>
        <p:txBody>
          <a:bodyPr wrap="none" rtlCol="0">
            <a:spAutoFit/>
          </a:bodyPr>
          <a:lstStyle/>
          <a:p>
            <a:r>
              <a:rPr lang="en-US" dirty="0">
                <a:hlinkClick r:id="rId7"/>
              </a:rPr>
              <a:t>Lorentz_transform_of_world_line.gif</a:t>
            </a:r>
            <a:endParaRPr lang="en-US" dirty="0"/>
          </a:p>
          <a:p>
            <a:endParaRPr lang="en-US" dirty="0"/>
          </a:p>
        </p:txBody>
      </p:sp>
    </p:spTree>
    <p:extLst>
      <p:ext uri="{BB962C8B-B14F-4D97-AF65-F5344CB8AC3E}">
        <p14:creationId xmlns:p14="http://schemas.microsoft.com/office/powerpoint/2010/main" val="7932185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u="sng" dirty="0"/>
              <a:t>Causality in Special </a:t>
            </a:r>
            <a:r>
              <a:rPr lang="en-US" u="sng" dirty="0" smtClean="0"/>
              <a:t>relativity</a:t>
            </a:r>
            <a:endParaRPr lang="en-US" dirty="0"/>
          </a:p>
        </p:txBody>
      </p:sp>
      <p:sp>
        <p:nvSpPr>
          <p:cNvPr id="3" name="Content Placeholder 2"/>
          <p:cNvSpPr>
            <a:spLocks noGrp="1"/>
          </p:cNvSpPr>
          <p:nvPr>
            <p:ph idx="1"/>
          </p:nvPr>
        </p:nvSpPr>
        <p:spPr>
          <a:xfrm>
            <a:off x="0" y="1143000"/>
            <a:ext cx="9144000" cy="5715000"/>
          </a:xfrm>
        </p:spPr>
        <p:txBody>
          <a:bodyPr>
            <a:normAutofit fontScale="62500" lnSpcReduction="20000"/>
          </a:bodyPr>
          <a:lstStyle/>
          <a:p>
            <a:r>
              <a:rPr lang="en-US" u="sng" dirty="0"/>
              <a:t>Strong form</a:t>
            </a:r>
            <a:r>
              <a:rPr lang="en-US" dirty="0"/>
              <a:t>: </a:t>
            </a:r>
            <a:r>
              <a:rPr lang="en-US" dirty="0" smtClean="0"/>
              <a:t/>
            </a:r>
            <a:br>
              <a:rPr lang="en-US" dirty="0" smtClean="0"/>
            </a:br>
            <a:r>
              <a:rPr lang="en-US" dirty="0" smtClean="0"/>
              <a:t>No </a:t>
            </a:r>
            <a:r>
              <a:rPr lang="en-US" dirty="0"/>
              <a:t>event can be affected in any way by events outside its past light cone</a:t>
            </a:r>
            <a:r>
              <a:rPr lang="en-US" dirty="0" smtClean="0"/>
              <a:t>.</a:t>
            </a:r>
            <a:br>
              <a:rPr lang="en-US" dirty="0" smtClean="0"/>
            </a:br>
            <a:endParaRPr lang="en-US" dirty="0"/>
          </a:p>
          <a:p>
            <a:r>
              <a:rPr lang="en-US" u="sng" dirty="0"/>
              <a:t>Weak form</a:t>
            </a:r>
            <a:r>
              <a:rPr lang="en-US" dirty="0"/>
              <a:t>: No information may be transmitted except forward within a light cone</a:t>
            </a:r>
            <a:r>
              <a:rPr lang="en-US" dirty="0" smtClean="0"/>
              <a:t>.</a:t>
            </a:r>
            <a:br>
              <a:rPr lang="en-US" dirty="0" smtClean="0"/>
            </a:br>
            <a:endParaRPr lang="en-US" dirty="0"/>
          </a:p>
          <a:p>
            <a:r>
              <a:rPr lang="en-US" u="sng" dirty="0"/>
              <a:t>Weaker form:</a:t>
            </a:r>
            <a:r>
              <a:rPr lang="en-US" dirty="0"/>
              <a:t> No information can be transmitted except within a light cone.</a:t>
            </a:r>
          </a:p>
          <a:p>
            <a:pPr marL="0" indent="0">
              <a:buNone/>
            </a:pPr>
            <a:r>
              <a:rPr lang="en-US" dirty="0"/>
              <a:t> </a:t>
            </a:r>
          </a:p>
          <a:p>
            <a:r>
              <a:rPr lang="en-US" dirty="0"/>
              <a:t>You may wonder why we make such pointless distinctions. Can't </a:t>
            </a:r>
            <a:r>
              <a:rPr lang="en-US" i="1" dirty="0"/>
              <a:t>any</a:t>
            </a:r>
            <a:r>
              <a:rPr lang="en-US" dirty="0"/>
              <a:t> "effect" be used to transmit information? Stay tuned.</a:t>
            </a:r>
          </a:p>
          <a:p>
            <a:pPr marL="0" indent="0">
              <a:buNone/>
            </a:pPr>
            <a:r>
              <a:rPr lang="en-US" dirty="0"/>
              <a:t> </a:t>
            </a:r>
          </a:p>
          <a:p>
            <a:r>
              <a:rPr lang="en-US" dirty="0"/>
              <a:t>In a deterministic world, the Strong form would mean that an event would be completely predictable on the basis of knowledge of its past cone alone. Observations </a:t>
            </a:r>
            <a:r>
              <a:rPr lang="en-US" i="1" dirty="0" smtClean="0"/>
              <a:t>outside</a:t>
            </a:r>
            <a:r>
              <a:rPr lang="en-US" dirty="0" smtClean="0"/>
              <a:t> </a:t>
            </a:r>
            <a:r>
              <a:rPr lang="en-US" dirty="0"/>
              <a:t>the past light cone might provide the same info in more convenient form, but would never be </a:t>
            </a:r>
            <a:r>
              <a:rPr lang="en-US" i="1" dirty="0"/>
              <a:t>needed</a:t>
            </a:r>
            <a:r>
              <a:rPr lang="en-US" dirty="0"/>
              <a:t>, because everything knowable about the event would be determined by the preceding events in the light cone</a:t>
            </a:r>
            <a:r>
              <a:rPr lang="en-US" dirty="0" smtClean="0"/>
              <a:t>.</a:t>
            </a:r>
            <a:br>
              <a:rPr lang="en-US" dirty="0" smtClean="0"/>
            </a:br>
            <a:endParaRPr lang="en-US" dirty="0"/>
          </a:p>
          <a:p>
            <a:r>
              <a:rPr lang="en-US" dirty="0"/>
              <a:t>What about in a world where things are not completely predictable on the basis of </a:t>
            </a:r>
            <a:r>
              <a:rPr lang="en-US" i="1" dirty="0"/>
              <a:t>anything</a:t>
            </a:r>
            <a:r>
              <a:rPr lang="en-US" dirty="0"/>
              <a:t>? The Strong form would mean that one could find within the past light cone enough information to obtain </a:t>
            </a:r>
            <a:r>
              <a:rPr lang="en-US" i="1" dirty="0"/>
              <a:t>as much predictive accuracy as possible </a:t>
            </a:r>
            <a:r>
              <a:rPr lang="en-US" dirty="0"/>
              <a:t>about an event. </a:t>
            </a:r>
          </a:p>
        </p:txBody>
      </p:sp>
    </p:spTree>
    <p:extLst>
      <p:ext uri="{BB962C8B-B14F-4D97-AF65-F5344CB8AC3E}">
        <p14:creationId xmlns:p14="http://schemas.microsoft.com/office/powerpoint/2010/main" val="1626064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TotalTime>
  <Words>1638</Words>
  <Application>Microsoft Office PowerPoint</Application>
  <PresentationFormat>On-screen Show (4:3)</PresentationFormat>
  <Paragraphs>126</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19" baseType="lpstr">
      <vt:lpstr>Office Theme</vt:lpstr>
      <vt:lpstr>Picture</vt:lpstr>
      <vt:lpstr>Equation</vt:lpstr>
      <vt:lpstr>The new invariants</vt:lpstr>
      <vt:lpstr>An invariant is lost and another gained</vt:lpstr>
      <vt:lpstr>Photons (light) have no rest mass</vt:lpstr>
      <vt:lpstr>What does “rest mass” mean?</vt:lpstr>
      <vt:lpstr>4-dimensional spacetime</vt:lpstr>
      <vt:lpstr>Relativity is full of invariants</vt:lpstr>
      <vt:lpstr>4-dimensional physics</vt:lpstr>
      <vt:lpstr>4-D geometry</vt:lpstr>
      <vt:lpstr>Causality in Special relativity</vt:lpstr>
      <vt:lpstr>What does “Nothing can travel faster than the speed of light” mean?   </vt:lpstr>
      <vt:lpstr>What does "no object travels faster than c“ mean?</vt:lpstr>
      <vt:lpstr>Causality in Special relativity</vt:lpstr>
      <vt:lpstr>What has SR changed philosophically?</vt:lpstr>
      <vt:lpstr>The twin paradox?</vt:lpstr>
      <vt:lpstr>Twin Non-Paradox</vt:lpstr>
      <vt:lpstr>Accelerating Clocks</vt:lpstr>
    </vt:vector>
  </TitlesOfParts>
  <Company>U of 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invariants</dc:title>
  <dc:creator>Physics</dc:creator>
  <cp:lastModifiedBy>Physics</cp:lastModifiedBy>
  <cp:revision>63</cp:revision>
  <dcterms:created xsi:type="dcterms:W3CDTF">2015-09-29T15:02:21Z</dcterms:created>
  <dcterms:modified xsi:type="dcterms:W3CDTF">2015-09-29T20:28:33Z</dcterms:modified>
</cp:coreProperties>
</file>