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67" r:id="rId5"/>
    <p:sldId id="258" r:id="rId6"/>
    <p:sldId id="259" r:id="rId7"/>
    <p:sldId id="269" r:id="rId8"/>
    <p:sldId id="270" r:id="rId9"/>
    <p:sldId id="260" r:id="rId10"/>
    <p:sldId id="261" r:id="rId11"/>
    <p:sldId id="263" r:id="rId12"/>
    <p:sldId id="262" r:id="rId13"/>
    <p:sldId id="264" r:id="rId14"/>
    <p:sldId id="266"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autoAdjust="0"/>
    <p:restoredTop sz="94662" autoAdjust="0"/>
  </p:normalViewPr>
  <p:slideViewPr>
    <p:cSldViewPr>
      <p:cViewPr varScale="1">
        <p:scale>
          <a:sx n="133" d="100"/>
          <a:sy n="133" d="100"/>
        </p:scale>
        <p:origin x="-96" y="-800"/>
      </p:cViewPr>
      <p:guideLst>
        <p:guide orient="horz" pos="2160"/>
        <p:guide pos="2880"/>
      </p:guideLst>
    </p:cSldViewPr>
  </p:slideViewPr>
  <p:outlineViewPr>
    <p:cViewPr>
      <p:scale>
        <a:sx n="33" d="100"/>
        <a:sy n="33" d="100"/>
      </p:scale>
      <p:origin x="0" y="790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8DE3C3-8B65-4BB2-868E-E064E103E4B4}" type="datetimeFigureOut">
              <a:rPr lang="en-US" smtClean="0"/>
              <a:t>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21C335-57AE-4116-85CC-E83AE20C3FBA}" type="slidenum">
              <a:rPr lang="en-US" smtClean="0"/>
              <a:t>‹#›</a:t>
            </a:fld>
            <a:endParaRPr lang="en-US"/>
          </a:p>
        </p:txBody>
      </p:sp>
    </p:spTree>
    <p:extLst>
      <p:ext uri="{BB962C8B-B14F-4D97-AF65-F5344CB8AC3E}">
        <p14:creationId xmlns:p14="http://schemas.microsoft.com/office/powerpoint/2010/main" val="49602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8DE3C3-8B65-4BB2-868E-E064E103E4B4}" type="datetimeFigureOut">
              <a:rPr lang="en-US" smtClean="0"/>
              <a:t>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21C335-57AE-4116-85CC-E83AE20C3FBA}" type="slidenum">
              <a:rPr lang="en-US" smtClean="0"/>
              <a:t>‹#›</a:t>
            </a:fld>
            <a:endParaRPr lang="en-US"/>
          </a:p>
        </p:txBody>
      </p:sp>
    </p:spTree>
    <p:extLst>
      <p:ext uri="{BB962C8B-B14F-4D97-AF65-F5344CB8AC3E}">
        <p14:creationId xmlns:p14="http://schemas.microsoft.com/office/powerpoint/2010/main" val="3561269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8DE3C3-8B65-4BB2-868E-E064E103E4B4}" type="datetimeFigureOut">
              <a:rPr lang="en-US" smtClean="0"/>
              <a:t>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21C335-57AE-4116-85CC-E83AE20C3FBA}" type="slidenum">
              <a:rPr lang="en-US" smtClean="0"/>
              <a:t>‹#›</a:t>
            </a:fld>
            <a:endParaRPr lang="en-US"/>
          </a:p>
        </p:txBody>
      </p:sp>
    </p:spTree>
    <p:extLst>
      <p:ext uri="{BB962C8B-B14F-4D97-AF65-F5344CB8AC3E}">
        <p14:creationId xmlns:p14="http://schemas.microsoft.com/office/powerpoint/2010/main" val="2128372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8DE3C3-8B65-4BB2-868E-E064E103E4B4}" type="datetimeFigureOut">
              <a:rPr lang="en-US" smtClean="0"/>
              <a:t>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21C335-57AE-4116-85CC-E83AE20C3FBA}" type="slidenum">
              <a:rPr lang="en-US" smtClean="0"/>
              <a:t>‹#›</a:t>
            </a:fld>
            <a:endParaRPr lang="en-US"/>
          </a:p>
        </p:txBody>
      </p:sp>
    </p:spTree>
    <p:extLst>
      <p:ext uri="{BB962C8B-B14F-4D97-AF65-F5344CB8AC3E}">
        <p14:creationId xmlns:p14="http://schemas.microsoft.com/office/powerpoint/2010/main" val="3491155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8DE3C3-8B65-4BB2-868E-E064E103E4B4}" type="datetimeFigureOut">
              <a:rPr lang="en-US" smtClean="0"/>
              <a:t>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21C335-57AE-4116-85CC-E83AE20C3FBA}" type="slidenum">
              <a:rPr lang="en-US" smtClean="0"/>
              <a:t>‹#›</a:t>
            </a:fld>
            <a:endParaRPr lang="en-US"/>
          </a:p>
        </p:txBody>
      </p:sp>
    </p:spTree>
    <p:extLst>
      <p:ext uri="{BB962C8B-B14F-4D97-AF65-F5344CB8AC3E}">
        <p14:creationId xmlns:p14="http://schemas.microsoft.com/office/powerpoint/2010/main" val="3371866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8DE3C3-8B65-4BB2-868E-E064E103E4B4}" type="datetimeFigureOut">
              <a:rPr lang="en-US" smtClean="0"/>
              <a:t>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21C335-57AE-4116-85CC-E83AE20C3FBA}" type="slidenum">
              <a:rPr lang="en-US" smtClean="0"/>
              <a:t>‹#›</a:t>
            </a:fld>
            <a:endParaRPr lang="en-US"/>
          </a:p>
        </p:txBody>
      </p:sp>
    </p:spTree>
    <p:extLst>
      <p:ext uri="{BB962C8B-B14F-4D97-AF65-F5344CB8AC3E}">
        <p14:creationId xmlns:p14="http://schemas.microsoft.com/office/powerpoint/2010/main" val="3178775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8DE3C3-8B65-4BB2-868E-E064E103E4B4}" type="datetimeFigureOut">
              <a:rPr lang="en-US" smtClean="0"/>
              <a:t>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21C335-57AE-4116-85CC-E83AE20C3FBA}" type="slidenum">
              <a:rPr lang="en-US" smtClean="0"/>
              <a:t>‹#›</a:t>
            </a:fld>
            <a:endParaRPr lang="en-US"/>
          </a:p>
        </p:txBody>
      </p:sp>
    </p:spTree>
    <p:extLst>
      <p:ext uri="{BB962C8B-B14F-4D97-AF65-F5344CB8AC3E}">
        <p14:creationId xmlns:p14="http://schemas.microsoft.com/office/powerpoint/2010/main" val="1182107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8DE3C3-8B65-4BB2-868E-E064E103E4B4}" type="datetimeFigureOut">
              <a:rPr lang="en-US" smtClean="0"/>
              <a:t>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21C335-57AE-4116-85CC-E83AE20C3FBA}" type="slidenum">
              <a:rPr lang="en-US" smtClean="0"/>
              <a:t>‹#›</a:t>
            </a:fld>
            <a:endParaRPr lang="en-US"/>
          </a:p>
        </p:txBody>
      </p:sp>
    </p:spTree>
    <p:extLst>
      <p:ext uri="{BB962C8B-B14F-4D97-AF65-F5344CB8AC3E}">
        <p14:creationId xmlns:p14="http://schemas.microsoft.com/office/powerpoint/2010/main" val="448722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8DE3C3-8B65-4BB2-868E-E064E103E4B4}" type="datetimeFigureOut">
              <a:rPr lang="en-US" smtClean="0"/>
              <a:t>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21C335-57AE-4116-85CC-E83AE20C3FBA}" type="slidenum">
              <a:rPr lang="en-US" smtClean="0"/>
              <a:t>‹#›</a:t>
            </a:fld>
            <a:endParaRPr lang="en-US"/>
          </a:p>
        </p:txBody>
      </p:sp>
    </p:spTree>
    <p:extLst>
      <p:ext uri="{BB962C8B-B14F-4D97-AF65-F5344CB8AC3E}">
        <p14:creationId xmlns:p14="http://schemas.microsoft.com/office/powerpoint/2010/main" val="2843106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8DE3C3-8B65-4BB2-868E-E064E103E4B4}" type="datetimeFigureOut">
              <a:rPr lang="en-US" smtClean="0"/>
              <a:t>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21C335-57AE-4116-85CC-E83AE20C3FBA}" type="slidenum">
              <a:rPr lang="en-US" smtClean="0"/>
              <a:t>‹#›</a:t>
            </a:fld>
            <a:endParaRPr lang="en-US"/>
          </a:p>
        </p:txBody>
      </p:sp>
    </p:spTree>
    <p:extLst>
      <p:ext uri="{BB962C8B-B14F-4D97-AF65-F5344CB8AC3E}">
        <p14:creationId xmlns:p14="http://schemas.microsoft.com/office/powerpoint/2010/main" val="2889889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8DE3C3-8B65-4BB2-868E-E064E103E4B4}" type="datetimeFigureOut">
              <a:rPr lang="en-US" smtClean="0"/>
              <a:t>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21C335-57AE-4116-85CC-E83AE20C3FBA}" type="slidenum">
              <a:rPr lang="en-US" smtClean="0"/>
              <a:t>‹#›</a:t>
            </a:fld>
            <a:endParaRPr lang="en-US"/>
          </a:p>
        </p:txBody>
      </p:sp>
    </p:spTree>
    <p:extLst>
      <p:ext uri="{BB962C8B-B14F-4D97-AF65-F5344CB8AC3E}">
        <p14:creationId xmlns:p14="http://schemas.microsoft.com/office/powerpoint/2010/main" val="236229993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DE3C3-8B65-4BB2-868E-E064E103E4B4}" type="datetimeFigureOut">
              <a:rPr lang="en-US" smtClean="0"/>
              <a:t>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1C335-57AE-4116-85CC-E83AE20C3FBA}" type="slidenum">
              <a:rPr lang="en-US" smtClean="0"/>
              <a:t>‹#›</a:t>
            </a:fld>
            <a:endParaRPr lang="en-US"/>
          </a:p>
        </p:txBody>
      </p:sp>
    </p:spTree>
    <p:extLst>
      <p:ext uri="{BB962C8B-B14F-4D97-AF65-F5344CB8AC3E}">
        <p14:creationId xmlns:p14="http://schemas.microsoft.com/office/powerpoint/2010/main" val="1057297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ceperley@illinois.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1021"/>
            <a:ext cx="7772400" cy="1470025"/>
          </a:xfrm>
        </p:spPr>
        <p:txBody>
          <a:bodyPr/>
          <a:lstStyle/>
          <a:p>
            <a:r>
              <a:rPr lang="en-US" dirty="0">
                <a:solidFill>
                  <a:srgbClr val="660066"/>
                </a:solidFill>
              </a:rPr>
              <a:t>Physics/Philosophy 419/420</a:t>
            </a:r>
            <a:br>
              <a:rPr lang="en-US" dirty="0">
                <a:solidFill>
                  <a:srgbClr val="660066"/>
                </a:solidFill>
              </a:rPr>
            </a:br>
            <a:r>
              <a:rPr lang="en-US" dirty="0">
                <a:solidFill>
                  <a:srgbClr val="660066"/>
                </a:solidFill>
              </a:rPr>
              <a:t>Space, Time, and Matter</a:t>
            </a:r>
          </a:p>
        </p:txBody>
      </p:sp>
      <p:sp>
        <p:nvSpPr>
          <p:cNvPr id="3" name="Subtitle 2"/>
          <p:cNvSpPr>
            <a:spLocks noGrp="1"/>
          </p:cNvSpPr>
          <p:nvPr>
            <p:ph type="subTitle" idx="1"/>
          </p:nvPr>
        </p:nvSpPr>
        <p:spPr>
          <a:xfrm>
            <a:off x="0" y="1524000"/>
            <a:ext cx="9144000" cy="5334000"/>
          </a:xfrm>
        </p:spPr>
        <p:txBody>
          <a:bodyPr>
            <a:normAutofit fontScale="70000" lnSpcReduction="20000"/>
          </a:bodyPr>
          <a:lstStyle/>
          <a:p>
            <a:pPr algn="l"/>
            <a:r>
              <a:rPr lang="en-US" dirty="0">
                <a:solidFill>
                  <a:schemeClr val="tx1"/>
                </a:solidFill>
              </a:rPr>
              <a:t>Catalog description:  A philosophical examination of some fundamental concepts and theories of the physical world, such as time, matter, causation, space, and geometry; interpretation of quantum theory.</a:t>
            </a:r>
          </a:p>
          <a:p>
            <a:pPr algn="l"/>
            <a:r>
              <a:rPr lang="en-US" dirty="0">
                <a:solidFill>
                  <a:schemeClr val="tx1"/>
                </a:solidFill>
              </a:rPr>
              <a:t> </a:t>
            </a:r>
            <a:endParaRPr lang="en-US" dirty="0" smtClean="0">
              <a:solidFill>
                <a:schemeClr val="tx1"/>
              </a:solidFill>
            </a:endParaRPr>
          </a:p>
          <a:p>
            <a:pPr algn="l"/>
            <a:r>
              <a:rPr lang="en-US" u="sng" dirty="0" smtClean="0">
                <a:solidFill>
                  <a:schemeClr val="tx1"/>
                </a:solidFill>
              </a:rPr>
              <a:t>Natural </a:t>
            </a:r>
            <a:r>
              <a:rPr lang="en-US" u="sng" dirty="0">
                <a:solidFill>
                  <a:schemeClr val="tx1"/>
                </a:solidFill>
              </a:rPr>
              <a:t>Philosophy’s traditional questions:</a:t>
            </a:r>
            <a:endParaRPr lang="en-US" dirty="0">
              <a:solidFill>
                <a:schemeClr val="tx1"/>
              </a:solidFill>
            </a:endParaRPr>
          </a:p>
          <a:p>
            <a:pPr algn="l"/>
            <a:r>
              <a:rPr lang="en-US" dirty="0">
                <a:solidFill>
                  <a:schemeClr val="tx1"/>
                </a:solidFill>
              </a:rPr>
              <a:t>•	Is there a human theme to the universe? (not central to </a:t>
            </a:r>
            <a:r>
              <a:rPr lang="en-US" dirty="0" smtClean="0">
                <a:solidFill>
                  <a:schemeClr val="tx1"/>
                </a:solidFill>
              </a:rPr>
              <a:t>the course)</a:t>
            </a:r>
            <a:endParaRPr lang="en-US" dirty="0">
              <a:solidFill>
                <a:schemeClr val="tx1"/>
              </a:solidFill>
            </a:endParaRPr>
          </a:p>
          <a:p>
            <a:pPr algn="l"/>
            <a:r>
              <a:rPr lang="en-US" dirty="0">
                <a:solidFill>
                  <a:schemeClr val="tx1"/>
                </a:solidFill>
              </a:rPr>
              <a:t>•	Is the universe mathematically comprehensible? </a:t>
            </a:r>
            <a:endParaRPr lang="en-US" dirty="0" smtClean="0">
              <a:solidFill>
                <a:schemeClr val="tx1"/>
              </a:solidFill>
            </a:endParaRPr>
          </a:p>
          <a:p>
            <a:pPr algn="l"/>
            <a:r>
              <a:rPr lang="en-US" dirty="0">
                <a:solidFill>
                  <a:schemeClr val="tx1"/>
                </a:solidFill>
              </a:rPr>
              <a:t> </a:t>
            </a:r>
            <a:endParaRPr lang="en-US" dirty="0" smtClean="0">
              <a:solidFill>
                <a:schemeClr val="tx1"/>
              </a:solidFill>
            </a:endParaRPr>
          </a:p>
          <a:p>
            <a:pPr algn="l"/>
            <a:r>
              <a:rPr lang="en-US" u="sng" dirty="0" smtClean="0">
                <a:solidFill>
                  <a:schemeClr val="tx1"/>
                </a:solidFill>
              </a:rPr>
              <a:t>Some </a:t>
            </a:r>
            <a:r>
              <a:rPr lang="en-US" u="sng" dirty="0">
                <a:solidFill>
                  <a:schemeClr val="tx1"/>
                </a:solidFill>
              </a:rPr>
              <a:t>themes of this course</a:t>
            </a:r>
            <a:r>
              <a:rPr lang="en-US" u="sng" dirty="0" smtClean="0">
                <a:solidFill>
                  <a:schemeClr val="tx1"/>
                </a:solidFill>
              </a:rPr>
              <a:t>:</a:t>
            </a:r>
            <a:endParaRPr lang="en-US" dirty="0">
              <a:solidFill>
                <a:schemeClr val="tx1"/>
              </a:solidFill>
            </a:endParaRPr>
          </a:p>
          <a:p>
            <a:pPr algn="l"/>
            <a:r>
              <a:rPr lang="en-US" dirty="0">
                <a:solidFill>
                  <a:schemeClr val="tx1"/>
                </a:solidFill>
              </a:rPr>
              <a:t>•	Why does math work? To what extent should we expect mathematical </a:t>
            </a:r>
            <a:r>
              <a:rPr lang="en-US" dirty="0" smtClean="0">
                <a:solidFill>
                  <a:schemeClr val="tx1"/>
                </a:solidFill>
              </a:rPr>
              <a:t>	constructs </a:t>
            </a:r>
            <a:r>
              <a:rPr lang="en-US" dirty="0">
                <a:solidFill>
                  <a:schemeClr val="tx1"/>
                </a:solidFill>
              </a:rPr>
              <a:t>to represent real objects?</a:t>
            </a:r>
          </a:p>
          <a:p>
            <a:pPr algn="l"/>
            <a:r>
              <a:rPr lang="en-US" dirty="0">
                <a:solidFill>
                  <a:schemeClr val="tx1"/>
                </a:solidFill>
              </a:rPr>
              <a:t>•	How do we decide what is real?</a:t>
            </a:r>
          </a:p>
          <a:p>
            <a:pPr algn="l"/>
            <a:r>
              <a:rPr lang="en-US" dirty="0">
                <a:solidFill>
                  <a:schemeClr val="tx1"/>
                </a:solidFill>
              </a:rPr>
              <a:t>•	How much can we know?</a:t>
            </a:r>
          </a:p>
          <a:p>
            <a:pPr algn="l"/>
            <a:r>
              <a:rPr lang="en-US" dirty="0">
                <a:solidFill>
                  <a:schemeClr val="tx1"/>
                </a:solidFill>
              </a:rPr>
              <a:t>•	Is all knowledge (e.g. geometry &amp; logic) empirical? </a:t>
            </a:r>
          </a:p>
          <a:p>
            <a:pPr algn="l"/>
            <a:r>
              <a:rPr lang="en-US" dirty="0">
                <a:solidFill>
                  <a:schemeClr val="tx1"/>
                </a:solidFill>
              </a:rPr>
              <a:t>•	To what extent is causation a meaningful idea?</a:t>
            </a:r>
          </a:p>
          <a:p>
            <a:endParaRPr lang="en-US" dirty="0"/>
          </a:p>
        </p:txBody>
      </p:sp>
    </p:spTree>
    <p:extLst>
      <p:ext uri="{BB962C8B-B14F-4D97-AF65-F5344CB8AC3E}">
        <p14:creationId xmlns:p14="http://schemas.microsoft.com/office/powerpoint/2010/main" val="421701842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0"/>
            <a:ext cx="9144000" cy="5334000"/>
          </a:xfrm>
        </p:spPr>
        <p:txBody>
          <a:bodyPr>
            <a:normAutofit/>
          </a:bodyPr>
          <a:lstStyle/>
          <a:p>
            <a:r>
              <a:rPr lang="en-US" sz="2800" dirty="0" smtClean="0"/>
              <a:t>The </a:t>
            </a:r>
            <a:r>
              <a:rPr lang="en-US" sz="2800" dirty="0"/>
              <a:t>balls follow predictable </a:t>
            </a:r>
            <a:r>
              <a:rPr lang="en-US" sz="2800" dirty="0" smtClean="0"/>
              <a:t>trajectories (straight </a:t>
            </a:r>
            <a:r>
              <a:rPr lang="en-US" sz="2800" dirty="0"/>
              <a:t>lines, if no forces are acting) from the source to the target.</a:t>
            </a:r>
          </a:p>
          <a:p>
            <a:r>
              <a:rPr lang="en-US" sz="2800" dirty="0" smtClean="0"/>
              <a:t>Each </a:t>
            </a:r>
            <a:r>
              <a:rPr lang="en-US" sz="2800" dirty="0"/>
              <a:t>ball goes </a:t>
            </a:r>
            <a:r>
              <a:rPr lang="en-US" sz="2800" dirty="0" smtClean="0"/>
              <a:t>through</a:t>
            </a:r>
            <a:br>
              <a:rPr lang="en-US" sz="2800" dirty="0" smtClean="0"/>
            </a:br>
            <a:r>
              <a:rPr lang="en-US" sz="2800" dirty="0" smtClean="0"/>
              <a:t> </a:t>
            </a:r>
            <a:r>
              <a:rPr lang="en-US" sz="2800" dirty="0"/>
              <a:t>one hole or the other</a:t>
            </a:r>
            <a:r>
              <a:rPr lang="en-US" sz="2800" dirty="0" smtClean="0"/>
              <a:t>,</a:t>
            </a:r>
            <a:br>
              <a:rPr lang="en-US" sz="2800" dirty="0" smtClean="0"/>
            </a:br>
            <a:r>
              <a:rPr lang="en-US" sz="2800" dirty="0" smtClean="0"/>
              <a:t> </a:t>
            </a:r>
            <a:r>
              <a:rPr lang="en-US" sz="2800" dirty="0"/>
              <a:t>not both.</a:t>
            </a:r>
          </a:p>
          <a:p>
            <a:r>
              <a:rPr lang="en-US" sz="2800" dirty="0" smtClean="0"/>
              <a:t>Each </a:t>
            </a:r>
            <a:r>
              <a:rPr lang="en-US" sz="2800" dirty="0"/>
              <a:t>ball hits the </a:t>
            </a:r>
            <a:r>
              <a:rPr lang="en-US" sz="2800" dirty="0" smtClean="0"/>
              <a:t>target</a:t>
            </a:r>
            <a:br>
              <a:rPr lang="en-US" sz="2800" dirty="0" smtClean="0"/>
            </a:br>
            <a:r>
              <a:rPr lang="en-US" sz="2800" dirty="0" smtClean="0"/>
              <a:t>at a localized spot </a:t>
            </a:r>
            <a:br>
              <a:rPr lang="en-US" sz="2800" dirty="0" smtClean="0"/>
            </a:br>
            <a:r>
              <a:rPr lang="en-US" sz="2800" dirty="0" smtClean="0"/>
              <a:t>in </a:t>
            </a:r>
            <a:r>
              <a:rPr lang="en-US" sz="2800" dirty="0"/>
              <a:t>space and time</a:t>
            </a:r>
            <a:r>
              <a:rPr lang="en-US" sz="2800" dirty="0" smtClean="0"/>
              <a:t>.</a:t>
            </a:r>
            <a:br>
              <a:rPr lang="en-US" sz="2800" dirty="0" smtClean="0"/>
            </a:br>
            <a:endParaRPr lang="en-US" sz="2800" dirty="0"/>
          </a:p>
          <a:p>
            <a:r>
              <a:rPr lang="en-US" sz="2400" i="1" dirty="0" smtClean="0"/>
              <a:t>The </a:t>
            </a:r>
            <a:r>
              <a:rPr lang="en-US" sz="2400" i="1" dirty="0"/>
              <a:t>flow through two holes is exactly the sum of the flows through each hole </a:t>
            </a:r>
            <a:r>
              <a:rPr lang="en-US" sz="2400" i="1" dirty="0" smtClean="0"/>
              <a:t>separately</a:t>
            </a:r>
            <a:r>
              <a:rPr lang="en-US" sz="2400" dirty="0" smtClean="0"/>
              <a:t> (so long as they don’t bump into each other)</a:t>
            </a:r>
            <a:endParaRPr lang="en-US" sz="2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2590800"/>
            <a:ext cx="4953000" cy="275414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457200" y="-76200"/>
            <a:ext cx="8229600" cy="715962"/>
          </a:xfrm>
        </p:spPr>
        <p:txBody>
          <a:bodyPr>
            <a:normAutofit fontScale="90000"/>
          </a:bodyPr>
          <a:lstStyle/>
          <a:p>
            <a:r>
              <a:rPr lang="en-US" sz="4000" dirty="0" smtClean="0">
                <a:solidFill>
                  <a:srgbClr val="660066"/>
                </a:solidFill>
              </a:rPr>
              <a:t>Preview: a ‘thought experiment</a:t>
            </a:r>
            <a:r>
              <a:rPr lang="en-US" dirty="0" smtClean="0">
                <a:solidFill>
                  <a:srgbClr val="660066"/>
                </a:solidFill>
              </a:rPr>
              <a:t>’</a:t>
            </a:r>
            <a:endParaRPr lang="en-US" dirty="0">
              <a:solidFill>
                <a:srgbClr val="660066"/>
              </a:solidFill>
            </a:endParaRPr>
          </a:p>
        </p:txBody>
      </p:sp>
      <p:sp>
        <p:nvSpPr>
          <p:cNvPr id="5" name="TextBox 4"/>
          <p:cNvSpPr txBox="1"/>
          <p:nvPr/>
        </p:nvSpPr>
        <p:spPr>
          <a:xfrm>
            <a:off x="0" y="589802"/>
            <a:ext cx="9144000" cy="954107"/>
          </a:xfrm>
          <a:prstGeom prst="rect">
            <a:avLst/>
          </a:prstGeom>
          <a:noFill/>
          <a:ln>
            <a:solidFill>
              <a:schemeClr val="tx1"/>
            </a:solidFill>
          </a:ln>
        </p:spPr>
        <p:txBody>
          <a:bodyPr wrap="square" rtlCol="0">
            <a:spAutoFit/>
          </a:bodyPr>
          <a:lstStyle/>
          <a:p>
            <a:r>
              <a:rPr lang="en-US" sz="2800" dirty="0" smtClean="0"/>
              <a:t>Compare the behavior of balls passing through holes in a wall </a:t>
            </a:r>
            <a:br>
              <a:rPr lang="en-US" sz="2800" dirty="0" smtClean="0"/>
            </a:br>
            <a:r>
              <a:rPr lang="en-US" sz="2800" dirty="0" smtClean="0"/>
              <a:t>with waves passing through the same holes</a:t>
            </a:r>
          </a:p>
        </p:txBody>
      </p:sp>
      <p:sp>
        <p:nvSpPr>
          <p:cNvPr id="2" name="TextBox 1"/>
          <p:cNvSpPr txBox="1"/>
          <p:nvPr/>
        </p:nvSpPr>
        <p:spPr>
          <a:xfrm>
            <a:off x="6667500" y="3733800"/>
            <a:ext cx="1714500"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10008565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92162"/>
          </a:xfrm>
        </p:spPr>
        <p:txBody>
          <a:bodyPr>
            <a:normAutofit/>
          </a:bodyPr>
          <a:lstStyle/>
          <a:p>
            <a:r>
              <a:rPr lang="en-US" sz="4000" dirty="0" smtClean="0">
                <a:solidFill>
                  <a:srgbClr val="660066"/>
                </a:solidFill>
              </a:rPr>
              <a:t>Preview: </a:t>
            </a:r>
            <a:r>
              <a:rPr lang="en-US" sz="4000" dirty="0" smtClean="0">
                <a:solidFill>
                  <a:srgbClr val="660066"/>
                </a:solidFill>
              </a:rPr>
              <a:t>How about waves?</a:t>
            </a:r>
            <a:endParaRPr lang="en-US" sz="4000" dirty="0">
              <a:solidFill>
                <a:srgbClr val="660066"/>
              </a:solidFill>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19600" y="1447800"/>
            <a:ext cx="4607916"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0" y="1066800"/>
            <a:ext cx="8305800" cy="5909310"/>
          </a:xfrm>
          <a:prstGeom prst="rect">
            <a:avLst/>
          </a:prstGeom>
          <a:noFill/>
        </p:spPr>
        <p:txBody>
          <a:bodyPr wrap="square" rtlCol="0">
            <a:spAutoFit/>
          </a:bodyPr>
          <a:lstStyle/>
          <a:p>
            <a:r>
              <a:rPr lang="en-US" sz="2400" dirty="0" smtClean="0"/>
              <a:t>• Waves </a:t>
            </a:r>
            <a:r>
              <a:rPr lang="en-US" sz="2400" dirty="0"/>
              <a:t>don’t follow trajectories.  </a:t>
            </a:r>
            <a:r>
              <a:rPr lang="en-US" sz="2400" dirty="0" smtClean="0"/>
              <a:t/>
            </a:r>
            <a:br>
              <a:rPr lang="en-US" sz="2400" dirty="0" smtClean="0"/>
            </a:br>
            <a:r>
              <a:rPr lang="en-US" sz="2400" dirty="0" smtClean="0"/>
              <a:t>They </a:t>
            </a:r>
            <a:r>
              <a:rPr lang="en-US" sz="2400" dirty="0"/>
              <a:t>are inherently “spread out</a:t>
            </a:r>
            <a:r>
              <a:rPr lang="en-US" sz="2400" dirty="0" smtClean="0"/>
              <a:t>”</a:t>
            </a:r>
            <a:br>
              <a:rPr lang="en-US" sz="2400" dirty="0" smtClean="0"/>
            </a:br>
            <a:r>
              <a:rPr lang="en-US" sz="2400" dirty="0" smtClean="0"/>
              <a:t> </a:t>
            </a:r>
            <a:r>
              <a:rPr lang="en-US" sz="2400" dirty="0"/>
              <a:t>in space</a:t>
            </a:r>
            <a:r>
              <a:rPr lang="en-US" sz="2400" dirty="0" smtClean="0"/>
              <a:t>.</a:t>
            </a:r>
            <a:br>
              <a:rPr lang="en-US" sz="2400" dirty="0" smtClean="0"/>
            </a:br>
            <a:endParaRPr lang="en-US" sz="2400" dirty="0"/>
          </a:p>
          <a:p>
            <a:r>
              <a:rPr lang="en-US" sz="2400" dirty="0" smtClean="0"/>
              <a:t>• The </a:t>
            </a:r>
            <a:r>
              <a:rPr lang="en-US" sz="2400" dirty="0"/>
              <a:t>wave goes </a:t>
            </a:r>
            <a:r>
              <a:rPr lang="en-US" sz="2400" dirty="0" smtClean="0"/>
              <a:t>through</a:t>
            </a:r>
            <a:br>
              <a:rPr lang="en-US" sz="2400" dirty="0" smtClean="0"/>
            </a:br>
            <a:r>
              <a:rPr lang="en-US" sz="2400" dirty="0" smtClean="0"/>
              <a:t> </a:t>
            </a:r>
            <a:r>
              <a:rPr lang="en-US" sz="2400" dirty="0"/>
              <a:t>both holes, </a:t>
            </a:r>
            <a:r>
              <a:rPr lang="en-US" sz="2400" dirty="0" smtClean="0"/>
              <a:t>not just </a:t>
            </a:r>
            <a:r>
              <a:rPr lang="en-US" sz="2400" dirty="0"/>
              <a:t>one</a:t>
            </a:r>
            <a:r>
              <a:rPr lang="en-US" sz="2400" dirty="0" smtClean="0"/>
              <a:t>.</a:t>
            </a:r>
            <a:br>
              <a:rPr lang="en-US" sz="2400" dirty="0" smtClean="0"/>
            </a:br>
            <a:endParaRPr lang="en-US" sz="2400" dirty="0"/>
          </a:p>
          <a:p>
            <a:r>
              <a:rPr lang="en-US" sz="2400" dirty="0" smtClean="0"/>
              <a:t>• The </a:t>
            </a:r>
            <a:r>
              <a:rPr lang="en-US" sz="2400" dirty="0"/>
              <a:t>waves don’t hit the target </a:t>
            </a:r>
            <a:r>
              <a:rPr lang="en-US" sz="2400" dirty="0" smtClean="0"/>
              <a:t/>
            </a:r>
            <a:br>
              <a:rPr lang="en-US" sz="2400" dirty="0" smtClean="0"/>
            </a:br>
            <a:r>
              <a:rPr lang="en-US" sz="2400" dirty="0" smtClean="0"/>
              <a:t>at </a:t>
            </a:r>
            <a:r>
              <a:rPr lang="en-US" sz="2400" dirty="0"/>
              <a:t>localized spots or times.  </a:t>
            </a:r>
            <a:r>
              <a:rPr lang="en-US" sz="2400" dirty="0" smtClean="0"/>
              <a:t/>
            </a:r>
            <a:br>
              <a:rPr lang="en-US" sz="2400" dirty="0" smtClean="0"/>
            </a:br>
            <a:r>
              <a:rPr lang="en-US" sz="2400" dirty="0" smtClean="0"/>
              <a:t>They </a:t>
            </a:r>
            <a:r>
              <a:rPr lang="en-US" sz="2400" dirty="0"/>
              <a:t>hit different parts of the </a:t>
            </a:r>
            <a:r>
              <a:rPr lang="en-US" sz="2400" dirty="0" smtClean="0"/>
              <a:t>target</a:t>
            </a:r>
            <a:r>
              <a:rPr lang="en-US" sz="2400" dirty="0"/>
              <a:t> </a:t>
            </a:r>
            <a:r>
              <a:rPr lang="en-US" sz="2400" dirty="0" smtClean="0"/>
              <a:t>at </a:t>
            </a:r>
            <a:r>
              <a:rPr lang="en-US" sz="2400" dirty="0"/>
              <a:t>the same time</a:t>
            </a:r>
            <a:r>
              <a:rPr lang="en-US" sz="2400" dirty="0" smtClean="0"/>
              <a:t>.</a:t>
            </a:r>
            <a:br>
              <a:rPr lang="en-US" sz="2400" dirty="0" smtClean="0"/>
            </a:br>
            <a:endParaRPr lang="en-US" sz="2400" dirty="0"/>
          </a:p>
          <a:p>
            <a:r>
              <a:rPr lang="en-US" sz="2400" dirty="0" smtClean="0"/>
              <a:t>• Waves </a:t>
            </a:r>
            <a:r>
              <a:rPr lang="en-US" sz="2400" u="sng" dirty="0"/>
              <a:t>interfere</a:t>
            </a:r>
            <a:r>
              <a:rPr lang="en-US" sz="2400" dirty="0"/>
              <a:t> with each other. </a:t>
            </a:r>
            <a:r>
              <a:rPr lang="en-US" sz="2400" dirty="0" smtClean="0"/>
              <a:t/>
            </a:r>
            <a:br>
              <a:rPr lang="en-US" sz="2400" dirty="0" smtClean="0"/>
            </a:br>
            <a:r>
              <a:rPr lang="en-US" sz="2400" b="1" dirty="0" smtClean="0"/>
              <a:t> </a:t>
            </a:r>
            <a:r>
              <a:rPr lang="en-US" sz="2400" b="1" i="1" dirty="0"/>
              <a:t>The result (measured as rate of energy input) of the combination of two waves might be larger, smaller, or the same as the sum of the two waves separately.</a:t>
            </a:r>
            <a:endParaRPr lang="en-US" sz="2400" b="1" dirty="0"/>
          </a:p>
          <a:p>
            <a:endParaRPr lang="en-US" dirty="0"/>
          </a:p>
        </p:txBody>
      </p:sp>
    </p:spTree>
    <p:extLst>
      <p:ext uri="{BB962C8B-B14F-4D97-AF65-F5344CB8AC3E}">
        <p14:creationId xmlns:p14="http://schemas.microsoft.com/office/powerpoint/2010/main" val="147769881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srgbClr val="FF0000"/>
                </a:solidFill>
              </a:rPr>
              <a:t>How do electrons behave? </a:t>
            </a:r>
            <a:r>
              <a:rPr lang="en-US" sz="3600" dirty="0" smtClean="0">
                <a:solidFill>
                  <a:srgbClr val="FF0000"/>
                </a:solidFill>
              </a:rPr>
              <a:t/>
            </a:r>
            <a:br>
              <a:rPr lang="en-US" sz="3600" dirty="0" smtClean="0">
                <a:solidFill>
                  <a:srgbClr val="FF0000"/>
                </a:solidFill>
              </a:rPr>
            </a:br>
            <a:r>
              <a:rPr lang="en-US" sz="3600" dirty="0" smtClean="0">
                <a:solidFill>
                  <a:srgbClr val="FF0000"/>
                </a:solidFill>
              </a:rPr>
              <a:t>Particles </a:t>
            </a:r>
            <a:r>
              <a:rPr lang="en-US" sz="3600" dirty="0">
                <a:solidFill>
                  <a:srgbClr val="FF0000"/>
                </a:solidFill>
              </a:rPr>
              <a:t>or </a:t>
            </a:r>
            <a:r>
              <a:rPr lang="en-US" sz="3600" dirty="0" smtClean="0">
                <a:solidFill>
                  <a:srgbClr val="FF0000"/>
                </a:solidFill>
              </a:rPr>
              <a:t>waves?</a:t>
            </a:r>
            <a:endParaRPr lang="en-US" sz="3600" dirty="0">
              <a:solidFill>
                <a:srgbClr val="FF0000"/>
              </a:solidFill>
            </a:endParaRPr>
          </a:p>
        </p:txBody>
      </p:sp>
      <p:sp>
        <p:nvSpPr>
          <p:cNvPr id="3" name="Content Placeholder 2"/>
          <p:cNvSpPr>
            <a:spLocks noGrp="1"/>
          </p:cNvSpPr>
          <p:nvPr>
            <p:ph idx="1"/>
          </p:nvPr>
        </p:nvSpPr>
        <p:spPr>
          <a:xfrm>
            <a:off x="0" y="1447800"/>
            <a:ext cx="9144000" cy="3886201"/>
          </a:xfrm>
        </p:spPr>
        <p:txBody>
          <a:bodyPr>
            <a:normAutofit fontScale="77500" lnSpcReduction="20000"/>
          </a:bodyPr>
          <a:lstStyle/>
          <a:p>
            <a:r>
              <a:rPr lang="en-US" dirty="0" smtClean="0"/>
              <a:t>They </a:t>
            </a:r>
            <a:r>
              <a:rPr lang="en-US" dirty="0"/>
              <a:t>hit the target at localized spots and times, just like the balls.</a:t>
            </a:r>
          </a:p>
          <a:p>
            <a:r>
              <a:rPr lang="en-US" dirty="0" smtClean="0"/>
              <a:t>But </a:t>
            </a:r>
            <a:r>
              <a:rPr lang="en-US" dirty="0"/>
              <a:t>the rate at which they hit some region is NOT the sum of the rates through the two separate holes!</a:t>
            </a:r>
          </a:p>
          <a:p>
            <a:pPr lvl="1"/>
            <a:r>
              <a:rPr lang="en-US" dirty="0" smtClean="0"/>
              <a:t>and </a:t>
            </a:r>
            <a:r>
              <a:rPr lang="en-US" dirty="0"/>
              <a:t>the way in which the rates vary from place to place looks exactly like the </a:t>
            </a:r>
            <a:r>
              <a:rPr lang="en-US" u="sng" dirty="0"/>
              <a:t>interference</a:t>
            </a:r>
            <a:r>
              <a:rPr lang="en-US" dirty="0"/>
              <a:t> pattern of a wave!</a:t>
            </a:r>
          </a:p>
          <a:p>
            <a:r>
              <a:rPr lang="en-US" dirty="0" smtClean="0"/>
              <a:t>So </a:t>
            </a:r>
            <a:r>
              <a:rPr lang="en-US" dirty="0"/>
              <a:t>if the electron goes through BOTH holes (needed for interference), you should be able to look and see it go through both. </a:t>
            </a:r>
            <a:endParaRPr lang="en-US" dirty="0" smtClean="0"/>
          </a:p>
          <a:p>
            <a:pPr lvl="1"/>
            <a:r>
              <a:rPr lang="en-US" dirty="0" smtClean="0"/>
              <a:t>But </a:t>
            </a:r>
            <a:r>
              <a:rPr lang="en-US" dirty="0"/>
              <a:t>when you look (say with light) you see electrons go through either hole but not both at once.</a:t>
            </a:r>
          </a:p>
          <a:p>
            <a:pPr lvl="1"/>
            <a:r>
              <a:rPr lang="en-US" dirty="0" smtClean="0"/>
              <a:t>And </a:t>
            </a:r>
            <a:r>
              <a:rPr lang="en-US" dirty="0"/>
              <a:t>the interference pattern disappears!</a:t>
            </a:r>
          </a:p>
          <a:p>
            <a:pPr marL="0" indent="0">
              <a:buNone/>
            </a:pPr>
            <a:endParaRPr lang="en-US" dirty="0"/>
          </a:p>
        </p:txBody>
      </p:sp>
    </p:spTree>
    <p:extLst>
      <p:ext uri="{BB962C8B-B14F-4D97-AF65-F5344CB8AC3E}">
        <p14:creationId xmlns:p14="http://schemas.microsoft.com/office/powerpoint/2010/main" val="286382318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Is that inconsistent?</a:t>
            </a:r>
            <a:endParaRPr lang="en-US" dirty="0">
              <a:solidFill>
                <a:srgbClr val="FF0000"/>
              </a:solidFill>
            </a:endParaRPr>
          </a:p>
        </p:txBody>
      </p:sp>
      <p:sp>
        <p:nvSpPr>
          <p:cNvPr id="3" name="Content Placeholder 2"/>
          <p:cNvSpPr>
            <a:spLocks noGrp="1"/>
          </p:cNvSpPr>
          <p:nvPr>
            <p:ph idx="1"/>
          </p:nvPr>
        </p:nvSpPr>
        <p:spPr>
          <a:xfrm>
            <a:off x="152400" y="1295400"/>
            <a:ext cx="8991600" cy="3733800"/>
          </a:xfrm>
        </p:spPr>
        <p:txBody>
          <a:bodyPr>
            <a:normAutofit/>
          </a:bodyPr>
          <a:lstStyle/>
          <a:p>
            <a:r>
              <a:rPr lang="en-US" sz="2400" dirty="0" smtClean="0"/>
              <a:t>An </a:t>
            </a:r>
            <a:r>
              <a:rPr lang="en-US" sz="2400" dirty="0"/>
              <a:t>electron seen to go through just one hole does not interfere with the nothing that went through the other hole.</a:t>
            </a:r>
          </a:p>
          <a:p>
            <a:r>
              <a:rPr lang="en-US" sz="2400" dirty="0"/>
              <a:t>When interference is seen, there is no direct evidence that the electron did not </a:t>
            </a:r>
            <a:r>
              <a:rPr lang="en-US" sz="2400" dirty="0" smtClean="0"/>
              <a:t>go through </a:t>
            </a:r>
            <a:r>
              <a:rPr lang="en-US" sz="2400" dirty="0"/>
              <a:t>both holes.</a:t>
            </a:r>
          </a:p>
          <a:p>
            <a:r>
              <a:rPr lang="en-US" sz="2400" dirty="0"/>
              <a:t>But which type of behavior it shows depends on whether you measure its passage through the holes</a:t>
            </a:r>
            <a:r>
              <a:rPr lang="en-US" sz="2400" dirty="0" smtClean="0"/>
              <a:t>.</a:t>
            </a:r>
          </a:p>
          <a:p>
            <a:r>
              <a:rPr lang="en-US" sz="2400" dirty="0" smtClean="0"/>
              <a:t>So it’s consistent, but strange.</a:t>
            </a:r>
            <a:endParaRPr lang="en-US" sz="2400" dirty="0"/>
          </a:p>
          <a:p>
            <a:pPr marL="0" indent="0">
              <a:buNone/>
            </a:pPr>
            <a:endParaRPr lang="en-US" dirty="0"/>
          </a:p>
        </p:txBody>
      </p:sp>
      <p:sp>
        <p:nvSpPr>
          <p:cNvPr id="4" name="TextBox 3"/>
          <p:cNvSpPr txBox="1"/>
          <p:nvPr/>
        </p:nvSpPr>
        <p:spPr>
          <a:xfrm>
            <a:off x="0" y="4800600"/>
            <a:ext cx="9144000" cy="954107"/>
          </a:xfrm>
          <a:prstGeom prst="rect">
            <a:avLst/>
          </a:prstGeom>
          <a:noFill/>
        </p:spPr>
        <p:txBody>
          <a:bodyPr wrap="square" rtlCol="0">
            <a:spAutoFit/>
          </a:bodyPr>
          <a:lstStyle/>
          <a:p>
            <a:r>
              <a:rPr lang="en-US" sz="2800" dirty="0"/>
              <a:t>It seems (for now) that whether an electron behaves like a particle or like a wave depends on how closely it is examined! </a:t>
            </a:r>
          </a:p>
        </p:txBody>
      </p:sp>
    </p:spTree>
    <p:extLst>
      <p:ext uri="{BB962C8B-B14F-4D97-AF65-F5344CB8AC3E}">
        <p14:creationId xmlns:p14="http://schemas.microsoft.com/office/powerpoint/2010/main" val="166969627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229600" cy="914400"/>
          </a:xfrm>
        </p:spPr>
        <p:txBody>
          <a:bodyPr>
            <a:normAutofit/>
          </a:bodyPr>
          <a:lstStyle/>
          <a:p>
            <a:r>
              <a:rPr lang="en-US" sz="3600" dirty="0" smtClean="0">
                <a:solidFill>
                  <a:srgbClr val="800000"/>
                </a:solidFill>
              </a:rPr>
              <a:t>First probes of this puzzle.</a:t>
            </a:r>
            <a:endParaRPr lang="en-US" dirty="0">
              <a:solidFill>
                <a:srgbClr val="800000"/>
              </a:solidFill>
            </a:endParaRPr>
          </a:p>
        </p:txBody>
      </p:sp>
      <p:sp>
        <p:nvSpPr>
          <p:cNvPr id="3" name="Content Placeholder 2"/>
          <p:cNvSpPr>
            <a:spLocks noGrp="1"/>
          </p:cNvSpPr>
          <p:nvPr>
            <p:ph idx="1"/>
          </p:nvPr>
        </p:nvSpPr>
        <p:spPr>
          <a:xfrm>
            <a:off x="0" y="838200"/>
            <a:ext cx="9144000" cy="6019800"/>
          </a:xfrm>
        </p:spPr>
        <p:txBody>
          <a:bodyPr>
            <a:normAutofit fontScale="70000" lnSpcReduction="20000"/>
          </a:bodyPr>
          <a:lstStyle/>
          <a:p>
            <a:r>
              <a:rPr lang="en-US" sz="3600" dirty="0"/>
              <a:t>You might imagine looking more gently-say with a dimmer light. You see some electrons go through just one hole- and they show no interference. Other electrons seem to sneak through without affecting the light. They show interference! </a:t>
            </a:r>
            <a:endParaRPr lang="en-US" sz="3600" dirty="0" smtClean="0"/>
          </a:p>
          <a:p>
            <a:pPr lvl="1"/>
            <a:r>
              <a:rPr lang="en-US" sz="3600" dirty="0" smtClean="0"/>
              <a:t>So </a:t>
            </a:r>
            <a:r>
              <a:rPr lang="en-US" sz="3600" dirty="0"/>
              <a:t>you've just shown that you can mix the two types of behavior, not reconcile them.</a:t>
            </a:r>
          </a:p>
          <a:p>
            <a:r>
              <a:rPr lang="en-US" sz="3600" dirty="0"/>
              <a:t>You might try using a different color light. It turns out if you use very long-wavelength light, you still can see it bounce off the electrons, and the interference pattern does survive. </a:t>
            </a:r>
            <a:endParaRPr lang="en-US" sz="3600" dirty="0" smtClean="0"/>
          </a:p>
          <a:p>
            <a:pPr lvl="1"/>
            <a:r>
              <a:rPr lang="en-US" sz="3600" dirty="0" smtClean="0"/>
              <a:t>But </a:t>
            </a:r>
            <a:r>
              <a:rPr lang="en-US" sz="3600" dirty="0"/>
              <a:t>the light is so long-wavelength that it gives too fuzzy an image to let you see which hole the electron went through</a:t>
            </a:r>
            <a:r>
              <a:rPr lang="en-US" sz="3600" dirty="0" smtClean="0"/>
              <a:t>.</a:t>
            </a:r>
            <a:endParaRPr lang="en-US" sz="3600" dirty="0"/>
          </a:p>
          <a:p>
            <a:r>
              <a:rPr lang="en-US" sz="3600" dirty="0"/>
              <a:t>This is one of several conspiracies of nature against common sense. We’ll return to this issue later in the course. </a:t>
            </a:r>
            <a:endParaRPr lang="en-US" sz="3600" dirty="0" smtClean="0"/>
          </a:p>
          <a:p>
            <a:pPr lvl="1"/>
            <a:r>
              <a:rPr lang="en-US" sz="3600" dirty="0" smtClean="0"/>
              <a:t>The common phrase “wave-particle duality” will be neither necessary nor sufficient to cope with such effects.</a:t>
            </a:r>
          </a:p>
          <a:p>
            <a:pPr lvl="1"/>
            <a:r>
              <a:rPr lang="en-US" sz="3600" dirty="0" smtClean="0"/>
              <a:t>Something much more revolutionary is required.</a:t>
            </a:r>
            <a:endParaRPr lang="en-US" sz="3600" dirty="0"/>
          </a:p>
        </p:txBody>
      </p:sp>
    </p:spTree>
    <p:extLst>
      <p:ext uri="{BB962C8B-B14F-4D97-AF65-F5344CB8AC3E}">
        <p14:creationId xmlns:p14="http://schemas.microsoft.com/office/powerpoint/2010/main" val="124045098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solidFill>
                  <a:srgbClr val="800000"/>
                </a:solidFill>
              </a:rPr>
              <a:t>Coming Up</a:t>
            </a:r>
            <a:endParaRPr lang="en-US" dirty="0">
              <a:solidFill>
                <a:srgbClr val="800000"/>
              </a:solidFill>
            </a:endParaRPr>
          </a:p>
        </p:txBody>
      </p:sp>
      <p:sp>
        <p:nvSpPr>
          <p:cNvPr id="3" name="Content Placeholder 2"/>
          <p:cNvSpPr>
            <a:spLocks noGrp="1"/>
          </p:cNvSpPr>
          <p:nvPr>
            <p:ph idx="1"/>
          </p:nvPr>
        </p:nvSpPr>
        <p:spPr>
          <a:xfrm>
            <a:off x="0" y="762000"/>
            <a:ext cx="9144000" cy="6096000"/>
          </a:xfrm>
        </p:spPr>
        <p:txBody>
          <a:bodyPr>
            <a:normAutofit/>
          </a:bodyPr>
          <a:lstStyle/>
          <a:p>
            <a:r>
              <a:rPr lang="en-US" sz="2400" dirty="0"/>
              <a:t>Next </a:t>
            </a:r>
            <a:r>
              <a:rPr lang="en-US" sz="2400" dirty="0" smtClean="0"/>
              <a:t>we’ll </a:t>
            </a:r>
            <a:r>
              <a:rPr lang="en-US" sz="2400" dirty="0"/>
              <a:t>begin to discuss the conceptual </a:t>
            </a:r>
            <a:r>
              <a:rPr lang="en-US" sz="2400" dirty="0" smtClean="0"/>
              <a:t>revolutions </a:t>
            </a:r>
            <a:r>
              <a:rPr lang="en-US" sz="2400" dirty="0"/>
              <a:t>wrought by Copernicus, </a:t>
            </a:r>
            <a:r>
              <a:rPr lang="en-US" sz="2400" dirty="0" err="1"/>
              <a:t>Kepler</a:t>
            </a:r>
            <a:r>
              <a:rPr lang="en-US" sz="2400" dirty="0"/>
              <a:t>, Galileo, </a:t>
            </a:r>
            <a:r>
              <a:rPr lang="en-US" sz="2400" dirty="0" smtClean="0"/>
              <a:t>….</a:t>
            </a:r>
          </a:p>
          <a:p>
            <a:pPr lvl="1"/>
            <a:r>
              <a:rPr lang="en-US" sz="2400" dirty="0"/>
              <a:t>Readings for Thursday:</a:t>
            </a:r>
            <a:r>
              <a:rPr lang="en-US" dirty="0"/>
              <a:t> </a:t>
            </a:r>
            <a:r>
              <a:rPr lang="en-US" sz="2400" dirty="0"/>
              <a:t>(reading assignments </a:t>
            </a:r>
            <a:r>
              <a:rPr lang="en-US" sz="2400" dirty="0" smtClean="0"/>
              <a:t>listed </a:t>
            </a:r>
            <a:r>
              <a:rPr lang="en-US" sz="2400" dirty="0"/>
              <a:t>on the web)</a:t>
            </a:r>
            <a:endParaRPr lang="en-US" dirty="0"/>
          </a:p>
          <a:p>
            <a:pPr lvl="2"/>
            <a:r>
              <a:rPr lang="en-US" sz="2000" dirty="0" err="1" smtClean="0"/>
              <a:t>Rohrlich</a:t>
            </a:r>
            <a:r>
              <a:rPr lang="en-US" sz="2000" dirty="0" smtClean="0"/>
              <a:t>, </a:t>
            </a:r>
            <a:r>
              <a:rPr lang="en-US" sz="2000" dirty="0" err="1" smtClean="0"/>
              <a:t>ch</a:t>
            </a:r>
            <a:r>
              <a:rPr lang="en-US" sz="2000" dirty="0" err="1"/>
              <a:t>.</a:t>
            </a:r>
            <a:r>
              <a:rPr lang="en-US" sz="2000" dirty="0"/>
              <a:t> </a:t>
            </a:r>
            <a:r>
              <a:rPr lang="en-US" sz="2000" dirty="0" smtClean="0"/>
              <a:t>1-3</a:t>
            </a:r>
          </a:p>
          <a:p>
            <a:pPr lvl="2"/>
            <a:r>
              <a:rPr lang="en-US" sz="2000" dirty="0" err="1" smtClean="0"/>
              <a:t>Sklar</a:t>
            </a:r>
            <a:r>
              <a:rPr lang="en-US" sz="2000" dirty="0" smtClean="0"/>
              <a:t>, pp</a:t>
            </a:r>
            <a:r>
              <a:rPr lang="en-US" sz="2000" dirty="0"/>
              <a:t>. </a:t>
            </a:r>
            <a:r>
              <a:rPr lang="en-US" sz="2000" dirty="0" smtClean="0"/>
              <a:t>1-18</a:t>
            </a:r>
            <a:endParaRPr lang="en-US" sz="2000" dirty="0"/>
          </a:p>
          <a:p>
            <a:r>
              <a:rPr lang="en-US" sz="2400" dirty="0"/>
              <a:t>Homework for </a:t>
            </a:r>
            <a:r>
              <a:rPr lang="en-US" sz="2400" u="sng" dirty="0"/>
              <a:t>Thursday</a:t>
            </a:r>
            <a:r>
              <a:rPr lang="en-US" sz="2400" dirty="0"/>
              <a:t>: (homework assignments are on the web)</a:t>
            </a:r>
          </a:p>
          <a:p>
            <a:pPr lvl="1"/>
            <a:r>
              <a:rPr lang="en-US" sz="2000" b="1" dirty="0">
                <a:solidFill>
                  <a:srgbClr val="FF0000"/>
                </a:solidFill>
              </a:rPr>
              <a:t>Does the Earth go around the Sun or does the Sun go around the Earth? </a:t>
            </a:r>
            <a:br>
              <a:rPr lang="en-US" sz="2000" b="1" dirty="0">
                <a:solidFill>
                  <a:srgbClr val="FF0000"/>
                </a:solidFill>
              </a:rPr>
            </a:br>
            <a:r>
              <a:rPr lang="en-US" sz="2000" b="1" dirty="0">
                <a:solidFill>
                  <a:srgbClr val="FF0000"/>
                </a:solidFill>
              </a:rPr>
              <a:t>How do you know? Give some evidence to support your argument.</a:t>
            </a:r>
          </a:p>
          <a:p>
            <a:pPr lvl="1"/>
            <a:r>
              <a:rPr lang="en-US" sz="2000" dirty="0"/>
              <a:t>Because this is the first assignment (and very rushed!), you do not need to cite reading material. If you remember an argument but cannot recall where you saw it, use it anyway. Later in the course, you will be expected to cite sources for information, and give credit for other’s arguments.</a:t>
            </a:r>
          </a:p>
          <a:p>
            <a:pPr lvl="1"/>
            <a:r>
              <a:rPr lang="en-US" sz="2000" dirty="0"/>
              <a:t>At most </a:t>
            </a:r>
            <a:r>
              <a:rPr lang="en-US" sz="2000" dirty="0" smtClean="0"/>
              <a:t>750 words.</a:t>
            </a:r>
            <a:endParaRPr lang="en-US" sz="2000" dirty="0"/>
          </a:p>
          <a:p>
            <a:pPr lvl="1"/>
            <a:r>
              <a:rPr lang="en-US" sz="2000" dirty="0"/>
              <a:t>Read the homework guidelines, on the homework page.  They will give you an idea how to structure your essays.</a:t>
            </a:r>
          </a:p>
          <a:p>
            <a:pPr lvl="1"/>
            <a:endParaRPr lang="en-US" sz="2000" dirty="0"/>
          </a:p>
        </p:txBody>
      </p:sp>
    </p:spTree>
    <p:extLst>
      <p:ext uri="{BB962C8B-B14F-4D97-AF65-F5344CB8AC3E}">
        <p14:creationId xmlns:p14="http://schemas.microsoft.com/office/powerpoint/2010/main" val="47179549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800000"/>
                </a:solidFill>
              </a:rPr>
              <a:t>Philosophy and Science</a:t>
            </a:r>
            <a:endParaRPr lang="en-US" sz="4000" dirty="0">
              <a:solidFill>
                <a:srgbClr val="800000"/>
              </a:solidFill>
            </a:endParaRPr>
          </a:p>
        </p:txBody>
      </p:sp>
      <p:sp>
        <p:nvSpPr>
          <p:cNvPr id="3" name="Content Placeholder 2"/>
          <p:cNvSpPr>
            <a:spLocks noGrp="1"/>
          </p:cNvSpPr>
          <p:nvPr>
            <p:ph idx="1"/>
          </p:nvPr>
        </p:nvSpPr>
        <p:spPr>
          <a:xfrm>
            <a:off x="457200" y="1447800"/>
            <a:ext cx="8229600" cy="4678363"/>
          </a:xfrm>
        </p:spPr>
        <p:txBody>
          <a:bodyPr>
            <a:normAutofit/>
          </a:bodyPr>
          <a:lstStyle/>
          <a:p>
            <a:pPr marL="0" indent="0">
              <a:buNone/>
            </a:pPr>
            <a:r>
              <a:rPr lang="en-US" sz="2600" dirty="0"/>
              <a:t>"A more contemporary view is that philosophy's role is to serve, not as some ground for the sciences or as some extension of them, but as their critical observer. The idea here is that the particular scientific disciplines use concepts and methods. The relationships of the concepts to one another, although implicit in their use in science, may fail to be explicitly clear to us. It would then be the job of philosophy of science to clarify these conceptual relationships</a:t>
            </a:r>
            <a:r>
              <a:rPr lang="en-US" sz="2600" dirty="0" smtClean="0"/>
              <a:t>.”</a:t>
            </a:r>
          </a:p>
          <a:p>
            <a:pPr marL="0" indent="0">
              <a:buNone/>
            </a:pPr>
            <a:r>
              <a:rPr lang="en-US" dirty="0" smtClean="0"/>
              <a:t> </a:t>
            </a:r>
            <a:r>
              <a:rPr lang="en-US" dirty="0" err="1" smtClean="0"/>
              <a:t>Sklar</a:t>
            </a:r>
            <a:r>
              <a:rPr lang="en-US" dirty="0"/>
              <a:t>, </a:t>
            </a:r>
            <a:r>
              <a:rPr lang="en-US" i="1" dirty="0"/>
              <a:t>Philosophy of Physics</a:t>
            </a:r>
            <a:r>
              <a:rPr lang="en-US" dirty="0"/>
              <a:t>, p. </a:t>
            </a:r>
            <a:r>
              <a:rPr lang="en-US" dirty="0" smtClean="0"/>
              <a:t>2</a:t>
            </a:r>
            <a:endParaRPr lang="en-US" dirty="0"/>
          </a:p>
        </p:txBody>
      </p:sp>
    </p:spTree>
    <p:extLst>
      <p:ext uri="{BB962C8B-B14F-4D97-AF65-F5344CB8AC3E}">
        <p14:creationId xmlns:p14="http://schemas.microsoft.com/office/powerpoint/2010/main" val="292281429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dirty="0" smtClean="0"/>
              <a:t>Thematic  organization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02098621"/>
              </p:ext>
            </p:extLst>
          </p:nvPr>
        </p:nvGraphicFramePr>
        <p:xfrm>
          <a:off x="228600" y="838200"/>
          <a:ext cx="8458199" cy="5395177"/>
        </p:xfrm>
        <a:graphic>
          <a:graphicData uri="http://schemas.openxmlformats.org/drawingml/2006/table">
            <a:tbl>
              <a:tblPr>
                <a:tableStyleId>{5C22544A-7EE6-4342-B048-85BDC9FD1C3A}</a:tableStyleId>
              </a:tblPr>
              <a:tblGrid>
                <a:gridCol w="2590800"/>
                <a:gridCol w="3717425"/>
                <a:gridCol w="2149974"/>
              </a:tblGrid>
              <a:tr h="859666">
                <a:tc>
                  <a:txBody>
                    <a:bodyPr/>
                    <a:lstStyle/>
                    <a:p>
                      <a:pPr marL="0" marR="102870">
                        <a:spcBef>
                          <a:spcPts val="1200"/>
                        </a:spcBef>
                        <a:spcAft>
                          <a:spcPts val="0"/>
                        </a:spcAft>
                      </a:pPr>
                      <a:r>
                        <a:rPr lang="en-US" sz="2000" dirty="0">
                          <a:effectLst/>
                        </a:rPr>
                        <a:t>What, if anything, do these questions mean?</a:t>
                      </a:r>
                      <a:endParaRPr lang="en-US" sz="2000" dirty="0">
                        <a:effectLst/>
                        <a:latin typeface="Times"/>
                        <a:ea typeface="Times New Roman"/>
                        <a:cs typeface="Times New Roman"/>
                      </a:endParaRPr>
                    </a:p>
                  </a:txBody>
                  <a:tcPr marL="59552" marR="59552" marT="0" marB="0"/>
                </a:tc>
                <a:tc>
                  <a:txBody>
                    <a:bodyPr/>
                    <a:lstStyle/>
                    <a:p>
                      <a:pPr marL="0" marR="102870" algn="ctr">
                        <a:spcBef>
                          <a:spcPts val="1200"/>
                        </a:spcBef>
                        <a:spcAft>
                          <a:spcPts val="0"/>
                        </a:spcAft>
                      </a:pPr>
                      <a:r>
                        <a:rPr lang="en-US" sz="2000" u="sng">
                          <a:effectLst/>
                        </a:rPr>
                        <a:t>Philosophy</a:t>
                      </a:r>
                      <a:r>
                        <a:rPr lang="en-US" sz="2000">
                          <a:effectLst/>
                        </a:rPr>
                        <a:t>:</a:t>
                      </a:r>
                      <a:endParaRPr lang="en-US" sz="2000">
                        <a:effectLst/>
                        <a:latin typeface="Times"/>
                        <a:ea typeface="Times New Roman"/>
                        <a:cs typeface="Times New Roman"/>
                      </a:endParaRPr>
                    </a:p>
                  </a:txBody>
                  <a:tcPr marL="59552" marR="59552" marT="0" marB="0"/>
                </a:tc>
                <a:tc>
                  <a:txBody>
                    <a:bodyPr/>
                    <a:lstStyle/>
                    <a:p>
                      <a:pPr marL="0" marR="114300">
                        <a:spcBef>
                          <a:spcPts val="1200"/>
                        </a:spcBef>
                        <a:spcAft>
                          <a:spcPts val="0"/>
                        </a:spcAft>
                      </a:pPr>
                      <a:r>
                        <a:rPr lang="en-US" sz="2000">
                          <a:effectLst/>
                        </a:rPr>
                        <a:t>How can we test the answers?</a:t>
                      </a:r>
                      <a:endParaRPr lang="en-US" sz="2000">
                        <a:effectLst/>
                        <a:latin typeface="Times"/>
                        <a:ea typeface="Times New Roman"/>
                        <a:cs typeface="Times New Roman"/>
                      </a:endParaRPr>
                    </a:p>
                  </a:txBody>
                  <a:tcPr marL="59552" marR="59552" marT="0" marB="0"/>
                </a:tc>
              </a:tr>
              <a:tr h="3048000">
                <a:tc>
                  <a:txBody>
                    <a:bodyPr/>
                    <a:lstStyle/>
                    <a:p>
                      <a:pPr marL="0" marR="457200" algn="ctr">
                        <a:spcBef>
                          <a:spcPts val="1200"/>
                        </a:spcBef>
                        <a:spcAft>
                          <a:spcPts val="0"/>
                        </a:spcAft>
                      </a:pPr>
                      <a:r>
                        <a:rPr lang="en-US" sz="2000" dirty="0">
                          <a:effectLst/>
                        </a:rPr>
                        <a:t> </a:t>
                      </a:r>
                      <a:endParaRPr lang="en-US" sz="2000" dirty="0">
                        <a:effectLst/>
                        <a:latin typeface="Times"/>
                        <a:ea typeface="Times New Roman"/>
                        <a:cs typeface="Times New Roman"/>
                      </a:endParaRPr>
                    </a:p>
                  </a:txBody>
                  <a:tcPr marL="59552" marR="59552" marT="0" marB="0"/>
                </a:tc>
                <a:tc>
                  <a:txBody>
                    <a:bodyPr/>
                    <a:lstStyle/>
                    <a:p>
                      <a:pPr marL="0" marR="125730" algn="ctr">
                        <a:spcBef>
                          <a:spcPts val="1200"/>
                        </a:spcBef>
                        <a:spcAft>
                          <a:spcPts val="0"/>
                        </a:spcAft>
                      </a:pPr>
                      <a:r>
                        <a:rPr lang="en-US" sz="2000" u="sng" dirty="0">
                          <a:effectLst/>
                        </a:rPr>
                        <a:t>Physics</a:t>
                      </a:r>
                      <a:r>
                        <a:rPr lang="en-US" sz="2000" dirty="0">
                          <a:effectLst/>
                        </a:rPr>
                        <a:t>:</a:t>
                      </a:r>
                    </a:p>
                    <a:p>
                      <a:pPr marL="304800" marR="125730" indent="-182880">
                        <a:spcBef>
                          <a:spcPts val="1200"/>
                        </a:spcBef>
                        <a:spcAft>
                          <a:spcPts val="0"/>
                        </a:spcAft>
                        <a:tabLst>
                          <a:tab pos="762000" algn="l"/>
                        </a:tabLst>
                      </a:pPr>
                      <a:r>
                        <a:rPr lang="en-US" sz="2000" dirty="0">
                          <a:effectLst/>
                        </a:rPr>
                        <a:t>•	What is the geometry of space-time?</a:t>
                      </a:r>
                    </a:p>
                    <a:p>
                      <a:pPr marL="304800" marR="125730" indent="-228600">
                        <a:spcBef>
                          <a:spcPts val="1200"/>
                        </a:spcBef>
                        <a:spcAft>
                          <a:spcPts val="0"/>
                        </a:spcAft>
                        <a:tabLst>
                          <a:tab pos="762000" algn="l"/>
                        </a:tabLst>
                      </a:pPr>
                      <a:r>
                        <a:rPr lang="en-US" sz="2000" dirty="0">
                          <a:effectLst/>
                        </a:rPr>
                        <a:t>•	What is determined and what is chance?</a:t>
                      </a:r>
                    </a:p>
                    <a:p>
                      <a:pPr marL="304800" marR="457200" indent="-228600">
                        <a:spcBef>
                          <a:spcPts val="1200"/>
                        </a:spcBef>
                        <a:spcAft>
                          <a:spcPts val="0"/>
                        </a:spcAft>
                        <a:tabLst>
                          <a:tab pos="762000" algn="l"/>
                        </a:tabLst>
                      </a:pPr>
                      <a:r>
                        <a:rPr lang="en-US" sz="2000" dirty="0">
                          <a:effectLst/>
                        </a:rPr>
                        <a:t>•	What are things made of?</a:t>
                      </a:r>
                      <a:endParaRPr lang="en-US" sz="2000" dirty="0">
                        <a:effectLst/>
                        <a:latin typeface="Times"/>
                        <a:ea typeface="Times New Roman"/>
                        <a:cs typeface="Times New Roman"/>
                      </a:endParaRPr>
                    </a:p>
                  </a:txBody>
                  <a:tcPr marL="59552" marR="59552" marT="0" marB="0">
                    <a:solidFill>
                      <a:schemeClr val="bg1"/>
                    </a:solidFill>
                  </a:tcPr>
                </a:tc>
                <a:tc>
                  <a:txBody>
                    <a:bodyPr/>
                    <a:lstStyle/>
                    <a:p>
                      <a:pPr marL="0" marR="457200" algn="ctr">
                        <a:spcBef>
                          <a:spcPts val="1200"/>
                        </a:spcBef>
                        <a:spcAft>
                          <a:spcPts val="0"/>
                        </a:spcAft>
                      </a:pPr>
                      <a:r>
                        <a:rPr lang="en-US" sz="2000" dirty="0">
                          <a:effectLst/>
                        </a:rPr>
                        <a:t> </a:t>
                      </a:r>
                      <a:endParaRPr lang="en-US" sz="2000" dirty="0">
                        <a:effectLst/>
                        <a:latin typeface="Times"/>
                        <a:ea typeface="Times New Roman"/>
                        <a:cs typeface="Times New Roman"/>
                      </a:endParaRPr>
                    </a:p>
                  </a:txBody>
                  <a:tcPr marL="59552" marR="59552" marT="0" marB="0"/>
                </a:tc>
              </a:tr>
              <a:tr h="1432777">
                <a:tc>
                  <a:txBody>
                    <a:bodyPr/>
                    <a:lstStyle/>
                    <a:p>
                      <a:pPr marL="0" marR="102870">
                        <a:spcBef>
                          <a:spcPts val="1200"/>
                        </a:spcBef>
                        <a:spcAft>
                          <a:spcPts val="0"/>
                        </a:spcAft>
                      </a:pPr>
                      <a:r>
                        <a:rPr lang="en-US" sz="2000">
                          <a:effectLst/>
                        </a:rPr>
                        <a:t>How have these questions and their answers developed historically?</a:t>
                      </a:r>
                      <a:endParaRPr lang="en-US" sz="2000">
                        <a:effectLst/>
                        <a:latin typeface="Times"/>
                        <a:ea typeface="Times New Roman"/>
                        <a:cs typeface="Times New Roman"/>
                      </a:endParaRPr>
                    </a:p>
                  </a:txBody>
                  <a:tcPr marL="59552" marR="59552" marT="0" marB="0"/>
                </a:tc>
                <a:tc>
                  <a:txBody>
                    <a:bodyPr/>
                    <a:lstStyle/>
                    <a:p>
                      <a:pPr marL="0" marR="457200" algn="ctr">
                        <a:spcBef>
                          <a:spcPts val="1200"/>
                        </a:spcBef>
                        <a:spcAft>
                          <a:spcPts val="0"/>
                        </a:spcAft>
                      </a:pPr>
                      <a:r>
                        <a:rPr lang="en-US" sz="2000" dirty="0">
                          <a:effectLst/>
                        </a:rPr>
                        <a:t>Who are we to ask?</a:t>
                      </a:r>
                      <a:endParaRPr lang="en-US" sz="2000" dirty="0">
                        <a:effectLst/>
                        <a:latin typeface="Times"/>
                        <a:ea typeface="Times New Roman"/>
                        <a:cs typeface="Times New Roman"/>
                      </a:endParaRPr>
                    </a:p>
                  </a:txBody>
                  <a:tcPr marL="59552" marR="59552" marT="0" marB="0"/>
                </a:tc>
                <a:tc>
                  <a:txBody>
                    <a:bodyPr/>
                    <a:lstStyle/>
                    <a:p>
                      <a:pPr marL="0" marR="114300">
                        <a:spcBef>
                          <a:spcPts val="1200"/>
                        </a:spcBef>
                        <a:spcAft>
                          <a:spcPts val="0"/>
                        </a:spcAft>
                      </a:pPr>
                      <a:r>
                        <a:rPr lang="en-US" sz="2000" dirty="0">
                          <a:effectLst/>
                        </a:rPr>
                        <a:t>What are the implications for the theory of knowledge?</a:t>
                      </a:r>
                      <a:endParaRPr lang="en-US" sz="2000" dirty="0">
                        <a:effectLst/>
                        <a:latin typeface="Times"/>
                        <a:ea typeface="Times New Roman"/>
                        <a:cs typeface="Times New Roman"/>
                      </a:endParaRPr>
                    </a:p>
                  </a:txBody>
                  <a:tcPr marL="59552" marR="59552" marT="0" marB="0"/>
                </a:tc>
              </a:tr>
            </a:tbl>
          </a:graphicData>
        </a:graphic>
      </p:graphicFrame>
    </p:spTree>
    <p:extLst>
      <p:ext uri="{BB962C8B-B14F-4D97-AF65-F5344CB8AC3E}">
        <p14:creationId xmlns:p14="http://schemas.microsoft.com/office/powerpoint/2010/main" val="32352396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solidFill>
                  <a:srgbClr val="800000"/>
                </a:solidFill>
              </a:rPr>
              <a:t>Organization</a:t>
            </a:r>
            <a:endParaRPr lang="en-US" dirty="0">
              <a:solidFill>
                <a:srgbClr val="800000"/>
              </a:solidFill>
            </a:endParaRPr>
          </a:p>
        </p:txBody>
      </p:sp>
      <p:sp>
        <p:nvSpPr>
          <p:cNvPr id="4" name="Rectangle 3"/>
          <p:cNvSpPr/>
          <p:nvPr/>
        </p:nvSpPr>
        <p:spPr>
          <a:xfrm>
            <a:off x="0" y="1066801"/>
            <a:ext cx="9144000" cy="5262979"/>
          </a:xfrm>
          <a:prstGeom prst="rect">
            <a:avLst/>
          </a:prstGeom>
        </p:spPr>
        <p:txBody>
          <a:bodyPr wrap="square">
            <a:spAutoFit/>
          </a:bodyPr>
          <a:lstStyle/>
          <a:p>
            <a:r>
              <a:rPr lang="en-US" sz="2400" u="sng" dirty="0"/>
              <a:t>People</a:t>
            </a:r>
            <a:r>
              <a:rPr lang="en-US" sz="2400" dirty="0"/>
              <a:t>:</a:t>
            </a:r>
          </a:p>
          <a:p>
            <a:r>
              <a:rPr lang="en-US" sz="2400" dirty="0"/>
              <a:t>Lecturer: </a:t>
            </a:r>
            <a:r>
              <a:rPr lang="en-US" sz="2400" dirty="0" smtClean="0"/>
              <a:t>David Ceperley, 2-107ESB, </a:t>
            </a:r>
            <a:r>
              <a:rPr lang="en-US" sz="2400" dirty="0" smtClean="0">
                <a:hlinkClick r:id="rId2"/>
              </a:rPr>
              <a:t>ceperley@</a:t>
            </a:r>
            <a:r>
              <a:rPr lang="en-US" sz="2400" dirty="0">
                <a:hlinkClick r:id="rId2"/>
              </a:rPr>
              <a:t>illinois.edu</a:t>
            </a:r>
            <a:r>
              <a:rPr lang="en-US" sz="2400" dirty="0"/>
              <a:t>, </a:t>
            </a:r>
            <a:endParaRPr lang="en-US" sz="2400" dirty="0" smtClean="0"/>
          </a:p>
          <a:p>
            <a:r>
              <a:rPr lang="en-US" sz="2400" smtClean="0"/>
              <a:t>TAs: </a:t>
            </a:r>
            <a:r>
              <a:rPr lang="en-US" sz="2400" dirty="0"/>
              <a:t>Charles </a:t>
            </a:r>
            <a:r>
              <a:rPr lang="en-US" sz="2400" dirty="0" smtClean="0"/>
              <a:t>Byrne, Brandon Jones, Anthony </a:t>
            </a:r>
            <a:r>
              <a:rPr lang="en-US" sz="2400" dirty="0" err="1" smtClean="0"/>
              <a:t>Hegg</a:t>
            </a:r>
            <a:endParaRPr lang="en-US" sz="2400" dirty="0"/>
          </a:p>
          <a:p>
            <a:r>
              <a:rPr lang="en-US" sz="2400" dirty="0"/>
              <a:t>	</a:t>
            </a:r>
          </a:p>
          <a:p>
            <a:r>
              <a:rPr lang="en-US" sz="2400" dirty="0"/>
              <a:t>See the web page for more information </a:t>
            </a:r>
            <a:endParaRPr lang="en-US" sz="2400" dirty="0" smtClean="0"/>
          </a:p>
          <a:p>
            <a:r>
              <a:rPr lang="en-US" sz="2400" dirty="0"/>
              <a:t> </a:t>
            </a:r>
          </a:p>
          <a:p>
            <a:r>
              <a:rPr lang="en-US" sz="2400" u="sng" dirty="0"/>
              <a:t>Course structure:</a:t>
            </a:r>
            <a:endParaRPr lang="en-US" sz="2400" dirty="0"/>
          </a:p>
          <a:p>
            <a:r>
              <a:rPr lang="en-US" sz="2400" b="1" dirty="0" smtClean="0"/>
              <a:t>Lectures</a:t>
            </a:r>
            <a:r>
              <a:rPr lang="en-US" sz="2400" dirty="0"/>
              <a:t>.  Twice per week. Most lectures will be structured around questions, not around fixed material for you to ingest. I will </a:t>
            </a:r>
            <a:r>
              <a:rPr lang="en-US" sz="2400" b="1" dirty="0"/>
              <a:t>not</a:t>
            </a:r>
            <a:r>
              <a:rPr lang="en-US" sz="2400" dirty="0"/>
              <a:t> lecture for the entire time.  We will have discussions- either initiated by my questions or by yours. Lecture notes will be posted on Web shortly AFTER lecture, so as not to spoil discussion of those questions which have answers. Posted notes will </a:t>
            </a:r>
            <a:r>
              <a:rPr lang="en-US" sz="2400" dirty="0" smtClean="0"/>
              <a:t>not include all material from the lecture. </a:t>
            </a:r>
            <a:endParaRPr lang="en-US" sz="2400" dirty="0"/>
          </a:p>
        </p:txBody>
      </p:sp>
    </p:spTree>
    <p:extLst>
      <p:ext uri="{BB962C8B-B14F-4D97-AF65-F5344CB8AC3E}">
        <p14:creationId xmlns:p14="http://schemas.microsoft.com/office/powerpoint/2010/main" val="346276507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u="sng" dirty="0"/>
              <a:t>Grade </a:t>
            </a:r>
            <a:r>
              <a:rPr lang="en-US" sz="3600" u="sng" dirty="0" smtClean="0"/>
              <a:t>Components</a:t>
            </a:r>
            <a:endParaRPr lang="en-US" sz="3600" dirty="0"/>
          </a:p>
        </p:txBody>
      </p:sp>
      <p:sp>
        <p:nvSpPr>
          <p:cNvPr id="3" name="Content Placeholder 2"/>
          <p:cNvSpPr>
            <a:spLocks noGrp="1"/>
          </p:cNvSpPr>
          <p:nvPr>
            <p:ph idx="1"/>
          </p:nvPr>
        </p:nvSpPr>
        <p:spPr>
          <a:xfrm>
            <a:off x="152400" y="1524000"/>
            <a:ext cx="8686800" cy="4602163"/>
          </a:xfrm>
        </p:spPr>
        <p:txBody>
          <a:bodyPr>
            <a:normAutofit/>
          </a:bodyPr>
          <a:lstStyle/>
          <a:p>
            <a:r>
              <a:rPr lang="en-US" sz="2400" dirty="0" smtClean="0"/>
              <a:t>Homework</a:t>
            </a:r>
            <a:r>
              <a:rPr lang="en-US" sz="2400" dirty="0"/>
              <a:t>. </a:t>
            </a:r>
            <a:r>
              <a:rPr lang="en-US" sz="2400" dirty="0" smtClean="0"/>
              <a:t>About six weekly </a:t>
            </a:r>
            <a:r>
              <a:rPr lang="en-US" sz="2400" dirty="0"/>
              <a:t>essays (500-750 words). </a:t>
            </a:r>
            <a:r>
              <a:rPr lang="en-US" sz="2400" dirty="0" smtClean="0"/>
              <a:t>Homework </a:t>
            </a:r>
            <a:r>
              <a:rPr lang="en-US" sz="2400" dirty="0"/>
              <a:t>will contribute </a:t>
            </a:r>
            <a:r>
              <a:rPr lang="en-US" sz="2400" dirty="0" smtClean="0"/>
              <a:t>40% </a:t>
            </a:r>
            <a:r>
              <a:rPr lang="en-US" sz="2400" dirty="0"/>
              <a:t>of 419 grade, </a:t>
            </a:r>
            <a:r>
              <a:rPr lang="en-US" sz="2400" dirty="0" smtClean="0"/>
              <a:t>62% </a:t>
            </a:r>
            <a:r>
              <a:rPr lang="en-US" sz="2400" dirty="0"/>
              <a:t>for 420.</a:t>
            </a:r>
          </a:p>
          <a:p>
            <a:r>
              <a:rPr lang="en-US" sz="2400" dirty="0" smtClean="0"/>
              <a:t>Term </a:t>
            </a:r>
            <a:r>
              <a:rPr lang="en-US" sz="2400" dirty="0"/>
              <a:t>paper.  </a:t>
            </a:r>
            <a:r>
              <a:rPr lang="en-US" sz="2400" dirty="0" smtClean="0"/>
              <a:t>2500-4000 words on </a:t>
            </a:r>
            <a:r>
              <a:rPr lang="en-US" sz="2400" dirty="0"/>
              <a:t>a topic of your choice.  The </a:t>
            </a:r>
            <a:r>
              <a:rPr lang="en-US" sz="2400" u="sng" dirty="0"/>
              <a:t>sequence of deadlines</a:t>
            </a:r>
            <a:r>
              <a:rPr lang="en-US" sz="2400" dirty="0"/>
              <a:t> is described on the web.  The term paper is 35% of the 419 grade</a:t>
            </a:r>
            <a:r>
              <a:rPr lang="en-US" sz="2400" dirty="0" smtClean="0"/>
              <a:t>.</a:t>
            </a:r>
          </a:p>
          <a:p>
            <a:r>
              <a:rPr lang="en-US" sz="2400" dirty="0" smtClean="0"/>
              <a:t>Final </a:t>
            </a:r>
            <a:r>
              <a:rPr lang="en-US" sz="2400" dirty="0"/>
              <a:t>exam. The exam gives </a:t>
            </a:r>
            <a:r>
              <a:rPr lang="en-US" sz="2400" dirty="0" smtClean="0"/>
              <a:t>20% </a:t>
            </a:r>
            <a:r>
              <a:rPr lang="en-US" sz="2400" dirty="0"/>
              <a:t>of the 419 grade, </a:t>
            </a:r>
            <a:r>
              <a:rPr lang="en-US" sz="2400" dirty="0" smtClean="0"/>
              <a:t>30% </a:t>
            </a:r>
            <a:r>
              <a:rPr lang="en-US" sz="2400" dirty="0"/>
              <a:t>for 420. </a:t>
            </a:r>
            <a:endParaRPr lang="en-US" sz="2400" dirty="0" smtClean="0"/>
          </a:p>
          <a:p>
            <a:r>
              <a:rPr lang="en-US" sz="2400" dirty="0" smtClean="0"/>
              <a:t>In </a:t>
            </a:r>
            <a:r>
              <a:rPr lang="en-US" sz="2400" dirty="0"/>
              <a:t>class </a:t>
            </a:r>
            <a:r>
              <a:rPr lang="en-US" sz="2400" dirty="0" smtClean="0"/>
              <a:t>quizzes make up the remainder of the grade.</a:t>
            </a:r>
          </a:p>
          <a:p>
            <a:r>
              <a:rPr lang="en-US" sz="2400" b="1" dirty="0" smtClean="0"/>
              <a:t>Extra </a:t>
            </a:r>
            <a:r>
              <a:rPr lang="en-US" sz="2400" b="1" dirty="0"/>
              <a:t>credit will be given for </a:t>
            </a:r>
            <a:r>
              <a:rPr lang="en-US" sz="2400" b="1" dirty="0" smtClean="0"/>
              <a:t>participation in </a:t>
            </a:r>
            <a:r>
              <a:rPr lang="en-US" sz="2400" b="1" dirty="0"/>
              <a:t>class discussions for students whose grade is on a borderline</a:t>
            </a:r>
            <a:r>
              <a:rPr lang="en-US" sz="2400" b="1" dirty="0" smtClean="0"/>
              <a:t>.</a:t>
            </a:r>
            <a:endParaRPr lang="en-US" sz="2400" b="1" dirty="0"/>
          </a:p>
          <a:p>
            <a:endParaRPr lang="en-US" sz="2400" dirty="0"/>
          </a:p>
        </p:txBody>
      </p:sp>
    </p:spTree>
    <p:extLst>
      <p:ext uri="{BB962C8B-B14F-4D97-AF65-F5344CB8AC3E}">
        <p14:creationId xmlns:p14="http://schemas.microsoft.com/office/powerpoint/2010/main" val="4435118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a:t>Books</a:t>
            </a:r>
          </a:p>
        </p:txBody>
      </p:sp>
      <p:sp>
        <p:nvSpPr>
          <p:cNvPr id="3" name="Content Placeholder 2"/>
          <p:cNvSpPr>
            <a:spLocks noGrp="1"/>
          </p:cNvSpPr>
          <p:nvPr>
            <p:ph idx="1"/>
          </p:nvPr>
        </p:nvSpPr>
        <p:spPr>
          <a:xfrm>
            <a:off x="0" y="1066800"/>
            <a:ext cx="9144000" cy="5562600"/>
          </a:xfrm>
        </p:spPr>
        <p:txBody>
          <a:bodyPr>
            <a:normAutofit fontScale="55000" lnSpcReduction="20000"/>
          </a:bodyPr>
          <a:lstStyle/>
          <a:p>
            <a:pPr marL="0" indent="0">
              <a:buNone/>
            </a:pPr>
            <a:r>
              <a:rPr lang="en-US" u="sng" dirty="0"/>
              <a:t>General</a:t>
            </a:r>
            <a:r>
              <a:rPr lang="en-US" dirty="0"/>
              <a:t>:</a:t>
            </a:r>
          </a:p>
          <a:p>
            <a:r>
              <a:rPr lang="en-US" i="1" dirty="0" smtClean="0"/>
              <a:t>Philosophy </a:t>
            </a:r>
            <a:r>
              <a:rPr lang="en-US" i="1" dirty="0"/>
              <a:t>of Physics</a:t>
            </a:r>
            <a:r>
              <a:rPr lang="en-US" dirty="0"/>
              <a:t>, by L. </a:t>
            </a:r>
            <a:r>
              <a:rPr lang="en-US" dirty="0" err="1"/>
              <a:t>Sklar</a:t>
            </a:r>
            <a:endParaRPr lang="en-US" dirty="0"/>
          </a:p>
          <a:p>
            <a:r>
              <a:rPr lang="en-US" i="1" dirty="0" smtClean="0"/>
              <a:t>Philosophical </a:t>
            </a:r>
            <a:r>
              <a:rPr lang="en-US" i="1" dirty="0"/>
              <a:t>Concepts in Physics</a:t>
            </a:r>
            <a:r>
              <a:rPr lang="en-US" dirty="0"/>
              <a:t>, by J.T. Cushing</a:t>
            </a:r>
          </a:p>
          <a:p>
            <a:r>
              <a:rPr lang="en-US" i="1" dirty="0" smtClean="0"/>
              <a:t>From </a:t>
            </a:r>
            <a:r>
              <a:rPr lang="en-US" i="1" dirty="0"/>
              <a:t>Paradox to Reality</a:t>
            </a:r>
            <a:r>
              <a:rPr lang="en-US" dirty="0"/>
              <a:t>, by F. </a:t>
            </a:r>
            <a:r>
              <a:rPr lang="en-US" dirty="0" err="1"/>
              <a:t>Rohrlich</a:t>
            </a:r>
            <a:endParaRPr lang="en-US" dirty="0"/>
          </a:p>
          <a:p>
            <a:pPr marL="0" indent="0">
              <a:buNone/>
            </a:pPr>
            <a:r>
              <a:rPr lang="en-US" dirty="0" smtClean="0"/>
              <a:t>These </a:t>
            </a:r>
            <a:r>
              <a:rPr lang="en-US" dirty="0"/>
              <a:t>books come close to providing a text. </a:t>
            </a:r>
            <a:r>
              <a:rPr lang="en-US" dirty="0" smtClean="0"/>
              <a:t> </a:t>
            </a:r>
            <a:r>
              <a:rPr lang="en-US" dirty="0" err="1" smtClean="0"/>
              <a:t>Sklar</a:t>
            </a:r>
            <a:r>
              <a:rPr lang="en-US" dirty="0" smtClean="0"/>
              <a:t> </a:t>
            </a:r>
            <a:r>
              <a:rPr lang="en-US" dirty="0"/>
              <a:t>is most complete but quite dry. </a:t>
            </a:r>
            <a:r>
              <a:rPr lang="en-US" dirty="0" smtClean="0"/>
              <a:t> </a:t>
            </a:r>
            <a:r>
              <a:rPr lang="en-US" dirty="0" err="1" smtClean="0"/>
              <a:t>Rohrlich</a:t>
            </a:r>
            <a:r>
              <a:rPr lang="en-US" dirty="0" smtClean="0"/>
              <a:t> </a:t>
            </a:r>
            <a:r>
              <a:rPr lang="en-US" dirty="0"/>
              <a:t>is most accessible, but downplays the interesting problems of quantum interpretations, and has some slight historical errors.</a:t>
            </a:r>
          </a:p>
          <a:p>
            <a:r>
              <a:rPr lang="en-US" i="1" dirty="0" smtClean="0"/>
              <a:t>The </a:t>
            </a:r>
            <a:r>
              <a:rPr lang="en-US" i="1" dirty="0"/>
              <a:t>Character of Physical Law</a:t>
            </a:r>
            <a:r>
              <a:rPr lang="en-US" dirty="0"/>
              <a:t>, by R. P. Feynman (a set of brief, entertaining lectures that give a feel for how the basic principles look to a thoughtful working physicist).</a:t>
            </a:r>
          </a:p>
          <a:p>
            <a:pPr marL="0" indent="0">
              <a:buNone/>
            </a:pPr>
            <a:endParaRPr lang="en-US" u="sng" dirty="0" smtClean="0"/>
          </a:p>
          <a:p>
            <a:pPr marL="0" indent="0">
              <a:buNone/>
            </a:pPr>
            <a:r>
              <a:rPr lang="en-US" u="sng" dirty="0" smtClean="0"/>
              <a:t>Recommended</a:t>
            </a:r>
            <a:r>
              <a:rPr lang="en-US" dirty="0"/>
              <a:t>:</a:t>
            </a:r>
          </a:p>
          <a:p>
            <a:r>
              <a:rPr lang="en-US" i="1" dirty="0" smtClean="0"/>
              <a:t>The </a:t>
            </a:r>
            <a:r>
              <a:rPr lang="en-US" i="1" dirty="0"/>
              <a:t>Mystery of the Quantum World,</a:t>
            </a:r>
            <a:r>
              <a:rPr lang="en-US" dirty="0"/>
              <a:t> by E. Squires (a fair-minded, up-to-date account of why QM is troubling and the various ways in which one might cope with it).</a:t>
            </a:r>
          </a:p>
          <a:p>
            <a:r>
              <a:rPr lang="en-US" i="1" dirty="0" smtClean="0"/>
              <a:t>The </a:t>
            </a:r>
            <a:r>
              <a:rPr lang="en-US" i="1" dirty="0"/>
              <a:t>Copernican Revolution,</a:t>
            </a:r>
            <a:r>
              <a:rPr lang="en-US" dirty="0"/>
              <a:t> by T. S. Kuhn (gives a feel for how one major change in physical outlook occurred).</a:t>
            </a:r>
          </a:p>
          <a:p>
            <a:r>
              <a:rPr lang="en-US" i="1" dirty="0" smtClean="0"/>
              <a:t>Relativity</a:t>
            </a:r>
            <a:r>
              <a:rPr lang="en-US" i="1" dirty="0"/>
              <a:t>: the Special and General Theory</a:t>
            </a:r>
            <a:r>
              <a:rPr lang="en-US" dirty="0"/>
              <a:t>, by A. Einstein. (a very accessible introduction to relativity).</a:t>
            </a:r>
          </a:p>
          <a:p>
            <a:r>
              <a:rPr lang="en-US" i="1" dirty="0" smtClean="0"/>
              <a:t>A </a:t>
            </a:r>
            <a:r>
              <a:rPr lang="en-US" i="1" dirty="0"/>
              <a:t>Brief History of Time</a:t>
            </a:r>
            <a:r>
              <a:rPr lang="en-US" dirty="0"/>
              <a:t>, by S. W. Hawking (hits many of the high points of modern physics in a lively fashion</a:t>
            </a:r>
            <a:r>
              <a:rPr lang="en-US" dirty="0" smtClean="0"/>
              <a:t>).</a:t>
            </a:r>
            <a:endParaRPr lang="en-US" dirty="0"/>
          </a:p>
        </p:txBody>
      </p:sp>
    </p:spTree>
    <p:extLst>
      <p:ext uri="{BB962C8B-B14F-4D97-AF65-F5344CB8AC3E}">
        <p14:creationId xmlns:p14="http://schemas.microsoft.com/office/powerpoint/2010/main" val="232037195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399"/>
            <a:ext cx="8305800" cy="1295401"/>
          </a:xfrm>
        </p:spPr>
        <p:txBody>
          <a:bodyPr>
            <a:normAutofit fontScale="90000"/>
          </a:bodyPr>
          <a:lstStyle/>
          <a:p>
            <a:r>
              <a:rPr lang="en-US" sz="4000" u="sng" dirty="0"/>
              <a:t>Class </a:t>
            </a:r>
            <a:r>
              <a:rPr lang="en-US" sz="4000" u="sng" dirty="0" smtClean="0"/>
              <a:t>Survey</a:t>
            </a:r>
            <a:br>
              <a:rPr lang="en-US" sz="4000" u="sng" dirty="0" smtClean="0"/>
            </a:br>
            <a:r>
              <a:rPr lang="en-US" sz="2700" dirty="0"/>
              <a:t>Background and views</a:t>
            </a:r>
            <a:r>
              <a:rPr lang="en-US" dirty="0"/>
              <a:t/>
            </a:r>
            <a:br>
              <a:rPr lang="en-US" dirty="0"/>
            </a:br>
            <a:endParaRPr lang="en-US" dirty="0"/>
          </a:p>
        </p:txBody>
      </p:sp>
      <p:sp>
        <p:nvSpPr>
          <p:cNvPr id="4" name="Rectangle 3"/>
          <p:cNvSpPr/>
          <p:nvPr/>
        </p:nvSpPr>
        <p:spPr>
          <a:xfrm>
            <a:off x="0" y="990600"/>
            <a:ext cx="9144000" cy="5601533"/>
          </a:xfrm>
          <a:prstGeom prst="rect">
            <a:avLst/>
          </a:prstGeom>
        </p:spPr>
        <p:txBody>
          <a:bodyPr wrap="square">
            <a:spAutoFit/>
          </a:bodyPr>
          <a:lstStyle/>
          <a:p>
            <a:r>
              <a:rPr lang="en-US" sz="2000" dirty="0" smtClean="0"/>
              <a:t>Major</a:t>
            </a:r>
            <a:r>
              <a:rPr lang="en-US" sz="2000" dirty="0"/>
              <a:t>:  science__  (physics__  ) philosophy__  others __</a:t>
            </a:r>
          </a:p>
          <a:p>
            <a:r>
              <a:rPr lang="en-US" sz="2000" dirty="0"/>
              <a:t>Had special relativity? 	</a:t>
            </a:r>
            <a:r>
              <a:rPr lang="en-US" sz="2000" dirty="0" smtClean="0"/>
              <a:t>Y</a:t>
            </a:r>
            <a:r>
              <a:rPr lang="en-US" sz="2000" dirty="0"/>
              <a:t>__  N</a:t>
            </a:r>
            <a:r>
              <a:rPr lang="en-US" sz="2000" dirty="0" smtClean="0"/>
              <a:t>__</a:t>
            </a:r>
            <a:endParaRPr lang="en-US" sz="2000" dirty="0"/>
          </a:p>
          <a:p>
            <a:r>
              <a:rPr lang="en-US" sz="2000" dirty="0"/>
              <a:t>Had any quantum?	</a:t>
            </a:r>
            <a:r>
              <a:rPr lang="en-US" sz="2000" dirty="0" smtClean="0"/>
              <a:t>Y</a:t>
            </a:r>
            <a:r>
              <a:rPr lang="en-US" sz="2000" dirty="0"/>
              <a:t>__  N__</a:t>
            </a:r>
          </a:p>
          <a:p>
            <a:r>
              <a:rPr lang="en-US" sz="2000" dirty="0"/>
              <a:t> </a:t>
            </a:r>
            <a:endParaRPr lang="en-US" sz="2000" dirty="0" smtClean="0"/>
          </a:p>
          <a:p>
            <a:r>
              <a:rPr lang="en-US" sz="2000" dirty="0" smtClean="0"/>
              <a:t>Want from 419:</a:t>
            </a:r>
            <a:br>
              <a:rPr lang="en-US" sz="2000" dirty="0" smtClean="0"/>
            </a:br>
            <a:r>
              <a:rPr lang="en-US" sz="2000" dirty="0" smtClean="0"/>
              <a:t>history/methods of knowing__  strange facts__  basic constituents__</a:t>
            </a:r>
          </a:p>
          <a:p>
            <a:endParaRPr lang="en-US" sz="2000" dirty="0"/>
          </a:p>
          <a:p>
            <a:r>
              <a:rPr lang="en-US" sz="2000" dirty="0"/>
              <a:t>Approximate age of universe?  (in years)       </a:t>
            </a:r>
          </a:p>
          <a:p>
            <a:r>
              <a:rPr lang="en-US" sz="2000" dirty="0"/>
              <a:t>0-10</a:t>
            </a:r>
            <a:r>
              <a:rPr lang="en-US" sz="2000" baseline="30000" dirty="0"/>
              <a:t>6</a:t>
            </a:r>
            <a:r>
              <a:rPr lang="en-US" sz="2000" dirty="0"/>
              <a:t> __10</a:t>
            </a:r>
            <a:r>
              <a:rPr lang="en-US" sz="2000" baseline="30000" dirty="0"/>
              <a:t>6</a:t>
            </a:r>
            <a:r>
              <a:rPr lang="en-US" sz="2000" dirty="0"/>
              <a:t>-10</a:t>
            </a:r>
            <a:r>
              <a:rPr lang="en-US" sz="2000" baseline="30000" dirty="0"/>
              <a:t>8</a:t>
            </a:r>
            <a:r>
              <a:rPr lang="en-US" sz="2000" dirty="0"/>
              <a:t> __    10</a:t>
            </a:r>
            <a:r>
              <a:rPr lang="en-US" sz="2000" baseline="30000" dirty="0"/>
              <a:t>8</a:t>
            </a:r>
            <a:r>
              <a:rPr lang="en-US" sz="2000" dirty="0"/>
              <a:t>-10</a:t>
            </a:r>
            <a:r>
              <a:rPr lang="en-US" sz="2000" baseline="30000" dirty="0"/>
              <a:t>9</a:t>
            </a:r>
            <a:r>
              <a:rPr lang="en-US" sz="2000" dirty="0"/>
              <a:t> __    10</a:t>
            </a:r>
            <a:r>
              <a:rPr lang="en-US" sz="2000" baseline="30000" dirty="0"/>
              <a:t>9</a:t>
            </a:r>
            <a:r>
              <a:rPr lang="en-US" sz="2000" dirty="0"/>
              <a:t>-10</a:t>
            </a:r>
            <a:r>
              <a:rPr lang="en-US" sz="2000" baseline="30000" dirty="0"/>
              <a:t>11</a:t>
            </a:r>
            <a:r>
              <a:rPr lang="en-US" sz="2000" dirty="0"/>
              <a:t> __ </a:t>
            </a:r>
          </a:p>
          <a:p>
            <a:r>
              <a:rPr lang="en-US" sz="2000" dirty="0"/>
              <a:t>Approximate age of life on earth?  (in years)       </a:t>
            </a:r>
          </a:p>
          <a:p>
            <a:r>
              <a:rPr lang="en-US" sz="2000" dirty="0"/>
              <a:t>0-10</a:t>
            </a:r>
            <a:r>
              <a:rPr lang="en-US" sz="2000" baseline="30000" dirty="0"/>
              <a:t>6</a:t>
            </a:r>
            <a:r>
              <a:rPr lang="en-US" sz="2000" dirty="0"/>
              <a:t> __10</a:t>
            </a:r>
            <a:r>
              <a:rPr lang="en-US" sz="2000" baseline="30000" dirty="0"/>
              <a:t>6</a:t>
            </a:r>
            <a:r>
              <a:rPr lang="en-US" sz="2000" dirty="0"/>
              <a:t>-10</a:t>
            </a:r>
            <a:r>
              <a:rPr lang="en-US" sz="2000" baseline="30000" dirty="0"/>
              <a:t>8</a:t>
            </a:r>
            <a:r>
              <a:rPr lang="en-US" sz="2000" dirty="0"/>
              <a:t> __    10</a:t>
            </a:r>
            <a:r>
              <a:rPr lang="en-US" sz="2000" baseline="30000" dirty="0"/>
              <a:t>8</a:t>
            </a:r>
            <a:r>
              <a:rPr lang="en-US" sz="2000" dirty="0"/>
              <a:t>-10</a:t>
            </a:r>
            <a:r>
              <a:rPr lang="en-US" sz="2000" baseline="30000" dirty="0"/>
              <a:t>9</a:t>
            </a:r>
            <a:r>
              <a:rPr lang="en-US" sz="2000" dirty="0"/>
              <a:t> __    10</a:t>
            </a:r>
            <a:r>
              <a:rPr lang="en-US" sz="2000" baseline="30000" dirty="0"/>
              <a:t>9</a:t>
            </a:r>
            <a:r>
              <a:rPr lang="en-US" sz="2000" dirty="0"/>
              <a:t>-10</a:t>
            </a:r>
            <a:r>
              <a:rPr lang="en-US" sz="2000" baseline="30000" dirty="0"/>
              <a:t>11</a:t>
            </a:r>
            <a:r>
              <a:rPr lang="en-US" sz="2000" dirty="0"/>
              <a:t> __ </a:t>
            </a:r>
          </a:p>
          <a:p>
            <a:r>
              <a:rPr lang="en-US" sz="2000" dirty="0"/>
              <a:t> </a:t>
            </a:r>
          </a:p>
          <a:p>
            <a:r>
              <a:rPr lang="en-US" sz="2000" dirty="0"/>
              <a:t>Does mind have a non-physical constituent? </a:t>
            </a:r>
            <a:r>
              <a:rPr lang="en-US" sz="2000" dirty="0" smtClean="0"/>
              <a:t>	Y</a:t>
            </a:r>
            <a:r>
              <a:rPr lang="en-US" sz="2000" dirty="0"/>
              <a:t>__  N__M__</a:t>
            </a:r>
          </a:p>
          <a:p>
            <a:r>
              <a:rPr lang="en-US" sz="2000" dirty="0"/>
              <a:t>Is there objective reality? 				</a:t>
            </a:r>
            <a:r>
              <a:rPr lang="en-US" sz="2000" dirty="0" smtClean="0"/>
              <a:t>Y</a:t>
            </a:r>
            <a:r>
              <a:rPr lang="en-US" sz="2000" dirty="0"/>
              <a:t>__ N__M__</a:t>
            </a:r>
          </a:p>
          <a:p>
            <a:r>
              <a:rPr lang="en-US" sz="2000" dirty="0"/>
              <a:t>Is the universe deterministic? 			</a:t>
            </a:r>
            <a:r>
              <a:rPr lang="en-US" sz="2000" dirty="0" smtClean="0"/>
              <a:t>Y</a:t>
            </a:r>
            <a:r>
              <a:rPr lang="en-US" sz="2000" dirty="0"/>
              <a:t>__ N__M__</a:t>
            </a:r>
          </a:p>
          <a:p>
            <a:r>
              <a:rPr lang="en-US" sz="2000" dirty="0"/>
              <a:t>Does newer science become more correct?  	</a:t>
            </a:r>
            <a:r>
              <a:rPr lang="en-US" sz="2000" dirty="0" smtClean="0"/>
              <a:t>	Y</a:t>
            </a:r>
            <a:r>
              <a:rPr lang="en-US" sz="2000" dirty="0"/>
              <a:t>__ N__M__</a:t>
            </a:r>
          </a:p>
          <a:p>
            <a:r>
              <a:rPr lang="en-US" sz="2000" dirty="0"/>
              <a:t>Does </a:t>
            </a:r>
            <a:r>
              <a:rPr lang="en-US" sz="2000" dirty="0" smtClean="0"/>
              <a:t>c=2</a:t>
            </a:r>
            <a:r>
              <a:rPr lang="en-US" sz="2000" dirty="0" smtClean="0">
                <a:latin typeface="Symbol" pitchFamily="18" charset="2"/>
              </a:rPr>
              <a:t>π</a:t>
            </a:r>
            <a:r>
              <a:rPr lang="en-US" sz="2000" dirty="0" smtClean="0"/>
              <a:t>r? </a:t>
            </a:r>
            <a:r>
              <a:rPr lang="en-US" sz="2000" dirty="0"/>
              <a:t>					</a:t>
            </a:r>
            <a:r>
              <a:rPr lang="en-US" sz="2000" dirty="0" smtClean="0"/>
              <a:t>Y</a:t>
            </a:r>
            <a:r>
              <a:rPr lang="en-US" sz="2000" dirty="0"/>
              <a:t>__ N__M__</a:t>
            </a:r>
          </a:p>
          <a:p>
            <a:r>
              <a:rPr lang="en-US" dirty="0"/>
              <a:t>	</a:t>
            </a:r>
          </a:p>
        </p:txBody>
      </p:sp>
    </p:spTree>
    <p:extLst>
      <p:ext uri="{BB962C8B-B14F-4D97-AF65-F5344CB8AC3E}">
        <p14:creationId xmlns:p14="http://schemas.microsoft.com/office/powerpoint/2010/main" val="13341230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fontScale="90000"/>
          </a:bodyPr>
          <a:lstStyle/>
          <a:p>
            <a:r>
              <a:rPr lang="en-US" sz="5300" dirty="0" smtClean="0"/>
              <a:t>Syllabus</a:t>
            </a:r>
            <a:r>
              <a:rPr lang="en-US" dirty="0" smtClean="0"/>
              <a:t/>
            </a:r>
            <a:br>
              <a:rPr lang="en-US" dirty="0" smtClean="0"/>
            </a:br>
            <a:r>
              <a:rPr lang="en-US" sz="2700" dirty="0"/>
              <a:t>See the schedule </a:t>
            </a:r>
            <a:r>
              <a:rPr lang="en-US" sz="2700" dirty="0" smtClean="0"/>
              <a:t>for </a:t>
            </a:r>
            <a:r>
              <a:rPr lang="en-US" sz="2700" dirty="0"/>
              <a:t>detail</a:t>
            </a:r>
            <a:endParaRPr lang="en-US" sz="2200" dirty="0"/>
          </a:p>
        </p:txBody>
      </p:sp>
      <p:sp>
        <p:nvSpPr>
          <p:cNvPr id="3" name="Content Placeholder 2"/>
          <p:cNvSpPr>
            <a:spLocks noGrp="1"/>
          </p:cNvSpPr>
          <p:nvPr>
            <p:ph idx="1"/>
          </p:nvPr>
        </p:nvSpPr>
        <p:spPr>
          <a:xfrm>
            <a:off x="0" y="1143000"/>
            <a:ext cx="9144000" cy="5715000"/>
          </a:xfrm>
        </p:spPr>
        <p:txBody>
          <a:bodyPr>
            <a:normAutofit fontScale="70000" lnSpcReduction="20000"/>
          </a:bodyPr>
          <a:lstStyle/>
          <a:p>
            <a:r>
              <a:rPr lang="en-US" dirty="0" smtClean="0"/>
              <a:t>The Aristotelian-Ptolemaic picture of the Universe, and the Copernican revolution.</a:t>
            </a:r>
          </a:p>
          <a:p>
            <a:r>
              <a:rPr lang="en-US" dirty="0" smtClean="0"/>
              <a:t>The birth of modern mechanics and the philosophical problems raised by it. Action at a distance and the idea of a field. The relation between observation and theory.  The role of mathematics. Classical causality and chance.</a:t>
            </a:r>
          </a:p>
          <a:p>
            <a:r>
              <a:rPr lang="en-US" dirty="0" smtClean="0"/>
              <a:t>The theory of electromagnetism and the ether; the conflict between mechanics and electrodynamics. The special theory of relativity and the reality of space-time.</a:t>
            </a:r>
          </a:p>
          <a:p>
            <a:r>
              <a:rPr lang="en-US" dirty="0" smtClean="0"/>
              <a:t>General relativity: the new geometry. Philosophical implications. </a:t>
            </a:r>
          </a:p>
          <a:p>
            <a:r>
              <a:rPr lang="en-US" dirty="0" smtClean="0"/>
              <a:t>Quantum mechanics. "The world is stranger than we can imagine." The apparent death of simple causal, local views. Exploration of meaning of uncertainty principle, relation between theory and observations, attempts at interpretation and/or modification of theory. </a:t>
            </a:r>
          </a:p>
          <a:p>
            <a:r>
              <a:rPr lang="en-US" dirty="0" smtClean="0"/>
              <a:t>Irreversibility and the “arrows of time.”</a:t>
            </a:r>
          </a:p>
          <a:p>
            <a:r>
              <a:rPr lang="en-US" dirty="0" smtClean="0"/>
              <a:t>Current issues: Cosmology, </a:t>
            </a:r>
            <a:r>
              <a:rPr lang="en-US" dirty="0" smtClean="0"/>
              <a:t>beginning and end of time.</a:t>
            </a:r>
            <a:endParaRPr lang="en-US" dirty="0" smtClean="0"/>
          </a:p>
          <a:p>
            <a:r>
              <a:rPr lang="en-US" dirty="0" smtClean="0"/>
              <a:t>Other topics (e.g. grand unification, trends in philosophy of science, consciousness,  quantum computing</a:t>
            </a:r>
            <a:r>
              <a:rPr lang="en-US" dirty="0" smtClean="0"/>
              <a:t>). </a:t>
            </a:r>
            <a:r>
              <a:rPr lang="en-US" dirty="0" smtClean="0"/>
              <a:t>Let me know.</a:t>
            </a:r>
          </a:p>
          <a:p>
            <a:endParaRPr lang="en-US" dirty="0"/>
          </a:p>
        </p:txBody>
      </p:sp>
    </p:spTree>
    <p:extLst>
      <p:ext uri="{BB962C8B-B14F-4D97-AF65-F5344CB8AC3E}">
        <p14:creationId xmlns:p14="http://schemas.microsoft.com/office/powerpoint/2010/main" val="308321869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660066"/>
                </a:solidFill>
              </a:rPr>
              <a:t>Beware of Obvious </a:t>
            </a:r>
            <a:r>
              <a:rPr lang="en-US" sz="3600" dirty="0" smtClean="0">
                <a:solidFill>
                  <a:srgbClr val="660066"/>
                </a:solidFill>
              </a:rPr>
              <a:t>Arguments!</a:t>
            </a:r>
            <a:endParaRPr lang="en-US" sz="3600" dirty="0">
              <a:solidFill>
                <a:srgbClr val="660066"/>
              </a:solidFill>
            </a:endParaRPr>
          </a:p>
        </p:txBody>
      </p:sp>
      <p:sp>
        <p:nvSpPr>
          <p:cNvPr id="3" name="Content Placeholder 2"/>
          <p:cNvSpPr>
            <a:spLocks noGrp="1"/>
          </p:cNvSpPr>
          <p:nvPr>
            <p:ph idx="1"/>
          </p:nvPr>
        </p:nvSpPr>
        <p:spPr>
          <a:xfrm>
            <a:off x="0" y="1600200"/>
            <a:ext cx="9144000" cy="4525963"/>
          </a:xfrm>
        </p:spPr>
        <p:txBody>
          <a:bodyPr>
            <a:normAutofit fontScale="70000" lnSpcReduction="20000"/>
          </a:bodyPr>
          <a:lstStyle/>
          <a:p>
            <a:pPr marL="0" indent="0">
              <a:buNone/>
            </a:pPr>
            <a:r>
              <a:rPr lang="en-US" dirty="0"/>
              <a:t>Some obviously true facts about the physical world (and when they ceased to be obvious)</a:t>
            </a:r>
            <a:r>
              <a:rPr lang="en-US" dirty="0" smtClean="0"/>
              <a:t>:</a:t>
            </a:r>
          </a:p>
          <a:p>
            <a:pPr marL="0" indent="0">
              <a:buNone/>
            </a:pPr>
            <a:endParaRPr lang="en-US" dirty="0"/>
          </a:p>
          <a:p>
            <a:r>
              <a:rPr lang="en-US" dirty="0" smtClean="0"/>
              <a:t>The </a:t>
            </a:r>
            <a:r>
              <a:rPr lang="en-US" dirty="0"/>
              <a:t>Sun goes around the Earth. (Aristarchus, ~250 BC, Copernicus, 1543)</a:t>
            </a:r>
          </a:p>
          <a:p>
            <a:r>
              <a:rPr lang="en-US" dirty="0" smtClean="0"/>
              <a:t>Bodies </a:t>
            </a:r>
            <a:r>
              <a:rPr lang="en-US" dirty="0"/>
              <a:t>on which no forces act come to rest. </a:t>
            </a:r>
            <a:r>
              <a:rPr lang="en-US" sz="2900" dirty="0"/>
              <a:t>(Galileo, </a:t>
            </a:r>
            <a:r>
              <a:rPr lang="en-US" sz="2900" dirty="0" smtClean="0"/>
              <a:t>1632; </a:t>
            </a:r>
            <a:r>
              <a:rPr lang="en-US" sz="2900" dirty="0"/>
              <a:t>Descartes, ~1640)</a:t>
            </a:r>
          </a:p>
          <a:p>
            <a:r>
              <a:rPr lang="en-US" dirty="0" smtClean="0"/>
              <a:t>For </a:t>
            </a:r>
            <a:r>
              <a:rPr lang="en-US" dirty="0"/>
              <a:t>any two events, </a:t>
            </a:r>
            <a:r>
              <a:rPr lang="en-US" dirty="0" smtClean="0"/>
              <a:t>one of them happens first</a:t>
            </a:r>
            <a:r>
              <a:rPr lang="en-US" dirty="0"/>
              <a:t> </a:t>
            </a:r>
            <a:r>
              <a:rPr lang="en-US" dirty="0" smtClean="0"/>
              <a:t>or </a:t>
            </a:r>
            <a:r>
              <a:rPr lang="en-US" dirty="0"/>
              <a:t>they're simultaneous. (Einstein, 1905)</a:t>
            </a:r>
          </a:p>
          <a:p>
            <a:r>
              <a:rPr lang="en-US" dirty="0" smtClean="0"/>
              <a:t>The </a:t>
            </a:r>
            <a:r>
              <a:rPr lang="en-US" dirty="0"/>
              <a:t>outcome of any experiment with completely controlled initial conditions is, in principle, predetermined. (Heisenberg, 1926)</a:t>
            </a:r>
          </a:p>
          <a:p>
            <a:r>
              <a:rPr lang="en-US" dirty="0" smtClean="0"/>
              <a:t>The </a:t>
            </a:r>
            <a:r>
              <a:rPr lang="en-US" dirty="0"/>
              <a:t>universe </a:t>
            </a:r>
            <a:r>
              <a:rPr lang="en-US" dirty="0" smtClean="0"/>
              <a:t>overall is static. </a:t>
            </a:r>
            <a:r>
              <a:rPr lang="en-US" dirty="0"/>
              <a:t>(Hubble, 1933)</a:t>
            </a:r>
          </a:p>
          <a:p>
            <a:r>
              <a:rPr lang="en-US" dirty="0" smtClean="0"/>
              <a:t>Nature </a:t>
            </a:r>
            <a:r>
              <a:rPr lang="en-US" dirty="0"/>
              <a:t>cannot tell left from right. (Lee and Yang, 1956)</a:t>
            </a:r>
          </a:p>
          <a:p>
            <a:r>
              <a:rPr lang="en-US" dirty="0" smtClean="0"/>
              <a:t>Every </a:t>
            </a:r>
            <a:r>
              <a:rPr lang="en-US" dirty="0"/>
              <a:t>spatially </a:t>
            </a:r>
            <a:r>
              <a:rPr lang="en-US" dirty="0" smtClean="0"/>
              <a:t>separate </a:t>
            </a:r>
            <a:r>
              <a:rPr lang="en-US" dirty="0"/>
              <a:t>piece of the world </a:t>
            </a:r>
            <a:r>
              <a:rPr lang="en-US" dirty="0" smtClean="0"/>
              <a:t>can </a:t>
            </a:r>
            <a:r>
              <a:rPr lang="en-US" dirty="0"/>
              <a:t>be </a:t>
            </a:r>
            <a:r>
              <a:rPr lang="en-US" dirty="0" smtClean="0"/>
              <a:t>described </a:t>
            </a:r>
            <a:r>
              <a:rPr lang="en-US" dirty="0"/>
              <a:t>in its own right. (Aspect, 1982)</a:t>
            </a:r>
          </a:p>
        </p:txBody>
      </p:sp>
    </p:spTree>
    <p:extLst>
      <p:ext uri="{BB962C8B-B14F-4D97-AF65-F5344CB8AC3E}">
        <p14:creationId xmlns:p14="http://schemas.microsoft.com/office/powerpoint/2010/main" val="361234452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20379</TotalTime>
  <Words>1429</Words>
  <Application>Microsoft Macintosh PowerPoint</Application>
  <PresentationFormat>On-screen Show (4:3)</PresentationFormat>
  <Paragraphs>136</Paragraphs>
  <Slides>15</Slides>
  <Notes>0</Notes>
  <HiddenSlides>2</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Physics/Philosophy 419/420 Space, Time, and Matter</vt:lpstr>
      <vt:lpstr>Philosophy and Science</vt:lpstr>
      <vt:lpstr>Thematic  organization</vt:lpstr>
      <vt:lpstr>Organization</vt:lpstr>
      <vt:lpstr>Grade Components</vt:lpstr>
      <vt:lpstr>Books</vt:lpstr>
      <vt:lpstr>Class Survey Background and views </vt:lpstr>
      <vt:lpstr>Syllabus See the schedule for detail</vt:lpstr>
      <vt:lpstr>Beware of Obvious Arguments!</vt:lpstr>
      <vt:lpstr>Preview: a ‘thought experiment’</vt:lpstr>
      <vt:lpstr>Preview: How about waves?</vt:lpstr>
      <vt:lpstr>How do electrons behave?  Particles or waves?</vt:lpstr>
      <vt:lpstr>Is that inconsistent?</vt:lpstr>
      <vt:lpstr>First probes of this puzzle.</vt:lpstr>
      <vt:lpstr>Coming Up</vt:lpstr>
    </vt:vector>
  </TitlesOfParts>
  <Company>U of 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Physics/Philosophy 419/420 Space, Time, and Matter</dc:title>
  <dc:creator>Physics</dc:creator>
  <cp:lastModifiedBy>David Ceperley</cp:lastModifiedBy>
  <cp:revision>42</cp:revision>
  <dcterms:created xsi:type="dcterms:W3CDTF">2013-05-28T16:35:12Z</dcterms:created>
  <dcterms:modified xsi:type="dcterms:W3CDTF">2015-01-20T16:41:24Z</dcterms:modified>
</cp:coreProperties>
</file>