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77" r:id="rId5"/>
    <p:sldId id="258" r:id="rId6"/>
    <p:sldId id="259" r:id="rId7"/>
    <p:sldId id="262" r:id="rId8"/>
    <p:sldId id="263" r:id="rId9"/>
    <p:sldId id="265" r:id="rId10"/>
    <p:sldId id="267" r:id="rId11"/>
    <p:sldId id="261" r:id="rId12"/>
    <p:sldId id="266" r:id="rId13"/>
    <p:sldId id="271" r:id="rId14"/>
    <p:sldId id="278" r:id="rId15"/>
    <p:sldId id="268" r:id="rId16"/>
    <p:sldId id="270" r:id="rId17"/>
    <p:sldId id="272" r:id="rId18"/>
    <p:sldId id="275"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048" y="-96"/>
      </p:cViewPr>
      <p:guideLst>
        <p:guide orient="horz" pos="2160"/>
        <p:guide pos="2880"/>
      </p:guideLst>
    </p:cSldViewPr>
  </p:slideViewPr>
  <p:notesTextViewPr>
    <p:cViewPr>
      <p:scale>
        <a:sx n="1" d="1"/>
        <a:sy n="1" d="1"/>
      </p:scale>
      <p:origin x="0" y="0"/>
    </p:cViewPr>
  </p:notesTextViewPr>
  <p:sorterViewPr>
    <p:cViewPr>
      <p:scale>
        <a:sx n="111" d="100"/>
        <a:sy n="111"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4CCBEF-13EF-4ED9-B5E3-DDB6E30C49AE}"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1491225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4CCBEF-13EF-4ED9-B5E3-DDB6E30C49AE}"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4086171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4CCBEF-13EF-4ED9-B5E3-DDB6E30C49AE}"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15396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4CCBEF-13EF-4ED9-B5E3-DDB6E30C49AE}"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2142546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CCBEF-13EF-4ED9-B5E3-DDB6E30C49AE}"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265275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4CCBEF-13EF-4ED9-B5E3-DDB6E30C49AE}"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1076993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4CCBEF-13EF-4ED9-B5E3-DDB6E30C49AE}" type="datetimeFigureOut">
              <a:rPr lang="en-US" smtClean="0"/>
              <a:t>1/22/15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1332055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4CCBEF-13EF-4ED9-B5E3-DDB6E30C49AE}" type="datetimeFigureOut">
              <a:rPr lang="en-US" smtClean="0"/>
              <a:t>1/22/15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2949683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CCBEF-13EF-4ED9-B5E3-DDB6E30C49AE}" type="datetimeFigureOut">
              <a:rPr lang="en-US" smtClean="0"/>
              <a:t>1/22/15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109293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CCBEF-13EF-4ED9-B5E3-DDB6E30C49AE}"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2776605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CCBEF-13EF-4ED9-B5E3-DDB6E30C49AE}"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66460-C029-45B9-B0C3-946BA3A40139}" type="slidenum">
              <a:rPr lang="en-US" smtClean="0"/>
              <a:t>‹#›</a:t>
            </a:fld>
            <a:endParaRPr lang="en-US"/>
          </a:p>
        </p:txBody>
      </p:sp>
    </p:spTree>
    <p:extLst>
      <p:ext uri="{BB962C8B-B14F-4D97-AF65-F5344CB8AC3E}">
        <p14:creationId xmlns:p14="http://schemas.microsoft.com/office/powerpoint/2010/main" val="37119250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CCBEF-13EF-4ED9-B5E3-DDB6E30C49AE}" type="datetimeFigureOut">
              <a:rPr lang="en-US" smtClean="0"/>
              <a:t>1/22/15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66460-C029-45B9-B0C3-946BA3A40139}" type="slidenum">
              <a:rPr lang="en-US" smtClean="0"/>
              <a:t>‹#›</a:t>
            </a:fld>
            <a:endParaRPr lang="en-US"/>
          </a:p>
        </p:txBody>
      </p:sp>
    </p:spTree>
    <p:extLst>
      <p:ext uri="{BB962C8B-B14F-4D97-AF65-F5344CB8AC3E}">
        <p14:creationId xmlns:p14="http://schemas.microsoft.com/office/powerpoint/2010/main" val="3874745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6.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7.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5.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7696200" cy="838200"/>
          </a:xfrm>
        </p:spPr>
        <p:txBody>
          <a:bodyPr>
            <a:normAutofit/>
          </a:bodyPr>
          <a:lstStyle/>
          <a:p>
            <a:r>
              <a:rPr lang="en-US" sz="4000" u="sng" dirty="0">
                <a:solidFill>
                  <a:srgbClr val="C0504D"/>
                </a:solidFill>
              </a:rPr>
              <a:t>Themes for today</a:t>
            </a:r>
            <a:endParaRPr lang="en-US" sz="4000" dirty="0">
              <a:solidFill>
                <a:srgbClr val="C0504D"/>
              </a:solidFill>
            </a:endParaRPr>
          </a:p>
        </p:txBody>
      </p:sp>
      <p:sp>
        <p:nvSpPr>
          <p:cNvPr id="3" name="Subtitle 2"/>
          <p:cNvSpPr>
            <a:spLocks noGrp="1"/>
          </p:cNvSpPr>
          <p:nvPr>
            <p:ph type="subTitle" idx="1"/>
          </p:nvPr>
        </p:nvSpPr>
        <p:spPr>
          <a:xfrm>
            <a:off x="0" y="914400"/>
            <a:ext cx="9144000" cy="2362200"/>
          </a:xfrm>
        </p:spPr>
        <p:txBody>
          <a:bodyPr>
            <a:normAutofit lnSpcReduction="10000"/>
          </a:bodyPr>
          <a:lstStyle/>
          <a:p>
            <a:pPr algn="l"/>
            <a:r>
              <a:rPr lang="en-US" sz="2800" dirty="0" smtClean="0">
                <a:solidFill>
                  <a:schemeClr val="tx1"/>
                </a:solidFill>
              </a:rPr>
              <a:t>• Why did the Earth-centered Ptolemaic </a:t>
            </a:r>
            <a:r>
              <a:rPr lang="en-US" sz="2800" dirty="0">
                <a:solidFill>
                  <a:schemeClr val="tx1"/>
                </a:solidFill>
              </a:rPr>
              <a:t>system </a:t>
            </a:r>
            <a:r>
              <a:rPr lang="en-US" sz="2800" dirty="0" smtClean="0">
                <a:solidFill>
                  <a:schemeClr val="tx1"/>
                </a:solidFill>
              </a:rPr>
              <a:t>last so long? </a:t>
            </a:r>
          </a:p>
          <a:p>
            <a:pPr algn="l"/>
            <a:r>
              <a:rPr lang="en-US" sz="2000" dirty="0">
                <a:solidFill>
                  <a:schemeClr val="tx1"/>
                </a:solidFill>
              </a:rPr>
              <a:t>	</a:t>
            </a:r>
            <a:r>
              <a:rPr lang="en-US" sz="2000" dirty="0" smtClean="0">
                <a:solidFill>
                  <a:schemeClr val="tx1"/>
                </a:solidFill>
              </a:rPr>
              <a:t>Why </a:t>
            </a:r>
            <a:r>
              <a:rPr lang="en-US" sz="2000" dirty="0">
                <a:solidFill>
                  <a:schemeClr val="tx1"/>
                </a:solidFill>
              </a:rPr>
              <a:t>wasn’t the heliocentric theory popular before 1543?</a:t>
            </a:r>
          </a:p>
          <a:p>
            <a:pPr algn="l"/>
            <a:r>
              <a:rPr lang="en-US" sz="2800" dirty="0" smtClean="0">
                <a:solidFill>
                  <a:schemeClr val="tx1"/>
                </a:solidFill>
              </a:rPr>
              <a:t>• What </a:t>
            </a:r>
            <a:r>
              <a:rPr lang="en-US" sz="2800" dirty="0">
                <a:solidFill>
                  <a:schemeClr val="tx1"/>
                </a:solidFill>
              </a:rPr>
              <a:t>problem was Copernicus trying to solve?</a:t>
            </a:r>
          </a:p>
          <a:p>
            <a:pPr algn="l"/>
            <a:r>
              <a:rPr lang="en-US" sz="2800" dirty="0" smtClean="0">
                <a:solidFill>
                  <a:schemeClr val="tx1"/>
                </a:solidFill>
              </a:rPr>
              <a:t>• What </a:t>
            </a:r>
            <a:r>
              <a:rPr lang="en-US" sz="2800" dirty="0">
                <a:solidFill>
                  <a:schemeClr val="tx1"/>
                </a:solidFill>
              </a:rPr>
              <a:t>makes a “good” </a:t>
            </a:r>
            <a:r>
              <a:rPr lang="en-US" sz="2800" dirty="0" smtClean="0">
                <a:solidFill>
                  <a:schemeClr val="tx1"/>
                </a:solidFill>
              </a:rPr>
              <a:t>theory?</a:t>
            </a:r>
          </a:p>
          <a:p>
            <a:pPr algn="l"/>
            <a:r>
              <a:rPr lang="en-US" sz="2800" dirty="0">
                <a:solidFill>
                  <a:schemeClr val="tx1"/>
                </a:solidFill>
              </a:rPr>
              <a:t>	</a:t>
            </a:r>
            <a:r>
              <a:rPr lang="en-US" sz="2400" dirty="0" smtClean="0">
                <a:solidFill>
                  <a:schemeClr val="tx1"/>
                </a:solidFill>
              </a:rPr>
              <a:t>What </a:t>
            </a:r>
            <a:r>
              <a:rPr lang="en-US" sz="2400" dirty="0">
                <a:solidFill>
                  <a:schemeClr val="tx1"/>
                </a:solidFill>
              </a:rPr>
              <a:t>criteria are used to test a theory?</a:t>
            </a:r>
          </a:p>
          <a:p>
            <a:endParaRPr lang="en-US" dirty="0"/>
          </a:p>
        </p:txBody>
      </p:sp>
      <p:sp>
        <p:nvSpPr>
          <p:cNvPr id="4" name="Subtitle 2"/>
          <p:cNvSpPr txBox="1">
            <a:spLocks/>
          </p:cNvSpPr>
          <p:nvPr/>
        </p:nvSpPr>
        <p:spPr>
          <a:xfrm>
            <a:off x="0" y="3124200"/>
            <a:ext cx="9144000" cy="3048000"/>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3300" dirty="0" smtClean="0">
                <a:solidFill>
                  <a:schemeClr val="tx1"/>
                </a:solidFill>
              </a:rPr>
              <a:t>Let’s try to see astronomy from a viewpoint of  ~1600 </a:t>
            </a:r>
            <a:r>
              <a:rPr lang="en-US" sz="3300" dirty="0">
                <a:solidFill>
                  <a:schemeClr val="tx1"/>
                </a:solidFill>
              </a:rPr>
              <a:t>A.D.</a:t>
            </a:r>
          </a:p>
          <a:p>
            <a:pPr algn="l"/>
            <a:r>
              <a:rPr lang="en-US" sz="3300" u="sng" dirty="0">
                <a:solidFill>
                  <a:schemeClr val="tx1"/>
                </a:solidFill>
              </a:rPr>
              <a:t>Keep in mind:</a:t>
            </a:r>
            <a:endParaRPr lang="en-US" sz="3300" dirty="0">
              <a:solidFill>
                <a:schemeClr val="tx1"/>
              </a:solidFill>
            </a:endParaRPr>
          </a:p>
          <a:p>
            <a:pPr marL="457200" indent="-457200" algn="l">
              <a:buFont typeface="Arial" pitchFamily="34" charset="0"/>
              <a:buChar char="•"/>
            </a:pPr>
            <a:r>
              <a:rPr lang="en-US" sz="3300" dirty="0">
                <a:solidFill>
                  <a:schemeClr val="tx1"/>
                </a:solidFill>
              </a:rPr>
              <a:t>O</a:t>
            </a:r>
            <a:r>
              <a:rPr lang="en-US" sz="3300" dirty="0" smtClean="0">
                <a:solidFill>
                  <a:schemeClr val="tx1"/>
                </a:solidFill>
              </a:rPr>
              <a:t>bservational data available then, including</a:t>
            </a:r>
            <a:r>
              <a:rPr lang="en-US" sz="3300" dirty="0">
                <a:solidFill>
                  <a:schemeClr val="tx1"/>
                </a:solidFill>
              </a:rPr>
              <a:t>	</a:t>
            </a:r>
          </a:p>
          <a:p>
            <a:pPr marL="971550" lvl="1" indent="-514350" algn="l">
              <a:buFont typeface="Arial"/>
              <a:buChar char="•"/>
            </a:pPr>
            <a:r>
              <a:rPr lang="en-US" sz="2900" dirty="0">
                <a:solidFill>
                  <a:schemeClr val="tx1"/>
                </a:solidFill>
              </a:rPr>
              <a:t>direct astronomical observations</a:t>
            </a:r>
          </a:p>
          <a:p>
            <a:pPr marL="971550" lvl="1" indent="-514350" algn="l">
              <a:buFont typeface="Arial"/>
              <a:buChar char="•"/>
            </a:pPr>
            <a:r>
              <a:rPr lang="en-US" sz="2900" dirty="0">
                <a:solidFill>
                  <a:schemeClr val="tx1"/>
                </a:solidFill>
              </a:rPr>
              <a:t>other physical observations on how things </a:t>
            </a:r>
            <a:r>
              <a:rPr lang="en-US" sz="2900" dirty="0" smtClean="0">
                <a:solidFill>
                  <a:schemeClr val="tx1"/>
                </a:solidFill>
              </a:rPr>
              <a:t>move</a:t>
            </a:r>
          </a:p>
          <a:p>
            <a:pPr marL="457200" indent="-457200" algn="l">
              <a:buFont typeface="Arial" pitchFamily="34" charset="0"/>
              <a:buChar char="•"/>
            </a:pPr>
            <a:r>
              <a:rPr lang="en-US" sz="3300" dirty="0" smtClean="0">
                <a:solidFill>
                  <a:schemeClr val="tx1"/>
                </a:solidFill>
              </a:rPr>
              <a:t> </a:t>
            </a:r>
            <a:r>
              <a:rPr lang="en-US" sz="3300" dirty="0">
                <a:solidFill>
                  <a:schemeClr val="tx1"/>
                </a:solidFill>
              </a:rPr>
              <a:t>The general organization of the world </a:t>
            </a:r>
            <a:r>
              <a:rPr lang="en-US" sz="3300" dirty="0" smtClean="0">
                <a:solidFill>
                  <a:schemeClr val="tx1"/>
                </a:solidFill>
              </a:rPr>
              <a:t>view, </a:t>
            </a:r>
            <a:endParaRPr lang="en-US" sz="3300" dirty="0">
              <a:solidFill>
                <a:schemeClr val="tx1"/>
              </a:solidFill>
            </a:endParaRPr>
          </a:p>
          <a:p>
            <a:pPr algn="l"/>
            <a:r>
              <a:rPr lang="en-US" sz="3300" dirty="0" smtClean="0">
                <a:solidFill>
                  <a:schemeClr val="tx1"/>
                </a:solidFill>
              </a:rPr>
              <a:t>	including </a:t>
            </a:r>
            <a:r>
              <a:rPr lang="en-US" sz="3300" dirty="0">
                <a:solidFill>
                  <a:schemeClr val="tx1"/>
                </a:solidFill>
              </a:rPr>
              <a:t>metaphysical assumptions</a:t>
            </a:r>
            <a:r>
              <a:rPr lang="en-US" sz="3300" dirty="0" smtClean="0">
                <a:solidFill>
                  <a:schemeClr val="tx1"/>
                </a:solidFill>
              </a:rPr>
              <a:t>.  </a:t>
            </a:r>
          </a:p>
          <a:p>
            <a:pPr algn="l"/>
            <a:r>
              <a:rPr lang="en-US" sz="3300" dirty="0" smtClean="0">
                <a:solidFill>
                  <a:schemeClr val="tx1"/>
                </a:solidFill>
              </a:rPr>
              <a:t>Aristotle:</a:t>
            </a:r>
          </a:p>
          <a:p>
            <a:pPr lvl="1" algn="l"/>
            <a:r>
              <a:rPr lang="en-US" sz="2900" i="1" dirty="0" smtClean="0">
                <a:solidFill>
                  <a:schemeClr val="tx1"/>
                </a:solidFill>
              </a:rPr>
              <a:t>Dialectical: understand the world by thinking hard</a:t>
            </a:r>
          </a:p>
          <a:p>
            <a:pPr lvl="1" algn="l"/>
            <a:r>
              <a:rPr lang="en-US" sz="2900" i="1" dirty="0" smtClean="0">
                <a:solidFill>
                  <a:schemeClr val="tx1"/>
                </a:solidFill>
              </a:rPr>
              <a:t>Natural: generalize experience of the world</a:t>
            </a:r>
            <a:endParaRPr lang="en-US" sz="2900" i="1" dirty="0">
              <a:solidFill>
                <a:schemeClr val="tx1"/>
              </a:solidFill>
            </a:endParaRPr>
          </a:p>
          <a:p>
            <a:endParaRPr lang="en-US" i="1" dirty="0"/>
          </a:p>
        </p:txBody>
      </p:sp>
    </p:spTree>
    <p:extLst>
      <p:ext uri="{BB962C8B-B14F-4D97-AF65-F5344CB8AC3E}">
        <p14:creationId xmlns:p14="http://schemas.microsoft.com/office/powerpoint/2010/main" val="9915175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smtClean="0">
                <a:solidFill>
                  <a:srgbClr val="C0504D"/>
                </a:solidFill>
              </a:rPr>
              <a:t>Other Issues</a:t>
            </a:r>
            <a:endParaRPr lang="en-US" sz="4000" dirty="0">
              <a:solidFill>
                <a:srgbClr val="C0504D"/>
              </a:solidFill>
            </a:endParaRPr>
          </a:p>
        </p:txBody>
      </p:sp>
      <p:sp>
        <p:nvSpPr>
          <p:cNvPr id="3" name="Content Placeholder 2"/>
          <p:cNvSpPr>
            <a:spLocks noGrp="1"/>
          </p:cNvSpPr>
          <p:nvPr>
            <p:ph idx="1"/>
          </p:nvPr>
        </p:nvSpPr>
        <p:spPr>
          <a:xfrm>
            <a:off x="0" y="1066800"/>
            <a:ext cx="4953000" cy="5791200"/>
          </a:xfrm>
        </p:spPr>
        <p:txBody>
          <a:bodyPr>
            <a:normAutofit fontScale="92500" lnSpcReduction="10000"/>
          </a:bodyPr>
          <a:lstStyle/>
          <a:p>
            <a:r>
              <a:rPr lang="en-US" sz="2600" dirty="0"/>
              <a:t>Although particular versions of the system were not especially accurate, that could always be fixed by adding epicycles, etc.</a:t>
            </a:r>
          </a:p>
          <a:p>
            <a:r>
              <a:rPr lang="en-US" sz="2600" dirty="0"/>
              <a:t>There were more qualitative </a:t>
            </a:r>
            <a:r>
              <a:rPr lang="en-US" sz="2600" dirty="0" smtClean="0"/>
              <a:t>problems.</a:t>
            </a:r>
          </a:p>
          <a:p>
            <a:pPr lvl="1"/>
            <a:r>
              <a:rPr lang="en-US" sz="2600" dirty="0" smtClean="0"/>
              <a:t>Why </a:t>
            </a:r>
            <a:r>
              <a:rPr lang="en-US" sz="2600" dirty="0"/>
              <a:t>are Venus and Mercury always close to the </a:t>
            </a:r>
            <a:r>
              <a:rPr lang="en-US" sz="2600" dirty="0" smtClean="0"/>
              <a:t>Sun?</a:t>
            </a:r>
          </a:p>
          <a:p>
            <a:pPr lvl="1"/>
            <a:r>
              <a:rPr lang="en-US" sz="2600" dirty="0" smtClean="0"/>
              <a:t>Why </a:t>
            </a:r>
            <a:r>
              <a:rPr lang="en-US" sz="2600" dirty="0"/>
              <a:t>does retrograde motion always occur when a planet is in opposition to the Sun? (opposite in the </a:t>
            </a:r>
            <a:r>
              <a:rPr lang="en-US" sz="2600" dirty="0" smtClean="0"/>
              <a:t>sky)</a:t>
            </a:r>
          </a:p>
          <a:p>
            <a:pPr lvl="1"/>
            <a:r>
              <a:rPr lang="en-US" sz="2600" dirty="0" smtClean="0"/>
              <a:t>How </a:t>
            </a:r>
            <a:r>
              <a:rPr lang="en-US" sz="2600" dirty="0"/>
              <a:t>can the mechanical picture of "crystal spheres" be reconciled with the epicycles, </a:t>
            </a:r>
            <a:r>
              <a:rPr lang="en-US" sz="2600" dirty="0" smtClean="0"/>
              <a:t>etc.?</a:t>
            </a:r>
            <a:endParaRPr lang="en-US" sz="2600" dirty="0"/>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11" name="Group 10"/>
          <p:cNvGrpSpPr/>
          <p:nvPr/>
        </p:nvGrpSpPr>
        <p:grpSpPr>
          <a:xfrm>
            <a:off x="4934286" y="1523599"/>
            <a:ext cx="4191000" cy="5275071"/>
            <a:chOff x="5257800" y="1600200"/>
            <a:chExt cx="3962400" cy="5122671"/>
          </a:xfrm>
        </p:grpSpPr>
        <p:graphicFrame>
          <p:nvGraphicFramePr>
            <p:cNvPr id="5" name="Object 4"/>
            <p:cNvGraphicFramePr>
              <a:graphicFrameLocks noChangeAspect="1"/>
            </p:cNvGraphicFramePr>
            <p:nvPr>
              <p:extLst>
                <p:ext uri="{D42A27DB-BD31-4B8C-83A1-F6EECF244321}">
                  <p14:modId xmlns:p14="http://schemas.microsoft.com/office/powerpoint/2010/main" val="2633171718"/>
                </p:ext>
              </p:extLst>
            </p:nvPr>
          </p:nvGraphicFramePr>
          <p:xfrm>
            <a:off x="5257800" y="1600200"/>
            <a:ext cx="3962400" cy="5122671"/>
          </p:xfrm>
          <a:graphic>
            <a:graphicData uri="http://schemas.openxmlformats.org/presentationml/2006/ole">
              <mc:AlternateContent xmlns:mc="http://schemas.openxmlformats.org/markup-compatibility/2006">
                <mc:Choice xmlns:v="urn:schemas-microsoft-com:vml" Requires="v">
                  <p:oleObj spid="_x0000_s4148" name="Picture" r:id="rId3" imgW="6144768" imgH="7973568" progId="Word.Picture.8">
                    <p:embed/>
                  </p:oleObj>
                </mc:Choice>
                <mc:Fallback>
                  <p:oleObj name="Picture" r:id="rId3" imgW="6144768" imgH="7973568"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1600200"/>
                          <a:ext cx="3962400" cy="5122671"/>
                        </a:xfrm>
                        <a:prstGeom prst="rect">
                          <a:avLst/>
                        </a:prstGeom>
                        <a:noFill/>
                      </p:spPr>
                    </p:pic>
                  </p:oleObj>
                </mc:Fallback>
              </mc:AlternateContent>
            </a:graphicData>
          </a:graphic>
        </p:graphicFrame>
        <p:grpSp>
          <p:nvGrpSpPr>
            <p:cNvPr id="6" name="Group 4"/>
            <p:cNvGrpSpPr>
              <a:grpSpLocks/>
            </p:cNvGrpSpPr>
            <p:nvPr/>
          </p:nvGrpSpPr>
          <p:grpSpPr bwMode="auto">
            <a:xfrm>
              <a:off x="6477000" y="3611071"/>
              <a:ext cx="2165350" cy="1763712"/>
              <a:chOff x="2896" y="9908"/>
              <a:chExt cx="3409" cy="2777"/>
            </a:xfrm>
          </p:grpSpPr>
          <p:grpSp>
            <p:nvGrpSpPr>
              <p:cNvPr id="7" name="Group 5"/>
              <p:cNvGrpSpPr>
                <a:grpSpLocks/>
              </p:cNvGrpSpPr>
              <p:nvPr/>
            </p:nvGrpSpPr>
            <p:grpSpPr bwMode="auto">
              <a:xfrm>
                <a:off x="3057" y="9908"/>
                <a:ext cx="3248" cy="2777"/>
                <a:chOff x="3057" y="9906"/>
                <a:chExt cx="3248" cy="2777"/>
              </a:xfrm>
            </p:grpSpPr>
            <p:sp>
              <p:nvSpPr>
                <p:cNvPr id="9" name="Text Box 2"/>
                <p:cNvSpPr txBox="1">
                  <a:spLocks noChangeArrowheads="1"/>
                </p:cNvSpPr>
                <p:nvPr/>
              </p:nvSpPr>
              <p:spPr bwMode="auto">
                <a:xfrm>
                  <a:off x="4540" y="9906"/>
                  <a:ext cx="1765" cy="7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retrograde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AutoShape 7"/>
                <p:cNvSpPr>
                  <a:spLocks noChangeArrowheads="1"/>
                </p:cNvSpPr>
                <p:nvPr/>
              </p:nvSpPr>
              <p:spPr bwMode="auto">
                <a:xfrm rot="2520000">
                  <a:off x="3057" y="11501"/>
                  <a:ext cx="1133" cy="1182"/>
                </a:xfrm>
                <a:prstGeom prst="triangle">
                  <a:avLst>
                    <a:gd name="adj"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8" name="Text Box 2"/>
              <p:cNvSpPr txBox="1">
                <a:spLocks noChangeArrowheads="1"/>
              </p:cNvSpPr>
              <p:nvPr/>
            </p:nvSpPr>
            <p:spPr bwMode="auto">
              <a:xfrm>
                <a:off x="2896" y="12006"/>
                <a:ext cx="1183" cy="5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chemeClr val="tx1"/>
                    </a:solidFill>
                    <a:effectLst/>
                    <a:latin typeface="Calibri" pitchFamily="34" charset="0"/>
                    <a:cs typeface="Arial" pitchFamily="34" charset="0"/>
                  </a:rPr>
                  <a:t>Mercury </a:t>
                </a:r>
                <a:br>
                  <a:rPr kumimoji="0" lang="en-US" sz="1000" b="0" i="0" u="none" strike="noStrike" cap="none" normalizeH="0" baseline="0" smtClean="0">
                    <a:ln>
                      <a:noFill/>
                    </a:ln>
                    <a:solidFill>
                      <a:schemeClr val="tx1"/>
                    </a:solidFill>
                    <a:effectLst/>
                    <a:latin typeface="Calibri" pitchFamily="34" charset="0"/>
                    <a:cs typeface="Arial" pitchFamily="34" charset="0"/>
                  </a:rPr>
                </a:br>
                <a:r>
                  <a:rPr kumimoji="0" lang="en-US" sz="1000" b="0" i="0" u="none" strike="noStrike" cap="none" normalizeH="0" baseline="0" smtClean="0">
                    <a:ln>
                      <a:noFill/>
                    </a:ln>
                    <a:solidFill>
                      <a:schemeClr val="tx1"/>
                    </a:solidFill>
                    <a:effectLst/>
                    <a:latin typeface="Calibri" pitchFamily="34" charset="0"/>
                    <a:cs typeface="Arial" pitchFamily="34" charset="0"/>
                  </a:rPr>
                  <a:t>Venus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Tree>
    <p:extLst>
      <p:ext uri="{BB962C8B-B14F-4D97-AF65-F5344CB8AC3E}">
        <p14:creationId xmlns:p14="http://schemas.microsoft.com/office/powerpoint/2010/main" val="313299968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u="sng" dirty="0" smtClean="0">
                <a:solidFill>
                  <a:srgbClr val="C0504D"/>
                </a:solidFill>
              </a:rPr>
              <a:t>Selling points of two-sphere picture</a:t>
            </a:r>
            <a:r>
              <a:rPr lang="en-US" sz="3600" dirty="0" smtClean="0">
                <a:solidFill>
                  <a:srgbClr val="C0504D"/>
                </a:solidFill>
              </a:rPr>
              <a:t/>
            </a:r>
            <a:br>
              <a:rPr lang="en-US" sz="3600" dirty="0" smtClean="0">
                <a:solidFill>
                  <a:srgbClr val="C0504D"/>
                </a:solidFill>
              </a:rPr>
            </a:br>
            <a:endParaRPr lang="en-US" sz="3600" dirty="0">
              <a:solidFill>
                <a:srgbClr val="C0504D"/>
              </a:solidFill>
            </a:endParaRPr>
          </a:p>
        </p:txBody>
      </p:sp>
      <p:sp>
        <p:nvSpPr>
          <p:cNvPr id="3" name="Content Placeholder 2"/>
          <p:cNvSpPr>
            <a:spLocks noGrp="1"/>
          </p:cNvSpPr>
          <p:nvPr>
            <p:ph idx="1"/>
          </p:nvPr>
        </p:nvSpPr>
        <p:spPr>
          <a:xfrm>
            <a:off x="0" y="1143000"/>
            <a:ext cx="9144000" cy="4983163"/>
          </a:xfrm>
        </p:spPr>
        <p:txBody>
          <a:bodyPr>
            <a:normAutofit fontScale="92500" lnSpcReduction="10000"/>
          </a:bodyPr>
          <a:lstStyle/>
          <a:p>
            <a:endParaRPr lang="en-US" sz="2400" dirty="0" smtClean="0"/>
          </a:p>
          <a:p>
            <a:r>
              <a:rPr lang="en-US" sz="2400" dirty="0" smtClean="0"/>
              <a:t>Conceptual economy. It ties together many facts in a simple </a:t>
            </a:r>
            <a:r>
              <a:rPr lang="en-US" sz="2400" dirty="0" err="1" smtClean="0"/>
              <a:t>geometical</a:t>
            </a:r>
            <a:r>
              <a:rPr lang="en-US" sz="2400" dirty="0" smtClean="0"/>
              <a:t> model still used today.</a:t>
            </a:r>
            <a:endParaRPr lang="en-US" sz="2400" dirty="0"/>
          </a:p>
          <a:p>
            <a:r>
              <a:rPr lang="en-US" sz="2400" dirty="0" smtClean="0"/>
              <a:t>It </a:t>
            </a:r>
            <a:r>
              <a:rPr lang="en-US" sz="2400" dirty="0"/>
              <a:t>"preserves the phenomena", </a:t>
            </a:r>
            <a:r>
              <a:rPr lang="en-US" sz="2400" dirty="0" smtClean="0"/>
              <a:t>i.e. describes </a:t>
            </a:r>
            <a:r>
              <a:rPr lang="en-US" sz="2400" dirty="0" smtClean="0"/>
              <a:t>basic </a:t>
            </a:r>
            <a:r>
              <a:rPr lang="en-US" sz="2400" dirty="0"/>
              <a:t>astronomical </a:t>
            </a:r>
            <a:r>
              <a:rPr lang="en-US" sz="2400" dirty="0" smtClean="0"/>
              <a:t>observations of days</a:t>
            </a:r>
            <a:r>
              <a:rPr lang="en-US" sz="2400" dirty="0"/>
              <a:t>, seasons, eclipses ...</a:t>
            </a:r>
          </a:p>
          <a:p>
            <a:r>
              <a:rPr lang="en-US" sz="2400" dirty="0" smtClean="0"/>
              <a:t>The </a:t>
            </a:r>
            <a:r>
              <a:rPr lang="en-US" sz="2400" dirty="0"/>
              <a:t>universe is finite. </a:t>
            </a:r>
            <a:r>
              <a:rPr lang="en-US" sz="2400" dirty="0" smtClean="0"/>
              <a:t>(infinity is a difficult concept)</a:t>
            </a:r>
            <a:endParaRPr lang="en-US" sz="2400" dirty="0"/>
          </a:p>
          <a:p>
            <a:r>
              <a:rPr lang="en-US" sz="2400" dirty="0" smtClean="0"/>
              <a:t>The </a:t>
            </a:r>
            <a:r>
              <a:rPr lang="en-US" sz="2400" dirty="0"/>
              <a:t>Earth stands still.</a:t>
            </a:r>
          </a:p>
          <a:p>
            <a:r>
              <a:rPr lang="en-US" sz="2400" dirty="0" smtClean="0"/>
              <a:t>The </a:t>
            </a:r>
            <a:r>
              <a:rPr lang="en-US" sz="2400" dirty="0"/>
              <a:t>Earth is the center of everything </a:t>
            </a:r>
          </a:p>
          <a:p>
            <a:pPr lvl="1"/>
            <a:r>
              <a:rPr lang="en-US" sz="2400" dirty="0"/>
              <a:t>(intuitive, and in accord with most theologies).</a:t>
            </a:r>
          </a:p>
          <a:p>
            <a:r>
              <a:rPr lang="en-US" sz="2400" dirty="0" smtClean="0"/>
              <a:t>Motion </a:t>
            </a:r>
            <a:r>
              <a:rPr lang="en-US" sz="2400" dirty="0"/>
              <a:t>increase systematically with distance from the Earth.</a:t>
            </a:r>
          </a:p>
          <a:p>
            <a:r>
              <a:rPr lang="en-US" sz="2400" dirty="0" smtClean="0"/>
              <a:t>Heavy </a:t>
            </a:r>
            <a:r>
              <a:rPr lang="en-US" sz="2400" dirty="0"/>
              <a:t>(“earthlike”) objects are at the center.  </a:t>
            </a:r>
            <a:r>
              <a:rPr lang="en-US" sz="2400" dirty="0" smtClean="0"/>
              <a:t/>
            </a:r>
            <a:br>
              <a:rPr lang="en-US" sz="2400" dirty="0" smtClean="0"/>
            </a:br>
            <a:r>
              <a:rPr lang="en-US" sz="2400" dirty="0" smtClean="0"/>
              <a:t>“</a:t>
            </a:r>
            <a:r>
              <a:rPr lang="en-US" sz="2400" dirty="0" err="1"/>
              <a:t>Firelike</a:t>
            </a:r>
            <a:r>
              <a:rPr lang="en-US" sz="2400" dirty="0"/>
              <a:t>” objects are at the outside. </a:t>
            </a:r>
          </a:p>
          <a:p>
            <a:pPr lvl="1"/>
            <a:r>
              <a:rPr lang="en-US" sz="2400" dirty="0"/>
              <a:t>(heavy objects fall and fire rises... </a:t>
            </a:r>
            <a:r>
              <a:rPr lang="en-US" sz="2400" dirty="0" smtClean="0"/>
              <a:t>so </a:t>
            </a:r>
            <a:r>
              <a:rPr lang="en-US" sz="2400" dirty="0"/>
              <a:t>the pattern connects with terrestrial dynamics)</a:t>
            </a:r>
          </a:p>
          <a:p>
            <a:endParaRPr lang="en-US" dirty="0"/>
          </a:p>
        </p:txBody>
      </p:sp>
    </p:spTree>
    <p:extLst>
      <p:ext uri="{BB962C8B-B14F-4D97-AF65-F5344CB8AC3E}">
        <p14:creationId xmlns:p14="http://schemas.microsoft.com/office/powerpoint/2010/main" val="412165944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2"/>
          </a:xfrm>
        </p:spPr>
        <p:txBody>
          <a:bodyPr>
            <a:normAutofit fontScale="90000"/>
          </a:bodyPr>
          <a:lstStyle/>
          <a:p>
            <a:r>
              <a:rPr lang="en-US" dirty="0" smtClean="0"/>
              <a:t>Philosophical background</a:t>
            </a:r>
            <a:endParaRPr lang="en-US" dirty="0"/>
          </a:p>
        </p:txBody>
      </p:sp>
      <p:sp>
        <p:nvSpPr>
          <p:cNvPr id="3" name="Content Placeholder 2"/>
          <p:cNvSpPr>
            <a:spLocks noGrp="1"/>
          </p:cNvSpPr>
          <p:nvPr>
            <p:ph idx="1"/>
          </p:nvPr>
        </p:nvSpPr>
        <p:spPr>
          <a:xfrm>
            <a:off x="0" y="838200"/>
            <a:ext cx="9144000" cy="5867400"/>
          </a:xfrm>
        </p:spPr>
        <p:txBody>
          <a:bodyPr>
            <a:normAutofit fontScale="77500" lnSpcReduction="20000"/>
          </a:bodyPr>
          <a:lstStyle/>
          <a:p>
            <a:r>
              <a:rPr lang="en-US" dirty="0"/>
              <a:t>Renewed interest in Platonic and Pythagorean philosophy (vs. Aristotle’s) increased value placed on mathematical simplicity. </a:t>
            </a:r>
            <a:r>
              <a:rPr lang="en-US" dirty="0" smtClean="0"/>
              <a:t>Copernicus </a:t>
            </a:r>
            <a:r>
              <a:rPr lang="en-US" dirty="0"/>
              <a:t>disliked </a:t>
            </a:r>
            <a:r>
              <a:rPr lang="en-US" dirty="0" err="1"/>
              <a:t>equants</a:t>
            </a:r>
            <a:r>
              <a:rPr lang="en-US" dirty="0"/>
              <a:t> particularly</a:t>
            </a:r>
            <a:r>
              <a:rPr lang="en-US" dirty="0" smtClean="0"/>
              <a:t>.</a:t>
            </a:r>
            <a:endParaRPr lang="en-US" dirty="0"/>
          </a:p>
          <a:p>
            <a:r>
              <a:rPr lang="en-US" dirty="0"/>
              <a:t>So, there was an important shift in the answers to two </a:t>
            </a:r>
            <a:r>
              <a:rPr lang="en-US" dirty="0" smtClean="0"/>
              <a:t>questions:</a:t>
            </a:r>
          </a:p>
          <a:p>
            <a:pPr lvl="1"/>
            <a:r>
              <a:rPr lang="en-US" dirty="0" smtClean="0"/>
              <a:t>Is </a:t>
            </a:r>
            <a:r>
              <a:rPr lang="en-US" dirty="0"/>
              <a:t>it legitimate to use any point of reference in astronomy other than the </a:t>
            </a:r>
            <a:r>
              <a:rPr lang="en-US" dirty="0" smtClean="0"/>
              <a:t>Earth?</a:t>
            </a:r>
          </a:p>
          <a:p>
            <a:pPr lvl="2"/>
            <a:r>
              <a:rPr lang="en-US" sz="2600" dirty="0" smtClean="0"/>
              <a:t>The </a:t>
            </a:r>
            <a:r>
              <a:rPr lang="en-US" sz="2600" dirty="0"/>
              <a:t>Aristotelian/Ptolemaic answer was no.  </a:t>
            </a:r>
            <a:br>
              <a:rPr lang="en-US" sz="2600" dirty="0"/>
            </a:br>
            <a:r>
              <a:rPr lang="en-US" sz="2600" dirty="0"/>
              <a:t>The Pythagorean answer was yes.</a:t>
            </a:r>
          </a:p>
          <a:p>
            <a:pPr lvl="2"/>
            <a:r>
              <a:rPr lang="en-US" sz="2600" dirty="0"/>
              <a:t>In fact, the followers of Pythagoras, most notably Aristarchus, had invented heliocentric cosmology in the fifth to third centuries BC. </a:t>
            </a:r>
            <a:endParaRPr lang="en-US" dirty="0"/>
          </a:p>
          <a:p>
            <a:pPr lvl="1"/>
            <a:r>
              <a:rPr lang="en-US" dirty="0" smtClean="0"/>
              <a:t>Is </a:t>
            </a:r>
            <a:r>
              <a:rPr lang="en-US" dirty="0"/>
              <a:t>the universe as a whole, including our Earth, fundamentally mathematical in its structure?</a:t>
            </a:r>
          </a:p>
          <a:p>
            <a:pPr lvl="2"/>
            <a:r>
              <a:rPr lang="en-US" dirty="0"/>
              <a:t>Aristotle implicitly assumed yes, (hence the perfect circles), but didn't follow up the implications. </a:t>
            </a:r>
            <a:endParaRPr lang="en-US" dirty="0" smtClean="0"/>
          </a:p>
          <a:p>
            <a:pPr lvl="2"/>
            <a:r>
              <a:rPr lang="en-US" dirty="0" smtClean="0"/>
              <a:t>The </a:t>
            </a:r>
            <a:r>
              <a:rPr lang="en-US" dirty="0"/>
              <a:t>Pythagoreans also tended to assume yes, but left the question of the particular mathematical form </a:t>
            </a:r>
            <a:r>
              <a:rPr lang="en-US" dirty="0" smtClean="0"/>
              <a:t>open.</a:t>
            </a:r>
            <a:endParaRPr lang="en-US" dirty="0"/>
          </a:p>
          <a:p>
            <a:r>
              <a:rPr lang="en-US" dirty="0"/>
              <a:t>  Question: </a:t>
            </a:r>
            <a:r>
              <a:rPr lang="en-US" dirty="0">
                <a:solidFill>
                  <a:srgbClr val="FF0000"/>
                </a:solidFill>
              </a:rPr>
              <a:t>What justification </a:t>
            </a:r>
            <a:r>
              <a:rPr lang="en-US" dirty="0" smtClean="0">
                <a:solidFill>
                  <a:srgbClr val="FF0000"/>
                </a:solidFill>
              </a:rPr>
              <a:t>is there </a:t>
            </a:r>
            <a:r>
              <a:rPr lang="en-US" dirty="0">
                <a:solidFill>
                  <a:srgbClr val="FF0000"/>
                </a:solidFill>
              </a:rPr>
              <a:t>for the assumption of mathematical simplicity</a:t>
            </a:r>
            <a:r>
              <a:rPr lang="en-US" dirty="0" smtClean="0">
                <a:solidFill>
                  <a:srgbClr val="FF0000"/>
                </a:solidFill>
              </a:rPr>
              <a:t>?  Occam’s razor</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68113083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352621995"/>
              </p:ext>
            </p:extLst>
          </p:nvPr>
        </p:nvGraphicFramePr>
        <p:xfrm>
          <a:off x="4191000" y="0"/>
          <a:ext cx="4953000" cy="6792954"/>
        </p:xfrm>
        <a:graphic>
          <a:graphicData uri="http://schemas.openxmlformats.org/presentationml/2006/ole">
            <mc:AlternateContent xmlns:mc="http://schemas.openxmlformats.org/markup-compatibility/2006">
              <mc:Choice xmlns:v="urn:schemas-microsoft-com:vml" Requires="v">
                <p:oleObj spid="_x0000_s5163" name="Picture" r:id="rId3" imgW="5867400" imgH="8049768" progId="Word.Picture.8">
                  <p:embed/>
                </p:oleObj>
              </mc:Choice>
              <mc:Fallback>
                <p:oleObj name="Picture" r:id="rId3" imgW="5867400" imgH="8049768"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0"/>
                        <a:ext cx="4953000" cy="6792954"/>
                      </a:xfrm>
                      <a:prstGeom prst="rect">
                        <a:avLst/>
                      </a:prstGeom>
                      <a:noFill/>
                    </p:spPr>
                  </p:pic>
                </p:oleObj>
              </mc:Fallback>
            </mc:AlternateContent>
          </a:graphicData>
        </a:graphic>
      </p:graphicFrame>
      <p:sp>
        <p:nvSpPr>
          <p:cNvPr id="6" name="Content Placeholder 2"/>
          <p:cNvSpPr>
            <a:spLocks noGrp="1"/>
          </p:cNvSpPr>
          <p:nvPr>
            <p:ph idx="1"/>
          </p:nvPr>
        </p:nvSpPr>
        <p:spPr>
          <a:xfrm>
            <a:off x="0" y="1371600"/>
            <a:ext cx="4114800" cy="5486400"/>
          </a:xfrm>
        </p:spPr>
        <p:txBody>
          <a:bodyPr>
            <a:normAutofit/>
          </a:bodyPr>
          <a:lstStyle/>
          <a:p>
            <a:r>
              <a:rPr lang="en-US" sz="1800" dirty="0" smtClean="0"/>
              <a:t>Made </a:t>
            </a:r>
            <a:r>
              <a:rPr lang="en-US" sz="1800" dirty="0"/>
              <a:t>the </a:t>
            </a:r>
            <a:r>
              <a:rPr lang="en-US" sz="1800" i="1" dirty="0"/>
              <a:t>Earth</a:t>
            </a:r>
            <a:r>
              <a:rPr lang="en-US" sz="1800" dirty="0"/>
              <a:t> rotate once every 23 hours 56 minutes.</a:t>
            </a:r>
          </a:p>
          <a:p>
            <a:r>
              <a:rPr lang="en-US" sz="1800" dirty="0" smtClean="0"/>
              <a:t>Made </a:t>
            </a:r>
            <a:r>
              <a:rPr lang="en-US" sz="1800" dirty="0"/>
              <a:t>the </a:t>
            </a:r>
            <a:r>
              <a:rPr lang="en-US" sz="1800" i="1" dirty="0"/>
              <a:t>Sun stationary</a:t>
            </a:r>
            <a:r>
              <a:rPr lang="en-US" sz="1800" dirty="0"/>
              <a:t>, at the center.  </a:t>
            </a:r>
          </a:p>
          <a:p>
            <a:r>
              <a:rPr lang="en-US" sz="1800" dirty="0" smtClean="0"/>
              <a:t>Made </a:t>
            </a:r>
            <a:r>
              <a:rPr lang="en-US" sz="1800" dirty="0"/>
              <a:t>the stellar sphere stationary (and very large).</a:t>
            </a:r>
          </a:p>
          <a:p>
            <a:r>
              <a:rPr lang="en-US" sz="1800" dirty="0" smtClean="0"/>
              <a:t>Put </a:t>
            </a:r>
            <a:r>
              <a:rPr lang="en-US" sz="1800" dirty="0"/>
              <a:t>the Earth in a circular orbit around the Sun.</a:t>
            </a:r>
          </a:p>
          <a:p>
            <a:r>
              <a:rPr lang="en-US" sz="1800" dirty="0" smtClean="0"/>
              <a:t>Put </a:t>
            </a:r>
            <a:r>
              <a:rPr lang="en-US" sz="1800" dirty="0"/>
              <a:t>the planets in circular orbits around the Sun.</a:t>
            </a:r>
          </a:p>
          <a:p>
            <a:r>
              <a:rPr lang="en-US" sz="1800" dirty="0" smtClean="0"/>
              <a:t>Kept </a:t>
            </a:r>
            <a:r>
              <a:rPr lang="en-US" sz="1800" dirty="0"/>
              <a:t>the Moon in a circular orbit around the Earth</a:t>
            </a:r>
            <a:r>
              <a:rPr lang="en-US" sz="1800" dirty="0" smtClean="0"/>
              <a:t>.</a:t>
            </a:r>
            <a:endParaRPr lang="en-US" sz="1800" dirty="0"/>
          </a:p>
          <a:p>
            <a:r>
              <a:rPr lang="en-US" sz="1800" dirty="0" smtClean="0"/>
              <a:t>Why </a:t>
            </a:r>
            <a:r>
              <a:rPr lang="en-US" sz="1800" dirty="0"/>
              <a:t>have most objects (including the Earth!) orbit the sun, but to have the Moon alone orbit the Earth?</a:t>
            </a:r>
          </a:p>
        </p:txBody>
      </p:sp>
      <p:sp>
        <p:nvSpPr>
          <p:cNvPr id="7" name="Title 1"/>
          <p:cNvSpPr>
            <a:spLocks noGrp="1"/>
          </p:cNvSpPr>
          <p:nvPr>
            <p:ph type="title"/>
          </p:nvPr>
        </p:nvSpPr>
        <p:spPr>
          <a:xfrm>
            <a:off x="0" y="0"/>
            <a:ext cx="3505200" cy="1447800"/>
          </a:xfrm>
        </p:spPr>
        <p:txBody>
          <a:bodyPr>
            <a:normAutofit/>
          </a:bodyPr>
          <a:lstStyle/>
          <a:p>
            <a:r>
              <a:rPr lang="en-US" sz="3200" dirty="0" smtClean="0">
                <a:solidFill>
                  <a:srgbClr val="C0504D"/>
                </a:solidFill>
              </a:rPr>
              <a:t>Copernicus </a:t>
            </a:r>
            <a:br>
              <a:rPr lang="en-US" sz="3200" dirty="0" smtClean="0">
                <a:solidFill>
                  <a:srgbClr val="C0504D"/>
                </a:solidFill>
              </a:rPr>
            </a:br>
            <a:r>
              <a:rPr lang="en-US" sz="3200" dirty="0" smtClean="0">
                <a:solidFill>
                  <a:srgbClr val="C0504D"/>
                </a:solidFill>
              </a:rPr>
              <a:t>(&amp; Aristarchus)</a:t>
            </a:r>
            <a:endParaRPr lang="en-US" sz="3200" dirty="0">
              <a:solidFill>
                <a:srgbClr val="C0504D"/>
              </a:solidFill>
            </a:endParaRPr>
          </a:p>
        </p:txBody>
      </p:sp>
    </p:spTree>
    <p:extLst>
      <p:ext uri="{BB962C8B-B14F-4D97-AF65-F5344CB8AC3E}">
        <p14:creationId xmlns:p14="http://schemas.microsoft.com/office/powerpoint/2010/main" val="33910846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2000" dirty="0"/>
              <a:t>Thomas </a:t>
            </a:r>
            <a:r>
              <a:rPr lang="en-US" sz="2000" dirty="0" err="1"/>
              <a:t>Digges</a:t>
            </a:r>
            <a:r>
              <a:rPr lang="en-US" sz="2000" dirty="0"/>
              <a:t>' 1576 Copernican heliocentric model of the celestial orbs</a:t>
            </a:r>
          </a:p>
        </p:txBody>
      </p:sp>
      <p:pic>
        <p:nvPicPr>
          <p:cNvPr id="4" name="Picture 3" descr="ThomasDiggesma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809720"/>
            <a:ext cx="5489575" cy="5743479"/>
          </a:xfrm>
          <a:prstGeom prst="rect">
            <a:avLst/>
          </a:prstGeom>
        </p:spPr>
      </p:pic>
    </p:spTree>
    <p:extLst>
      <p:ext uri="{BB962C8B-B14F-4D97-AF65-F5344CB8AC3E}">
        <p14:creationId xmlns:p14="http://schemas.microsoft.com/office/powerpoint/2010/main" val="364863315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dirty="0" smtClean="0">
                <a:solidFill>
                  <a:srgbClr val="800000"/>
                </a:solidFill>
              </a:rPr>
              <a:t>Copernicus’ accomplishments</a:t>
            </a:r>
            <a:endParaRPr lang="en-US" dirty="0">
              <a:solidFill>
                <a:srgbClr val="800000"/>
              </a:solidFill>
            </a:endParaRPr>
          </a:p>
        </p:txBody>
      </p:sp>
      <p:sp>
        <p:nvSpPr>
          <p:cNvPr id="3" name="Content Placeholder 2"/>
          <p:cNvSpPr>
            <a:spLocks noGrp="1"/>
          </p:cNvSpPr>
          <p:nvPr>
            <p:ph idx="1"/>
          </p:nvPr>
        </p:nvSpPr>
        <p:spPr>
          <a:xfrm>
            <a:off x="-23648" y="914400"/>
            <a:ext cx="9144000" cy="5638800"/>
          </a:xfrm>
        </p:spPr>
        <p:txBody>
          <a:bodyPr>
            <a:noAutofit/>
          </a:bodyPr>
          <a:lstStyle/>
          <a:p>
            <a:r>
              <a:rPr lang="en-US" sz="2000" dirty="0" smtClean="0"/>
              <a:t>There's </a:t>
            </a:r>
            <a:r>
              <a:rPr lang="en-US" sz="2000" dirty="0"/>
              <a:t>a pattern to which object moves: </a:t>
            </a:r>
          </a:p>
          <a:p>
            <a:pPr lvl="1"/>
            <a:r>
              <a:rPr lang="en-US" sz="2000" u="sng" dirty="0" smtClean="0"/>
              <a:t>the </a:t>
            </a:r>
            <a:r>
              <a:rPr lang="en-US" sz="2000" u="sng" dirty="0"/>
              <a:t>smaller object always orbits the bigger one</a:t>
            </a:r>
            <a:r>
              <a:rPr lang="en-US" sz="2000" dirty="0" smtClean="0"/>
              <a:t>. (</a:t>
            </a:r>
            <a:r>
              <a:rPr lang="en-US" sz="2000" dirty="0"/>
              <a:t>if either orbits the other)</a:t>
            </a:r>
          </a:p>
          <a:p>
            <a:r>
              <a:rPr lang="en-US" sz="2000" i="1" dirty="0" smtClean="0"/>
              <a:t>One</a:t>
            </a:r>
            <a:r>
              <a:rPr lang="en-US" sz="2000" dirty="0" smtClean="0"/>
              <a:t> </a:t>
            </a:r>
            <a:r>
              <a:rPr lang="en-US" sz="2000" dirty="0"/>
              <a:t>motion (Earth’s rotation) explains the major motion of </a:t>
            </a:r>
            <a:r>
              <a:rPr lang="en-US" sz="2000" i="1" dirty="0"/>
              <a:t>all</a:t>
            </a:r>
            <a:r>
              <a:rPr lang="en-US" sz="2000" dirty="0"/>
              <a:t> astronomical objects (the diurnal motion).</a:t>
            </a:r>
          </a:p>
          <a:p>
            <a:r>
              <a:rPr lang="en-US" sz="2000" dirty="0"/>
              <a:t>R</a:t>
            </a:r>
            <a:r>
              <a:rPr lang="en-US" sz="2000" dirty="0" smtClean="0"/>
              <a:t>etrograde </a:t>
            </a:r>
            <a:r>
              <a:rPr lang="en-US" sz="2000" dirty="0"/>
              <a:t>motion </a:t>
            </a:r>
            <a:endParaRPr lang="en-US" sz="2000" dirty="0" smtClean="0"/>
          </a:p>
          <a:p>
            <a:pPr lvl="1"/>
            <a:r>
              <a:rPr lang="en-US" sz="2000" dirty="0" smtClean="0"/>
              <a:t>Eliminates the </a:t>
            </a:r>
            <a:r>
              <a:rPr lang="en-US" sz="2000" dirty="0"/>
              <a:t>major epicycles. </a:t>
            </a:r>
            <a:endParaRPr lang="en-US" sz="2000" dirty="0" smtClean="0"/>
          </a:p>
          <a:p>
            <a:pPr lvl="1"/>
            <a:r>
              <a:rPr lang="en-US" sz="2000" dirty="0" smtClean="0"/>
              <a:t>Naturally gives REGULARITIES </a:t>
            </a:r>
            <a:r>
              <a:rPr lang="en-US" sz="2000" dirty="0"/>
              <a:t>of the retrograde motion </a:t>
            </a:r>
            <a:r>
              <a:rPr lang="en-US" sz="2000" dirty="0" smtClean="0"/>
              <a:t>with fewer </a:t>
            </a:r>
            <a:r>
              <a:rPr lang="en-US" sz="2000" dirty="0"/>
              <a:t>arbitrary </a:t>
            </a:r>
            <a:r>
              <a:rPr lang="en-US" sz="2000" dirty="0" smtClean="0"/>
              <a:t>parameters. It happens </a:t>
            </a:r>
            <a:r>
              <a:rPr lang="en-US" sz="2000" dirty="0" smtClean="0"/>
              <a:t>when superior planets (farther out than Earth) are opposite to the Sun and when inferior planets are between Earth and Sun. </a:t>
            </a:r>
          </a:p>
          <a:p>
            <a:r>
              <a:rPr lang="en-US" sz="2000" dirty="0" smtClean="0"/>
              <a:t>Venus </a:t>
            </a:r>
            <a:r>
              <a:rPr lang="en-US" sz="2000" dirty="0"/>
              <a:t>and Mercury </a:t>
            </a:r>
            <a:r>
              <a:rPr lang="en-US" sz="2000" dirty="0" smtClean="0"/>
              <a:t>appear </a:t>
            </a:r>
            <a:r>
              <a:rPr lang="en-US" sz="2000" dirty="0"/>
              <a:t>close to the Sun in the sky, have same net motion as Sun on the average--because  they </a:t>
            </a:r>
            <a:r>
              <a:rPr lang="en-US" sz="2000" i="1" dirty="0"/>
              <a:t>are</a:t>
            </a:r>
            <a:r>
              <a:rPr lang="en-US" sz="2000" dirty="0"/>
              <a:t>  close to it.</a:t>
            </a:r>
          </a:p>
          <a:p>
            <a:r>
              <a:rPr lang="en-US" sz="2000" dirty="0"/>
              <a:t>F</a:t>
            </a:r>
            <a:r>
              <a:rPr lang="en-US" sz="2000" dirty="0" smtClean="0"/>
              <a:t>ixes </a:t>
            </a:r>
            <a:r>
              <a:rPr lang="en-US" sz="2000" dirty="0"/>
              <a:t>relative sizes of planetary orbits without requiring any additional assumptions (</a:t>
            </a:r>
            <a:r>
              <a:rPr lang="en-US" sz="2000" i="1" dirty="0"/>
              <a:t>i.e.</a:t>
            </a:r>
            <a:r>
              <a:rPr lang="en-US" sz="2000" dirty="0"/>
              <a:t>, no appeal to other principles such as natural motion). </a:t>
            </a:r>
          </a:p>
        </p:txBody>
      </p:sp>
    </p:spTree>
    <p:extLst>
      <p:ext uri="{BB962C8B-B14F-4D97-AF65-F5344CB8AC3E}">
        <p14:creationId xmlns:p14="http://schemas.microsoft.com/office/powerpoint/2010/main" val="11289518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34400" cy="1066800"/>
          </a:xfrm>
        </p:spPr>
        <p:txBody>
          <a:bodyPr>
            <a:normAutofit/>
          </a:bodyPr>
          <a:lstStyle/>
          <a:p>
            <a:r>
              <a:rPr lang="en-US" sz="3200" dirty="0">
                <a:solidFill>
                  <a:srgbClr val="C0504D"/>
                </a:solidFill>
              </a:rPr>
              <a:t>What Copernicus did </a:t>
            </a:r>
            <a:r>
              <a:rPr lang="en-US" sz="3200" i="1" dirty="0">
                <a:solidFill>
                  <a:srgbClr val="C0504D"/>
                </a:solidFill>
              </a:rPr>
              <a:t>not </a:t>
            </a:r>
            <a:r>
              <a:rPr lang="en-US" sz="3200" dirty="0">
                <a:solidFill>
                  <a:srgbClr val="C0504D"/>
                </a:solidFill>
              </a:rPr>
              <a:t>accomplish:</a:t>
            </a:r>
            <a:r>
              <a:rPr lang="en-US" dirty="0"/>
              <a:t>	</a:t>
            </a:r>
          </a:p>
        </p:txBody>
      </p:sp>
      <p:sp>
        <p:nvSpPr>
          <p:cNvPr id="3" name="Content Placeholder 2"/>
          <p:cNvSpPr>
            <a:spLocks noGrp="1"/>
          </p:cNvSpPr>
          <p:nvPr>
            <p:ph idx="1"/>
          </p:nvPr>
        </p:nvSpPr>
        <p:spPr>
          <a:xfrm>
            <a:off x="0" y="990601"/>
            <a:ext cx="8686800" cy="1752599"/>
          </a:xfrm>
        </p:spPr>
        <p:txBody>
          <a:bodyPr/>
          <a:lstStyle/>
          <a:p>
            <a:r>
              <a:rPr lang="en-US" sz="2000" dirty="0" smtClean="0"/>
              <a:t>Any </a:t>
            </a:r>
            <a:r>
              <a:rPr lang="en-US" sz="2000" dirty="0"/>
              <a:t>significant improvement in accuracy of </a:t>
            </a:r>
            <a:r>
              <a:rPr lang="en-US" sz="2000" dirty="0" smtClean="0"/>
              <a:t>predictions.</a:t>
            </a:r>
          </a:p>
          <a:p>
            <a:r>
              <a:rPr lang="en-US" sz="2000" dirty="0" smtClean="0"/>
              <a:t>Elimination </a:t>
            </a:r>
            <a:r>
              <a:rPr lang="en-US" sz="2000" dirty="0"/>
              <a:t>of most Ptolemaic devices (minor eccentrics, </a:t>
            </a:r>
            <a:r>
              <a:rPr lang="en-US" sz="2000" i="1" dirty="0"/>
              <a:t>etc</a:t>
            </a:r>
            <a:r>
              <a:rPr lang="en-US" sz="2000" dirty="0" smtClean="0"/>
              <a:t>.). Only the biggest features were replaced by the Earth’s motion.</a:t>
            </a:r>
          </a:p>
        </p:txBody>
      </p:sp>
      <p:sp>
        <p:nvSpPr>
          <p:cNvPr id="4" name="TextBox 3"/>
          <p:cNvSpPr txBox="1"/>
          <p:nvPr/>
        </p:nvSpPr>
        <p:spPr>
          <a:xfrm>
            <a:off x="304800" y="2743200"/>
            <a:ext cx="7620000" cy="830997"/>
          </a:xfrm>
          <a:prstGeom prst="rect">
            <a:avLst/>
          </a:prstGeom>
          <a:noFill/>
          <a:ln>
            <a:solidFill>
              <a:schemeClr val="tx1"/>
            </a:solidFill>
          </a:ln>
        </p:spPr>
        <p:txBody>
          <a:bodyPr wrap="square" rtlCol="0">
            <a:spAutoFit/>
          </a:bodyPr>
          <a:lstStyle/>
          <a:p>
            <a:r>
              <a:rPr lang="en-US" sz="2400" dirty="0"/>
              <a:t>Why are we called Copernicans, not </a:t>
            </a:r>
            <a:r>
              <a:rPr lang="en-US" sz="2400" dirty="0" err="1"/>
              <a:t>Aristarchans</a:t>
            </a:r>
            <a:r>
              <a:rPr lang="en-US" sz="2400" dirty="0"/>
              <a:t>?</a:t>
            </a:r>
          </a:p>
          <a:p>
            <a:r>
              <a:rPr lang="en-US" sz="2400" dirty="0" smtClean="0"/>
              <a:t>What </a:t>
            </a:r>
            <a:r>
              <a:rPr lang="en-US" sz="2400" dirty="0"/>
              <a:t>was going on for those 1800 years?</a:t>
            </a:r>
          </a:p>
        </p:txBody>
      </p:sp>
    </p:spTree>
    <p:extLst>
      <p:ext uri="{BB962C8B-B14F-4D97-AF65-F5344CB8AC3E}">
        <p14:creationId xmlns:p14="http://schemas.microsoft.com/office/powerpoint/2010/main" val="371559964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600" dirty="0" smtClean="0">
                <a:solidFill>
                  <a:schemeClr val="accent2"/>
                </a:solidFill>
              </a:rPr>
              <a:t>Drawbacks of Copernicus’ theory</a:t>
            </a:r>
            <a:endParaRPr lang="en-US" sz="3600" dirty="0">
              <a:solidFill>
                <a:schemeClr val="accent2"/>
              </a:solidFill>
            </a:endParaRPr>
          </a:p>
        </p:txBody>
      </p:sp>
      <p:sp>
        <p:nvSpPr>
          <p:cNvPr id="3" name="Content Placeholder 2"/>
          <p:cNvSpPr>
            <a:spLocks noGrp="1"/>
          </p:cNvSpPr>
          <p:nvPr>
            <p:ph idx="1"/>
          </p:nvPr>
        </p:nvSpPr>
        <p:spPr>
          <a:xfrm>
            <a:off x="0" y="609600"/>
            <a:ext cx="9144000" cy="5211763"/>
          </a:xfrm>
        </p:spPr>
        <p:txBody>
          <a:bodyPr>
            <a:noAutofit/>
          </a:bodyPr>
          <a:lstStyle/>
          <a:p>
            <a:r>
              <a:rPr lang="en-US" sz="1600" dirty="0" smtClean="0"/>
              <a:t>The </a:t>
            </a:r>
            <a:r>
              <a:rPr lang="en-US" sz="1600" dirty="0"/>
              <a:t>“second and third motions” of the Earth (see Kuhn p. 165)</a:t>
            </a:r>
          </a:p>
          <a:p>
            <a:pPr lvl="1"/>
            <a:r>
              <a:rPr lang="en-US" sz="1600" dirty="0"/>
              <a:t>The earth is supposed to be carried around the Sun by a crystal sphere. That would make the Earth's axis (which isn't parallel to the rotation axis) also rotate yearly. But the apparent motions are described by keeping the Earth's axis fixed. So Copernicus adds another wobble to the Earth, which has the odd effect of just canceling the effect of the crystal sphere on the Earth's axis.</a:t>
            </a:r>
          </a:p>
          <a:p>
            <a:pPr lvl="1"/>
            <a:r>
              <a:rPr lang="en-US" sz="1600" dirty="0"/>
              <a:t>Notice that we've used </a:t>
            </a:r>
            <a:r>
              <a:rPr lang="en-US" sz="1600" i="1" dirty="0"/>
              <a:t>two</a:t>
            </a:r>
            <a:r>
              <a:rPr lang="en-US" sz="1600" dirty="0"/>
              <a:t> hypotheses  (crystal sphere and extra wobble) to explain </a:t>
            </a:r>
            <a:r>
              <a:rPr lang="en-US" sz="1600" i="1" dirty="0"/>
              <a:t>zero</a:t>
            </a:r>
            <a:r>
              <a:rPr lang="en-US" sz="1600" dirty="0"/>
              <a:t> effects (Earth's axis doesn't wobble.) It seems there should be a simpler way. But then we would need some other way (not attachment to a rigid sphere) to explain why the Earth orbits the Sun.</a:t>
            </a:r>
          </a:p>
          <a:p>
            <a:pPr lvl="1"/>
            <a:r>
              <a:rPr lang="en-US" sz="1600" dirty="0"/>
              <a:t>A simpler solution of this problem requires a new dynamics.</a:t>
            </a:r>
          </a:p>
          <a:p>
            <a:r>
              <a:rPr lang="en-US" sz="1600" dirty="0" smtClean="0"/>
              <a:t>The </a:t>
            </a:r>
            <a:r>
              <a:rPr lang="en-US" sz="1600" dirty="0"/>
              <a:t>Earth moves! </a:t>
            </a:r>
            <a:endParaRPr lang="en-US" sz="1600" dirty="0" smtClean="0"/>
          </a:p>
          <a:p>
            <a:pPr lvl="1"/>
            <a:r>
              <a:rPr lang="en-US" sz="1600" dirty="0" smtClean="0"/>
              <a:t>Doesn't </a:t>
            </a:r>
            <a:r>
              <a:rPr lang="en-US" sz="1600" dirty="0"/>
              <a:t>fit with Aristotelian physics, which is strongly based </a:t>
            </a:r>
            <a:r>
              <a:rPr lang="en-US" sz="1600" dirty="0" smtClean="0"/>
              <a:t>on </a:t>
            </a:r>
            <a:r>
              <a:rPr lang="en-US" sz="1600" dirty="0"/>
              <a:t>intuition</a:t>
            </a:r>
            <a:r>
              <a:rPr lang="en-US" sz="1600" dirty="0" smtClean="0"/>
              <a:t>.</a:t>
            </a:r>
          </a:p>
          <a:p>
            <a:pPr lvl="1"/>
            <a:r>
              <a:rPr lang="en-US" sz="1600" dirty="0"/>
              <a:t>throw a rock up!  A falling body would be left behind</a:t>
            </a:r>
          </a:p>
          <a:p>
            <a:pPr lvl="1"/>
            <a:r>
              <a:rPr lang="en-US" sz="1600" dirty="0"/>
              <a:t>the atmosphere would be left behind—a huge wind (Aristotle)</a:t>
            </a:r>
          </a:p>
          <a:p>
            <a:pPr lvl="1"/>
            <a:r>
              <a:rPr lang="en-US" sz="1600" dirty="0"/>
              <a:t>the earth itself would fly apart owing to force of rotation.</a:t>
            </a:r>
          </a:p>
          <a:p>
            <a:pPr lvl="1"/>
            <a:r>
              <a:rPr lang="en-US" sz="1600" dirty="0"/>
              <a:t>Copernicus does not dispute—his hypothesis is simply to make </a:t>
            </a:r>
            <a:r>
              <a:rPr lang="en-US" sz="1600" dirty="0" smtClean="0"/>
              <a:t>predictions.</a:t>
            </a:r>
            <a:endParaRPr lang="en-US" sz="1600" dirty="0"/>
          </a:p>
          <a:p>
            <a:r>
              <a:rPr lang="en-US" sz="1600" dirty="0"/>
              <a:t>One systematic pattern- the relation between the apparent </a:t>
            </a:r>
            <a:r>
              <a:rPr lang="en-US" sz="1600" i="1" dirty="0"/>
              <a:t>type</a:t>
            </a:r>
            <a:r>
              <a:rPr lang="en-US" sz="1600" dirty="0"/>
              <a:t> of object and its cosmic place- is lost</a:t>
            </a:r>
            <a:r>
              <a:rPr lang="en-US" sz="1600" dirty="0" smtClean="0"/>
              <a:t>.</a:t>
            </a:r>
            <a:r>
              <a:rPr lang="en-US" sz="1600" dirty="0"/>
              <a:t> The earth is just one of several planets—it is not unique</a:t>
            </a:r>
            <a:r>
              <a:rPr lang="en-US" sz="1600" dirty="0" smtClean="0"/>
              <a:t>.</a:t>
            </a:r>
          </a:p>
          <a:p>
            <a:r>
              <a:rPr lang="en-US" sz="1600" dirty="0"/>
              <a:t>Stars are far away because parallax is not observed. Why did </a:t>
            </a:r>
            <a:r>
              <a:rPr lang="en-US" sz="1600" dirty="0" smtClean="0"/>
              <a:t>the creator waste all that space</a:t>
            </a:r>
            <a:r>
              <a:rPr lang="en-US" sz="1600" dirty="0"/>
              <a:t>?</a:t>
            </a:r>
            <a:endParaRPr lang="en-US" sz="1600" dirty="0"/>
          </a:p>
          <a:p>
            <a:r>
              <a:rPr lang="en-US" sz="1600" dirty="0"/>
              <a:t>Copernicus explicitly used the same criteria for evaluating  a scientific explanation that we typically use </a:t>
            </a:r>
            <a:r>
              <a:rPr lang="en-US" sz="1600" dirty="0" smtClean="0"/>
              <a:t>today: “We </a:t>
            </a:r>
            <a:r>
              <a:rPr lang="en-US" sz="1600" dirty="0"/>
              <a:t>find then in this arrangement an admirable harmony of the world, and a dependable, harmonious interconnection of the motion and the size of the paths, such as cannot otherwise be discovered ... And all this results from the same cause, namely the motion of the Earth. </a:t>
            </a:r>
            <a:r>
              <a:rPr lang="en-US" sz="1600" dirty="0" smtClean="0"/>
              <a:t>“</a:t>
            </a:r>
            <a:endParaRPr lang="en-US" sz="1600" dirty="0"/>
          </a:p>
        </p:txBody>
      </p:sp>
    </p:spTree>
    <p:extLst>
      <p:ext uri="{BB962C8B-B14F-4D97-AF65-F5344CB8AC3E}">
        <p14:creationId xmlns:p14="http://schemas.microsoft.com/office/powerpoint/2010/main" val="37258045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05800" cy="792162"/>
          </a:xfrm>
        </p:spPr>
        <p:txBody>
          <a:bodyPr>
            <a:normAutofit fontScale="90000"/>
          </a:bodyPr>
          <a:lstStyle/>
          <a:p>
            <a:r>
              <a:rPr lang="en-US" dirty="0" smtClean="0"/>
              <a:t/>
            </a:r>
            <a:br>
              <a:rPr lang="en-US" dirty="0" smtClean="0"/>
            </a:br>
            <a:r>
              <a:rPr lang="en-US" dirty="0" smtClean="0">
                <a:solidFill>
                  <a:srgbClr val="C0504D"/>
                </a:solidFill>
              </a:rPr>
              <a:t>Scorecard</a:t>
            </a:r>
            <a:r>
              <a:rPr lang="en-US" dirty="0">
                <a:solidFill>
                  <a:srgbClr val="C0504D"/>
                </a:solidFill>
              </a:rPr>
              <a:t> </a:t>
            </a:r>
            <a:br>
              <a:rPr lang="en-US" dirty="0">
                <a:solidFill>
                  <a:srgbClr val="C0504D"/>
                </a:solidFill>
              </a:rPr>
            </a:br>
            <a:endParaRPr lang="en-US" dirty="0">
              <a:solidFill>
                <a:srgbClr val="C0504D"/>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3461919"/>
              </p:ext>
            </p:extLst>
          </p:nvPr>
        </p:nvGraphicFramePr>
        <p:xfrm>
          <a:off x="838200" y="914400"/>
          <a:ext cx="7239000" cy="1143000"/>
        </p:xfrm>
        <a:graphic>
          <a:graphicData uri="http://schemas.openxmlformats.org/drawingml/2006/table">
            <a:tbl>
              <a:tblPr>
                <a:tableStyleId>{5C22544A-7EE6-4342-B048-85BDC9FD1C3A}</a:tableStyleId>
              </a:tblPr>
              <a:tblGrid>
                <a:gridCol w="3619500"/>
                <a:gridCol w="3619500"/>
              </a:tblGrid>
              <a:tr h="381000">
                <a:tc>
                  <a:txBody>
                    <a:bodyPr/>
                    <a:lstStyle/>
                    <a:p>
                      <a:pPr marL="0" marR="457200">
                        <a:spcBef>
                          <a:spcPts val="1200"/>
                        </a:spcBef>
                        <a:spcAft>
                          <a:spcPts val="0"/>
                        </a:spcAft>
                      </a:pPr>
                      <a:r>
                        <a:rPr lang="en-US" sz="1800" dirty="0">
                          <a:effectLst/>
                        </a:rPr>
                        <a:t>Copernicus	</a:t>
                      </a:r>
                      <a:endParaRPr lang="en-US" sz="1200" dirty="0">
                        <a:effectLst/>
                        <a:latin typeface="Times"/>
                        <a:ea typeface="Times New Roman"/>
                        <a:cs typeface="Times New Roman"/>
                      </a:endParaRPr>
                    </a:p>
                  </a:txBody>
                  <a:tcPr marL="68580" marR="68580" marT="0" marB="0"/>
                </a:tc>
                <a:tc>
                  <a:txBody>
                    <a:bodyPr/>
                    <a:lstStyle/>
                    <a:p>
                      <a:pPr marL="0" marR="457200">
                        <a:spcBef>
                          <a:spcPts val="1200"/>
                        </a:spcBef>
                        <a:spcAft>
                          <a:spcPts val="0"/>
                        </a:spcAft>
                      </a:pPr>
                      <a:r>
                        <a:rPr lang="en-US" sz="1800">
                          <a:effectLst/>
                        </a:rPr>
                        <a:t>Ptolemy</a:t>
                      </a:r>
                      <a:endParaRPr lang="en-US" sz="1200">
                        <a:effectLst/>
                        <a:latin typeface="Times"/>
                        <a:ea typeface="Times New Roman"/>
                        <a:cs typeface="Times New Roman"/>
                      </a:endParaRPr>
                    </a:p>
                  </a:txBody>
                  <a:tcPr marL="68580" marR="68580" marT="0" marB="0"/>
                </a:tc>
              </a:tr>
              <a:tr h="762000">
                <a:tc>
                  <a:txBody>
                    <a:bodyPr/>
                    <a:lstStyle/>
                    <a:p>
                      <a:pPr marL="0" marR="457200">
                        <a:spcBef>
                          <a:spcPts val="1200"/>
                        </a:spcBef>
                        <a:spcAft>
                          <a:spcPts val="0"/>
                        </a:spcAft>
                      </a:pPr>
                      <a:r>
                        <a:rPr lang="en-US" sz="1800" u="sng" dirty="0">
                          <a:effectLst/>
                        </a:rPr>
                        <a:t>Approximate</a:t>
                      </a:r>
                      <a:r>
                        <a:rPr lang="en-US" sz="1800" dirty="0">
                          <a:effectLst/>
                        </a:rPr>
                        <a:t> mathematical simplicity</a:t>
                      </a:r>
                      <a:endParaRPr lang="en-US" sz="1200" dirty="0">
                        <a:effectLst/>
                        <a:latin typeface="Times"/>
                        <a:ea typeface="Times New Roman"/>
                        <a:cs typeface="Times New Roman"/>
                      </a:endParaRPr>
                    </a:p>
                  </a:txBody>
                  <a:tcPr marL="68580" marR="68580" marT="0" marB="0"/>
                </a:tc>
                <a:tc>
                  <a:txBody>
                    <a:bodyPr/>
                    <a:lstStyle/>
                    <a:p>
                      <a:pPr marL="0" marR="457200">
                        <a:spcBef>
                          <a:spcPts val="1200"/>
                        </a:spcBef>
                        <a:spcAft>
                          <a:spcPts val="0"/>
                        </a:spcAft>
                      </a:pPr>
                      <a:r>
                        <a:rPr lang="en-US" sz="1800" dirty="0">
                          <a:effectLst/>
                        </a:rPr>
                        <a:t>Agrees with ordinary physical intuition</a:t>
                      </a:r>
                      <a:endParaRPr lang="en-US" sz="1200" dirty="0">
                        <a:effectLst/>
                        <a:latin typeface="Times"/>
                        <a:ea typeface="Times New Roman"/>
                        <a:cs typeface="Times New Roman"/>
                      </a:endParaRPr>
                    </a:p>
                  </a:txBody>
                  <a:tcPr marL="68580" marR="68580" marT="0" marB="0"/>
                </a:tc>
              </a:tr>
            </a:tbl>
          </a:graphicData>
        </a:graphic>
      </p:graphicFrame>
      <p:sp>
        <p:nvSpPr>
          <p:cNvPr id="5" name="TextBox 4"/>
          <p:cNvSpPr txBox="1"/>
          <p:nvPr/>
        </p:nvSpPr>
        <p:spPr>
          <a:xfrm>
            <a:off x="0" y="2209800"/>
            <a:ext cx="9144000" cy="4431983"/>
          </a:xfrm>
          <a:prstGeom prst="rect">
            <a:avLst/>
          </a:prstGeom>
          <a:noFill/>
        </p:spPr>
        <p:txBody>
          <a:bodyPr wrap="square" rtlCol="0">
            <a:spAutoFit/>
          </a:bodyPr>
          <a:lstStyle/>
          <a:p>
            <a:r>
              <a:rPr lang="en-US" sz="2400" dirty="0"/>
              <a:t>Ptolemaic cosmology held on for about 60 years after 1543</a:t>
            </a:r>
            <a:r>
              <a:rPr lang="en-US" sz="2400" dirty="0" smtClean="0"/>
              <a:t>.</a:t>
            </a:r>
          </a:p>
          <a:p>
            <a:r>
              <a:rPr lang="en-US" sz="2400" dirty="0" smtClean="0"/>
              <a:t>  </a:t>
            </a:r>
            <a:endParaRPr lang="en-US" sz="2400" dirty="0"/>
          </a:p>
          <a:p>
            <a:pPr marL="342900" indent="-342900">
              <a:buFont typeface="Arial" pitchFamily="34" charset="0"/>
              <a:buChar char="•"/>
            </a:pPr>
            <a:r>
              <a:rPr lang="en-US" sz="2400" u="sng" dirty="0" smtClean="0">
                <a:solidFill>
                  <a:srgbClr val="FF0000"/>
                </a:solidFill>
              </a:rPr>
              <a:t>Is there some crucial observation to settle who's right or wrong?</a:t>
            </a:r>
            <a:endParaRPr lang="en-US" sz="2400" dirty="0" smtClean="0">
              <a:solidFill>
                <a:srgbClr val="FF0000"/>
              </a:solidFill>
            </a:endParaRPr>
          </a:p>
          <a:p>
            <a:pPr marL="342900" indent="-342900">
              <a:buFont typeface="Arial" pitchFamily="34" charset="0"/>
              <a:buChar char="•"/>
            </a:pPr>
            <a:endParaRPr lang="en-US" sz="2400" dirty="0" smtClean="0">
              <a:solidFill>
                <a:srgbClr val="FF0000"/>
              </a:solidFill>
            </a:endParaRPr>
          </a:p>
          <a:p>
            <a:pPr marL="342900" indent="-342900">
              <a:buFont typeface="Arial" pitchFamily="34" charset="0"/>
              <a:buChar char="•"/>
            </a:pPr>
            <a:r>
              <a:rPr lang="en-US" sz="2400" dirty="0" smtClean="0">
                <a:solidFill>
                  <a:srgbClr val="FF0000"/>
                </a:solidFill>
              </a:rPr>
              <a:t>If </a:t>
            </a:r>
            <a:r>
              <a:rPr lang="en-US" sz="2400" dirty="0">
                <a:solidFill>
                  <a:srgbClr val="FF0000"/>
                </a:solidFill>
              </a:rPr>
              <a:t>we can eliminate one of these theories, </a:t>
            </a:r>
            <a:r>
              <a:rPr lang="en-US" sz="2400" dirty="0" smtClean="0">
                <a:solidFill>
                  <a:srgbClr val="FF0000"/>
                </a:solidFill>
              </a:rPr>
              <a:t>will </a:t>
            </a:r>
            <a:r>
              <a:rPr lang="en-US" sz="2400" dirty="0">
                <a:solidFill>
                  <a:srgbClr val="FF0000"/>
                </a:solidFill>
              </a:rPr>
              <a:t>we then know whether the earth goes around the sun?</a:t>
            </a:r>
          </a:p>
          <a:p>
            <a:endParaRPr lang="en-US" sz="2400" dirty="0"/>
          </a:p>
          <a:p>
            <a:r>
              <a:rPr lang="en-US" sz="2400" dirty="0"/>
              <a:t>The two cosmologies made different predictions, </a:t>
            </a:r>
            <a:endParaRPr lang="en-US" sz="2400" dirty="0" smtClean="0"/>
          </a:p>
          <a:p>
            <a:r>
              <a:rPr lang="en-US" sz="2400" dirty="0" smtClean="0"/>
              <a:t>but </a:t>
            </a:r>
            <a:r>
              <a:rPr lang="en-US" sz="2400" dirty="0"/>
              <a:t>they were ~unobservable until the invention of the telescope. </a:t>
            </a:r>
            <a:endParaRPr lang="en-US" sz="2400" dirty="0" smtClean="0"/>
          </a:p>
          <a:p>
            <a:r>
              <a:rPr lang="en-US" sz="2400" dirty="0" smtClean="0"/>
              <a:t> </a:t>
            </a:r>
            <a:r>
              <a:rPr lang="en-US" sz="2400" dirty="0"/>
              <a:t>In 1609, Galileo looked at the heavens with a telescope and </a:t>
            </a:r>
            <a:r>
              <a:rPr lang="en-US" sz="2400" dirty="0" smtClean="0"/>
              <a:t>observed for himself new “facts” supporting Copernicus. </a:t>
            </a:r>
            <a:r>
              <a:rPr lang="en-US" sz="2400" dirty="0"/>
              <a:t> </a:t>
            </a:r>
            <a:r>
              <a:rPr lang="en-US" sz="2400" dirty="0" smtClean="0"/>
              <a:t>(</a:t>
            </a:r>
            <a:r>
              <a:rPr lang="en-US" sz="2400" dirty="0"/>
              <a:t>see Kuhn, pp. 219-225)</a:t>
            </a:r>
          </a:p>
          <a:p>
            <a:endParaRPr lang="en-US" dirty="0"/>
          </a:p>
        </p:txBody>
      </p:sp>
    </p:spTree>
    <p:extLst>
      <p:ext uri="{BB962C8B-B14F-4D97-AF65-F5344CB8AC3E}">
        <p14:creationId xmlns:p14="http://schemas.microsoft.com/office/powerpoint/2010/main" val="397330646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0875" y="811213"/>
            <a:ext cx="3413125" cy="1919287"/>
          </a:xfrm>
        </p:spPr>
        <p:txBody>
          <a:bodyPr>
            <a:normAutofit/>
          </a:bodyPr>
          <a:lstStyle/>
          <a:p>
            <a:r>
              <a:rPr lang="en-US" u="sng" dirty="0" smtClean="0"/>
              <a:t>The phases of </a:t>
            </a:r>
            <a:br>
              <a:rPr lang="en-US" u="sng" dirty="0" smtClean="0"/>
            </a:br>
            <a:r>
              <a:rPr lang="en-US" u="sng" dirty="0" smtClean="0"/>
              <a:t>Venus</a:t>
            </a:r>
            <a:endParaRPr lang="en-US" dirty="0"/>
          </a:p>
        </p:txBody>
      </p:sp>
      <p:sp>
        <p:nvSpPr>
          <p:cNvPr id="3" name="Content Placeholder 2"/>
          <p:cNvSpPr>
            <a:spLocks noGrp="1"/>
          </p:cNvSpPr>
          <p:nvPr>
            <p:ph idx="1"/>
          </p:nvPr>
        </p:nvSpPr>
        <p:spPr>
          <a:xfrm>
            <a:off x="0" y="6118225"/>
            <a:ext cx="9144000" cy="1044575"/>
          </a:xfrm>
        </p:spPr>
        <p:txBody>
          <a:bodyPr>
            <a:normAutofit/>
          </a:bodyPr>
          <a:lstStyle/>
          <a:p>
            <a:pPr marL="0" indent="0" algn="ctr">
              <a:buNone/>
            </a:pPr>
            <a:r>
              <a:rPr lang="en-US" sz="2400" i="1" dirty="0" smtClean="0"/>
              <a:t>Proves </a:t>
            </a:r>
            <a:r>
              <a:rPr lang="en-US" sz="2400" i="1" dirty="0"/>
              <a:t>that Venus orbits the Sun, </a:t>
            </a:r>
            <a:r>
              <a:rPr lang="en-US" sz="2400" i="1" dirty="0" smtClean="0"/>
              <a:t>and shows </a:t>
            </a:r>
            <a:r>
              <a:rPr lang="en-US" sz="2400" i="1" dirty="0"/>
              <a:t>that Venus is </a:t>
            </a:r>
            <a:r>
              <a:rPr lang="en-US" sz="2400" i="1" dirty="0" smtClean="0"/>
              <a:t>spherical</a:t>
            </a:r>
            <a:endParaRPr lang="en-US" sz="2400" i="1" dirty="0"/>
          </a:p>
        </p:txBody>
      </p:sp>
      <p:sp>
        <p:nvSpPr>
          <p:cNvPr id="4" name="Oval 3"/>
          <p:cNvSpPr>
            <a:spLocks noChangeArrowheads="1"/>
          </p:cNvSpPr>
          <p:nvPr/>
        </p:nvSpPr>
        <p:spPr bwMode="auto">
          <a:xfrm>
            <a:off x="609600" y="463550"/>
            <a:ext cx="2378075" cy="2378075"/>
          </a:xfrm>
          <a:prstGeom prst="ellipse">
            <a:avLst/>
          </a:prstGeom>
          <a:solidFill>
            <a:srgbClr val="FFFFFF"/>
          </a:solidFill>
          <a:ln w="9525" cap="rnd">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Oval 1"/>
          <p:cNvSpPr>
            <a:spLocks noChangeArrowheads="1"/>
          </p:cNvSpPr>
          <p:nvPr/>
        </p:nvSpPr>
        <p:spPr bwMode="auto">
          <a:xfrm>
            <a:off x="1524000" y="1377950"/>
            <a:ext cx="549275" cy="549275"/>
          </a:xfrm>
          <a:prstGeom prst="ellipse">
            <a:avLst/>
          </a:prstGeom>
          <a:solidFill>
            <a:srgbClr val="FF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Oval 2"/>
          <p:cNvSpPr>
            <a:spLocks noChangeArrowheads="1"/>
          </p:cNvSpPr>
          <p:nvPr/>
        </p:nvSpPr>
        <p:spPr bwMode="auto">
          <a:xfrm>
            <a:off x="5181600" y="1377950"/>
            <a:ext cx="549275" cy="549275"/>
          </a:xfrm>
          <a:prstGeom prst="ellipse">
            <a:avLst/>
          </a:prstGeom>
          <a:solidFill>
            <a:srgbClr val="FF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Text Box 35"/>
          <p:cNvSpPr txBox="1">
            <a:spLocks noChangeArrowheads="1"/>
          </p:cNvSpPr>
          <p:nvPr/>
        </p:nvSpPr>
        <p:spPr bwMode="auto">
          <a:xfrm>
            <a:off x="1431925" y="1008063"/>
            <a:ext cx="639763" cy="3698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SUN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 Box 36"/>
          <p:cNvSpPr txBox="1">
            <a:spLocks noChangeArrowheads="1"/>
          </p:cNvSpPr>
          <p:nvPr/>
        </p:nvSpPr>
        <p:spPr bwMode="auto">
          <a:xfrm>
            <a:off x="5181600" y="1008063"/>
            <a:ext cx="639763" cy="3540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SUN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Oval 34"/>
          <p:cNvSpPr>
            <a:spLocks noChangeArrowheads="1"/>
          </p:cNvSpPr>
          <p:nvPr/>
        </p:nvSpPr>
        <p:spPr bwMode="auto">
          <a:xfrm>
            <a:off x="3352800" y="5448300"/>
            <a:ext cx="365125" cy="365125"/>
          </a:xfrm>
          <a:prstGeom prst="ellipse">
            <a:avLst/>
          </a:prstGeom>
          <a:solidFill>
            <a:srgbClr val="8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ext Box 4"/>
          <p:cNvSpPr txBox="1">
            <a:spLocks noChangeArrowheads="1"/>
          </p:cNvSpPr>
          <p:nvPr/>
        </p:nvSpPr>
        <p:spPr bwMode="auto">
          <a:xfrm>
            <a:off x="3717925" y="5492750"/>
            <a:ext cx="1096963"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EARTH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1" name="Group 5"/>
          <p:cNvGrpSpPr>
            <a:grpSpLocks/>
          </p:cNvGrpSpPr>
          <p:nvPr/>
        </p:nvGrpSpPr>
        <p:grpSpPr bwMode="auto">
          <a:xfrm rot="18720062">
            <a:off x="1066801" y="2547937"/>
            <a:ext cx="182562" cy="182563"/>
            <a:chOff x="4320" y="9648"/>
            <a:chExt cx="288" cy="288"/>
          </a:xfrm>
        </p:grpSpPr>
        <p:sp>
          <p:nvSpPr>
            <p:cNvPr id="12" name="AutoShape 7"/>
            <p:cNvSpPr>
              <a:spLocks noChangeArrowheads="1"/>
            </p:cNvSpPr>
            <p:nvPr/>
          </p:nvSpPr>
          <p:spPr bwMode="auto">
            <a:xfrm>
              <a:off x="4464" y="9648"/>
              <a:ext cx="144" cy="288"/>
            </a:xfrm>
            <a:prstGeom prst="flowChartDelay">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AutoShape 6"/>
            <p:cNvSpPr>
              <a:spLocks noChangeArrowheads="1"/>
            </p:cNvSpPr>
            <p:nvPr/>
          </p:nvSpPr>
          <p:spPr bwMode="auto">
            <a:xfrm flipH="1">
              <a:off x="4320" y="9648"/>
              <a:ext cx="144" cy="288"/>
            </a:xfrm>
            <a:prstGeom prst="flowChartDelay">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 name="Group 8"/>
          <p:cNvGrpSpPr>
            <a:grpSpLocks/>
          </p:cNvGrpSpPr>
          <p:nvPr/>
        </p:nvGrpSpPr>
        <p:grpSpPr bwMode="auto">
          <a:xfrm rot="3049562">
            <a:off x="1066800" y="536575"/>
            <a:ext cx="182563" cy="182563"/>
            <a:chOff x="4320" y="9648"/>
            <a:chExt cx="288" cy="288"/>
          </a:xfrm>
        </p:grpSpPr>
        <p:sp>
          <p:nvSpPr>
            <p:cNvPr id="15" name="AutoShape 10"/>
            <p:cNvSpPr>
              <a:spLocks noChangeArrowheads="1"/>
            </p:cNvSpPr>
            <p:nvPr/>
          </p:nvSpPr>
          <p:spPr bwMode="auto">
            <a:xfrm>
              <a:off x="4464" y="9648"/>
              <a:ext cx="144" cy="288"/>
            </a:xfrm>
            <a:prstGeom prst="flowChartDelay">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AutoShape 9"/>
            <p:cNvSpPr>
              <a:spLocks noChangeArrowheads="1"/>
            </p:cNvSpPr>
            <p:nvPr/>
          </p:nvSpPr>
          <p:spPr bwMode="auto">
            <a:xfrm flipH="1">
              <a:off x="4320" y="9648"/>
              <a:ext cx="144" cy="288"/>
            </a:xfrm>
            <a:prstGeom prst="flowChartDelay">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 name="Group 22"/>
          <p:cNvGrpSpPr>
            <a:grpSpLocks/>
          </p:cNvGrpSpPr>
          <p:nvPr/>
        </p:nvGrpSpPr>
        <p:grpSpPr bwMode="auto">
          <a:xfrm rot="18720062">
            <a:off x="4541837" y="2365376"/>
            <a:ext cx="182563" cy="182562"/>
            <a:chOff x="4320" y="9648"/>
            <a:chExt cx="288" cy="288"/>
          </a:xfrm>
        </p:grpSpPr>
        <p:sp>
          <p:nvSpPr>
            <p:cNvPr id="18" name="AutoShape 24"/>
            <p:cNvSpPr>
              <a:spLocks noChangeArrowheads="1"/>
            </p:cNvSpPr>
            <p:nvPr/>
          </p:nvSpPr>
          <p:spPr bwMode="auto">
            <a:xfrm>
              <a:off x="4464" y="9648"/>
              <a:ext cx="144" cy="288"/>
            </a:xfrm>
            <a:prstGeom prst="flowChartDelay">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AutoShape 23"/>
            <p:cNvSpPr>
              <a:spLocks noChangeArrowheads="1"/>
            </p:cNvSpPr>
            <p:nvPr/>
          </p:nvSpPr>
          <p:spPr bwMode="auto">
            <a:xfrm flipH="1">
              <a:off x="4320" y="9648"/>
              <a:ext cx="144" cy="288"/>
            </a:xfrm>
            <a:prstGeom prst="flowChartDelay">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0" name="Group 30"/>
          <p:cNvGrpSpPr>
            <a:grpSpLocks/>
          </p:cNvGrpSpPr>
          <p:nvPr/>
        </p:nvGrpSpPr>
        <p:grpSpPr bwMode="auto">
          <a:xfrm rot="17183409">
            <a:off x="5364162" y="2730501"/>
            <a:ext cx="182563" cy="182562"/>
            <a:chOff x="4320" y="9648"/>
            <a:chExt cx="288" cy="288"/>
          </a:xfrm>
        </p:grpSpPr>
        <p:sp>
          <p:nvSpPr>
            <p:cNvPr id="21" name="AutoShape 32"/>
            <p:cNvSpPr>
              <a:spLocks noChangeArrowheads="1"/>
            </p:cNvSpPr>
            <p:nvPr/>
          </p:nvSpPr>
          <p:spPr bwMode="auto">
            <a:xfrm>
              <a:off x="4464" y="9648"/>
              <a:ext cx="144" cy="288"/>
            </a:xfrm>
            <a:prstGeom prst="flowChartDelay">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AutoShape 31"/>
            <p:cNvSpPr>
              <a:spLocks noChangeArrowheads="1"/>
            </p:cNvSpPr>
            <p:nvPr/>
          </p:nvSpPr>
          <p:spPr bwMode="auto">
            <a:xfrm flipH="1">
              <a:off x="4320" y="9648"/>
              <a:ext cx="144" cy="288"/>
            </a:xfrm>
            <a:prstGeom prst="flowChartDelay">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Line 11"/>
          <p:cNvSpPr>
            <a:spLocks noChangeShapeType="1"/>
          </p:cNvSpPr>
          <p:nvPr/>
        </p:nvSpPr>
        <p:spPr bwMode="auto">
          <a:xfrm flipH="1">
            <a:off x="334963" y="811213"/>
            <a:ext cx="823912" cy="347503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12"/>
          <p:cNvSpPr>
            <a:spLocks noChangeShapeType="1"/>
          </p:cNvSpPr>
          <p:nvPr/>
        </p:nvSpPr>
        <p:spPr bwMode="auto">
          <a:xfrm>
            <a:off x="1158875" y="2730500"/>
            <a:ext cx="182563" cy="15557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29"/>
          <p:cNvSpPr>
            <a:spLocks noChangeShapeType="1"/>
          </p:cNvSpPr>
          <p:nvPr/>
        </p:nvSpPr>
        <p:spPr bwMode="auto">
          <a:xfrm flipH="1">
            <a:off x="4449763" y="2640013"/>
            <a:ext cx="182562" cy="15541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28"/>
          <p:cNvSpPr>
            <a:spLocks noChangeShapeType="1"/>
          </p:cNvSpPr>
          <p:nvPr/>
        </p:nvSpPr>
        <p:spPr bwMode="auto">
          <a:xfrm rot="21434853">
            <a:off x="5456238" y="3005138"/>
            <a:ext cx="182562" cy="12811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7" name="Group 16"/>
          <p:cNvGrpSpPr>
            <a:grpSpLocks/>
          </p:cNvGrpSpPr>
          <p:nvPr/>
        </p:nvGrpSpPr>
        <p:grpSpPr bwMode="auto">
          <a:xfrm>
            <a:off x="1249363" y="4286250"/>
            <a:ext cx="365125" cy="365125"/>
            <a:chOff x="2304" y="12384"/>
            <a:chExt cx="576" cy="576"/>
          </a:xfrm>
        </p:grpSpPr>
        <p:sp>
          <p:nvSpPr>
            <p:cNvPr id="28" name="Oval 18"/>
            <p:cNvSpPr>
              <a:spLocks noChangeArrowheads="1"/>
            </p:cNvSpPr>
            <p:nvPr/>
          </p:nvSpPr>
          <p:spPr bwMode="auto">
            <a:xfrm>
              <a:off x="2304" y="12384"/>
              <a:ext cx="576" cy="576"/>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AutoShape 17"/>
            <p:cNvSpPr>
              <a:spLocks noChangeArrowheads="1"/>
            </p:cNvSpPr>
            <p:nvPr/>
          </p:nvSpPr>
          <p:spPr bwMode="auto">
            <a:xfrm flipH="1">
              <a:off x="2592" y="12384"/>
              <a:ext cx="288" cy="576"/>
            </a:xfrm>
            <a:prstGeom prst="moon">
              <a:avLst>
                <a:gd name="adj" fmla="val 50000"/>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31" name="Oval 14"/>
          <p:cNvSpPr>
            <a:spLocks noChangeArrowheads="1"/>
          </p:cNvSpPr>
          <p:nvPr/>
        </p:nvSpPr>
        <p:spPr bwMode="auto">
          <a:xfrm>
            <a:off x="152400" y="4286250"/>
            <a:ext cx="365125" cy="365125"/>
          </a:xfrm>
          <a:prstGeom prst="ellipse">
            <a:avLst/>
          </a:prstGeom>
          <a:solidFill>
            <a:srgbClr val="FF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AutoShape 15"/>
          <p:cNvSpPr>
            <a:spLocks noChangeArrowheads="1"/>
          </p:cNvSpPr>
          <p:nvPr/>
        </p:nvSpPr>
        <p:spPr bwMode="auto">
          <a:xfrm>
            <a:off x="152400" y="4286250"/>
            <a:ext cx="182563" cy="365125"/>
          </a:xfrm>
          <a:prstGeom prst="moon">
            <a:avLst>
              <a:gd name="adj" fmla="val 50000"/>
            </a:avLst>
          </a:prstGeom>
          <a:solidFill>
            <a:srgbClr val="3333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33" name="Group 25"/>
          <p:cNvGrpSpPr>
            <a:grpSpLocks/>
          </p:cNvGrpSpPr>
          <p:nvPr/>
        </p:nvGrpSpPr>
        <p:grpSpPr bwMode="auto">
          <a:xfrm flipH="1">
            <a:off x="5638800" y="4286250"/>
            <a:ext cx="365125" cy="365125"/>
            <a:chOff x="2304" y="12384"/>
            <a:chExt cx="576" cy="576"/>
          </a:xfrm>
        </p:grpSpPr>
        <p:sp>
          <p:nvSpPr>
            <p:cNvPr id="34" name="Oval 27"/>
            <p:cNvSpPr>
              <a:spLocks noChangeArrowheads="1"/>
            </p:cNvSpPr>
            <p:nvPr/>
          </p:nvSpPr>
          <p:spPr bwMode="auto">
            <a:xfrm>
              <a:off x="2304" y="12384"/>
              <a:ext cx="576" cy="576"/>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AutoShape 26"/>
            <p:cNvSpPr>
              <a:spLocks noChangeArrowheads="1"/>
            </p:cNvSpPr>
            <p:nvPr/>
          </p:nvSpPr>
          <p:spPr bwMode="auto">
            <a:xfrm flipH="1">
              <a:off x="2592" y="12384"/>
              <a:ext cx="288" cy="576"/>
            </a:xfrm>
            <a:prstGeom prst="moon">
              <a:avLst>
                <a:gd name="adj" fmla="val 50000"/>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6" name="Group 19"/>
          <p:cNvGrpSpPr>
            <a:grpSpLocks/>
          </p:cNvGrpSpPr>
          <p:nvPr/>
        </p:nvGrpSpPr>
        <p:grpSpPr bwMode="auto">
          <a:xfrm>
            <a:off x="4267200" y="4286250"/>
            <a:ext cx="365125" cy="365125"/>
            <a:chOff x="2304" y="12384"/>
            <a:chExt cx="576" cy="576"/>
          </a:xfrm>
        </p:grpSpPr>
        <p:sp>
          <p:nvSpPr>
            <p:cNvPr id="37" name="Oval 21"/>
            <p:cNvSpPr>
              <a:spLocks noChangeArrowheads="1"/>
            </p:cNvSpPr>
            <p:nvPr/>
          </p:nvSpPr>
          <p:spPr bwMode="auto">
            <a:xfrm>
              <a:off x="2304" y="12384"/>
              <a:ext cx="576" cy="576"/>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AutoShape 20"/>
            <p:cNvSpPr>
              <a:spLocks noChangeArrowheads="1"/>
            </p:cNvSpPr>
            <p:nvPr/>
          </p:nvSpPr>
          <p:spPr bwMode="auto">
            <a:xfrm flipH="1">
              <a:off x="2592" y="12384"/>
              <a:ext cx="288" cy="576"/>
            </a:xfrm>
            <a:prstGeom prst="moon">
              <a:avLst>
                <a:gd name="adj" fmla="val 50000"/>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39" name="Text Box 37"/>
          <p:cNvSpPr txBox="1">
            <a:spLocks noChangeArrowheads="1"/>
          </p:cNvSpPr>
          <p:nvPr/>
        </p:nvSpPr>
        <p:spPr bwMode="auto">
          <a:xfrm>
            <a:off x="2163763" y="4651375"/>
            <a:ext cx="1870075" cy="7270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APPEARANCE</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From Earth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0" name="Line 39"/>
          <p:cNvSpPr>
            <a:spLocks noChangeShapeType="1"/>
          </p:cNvSpPr>
          <p:nvPr/>
        </p:nvSpPr>
        <p:spPr bwMode="auto">
          <a:xfrm>
            <a:off x="3535363" y="717550"/>
            <a:ext cx="0" cy="37496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Line 38"/>
          <p:cNvSpPr>
            <a:spLocks noChangeShapeType="1"/>
          </p:cNvSpPr>
          <p:nvPr/>
        </p:nvSpPr>
        <p:spPr bwMode="auto">
          <a:xfrm>
            <a:off x="334963" y="717550"/>
            <a:ext cx="6675437"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Arc 33"/>
          <p:cNvSpPr>
            <a:spLocks/>
          </p:cNvSpPr>
          <p:nvPr/>
        </p:nvSpPr>
        <p:spPr bwMode="auto">
          <a:xfrm>
            <a:off x="3444875" y="1150938"/>
            <a:ext cx="4114800" cy="411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Rectangle 40"/>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4" name="Rectangle 41"/>
          <p:cNvSpPr>
            <a:spLocks noChangeArrowheads="1"/>
          </p:cNvSpPr>
          <p:nvPr/>
        </p:nvSpPr>
        <p:spPr bwMode="auto">
          <a:xfrm>
            <a:off x="838200" y="762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chemeClr val="tx1"/>
                </a:solidFill>
                <a:effectLst/>
                <a:latin typeface="Helvetica"/>
                <a:ea typeface="Times New Roman" pitchFamily="18" charset="0"/>
                <a:cs typeface="Times New Roman" pitchFamily="18" charset="0"/>
              </a:rPr>
              <a:t> Copernicus				Ptolemy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42"/>
          <p:cNvSpPr>
            <a:spLocks noChangeArrowheads="1"/>
          </p:cNvSpPr>
          <p:nvPr/>
        </p:nvSpPr>
        <p:spPr bwMode="auto">
          <a:xfrm flipV="1">
            <a:off x="3535362" y="1178948"/>
            <a:ext cx="5761037"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Helvetica"/>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Helvetica"/>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 name="Rectangle 43"/>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7" name="Rectangle 45"/>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a:ea typeface="Times New Roman" pitchFamily="18" charset="0"/>
                <a:cs typeface="Times New Roman" pitchFamily="18" charset="0"/>
              </a:rPr>
              <a:t> </a:t>
            </a:r>
            <a:br>
              <a:rPr kumimoji="0" lang="en-US" sz="1800" b="0" i="0" u="none" strike="noStrike" cap="none" normalizeH="0" baseline="0" smtClean="0">
                <a:ln>
                  <a:noFill/>
                </a:ln>
                <a:solidFill>
                  <a:schemeClr val="tx1"/>
                </a:solidFill>
                <a:effectLst/>
                <a:latin typeface="Helvetica"/>
                <a:ea typeface="Times New Roman" pitchFamily="18" charset="0"/>
                <a:cs typeface="Times New Roman" pitchFamily="18" charset="0"/>
              </a:rPr>
            </a:br>
            <a:r>
              <a:rPr kumimoji="0" lang="en-US" sz="1800" b="0" i="0" u="none" strike="noStrike" cap="none" normalizeH="0" baseline="0" smtClean="0">
                <a:ln>
                  <a:noFill/>
                </a:ln>
                <a:solidFill>
                  <a:schemeClr val="tx1"/>
                </a:solidFill>
                <a:effectLst/>
                <a:latin typeface="Helvetica"/>
                <a:ea typeface="Times New Roman" pitchFamily="18" charset="0"/>
                <a:cs typeface="Times New Roman" pitchFamily="18" charset="0"/>
              </a:rPr>
              <a:t/>
            </a:r>
            <a:br>
              <a:rPr kumimoji="0" lang="en-US" sz="1800" b="0" i="0" u="none" strike="noStrike" cap="none" normalizeH="0" baseline="0" smtClean="0">
                <a:ln>
                  <a:noFill/>
                </a:ln>
                <a:solidFill>
                  <a:schemeClr val="tx1"/>
                </a:solidFill>
                <a:effectLst/>
                <a:latin typeface="Helvetica"/>
                <a:ea typeface="Times New Roman" pitchFamily="18" charset="0"/>
                <a:cs typeface="Times New Roman" pitchFamily="18" charset="0"/>
              </a:rPr>
            </a:br>
            <a:r>
              <a:rPr kumimoji="0" lang="en-US" sz="1800" b="0" i="0" u="none" strike="noStrike" cap="none" normalizeH="0" baseline="0" smtClean="0">
                <a:ln>
                  <a:noFill/>
                </a:ln>
                <a:solidFill>
                  <a:schemeClr val="tx1"/>
                </a:solidFill>
                <a:effectLst/>
                <a:latin typeface="Helvetica"/>
                <a:ea typeface="Times New Roman" pitchFamily="18" charset="0"/>
                <a:cs typeface="Times New Roman" pitchFamily="18" charset="0"/>
              </a:rPr>
              <a:t/>
            </a:r>
            <a:br>
              <a:rPr kumimoji="0" lang="en-US" sz="1800" b="0" i="0" u="none" strike="noStrike" cap="none" normalizeH="0" baseline="0" smtClean="0">
                <a:ln>
                  <a:noFill/>
                </a:ln>
                <a:solidFill>
                  <a:schemeClr val="tx1"/>
                </a:solidFill>
                <a:effectLst/>
                <a:latin typeface="Helvetica"/>
                <a:ea typeface="Times New Roman" pitchFamily="18" charset="0"/>
                <a:cs typeface="Times New Roman" pitchFamily="18" charset="0"/>
              </a:rPr>
            </a:br>
            <a:endParaRPr kumimoji="0" lang="en-US" sz="2200" b="0" i="0" u="none" strike="noStrike" cap="none" normalizeH="0" baseline="0" smtClean="0">
              <a:ln>
                <a:noFill/>
              </a:ln>
              <a:solidFill>
                <a:schemeClr val="tx1"/>
              </a:solidFill>
              <a:effectLst/>
              <a:latin typeface="Helvetica"/>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smtClean="0">
                <a:ln>
                  <a:noFill/>
                </a:ln>
                <a:solidFill>
                  <a:schemeClr val="tx1"/>
                </a:solidFill>
                <a:effectLst/>
                <a:latin typeface="Helvetica"/>
                <a:ea typeface="Times New Roman" pitchFamily="18" charset="0"/>
                <a:cs typeface="Times New Roman" pitchFamily="18" charset="0"/>
              </a:rPr>
              <a:t/>
            </a:r>
            <a:br>
              <a:rPr kumimoji="0" lang="en-US" sz="2200" b="0" i="0" u="none" strike="noStrike" cap="none" normalizeH="0" baseline="0" smtClean="0">
                <a:ln>
                  <a:noFill/>
                </a:ln>
                <a:solidFill>
                  <a:schemeClr val="tx1"/>
                </a:solidFill>
                <a:effectLst/>
                <a:latin typeface="Helvetica"/>
                <a:ea typeface="Times New Roman" pitchFamily="18"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Oval 48"/>
          <p:cNvSpPr>
            <a:spLocks noChangeArrowheads="1"/>
          </p:cNvSpPr>
          <p:nvPr/>
        </p:nvSpPr>
        <p:spPr bwMode="auto">
          <a:xfrm>
            <a:off x="609600" y="463550"/>
            <a:ext cx="2378075" cy="2378075"/>
          </a:xfrm>
          <a:prstGeom prst="ellipse">
            <a:avLst/>
          </a:prstGeom>
          <a:solidFill>
            <a:srgbClr val="FFFFFF"/>
          </a:solidFill>
          <a:ln w="9525" cap="rnd">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Oval 46"/>
          <p:cNvSpPr>
            <a:spLocks noChangeArrowheads="1"/>
          </p:cNvSpPr>
          <p:nvPr/>
        </p:nvSpPr>
        <p:spPr bwMode="auto">
          <a:xfrm>
            <a:off x="1524000" y="1377950"/>
            <a:ext cx="549275" cy="549275"/>
          </a:xfrm>
          <a:prstGeom prst="ellipse">
            <a:avLst/>
          </a:prstGeom>
          <a:solidFill>
            <a:srgbClr val="FF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Oval 47"/>
          <p:cNvSpPr>
            <a:spLocks noChangeArrowheads="1"/>
          </p:cNvSpPr>
          <p:nvPr/>
        </p:nvSpPr>
        <p:spPr bwMode="auto">
          <a:xfrm>
            <a:off x="5181600" y="1377950"/>
            <a:ext cx="549275" cy="549275"/>
          </a:xfrm>
          <a:prstGeom prst="ellipse">
            <a:avLst/>
          </a:prstGeom>
          <a:solidFill>
            <a:srgbClr val="FF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Text Box 81"/>
          <p:cNvSpPr txBox="1">
            <a:spLocks noChangeArrowheads="1"/>
          </p:cNvSpPr>
          <p:nvPr/>
        </p:nvSpPr>
        <p:spPr bwMode="auto">
          <a:xfrm>
            <a:off x="5165725" y="1398588"/>
            <a:ext cx="1006475" cy="354012"/>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charset="0"/>
                <a:ea typeface="Times New Roman" pitchFamily="18" charset="0"/>
                <a:cs typeface="Times New Roman" pitchFamily="18" charset="0"/>
              </a:rPr>
              <a:t>SUN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 name="Oval 79"/>
          <p:cNvSpPr>
            <a:spLocks noChangeArrowheads="1"/>
          </p:cNvSpPr>
          <p:nvPr/>
        </p:nvSpPr>
        <p:spPr bwMode="auto">
          <a:xfrm>
            <a:off x="3352800" y="5448300"/>
            <a:ext cx="365125" cy="365125"/>
          </a:xfrm>
          <a:prstGeom prst="ellipse">
            <a:avLst/>
          </a:prstGeom>
          <a:solidFill>
            <a:srgbClr val="8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Text Box 49"/>
          <p:cNvSpPr txBox="1">
            <a:spLocks noChangeArrowheads="1"/>
          </p:cNvSpPr>
          <p:nvPr/>
        </p:nvSpPr>
        <p:spPr bwMode="auto">
          <a:xfrm>
            <a:off x="3717925" y="5492750"/>
            <a:ext cx="1096963"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charset="0"/>
                <a:ea typeface="Times New Roman" pitchFamily="18" charset="0"/>
                <a:cs typeface="Times New Roman" pitchFamily="18" charset="0"/>
              </a:rPr>
              <a:t>EARTH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55" name="Group 50"/>
          <p:cNvGrpSpPr>
            <a:grpSpLocks/>
          </p:cNvGrpSpPr>
          <p:nvPr/>
        </p:nvGrpSpPr>
        <p:grpSpPr bwMode="auto">
          <a:xfrm rot="18720062">
            <a:off x="1066801" y="2547937"/>
            <a:ext cx="182562" cy="182563"/>
            <a:chOff x="4320" y="9648"/>
            <a:chExt cx="288" cy="288"/>
          </a:xfrm>
        </p:grpSpPr>
        <p:sp>
          <p:nvSpPr>
            <p:cNvPr id="56" name="AutoShape 52"/>
            <p:cNvSpPr>
              <a:spLocks noChangeArrowheads="1"/>
            </p:cNvSpPr>
            <p:nvPr/>
          </p:nvSpPr>
          <p:spPr bwMode="auto">
            <a:xfrm>
              <a:off x="4464" y="9648"/>
              <a:ext cx="144" cy="288"/>
            </a:xfrm>
            <a:prstGeom prst="flowChartDelay">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AutoShape 51"/>
            <p:cNvSpPr>
              <a:spLocks noChangeArrowheads="1"/>
            </p:cNvSpPr>
            <p:nvPr/>
          </p:nvSpPr>
          <p:spPr bwMode="auto">
            <a:xfrm flipH="1">
              <a:off x="4320" y="9648"/>
              <a:ext cx="144" cy="288"/>
            </a:xfrm>
            <a:prstGeom prst="flowChartDelay">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8" name="Group 53"/>
          <p:cNvGrpSpPr>
            <a:grpSpLocks/>
          </p:cNvGrpSpPr>
          <p:nvPr/>
        </p:nvGrpSpPr>
        <p:grpSpPr bwMode="auto">
          <a:xfrm rot="3049562">
            <a:off x="1066800" y="536575"/>
            <a:ext cx="182563" cy="182563"/>
            <a:chOff x="4320" y="9648"/>
            <a:chExt cx="288" cy="288"/>
          </a:xfrm>
        </p:grpSpPr>
        <p:sp>
          <p:nvSpPr>
            <p:cNvPr id="59" name="AutoShape 55"/>
            <p:cNvSpPr>
              <a:spLocks noChangeArrowheads="1"/>
            </p:cNvSpPr>
            <p:nvPr/>
          </p:nvSpPr>
          <p:spPr bwMode="auto">
            <a:xfrm>
              <a:off x="4464" y="9648"/>
              <a:ext cx="144" cy="288"/>
            </a:xfrm>
            <a:prstGeom prst="flowChartDelay">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AutoShape 54"/>
            <p:cNvSpPr>
              <a:spLocks noChangeArrowheads="1"/>
            </p:cNvSpPr>
            <p:nvPr/>
          </p:nvSpPr>
          <p:spPr bwMode="auto">
            <a:xfrm flipH="1">
              <a:off x="4320" y="9648"/>
              <a:ext cx="144" cy="288"/>
            </a:xfrm>
            <a:prstGeom prst="flowChartDelay">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1" name="Group 67"/>
          <p:cNvGrpSpPr>
            <a:grpSpLocks/>
          </p:cNvGrpSpPr>
          <p:nvPr/>
        </p:nvGrpSpPr>
        <p:grpSpPr bwMode="auto">
          <a:xfrm rot="18720062">
            <a:off x="4541837" y="2365376"/>
            <a:ext cx="182563" cy="182562"/>
            <a:chOff x="4320" y="9648"/>
            <a:chExt cx="288" cy="288"/>
          </a:xfrm>
        </p:grpSpPr>
        <p:sp>
          <p:nvSpPr>
            <p:cNvPr id="62" name="AutoShape 69"/>
            <p:cNvSpPr>
              <a:spLocks noChangeArrowheads="1"/>
            </p:cNvSpPr>
            <p:nvPr/>
          </p:nvSpPr>
          <p:spPr bwMode="auto">
            <a:xfrm>
              <a:off x="4464" y="9648"/>
              <a:ext cx="144" cy="288"/>
            </a:xfrm>
            <a:prstGeom prst="flowChartDelay">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AutoShape 68"/>
            <p:cNvSpPr>
              <a:spLocks noChangeArrowheads="1"/>
            </p:cNvSpPr>
            <p:nvPr/>
          </p:nvSpPr>
          <p:spPr bwMode="auto">
            <a:xfrm flipH="1">
              <a:off x="4320" y="9648"/>
              <a:ext cx="144" cy="288"/>
            </a:xfrm>
            <a:prstGeom prst="flowChartDelay">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75"/>
          <p:cNvGrpSpPr>
            <a:grpSpLocks/>
          </p:cNvGrpSpPr>
          <p:nvPr/>
        </p:nvGrpSpPr>
        <p:grpSpPr bwMode="auto">
          <a:xfrm rot="17183409">
            <a:off x="5364162" y="2730501"/>
            <a:ext cx="182563" cy="182562"/>
            <a:chOff x="4320" y="9648"/>
            <a:chExt cx="288" cy="288"/>
          </a:xfrm>
        </p:grpSpPr>
        <p:sp>
          <p:nvSpPr>
            <p:cNvPr id="65" name="AutoShape 77"/>
            <p:cNvSpPr>
              <a:spLocks noChangeArrowheads="1"/>
            </p:cNvSpPr>
            <p:nvPr/>
          </p:nvSpPr>
          <p:spPr bwMode="auto">
            <a:xfrm>
              <a:off x="4464" y="9648"/>
              <a:ext cx="144" cy="288"/>
            </a:xfrm>
            <a:prstGeom prst="flowChartDelay">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AutoShape 76"/>
            <p:cNvSpPr>
              <a:spLocks noChangeArrowheads="1"/>
            </p:cNvSpPr>
            <p:nvPr/>
          </p:nvSpPr>
          <p:spPr bwMode="auto">
            <a:xfrm flipH="1">
              <a:off x="4320" y="9648"/>
              <a:ext cx="144" cy="288"/>
            </a:xfrm>
            <a:prstGeom prst="flowChartDelay">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7" name="Line 56"/>
          <p:cNvSpPr>
            <a:spLocks noChangeShapeType="1"/>
          </p:cNvSpPr>
          <p:nvPr/>
        </p:nvSpPr>
        <p:spPr bwMode="auto">
          <a:xfrm flipH="1">
            <a:off x="334963" y="811213"/>
            <a:ext cx="823912" cy="347503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Line 57"/>
          <p:cNvSpPr>
            <a:spLocks noChangeShapeType="1"/>
          </p:cNvSpPr>
          <p:nvPr/>
        </p:nvSpPr>
        <p:spPr bwMode="auto">
          <a:xfrm>
            <a:off x="1158875" y="2730500"/>
            <a:ext cx="182563" cy="15557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Line 74"/>
          <p:cNvSpPr>
            <a:spLocks noChangeShapeType="1"/>
          </p:cNvSpPr>
          <p:nvPr/>
        </p:nvSpPr>
        <p:spPr bwMode="auto">
          <a:xfrm flipH="1">
            <a:off x="4449763" y="2640013"/>
            <a:ext cx="182562" cy="15541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Line 73"/>
          <p:cNvSpPr>
            <a:spLocks noChangeShapeType="1"/>
          </p:cNvSpPr>
          <p:nvPr/>
        </p:nvSpPr>
        <p:spPr bwMode="auto">
          <a:xfrm rot="21434853">
            <a:off x="5456238" y="3005138"/>
            <a:ext cx="182562" cy="12811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71" name="Group 61"/>
          <p:cNvGrpSpPr>
            <a:grpSpLocks/>
          </p:cNvGrpSpPr>
          <p:nvPr/>
        </p:nvGrpSpPr>
        <p:grpSpPr bwMode="auto">
          <a:xfrm>
            <a:off x="1249363" y="4286250"/>
            <a:ext cx="365125" cy="365125"/>
            <a:chOff x="2304" y="12384"/>
            <a:chExt cx="576" cy="576"/>
          </a:xfrm>
        </p:grpSpPr>
        <p:sp>
          <p:nvSpPr>
            <p:cNvPr id="72" name="Oval 63"/>
            <p:cNvSpPr>
              <a:spLocks noChangeArrowheads="1"/>
            </p:cNvSpPr>
            <p:nvPr/>
          </p:nvSpPr>
          <p:spPr bwMode="auto">
            <a:xfrm>
              <a:off x="2304" y="12384"/>
              <a:ext cx="576" cy="576"/>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 name="AutoShape 62"/>
            <p:cNvSpPr>
              <a:spLocks noChangeArrowheads="1"/>
            </p:cNvSpPr>
            <p:nvPr/>
          </p:nvSpPr>
          <p:spPr bwMode="auto">
            <a:xfrm flipH="1">
              <a:off x="2592" y="12384"/>
              <a:ext cx="288" cy="576"/>
            </a:xfrm>
            <a:prstGeom prst="moon">
              <a:avLst>
                <a:gd name="adj" fmla="val 50000"/>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75" name="Oval 59"/>
          <p:cNvSpPr>
            <a:spLocks noChangeArrowheads="1"/>
          </p:cNvSpPr>
          <p:nvPr/>
        </p:nvSpPr>
        <p:spPr bwMode="auto">
          <a:xfrm>
            <a:off x="152400" y="4286250"/>
            <a:ext cx="365125" cy="365125"/>
          </a:xfrm>
          <a:prstGeom prst="ellipse">
            <a:avLst/>
          </a:prstGeom>
          <a:solidFill>
            <a:srgbClr val="FF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 name="AutoShape 60"/>
          <p:cNvSpPr>
            <a:spLocks noChangeArrowheads="1"/>
          </p:cNvSpPr>
          <p:nvPr/>
        </p:nvSpPr>
        <p:spPr bwMode="auto">
          <a:xfrm>
            <a:off x="152400" y="4286250"/>
            <a:ext cx="182563" cy="365125"/>
          </a:xfrm>
          <a:prstGeom prst="moon">
            <a:avLst>
              <a:gd name="adj" fmla="val 50000"/>
            </a:avLst>
          </a:prstGeom>
          <a:solidFill>
            <a:srgbClr val="3333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77" name="Group 70"/>
          <p:cNvGrpSpPr>
            <a:grpSpLocks/>
          </p:cNvGrpSpPr>
          <p:nvPr/>
        </p:nvGrpSpPr>
        <p:grpSpPr bwMode="auto">
          <a:xfrm flipH="1">
            <a:off x="5638800" y="4286250"/>
            <a:ext cx="365125" cy="365125"/>
            <a:chOff x="2304" y="12384"/>
            <a:chExt cx="576" cy="576"/>
          </a:xfrm>
        </p:grpSpPr>
        <p:sp>
          <p:nvSpPr>
            <p:cNvPr id="78" name="Oval 72"/>
            <p:cNvSpPr>
              <a:spLocks noChangeArrowheads="1"/>
            </p:cNvSpPr>
            <p:nvPr/>
          </p:nvSpPr>
          <p:spPr bwMode="auto">
            <a:xfrm>
              <a:off x="2304" y="12384"/>
              <a:ext cx="576" cy="576"/>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 name="AutoShape 71"/>
            <p:cNvSpPr>
              <a:spLocks noChangeArrowheads="1"/>
            </p:cNvSpPr>
            <p:nvPr/>
          </p:nvSpPr>
          <p:spPr bwMode="auto">
            <a:xfrm flipH="1">
              <a:off x="2592" y="12384"/>
              <a:ext cx="288" cy="576"/>
            </a:xfrm>
            <a:prstGeom prst="moon">
              <a:avLst>
                <a:gd name="adj" fmla="val 50000"/>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80" name="Group 64"/>
          <p:cNvGrpSpPr>
            <a:grpSpLocks/>
          </p:cNvGrpSpPr>
          <p:nvPr/>
        </p:nvGrpSpPr>
        <p:grpSpPr bwMode="auto">
          <a:xfrm>
            <a:off x="4267200" y="4286250"/>
            <a:ext cx="365125" cy="365125"/>
            <a:chOff x="2304" y="12384"/>
            <a:chExt cx="576" cy="576"/>
          </a:xfrm>
        </p:grpSpPr>
        <p:sp>
          <p:nvSpPr>
            <p:cNvPr id="81" name="Oval 66"/>
            <p:cNvSpPr>
              <a:spLocks noChangeArrowheads="1"/>
            </p:cNvSpPr>
            <p:nvPr/>
          </p:nvSpPr>
          <p:spPr bwMode="auto">
            <a:xfrm>
              <a:off x="2304" y="12384"/>
              <a:ext cx="576" cy="576"/>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 name="AutoShape 65"/>
            <p:cNvSpPr>
              <a:spLocks noChangeArrowheads="1"/>
            </p:cNvSpPr>
            <p:nvPr/>
          </p:nvSpPr>
          <p:spPr bwMode="auto">
            <a:xfrm flipH="1">
              <a:off x="2592" y="12384"/>
              <a:ext cx="288" cy="576"/>
            </a:xfrm>
            <a:prstGeom prst="moon">
              <a:avLst>
                <a:gd name="adj" fmla="val 50000"/>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83" name="Text Box 82"/>
          <p:cNvSpPr txBox="1">
            <a:spLocks noChangeArrowheads="1"/>
          </p:cNvSpPr>
          <p:nvPr/>
        </p:nvSpPr>
        <p:spPr bwMode="auto">
          <a:xfrm>
            <a:off x="2163763" y="4651375"/>
            <a:ext cx="1870075" cy="7270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charset="0"/>
                <a:ea typeface="Times New Roman" pitchFamily="18" charset="0"/>
                <a:cs typeface="Times New Roman" pitchFamily="18" charset="0"/>
              </a:rPr>
              <a:t>APPEARANCE</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charset="0"/>
                <a:ea typeface="Times New Roman" pitchFamily="18" charset="0"/>
                <a:cs typeface="Times New Roman" pitchFamily="18" charset="0"/>
              </a:rPr>
              <a:t>From Earth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Line 84"/>
          <p:cNvSpPr>
            <a:spLocks noChangeShapeType="1"/>
          </p:cNvSpPr>
          <p:nvPr/>
        </p:nvSpPr>
        <p:spPr bwMode="auto">
          <a:xfrm>
            <a:off x="3535363" y="717550"/>
            <a:ext cx="0" cy="374967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Line 83"/>
          <p:cNvSpPr>
            <a:spLocks noChangeShapeType="1"/>
          </p:cNvSpPr>
          <p:nvPr/>
        </p:nvSpPr>
        <p:spPr bwMode="auto">
          <a:xfrm>
            <a:off x="334963" y="717550"/>
            <a:ext cx="6675437"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Arc 78"/>
          <p:cNvSpPr>
            <a:spLocks/>
          </p:cNvSpPr>
          <p:nvPr/>
        </p:nvSpPr>
        <p:spPr bwMode="auto">
          <a:xfrm>
            <a:off x="3444875" y="1150938"/>
            <a:ext cx="4114800" cy="411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Rectangle 8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8" name="Rectangle 86"/>
          <p:cNvSpPr>
            <a:spLocks noChangeArrowheads="1"/>
          </p:cNvSpPr>
          <p:nvPr/>
        </p:nvSpPr>
        <p:spPr bwMode="auto">
          <a:xfrm>
            <a:off x="1702962" y="308585"/>
            <a:ext cx="5724644" cy="523220"/>
          </a:xfrm>
          <a:prstGeom prst="rect">
            <a:avLst/>
          </a:prstGeom>
          <a:solidFill>
            <a:schemeClr val="bg1"/>
          </a:solidFill>
          <a:ln>
            <a:noFill/>
          </a:ln>
          <a:effectLs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Helvetica" charset="0"/>
                <a:ea typeface="Times New Roman" pitchFamily="18" charset="0"/>
                <a:cs typeface="Times New Roman" pitchFamily="18" charset="0"/>
              </a:rPr>
              <a:t> Copernicus	</a:t>
            </a:r>
            <a:r>
              <a:rPr kumimoji="0" lang="en-US" sz="2200" b="0" i="0" u="none" strike="noStrike" cap="none" normalizeH="0" baseline="0" dirty="0" smtClean="0">
                <a:ln>
                  <a:noFill/>
                </a:ln>
                <a:solidFill>
                  <a:schemeClr val="tx1"/>
                </a:solidFill>
                <a:effectLst/>
                <a:latin typeface="Helvetica" charset="0"/>
                <a:ea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latin typeface="Helvetica" charset="0"/>
                <a:ea typeface="Times New Roman" pitchFamily="18" charset="0"/>
                <a:cs typeface="Times New Roman" pitchFamily="18" charset="0"/>
              </a:rPr>
              <a:t>Ptolemy</a:t>
            </a:r>
            <a:r>
              <a:rPr kumimoji="0" lang="en-US" sz="2200" b="0" i="0" u="none" strike="noStrike" cap="none" normalizeH="0" baseline="0" dirty="0" smtClean="0">
                <a:ln>
                  <a:noFill/>
                </a:ln>
                <a:solidFill>
                  <a:schemeClr val="tx1"/>
                </a:solidFill>
                <a:effectLst/>
                <a:latin typeface="Helvetica" charset="0"/>
                <a:ea typeface="Times New Roman" pitchFamily="18"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90" name="Rectangle 8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1" name="Rectangle 90"/>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Times New Roman" pitchFamily="18" charset="0"/>
                <a:cs typeface="Times New Roman" pitchFamily="18" charset="0"/>
              </a:rPr>
              <a:t> </a:t>
            </a:r>
            <a:br>
              <a:rPr kumimoji="0" lang="en-US" sz="1800" b="0" i="0" u="none" strike="noStrike" cap="none" normalizeH="0" baseline="0" smtClean="0">
                <a:ln>
                  <a:noFill/>
                </a:ln>
                <a:solidFill>
                  <a:schemeClr val="tx1"/>
                </a:solidFill>
                <a:effectLst/>
                <a:latin typeface="Helvetica" charset="0"/>
                <a:ea typeface="Times New Roman" pitchFamily="18" charset="0"/>
                <a:cs typeface="Times New Roman" pitchFamily="18" charset="0"/>
              </a:rPr>
            </a:br>
            <a:r>
              <a:rPr kumimoji="0" lang="en-US" sz="1800" b="0" i="0" u="none" strike="noStrike" cap="none" normalizeH="0" baseline="0" smtClean="0">
                <a:ln>
                  <a:noFill/>
                </a:ln>
                <a:solidFill>
                  <a:schemeClr val="tx1"/>
                </a:solidFill>
                <a:effectLst/>
                <a:latin typeface="Helvetica" charset="0"/>
                <a:ea typeface="Times New Roman" pitchFamily="18" charset="0"/>
                <a:cs typeface="Times New Roman" pitchFamily="18" charset="0"/>
              </a:rPr>
              <a:t/>
            </a:r>
            <a:br>
              <a:rPr kumimoji="0" lang="en-US" sz="1800" b="0" i="0" u="none" strike="noStrike" cap="none" normalizeH="0" baseline="0" smtClean="0">
                <a:ln>
                  <a:noFill/>
                </a:ln>
                <a:solidFill>
                  <a:schemeClr val="tx1"/>
                </a:solidFill>
                <a:effectLst/>
                <a:latin typeface="Helvetica" charset="0"/>
                <a:ea typeface="Times New Roman" pitchFamily="18" charset="0"/>
                <a:cs typeface="Times New Roman" pitchFamily="18" charset="0"/>
              </a:rPr>
            </a:br>
            <a:r>
              <a:rPr kumimoji="0" lang="en-US" sz="1800" b="0" i="0" u="none" strike="noStrike" cap="none" normalizeH="0" baseline="0" smtClean="0">
                <a:ln>
                  <a:noFill/>
                </a:ln>
                <a:solidFill>
                  <a:schemeClr val="tx1"/>
                </a:solidFill>
                <a:effectLst/>
                <a:latin typeface="Helvetica" charset="0"/>
                <a:ea typeface="Times New Roman" pitchFamily="18" charset="0"/>
                <a:cs typeface="Times New Roman" pitchFamily="18" charset="0"/>
              </a:rPr>
              <a:t/>
            </a:r>
            <a:br>
              <a:rPr kumimoji="0" lang="en-US" sz="1800" b="0" i="0" u="none" strike="noStrike" cap="none" normalizeH="0" baseline="0" smtClean="0">
                <a:ln>
                  <a:noFill/>
                </a:ln>
                <a:solidFill>
                  <a:schemeClr val="tx1"/>
                </a:solidFill>
                <a:effectLst/>
                <a:latin typeface="Helvetica" charset="0"/>
                <a:ea typeface="Times New Roman" pitchFamily="18" charset="0"/>
                <a:cs typeface="Times New Roman" pitchFamily="18" charset="0"/>
              </a:rPr>
            </a:br>
            <a:endParaRPr kumimoji="0" lang="en-US" sz="2200" b="0" i="0" u="none" strike="noStrike" cap="none" normalizeH="0" baseline="0" smtClean="0">
              <a:ln>
                <a:noFill/>
              </a:ln>
              <a:solidFill>
                <a:schemeClr val="tx1"/>
              </a:solidFill>
              <a:effectLst/>
              <a:latin typeface="Helvetica"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smtClean="0">
                <a:ln>
                  <a:noFill/>
                </a:ln>
                <a:solidFill>
                  <a:schemeClr val="tx1"/>
                </a:solidFill>
                <a:effectLst/>
                <a:latin typeface="Helvetica" charset="0"/>
                <a:ea typeface="Times New Roman" pitchFamily="18" charset="0"/>
                <a:cs typeface="Times New Roman" pitchFamily="18" charset="0"/>
              </a:rPr>
              <a:t/>
            </a:r>
            <a:br>
              <a:rPr kumimoji="0" lang="en-US" sz="2200" b="0" i="0" u="none" strike="noStrike" cap="none" normalizeH="0" baseline="0" smtClean="0">
                <a:ln>
                  <a:noFill/>
                </a:ln>
                <a:solidFill>
                  <a:schemeClr val="tx1"/>
                </a:solidFill>
                <a:effectLst/>
                <a:latin typeface="Helvetica" charset="0"/>
                <a:ea typeface="Times New Roman" pitchFamily="18"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Text Box 80"/>
          <p:cNvSpPr txBox="1">
            <a:spLocks noChangeArrowheads="1"/>
          </p:cNvSpPr>
          <p:nvPr/>
        </p:nvSpPr>
        <p:spPr bwMode="auto">
          <a:xfrm>
            <a:off x="1448858" y="1200131"/>
            <a:ext cx="731838" cy="369887"/>
          </a:xfrm>
          <a:prstGeom prst="rect">
            <a:avLst/>
          </a:prstGeom>
          <a:noFill/>
          <a:ln>
            <a:solidFill>
              <a:schemeClr val="bg1"/>
            </a:solidFill>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charset="0"/>
                <a:ea typeface="Times New Roman" pitchFamily="18" charset="0"/>
                <a:cs typeface="Times New Roman" pitchFamily="18" charset="0"/>
              </a:rPr>
              <a:t>SUN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3547268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u="sng" dirty="0">
                <a:solidFill>
                  <a:schemeClr val="accent2"/>
                </a:solidFill>
              </a:rPr>
              <a:t>Development of Astronomy.  Why?</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55000" lnSpcReduction="20000"/>
          </a:bodyPr>
          <a:lstStyle/>
          <a:p>
            <a:pPr marL="0" indent="0">
              <a:buNone/>
            </a:pPr>
            <a:r>
              <a:rPr lang="en-US" dirty="0"/>
              <a:t>Early experiment consists of direct observation and measurement of length of shadows (the sun and moon) and angles.</a:t>
            </a:r>
          </a:p>
          <a:p>
            <a:pPr marL="0" indent="0">
              <a:buNone/>
            </a:pPr>
            <a:r>
              <a:rPr lang="en-US" dirty="0"/>
              <a:t>How did they measure the length of the </a:t>
            </a:r>
            <a:r>
              <a:rPr lang="en-US" dirty="0" smtClean="0"/>
              <a:t>day?   </a:t>
            </a:r>
            <a:r>
              <a:rPr lang="en-US" dirty="0" smtClean="0"/>
              <a:t>What </a:t>
            </a:r>
            <a:r>
              <a:rPr lang="en-US" dirty="0" smtClean="0"/>
              <a:t>was their </a:t>
            </a:r>
            <a:r>
              <a:rPr lang="en-US" b="1" dirty="0"/>
              <a:t>operational </a:t>
            </a:r>
            <a:r>
              <a:rPr lang="en-US" b="1" dirty="0" smtClean="0"/>
              <a:t>definition</a:t>
            </a:r>
            <a:r>
              <a:rPr lang="en-US" dirty="0" smtClean="0"/>
              <a:t>?</a:t>
            </a:r>
            <a:endParaRPr lang="en-US" dirty="0"/>
          </a:p>
          <a:p>
            <a:pPr marL="0" indent="0">
              <a:buNone/>
            </a:pPr>
            <a:r>
              <a:rPr lang="en-US" dirty="0"/>
              <a:t>Solar Measurements  (i.e.  sundials  or </a:t>
            </a:r>
            <a:r>
              <a:rPr lang="en-US" dirty="0" err="1"/>
              <a:t>gnomen</a:t>
            </a:r>
            <a:r>
              <a:rPr lang="en-US" dirty="0"/>
              <a:t>)</a:t>
            </a:r>
          </a:p>
          <a:p>
            <a:pPr marL="514350" lvl="0" indent="-514350">
              <a:buFont typeface="+mj-lt"/>
              <a:buAutoNum type="arabicPeriod"/>
            </a:pPr>
            <a:r>
              <a:rPr lang="en-US" dirty="0"/>
              <a:t>Define noon as the time when the sun’s shadow is the shortest. We can quantitatively measure the change of seasons.</a:t>
            </a:r>
          </a:p>
          <a:p>
            <a:pPr marL="514350" lvl="0" indent="-514350">
              <a:buFont typeface="+mj-lt"/>
              <a:buAutoNum type="arabicPeriod"/>
            </a:pPr>
            <a:r>
              <a:rPr lang="en-US" dirty="0"/>
              <a:t>Define the summer and winter solstices as the </a:t>
            </a:r>
            <a:r>
              <a:rPr lang="en-US" dirty="0" smtClean="0"/>
              <a:t>days </a:t>
            </a:r>
            <a:r>
              <a:rPr lang="en-US" dirty="0"/>
              <a:t>on which the minimum and maximum shadows occur.</a:t>
            </a:r>
          </a:p>
          <a:p>
            <a:pPr marL="514350" lvl="0" indent="-514350">
              <a:buFont typeface="+mj-lt"/>
              <a:buAutoNum type="arabicPeriod"/>
            </a:pPr>
            <a:r>
              <a:rPr lang="en-US" dirty="0"/>
              <a:t>But measurements depend on </a:t>
            </a:r>
            <a:r>
              <a:rPr lang="en-US" dirty="0" smtClean="0"/>
              <a:t>location</a:t>
            </a:r>
            <a:endParaRPr lang="en-US" dirty="0"/>
          </a:p>
          <a:p>
            <a:pPr lvl="1"/>
            <a:r>
              <a:rPr lang="en-US" dirty="0"/>
              <a:t>North-south movements change lengths</a:t>
            </a:r>
          </a:p>
          <a:p>
            <a:pPr lvl="1"/>
            <a:r>
              <a:rPr lang="en-US" dirty="0"/>
              <a:t>East-west movements change times </a:t>
            </a:r>
            <a:r>
              <a:rPr lang="en-US" dirty="0" smtClean="0"/>
              <a:t>(what does that mean? how could </a:t>
            </a:r>
            <a:r>
              <a:rPr lang="en-US" dirty="0"/>
              <a:t>they know?</a:t>
            </a:r>
            <a:r>
              <a:rPr lang="en-US" dirty="0" smtClean="0"/>
              <a:t>)</a:t>
            </a:r>
          </a:p>
          <a:p>
            <a:pPr lvl="1"/>
            <a:endParaRPr lang="en-US" dirty="0"/>
          </a:p>
          <a:p>
            <a:pPr marL="0" indent="0">
              <a:buNone/>
            </a:pPr>
            <a:r>
              <a:rPr lang="en-US" u="sng" dirty="0"/>
              <a:t>Why is the earth a </a:t>
            </a:r>
            <a:r>
              <a:rPr lang="en-US" u="sng" dirty="0" smtClean="0"/>
              <a:t>sphere and not flat?</a:t>
            </a:r>
            <a:endParaRPr lang="en-US" dirty="0"/>
          </a:p>
          <a:p>
            <a:pPr lvl="0"/>
            <a:r>
              <a:rPr lang="en-US" dirty="0"/>
              <a:t>Ships disappear over the horizon</a:t>
            </a:r>
          </a:p>
          <a:p>
            <a:pPr lvl="0"/>
            <a:r>
              <a:rPr lang="en-US" dirty="0"/>
              <a:t>The angle of the north star depends on latitude</a:t>
            </a:r>
          </a:p>
          <a:p>
            <a:pPr lvl="0"/>
            <a:r>
              <a:rPr lang="en-US" dirty="0"/>
              <a:t>The time of an eclipse depends on the longitude</a:t>
            </a:r>
          </a:p>
          <a:p>
            <a:pPr lvl="0"/>
            <a:r>
              <a:rPr lang="en-US" dirty="0"/>
              <a:t>The shadow of the earth on the moon is circular</a:t>
            </a:r>
          </a:p>
          <a:p>
            <a:pPr lvl="0"/>
            <a:r>
              <a:rPr lang="en-US" dirty="0">
                <a:solidFill>
                  <a:srgbClr val="0000FF"/>
                </a:solidFill>
              </a:rPr>
              <a:t>Spheres are simple (metaphysics</a:t>
            </a:r>
            <a:r>
              <a:rPr lang="en-US" dirty="0" smtClean="0">
                <a:solidFill>
                  <a:srgbClr val="0000FF"/>
                </a:solidFill>
              </a:rPr>
              <a:t>)</a:t>
            </a:r>
            <a:endParaRPr lang="en-US" dirty="0">
              <a:solidFill>
                <a:srgbClr val="0000FF"/>
              </a:solidFill>
            </a:endParaRPr>
          </a:p>
        </p:txBody>
      </p:sp>
    </p:spTree>
    <p:extLst>
      <p:ext uri="{BB962C8B-B14F-4D97-AF65-F5344CB8AC3E}">
        <p14:creationId xmlns:p14="http://schemas.microsoft.com/office/powerpoint/2010/main" val="391329380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smtClean="0">
                <a:solidFill>
                  <a:srgbClr val="800000"/>
                </a:solidFill>
              </a:rPr>
              <a:t> </a:t>
            </a:r>
            <a:r>
              <a:rPr lang="en-US" sz="3200" u="sng" dirty="0" err="1" smtClean="0">
                <a:solidFill>
                  <a:srgbClr val="800000"/>
                </a:solidFill>
              </a:rPr>
              <a:t>Ptolemic</a:t>
            </a:r>
            <a:r>
              <a:rPr lang="en-US" sz="3200" u="sng" dirty="0" smtClean="0">
                <a:solidFill>
                  <a:srgbClr val="800000"/>
                </a:solidFill>
              </a:rPr>
              <a:t> model </a:t>
            </a:r>
            <a:r>
              <a:rPr lang="en-US" sz="3200" u="sng" dirty="0" smtClean="0">
                <a:solidFill>
                  <a:srgbClr val="800000"/>
                </a:solidFill>
              </a:rPr>
              <a:t>is completely ruled </a:t>
            </a:r>
            <a:r>
              <a:rPr lang="en-US" sz="3200" u="sng" dirty="0" smtClean="0">
                <a:solidFill>
                  <a:srgbClr val="800000"/>
                </a:solidFill>
              </a:rPr>
              <a:t>out</a:t>
            </a:r>
            <a:r>
              <a:rPr lang="en-US" sz="3200" dirty="0" smtClean="0">
                <a:solidFill>
                  <a:srgbClr val="800000"/>
                </a:solidFill>
              </a:rPr>
              <a:t/>
            </a:r>
            <a:br>
              <a:rPr lang="en-US" sz="3200" dirty="0" smtClean="0">
                <a:solidFill>
                  <a:srgbClr val="800000"/>
                </a:solidFill>
              </a:rPr>
            </a:br>
            <a:endParaRPr lang="en-US" sz="3200" dirty="0">
              <a:solidFill>
                <a:srgbClr val="800000"/>
              </a:solidFill>
            </a:endParaRPr>
          </a:p>
        </p:txBody>
      </p:sp>
      <p:sp>
        <p:nvSpPr>
          <p:cNvPr id="3" name="Content Placeholder 2"/>
          <p:cNvSpPr>
            <a:spLocks noGrp="1"/>
          </p:cNvSpPr>
          <p:nvPr>
            <p:ph idx="1"/>
          </p:nvPr>
        </p:nvSpPr>
        <p:spPr>
          <a:xfrm>
            <a:off x="0" y="1219200"/>
            <a:ext cx="9067800" cy="4906963"/>
          </a:xfrm>
        </p:spPr>
        <p:txBody>
          <a:bodyPr>
            <a:normAutofit lnSpcReduction="10000"/>
          </a:bodyPr>
          <a:lstStyle/>
          <a:p>
            <a:pPr marL="0" indent="0">
              <a:buNone/>
            </a:pPr>
            <a:r>
              <a:rPr lang="en-US" dirty="0"/>
              <a:t> </a:t>
            </a:r>
            <a:r>
              <a:rPr lang="en-US" sz="2400" dirty="0" smtClean="0"/>
              <a:t>Other </a:t>
            </a:r>
            <a:r>
              <a:rPr lang="en-US" sz="2400" dirty="0"/>
              <a:t>telescopic </a:t>
            </a:r>
            <a:r>
              <a:rPr lang="en-US" sz="2400" dirty="0" smtClean="0"/>
              <a:t>evidence:</a:t>
            </a:r>
          </a:p>
          <a:p>
            <a:pPr lvl="1"/>
            <a:r>
              <a:rPr lang="en-US" sz="2400" dirty="0" smtClean="0"/>
              <a:t>The </a:t>
            </a:r>
            <a:r>
              <a:rPr lang="en-US" sz="2400" dirty="0"/>
              <a:t>moons of </a:t>
            </a:r>
            <a:r>
              <a:rPr lang="en-US" sz="2400" dirty="0" smtClean="0"/>
              <a:t>Jupiter</a:t>
            </a:r>
            <a:endParaRPr lang="en-US" sz="2400" dirty="0" smtClean="0"/>
          </a:p>
          <a:p>
            <a:pPr lvl="2"/>
            <a:r>
              <a:rPr lang="en-US" dirty="0" smtClean="0"/>
              <a:t>Shows  another </a:t>
            </a:r>
            <a:r>
              <a:rPr lang="en-US" dirty="0"/>
              <a:t>center of orbital motion.  </a:t>
            </a:r>
            <a:r>
              <a:rPr lang="en-US" dirty="0" smtClean="0"/>
              <a:t/>
            </a:r>
            <a:br>
              <a:rPr lang="en-US" dirty="0" smtClean="0"/>
            </a:br>
            <a:r>
              <a:rPr lang="en-US" dirty="0" smtClean="0"/>
              <a:t>So </a:t>
            </a:r>
            <a:r>
              <a:rPr lang="en-US" dirty="0"/>
              <a:t>why should the Earth be the center of the universe?</a:t>
            </a:r>
          </a:p>
          <a:p>
            <a:pPr lvl="1"/>
            <a:r>
              <a:rPr lang="en-US" sz="2400" dirty="0" smtClean="0"/>
              <a:t>The </a:t>
            </a:r>
            <a:r>
              <a:rPr lang="en-US" sz="2400" dirty="0"/>
              <a:t>stars have smaller angular size than was </a:t>
            </a:r>
            <a:r>
              <a:rPr lang="en-US" sz="2400" dirty="0" smtClean="0"/>
              <a:t>thought.</a:t>
            </a:r>
          </a:p>
          <a:p>
            <a:pPr lvl="2"/>
            <a:r>
              <a:rPr lang="en-US" dirty="0" smtClean="0"/>
              <a:t>Weakens </a:t>
            </a:r>
            <a:r>
              <a:rPr lang="en-US" dirty="0"/>
              <a:t>one argument against their great distance- they might not have to be much larger than the other known source of light, the </a:t>
            </a:r>
            <a:r>
              <a:rPr lang="en-US" dirty="0" smtClean="0"/>
              <a:t>Sun</a:t>
            </a:r>
          </a:p>
          <a:p>
            <a:pPr lvl="2"/>
            <a:endParaRPr lang="en-US" dirty="0"/>
          </a:p>
          <a:p>
            <a:pPr marL="0" indent="0">
              <a:buNone/>
            </a:pPr>
            <a:r>
              <a:rPr lang="en-US" sz="3600" dirty="0" smtClean="0">
                <a:solidFill>
                  <a:srgbClr val="FF0000"/>
                </a:solidFill>
              </a:rPr>
              <a:t>First homework is due at noon tomorrow </a:t>
            </a:r>
          </a:p>
          <a:p>
            <a:pPr marL="0" indent="0">
              <a:buNone/>
            </a:pPr>
            <a:r>
              <a:rPr lang="en-US" sz="3600" dirty="0" smtClean="0">
                <a:solidFill>
                  <a:srgbClr val="FF0000"/>
                </a:solidFill>
              </a:rPr>
              <a:t>(Friday Jan 23</a:t>
            </a:r>
            <a:r>
              <a:rPr lang="en-US" sz="3600" baseline="30000" dirty="0" smtClean="0">
                <a:solidFill>
                  <a:srgbClr val="FF0000"/>
                </a:solidFill>
              </a:rPr>
              <a:t>rd</a:t>
            </a:r>
            <a:r>
              <a:rPr lang="en-US" sz="3600" dirty="0" smtClean="0">
                <a:solidFill>
                  <a:srgbClr val="FF0000"/>
                </a:solidFill>
              </a:rPr>
              <a:t>) on Compass.</a:t>
            </a:r>
            <a:endParaRPr lang="en-US" sz="3600" dirty="0">
              <a:solidFill>
                <a:srgbClr val="FF0000"/>
              </a:solidFill>
            </a:endParaRPr>
          </a:p>
          <a:p>
            <a:endParaRPr lang="en-US" dirty="0"/>
          </a:p>
        </p:txBody>
      </p:sp>
    </p:spTree>
    <p:extLst>
      <p:ext uri="{BB962C8B-B14F-4D97-AF65-F5344CB8AC3E}">
        <p14:creationId xmlns:p14="http://schemas.microsoft.com/office/powerpoint/2010/main" val="342480504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990600"/>
          </a:xfrm>
        </p:spPr>
        <p:txBody>
          <a:bodyPr>
            <a:normAutofit fontScale="90000"/>
          </a:bodyPr>
          <a:lstStyle/>
          <a:p>
            <a:pPr>
              <a:lnSpc>
                <a:spcPct val="50000"/>
              </a:lnSpc>
            </a:pPr>
            <a:r>
              <a:rPr lang="en-US" sz="4000" u="sng" dirty="0" smtClean="0">
                <a:solidFill>
                  <a:srgbClr val="C0504D"/>
                </a:solidFill>
              </a:rPr>
              <a:t>The astronomical data</a:t>
            </a:r>
            <a:br>
              <a:rPr lang="en-US" sz="4000" u="sng" dirty="0" smtClean="0">
                <a:solidFill>
                  <a:srgbClr val="C0504D"/>
                </a:solidFill>
              </a:rPr>
            </a:br>
            <a:r>
              <a:rPr lang="en-US" sz="2200" dirty="0" smtClean="0"/>
              <a:t>(remember, no telescopes until after 1600)</a:t>
            </a:r>
            <a:r>
              <a:rPr lang="en-US" dirty="0" smtClean="0"/>
              <a:t/>
            </a:r>
            <a:br>
              <a:rPr lang="en-US" dirty="0" smtClean="0"/>
            </a:br>
            <a:endParaRPr lang="en-US" dirty="0"/>
          </a:p>
        </p:txBody>
      </p:sp>
      <p:sp>
        <p:nvSpPr>
          <p:cNvPr id="3" name="Content Placeholder 2"/>
          <p:cNvSpPr>
            <a:spLocks noGrp="1"/>
          </p:cNvSpPr>
          <p:nvPr>
            <p:ph idx="1"/>
          </p:nvPr>
        </p:nvSpPr>
        <p:spPr>
          <a:xfrm>
            <a:off x="152400" y="914400"/>
            <a:ext cx="8915400" cy="4343400"/>
          </a:xfrm>
        </p:spPr>
        <p:txBody>
          <a:bodyPr>
            <a:normAutofit fontScale="70000" lnSpcReduction="20000"/>
          </a:bodyPr>
          <a:lstStyle/>
          <a:p>
            <a:r>
              <a:rPr lang="en-US" dirty="0" smtClean="0"/>
              <a:t>The </a:t>
            </a:r>
            <a:r>
              <a:rPr lang="en-US" dirty="0"/>
              <a:t>positions of all celestial objects (day or night) rotate about the north pole approximately once per day.</a:t>
            </a:r>
          </a:p>
          <a:p>
            <a:r>
              <a:rPr lang="en-US" dirty="0" smtClean="0"/>
              <a:t>The </a:t>
            </a:r>
            <a:r>
              <a:rPr lang="en-US" dirty="0"/>
              <a:t>stars move in lock-step (</a:t>
            </a:r>
            <a:r>
              <a:rPr lang="en-US" i="1" dirty="0"/>
              <a:t>e.g.</a:t>
            </a:r>
            <a:r>
              <a:rPr lang="en-US" dirty="0"/>
              <a:t>, constellations don’t change shape).</a:t>
            </a:r>
          </a:p>
          <a:p>
            <a:r>
              <a:rPr lang="en-US" dirty="0" smtClean="0"/>
              <a:t>The </a:t>
            </a:r>
            <a:r>
              <a:rPr lang="en-US" dirty="0"/>
              <a:t>Sun loses one rotation per year with respect to the “fixed” stars. </a:t>
            </a:r>
            <a:endParaRPr lang="en-US" dirty="0" smtClean="0"/>
          </a:p>
          <a:p>
            <a:pPr lvl="1"/>
            <a:r>
              <a:rPr lang="en-US" dirty="0" smtClean="0"/>
              <a:t>The </a:t>
            </a:r>
            <a:r>
              <a:rPr lang="en-US" dirty="0" smtClean="0"/>
              <a:t>entire disk of the Sun </a:t>
            </a:r>
            <a:r>
              <a:rPr lang="en-US" dirty="0"/>
              <a:t>is lit.</a:t>
            </a:r>
          </a:p>
          <a:p>
            <a:r>
              <a:rPr lang="en-US" dirty="0" smtClean="0"/>
              <a:t>The </a:t>
            </a:r>
            <a:r>
              <a:rPr lang="en-US" dirty="0"/>
              <a:t>Moon loses one rotation per month w.r.t. the stars.   </a:t>
            </a:r>
            <a:endParaRPr lang="en-US" dirty="0" smtClean="0"/>
          </a:p>
          <a:p>
            <a:pPr lvl="1"/>
            <a:r>
              <a:rPr lang="en-US" dirty="0" smtClean="0"/>
              <a:t>Only </a:t>
            </a:r>
            <a:r>
              <a:rPr lang="en-US" dirty="0"/>
              <a:t>that part of the Moon which faces the Sun is lit</a:t>
            </a:r>
            <a:r>
              <a:rPr lang="en-US" dirty="0" smtClean="0"/>
              <a:t>. During a solar eclipse it is between the sun and the earth.</a:t>
            </a:r>
            <a:endParaRPr lang="en-US" dirty="0"/>
          </a:p>
          <a:p>
            <a:r>
              <a:rPr lang="en-US" dirty="0" smtClean="0"/>
              <a:t>The </a:t>
            </a:r>
            <a:r>
              <a:rPr lang="en-US" dirty="0"/>
              <a:t>motion of the planets is complicated (more on this later</a:t>
            </a:r>
            <a:r>
              <a:rPr lang="en-US" dirty="0" smtClean="0"/>
              <a:t>).</a:t>
            </a:r>
            <a:endParaRPr lang="en-US" dirty="0"/>
          </a:p>
          <a:p>
            <a:r>
              <a:rPr lang="en-US" dirty="0"/>
              <a:t>A comment about the data:</a:t>
            </a:r>
          </a:p>
          <a:p>
            <a:pPr lvl="1"/>
            <a:r>
              <a:rPr lang="en-US" dirty="0"/>
              <a:t>The data available in the time of Copernicus was mostly old and </a:t>
            </a:r>
            <a:r>
              <a:rPr lang="en-US" dirty="0" smtClean="0"/>
              <a:t>unreliable.  </a:t>
            </a:r>
            <a:r>
              <a:rPr lang="en-US" dirty="0"/>
              <a:t>Some had clearly been fudged to fit predictions of the Ptolemaic model </a:t>
            </a:r>
            <a:r>
              <a:rPr lang="en-US" sz="2600" dirty="0"/>
              <a:t>(see below</a:t>
            </a:r>
            <a:r>
              <a:rPr lang="en-US" dirty="0"/>
              <a:t>).  Even the best data was accurate only to 10 minutes of arc (1/3 the visual size of the moon</a:t>
            </a:r>
            <a:r>
              <a:rPr lang="en-US" dirty="0" smtClean="0"/>
              <a:t>):</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610307687"/>
              </p:ext>
            </p:extLst>
          </p:nvPr>
        </p:nvGraphicFramePr>
        <p:xfrm>
          <a:off x="3908425" y="5257800"/>
          <a:ext cx="663575" cy="663575"/>
        </p:xfrm>
        <a:graphic>
          <a:graphicData uri="http://schemas.openxmlformats.org/presentationml/2006/ole">
            <mc:AlternateContent xmlns:mc="http://schemas.openxmlformats.org/markup-compatibility/2006">
              <mc:Choice xmlns:v="urn:schemas-microsoft-com:vml" Requires="v">
                <p:oleObj spid="_x0000_s6179" name="Picture" r:id="rId3" imgW="660400" imgH="660400" progId="Word.Picture.8">
                  <p:embed/>
                </p:oleObj>
              </mc:Choice>
              <mc:Fallback>
                <p:oleObj name="Picture" r:id="rId3" imgW="660400" imgH="660400"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8425" y="5257800"/>
                        <a:ext cx="663575" cy="663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3"/>
          <p:cNvSpPr>
            <a:spLocks noChangeArrowheads="1"/>
          </p:cNvSpPr>
          <p:nvPr/>
        </p:nvSpPr>
        <p:spPr bwMode="auto">
          <a:xfrm>
            <a:off x="0" y="663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10299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sphere model</a:t>
            </a:r>
            <a:endParaRPr lang="en-US" dirty="0"/>
          </a:p>
        </p:txBody>
      </p:sp>
      <p:pic>
        <p:nvPicPr>
          <p:cNvPr id="6" name="Picture 5" descr="2sphere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4601" y="1238404"/>
            <a:ext cx="4493794" cy="4781396"/>
          </a:xfrm>
          <a:prstGeom prst="rect">
            <a:avLst/>
          </a:prstGeom>
        </p:spPr>
      </p:pic>
    </p:spTree>
    <p:extLst>
      <p:ext uri="{BB962C8B-B14F-4D97-AF65-F5344CB8AC3E}">
        <p14:creationId xmlns:p14="http://schemas.microsoft.com/office/powerpoint/2010/main" val="37800980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a:bodyPr>
          <a:lstStyle/>
          <a:p>
            <a:r>
              <a:rPr lang="en-US" sz="3600" u="sng" dirty="0" smtClean="0">
                <a:solidFill>
                  <a:schemeClr val="accent2"/>
                </a:solidFill>
              </a:rPr>
              <a:t>The intuitive picture (Aristotle)</a:t>
            </a:r>
            <a:endParaRPr lang="en-US" sz="3600" dirty="0">
              <a:solidFill>
                <a:schemeClr val="accent2"/>
              </a:solidFill>
            </a:endParaRPr>
          </a:p>
        </p:txBody>
      </p:sp>
      <p:sp>
        <p:nvSpPr>
          <p:cNvPr id="3" name="Content Placeholder 2"/>
          <p:cNvSpPr>
            <a:spLocks noGrp="1"/>
          </p:cNvSpPr>
          <p:nvPr>
            <p:ph idx="1"/>
          </p:nvPr>
        </p:nvSpPr>
        <p:spPr>
          <a:xfrm>
            <a:off x="381000" y="914400"/>
            <a:ext cx="8458200" cy="4983163"/>
          </a:xfrm>
        </p:spPr>
        <p:txBody>
          <a:bodyPr>
            <a:noAutofit/>
          </a:bodyPr>
          <a:lstStyle/>
          <a:p>
            <a:pPr marL="0" indent="0">
              <a:buNone/>
            </a:pPr>
            <a:r>
              <a:rPr lang="en-US" sz="2000" b="1" dirty="0" smtClean="0"/>
              <a:t>On Earth</a:t>
            </a:r>
          </a:p>
          <a:p>
            <a:pPr lvl="1"/>
            <a:r>
              <a:rPr lang="en-US" sz="1800" dirty="0" smtClean="0"/>
              <a:t>The </a:t>
            </a:r>
            <a:r>
              <a:rPr lang="en-US" sz="1800" dirty="0"/>
              <a:t>Earth doesn’t seem to be </a:t>
            </a:r>
            <a:r>
              <a:rPr lang="en-US" sz="1800" dirty="0" smtClean="0"/>
              <a:t>moving. It </a:t>
            </a:r>
            <a:r>
              <a:rPr lang="en-US" sz="1800" dirty="0"/>
              <a:t>doesn't feel like you're </a:t>
            </a:r>
            <a:r>
              <a:rPr lang="en-US" sz="1800" dirty="0" smtClean="0"/>
              <a:t>moving.</a:t>
            </a:r>
          </a:p>
          <a:p>
            <a:pPr lvl="1"/>
            <a:r>
              <a:rPr lang="en-US" sz="1800" dirty="0" smtClean="0"/>
              <a:t>Objects </a:t>
            </a:r>
            <a:r>
              <a:rPr lang="en-US" sz="1800" dirty="0"/>
              <a:t>don't keep moving with respect to the earth, but come to rest on the earth</a:t>
            </a:r>
            <a:r>
              <a:rPr lang="en-US" sz="1800" dirty="0" smtClean="0"/>
              <a:t>.</a:t>
            </a:r>
          </a:p>
          <a:p>
            <a:pPr lvl="0"/>
            <a:r>
              <a:rPr lang="en-US" sz="1800" dirty="0"/>
              <a:t>Matter resists displacement and tries to regain its natural place:  </a:t>
            </a:r>
            <a:endParaRPr lang="en-US" sz="1800" dirty="0" smtClean="0"/>
          </a:p>
          <a:p>
            <a:pPr marL="0" lvl="0" indent="0">
              <a:buNone/>
            </a:pPr>
            <a:r>
              <a:rPr lang="en-US" sz="1800" dirty="0"/>
              <a:t>	</a:t>
            </a:r>
            <a:r>
              <a:rPr lang="en-US" sz="1800" dirty="0" smtClean="0"/>
              <a:t>	 AIR&gt; FIRE </a:t>
            </a:r>
            <a:r>
              <a:rPr lang="en-US" sz="1800" dirty="0"/>
              <a:t>&gt;</a:t>
            </a:r>
            <a:r>
              <a:rPr lang="en-US" sz="1800" dirty="0" smtClean="0"/>
              <a:t>WATER</a:t>
            </a:r>
            <a:r>
              <a:rPr lang="en-US" sz="1800" dirty="0"/>
              <a:t>&gt;</a:t>
            </a:r>
            <a:r>
              <a:rPr lang="en-US" sz="1800" dirty="0" smtClean="0"/>
              <a:t>EARTH</a:t>
            </a:r>
            <a:endParaRPr lang="en-US" sz="1800" dirty="0"/>
          </a:p>
          <a:p>
            <a:pPr lvl="0"/>
            <a:r>
              <a:rPr lang="en-US" sz="1800" dirty="0"/>
              <a:t>Explains </a:t>
            </a:r>
            <a:r>
              <a:rPr lang="en-US" sz="1800" dirty="0" smtClean="0"/>
              <a:t>a spherical </a:t>
            </a:r>
            <a:r>
              <a:rPr lang="en-US" sz="1800" dirty="0"/>
              <a:t>earth, with water and </a:t>
            </a:r>
            <a:r>
              <a:rPr lang="en-US" sz="1800" dirty="0" smtClean="0"/>
              <a:t>air in certain places.</a:t>
            </a:r>
            <a:endParaRPr lang="en-US" sz="1800" dirty="0"/>
          </a:p>
          <a:p>
            <a:pPr lvl="0"/>
            <a:r>
              <a:rPr lang="en-US" sz="1800" dirty="0"/>
              <a:t>Nature abhors a vacuum. </a:t>
            </a:r>
            <a:r>
              <a:rPr lang="en-US" sz="1800" dirty="0" smtClean="0"/>
              <a:t>Hence the space </a:t>
            </a:r>
            <a:r>
              <a:rPr lang="en-US" sz="1800" dirty="0"/>
              <a:t>between </a:t>
            </a:r>
            <a:r>
              <a:rPr lang="en-US" sz="1800" dirty="0" smtClean="0"/>
              <a:t>Earth </a:t>
            </a:r>
            <a:r>
              <a:rPr lang="en-US" sz="1800" dirty="0"/>
              <a:t>and the stars is filled with </a:t>
            </a:r>
            <a:r>
              <a:rPr lang="en-US" sz="1800" dirty="0" err="1"/>
              <a:t>aether</a:t>
            </a:r>
            <a:r>
              <a:rPr lang="en-US" sz="1800" dirty="0"/>
              <a:t>. </a:t>
            </a:r>
          </a:p>
          <a:p>
            <a:pPr lvl="0"/>
            <a:r>
              <a:rPr lang="en-US" sz="1800" dirty="0" smtClean="0"/>
              <a:t>The o</a:t>
            </a:r>
            <a:r>
              <a:rPr lang="en-US" sz="1800" dirty="0" smtClean="0"/>
              <a:t>nly motions that are natural </a:t>
            </a:r>
            <a:r>
              <a:rPr lang="en-US" sz="1800" dirty="0"/>
              <a:t>are linear and circular.</a:t>
            </a:r>
          </a:p>
          <a:p>
            <a:pPr marL="0" indent="0">
              <a:buNone/>
            </a:pPr>
            <a:endParaRPr lang="en-US" sz="1800" dirty="0"/>
          </a:p>
          <a:p>
            <a:pPr marL="0" indent="0">
              <a:buNone/>
            </a:pPr>
            <a:r>
              <a:rPr lang="en-US" sz="2200" b="1" dirty="0" smtClean="0"/>
              <a:t>In the sky </a:t>
            </a:r>
            <a:r>
              <a:rPr lang="en-US" sz="2200" dirty="0" smtClean="0"/>
              <a:t>(thanks to Aristarchus, about 250 BC) </a:t>
            </a:r>
            <a:r>
              <a:rPr lang="en-US" sz="2000" dirty="0" smtClean="0"/>
              <a:t>via geometry, using lunar eclipses and half-moons.</a:t>
            </a:r>
          </a:p>
          <a:p>
            <a:r>
              <a:rPr lang="en-US" sz="2000" dirty="0" smtClean="0"/>
              <a:t> the </a:t>
            </a:r>
            <a:r>
              <a:rPr lang="en-US" sz="2000" dirty="0"/>
              <a:t>M</a:t>
            </a:r>
            <a:r>
              <a:rPr lang="en-US" sz="2000" dirty="0" smtClean="0"/>
              <a:t>oon is </a:t>
            </a:r>
            <a:r>
              <a:rPr lang="en-US" sz="2000" dirty="0"/>
              <a:t>about 1/3 the diameter of the </a:t>
            </a:r>
            <a:r>
              <a:rPr lang="en-US" sz="2000" dirty="0" smtClean="0"/>
              <a:t>Earth</a:t>
            </a:r>
            <a:r>
              <a:rPr lang="en-US" sz="2000" dirty="0"/>
              <a:t>.</a:t>
            </a:r>
            <a:endParaRPr lang="en-US" sz="2000" dirty="0" smtClean="0"/>
          </a:p>
          <a:p>
            <a:r>
              <a:rPr lang="en-US" sz="2000" dirty="0" smtClean="0"/>
              <a:t> the Sun </a:t>
            </a:r>
            <a:r>
              <a:rPr lang="en-US" sz="2000" dirty="0"/>
              <a:t>is much larger than the </a:t>
            </a:r>
            <a:r>
              <a:rPr lang="en-US" sz="2000" dirty="0" smtClean="0"/>
              <a:t>Earth</a:t>
            </a:r>
            <a:r>
              <a:rPr lang="en-US" sz="2000" dirty="0"/>
              <a:t>.  </a:t>
            </a:r>
          </a:p>
        </p:txBody>
      </p:sp>
    </p:spTree>
    <p:extLst>
      <p:ext uri="{BB962C8B-B14F-4D97-AF65-F5344CB8AC3E}">
        <p14:creationId xmlns:p14="http://schemas.microsoft.com/office/powerpoint/2010/main" val="2122364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4419600" cy="990600"/>
          </a:xfrm>
        </p:spPr>
        <p:txBody>
          <a:bodyPr>
            <a:normAutofit fontScale="90000"/>
          </a:bodyPr>
          <a:lstStyle/>
          <a:p>
            <a:pPr algn="l"/>
            <a:r>
              <a:rPr lang="en-US" sz="4000" dirty="0">
                <a:solidFill>
                  <a:schemeClr val="accent2"/>
                </a:solidFill>
              </a:rPr>
              <a:t>Two sphere </a:t>
            </a:r>
            <a:r>
              <a:rPr lang="en-US" sz="4000" dirty="0" smtClean="0">
                <a:solidFill>
                  <a:schemeClr val="accent2"/>
                </a:solidFill>
              </a:rPr>
              <a:t>model </a:t>
            </a:r>
            <a:r>
              <a:rPr lang="en-US" dirty="0" smtClean="0"/>
              <a:t/>
            </a:r>
            <a:br>
              <a:rPr lang="en-US" dirty="0" smtClean="0"/>
            </a:br>
            <a:endParaRPr lang="en-US" sz="2200" dirty="0"/>
          </a:p>
        </p:txBody>
      </p:sp>
      <p:sp>
        <p:nvSpPr>
          <p:cNvPr id="3" name="Content Placeholder 2"/>
          <p:cNvSpPr>
            <a:spLocks noGrp="1"/>
          </p:cNvSpPr>
          <p:nvPr>
            <p:ph idx="1"/>
          </p:nvPr>
        </p:nvSpPr>
        <p:spPr>
          <a:xfrm>
            <a:off x="0" y="762000"/>
            <a:ext cx="3886200" cy="5562600"/>
          </a:xfrm>
          <a:noFill/>
        </p:spPr>
        <p:txBody>
          <a:bodyPr>
            <a:normAutofit fontScale="92500" lnSpcReduction="10000"/>
          </a:bodyPr>
          <a:lstStyle/>
          <a:p>
            <a:r>
              <a:rPr lang="en-US" sz="2200" dirty="0"/>
              <a:t>One sphere (the inner one) is the Earth, the other (the outer one) is the stars.  The Earth is stationary; the stars rotate once per day.  The positions of the orbits of the Sun, Moon, and planets are intermediate, size determined by orbital period.</a:t>
            </a:r>
          </a:p>
          <a:p>
            <a:r>
              <a:rPr lang="en-US" sz="2200" dirty="0"/>
              <a:t>The figure is oversimplified.  </a:t>
            </a:r>
            <a:r>
              <a:rPr lang="en-US" sz="2200" dirty="0" smtClean="0"/>
              <a:t>The </a:t>
            </a:r>
            <a:r>
              <a:rPr lang="en-US" sz="2200" dirty="0"/>
              <a:t>theory must explain some complications, starting with:</a:t>
            </a:r>
          </a:p>
          <a:p>
            <a:pPr lvl="1"/>
            <a:r>
              <a:rPr lang="en-US" sz="2200" dirty="0" smtClean="0"/>
              <a:t>The seasons:</a:t>
            </a:r>
            <a:r>
              <a:rPr lang="en-US" sz="2200" dirty="0"/>
              <a:t/>
            </a:r>
            <a:br>
              <a:rPr lang="en-US" sz="2200" dirty="0"/>
            </a:br>
            <a:r>
              <a:rPr lang="en-US" sz="2200" dirty="0"/>
              <a:t>The circle the Sun follows moves north and south. (The motion of its sphere w.r.t. the outer sphere is still circular, but with an axis at a tilt compared to the axis of the star-sphere rotation.)</a:t>
            </a:r>
          </a:p>
          <a:p>
            <a:pPr marL="0" indent="0">
              <a:buNone/>
            </a:pPr>
            <a:endParaRPr lang="en-US" dirty="0"/>
          </a:p>
        </p:txBody>
      </p:sp>
      <p:pic>
        <p:nvPicPr>
          <p:cNvPr id="5" name="Picture 4" descr="Ptolemaicsystem-small.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6360" y="762000"/>
            <a:ext cx="5187640" cy="5334000"/>
          </a:xfrm>
          <a:prstGeom prst="rect">
            <a:avLst/>
          </a:prstGeom>
        </p:spPr>
      </p:pic>
      <p:sp>
        <p:nvSpPr>
          <p:cNvPr id="6" name="TextBox 5"/>
          <p:cNvSpPr txBox="1"/>
          <p:nvPr/>
        </p:nvSpPr>
        <p:spPr>
          <a:xfrm>
            <a:off x="4267200" y="6400800"/>
            <a:ext cx="4572000" cy="369332"/>
          </a:xfrm>
          <a:prstGeom prst="rect">
            <a:avLst/>
          </a:prstGeom>
          <a:noFill/>
        </p:spPr>
        <p:txBody>
          <a:bodyPr wrap="square" rtlCol="0">
            <a:spAutoFit/>
          </a:bodyPr>
          <a:lstStyle/>
          <a:p>
            <a:r>
              <a:rPr lang="en-US" dirty="0" smtClean="0"/>
              <a:t>Peter </a:t>
            </a:r>
            <a:r>
              <a:rPr lang="en-US" dirty="0" err="1"/>
              <a:t>Apian's</a:t>
            </a:r>
            <a:r>
              <a:rPr lang="en-US" dirty="0"/>
              <a:t> </a:t>
            </a:r>
            <a:r>
              <a:rPr lang="en-US" i="1" dirty="0" err="1"/>
              <a:t>Cosmographia</a:t>
            </a:r>
            <a:r>
              <a:rPr lang="en-US" dirty="0"/>
              <a:t> (Antwerp, 1539)</a:t>
            </a:r>
          </a:p>
        </p:txBody>
      </p:sp>
    </p:spTree>
    <p:extLst>
      <p:ext uri="{BB962C8B-B14F-4D97-AF65-F5344CB8AC3E}">
        <p14:creationId xmlns:p14="http://schemas.microsoft.com/office/powerpoint/2010/main" val="345244281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4000" dirty="0" smtClean="0">
                <a:solidFill>
                  <a:srgbClr val="C0504D"/>
                </a:solidFill>
              </a:rPr>
              <a:t>Further complications</a:t>
            </a:r>
            <a:r>
              <a:rPr lang="en-US" dirty="0" smtClean="0"/>
              <a:t/>
            </a:r>
            <a:br>
              <a:rPr lang="en-US" dirty="0" smtClean="0"/>
            </a:br>
            <a:endParaRPr lang="en-US" dirty="0"/>
          </a:p>
        </p:txBody>
      </p:sp>
      <p:sp>
        <p:nvSpPr>
          <p:cNvPr id="3" name="Content Placeholder 2"/>
          <p:cNvSpPr>
            <a:spLocks noGrp="1"/>
          </p:cNvSpPr>
          <p:nvPr>
            <p:ph idx="1"/>
          </p:nvPr>
        </p:nvSpPr>
        <p:spPr>
          <a:xfrm>
            <a:off x="152400" y="838200"/>
            <a:ext cx="8991600" cy="5287963"/>
          </a:xfrm>
        </p:spPr>
        <p:txBody>
          <a:bodyPr>
            <a:normAutofit/>
          </a:bodyPr>
          <a:lstStyle/>
          <a:p>
            <a:r>
              <a:rPr lang="en-US" dirty="0" smtClean="0"/>
              <a:t>The </a:t>
            </a:r>
            <a:r>
              <a:rPr lang="en-US" dirty="0"/>
              <a:t>slightly non-uniform motion of the Sun and </a:t>
            </a:r>
            <a:r>
              <a:rPr lang="en-US" dirty="0" smtClean="0"/>
              <a:t>Moon. Their </a:t>
            </a:r>
            <a:r>
              <a:rPr lang="en-US" dirty="0"/>
              <a:t>speed increases and decreases around the circle. </a:t>
            </a:r>
          </a:p>
          <a:p>
            <a:r>
              <a:rPr lang="en-US" dirty="0" smtClean="0"/>
              <a:t>The </a:t>
            </a:r>
            <a:r>
              <a:rPr lang="en-US" dirty="0"/>
              <a:t>complicated motion of the planets.</a:t>
            </a:r>
            <a:br>
              <a:rPr lang="en-US" dirty="0"/>
            </a:br>
            <a:r>
              <a:rPr lang="en-US" dirty="0"/>
              <a:t>Sometimes, they move backwards with respect to the stars (</a:t>
            </a:r>
            <a:r>
              <a:rPr lang="en-US" i="1" dirty="0"/>
              <a:t>i.e.,</a:t>
            </a:r>
            <a:r>
              <a:rPr lang="en-US" dirty="0"/>
              <a:t> westward, instead of slipping slowly eastward).</a:t>
            </a:r>
          </a:p>
          <a:p>
            <a:endParaRPr lang="en-US" dirty="0"/>
          </a:p>
        </p:txBody>
      </p:sp>
    </p:spTree>
    <p:extLst>
      <p:ext uri="{BB962C8B-B14F-4D97-AF65-F5344CB8AC3E}">
        <p14:creationId xmlns:p14="http://schemas.microsoft.com/office/powerpoint/2010/main" val="19695233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9923"/>
            <a:ext cx="3886200" cy="1093077"/>
          </a:xfrm>
        </p:spPr>
        <p:txBody>
          <a:bodyPr>
            <a:normAutofit fontScale="90000"/>
          </a:bodyPr>
          <a:lstStyle/>
          <a:p>
            <a:r>
              <a:rPr lang="en-US" dirty="0" smtClean="0"/>
              <a:t>Planetary Motion</a:t>
            </a:r>
            <a:endParaRPr lang="en-US" dirty="0"/>
          </a:p>
        </p:txBody>
      </p:sp>
      <p:sp>
        <p:nvSpPr>
          <p:cNvPr id="3" name="Content Placeholder 2"/>
          <p:cNvSpPr>
            <a:spLocks noGrp="1"/>
          </p:cNvSpPr>
          <p:nvPr>
            <p:ph idx="1"/>
          </p:nvPr>
        </p:nvSpPr>
        <p:spPr>
          <a:xfrm>
            <a:off x="0" y="914400"/>
            <a:ext cx="3505200" cy="5943600"/>
          </a:xfrm>
        </p:spPr>
        <p:txBody>
          <a:bodyPr>
            <a:normAutofit/>
          </a:bodyPr>
          <a:lstStyle/>
          <a:p>
            <a:r>
              <a:rPr lang="en-US" sz="2000" dirty="0"/>
              <a:t>The Ptolemaic solution to the planetary problem makes the actual theory quite complicated.  It uses epicycles, eccentrics, and </a:t>
            </a:r>
            <a:r>
              <a:rPr lang="en-US" sz="2000" dirty="0" err="1"/>
              <a:t>equants</a:t>
            </a:r>
            <a:r>
              <a:rPr lang="en-US" sz="2000" dirty="0"/>
              <a:t>. (see figure)</a:t>
            </a:r>
          </a:p>
          <a:p>
            <a:r>
              <a:rPr lang="en-US" sz="2000" dirty="0"/>
              <a:t>Ptolemaic system was loosely based on an Earth-centered cosmology, but the </a:t>
            </a:r>
            <a:r>
              <a:rPr lang="en-US" sz="2000" i="1" dirty="0"/>
              <a:t>ad hoc</a:t>
            </a:r>
            <a:r>
              <a:rPr lang="en-US" sz="2000" dirty="0"/>
              <a:t>  devices violated this.  </a:t>
            </a:r>
          </a:p>
          <a:p>
            <a:pPr marL="0" indent="0">
              <a:buNone/>
            </a:pP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9923"/>
            <a:ext cx="5280830" cy="6808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19505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17489337"/>
              </p:ext>
            </p:extLst>
          </p:nvPr>
        </p:nvGraphicFramePr>
        <p:xfrm>
          <a:off x="3130714" y="0"/>
          <a:ext cx="5989638" cy="7940675"/>
        </p:xfrm>
        <a:graphic>
          <a:graphicData uri="http://schemas.openxmlformats.org/presentationml/2006/ole">
            <mc:AlternateContent xmlns:mc="http://schemas.openxmlformats.org/markup-compatibility/2006">
              <mc:Choice xmlns:v="urn:schemas-microsoft-com:vml" Requires="v">
                <p:oleObj spid="_x0000_s3122" name="Picture" r:id="rId3" imgW="5989320" imgH="7934960" progId="Word.Picture.8">
                  <p:embed/>
                </p:oleObj>
              </mc:Choice>
              <mc:Fallback>
                <p:oleObj name="Picture" r:id="rId3" imgW="5989320" imgH="7934960"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0714" y="0"/>
                        <a:ext cx="5989638" cy="794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 Box 4"/>
          <p:cNvSpPr txBox="1">
            <a:spLocks noChangeArrowheads="1"/>
          </p:cNvSpPr>
          <p:nvPr/>
        </p:nvSpPr>
        <p:spPr bwMode="auto">
          <a:xfrm>
            <a:off x="0" y="3581400"/>
            <a:ext cx="2819399" cy="1676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j-lt"/>
                <a:cs typeface="Arial" pitchFamily="34" charset="0"/>
              </a:rPr>
              <a:t>Both devices cause the apparent speed </a:t>
            </a:r>
            <a:br>
              <a:rPr kumimoji="0" lang="en-US" sz="2400" b="0" i="0" u="none" strike="noStrike" cap="none" normalizeH="0" baseline="0" dirty="0" smtClean="0">
                <a:ln>
                  <a:noFill/>
                </a:ln>
                <a:solidFill>
                  <a:schemeClr val="tx1"/>
                </a:solidFill>
                <a:effectLst/>
                <a:latin typeface="+mj-lt"/>
                <a:cs typeface="Arial" pitchFamily="34" charset="0"/>
              </a:rPr>
            </a:br>
            <a:r>
              <a:rPr kumimoji="0" lang="en-US" sz="2400" b="0" i="0" u="none" strike="noStrike" cap="none" normalizeH="0" baseline="0" dirty="0" smtClean="0">
                <a:ln>
                  <a:noFill/>
                </a:ln>
                <a:solidFill>
                  <a:schemeClr val="tx1"/>
                </a:solidFill>
                <a:effectLst/>
                <a:latin typeface="+mj-lt"/>
                <a:cs typeface="Arial" pitchFamily="34" charset="0"/>
              </a:rPr>
              <a:t>of the motion across the sky to vary.</a:t>
            </a:r>
          </a:p>
        </p:txBody>
      </p:sp>
    </p:spTree>
    <p:extLst>
      <p:ext uri="{BB962C8B-B14F-4D97-AF65-F5344CB8AC3E}">
        <p14:creationId xmlns:p14="http://schemas.microsoft.com/office/powerpoint/2010/main" val="26213369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41012</TotalTime>
  <Words>1675</Words>
  <Application>Microsoft Macintosh PowerPoint</Application>
  <PresentationFormat>On-screen Show (4:3)</PresentationFormat>
  <Paragraphs>182</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Picture</vt:lpstr>
      <vt:lpstr>Themes for today</vt:lpstr>
      <vt:lpstr>Development of Astronomy.  Why? </vt:lpstr>
      <vt:lpstr>The astronomical data (remember, no telescopes until after 1600) </vt:lpstr>
      <vt:lpstr>2 sphere model</vt:lpstr>
      <vt:lpstr>The intuitive picture (Aristotle)</vt:lpstr>
      <vt:lpstr>Two sphere model  </vt:lpstr>
      <vt:lpstr>Further complications </vt:lpstr>
      <vt:lpstr>Planetary Motion</vt:lpstr>
      <vt:lpstr>PowerPoint Presentation</vt:lpstr>
      <vt:lpstr>Other Issues</vt:lpstr>
      <vt:lpstr>Selling points of two-sphere picture </vt:lpstr>
      <vt:lpstr>Philosophical background</vt:lpstr>
      <vt:lpstr>Copernicus  (&amp; Aristarchus)</vt:lpstr>
      <vt:lpstr>Thomas Digges' 1576 Copernican heliocentric model of the celestial orbs</vt:lpstr>
      <vt:lpstr>Copernicus’ accomplishments</vt:lpstr>
      <vt:lpstr>What Copernicus did not accomplish: </vt:lpstr>
      <vt:lpstr>Drawbacks of Copernicus’ theory</vt:lpstr>
      <vt:lpstr> Scorecard  </vt:lpstr>
      <vt:lpstr>The phases of  Venus</vt:lpstr>
      <vt:lpstr> Ptolemic model is completely ruled out </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Physics</dc:creator>
  <cp:lastModifiedBy>David Ceperley</cp:lastModifiedBy>
  <cp:revision>56</cp:revision>
  <cp:lastPrinted>2015-01-22T17:27:42Z</cp:lastPrinted>
  <dcterms:created xsi:type="dcterms:W3CDTF">2013-06-14T15:49:06Z</dcterms:created>
  <dcterms:modified xsi:type="dcterms:W3CDTF">2015-01-22T20:04:40Z</dcterms:modified>
</cp:coreProperties>
</file>