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2" r:id="rId5"/>
    <p:sldId id="259" r:id="rId6"/>
    <p:sldId id="260" r:id="rId7"/>
    <p:sldId id="261" r:id="rId8"/>
    <p:sldId id="262" r:id="rId9"/>
    <p:sldId id="263" r:id="rId10"/>
    <p:sldId id="268" r:id="rId11"/>
    <p:sldId id="264" r:id="rId12"/>
    <p:sldId id="265" r:id="rId13"/>
    <p:sldId id="267" r:id="rId14"/>
    <p:sldId id="266" r:id="rId15"/>
    <p:sldId id="271"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048" y="-96"/>
      </p:cViewPr>
      <p:guideLst>
        <p:guide orient="horz" pos="2160"/>
        <p:guide pos="2880"/>
      </p:guideLst>
    </p:cSldViewPr>
  </p:slideViewPr>
  <p:notesTextViewPr>
    <p:cViewPr>
      <p:scale>
        <a:sx n="1" d="1"/>
        <a:sy n="1" d="1"/>
      </p:scale>
      <p:origin x="0" y="0"/>
    </p:cViewPr>
  </p:notesTextViewPr>
  <p:sorterViewPr>
    <p:cViewPr>
      <p:scale>
        <a:sx n="119" d="100"/>
        <a:sy n="119"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C86B24-3008-43C1-B1DF-B99EF99C048B}" type="datetimeFigureOut">
              <a:rPr lang="en-US" smtClean="0"/>
              <a:t>1/26/15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982AA-59B4-4788-B171-29822D19924D}" type="slidenum">
              <a:rPr lang="en-US" smtClean="0"/>
              <a:t>‹#›</a:t>
            </a:fld>
            <a:endParaRPr lang="en-US"/>
          </a:p>
        </p:txBody>
      </p:sp>
    </p:spTree>
    <p:extLst>
      <p:ext uri="{BB962C8B-B14F-4D97-AF65-F5344CB8AC3E}">
        <p14:creationId xmlns:p14="http://schemas.microsoft.com/office/powerpoint/2010/main" val="1416075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C86B24-3008-43C1-B1DF-B99EF99C048B}" type="datetimeFigureOut">
              <a:rPr lang="en-US" smtClean="0"/>
              <a:t>1/26/15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982AA-59B4-4788-B171-29822D19924D}" type="slidenum">
              <a:rPr lang="en-US" smtClean="0"/>
              <a:t>‹#›</a:t>
            </a:fld>
            <a:endParaRPr lang="en-US"/>
          </a:p>
        </p:txBody>
      </p:sp>
    </p:spTree>
    <p:extLst>
      <p:ext uri="{BB962C8B-B14F-4D97-AF65-F5344CB8AC3E}">
        <p14:creationId xmlns:p14="http://schemas.microsoft.com/office/powerpoint/2010/main" val="1997868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C86B24-3008-43C1-B1DF-B99EF99C048B}" type="datetimeFigureOut">
              <a:rPr lang="en-US" smtClean="0"/>
              <a:t>1/26/15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982AA-59B4-4788-B171-29822D19924D}" type="slidenum">
              <a:rPr lang="en-US" smtClean="0"/>
              <a:t>‹#›</a:t>
            </a:fld>
            <a:endParaRPr lang="en-US"/>
          </a:p>
        </p:txBody>
      </p:sp>
    </p:spTree>
    <p:extLst>
      <p:ext uri="{BB962C8B-B14F-4D97-AF65-F5344CB8AC3E}">
        <p14:creationId xmlns:p14="http://schemas.microsoft.com/office/powerpoint/2010/main" val="1109076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C86B24-3008-43C1-B1DF-B99EF99C048B}" type="datetimeFigureOut">
              <a:rPr lang="en-US" smtClean="0"/>
              <a:t>1/26/15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982AA-59B4-4788-B171-29822D19924D}" type="slidenum">
              <a:rPr lang="en-US" smtClean="0"/>
              <a:t>‹#›</a:t>
            </a:fld>
            <a:endParaRPr lang="en-US"/>
          </a:p>
        </p:txBody>
      </p:sp>
    </p:spTree>
    <p:extLst>
      <p:ext uri="{BB962C8B-B14F-4D97-AF65-F5344CB8AC3E}">
        <p14:creationId xmlns:p14="http://schemas.microsoft.com/office/powerpoint/2010/main" val="713893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C86B24-3008-43C1-B1DF-B99EF99C048B}" type="datetimeFigureOut">
              <a:rPr lang="en-US" smtClean="0"/>
              <a:t>1/26/15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2982AA-59B4-4788-B171-29822D19924D}" type="slidenum">
              <a:rPr lang="en-US" smtClean="0"/>
              <a:t>‹#›</a:t>
            </a:fld>
            <a:endParaRPr lang="en-US"/>
          </a:p>
        </p:txBody>
      </p:sp>
    </p:spTree>
    <p:extLst>
      <p:ext uri="{BB962C8B-B14F-4D97-AF65-F5344CB8AC3E}">
        <p14:creationId xmlns:p14="http://schemas.microsoft.com/office/powerpoint/2010/main" val="320400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C86B24-3008-43C1-B1DF-B99EF99C048B}" type="datetimeFigureOut">
              <a:rPr lang="en-US" smtClean="0"/>
              <a:t>1/26/15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2982AA-59B4-4788-B171-29822D19924D}" type="slidenum">
              <a:rPr lang="en-US" smtClean="0"/>
              <a:t>‹#›</a:t>
            </a:fld>
            <a:endParaRPr lang="en-US"/>
          </a:p>
        </p:txBody>
      </p:sp>
    </p:spTree>
    <p:extLst>
      <p:ext uri="{BB962C8B-B14F-4D97-AF65-F5344CB8AC3E}">
        <p14:creationId xmlns:p14="http://schemas.microsoft.com/office/powerpoint/2010/main" val="818666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C86B24-3008-43C1-B1DF-B99EF99C048B}" type="datetimeFigureOut">
              <a:rPr lang="en-US" smtClean="0"/>
              <a:t>1/26/15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2982AA-59B4-4788-B171-29822D19924D}" type="slidenum">
              <a:rPr lang="en-US" smtClean="0"/>
              <a:t>‹#›</a:t>
            </a:fld>
            <a:endParaRPr lang="en-US"/>
          </a:p>
        </p:txBody>
      </p:sp>
    </p:spTree>
    <p:extLst>
      <p:ext uri="{BB962C8B-B14F-4D97-AF65-F5344CB8AC3E}">
        <p14:creationId xmlns:p14="http://schemas.microsoft.com/office/powerpoint/2010/main" val="1311716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C86B24-3008-43C1-B1DF-B99EF99C048B}" type="datetimeFigureOut">
              <a:rPr lang="en-US" smtClean="0"/>
              <a:t>1/26/15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2982AA-59B4-4788-B171-29822D19924D}" type="slidenum">
              <a:rPr lang="en-US" smtClean="0"/>
              <a:t>‹#›</a:t>
            </a:fld>
            <a:endParaRPr lang="en-US"/>
          </a:p>
        </p:txBody>
      </p:sp>
    </p:spTree>
    <p:extLst>
      <p:ext uri="{BB962C8B-B14F-4D97-AF65-F5344CB8AC3E}">
        <p14:creationId xmlns:p14="http://schemas.microsoft.com/office/powerpoint/2010/main" val="3593282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C86B24-3008-43C1-B1DF-B99EF99C048B}" type="datetimeFigureOut">
              <a:rPr lang="en-US" smtClean="0"/>
              <a:t>1/26/15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2982AA-59B4-4788-B171-29822D19924D}" type="slidenum">
              <a:rPr lang="en-US" smtClean="0"/>
              <a:t>‹#›</a:t>
            </a:fld>
            <a:endParaRPr lang="en-US"/>
          </a:p>
        </p:txBody>
      </p:sp>
    </p:spTree>
    <p:extLst>
      <p:ext uri="{BB962C8B-B14F-4D97-AF65-F5344CB8AC3E}">
        <p14:creationId xmlns:p14="http://schemas.microsoft.com/office/powerpoint/2010/main" val="317812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C86B24-3008-43C1-B1DF-B99EF99C048B}" type="datetimeFigureOut">
              <a:rPr lang="en-US" smtClean="0"/>
              <a:t>1/26/15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2982AA-59B4-4788-B171-29822D19924D}" type="slidenum">
              <a:rPr lang="en-US" smtClean="0"/>
              <a:t>‹#›</a:t>
            </a:fld>
            <a:endParaRPr lang="en-US"/>
          </a:p>
        </p:txBody>
      </p:sp>
    </p:spTree>
    <p:extLst>
      <p:ext uri="{BB962C8B-B14F-4D97-AF65-F5344CB8AC3E}">
        <p14:creationId xmlns:p14="http://schemas.microsoft.com/office/powerpoint/2010/main" val="2420146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C86B24-3008-43C1-B1DF-B99EF99C048B}" type="datetimeFigureOut">
              <a:rPr lang="en-US" smtClean="0"/>
              <a:t>1/26/15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2982AA-59B4-4788-B171-29822D19924D}" type="slidenum">
              <a:rPr lang="en-US" smtClean="0"/>
              <a:t>‹#›</a:t>
            </a:fld>
            <a:endParaRPr lang="en-US"/>
          </a:p>
        </p:txBody>
      </p:sp>
    </p:spTree>
    <p:extLst>
      <p:ext uri="{BB962C8B-B14F-4D97-AF65-F5344CB8AC3E}">
        <p14:creationId xmlns:p14="http://schemas.microsoft.com/office/powerpoint/2010/main" val="230012781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C86B24-3008-43C1-B1DF-B99EF99C048B}" type="datetimeFigureOut">
              <a:rPr lang="en-US" smtClean="0"/>
              <a:t>1/26/15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2982AA-59B4-4788-B171-29822D19924D}" type="slidenum">
              <a:rPr lang="en-US" smtClean="0"/>
              <a:t>‹#›</a:t>
            </a:fld>
            <a:endParaRPr lang="en-US"/>
          </a:p>
        </p:txBody>
      </p:sp>
    </p:spTree>
    <p:extLst>
      <p:ext uri="{BB962C8B-B14F-4D97-AF65-F5344CB8AC3E}">
        <p14:creationId xmlns:p14="http://schemas.microsoft.com/office/powerpoint/2010/main" val="576211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1.wmf"/><Relationship Id="rId5" Type="http://schemas.openxmlformats.org/officeDocument/2006/relationships/oleObject" Target="../embeddings/oleObject3.bin"/><Relationship Id="rId6" Type="http://schemas.openxmlformats.org/officeDocument/2006/relationships/image" Target="../media/image2.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914400"/>
          </a:xfrm>
        </p:spPr>
        <p:txBody>
          <a:bodyPr>
            <a:normAutofit/>
          </a:bodyPr>
          <a:lstStyle/>
          <a:p>
            <a:r>
              <a:rPr lang="en-US" sz="3600" dirty="0" err="1" smtClean="0">
                <a:solidFill>
                  <a:srgbClr val="C0504D"/>
                </a:solidFill>
              </a:rPr>
              <a:t>Tycho</a:t>
            </a:r>
            <a:r>
              <a:rPr lang="en-US" sz="3600" dirty="0" smtClean="0">
                <a:solidFill>
                  <a:srgbClr val="C0504D"/>
                </a:solidFill>
              </a:rPr>
              <a:t>/</a:t>
            </a:r>
            <a:r>
              <a:rPr lang="en-US" sz="3600" dirty="0" err="1" smtClean="0">
                <a:solidFill>
                  <a:srgbClr val="C0504D"/>
                </a:solidFill>
              </a:rPr>
              <a:t>Kepler</a:t>
            </a:r>
            <a:r>
              <a:rPr lang="en-US" sz="3600" dirty="0" smtClean="0">
                <a:solidFill>
                  <a:srgbClr val="C0504D"/>
                </a:solidFill>
              </a:rPr>
              <a:t>/Galileo</a:t>
            </a:r>
            <a:endParaRPr lang="en-US" sz="3600" dirty="0">
              <a:solidFill>
                <a:srgbClr val="C0504D"/>
              </a:solidFill>
            </a:endParaRPr>
          </a:p>
        </p:txBody>
      </p:sp>
      <p:sp>
        <p:nvSpPr>
          <p:cNvPr id="3" name="Subtitle 2"/>
          <p:cNvSpPr>
            <a:spLocks noGrp="1"/>
          </p:cNvSpPr>
          <p:nvPr>
            <p:ph type="subTitle" idx="1"/>
          </p:nvPr>
        </p:nvSpPr>
        <p:spPr>
          <a:xfrm>
            <a:off x="0" y="1066800"/>
            <a:ext cx="9144000" cy="3886200"/>
          </a:xfrm>
        </p:spPr>
        <p:txBody>
          <a:bodyPr>
            <a:normAutofit fontScale="77500" lnSpcReduction="20000"/>
          </a:bodyPr>
          <a:lstStyle/>
          <a:p>
            <a:r>
              <a:rPr lang="en-US" u="sng" dirty="0">
                <a:solidFill>
                  <a:schemeClr val="tx1"/>
                </a:solidFill>
              </a:rPr>
              <a:t>Themes for today</a:t>
            </a:r>
            <a:r>
              <a:rPr lang="en-US" dirty="0">
                <a:solidFill>
                  <a:schemeClr val="tx1"/>
                </a:solidFill>
              </a:rPr>
              <a:t>:</a:t>
            </a:r>
          </a:p>
          <a:p>
            <a:pPr algn="l"/>
            <a:r>
              <a:rPr lang="en-US" dirty="0">
                <a:solidFill>
                  <a:schemeClr val="tx1"/>
                </a:solidFill>
              </a:rPr>
              <a:t>•	The effect of a world view on interpretation of the evidence.</a:t>
            </a:r>
          </a:p>
          <a:p>
            <a:pPr algn="l"/>
            <a:r>
              <a:rPr lang="en-US" dirty="0">
                <a:solidFill>
                  <a:schemeClr val="tx1"/>
                </a:solidFill>
              </a:rPr>
              <a:t>•	The relation between physics and cosmology.</a:t>
            </a:r>
          </a:p>
          <a:p>
            <a:pPr algn="l"/>
            <a:r>
              <a:rPr lang="en-US" dirty="0">
                <a:solidFill>
                  <a:schemeClr val="tx1"/>
                </a:solidFill>
              </a:rPr>
              <a:t>•	Which mathematical constructs stand for “real” entities?</a:t>
            </a:r>
          </a:p>
          <a:p>
            <a:pPr algn="l"/>
            <a:r>
              <a:rPr lang="en-US" dirty="0">
                <a:solidFill>
                  <a:schemeClr val="tx1"/>
                </a:solidFill>
              </a:rPr>
              <a:t> </a:t>
            </a:r>
          </a:p>
          <a:p>
            <a:r>
              <a:rPr lang="en-US" u="sng" dirty="0">
                <a:solidFill>
                  <a:schemeClr val="tx1"/>
                </a:solidFill>
              </a:rPr>
              <a:t>Topics</a:t>
            </a:r>
            <a:r>
              <a:rPr lang="en-US" dirty="0">
                <a:solidFill>
                  <a:schemeClr val="tx1"/>
                </a:solidFill>
              </a:rPr>
              <a:t>:</a:t>
            </a:r>
          </a:p>
          <a:p>
            <a:pPr algn="l"/>
            <a:r>
              <a:rPr lang="en-US" dirty="0">
                <a:solidFill>
                  <a:schemeClr val="tx1"/>
                </a:solidFill>
              </a:rPr>
              <a:t>•	</a:t>
            </a:r>
            <a:r>
              <a:rPr lang="en-US" dirty="0" err="1">
                <a:solidFill>
                  <a:schemeClr val="tx1"/>
                </a:solidFill>
              </a:rPr>
              <a:t>Tycho's</a:t>
            </a:r>
            <a:r>
              <a:rPr lang="en-US" dirty="0">
                <a:solidFill>
                  <a:schemeClr val="tx1"/>
                </a:solidFill>
              </a:rPr>
              <a:t> Earth-centered universe</a:t>
            </a:r>
          </a:p>
          <a:p>
            <a:pPr algn="l"/>
            <a:r>
              <a:rPr lang="en-US" dirty="0">
                <a:solidFill>
                  <a:schemeClr val="tx1"/>
                </a:solidFill>
              </a:rPr>
              <a:t>•	</a:t>
            </a:r>
            <a:r>
              <a:rPr lang="en-US" dirty="0" err="1">
                <a:solidFill>
                  <a:schemeClr val="tx1"/>
                </a:solidFill>
              </a:rPr>
              <a:t>Kepler’s</a:t>
            </a:r>
            <a:r>
              <a:rPr lang="en-US" dirty="0">
                <a:solidFill>
                  <a:schemeClr val="tx1"/>
                </a:solidFill>
              </a:rPr>
              <a:t> solution to the problem of the planets.</a:t>
            </a:r>
          </a:p>
          <a:p>
            <a:pPr algn="l"/>
            <a:r>
              <a:rPr lang="en-US" dirty="0">
                <a:solidFill>
                  <a:schemeClr val="tx1"/>
                </a:solidFill>
              </a:rPr>
              <a:t>•	Galileo’s overthrow of Aristotle’s physics (part 1).</a:t>
            </a:r>
          </a:p>
          <a:p>
            <a:endParaRPr lang="en-US" dirty="0"/>
          </a:p>
        </p:txBody>
      </p:sp>
    </p:spTree>
    <p:extLst>
      <p:ext uri="{BB962C8B-B14F-4D97-AF65-F5344CB8AC3E}">
        <p14:creationId xmlns:p14="http://schemas.microsoft.com/office/powerpoint/2010/main" val="364771225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dirty="0" smtClean="0">
                <a:solidFill>
                  <a:srgbClr val="C0504D"/>
                </a:solidFill>
              </a:rPr>
              <a:t>Can we keep </a:t>
            </a:r>
            <a:r>
              <a:rPr lang="en-US" sz="3600" dirty="0" err="1" smtClean="0">
                <a:solidFill>
                  <a:srgbClr val="C0504D"/>
                </a:solidFill>
              </a:rPr>
              <a:t>Tycho’s</a:t>
            </a:r>
            <a:r>
              <a:rPr lang="en-US" sz="3600" dirty="0" smtClean="0">
                <a:solidFill>
                  <a:srgbClr val="C0504D"/>
                </a:solidFill>
              </a:rPr>
              <a:t> Model</a:t>
            </a:r>
            <a:r>
              <a:rPr lang="en-US" dirty="0" smtClean="0">
                <a:solidFill>
                  <a:srgbClr val="C0504D"/>
                </a:solidFill>
              </a:rPr>
              <a:t>?</a:t>
            </a:r>
            <a:endParaRPr lang="en-US" dirty="0">
              <a:solidFill>
                <a:srgbClr val="C0504D"/>
              </a:solidFill>
            </a:endParaRPr>
          </a:p>
        </p:txBody>
      </p:sp>
      <p:sp>
        <p:nvSpPr>
          <p:cNvPr id="3" name="Content Placeholder 2"/>
          <p:cNvSpPr>
            <a:spLocks noGrp="1"/>
          </p:cNvSpPr>
          <p:nvPr>
            <p:ph idx="1"/>
          </p:nvPr>
        </p:nvSpPr>
        <p:spPr>
          <a:xfrm>
            <a:off x="152400" y="1447800"/>
            <a:ext cx="8991600" cy="5410200"/>
          </a:xfrm>
        </p:spPr>
        <p:txBody>
          <a:bodyPr>
            <a:normAutofit fontScale="70000" lnSpcReduction="20000"/>
          </a:bodyPr>
          <a:lstStyle/>
          <a:p>
            <a:r>
              <a:rPr lang="en-US" dirty="0" err="1"/>
              <a:t>Tycho’s</a:t>
            </a:r>
            <a:r>
              <a:rPr lang="en-US" dirty="0"/>
              <a:t> </a:t>
            </a:r>
            <a:r>
              <a:rPr lang="en-US" dirty="0" smtClean="0"/>
              <a:t>mode now </a:t>
            </a:r>
            <a:r>
              <a:rPr lang="en-US" dirty="0"/>
              <a:t>requires that the Sun’s motion about the Earth is described in the same way as the planets’ motions about the Sun. </a:t>
            </a:r>
            <a:endParaRPr lang="en-US" dirty="0" smtClean="0"/>
          </a:p>
          <a:p>
            <a:pPr lvl="1"/>
            <a:r>
              <a:rPr lang="en-US" dirty="0" smtClean="0"/>
              <a:t>the </a:t>
            </a:r>
            <a:r>
              <a:rPr lang="en-US" dirty="0"/>
              <a:t>period of the Sun's orbit around the Earth is exactly the same as would be the period of the Earth's orbit around the Sun, if the Earth were a planet</a:t>
            </a:r>
            <a:r>
              <a:rPr lang="en-US" dirty="0" smtClean="0"/>
              <a:t>!</a:t>
            </a:r>
          </a:p>
          <a:p>
            <a:pPr lvl="1"/>
            <a:r>
              <a:rPr lang="en-US" dirty="0" smtClean="0"/>
              <a:t> </a:t>
            </a:r>
            <a:r>
              <a:rPr lang="en-US" dirty="0"/>
              <a:t>And the Earth happens to be about the same size as some other </a:t>
            </a:r>
            <a:r>
              <a:rPr lang="en-US" dirty="0" smtClean="0"/>
              <a:t>planets.</a:t>
            </a:r>
          </a:p>
          <a:p>
            <a:pPr lvl="1"/>
            <a:r>
              <a:rPr lang="en-US" dirty="0" smtClean="0"/>
              <a:t>And </a:t>
            </a:r>
            <a:r>
              <a:rPr lang="en-US" dirty="0"/>
              <a:t>all the other instances we see have the littler object going around the bigger object. </a:t>
            </a:r>
            <a:endParaRPr lang="en-US" dirty="0" smtClean="0"/>
          </a:p>
          <a:p>
            <a:r>
              <a:rPr lang="en-US" dirty="0" smtClean="0"/>
              <a:t>If </a:t>
            </a:r>
            <a:r>
              <a:rPr lang="en-US" dirty="0"/>
              <a:t>it orbits like a planet and looks like a planet…..</a:t>
            </a:r>
          </a:p>
          <a:p>
            <a:r>
              <a:rPr lang="en-US" dirty="0"/>
              <a:t>A</a:t>
            </a:r>
            <a:r>
              <a:rPr lang="en-US" dirty="0" smtClean="0"/>
              <a:t>stronomy </a:t>
            </a:r>
            <a:r>
              <a:rPr lang="en-US" dirty="0"/>
              <a:t>is now MUCH simpler if we </a:t>
            </a:r>
            <a:r>
              <a:rPr lang="en-US" dirty="0" smtClean="0"/>
              <a:t>say </a:t>
            </a:r>
            <a:r>
              <a:rPr lang="en-US" dirty="0"/>
              <a:t>the Earth </a:t>
            </a:r>
            <a:r>
              <a:rPr lang="en-US" dirty="0" smtClean="0"/>
              <a:t>moves </a:t>
            </a:r>
            <a:r>
              <a:rPr lang="en-US" dirty="0"/>
              <a:t>like other planets.</a:t>
            </a:r>
          </a:p>
          <a:p>
            <a:r>
              <a:rPr lang="en-US" dirty="0"/>
              <a:t>But if the Earth moves, we need a new physics of motion.</a:t>
            </a:r>
          </a:p>
          <a:p>
            <a:r>
              <a:rPr lang="en-US" dirty="0"/>
              <a:t>So at this point we have a choice: </a:t>
            </a:r>
            <a:endParaRPr lang="en-US" dirty="0" smtClean="0"/>
          </a:p>
          <a:p>
            <a:pPr lvl="1"/>
            <a:r>
              <a:rPr lang="en-US" dirty="0" smtClean="0"/>
              <a:t>astronomy </a:t>
            </a:r>
            <a:r>
              <a:rPr lang="en-US" dirty="0"/>
              <a:t>seems to need the Earth's motion for simplicity, </a:t>
            </a:r>
            <a:endParaRPr lang="en-US" dirty="0" smtClean="0"/>
          </a:p>
          <a:p>
            <a:pPr lvl="1"/>
            <a:r>
              <a:rPr lang="en-US" dirty="0" smtClean="0"/>
              <a:t>but </a:t>
            </a:r>
            <a:r>
              <a:rPr lang="en-US" dirty="0"/>
              <a:t>terrestrial dynamics (as seen by Aristotle) requires that the Earth stand still</a:t>
            </a:r>
            <a:r>
              <a:rPr lang="en-US" dirty="0" smtClean="0"/>
              <a:t>.</a:t>
            </a:r>
            <a:endParaRPr lang="en-US" dirty="0"/>
          </a:p>
        </p:txBody>
      </p:sp>
    </p:spTree>
    <p:extLst>
      <p:ext uri="{BB962C8B-B14F-4D97-AF65-F5344CB8AC3E}">
        <p14:creationId xmlns:p14="http://schemas.microsoft.com/office/powerpoint/2010/main" val="113494664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600" dirty="0">
                <a:solidFill>
                  <a:srgbClr val="C0504D"/>
                </a:solidFill>
              </a:rPr>
              <a:t>Aristotle’s physics</a:t>
            </a:r>
          </a:p>
        </p:txBody>
      </p:sp>
      <p:sp>
        <p:nvSpPr>
          <p:cNvPr id="3" name="Content Placeholder 2"/>
          <p:cNvSpPr>
            <a:spLocks noGrp="1"/>
          </p:cNvSpPr>
          <p:nvPr>
            <p:ph idx="1"/>
          </p:nvPr>
        </p:nvSpPr>
        <p:spPr>
          <a:xfrm>
            <a:off x="76200" y="1219200"/>
            <a:ext cx="9067800" cy="5486400"/>
          </a:xfrm>
        </p:spPr>
        <p:txBody>
          <a:bodyPr>
            <a:normAutofit fontScale="77500" lnSpcReduction="20000"/>
          </a:bodyPr>
          <a:lstStyle/>
          <a:p>
            <a:r>
              <a:rPr lang="en-US" dirty="0"/>
              <a:t>Aristotle argued that the Earth can’t be moving because “everything not actually standing on the Earth would seem to move together the opposite way.”  This argument is based on the assumption that the air, </a:t>
            </a:r>
            <a:r>
              <a:rPr lang="en-US" i="1" dirty="0"/>
              <a:t>etc</a:t>
            </a:r>
            <a:r>
              <a:rPr lang="en-US" dirty="0"/>
              <a:t>. tries to stand still (zero velocity) in some absolute sense.</a:t>
            </a:r>
          </a:p>
          <a:p>
            <a:r>
              <a:rPr lang="en-US" dirty="0"/>
              <a:t>Aristotle describes both a natural motion and a natural position:</a:t>
            </a:r>
          </a:p>
          <a:p>
            <a:pPr lvl="1"/>
            <a:r>
              <a:rPr lang="en-US" dirty="0"/>
              <a:t>The natural motion of the Earth and its parts is to the center of the Universe</a:t>
            </a:r>
          </a:p>
          <a:p>
            <a:pPr lvl="1"/>
            <a:r>
              <a:rPr lang="en-US" dirty="0"/>
              <a:t>It is not every chance direction which is up, but where fire and what is light are carried ... </a:t>
            </a:r>
            <a:r>
              <a:rPr lang="en-US" dirty="0" smtClean="0"/>
              <a:t>(</a:t>
            </a:r>
            <a:r>
              <a:rPr lang="en-US" smtClean="0"/>
              <a:t>Down is) </a:t>
            </a:r>
            <a:r>
              <a:rPr lang="en-US" dirty="0"/>
              <a:t>where what has weight and is made of earth are carried. ... These places do not differ merely in relative position, but also as possessing distinct </a:t>
            </a:r>
            <a:r>
              <a:rPr lang="en-US" dirty="0" smtClean="0"/>
              <a:t>potencies.</a:t>
            </a:r>
            <a:br>
              <a:rPr lang="en-US" dirty="0" smtClean="0"/>
            </a:br>
            <a:r>
              <a:rPr lang="en-US" dirty="0" smtClean="0"/>
              <a:t>I.e</a:t>
            </a:r>
            <a:r>
              <a:rPr lang="en-US" dirty="0"/>
              <a:t>. heavy bodies fall toward the center of the Earth not because it is the center of the Earth, but because it is the center of the universe- that's why the Earth is there.</a:t>
            </a:r>
          </a:p>
          <a:p>
            <a:r>
              <a:rPr lang="en-US" dirty="0"/>
              <a:t>This is the first explicit appearance of a recurrent issue - </a:t>
            </a:r>
            <a:br>
              <a:rPr lang="en-US" dirty="0"/>
            </a:br>
            <a:r>
              <a:rPr lang="en-US" dirty="0"/>
              <a:t>is there a structure to space, or only to the stuff in it?</a:t>
            </a:r>
          </a:p>
          <a:p>
            <a:endParaRPr lang="en-US" dirty="0"/>
          </a:p>
        </p:txBody>
      </p:sp>
    </p:spTree>
    <p:extLst>
      <p:ext uri="{BB962C8B-B14F-4D97-AF65-F5344CB8AC3E}">
        <p14:creationId xmlns:p14="http://schemas.microsoft.com/office/powerpoint/2010/main" val="136269018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504D"/>
                </a:solidFill>
              </a:rPr>
              <a:t>Aristotle against Inertia</a:t>
            </a:r>
            <a:endParaRPr lang="en-US" dirty="0">
              <a:solidFill>
                <a:srgbClr val="C0504D"/>
              </a:solidFill>
            </a:endParaRPr>
          </a:p>
        </p:txBody>
      </p:sp>
      <p:sp>
        <p:nvSpPr>
          <p:cNvPr id="3" name="Content Placeholder 2"/>
          <p:cNvSpPr>
            <a:spLocks noGrp="1"/>
          </p:cNvSpPr>
          <p:nvPr>
            <p:ph idx="1"/>
          </p:nvPr>
        </p:nvSpPr>
        <p:spPr>
          <a:xfrm>
            <a:off x="0" y="1295401"/>
            <a:ext cx="9144000" cy="762000"/>
          </a:xfrm>
        </p:spPr>
        <p:txBody>
          <a:bodyPr/>
          <a:lstStyle/>
          <a:p>
            <a:r>
              <a:rPr lang="en-US" sz="2000" dirty="0" smtClean="0"/>
              <a:t>He </a:t>
            </a:r>
            <a:r>
              <a:rPr lang="en-US" sz="2000" dirty="0"/>
              <a:t>argued that an arrow in flight was kept in motion by the displaced air rushing in behind the arrow.</a:t>
            </a:r>
          </a:p>
          <a:p>
            <a:endParaRPr lang="en-US" dirty="0"/>
          </a:p>
        </p:txBody>
      </p:sp>
      <p:sp>
        <p:nvSpPr>
          <p:cNvPr id="4" name="TextBox 3"/>
          <p:cNvSpPr txBox="1"/>
          <p:nvPr/>
        </p:nvSpPr>
        <p:spPr>
          <a:xfrm>
            <a:off x="0" y="5720227"/>
            <a:ext cx="9111427" cy="1384995"/>
          </a:xfrm>
          <a:prstGeom prst="rect">
            <a:avLst/>
          </a:prstGeom>
          <a:noFill/>
        </p:spPr>
        <p:txBody>
          <a:bodyPr wrap="square" rtlCol="0">
            <a:spAutoFit/>
          </a:bodyPr>
          <a:lstStyle/>
          <a:p>
            <a:r>
              <a:rPr lang="en-US" sz="2800" dirty="0">
                <a:solidFill>
                  <a:srgbClr val="FF0000"/>
                </a:solidFill>
              </a:rPr>
              <a:t>Question: what evidence comes to mind as to whether the medium sustains the motion?</a:t>
            </a:r>
          </a:p>
          <a:p>
            <a:endParaRPr lang="en-US" sz="2800" dirty="0"/>
          </a:p>
        </p:txBody>
      </p:sp>
      <p:grpSp>
        <p:nvGrpSpPr>
          <p:cNvPr id="18" name="Group 17"/>
          <p:cNvGrpSpPr/>
          <p:nvPr/>
        </p:nvGrpSpPr>
        <p:grpSpPr>
          <a:xfrm>
            <a:off x="1319448" y="2250438"/>
            <a:ext cx="6185914" cy="2408430"/>
            <a:chOff x="1319448" y="2250438"/>
            <a:chExt cx="6185914" cy="2408430"/>
          </a:xfrm>
        </p:grpSpPr>
        <p:grpSp>
          <p:nvGrpSpPr>
            <p:cNvPr id="8" name="Group 7"/>
            <p:cNvGrpSpPr/>
            <p:nvPr/>
          </p:nvGrpSpPr>
          <p:grpSpPr>
            <a:xfrm>
              <a:off x="2514600" y="3200400"/>
              <a:ext cx="3733800" cy="484632"/>
              <a:chOff x="3200400" y="3200400"/>
              <a:chExt cx="3733800" cy="484632"/>
            </a:xfrm>
          </p:grpSpPr>
          <p:cxnSp>
            <p:nvCxnSpPr>
              <p:cNvPr id="6" name="Straight Arrow Connector 5"/>
              <p:cNvCxnSpPr/>
              <p:nvPr/>
            </p:nvCxnSpPr>
            <p:spPr>
              <a:xfrm>
                <a:off x="3657600" y="3442716"/>
                <a:ext cx="3276600" cy="0"/>
              </a:xfrm>
              <a:prstGeom prst="straightConnector1">
                <a:avLst/>
              </a:prstGeom>
              <a:ln w="76200">
                <a:solidFill>
                  <a:schemeClr val="accent1"/>
                </a:solidFill>
                <a:tailEnd type="arrow"/>
              </a:ln>
            </p:spPr>
            <p:style>
              <a:lnRef idx="1">
                <a:schemeClr val="accent1"/>
              </a:lnRef>
              <a:fillRef idx="0">
                <a:schemeClr val="accent1"/>
              </a:fillRef>
              <a:effectRef idx="0">
                <a:schemeClr val="accent1"/>
              </a:effectRef>
              <a:fontRef idx="minor">
                <a:schemeClr val="tx1"/>
              </a:fontRef>
            </p:style>
          </p:cxnSp>
          <p:sp>
            <p:nvSpPr>
              <p:cNvPr id="7" name="Chevron 6"/>
              <p:cNvSpPr/>
              <p:nvPr/>
            </p:nvSpPr>
            <p:spPr>
              <a:xfrm>
                <a:off x="3200400" y="3200400"/>
                <a:ext cx="484632" cy="48463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1" name="Group 10"/>
            <p:cNvGrpSpPr/>
            <p:nvPr/>
          </p:nvGrpSpPr>
          <p:grpSpPr>
            <a:xfrm>
              <a:off x="6597565" y="2301238"/>
              <a:ext cx="907797" cy="2272962"/>
              <a:chOff x="7100316" y="2385906"/>
              <a:chExt cx="907797" cy="2272962"/>
            </a:xfrm>
          </p:grpSpPr>
          <p:sp>
            <p:nvSpPr>
              <p:cNvPr id="9" name="Curved Up Arrow 8"/>
              <p:cNvSpPr/>
              <p:nvPr/>
            </p:nvSpPr>
            <p:spPr>
              <a:xfrm rot="16200000">
                <a:off x="6934200" y="2552022"/>
                <a:ext cx="1216152" cy="883920"/>
              </a:xfrm>
              <a:prstGeom prst="curvedUp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Curved Up Arrow 9"/>
              <p:cNvSpPr/>
              <p:nvPr/>
            </p:nvSpPr>
            <p:spPr>
              <a:xfrm rot="5400000" flipV="1">
                <a:off x="6958077" y="3608832"/>
                <a:ext cx="1216152" cy="883920"/>
              </a:xfrm>
              <a:prstGeom prst="curvedUp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5" name="Group 14"/>
            <p:cNvGrpSpPr/>
            <p:nvPr/>
          </p:nvGrpSpPr>
          <p:grpSpPr>
            <a:xfrm>
              <a:off x="1319448" y="2250438"/>
              <a:ext cx="883920" cy="2408430"/>
              <a:chOff x="1319448" y="2250438"/>
              <a:chExt cx="883920" cy="2408430"/>
            </a:xfrm>
          </p:grpSpPr>
          <p:sp>
            <p:nvSpPr>
              <p:cNvPr id="13" name="Curved Up Arrow 12"/>
              <p:cNvSpPr/>
              <p:nvPr/>
            </p:nvSpPr>
            <p:spPr>
              <a:xfrm rot="16200000" flipH="1" flipV="1">
                <a:off x="1153332" y="2416554"/>
                <a:ext cx="1216152" cy="883920"/>
              </a:xfrm>
              <a:prstGeom prst="curvedUp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Curved Up Arrow 13"/>
              <p:cNvSpPr/>
              <p:nvPr/>
            </p:nvSpPr>
            <p:spPr>
              <a:xfrm rot="5400000" flipH="1">
                <a:off x="1153332" y="3608832"/>
                <a:ext cx="1216152" cy="883920"/>
              </a:xfrm>
              <a:prstGeom prst="curvedUp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6" name="Down Arrow 15"/>
            <p:cNvSpPr/>
            <p:nvPr/>
          </p:nvSpPr>
          <p:spPr>
            <a:xfrm rot="5220000">
              <a:off x="4357954" y="2680548"/>
              <a:ext cx="300345" cy="3491485"/>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rot="16380000" flipV="1">
              <a:off x="4281675" y="731088"/>
              <a:ext cx="304801" cy="3491485"/>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0512511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39762"/>
          </a:xfrm>
        </p:spPr>
        <p:txBody>
          <a:bodyPr>
            <a:normAutofit fontScale="90000"/>
          </a:bodyPr>
          <a:lstStyle/>
          <a:p>
            <a:r>
              <a:rPr lang="en-US" dirty="0" smtClean="0">
                <a:solidFill>
                  <a:srgbClr val="C0504D"/>
                </a:solidFill>
              </a:rPr>
              <a:t>Metaphysics: Aristotle -&gt; Galileo</a:t>
            </a:r>
            <a:endParaRPr lang="en-US" dirty="0">
              <a:solidFill>
                <a:srgbClr val="C0504D"/>
              </a:solidFill>
            </a:endParaRPr>
          </a:p>
        </p:txBody>
      </p:sp>
      <p:sp>
        <p:nvSpPr>
          <p:cNvPr id="3" name="Content Placeholder 2"/>
          <p:cNvSpPr>
            <a:spLocks noGrp="1"/>
          </p:cNvSpPr>
          <p:nvPr>
            <p:ph idx="1"/>
          </p:nvPr>
        </p:nvSpPr>
        <p:spPr>
          <a:xfrm>
            <a:off x="0" y="762000"/>
            <a:ext cx="9144000" cy="5791200"/>
          </a:xfrm>
        </p:spPr>
        <p:txBody>
          <a:bodyPr>
            <a:normAutofit fontScale="77500" lnSpcReduction="20000"/>
          </a:bodyPr>
          <a:lstStyle/>
          <a:p>
            <a:r>
              <a:rPr lang="en-US" sz="2800" u="sng" dirty="0" smtClean="0"/>
              <a:t>Aristotle</a:t>
            </a:r>
          </a:p>
          <a:p>
            <a:pPr lvl="1"/>
            <a:r>
              <a:rPr lang="en-US" sz="2400" dirty="0" smtClean="0"/>
              <a:t>mechanics </a:t>
            </a:r>
            <a:r>
              <a:rPr lang="en-US" sz="2400" dirty="0"/>
              <a:t>blended with a sense of purpose.</a:t>
            </a:r>
            <a:br>
              <a:rPr lang="en-US" sz="2400" dirty="0"/>
            </a:br>
            <a:r>
              <a:rPr lang="en-US" sz="2400" dirty="0"/>
              <a:t> E.g. the gods were immortal, the stars never changed, therefore the gods dwelt in the eternal stars. Both embodied perfection unknown on Earth. Some version of these ideas predated Aristotle and continued into medieval thought.</a:t>
            </a:r>
            <a:endParaRPr lang="en-US" sz="1400" dirty="0"/>
          </a:p>
          <a:p>
            <a:r>
              <a:rPr lang="en-US" sz="2800" u="sng" dirty="0" smtClean="0"/>
              <a:t>Galileo</a:t>
            </a:r>
            <a:r>
              <a:rPr lang="en-US" sz="2800" dirty="0" smtClean="0"/>
              <a:t>: a whole new way of looking</a:t>
            </a:r>
          </a:p>
          <a:p>
            <a:pPr lvl="1"/>
            <a:r>
              <a:rPr lang="en-US" dirty="0" smtClean="0"/>
              <a:t>Believed </a:t>
            </a:r>
            <a:r>
              <a:rPr lang="en-US" dirty="0"/>
              <a:t>there is a reality independent of our senses.  In fact, our senses often mislead us (</a:t>
            </a:r>
            <a:r>
              <a:rPr lang="en-US" i="1" dirty="0"/>
              <a:t>e.g.</a:t>
            </a:r>
            <a:r>
              <a:rPr lang="en-US" dirty="0"/>
              <a:t>, the Earth does  move</a:t>
            </a:r>
            <a:r>
              <a:rPr lang="en-US" dirty="0" smtClean="0"/>
              <a:t>).</a:t>
            </a:r>
            <a:endParaRPr lang="en-US" sz="1600" dirty="0" smtClean="0"/>
          </a:p>
          <a:p>
            <a:pPr lvl="2"/>
            <a:r>
              <a:rPr lang="en-US" dirty="0" smtClean="0"/>
              <a:t>“</a:t>
            </a:r>
            <a:r>
              <a:rPr lang="en-US" dirty="0"/>
              <a:t>I cannot sufficiently admire the eminence of those men’s [Aristarchus and Copernicus] wits. ... They have been able to prefer that which their reason dictated to them to that which sensible experiments represented most manifestly to the contrary.”</a:t>
            </a:r>
            <a:r>
              <a:rPr lang="en-US" sz="3200" dirty="0"/>
              <a:t> </a:t>
            </a:r>
            <a:r>
              <a:rPr lang="en-US" sz="2000" dirty="0"/>
              <a:t>(</a:t>
            </a:r>
            <a:r>
              <a:rPr lang="en-US" sz="2000" i="1" dirty="0"/>
              <a:t>Two Great </a:t>
            </a:r>
            <a:r>
              <a:rPr lang="en-US" sz="2000" i="1" dirty="0" smtClean="0"/>
              <a:t>Systems</a:t>
            </a:r>
            <a:r>
              <a:rPr lang="en-US" sz="2000" dirty="0" smtClean="0"/>
              <a:t>)</a:t>
            </a:r>
          </a:p>
          <a:p>
            <a:pPr lvl="1"/>
            <a:r>
              <a:rPr lang="en-US" dirty="0" smtClean="0"/>
              <a:t>Performed </a:t>
            </a:r>
            <a:r>
              <a:rPr lang="en-US" dirty="0"/>
              <a:t>systematic experiments to determine the behavior of objects.  Words alone are not significant</a:t>
            </a:r>
            <a:r>
              <a:rPr lang="en-US" dirty="0" smtClean="0"/>
              <a:t>.</a:t>
            </a:r>
          </a:p>
          <a:p>
            <a:pPr lvl="2"/>
            <a:r>
              <a:rPr lang="en-US" dirty="0" smtClean="0"/>
              <a:t>“</a:t>
            </a:r>
            <a:r>
              <a:rPr lang="en-US" dirty="0"/>
              <a:t>Our disputes are about the sensible world, and not one of paper.”</a:t>
            </a:r>
            <a:r>
              <a:rPr lang="en-US" sz="2400" dirty="0"/>
              <a:t> </a:t>
            </a:r>
            <a:r>
              <a:rPr lang="en-US" sz="1600" dirty="0"/>
              <a:t>(</a:t>
            </a:r>
            <a:r>
              <a:rPr lang="en-US" sz="1600" i="1" dirty="0"/>
              <a:t>Dialog Concerning the Two Great Systems of the </a:t>
            </a:r>
            <a:r>
              <a:rPr lang="en-US" sz="1600" i="1" dirty="0" smtClean="0"/>
              <a:t>World</a:t>
            </a:r>
            <a:r>
              <a:rPr lang="en-US" sz="1600" dirty="0" smtClean="0"/>
              <a:t>)</a:t>
            </a:r>
            <a:endParaRPr lang="en-US" sz="1400" dirty="0" smtClean="0"/>
          </a:p>
          <a:p>
            <a:pPr lvl="1"/>
            <a:r>
              <a:rPr lang="en-US" dirty="0" smtClean="0"/>
              <a:t>The </a:t>
            </a:r>
            <a:r>
              <a:rPr lang="en-US" dirty="0"/>
              <a:t>idea of cause is separated from any notion of purpose.  Cause is merely the effect one object has on another.  “Purpose” implies a more global interaction (a goal).  Huygens and Leibniz were more radical; they spoke of the universe as a machine. </a:t>
            </a:r>
          </a:p>
          <a:p>
            <a:pPr lvl="1"/>
            <a:endParaRPr lang="en-US" sz="2400" dirty="0"/>
          </a:p>
        </p:txBody>
      </p:sp>
    </p:spTree>
    <p:extLst>
      <p:ext uri="{BB962C8B-B14F-4D97-AF65-F5344CB8AC3E}">
        <p14:creationId xmlns:p14="http://schemas.microsoft.com/office/powerpoint/2010/main" val="259341038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3600" dirty="0" smtClean="0">
                <a:solidFill>
                  <a:srgbClr val="C0504D"/>
                </a:solidFill>
              </a:rPr>
              <a:t>Galileo: Reason and Data</a:t>
            </a:r>
            <a:endParaRPr lang="en-US" sz="3600" dirty="0">
              <a:solidFill>
                <a:srgbClr val="C0504D"/>
              </a:solidFill>
            </a:endParaRPr>
          </a:p>
        </p:txBody>
      </p:sp>
      <p:sp>
        <p:nvSpPr>
          <p:cNvPr id="3" name="Content Placeholder 2"/>
          <p:cNvSpPr>
            <a:spLocks noGrp="1"/>
          </p:cNvSpPr>
          <p:nvPr>
            <p:ph idx="1"/>
          </p:nvPr>
        </p:nvSpPr>
        <p:spPr>
          <a:xfrm>
            <a:off x="152400" y="762000"/>
            <a:ext cx="8991600" cy="5364163"/>
          </a:xfrm>
        </p:spPr>
        <p:txBody>
          <a:bodyPr>
            <a:normAutofit fontScale="62500" lnSpcReduction="20000"/>
          </a:bodyPr>
          <a:lstStyle/>
          <a:p>
            <a:r>
              <a:rPr lang="en-US" dirty="0" smtClean="0"/>
              <a:t>Data are </a:t>
            </a:r>
            <a:r>
              <a:rPr lang="en-US" dirty="0"/>
              <a:t>not the whole story; </a:t>
            </a:r>
            <a:r>
              <a:rPr lang="en-US" dirty="0" smtClean="0"/>
              <a:t>mathematics is also needed </a:t>
            </a:r>
            <a:r>
              <a:rPr lang="en-US" dirty="0"/>
              <a:t>to organize observation into a coherent whole.  One must follow the logic wherever it goes.</a:t>
            </a:r>
          </a:p>
          <a:p>
            <a:pPr lvl="1"/>
            <a:r>
              <a:rPr lang="en-US" dirty="0"/>
              <a:t>"Philosophy is written in this grand book, the universe, which stands continually open to our gaze. But the book cannot be understood unless one first learns to comprehend the symbols in which it is composed. It is written in the language of mathematics, and its characters are triangles, circles, and other geometric figures… Without these one wanders about in a dark labyrinth." (Il </a:t>
            </a:r>
            <a:r>
              <a:rPr lang="en-US" dirty="0" err="1"/>
              <a:t>Saggiatore</a:t>
            </a:r>
            <a:r>
              <a:rPr lang="en-US" dirty="0"/>
              <a:t>)</a:t>
            </a:r>
          </a:p>
          <a:p>
            <a:r>
              <a:rPr lang="en-US" dirty="0" smtClean="0"/>
              <a:t>Once </a:t>
            </a:r>
            <a:r>
              <a:rPr lang="en-US" dirty="0"/>
              <a:t>a mathematical picture is formed, you can reason beyond the data:</a:t>
            </a:r>
          </a:p>
          <a:p>
            <a:pPr lvl="1"/>
            <a:r>
              <a:rPr lang="en-US" dirty="0"/>
              <a:t>“The knowledge of a single fact acquired through a discovery of its causes prepares the mind to understand and ascertain other facts without need of recourse to experiment.” (</a:t>
            </a:r>
            <a:r>
              <a:rPr lang="en-US" i="1" dirty="0"/>
              <a:t>Two New Sciences</a:t>
            </a:r>
            <a:r>
              <a:rPr lang="en-US" dirty="0"/>
              <a:t>)</a:t>
            </a:r>
          </a:p>
          <a:p>
            <a:pPr marL="0" indent="0">
              <a:buNone/>
            </a:pPr>
            <a:r>
              <a:rPr lang="en-US" dirty="0"/>
              <a:t> </a:t>
            </a:r>
          </a:p>
          <a:p>
            <a:r>
              <a:rPr lang="en-US" dirty="0"/>
              <a:t>Galileo's outlook is still not very popular- especially his dig about wandering in a dark labyrinth if you don’t know math</a:t>
            </a:r>
            <a:r>
              <a:rPr lang="en-US" dirty="0" smtClean="0"/>
              <a:t>.</a:t>
            </a:r>
          </a:p>
          <a:p>
            <a:pPr marL="0" indent="0">
              <a:buNone/>
            </a:pPr>
            <a:endParaRPr lang="en-US" dirty="0"/>
          </a:p>
          <a:p>
            <a:r>
              <a:rPr lang="en-US" dirty="0"/>
              <a:t>There is a common myth that Galileo was devoted exclusively to data, and a common scholarly rejoinder that he was really the last Aristotelian, a big believer in formal arguments and perfect forms. What was special about Galileo was his integration of these two approaches.</a:t>
            </a:r>
          </a:p>
          <a:p>
            <a:endParaRPr lang="en-US" dirty="0"/>
          </a:p>
        </p:txBody>
      </p:sp>
    </p:spTree>
    <p:extLst>
      <p:ext uri="{BB962C8B-B14F-4D97-AF65-F5344CB8AC3E}">
        <p14:creationId xmlns:p14="http://schemas.microsoft.com/office/powerpoint/2010/main" val="338630047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458200" cy="762000"/>
          </a:xfrm>
        </p:spPr>
        <p:txBody>
          <a:bodyPr>
            <a:normAutofit fontScale="90000"/>
          </a:bodyPr>
          <a:lstStyle/>
          <a:p>
            <a:r>
              <a:rPr lang="en-US" dirty="0" smtClean="0"/>
              <a:t/>
            </a:r>
            <a:br>
              <a:rPr lang="en-US" dirty="0" smtClean="0"/>
            </a:br>
            <a:r>
              <a:rPr lang="en-US" sz="4000" dirty="0" smtClean="0">
                <a:solidFill>
                  <a:srgbClr val="C0504D"/>
                </a:solidFill>
              </a:rPr>
              <a:t>Galileo’s observational method</a:t>
            </a:r>
            <a:br>
              <a:rPr lang="en-US" sz="4000" dirty="0" smtClean="0">
                <a:solidFill>
                  <a:srgbClr val="C0504D"/>
                </a:solidFill>
              </a:rPr>
            </a:br>
            <a:endParaRPr lang="en-US" sz="4000" dirty="0">
              <a:solidFill>
                <a:srgbClr val="C0504D"/>
              </a:solidFill>
            </a:endParaRPr>
          </a:p>
        </p:txBody>
      </p:sp>
      <p:sp>
        <p:nvSpPr>
          <p:cNvPr id="3" name="Content Placeholder 2"/>
          <p:cNvSpPr>
            <a:spLocks noGrp="1"/>
          </p:cNvSpPr>
          <p:nvPr>
            <p:ph idx="1"/>
          </p:nvPr>
        </p:nvSpPr>
        <p:spPr>
          <a:xfrm>
            <a:off x="0" y="762000"/>
            <a:ext cx="9144000" cy="5364163"/>
          </a:xfrm>
        </p:spPr>
        <p:txBody>
          <a:bodyPr>
            <a:normAutofit fontScale="77500" lnSpcReduction="20000"/>
          </a:bodyPr>
          <a:lstStyle/>
          <a:p>
            <a:r>
              <a:rPr lang="en-US" dirty="0" smtClean="0"/>
              <a:t>The </a:t>
            </a:r>
            <a:r>
              <a:rPr lang="en-US" dirty="0"/>
              <a:t>moons of Jupiter were seen, not deduced from some prior theory.</a:t>
            </a:r>
          </a:p>
          <a:p>
            <a:pPr marL="0" indent="0">
              <a:buNone/>
            </a:pPr>
            <a:endParaRPr lang="en-US" dirty="0"/>
          </a:p>
          <a:p>
            <a:r>
              <a:rPr lang="en-US" u="sng" dirty="0"/>
              <a:t>The Orthodox Objection to Galileo’s </a:t>
            </a:r>
            <a:r>
              <a:rPr lang="en-US" u="sng" dirty="0" smtClean="0"/>
              <a:t>moons</a:t>
            </a:r>
            <a:endParaRPr lang="en-US" b="1" dirty="0" smtClean="0"/>
          </a:p>
          <a:p>
            <a:pPr lvl="1"/>
            <a:r>
              <a:rPr lang="en-US" dirty="0" smtClean="0"/>
              <a:t>“There </a:t>
            </a:r>
            <a:r>
              <a:rPr lang="en-US" dirty="0"/>
              <a:t>are seven windows in the head, two nostrils, two ears, two eyes, and a mouth: so in the heavens there are two favorable stars, two unpropitious, two luminaries, and Mercury alone, undecided and indifferent. From which and many other phenomena of nature such as the seven metals, etc... we gather that the number of planets is necessarily seven. Besides, ...[we] have adopted the division of week into seven days, and have named them for the seven planets; now if we increase the number of planets, this whole system falls to the ground. Moreover </a:t>
            </a:r>
            <a:r>
              <a:rPr lang="en-US" i="1" dirty="0"/>
              <a:t>the satellites are invisible to the naked eye and therefore can have no influence on the Earth and therefore would be useless and therefore do not exist</a:t>
            </a:r>
            <a:r>
              <a:rPr lang="en-US" i="1" dirty="0" smtClean="0"/>
              <a:t>.</a:t>
            </a:r>
            <a:r>
              <a:rPr lang="en-US" dirty="0" smtClean="0"/>
              <a:t>”</a:t>
            </a:r>
          </a:p>
          <a:p>
            <a:pPr lvl="2"/>
            <a:r>
              <a:rPr lang="en-US" dirty="0" smtClean="0"/>
              <a:t>Francesco </a:t>
            </a:r>
            <a:r>
              <a:rPr lang="en-US" dirty="0" err="1"/>
              <a:t>Sizi</a:t>
            </a:r>
            <a:r>
              <a:rPr lang="en-US" dirty="0"/>
              <a:t>, Florentine astronomer</a:t>
            </a:r>
            <a:r>
              <a:rPr lang="en-US" dirty="0" smtClean="0"/>
              <a:t>.</a:t>
            </a:r>
            <a:endParaRPr lang="en-US" dirty="0"/>
          </a:p>
        </p:txBody>
      </p:sp>
    </p:spTree>
    <p:extLst>
      <p:ext uri="{BB962C8B-B14F-4D97-AF65-F5344CB8AC3E}">
        <p14:creationId xmlns:p14="http://schemas.microsoft.com/office/powerpoint/2010/main" val="274458549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600" dirty="0">
                <a:solidFill>
                  <a:srgbClr val="C0504D"/>
                </a:solidFill>
              </a:rPr>
              <a:t>Galileo’s theoretical method</a:t>
            </a:r>
          </a:p>
        </p:txBody>
      </p:sp>
      <p:sp>
        <p:nvSpPr>
          <p:cNvPr id="3" name="Content Placeholder 2"/>
          <p:cNvSpPr>
            <a:spLocks noGrp="1"/>
          </p:cNvSpPr>
          <p:nvPr>
            <p:ph idx="1"/>
          </p:nvPr>
        </p:nvSpPr>
        <p:spPr>
          <a:xfrm>
            <a:off x="152400" y="1219201"/>
            <a:ext cx="8534400" cy="2133600"/>
          </a:xfrm>
        </p:spPr>
        <p:txBody>
          <a:bodyPr/>
          <a:lstStyle/>
          <a:p>
            <a:pPr marL="0" indent="0">
              <a:buNone/>
            </a:pPr>
            <a:r>
              <a:rPr lang="en-US" sz="2400" dirty="0"/>
              <a:t> Aristotle claimed that heavier bodies fall faster. So if you tie a 1 </a:t>
            </a:r>
            <a:r>
              <a:rPr lang="en-US" sz="2400" dirty="0" err="1"/>
              <a:t>lb</a:t>
            </a:r>
            <a:r>
              <a:rPr lang="en-US" sz="2400" dirty="0"/>
              <a:t> weight to a 10 pound weight, does the 10 </a:t>
            </a:r>
            <a:r>
              <a:rPr lang="en-US" sz="2400" dirty="0" err="1"/>
              <a:t>lb</a:t>
            </a:r>
            <a:r>
              <a:rPr lang="en-US" sz="2400" dirty="0"/>
              <a:t> weight </a:t>
            </a:r>
          </a:p>
          <a:p>
            <a:pPr lvl="1"/>
            <a:r>
              <a:rPr lang="en-US" sz="2400" dirty="0"/>
              <a:t>a) fall faster (now 11 </a:t>
            </a:r>
            <a:r>
              <a:rPr lang="en-US" sz="2400" dirty="0" err="1"/>
              <a:t>lb</a:t>
            </a:r>
            <a:r>
              <a:rPr lang="en-US" sz="2400" dirty="0"/>
              <a:t>) </a:t>
            </a:r>
            <a:br>
              <a:rPr lang="en-US" sz="2400" dirty="0"/>
            </a:br>
            <a:r>
              <a:rPr lang="en-US" sz="2400" dirty="0"/>
              <a:t>or </a:t>
            </a:r>
          </a:p>
          <a:p>
            <a:pPr lvl="1"/>
            <a:r>
              <a:rPr lang="en-US" sz="2400" dirty="0"/>
              <a:t>b) slower (held back by the 1 </a:t>
            </a:r>
            <a:r>
              <a:rPr lang="en-US" sz="2400" dirty="0" err="1"/>
              <a:t>lb</a:t>
            </a:r>
            <a:r>
              <a:rPr lang="en-US" sz="2400" dirty="0"/>
              <a:t>) ? </a:t>
            </a:r>
          </a:p>
          <a:p>
            <a:endParaRPr lang="en-US" dirty="0"/>
          </a:p>
        </p:txBody>
      </p:sp>
      <p:sp>
        <p:nvSpPr>
          <p:cNvPr id="4" name="TextBox 3"/>
          <p:cNvSpPr txBox="1"/>
          <p:nvPr/>
        </p:nvSpPr>
        <p:spPr>
          <a:xfrm>
            <a:off x="0" y="3657600"/>
            <a:ext cx="8763000" cy="2092881"/>
          </a:xfrm>
          <a:prstGeom prst="rect">
            <a:avLst/>
          </a:prstGeom>
          <a:noFill/>
        </p:spPr>
        <p:txBody>
          <a:bodyPr wrap="square" rtlCol="0">
            <a:spAutoFit/>
          </a:bodyPr>
          <a:lstStyle/>
          <a:p>
            <a:r>
              <a:rPr lang="en-US" sz="2800" dirty="0"/>
              <a:t> Galileo is really using a deep principle here:</a:t>
            </a:r>
            <a:br>
              <a:rPr lang="en-US" sz="2800" dirty="0"/>
            </a:br>
            <a:r>
              <a:rPr lang="en-US" sz="2800" u="sng" dirty="0">
                <a:solidFill>
                  <a:srgbClr val="FF0000"/>
                </a:solidFill>
              </a:rPr>
              <a:t>The laws of nature must predict  </a:t>
            </a:r>
            <a:r>
              <a:rPr lang="en-US" sz="2800" u="sng" dirty="0" smtClean="0">
                <a:solidFill>
                  <a:srgbClr val="FF0000"/>
                </a:solidFill>
              </a:rPr>
              <a:t>the </a:t>
            </a:r>
            <a:r>
              <a:rPr lang="en-US" sz="2800" u="sng" dirty="0">
                <a:solidFill>
                  <a:srgbClr val="FF0000"/>
                </a:solidFill>
              </a:rPr>
              <a:t>same phenomena  </a:t>
            </a:r>
            <a:r>
              <a:rPr lang="en-US" sz="2800" u="sng" dirty="0" smtClean="0">
                <a:solidFill>
                  <a:srgbClr val="FF0000"/>
                </a:solidFill>
              </a:rPr>
              <a:t>regardless </a:t>
            </a:r>
            <a:r>
              <a:rPr lang="en-US" sz="2800" u="sng" dirty="0">
                <a:solidFill>
                  <a:srgbClr val="FF0000"/>
                </a:solidFill>
              </a:rPr>
              <a:t>of our choice of verbal expression.</a:t>
            </a:r>
            <a:r>
              <a:rPr lang="en-US" sz="2800" dirty="0">
                <a:solidFill>
                  <a:srgbClr val="FF0000"/>
                </a:solidFill>
              </a:rPr>
              <a:t> </a:t>
            </a:r>
            <a:r>
              <a:rPr lang="en-US" sz="2800" dirty="0"/>
              <a:t/>
            </a:r>
            <a:br>
              <a:rPr lang="en-US" sz="2800" dirty="0"/>
            </a:br>
            <a:r>
              <a:rPr lang="en-US" sz="2800" dirty="0"/>
              <a:t>We will see this principle </a:t>
            </a:r>
            <a:r>
              <a:rPr lang="en-US" sz="2800" dirty="0" smtClean="0"/>
              <a:t>again.</a:t>
            </a:r>
            <a:endParaRPr lang="en-US" sz="2800" dirty="0"/>
          </a:p>
          <a:p>
            <a:endParaRPr lang="en-US" dirty="0"/>
          </a:p>
        </p:txBody>
      </p:sp>
    </p:spTree>
    <p:extLst>
      <p:ext uri="{BB962C8B-B14F-4D97-AF65-F5344CB8AC3E}">
        <p14:creationId xmlns:p14="http://schemas.microsoft.com/office/powerpoint/2010/main" val="397097678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3600" dirty="0" smtClean="0">
                <a:solidFill>
                  <a:srgbClr val="C0504D"/>
                </a:solidFill>
              </a:rPr>
              <a:t>Backtrack </a:t>
            </a:r>
            <a:r>
              <a:rPr lang="en-US" sz="3600" dirty="0">
                <a:solidFill>
                  <a:srgbClr val="C0504D"/>
                </a:solidFill>
              </a:rPr>
              <a:t>from Galileo to </a:t>
            </a:r>
            <a:r>
              <a:rPr lang="en-US" sz="3600" dirty="0" err="1">
                <a:solidFill>
                  <a:srgbClr val="C0504D"/>
                </a:solidFill>
              </a:rPr>
              <a:t>Tycho</a:t>
            </a:r>
            <a:r>
              <a:rPr lang="en-US" sz="3600" dirty="0">
                <a:solidFill>
                  <a:srgbClr val="C0504D"/>
                </a:solidFill>
              </a:rPr>
              <a:t> Brahe</a:t>
            </a:r>
          </a:p>
        </p:txBody>
      </p:sp>
      <p:sp>
        <p:nvSpPr>
          <p:cNvPr id="3" name="Content Placeholder 2"/>
          <p:cNvSpPr>
            <a:spLocks noGrp="1"/>
          </p:cNvSpPr>
          <p:nvPr>
            <p:ph idx="1"/>
          </p:nvPr>
        </p:nvSpPr>
        <p:spPr>
          <a:xfrm>
            <a:off x="0" y="1219200"/>
            <a:ext cx="9144000" cy="4906963"/>
          </a:xfrm>
        </p:spPr>
        <p:txBody>
          <a:bodyPr>
            <a:noAutofit/>
          </a:bodyPr>
          <a:lstStyle/>
          <a:p>
            <a:r>
              <a:rPr lang="en-US" sz="1800" dirty="0" err="1" smtClean="0"/>
              <a:t>Tycho</a:t>
            </a:r>
            <a:r>
              <a:rPr lang="en-US" sz="1800" dirty="0" smtClean="0"/>
              <a:t> </a:t>
            </a:r>
            <a:r>
              <a:rPr lang="en-US" sz="1800" dirty="0"/>
              <a:t>took </a:t>
            </a:r>
            <a:r>
              <a:rPr lang="en-US" sz="1800" i="1" dirty="0" smtClean="0"/>
              <a:t>systematic </a:t>
            </a:r>
            <a:r>
              <a:rPr lang="en-US" sz="1800" dirty="0" smtClean="0"/>
              <a:t> observations</a:t>
            </a:r>
            <a:r>
              <a:rPr lang="en-US" sz="1800" dirty="0"/>
              <a:t>. </a:t>
            </a:r>
            <a:endParaRPr lang="en-US" sz="1800" dirty="0" smtClean="0"/>
          </a:p>
          <a:p>
            <a:pPr lvl="1"/>
            <a:r>
              <a:rPr lang="en-US" sz="1800" dirty="0" smtClean="0"/>
              <a:t>Still </a:t>
            </a:r>
            <a:r>
              <a:rPr lang="en-US" sz="1800" dirty="0"/>
              <a:t>no </a:t>
            </a:r>
            <a:r>
              <a:rPr lang="en-US" sz="1800" dirty="0" smtClean="0"/>
              <a:t>telescope, but</a:t>
            </a:r>
          </a:p>
          <a:p>
            <a:pPr lvl="1"/>
            <a:r>
              <a:rPr lang="en-US" sz="1800" dirty="0" smtClean="0"/>
              <a:t>Improved </a:t>
            </a:r>
            <a:r>
              <a:rPr lang="en-US" sz="1800" dirty="0"/>
              <a:t>accuracy (by a factor of 2 to </a:t>
            </a:r>
            <a:r>
              <a:rPr lang="en-US" sz="1800" dirty="0" smtClean="0"/>
              <a:t>10, reliability </a:t>
            </a:r>
            <a:r>
              <a:rPr lang="en-US" sz="1800" dirty="0"/>
              <a:t>(no fudging</a:t>
            </a:r>
            <a:r>
              <a:rPr lang="en-US" sz="1800" dirty="0" smtClean="0"/>
              <a:t>) and continuity.</a:t>
            </a:r>
            <a:endParaRPr lang="en-US" sz="1800" dirty="0"/>
          </a:p>
          <a:p>
            <a:r>
              <a:rPr lang="en-US" sz="1800" dirty="0" smtClean="0"/>
              <a:t>No </a:t>
            </a:r>
            <a:r>
              <a:rPr lang="en-US" sz="1800" dirty="0"/>
              <a:t>more need for ancient data. (important </a:t>
            </a:r>
            <a:r>
              <a:rPr lang="en-US" sz="1800" dirty="0" smtClean="0"/>
              <a:t>psychologically)</a:t>
            </a:r>
            <a:br>
              <a:rPr lang="en-US" sz="1800" dirty="0" smtClean="0"/>
            </a:br>
            <a:r>
              <a:rPr lang="en-US" sz="1800" dirty="0" smtClean="0"/>
              <a:t>“In </a:t>
            </a:r>
            <a:r>
              <a:rPr lang="en-US" sz="1800" dirty="0"/>
              <a:t>short, the observations with which Brahe and his contemporaries speeded the downfall of traditional cosmology and the rise of </a:t>
            </a:r>
            <a:r>
              <a:rPr lang="en-US" sz="1800" dirty="0" err="1"/>
              <a:t>Copernicanism</a:t>
            </a:r>
            <a:r>
              <a:rPr lang="en-US" sz="1800" dirty="0"/>
              <a:t> could have been made at any time since remote antiquity.  The phenomena and the requisite instruments had been available for two millenniums before Brahe’s birth, but the observations were not made or, if made, were not widely interpreted</a:t>
            </a:r>
            <a:r>
              <a:rPr lang="en-US" sz="1800" dirty="0" smtClean="0"/>
              <a:t>.” (Kuhn p 209)</a:t>
            </a:r>
          </a:p>
          <a:p>
            <a:r>
              <a:rPr lang="en-US" sz="1800" dirty="0" smtClean="0"/>
              <a:t>Observed a nova and several comets.  The stars change!</a:t>
            </a:r>
            <a:endParaRPr lang="en-US" sz="1800" dirty="0"/>
          </a:p>
          <a:p>
            <a:r>
              <a:rPr lang="en-US" sz="1800" dirty="0"/>
              <a:t>Since no theory encompasses every possible observation one must decide which phenomena are important or </a:t>
            </a:r>
            <a:r>
              <a:rPr lang="en-US" sz="1800" dirty="0" smtClean="0"/>
              <a:t>relevant</a:t>
            </a:r>
          </a:p>
          <a:p>
            <a:pPr lvl="1"/>
            <a:r>
              <a:rPr lang="en-US" sz="1800" dirty="0" smtClean="0"/>
              <a:t>Planetary </a:t>
            </a:r>
            <a:r>
              <a:rPr lang="en-US" sz="1800" dirty="0"/>
              <a:t>motion?</a:t>
            </a:r>
          </a:p>
          <a:p>
            <a:pPr lvl="1"/>
            <a:r>
              <a:rPr lang="en-US" sz="1800" dirty="0"/>
              <a:t>Copernicus’ epicycles?</a:t>
            </a:r>
          </a:p>
          <a:p>
            <a:r>
              <a:rPr lang="en-US" sz="1800" dirty="0"/>
              <a:t> </a:t>
            </a:r>
            <a:r>
              <a:rPr lang="en-US" sz="1800" dirty="0" smtClean="0"/>
              <a:t>But Galileo’s </a:t>
            </a:r>
            <a:r>
              <a:rPr lang="en-US" sz="1800" dirty="0"/>
              <a:t>new telescopic observations then strongly reinforced the Copernican picture.</a:t>
            </a:r>
            <a:br>
              <a:rPr lang="en-US" sz="1800" dirty="0"/>
            </a:br>
            <a:r>
              <a:rPr lang="en-US" sz="1800" dirty="0"/>
              <a:t/>
            </a:r>
            <a:br>
              <a:rPr lang="en-US" sz="1800" dirty="0"/>
            </a:br>
            <a:r>
              <a:rPr lang="en-US" sz="1800" i="1" dirty="0"/>
              <a:t>Are there </a:t>
            </a:r>
            <a:r>
              <a:rPr lang="en-US" sz="1800" i="1" dirty="0" smtClean="0"/>
              <a:t>alternative theories?</a:t>
            </a:r>
            <a:endParaRPr lang="en-US" sz="1800" dirty="0"/>
          </a:p>
        </p:txBody>
      </p:sp>
    </p:spTree>
    <p:extLst>
      <p:ext uri="{BB962C8B-B14F-4D97-AF65-F5344CB8AC3E}">
        <p14:creationId xmlns:p14="http://schemas.microsoft.com/office/powerpoint/2010/main" val="18060556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2514600" cy="1173162"/>
          </a:xfrm>
        </p:spPr>
        <p:txBody>
          <a:bodyPr>
            <a:normAutofit fontScale="90000"/>
          </a:bodyPr>
          <a:lstStyle/>
          <a:p>
            <a:r>
              <a:rPr lang="en-US" dirty="0" err="1"/>
              <a:t>Tycho’s</a:t>
            </a:r>
            <a:r>
              <a:rPr lang="en-US" dirty="0"/>
              <a:t> Model</a:t>
            </a:r>
          </a:p>
        </p:txBody>
      </p:sp>
      <p:sp>
        <p:nvSpPr>
          <p:cNvPr id="3" name="Content Placeholder 2"/>
          <p:cNvSpPr>
            <a:spLocks noGrp="1"/>
          </p:cNvSpPr>
          <p:nvPr>
            <p:ph idx="1"/>
          </p:nvPr>
        </p:nvSpPr>
        <p:spPr>
          <a:xfrm>
            <a:off x="0" y="1676400"/>
            <a:ext cx="2819400" cy="5181600"/>
          </a:xfrm>
        </p:spPr>
        <p:txBody>
          <a:bodyPr>
            <a:normAutofit fontScale="92500" lnSpcReduction="10000"/>
          </a:bodyPr>
          <a:lstStyle/>
          <a:p>
            <a:pPr marL="0" indent="0">
              <a:buNone/>
            </a:pPr>
            <a:r>
              <a:rPr lang="en-US" sz="3000" dirty="0"/>
              <a:t>The Sun, Moon, and stars still orbit the Earth.   </a:t>
            </a:r>
            <a:r>
              <a:rPr lang="en-US" sz="3000" dirty="0" smtClean="0"/>
              <a:t/>
            </a:r>
            <a:br>
              <a:rPr lang="en-US" sz="3000" dirty="0" smtClean="0"/>
            </a:br>
            <a:r>
              <a:rPr lang="en-US" sz="3000" dirty="0" smtClean="0"/>
              <a:t/>
            </a:r>
            <a:br>
              <a:rPr lang="en-US" sz="3000" dirty="0" smtClean="0"/>
            </a:br>
            <a:r>
              <a:rPr lang="en-US" sz="3000" u="sng" dirty="0" smtClean="0"/>
              <a:t>The </a:t>
            </a:r>
            <a:r>
              <a:rPr lang="en-US" sz="3000" u="sng" dirty="0"/>
              <a:t>planets orbit the Sun.</a:t>
            </a:r>
            <a:r>
              <a:rPr lang="en-US" sz="3000" dirty="0"/>
              <a:t>  </a:t>
            </a:r>
            <a:r>
              <a:rPr lang="en-US" sz="3000" dirty="0" smtClean="0"/>
              <a:t/>
            </a:r>
            <a:br>
              <a:rPr lang="en-US" sz="3000" dirty="0" smtClean="0"/>
            </a:br>
            <a:r>
              <a:rPr lang="en-US" sz="3000" dirty="0" smtClean="0"/>
              <a:t/>
            </a:r>
            <a:br>
              <a:rPr lang="en-US" sz="3000" dirty="0" smtClean="0"/>
            </a:br>
            <a:r>
              <a:rPr lang="en-US" sz="3000" dirty="0" smtClean="0"/>
              <a:t>Orbits </a:t>
            </a:r>
            <a:r>
              <a:rPr lang="en-US" sz="3000" dirty="0"/>
              <a:t>around </a:t>
            </a:r>
            <a:r>
              <a:rPr lang="en-US" sz="3000" dirty="0" smtClean="0"/>
              <a:t>Earth </a:t>
            </a:r>
            <a:r>
              <a:rPr lang="en-US" sz="3000" dirty="0"/>
              <a:t>are </a:t>
            </a:r>
            <a:r>
              <a:rPr lang="en-US" sz="3000" dirty="0" smtClean="0"/>
              <a:t>still westward, </a:t>
            </a:r>
            <a:br>
              <a:rPr lang="en-US" sz="3000" dirty="0" smtClean="0"/>
            </a:br>
            <a:r>
              <a:rPr lang="en-US" sz="3000" dirty="0" smtClean="0"/>
              <a:t>but </a:t>
            </a:r>
            <a:r>
              <a:rPr lang="en-US" sz="3000" dirty="0"/>
              <a:t>orbits about </a:t>
            </a:r>
            <a:r>
              <a:rPr lang="en-US" sz="3000" dirty="0" smtClean="0"/>
              <a:t>Sun </a:t>
            </a:r>
            <a:r>
              <a:rPr lang="en-US" sz="3000" dirty="0"/>
              <a:t>are </a:t>
            </a:r>
            <a:r>
              <a:rPr lang="en-US" sz="3000" dirty="0" smtClean="0"/>
              <a:t>eastward.</a:t>
            </a:r>
            <a:endParaRPr lang="en-US" sz="3000" dirty="0"/>
          </a:p>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2492518626"/>
              </p:ext>
            </p:extLst>
          </p:nvPr>
        </p:nvGraphicFramePr>
        <p:xfrm>
          <a:off x="2590800" y="-2019300"/>
          <a:ext cx="6333875" cy="8686800"/>
        </p:xfrm>
        <a:graphic>
          <a:graphicData uri="http://schemas.openxmlformats.org/presentationml/2006/ole">
            <mc:AlternateContent xmlns:mc="http://schemas.openxmlformats.org/markup-compatibility/2006">
              <mc:Choice xmlns:v="urn:schemas-microsoft-com:vml" Requires="v">
                <p:oleObj spid="_x0000_s1065" name="Picture" r:id="rId3" imgW="5867400" imgH="8049768" progId="Word.Picture.8">
                  <p:embed/>
                </p:oleObj>
              </mc:Choice>
              <mc:Fallback>
                <p:oleObj name="Picture" r:id="rId3" imgW="5867400" imgH="8049768" progId="Word.Picture.8">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2019300"/>
                        <a:ext cx="6333875" cy="8686800"/>
                      </a:xfrm>
                      <a:prstGeom prst="rect">
                        <a:avLst/>
                      </a:prstGeom>
                      <a:noFill/>
                    </p:spPr>
                  </p:pic>
                </p:oleObj>
              </mc:Fallback>
            </mc:AlternateContent>
          </a:graphicData>
        </a:graphic>
      </p:graphicFrame>
      <p:sp>
        <p:nvSpPr>
          <p:cNvPr id="6" name="Text Box 4"/>
          <p:cNvSpPr txBox="1">
            <a:spLocks noChangeArrowheads="1"/>
          </p:cNvSpPr>
          <p:nvPr/>
        </p:nvSpPr>
        <p:spPr bwMode="auto">
          <a:xfrm>
            <a:off x="0" y="6324600"/>
            <a:ext cx="8000999" cy="5334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sng" strike="noStrike" cap="none" normalizeH="0" baseline="0" smtClean="0">
                <a:ln>
                  <a:noFill/>
                </a:ln>
                <a:solidFill>
                  <a:srgbClr val="0000FF"/>
                </a:solidFill>
                <a:effectLst/>
                <a:latin typeface="Helvetica" charset="0"/>
                <a:cs typeface="Arial" pitchFamily="34" charset="0"/>
              </a:rPr>
              <a:t>Is Tycho’s model distinguishable from Copernicus’?</a:t>
            </a:r>
            <a:endParaRPr kumimoji="0" lang="en-US" sz="20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744770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536053271"/>
              </p:ext>
            </p:extLst>
          </p:nvPr>
        </p:nvGraphicFramePr>
        <p:xfrm>
          <a:off x="4876800" y="381000"/>
          <a:ext cx="4038600" cy="5538651"/>
        </p:xfrm>
        <a:graphic>
          <a:graphicData uri="http://schemas.openxmlformats.org/presentationml/2006/ole">
            <mc:AlternateContent xmlns:mc="http://schemas.openxmlformats.org/markup-compatibility/2006">
              <mc:Choice xmlns:v="urn:schemas-microsoft-com:vml" Requires="v">
                <p:oleObj spid="_x0000_s2081" name="Picture" r:id="rId3" imgW="5867400" imgH="8049768" progId="Word.Picture.8">
                  <p:embed/>
                </p:oleObj>
              </mc:Choice>
              <mc:Fallback>
                <p:oleObj name="Picture" r:id="rId3" imgW="5867400" imgH="8049768" progId="Word.Picture.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76800" y="381000"/>
                        <a:ext cx="4038600" cy="5538651"/>
                      </a:xfrm>
                      <a:prstGeom prst="rect">
                        <a:avLst/>
                      </a:prstGeom>
                      <a:noFill/>
                      <a:ln>
                        <a:noFill/>
                      </a:ln>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42216462"/>
              </p:ext>
            </p:extLst>
          </p:nvPr>
        </p:nvGraphicFramePr>
        <p:xfrm>
          <a:off x="0" y="228600"/>
          <a:ext cx="4222609" cy="5791200"/>
        </p:xfrm>
        <a:graphic>
          <a:graphicData uri="http://schemas.openxmlformats.org/presentationml/2006/ole">
            <mc:AlternateContent xmlns:mc="http://schemas.openxmlformats.org/markup-compatibility/2006">
              <mc:Choice xmlns:v="urn:schemas-microsoft-com:vml" Requires="v">
                <p:oleObj spid="_x0000_s2082" name="Picture" r:id="rId5" imgW="5867400" imgH="8049768" progId="Word.Picture.8">
                  <p:embed/>
                </p:oleObj>
              </mc:Choice>
              <mc:Fallback>
                <p:oleObj name="Picture" r:id="rId5" imgW="5867400" imgH="8049768" progId="Word.Picture.8">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228600"/>
                        <a:ext cx="4222609" cy="57912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85184800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914400"/>
          </a:xfrm>
        </p:spPr>
        <p:txBody>
          <a:bodyPr>
            <a:normAutofit/>
          </a:bodyPr>
          <a:lstStyle/>
          <a:p>
            <a:r>
              <a:rPr lang="en-US" sz="3600" dirty="0" smtClean="0">
                <a:solidFill>
                  <a:srgbClr val="800000"/>
                </a:solidFill>
              </a:rPr>
              <a:t>Distinctions? </a:t>
            </a:r>
            <a:r>
              <a:rPr lang="en-US" sz="3600" u="sng" dirty="0">
                <a:solidFill>
                  <a:srgbClr val="800000"/>
                </a:solidFill>
              </a:rPr>
              <a:t>Parallax</a:t>
            </a:r>
            <a:r>
              <a:rPr lang="en-US" sz="3600" u="sng" dirty="0" smtClean="0">
                <a:solidFill>
                  <a:srgbClr val="800000"/>
                </a:solidFill>
              </a:rPr>
              <a:t>?</a:t>
            </a:r>
            <a:endParaRPr lang="en-US" sz="3600" dirty="0">
              <a:solidFill>
                <a:srgbClr val="800000"/>
              </a:solidFill>
            </a:endParaRPr>
          </a:p>
        </p:txBody>
      </p:sp>
      <p:sp>
        <p:nvSpPr>
          <p:cNvPr id="3" name="Content Placeholder 2"/>
          <p:cNvSpPr>
            <a:spLocks noGrp="1"/>
          </p:cNvSpPr>
          <p:nvPr>
            <p:ph idx="1"/>
          </p:nvPr>
        </p:nvSpPr>
        <p:spPr>
          <a:xfrm>
            <a:off x="76200" y="1066800"/>
            <a:ext cx="9067800" cy="4876800"/>
          </a:xfrm>
        </p:spPr>
        <p:txBody>
          <a:bodyPr>
            <a:normAutofit fontScale="77500" lnSpcReduction="20000"/>
          </a:bodyPr>
          <a:lstStyle/>
          <a:p>
            <a:r>
              <a:rPr lang="en-US" dirty="0"/>
              <a:t>It is often said that </a:t>
            </a:r>
            <a:r>
              <a:rPr lang="en-US" dirty="0" err="1"/>
              <a:t>Tycho's</a:t>
            </a:r>
            <a:r>
              <a:rPr lang="en-US" dirty="0"/>
              <a:t> model implies the absence of parallax, and that Copernicus' requires parallax. However, it would not be a major conceptual change for </a:t>
            </a:r>
            <a:r>
              <a:rPr lang="en-US" dirty="0" err="1"/>
              <a:t>Tycho</a:t>
            </a:r>
            <a:r>
              <a:rPr lang="en-US" dirty="0"/>
              <a:t> to have the stars orbit the Sun (like the planets), which would give the same yearly shifts in their apparent positions as parallax gives. Thus if parallax were observed, a flexible </a:t>
            </a:r>
            <a:r>
              <a:rPr lang="en-US" dirty="0" err="1"/>
              <a:t>Tychonean</a:t>
            </a:r>
            <a:r>
              <a:rPr lang="en-US" dirty="0"/>
              <a:t> could adjust the theory to account for it, without undue complexity.</a:t>
            </a:r>
          </a:p>
          <a:p>
            <a:r>
              <a:rPr lang="en-US" dirty="0"/>
              <a:t>What if parallax is not observed? For Copernicus, one only needs that the stars be far enough away for the parallax to be too small to see. Therefore the presence or absence of parallax doesn’t force the choice of one type of model over the other</a:t>
            </a:r>
            <a:r>
              <a:rPr lang="en-US" dirty="0" smtClean="0"/>
              <a:t>.</a:t>
            </a:r>
            <a:endParaRPr lang="en-US" dirty="0"/>
          </a:p>
          <a:p>
            <a:r>
              <a:rPr lang="en-US" dirty="0" smtClean="0"/>
              <a:t>If </a:t>
            </a:r>
            <a:r>
              <a:rPr lang="en-US" dirty="0"/>
              <a:t>different stars were  to show </a:t>
            </a:r>
            <a:r>
              <a:rPr lang="en-US" i="1" dirty="0"/>
              <a:t>different</a:t>
            </a:r>
            <a:r>
              <a:rPr lang="en-US" dirty="0"/>
              <a:t> amounts of parallax, that would rule out the possibility of them all being on one sphere, but still not really decide between </a:t>
            </a:r>
            <a:r>
              <a:rPr lang="en-US" dirty="0" err="1"/>
              <a:t>Tycho</a:t>
            </a:r>
            <a:r>
              <a:rPr lang="en-US" dirty="0"/>
              <a:t> and Copernicus.</a:t>
            </a:r>
          </a:p>
          <a:p>
            <a:endParaRPr lang="en-US" dirty="0"/>
          </a:p>
        </p:txBody>
      </p:sp>
      <p:sp>
        <p:nvSpPr>
          <p:cNvPr id="4" name="TextBox 3"/>
          <p:cNvSpPr txBox="1"/>
          <p:nvPr/>
        </p:nvSpPr>
        <p:spPr>
          <a:xfrm>
            <a:off x="838200" y="6019800"/>
            <a:ext cx="6705600" cy="523220"/>
          </a:xfrm>
          <a:prstGeom prst="rect">
            <a:avLst/>
          </a:prstGeom>
          <a:noFill/>
        </p:spPr>
        <p:txBody>
          <a:bodyPr wrap="square" rtlCol="0">
            <a:spAutoFit/>
          </a:bodyPr>
          <a:lstStyle/>
          <a:p>
            <a:r>
              <a:rPr lang="en-US" sz="2800" dirty="0">
                <a:solidFill>
                  <a:srgbClr val="FF0000"/>
                </a:solidFill>
              </a:rPr>
              <a:t>Would other astronomical features decide?</a:t>
            </a:r>
          </a:p>
        </p:txBody>
      </p:sp>
    </p:spTree>
    <p:extLst>
      <p:ext uri="{BB962C8B-B14F-4D97-AF65-F5344CB8AC3E}">
        <p14:creationId xmlns:p14="http://schemas.microsoft.com/office/powerpoint/2010/main" val="131241529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sz="3600" dirty="0" err="1" smtClean="0">
                <a:solidFill>
                  <a:schemeClr val="accent2"/>
                </a:solidFill>
              </a:rPr>
              <a:t>Tycho</a:t>
            </a:r>
            <a:r>
              <a:rPr lang="en-US" sz="3600" dirty="0" smtClean="0">
                <a:solidFill>
                  <a:schemeClr val="accent2"/>
                </a:solidFill>
              </a:rPr>
              <a:t>-Copernicus Distinction?</a:t>
            </a:r>
            <a:endParaRPr lang="en-US" sz="3600" dirty="0">
              <a:solidFill>
                <a:schemeClr val="accent2"/>
              </a:solidFill>
            </a:endParaRPr>
          </a:p>
        </p:txBody>
      </p:sp>
      <p:sp>
        <p:nvSpPr>
          <p:cNvPr id="3" name="Content Placeholder 2"/>
          <p:cNvSpPr>
            <a:spLocks noGrp="1"/>
          </p:cNvSpPr>
          <p:nvPr>
            <p:ph idx="1"/>
          </p:nvPr>
        </p:nvSpPr>
        <p:spPr>
          <a:xfrm>
            <a:off x="0" y="1371600"/>
            <a:ext cx="9144000" cy="5181600"/>
          </a:xfrm>
        </p:spPr>
        <p:txBody>
          <a:bodyPr>
            <a:normAutofit/>
          </a:bodyPr>
          <a:lstStyle/>
          <a:p>
            <a:r>
              <a:rPr lang="en-US" sz="2600" dirty="0"/>
              <a:t>In fact, if we don't worry about the distant stars, these two models describe </a:t>
            </a:r>
            <a:r>
              <a:rPr lang="en-US" sz="2600" u="sng" dirty="0"/>
              <a:t>identical relative motions</a:t>
            </a:r>
            <a:r>
              <a:rPr lang="en-US" sz="2600" dirty="0"/>
              <a:t> of all the objects in the solar system.  So the role of observation is not as direct as you might have guessed.</a:t>
            </a:r>
          </a:p>
          <a:p>
            <a:r>
              <a:rPr lang="en-US" sz="2600" dirty="0" smtClean="0"/>
              <a:t>There </a:t>
            </a:r>
            <a:r>
              <a:rPr lang="en-US" sz="2600" dirty="0"/>
              <a:t>is no bare observation that can distinguish whether </a:t>
            </a:r>
            <a:r>
              <a:rPr lang="en-US" sz="2600" dirty="0" err="1"/>
              <a:t>Tycho</a:t>
            </a:r>
            <a:r>
              <a:rPr lang="en-US" sz="2600" dirty="0"/>
              <a:t> (taken broadly) or  Copernicus (taken broadly) is right. </a:t>
            </a:r>
          </a:p>
          <a:p>
            <a:r>
              <a:rPr lang="en-US" sz="2600" dirty="0" smtClean="0"/>
              <a:t>Notice </a:t>
            </a:r>
            <a:r>
              <a:rPr lang="en-US" sz="2600" dirty="0"/>
              <a:t>that this statement would NOT apply to the Ptolemy/Copernicus dispute. So you have to be a bit careful in making generalizations about how scientific issues are resolved.</a:t>
            </a:r>
          </a:p>
          <a:p>
            <a:endParaRPr lang="en-US" dirty="0"/>
          </a:p>
        </p:txBody>
      </p:sp>
    </p:spTree>
    <p:extLst>
      <p:ext uri="{BB962C8B-B14F-4D97-AF65-F5344CB8AC3E}">
        <p14:creationId xmlns:p14="http://schemas.microsoft.com/office/powerpoint/2010/main" val="252349794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u="sng" dirty="0" err="1" smtClean="0"/>
              <a:t>Kepler</a:t>
            </a:r>
            <a:r>
              <a:rPr lang="en-US" u="sng" dirty="0" smtClean="0"/>
              <a:t> (1571-1630)</a:t>
            </a:r>
            <a:endParaRPr lang="en-US" dirty="0"/>
          </a:p>
        </p:txBody>
      </p:sp>
      <p:sp>
        <p:nvSpPr>
          <p:cNvPr id="3" name="Content Placeholder 2"/>
          <p:cNvSpPr>
            <a:spLocks noGrp="1"/>
          </p:cNvSpPr>
          <p:nvPr>
            <p:ph idx="1"/>
          </p:nvPr>
        </p:nvSpPr>
        <p:spPr>
          <a:xfrm>
            <a:off x="0" y="838200"/>
            <a:ext cx="9144000" cy="6019800"/>
          </a:xfrm>
        </p:spPr>
        <p:txBody>
          <a:bodyPr>
            <a:noAutofit/>
          </a:bodyPr>
          <a:lstStyle/>
          <a:p>
            <a:pPr marL="0" indent="0">
              <a:buNone/>
            </a:pPr>
            <a:r>
              <a:rPr lang="en-US" sz="2000" dirty="0" smtClean="0"/>
              <a:t>started as </a:t>
            </a:r>
            <a:r>
              <a:rPr lang="en-US" sz="2000" dirty="0"/>
              <a:t>a firm believer in the heliocentric cosmology with a mystical passion for the Platonic ideal. Described orbital distances from sun in terms of embedded regular solids (which has no significance at all from a modern point of view, but shows a fanatical desire to find mathematical patterns.) K inherited T’s data in 1602 and used it to achieve a remarkable simplification of the description of the motion of the </a:t>
            </a:r>
            <a:r>
              <a:rPr lang="en-US" sz="2000" dirty="0" smtClean="0"/>
              <a:t>planets.</a:t>
            </a:r>
          </a:p>
          <a:p>
            <a:pPr marL="0" indent="0">
              <a:buNone/>
            </a:pPr>
            <a:r>
              <a:rPr lang="en-US" sz="1800" u="sng" dirty="0" err="1" smtClean="0"/>
              <a:t>Kepler’s</a:t>
            </a:r>
            <a:r>
              <a:rPr lang="en-US" sz="1800" u="sng" dirty="0" smtClean="0"/>
              <a:t> </a:t>
            </a:r>
            <a:r>
              <a:rPr lang="en-US" sz="1800" u="sng" dirty="0"/>
              <a:t>three laws of planetary motion</a:t>
            </a:r>
            <a:r>
              <a:rPr lang="en-US" sz="1800" dirty="0"/>
              <a:t>: </a:t>
            </a:r>
            <a:r>
              <a:rPr lang="en-US" sz="1800" dirty="0" smtClean="0"/>
              <a:t>(</a:t>
            </a:r>
            <a:r>
              <a:rPr lang="en-US" sz="1800" dirty="0"/>
              <a:t>1609, the same year as G’s telescope observations)</a:t>
            </a:r>
          </a:p>
          <a:p>
            <a:pPr marL="0" indent="0">
              <a:buNone/>
            </a:pPr>
            <a:r>
              <a:rPr lang="en-US" sz="2000" dirty="0"/>
              <a:t>1</a:t>
            </a:r>
            <a:r>
              <a:rPr lang="en-US" sz="2000" dirty="0" smtClean="0"/>
              <a:t>:The </a:t>
            </a:r>
            <a:r>
              <a:rPr lang="en-US" sz="2000" dirty="0"/>
              <a:t>orbit of each planet about the Sun is an ellipse with the Sun at one focus of the ellipse</a:t>
            </a:r>
            <a:r>
              <a:rPr lang="en-US" sz="2000" dirty="0" smtClean="0"/>
              <a:t>.</a:t>
            </a:r>
          </a:p>
          <a:p>
            <a:pPr marL="0" indent="0">
              <a:buNone/>
            </a:pPr>
            <a:endParaRPr lang="en-US" sz="2000" dirty="0"/>
          </a:p>
          <a:p>
            <a:pPr marL="0" indent="0">
              <a:buNone/>
            </a:pPr>
            <a:r>
              <a:rPr lang="en-US" sz="2000" dirty="0"/>
              <a:t>2</a:t>
            </a:r>
            <a:r>
              <a:rPr lang="en-US" sz="2000" dirty="0" smtClean="0"/>
              <a:t>:The </a:t>
            </a:r>
            <a:r>
              <a:rPr lang="en-US" sz="2000" dirty="0"/>
              <a:t>line joining the Sun </a:t>
            </a:r>
            <a:br>
              <a:rPr lang="en-US" sz="2000" dirty="0"/>
            </a:br>
            <a:r>
              <a:rPr lang="en-US" sz="2000" dirty="0"/>
              <a:t>and the planet sweeps </a:t>
            </a:r>
            <a:br>
              <a:rPr lang="en-US" sz="2000" dirty="0"/>
            </a:br>
            <a:r>
              <a:rPr lang="en-US" sz="2000" dirty="0"/>
              <a:t>over equal areas in </a:t>
            </a:r>
            <a:br>
              <a:rPr lang="en-US" sz="2000" dirty="0"/>
            </a:br>
            <a:r>
              <a:rPr lang="en-US" sz="2000" dirty="0"/>
              <a:t>equal time intervals </a:t>
            </a:r>
            <a:br>
              <a:rPr lang="en-US" sz="2000" dirty="0"/>
            </a:br>
            <a:r>
              <a:rPr lang="en-US" sz="2000" dirty="0"/>
              <a:t>as the planet orbits</a:t>
            </a:r>
            <a:r>
              <a:rPr lang="en-US" sz="2000" dirty="0" smtClean="0"/>
              <a:t>.</a:t>
            </a:r>
            <a:endParaRPr lang="en-US" sz="2000" dirty="0"/>
          </a:p>
          <a:p>
            <a:pPr marL="0" indent="0">
              <a:buNone/>
            </a:pPr>
            <a:r>
              <a:rPr lang="en-US" sz="2000" dirty="0"/>
              <a:t>3: The square of the period of one complete </a:t>
            </a:r>
            <a:r>
              <a:rPr lang="en-US" sz="2000" dirty="0" smtClean="0"/>
              <a:t>orbit</a:t>
            </a:r>
            <a:br>
              <a:rPr lang="en-US" sz="2000" dirty="0" smtClean="0"/>
            </a:br>
            <a:r>
              <a:rPr lang="en-US" sz="2000" dirty="0" smtClean="0"/>
              <a:t> </a:t>
            </a:r>
            <a:r>
              <a:rPr lang="en-US" sz="2000" dirty="0"/>
              <a:t>is proportional to the cube of the length (major axis</a:t>
            </a:r>
            <a:r>
              <a:rPr lang="en-US" sz="2000" dirty="0" smtClean="0"/>
              <a:t>)</a:t>
            </a:r>
            <a:br>
              <a:rPr lang="en-US" sz="2000" dirty="0" smtClean="0"/>
            </a:br>
            <a:r>
              <a:rPr lang="en-US" sz="2000" dirty="0" smtClean="0"/>
              <a:t> </a:t>
            </a:r>
            <a:r>
              <a:rPr lang="en-US" sz="2000" dirty="0"/>
              <a:t>of the ellipse.	</a:t>
            </a:r>
            <a:r>
              <a:rPr lang="en-US" sz="2000" dirty="0">
                <a:solidFill>
                  <a:srgbClr val="FF0000"/>
                </a:solidFill>
              </a:rPr>
              <a:t> T</a:t>
            </a:r>
            <a:r>
              <a:rPr lang="en-US" sz="2000" baseline="30000" dirty="0">
                <a:solidFill>
                  <a:srgbClr val="FF0000"/>
                </a:solidFill>
              </a:rPr>
              <a:t>2</a:t>
            </a:r>
            <a:r>
              <a:rPr lang="en-US" sz="2000" dirty="0">
                <a:solidFill>
                  <a:srgbClr val="FF0000"/>
                </a:solidFill>
              </a:rPr>
              <a:t>  =  k </a:t>
            </a:r>
            <a:r>
              <a:rPr lang="en-US" sz="2000" dirty="0" smtClean="0">
                <a:solidFill>
                  <a:srgbClr val="FF0000"/>
                </a:solidFill>
              </a:rPr>
              <a:t>L</a:t>
            </a:r>
            <a:r>
              <a:rPr lang="en-US" sz="2000" baseline="30000" dirty="0" smtClean="0">
                <a:solidFill>
                  <a:srgbClr val="FF0000"/>
                </a:solidFill>
              </a:rPr>
              <a:t>3</a:t>
            </a:r>
            <a:r>
              <a:rPr lang="en-US" sz="2000" u="sng" dirty="0">
                <a:solidFill>
                  <a:srgbClr val="FF0000"/>
                </a:solidFill>
              </a:rPr>
              <a:t/>
            </a:r>
            <a:br>
              <a:rPr lang="en-US" sz="2000" u="sng" dirty="0">
                <a:solidFill>
                  <a:srgbClr val="FF0000"/>
                </a:solidFill>
              </a:rPr>
            </a:br>
            <a:endParaRPr lang="en-US" sz="2000" dirty="0">
              <a:solidFill>
                <a:srgbClr val="FF0000"/>
              </a:solidFill>
            </a:endParaRPr>
          </a:p>
        </p:txBody>
      </p:sp>
      <p:grpSp>
        <p:nvGrpSpPr>
          <p:cNvPr id="4" name="Group 2"/>
          <p:cNvGrpSpPr>
            <a:grpSpLocks/>
          </p:cNvGrpSpPr>
          <p:nvPr/>
        </p:nvGrpSpPr>
        <p:grpSpPr bwMode="auto">
          <a:xfrm>
            <a:off x="4712740" y="3200400"/>
            <a:ext cx="4121150" cy="2643187"/>
            <a:chOff x="4662" y="1082"/>
            <a:chExt cx="6492" cy="4162"/>
          </a:xfrm>
        </p:grpSpPr>
        <p:grpSp>
          <p:nvGrpSpPr>
            <p:cNvPr id="5" name="Group 3"/>
            <p:cNvGrpSpPr>
              <a:grpSpLocks/>
            </p:cNvGrpSpPr>
            <p:nvPr/>
          </p:nvGrpSpPr>
          <p:grpSpPr bwMode="auto">
            <a:xfrm>
              <a:off x="4662" y="1082"/>
              <a:ext cx="6492" cy="4162"/>
              <a:chOff x="3880" y="2014"/>
              <a:chExt cx="6492" cy="4162"/>
            </a:xfrm>
          </p:grpSpPr>
          <p:grpSp>
            <p:nvGrpSpPr>
              <p:cNvPr id="7" name="Group 4"/>
              <p:cNvGrpSpPr>
                <a:grpSpLocks/>
              </p:cNvGrpSpPr>
              <p:nvPr/>
            </p:nvGrpSpPr>
            <p:grpSpPr bwMode="auto">
              <a:xfrm>
                <a:off x="3883" y="2014"/>
                <a:ext cx="6489" cy="4162"/>
                <a:chOff x="2449" y="1440"/>
                <a:chExt cx="6489" cy="4464"/>
              </a:xfrm>
            </p:grpSpPr>
            <p:sp>
              <p:nvSpPr>
                <p:cNvPr id="8" name="Oval 5"/>
                <p:cNvSpPr>
                  <a:spLocks noChangeArrowheads="1"/>
                </p:cNvSpPr>
                <p:nvPr/>
              </p:nvSpPr>
              <p:spPr bwMode="auto">
                <a:xfrm>
                  <a:off x="3889" y="3600"/>
                  <a:ext cx="288" cy="288"/>
                </a:xfrm>
                <a:prstGeom prst="ellipse">
                  <a:avLst/>
                </a:prstGeom>
                <a:solidFill>
                  <a:srgbClr val="FF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9" name="Group 6"/>
                <p:cNvGrpSpPr>
                  <a:grpSpLocks/>
                </p:cNvGrpSpPr>
                <p:nvPr/>
              </p:nvGrpSpPr>
              <p:grpSpPr bwMode="auto">
                <a:xfrm>
                  <a:off x="2449" y="1440"/>
                  <a:ext cx="6489" cy="4464"/>
                  <a:chOff x="2449" y="1440"/>
                  <a:chExt cx="6489" cy="4464"/>
                </a:xfrm>
              </p:grpSpPr>
              <p:sp>
                <p:nvSpPr>
                  <p:cNvPr id="10" name="Line 7"/>
                  <p:cNvSpPr>
                    <a:spLocks noChangeShapeType="1"/>
                  </p:cNvSpPr>
                  <p:nvPr/>
                </p:nvSpPr>
                <p:spPr bwMode="auto">
                  <a:xfrm flipH="1">
                    <a:off x="2449" y="3744"/>
                    <a:ext cx="1584" cy="2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1" name="Group 8"/>
                  <p:cNvGrpSpPr>
                    <a:grpSpLocks/>
                  </p:cNvGrpSpPr>
                  <p:nvPr/>
                </p:nvGrpSpPr>
                <p:grpSpPr bwMode="auto">
                  <a:xfrm>
                    <a:off x="2449" y="1440"/>
                    <a:ext cx="6489" cy="4464"/>
                    <a:chOff x="2449" y="1440"/>
                    <a:chExt cx="6489" cy="4464"/>
                  </a:xfrm>
                </p:grpSpPr>
                <p:sp>
                  <p:nvSpPr>
                    <p:cNvPr id="12" name="Oval 9"/>
                    <p:cNvSpPr>
                      <a:spLocks noChangeArrowheads="1"/>
                    </p:cNvSpPr>
                    <p:nvPr/>
                  </p:nvSpPr>
                  <p:spPr bwMode="auto">
                    <a:xfrm>
                      <a:off x="2449" y="1440"/>
                      <a:ext cx="6480" cy="4464"/>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Line 10"/>
                    <p:cNvSpPr>
                      <a:spLocks noChangeShapeType="1"/>
                    </p:cNvSpPr>
                    <p:nvPr/>
                  </p:nvSpPr>
                  <p:spPr bwMode="auto">
                    <a:xfrm flipH="1" flipV="1">
                      <a:off x="2948" y="2499"/>
                      <a:ext cx="1094" cy="124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AutoShape 11"/>
                    <p:cNvSpPr>
                      <a:spLocks noChangeArrowheads="1"/>
                    </p:cNvSpPr>
                    <p:nvPr/>
                  </p:nvSpPr>
                  <p:spPr bwMode="auto">
                    <a:xfrm rot="-5400000">
                      <a:off x="6346" y="1296"/>
                      <a:ext cx="288" cy="4896"/>
                    </a:xfrm>
                    <a:prstGeom prst="triangle">
                      <a:avLst>
                        <a:gd name="adj" fmla="val 50000"/>
                      </a:avLst>
                    </a:prstGeom>
                    <a:solidFill>
                      <a:srgbClr val="33CC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grpSp>
          </p:grpSp>
          <p:cxnSp>
            <p:nvCxnSpPr>
              <p:cNvPr id="2060" name="AutoShape 12"/>
              <p:cNvCxnSpPr>
                <a:cxnSpLocks noChangeShapeType="1"/>
              </p:cNvCxnSpPr>
              <p:nvPr/>
            </p:nvCxnSpPr>
            <p:spPr bwMode="auto">
              <a:xfrm flipH="1" flipV="1">
                <a:off x="3880" y="3944"/>
                <a:ext cx="1584" cy="218"/>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grpSp>
        <p:sp>
          <p:nvSpPr>
            <p:cNvPr id="6" name="Oval 13"/>
            <p:cNvSpPr>
              <a:spLocks noChangeArrowheads="1"/>
            </p:cNvSpPr>
            <p:nvPr/>
          </p:nvSpPr>
          <p:spPr bwMode="auto">
            <a:xfrm>
              <a:off x="6099" y="3096"/>
              <a:ext cx="219" cy="198"/>
            </a:xfrm>
            <a:prstGeom prst="ellipse">
              <a:avLst/>
            </a:prstGeom>
            <a:solidFill>
              <a:srgbClr val="FFFF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39052808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solidFill>
                  <a:srgbClr val="C0504D"/>
                </a:solidFill>
              </a:rPr>
              <a:t>Perspective</a:t>
            </a:r>
          </a:p>
        </p:txBody>
      </p:sp>
      <p:sp>
        <p:nvSpPr>
          <p:cNvPr id="3" name="Content Placeholder 2"/>
          <p:cNvSpPr>
            <a:spLocks noGrp="1"/>
          </p:cNvSpPr>
          <p:nvPr>
            <p:ph idx="1"/>
          </p:nvPr>
        </p:nvSpPr>
        <p:spPr>
          <a:xfrm>
            <a:off x="152400" y="990600"/>
            <a:ext cx="8991600" cy="5867400"/>
          </a:xfrm>
        </p:spPr>
        <p:txBody>
          <a:bodyPr>
            <a:normAutofit fontScale="70000" lnSpcReduction="20000"/>
          </a:bodyPr>
          <a:lstStyle/>
          <a:p>
            <a:r>
              <a:rPr lang="en-US" dirty="0" smtClean="0"/>
              <a:t>K’s </a:t>
            </a:r>
            <a:r>
              <a:rPr lang="en-US" dirty="0"/>
              <a:t>3rd law is only meaningful because the Copernican-</a:t>
            </a:r>
            <a:r>
              <a:rPr lang="en-US" dirty="0" err="1"/>
              <a:t>Tychonean</a:t>
            </a:r>
            <a:r>
              <a:rPr lang="en-US" dirty="0"/>
              <a:t> picture allowed the distances to be inferred from the major deviations from simple apparent orbits, because all major deviations were assumed to come from the </a:t>
            </a:r>
            <a:r>
              <a:rPr lang="en-US" u="sng" dirty="0"/>
              <a:t>same source</a:t>
            </a:r>
            <a:r>
              <a:rPr lang="en-US" dirty="0"/>
              <a:t>- the earth's motion- and not from separate peculiarities of each planet.</a:t>
            </a:r>
          </a:p>
          <a:p>
            <a:r>
              <a:rPr lang="en-US" dirty="0" err="1"/>
              <a:t>Kepler's</a:t>
            </a:r>
            <a:r>
              <a:rPr lang="en-US" dirty="0"/>
              <a:t> laws were not easy to find! </a:t>
            </a:r>
          </a:p>
          <a:p>
            <a:pPr lvl="1"/>
            <a:r>
              <a:rPr lang="en-US" dirty="0"/>
              <a:t>Direct observation gives you only the angle you have to look out from Earth to see a planet, not the distance! And it doesn't give you how much of the relative motion is due to the Earth and how much is due to the planet. There is an infinite family of mathematical curves to search among to find ones that will describe the motion. In finding curves, you can adjust both the laws for how fast the planets go around different parts and the laws for how the distances change with time- and both types of changes can give the same changes in apparent positions.</a:t>
            </a:r>
          </a:p>
          <a:p>
            <a:pPr lvl="1"/>
            <a:r>
              <a:rPr lang="en-US" dirty="0" smtClean="0"/>
              <a:t>In </a:t>
            </a:r>
            <a:r>
              <a:rPr lang="en-US" dirty="0"/>
              <a:t>fact, the actual orbits are all very close to circles, but with the Sun offset significantly from the center, and with the speeds thus varying significantly over an orbit.</a:t>
            </a:r>
          </a:p>
          <a:p>
            <a:pPr lvl="1"/>
            <a:r>
              <a:rPr lang="en-US" dirty="0"/>
              <a:t>One possible route to </a:t>
            </a:r>
            <a:r>
              <a:rPr lang="en-US" dirty="0" err="1"/>
              <a:t>Kepler's</a:t>
            </a:r>
            <a:r>
              <a:rPr lang="en-US" dirty="0"/>
              <a:t> laws is to assume circular motion, but with eccentric orbits and the equal-area law to describe orbital rates. Then converting the eccentric circles to ellipses is a fairly small correction, giving improved fit to the data.</a:t>
            </a:r>
          </a:p>
          <a:p>
            <a:endParaRPr lang="en-US" dirty="0"/>
          </a:p>
        </p:txBody>
      </p:sp>
    </p:spTree>
    <p:extLst>
      <p:ext uri="{BB962C8B-B14F-4D97-AF65-F5344CB8AC3E}">
        <p14:creationId xmlns:p14="http://schemas.microsoft.com/office/powerpoint/2010/main" val="243528261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dirty="0">
                <a:solidFill>
                  <a:srgbClr val="C0504D"/>
                </a:solidFill>
              </a:rPr>
              <a:t>All vestige of circular motion is gone.</a:t>
            </a:r>
          </a:p>
        </p:txBody>
      </p:sp>
      <p:sp>
        <p:nvSpPr>
          <p:cNvPr id="3" name="Content Placeholder 2"/>
          <p:cNvSpPr>
            <a:spLocks noGrp="1"/>
          </p:cNvSpPr>
          <p:nvPr>
            <p:ph idx="1"/>
          </p:nvPr>
        </p:nvSpPr>
        <p:spPr>
          <a:xfrm>
            <a:off x="0" y="1143000"/>
            <a:ext cx="9144000" cy="4724400"/>
          </a:xfrm>
        </p:spPr>
        <p:txBody>
          <a:bodyPr>
            <a:normAutofit/>
          </a:bodyPr>
          <a:lstStyle/>
          <a:p>
            <a:r>
              <a:rPr lang="en-US" sz="2200" dirty="0"/>
              <a:t>Refutes one of Aristotle’s fundamental physics principles:</a:t>
            </a:r>
          </a:p>
          <a:p>
            <a:pPr lvl="1"/>
            <a:r>
              <a:rPr lang="en-US" sz="2200" dirty="0"/>
              <a:t>Let this suffice to prove that no change can be infinite or continuous with the exception of circular motion. (Aristotle, </a:t>
            </a:r>
            <a:r>
              <a:rPr lang="en-US" sz="2200" i="1" dirty="0"/>
              <a:t>Physics</a:t>
            </a:r>
            <a:r>
              <a:rPr lang="en-US" sz="2200" dirty="0"/>
              <a:t>, book Q)</a:t>
            </a:r>
          </a:p>
          <a:p>
            <a:r>
              <a:rPr lang="en-US" sz="2200" dirty="0"/>
              <a:t>This development is a major blow to the long habit of accepting Aristotle's vague arguments as the final word on science. The whole tradition of categorical reasoning was thrown into doubt</a:t>
            </a:r>
            <a:r>
              <a:rPr lang="en-US" sz="2200" dirty="0" smtClean="0"/>
              <a:t>.</a:t>
            </a:r>
            <a:endParaRPr lang="en-US" sz="2200" dirty="0"/>
          </a:p>
          <a:p>
            <a:r>
              <a:rPr lang="en-US" sz="2200" dirty="0"/>
              <a:t>These simple laws reproduce the observed motion “perfectly”, (within the accuracy of </a:t>
            </a:r>
            <a:r>
              <a:rPr lang="en-US" sz="2200" dirty="0" err="1"/>
              <a:t>Tycho’s</a:t>
            </a:r>
            <a:r>
              <a:rPr lang="en-US" sz="2200" dirty="0"/>
              <a:t> measurements).  Only </a:t>
            </a:r>
            <a:r>
              <a:rPr lang="en-US" sz="2200" i="1" dirty="0"/>
              <a:t>two</a:t>
            </a:r>
            <a:r>
              <a:rPr lang="en-US" sz="2200" dirty="0"/>
              <a:t> numbers are required to describe each planet’s motion.  </a:t>
            </a:r>
          </a:p>
          <a:p>
            <a:r>
              <a:rPr lang="en-US" sz="2200" dirty="0"/>
              <a:t>For someone who gives mathematical simplicity the highest priority, this “proves” the validity of the (modified) Copernican system. </a:t>
            </a:r>
          </a:p>
          <a:p>
            <a:r>
              <a:rPr lang="en-US" sz="2200" dirty="0"/>
              <a:t> </a:t>
            </a:r>
            <a:r>
              <a:rPr lang="en-US" sz="2200" dirty="0" smtClean="0"/>
              <a:t>But one </a:t>
            </a:r>
            <a:r>
              <a:rPr lang="en-US" sz="2200" dirty="0"/>
              <a:t>could also </a:t>
            </a:r>
            <a:r>
              <a:rPr lang="en-US" sz="2200" dirty="0" smtClean="0"/>
              <a:t>make </a:t>
            </a:r>
            <a:r>
              <a:rPr lang="en-US" sz="2200" dirty="0"/>
              <a:t>a “</a:t>
            </a:r>
            <a:r>
              <a:rPr lang="en-US" sz="2200" dirty="0" err="1"/>
              <a:t>Tychonean</a:t>
            </a:r>
            <a:r>
              <a:rPr lang="en-US" sz="2200" dirty="0"/>
              <a:t>” model with elliptical orbits.</a:t>
            </a:r>
          </a:p>
          <a:p>
            <a:pPr marL="0" indent="0">
              <a:buNone/>
            </a:pPr>
            <a:endParaRPr lang="en-US" dirty="0"/>
          </a:p>
        </p:txBody>
      </p:sp>
      <p:sp>
        <p:nvSpPr>
          <p:cNvPr id="4" name="TextBox 3"/>
          <p:cNvSpPr txBox="1"/>
          <p:nvPr/>
        </p:nvSpPr>
        <p:spPr>
          <a:xfrm>
            <a:off x="228600" y="5867400"/>
            <a:ext cx="8915400" cy="1107996"/>
          </a:xfrm>
          <a:prstGeom prst="rect">
            <a:avLst/>
          </a:prstGeom>
          <a:noFill/>
        </p:spPr>
        <p:txBody>
          <a:bodyPr wrap="square" rtlCol="0">
            <a:spAutoFit/>
          </a:bodyPr>
          <a:lstStyle/>
          <a:p>
            <a:r>
              <a:rPr lang="en-US" sz="2400" dirty="0" smtClean="0">
                <a:solidFill>
                  <a:srgbClr val="FF0000"/>
                </a:solidFill>
              </a:rPr>
              <a:t>Question: Is there an observation which would distinguish an elliptical </a:t>
            </a:r>
            <a:br>
              <a:rPr lang="en-US" sz="2400" dirty="0" smtClean="0">
                <a:solidFill>
                  <a:srgbClr val="FF0000"/>
                </a:solidFill>
              </a:rPr>
            </a:br>
            <a:r>
              <a:rPr lang="en-US" sz="2400" dirty="0" err="1" smtClean="0">
                <a:solidFill>
                  <a:srgbClr val="FF0000"/>
                </a:solidFill>
              </a:rPr>
              <a:t>Tychonean</a:t>
            </a:r>
            <a:r>
              <a:rPr lang="en-US" sz="2400" dirty="0" smtClean="0">
                <a:solidFill>
                  <a:srgbClr val="FF0000"/>
                </a:solidFill>
              </a:rPr>
              <a:t> model from an elliptical Copernican model?</a:t>
            </a:r>
          </a:p>
          <a:p>
            <a:endParaRPr lang="en-US" dirty="0"/>
          </a:p>
        </p:txBody>
      </p:sp>
    </p:spTree>
    <p:extLst>
      <p:ext uri="{BB962C8B-B14F-4D97-AF65-F5344CB8AC3E}">
        <p14:creationId xmlns:p14="http://schemas.microsoft.com/office/powerpoint/2010/main" val="141593506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4530</TotalTime>
  <Words>1659</Words>
  <Application>Microsoft Macintosh PowerPoint</Application>
  <PresentationFormat>On-screen Show (4:3)</PresentationFormat>
  <Paragraphs>102</Paragraphs>
  <Slides>16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Office Theme</vt:lpstr>
      <vt:lpstr>Picture</vt:lpstr>
      <vt:lpstr>Tycho/Kepler/Galileo</vt:lpstr>
      <vt:lpstr>Backtrack from Galileo to Tycho Brahe</vt:lpstr>
      <vt:lpstr>Tycho’s Model</vt:lpstr>
      <vt:lpstr>PowerPoint Presentation</vt:lpstr>
      <vt:lpstr>Distinctions? Parallax?</vt:lpstr>
      <vt:lpstr>Tycho-Copernicus Distinction?</vt:lpstr>
      <vt:lpstr>Kepler (1571-1630)</vt:lpstr>
      <vt:lpstr>Perspective</vt:lpstr>
      <vt:lpstr>All vestige of circular motion is gone.</vt:lpstr>
      <vt:lpstr>Can we keep Tycho’s Model?</vt:lpstr>
      <vt:lpstr>Aristotle’s physics</vt:lpstr>
      <vt:lpstr>Aristotle against Inertia</vt:lpstr>
      <vt:lpstr>Metaphysics: Aristotle -&gt; Galileo</vt:lpstr>
      <vt:lpstr>Galileo: Reason and Data</vt:lpstr>
      <vt:lpstr> Galileo’s observational method </vt:lpstr>
      <vt:lpstr>Galileo’s theoretical method</vt:lpstr>
    </vt:vector>
  </TitlesOfParts>
  <Company>U of 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Tycho</dc:title>
  <dc:creator>Physics</dc:creator>
  <cp:lastModifiedBy>David Ceperley</cp:lastModifiedBy>
  <cp:revision>30</cp:revision>
  <dcterms:created xsi:type="dcterms:W3CDTF">2013-07-19T15:37:27Z</dcterms:created>
  <dcterms:modified xsi:type="dcterms:W3CDTF">2015-01-26T19:56:03Z</dcterms:modified>
</cp:coreProperties>
</file>