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7" r:id="rId5"/>
    <p:sldId id="275" r:id="rId6"/>
    <p:sldId id="276" r:id="rId7"/>
    <p:sldId id="257" r:id="rId8"/>
    <p:sldId id="263" r:id="rId9"/>
    <p:sldId id="258" r:id="rId10"/>
    <p:sldId id="260" r:id="rId11"/>
    <p:sldId id="261" r:id="rId12"/>
    <p:sldId id="262" r:id="rId13"/>
    <p:sldId id="259" r:id="rId14"/>
    <p:sldId id="269" r:id="rId15"/>
    <p:sldId id="264" r:id="rId16"/>
    <p:sldId id="266" r:id="rId17"/>
    <p:sldId id="267" r:id="rId18"/>
    <p:sldId id="265" r:id="rId19"/>
    <p:sldId id="270" r:id="rId20"/>
    <p:sldId id="268"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5" d="100"/>
          <a:sy n="165" d="100"/>
        </p:scale>
        <p:origin x="-864" y="-104"/>
      </p:cViewPr>
      <p:guideLst>
        <p:guide orient="horz" pos="2160"/>
        <p:guide pos="2880"/>
      </p:guideLst>
    </p:cSldViewPr>
  </p:slid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78DD94-4273-44A0-8C2F-347E1EED54D8}"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407512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78DD94-4273-44A0-8C2F-347E1EED54D8}"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278024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78DD94-4273-44A0-8C2F-347E1EED54D8}"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66080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78DD94-4273-44A0-8C2F-347E1EED54D8}"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392088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78DD94-4273-44A0-8C2F-347E1EED54D8}"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303779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78DD94-4273-44A0-8C2F-347E1EED54D8}"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192675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78DD94-4273-44A0-8C2F-347E1EED54D8}" type="datetimeFigureOut">
              <a:rPr lang="en-US" smtClean="0"/>
              <a:t>1/29/15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85878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78DD94-4273-44A0-8C2F-347E1EED54D8}" type="datetimeFigureOut">
              <a:rPr lang="en-US" smtClean="0"/>
              <a:t>1/29/15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11481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8DD94-4273-44A0-8C2F-347E1EED54D8}" type="datetimeFigureOut">
              <a:rPr lang="en-US" smtClean="0"/>
              <a:t>1/29/15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63655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78DD94-4273-44A0-8C2F-347E1EED54D8}"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2967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78DD94-4273-44A0-8C2F-347E1EED54D8}"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F83BB-163B-4FF5-8DE9-6BF182DDD7D8}" type="slidenum">
              <a:rPr lang="en-US" smtClean="0"/>
              <a:t>‹#›</a:t>
            </a:fld>
            <a:endParaRPr lang="en-US"/>
          </a:p>
        </p:txBody>
      </p:sp>
    </p:spTree>
    <p:extLst>
      <p:ext uri="{BB962C8B-B14F-4D97-AF65-F5344CB8AC3E}">
        <p14:creationId xmlns:p14="http://schemas.microsoft.com/office/powerpoint/2010/main" val="11045548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8DD94-4273-44A0-8C2F-347E1EED54D8}" type="datetimeFigureOut">
              <a:rPr lang="en-US" smtClean="0"/>
              <a:t>1/29/15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F83BB-163B-4FF5-8DE9-6BF182DDD7D8}" type="slidenum">
              <a:rPr lang="en-US" smtClean="0"/>
              <a:t>‹#›</a:t>
            </a:fld>
            <a:endParaRPr lang="en-US"/>
          </a:p>
        </p:txBody>
      </p:sp>
    </p:spTree>
    <p:extLst>
      <p:ext uri="{BB962C8B-B14F-4D97-AF65-F5344CB8AC3E}">
        <p14:creationId xmlns:p14="http://schemas.microsoft.com/office/powerpoint/2010/main" val="74639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8.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Stillman_Drak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762000"/>
          </a:xfrm>
        </p:spPr>
        <p:txBody>
          <a:bodyPr>
            <a:normAutofit fontScale="90000"/>
          </a:bodyPr>
          <a:lstStyle/>
          <a:p>
            <a:r>
              <a:rPr lang="en-US" u="sng" dirty="0" smtClean="0"/>
              <a:t/>
            </a:r>
            <a:br>
              <a:rPr lang="en-US" u="sng" dirty="0" smtClean="0"/>
            </a:br>
            <a:r>
              <a:rPr lang="en-US" u="sng" dirty="0" smtClean="0"/>
              <a:t/>
            </a:r>
            <a:br>
              <a:rPr lang="en-US" u="sng" dirty="0" smtClean="0"/>
            </a:br>
            <a:r>
              <a:rPr lang="en-US" u="sng" dirty="0"/>
              <a:t/>
            </a:r>
            <a:br>
              <a:rPr lang="en-US" u="sng" dirty="0"/>
            </a:br>
            <a:r>
              <a:rPr lang="en-US" u="sng" dirty="0" smtClean="0"/>
              <a:t/>
            </a:r>
            <a:br>
              <a:rPr lang="en-US" u="sng" dirty="0" smtClean="0"/>
            </a:br>
            <a:r>
              <a:rPr lang="en-US" u="sng" dirty="0" smtClean="0">
                <a:solidFill>
                  <a:srgbClr val="C0504D"/>
                </a:solidFill>
              </a:rPr>
              <a:t>Topics </a:t>
            </a:r>
            <a:r>
              <a:rPr lang="en-US" u="sng" dirty="0">
                <a:solidFill>
                  <a:srgbClr val="C0504D"/>
                </a:solidFill>
              </a:rPr>
              <a:t>for </a:t>
            </a:r>
            <a:r>
              <a:rPr lang="en-US" u="sng" dirty="0" smtClean="0">
                <a:solidFill>
                  <a:srgbClr val="C0504D"/>
                </a:solidFill>
              </a:rPr>
              <a:t>today</a:t>
            </a:r>
            <a:br>
              <a:rPr lang="en-US" u="sng" dirty="0" smtClean="0">
                <a:solidFill>
                  <a:srgbClr val="C0504D"/>
                </a:solidFill>
              </a:rPr>
            </a:br>
            <a:r>
              <a:rPr lang="en-US" dirty="0" smtClean="0">
                <a:solidFill>
                  <a:srgbClr val="C0504D"/>
                </a:solidFill>
              </a:rPr>
              <a:t/>
            </a:r>
            <a:br>
              <a:rPr lang="en-US" dirty="0" smtClean="0">
                <a:solidFill>
                  <a:srgbClr val="C0504D"/>
                </a:solidFill>
              </a:rPr>
            </a:br>
            <a:r>
              <a:rPr lang="en-US" sz="3100" dirty="0">
                <a:solidFill>
                  <a:srgbClr val="C0504D"/>
                </a:solidFill>
              </a:rPr>
              <a:t/>
            </a:r>
            <a:br>
              <a:rPr lang="en-US" sz="3100" dirty="0">
                <a:solidFill>
                  <a:srgbClr val="C0504D"/>
                </a:solidFill>
              </a:rPr>
            </a:br>
            <a:r>
              <a:rPr lang="en-US" dirty="0"/>
              <a:t/>
            </a:r>
            <a:br>
              <a:rPr lang="en-US" dirty="0"/>
            </a:br>
            <a:endParaRPr lang="en-US" dirty="0"/>
          </a:p>
        </p:txBody>
      </p:sp>
      <p:sp>
        <p:nvSpPr>
          <p:cNvPr id="3" name="Subtitle 2"/>
          <p:cNvSpPr>
            <a:spLocks noGrp="1"/>
          </p:cNvSpPr>
          <p:nvPr>
            <p:ph type="subTitle" idx="1"/>
          </p:nvPr>
        </p:nvSpPr>
        <p:spPr>
          <a:xfrm>
            <a:off x="1295400" y="1447800"/>
            <a:ext cx="6400800" cy="1752600"/>
          </a:xfrm>
        </p:spPr>
        <p:txBody>
          <a:bodyPr/>
          <a:lstStyle/>
          <a:p>
            <a:pPr algn="l"/>
            <a:r>
              <a:rPr lang="en-US" dirty="0" smtClean="0"/>
              <a:t>•  </a:t>
            </a:r>
            <a:r>
              <a:rPr lang="en-US" dirty="0" smtClean="0">
                <a:solidFill>
                  <a:schemeClr val="tx1"/>
                </a:solidFill>
              </a:rPr>
              <a:t>Galileo’s Physics </a:t>
            </a:r>
          </a:p>
          <a:p>
            <a:pPr marL="457200" indent="-457200" algn="l">
              <a:buFont typeface="Arial"/>
              <a:buChar char="•"/>
            </a:pPr>
            <a:r>
              <a:rPr lang="en-US" dirty="0" smtClean="0">
                <a:solidFill>
                  <a:schemeClr val="tx1"/>
                </a:solidFill>
              </a:rPr>
              <a:t>Newton’s philosophy &amp; physics</a:t>
            </a:r>
          </a:p>
          <a:p>
            <a:pPr marL="457200" indent="-457200" algn="l">
              <a:buFont typeface="Arial"/>
              <a:buChar char="•"/>
            </a:pPr>
            <a:r>
              <a:rPr lang="en-US" dirty="0" smtClean="0">
                <a:solidFill>
                  <a:schemeClr val="tx1"/>
                </a:solidFill>
              </a:rPr>
              <a:t>How to test a theory</a:t>
            </a:r>
            <a:endParaRPr lang="en-US" dirty="0">
              <a:solidFill>
                <a:schemeClr val="tx1"/>
              </a:solidFill>
            </a:endParaRPr>
          </a:p>
        </p:txBody>
      </p:sp>
      <p:sp>
        <p:nvSpPr>
          <p:cNvPr id="4" name="Subtitle 2"/>
          <p:cNvSpPr txBox="1">
            <a:spLocks/>
          </p:cNvSpPr>
          <p:nvPr/>
        </p:nvSpPr>
        <p:spPr>
          <a:xfrm>
            <a:off x="304800" y="3124200"/>
            <a:ext cx="8610600" cy="2743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800" u="sng" dirty="0">
                <a:solidFill>
                  <a:schemeClr val="tx1"/>
                </a:solidFill>
              </a:rPr>
              <a:t>Themes</a:t>
            </a:r>
            <a:r>
              <a:rPr lang="en-US" sz="2800" dirty="0">
                <a:solidFill>
                  <a:schemeClr val="tx1"/>
                </a:solidFill>
              </a:rPr>
              <a:t>:</a:t>
            </a:r>
          </a:p>
          <a:p>
            <a:pPr algn="l"/>
            <a:r>
              <a:rPr lang="en-US" sz="2800" dirty="0" smtClean="0">
                <a:solidFill>
                  <a:schemeClr val="tx1"/>
                </a:solidFill>
              </a:rPr>
              <a:t>• importance </a:t>
            </a:r>
            <a:r>
              <a:rPr lang="en-US" sz="2800" dirty="0">
                <a:solidFill>
                  <a:schemeClr val="tx1"/>
                </a:solidFill>
              </a:rPr>
              <a:t>of data in forming theories.</a:t>
            </a:r>
          </a:p>
          <a:p>
            <a:pPr algn="l"/>
            <a:r>
              <a:rPr lang="en-US" sz="2800" dirty="0" smtClean="0">
                <a:solidFill>
                  <a:schemeClr val="tx1"/>
                </a:solidFill>
              </a:rPr>
              <a:t>• relation </a:t>
            </a:r>
            <a:r>
              <a:rPr lang="en-US" sz="2800" dirty="0">
                <a:solidFill>
                  <a:schemeClr val="tx1"/>
                </a:solidFill>
              </a:rPr>
              <a:t>between measurement and reality.</a:t>
            </a:r>
          </a:p>
          <a:p>
            <a:pPr algn="l"/>
            <a:r>
              <a:rPr lang="en-US" sz="2800" dirty="0" smtClean="0">
                <a:solidFill>
                  <a:schemeClr val="tx1"/>
                </a:solidFill>
              </a:rPr>
              <a:t>• relation </a:t>
            </a:r>
            <a:r>
              <a:rPr lang="en-US" sz="2800" dirty="0">
                <a:solidFill>
                  <a:schemeClr val="tx1"/>
                </a:solidFill>
              </a:rPr>
              <a:t>between methodology and metaphysics.</a:t>
            </a:r>
          </a:p>
        </p:txBody>
      </p:sp>
    </p:spTree>
    <p:extLst>
      <p:ext uri="{BB962C8B-B14F-4D97-AF65-F5344CB8AC3E}">
        <p14:creationId xmlns:p14="http://schemas.microsoft.com/office/powerpoint/2010/main" val="8824159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000" dirty="0" smtClean="0"/>
              <a:t>The generalization of Newton</a:t>
            </a:r>
            <a:endParaRPr lang="en-US" sz="4000" dirty="0"/>
          </a:p>
        </p:txBody>
      </p:sp>
      <p:sp>
        <p:nvSpPr>
          <p:cNvPr id="3" name="Content Placeholder 2"/>
          <p:cNvSpPr>
            <a:spLocks noGrp="1"/>
          </p:cNvSpPr>
          <p:nvPr>
            <p:ph idx="1"/>
          </p:nvPr>
        </p:nvSpPr>
        <p:spPr>
          <a:xfrm>
            <a:off x="0" y="914401"/>
            <a:ext cx="9144000" cy="5105400"/>
          </a:xfrm>
        </p:spPr>
        <p:txBody>
          <a:bodyPr>
            <a:normAutofit fontScale="92500" lnSpcReduction="20000"/>
          </a:bodyPr>
          <a:lstStyle/>
          <a:p>
            <a:r>
              <a:rPr lang="en-US" sz="2800" dirty="0">
                <a:solidFill>
                  <a:srgbClr val="FF0000"/>
                </a:solidFill>
              </a:rPr>
              <a:t> </a:t>
            </a:r>
            <a:r>
              <a:rPr lang="en-US" sz="2800" u="sng" dirty="0">
                <a:solidFill>
                  <a:srgbClr val="FF0000"/>
                </a:solidFill>
              </a:rPr>
              <a:t>Every object in the universe attracts every other object</a:t>
            </a:r>
            <a:r>
              <a:rPr lang="en-US" sz="2800" dirty="0">
                <a:solidFill>
                  <a:srgbClr val="FF0000"/>
                </a:solidFill>
              </a:rPr>
              <a:t>, with the strength of the resulting acceleration inversely proportional to the square of the distance, and proportional to the "mass" of the attracting object.</a:t>
            </a:r>
          </a:p>
          <a:p>
            <a:r>
              <a:rPr lang="en-US" dirty="0" smtClean="0"/>
              <a:t>Applied </a:t>
            </a:r>
            <a:r>
              <a:rPr lang="en-US" dirty="0"/>
              <a:t>the same laws to celestial and terrestrial objects.</a:t>
            </a:r>
            <a:endParaRPr lang="en-US" sz="2000" dirty="0"/>
          </a:p>
          <a:p>
            <a:pPr lvl="1"/>
            <a:r>
              <a:rPr lang="en-US" sz="2400" dirty="0"/>
              <a:t>The </a:t>
            </a:r>
            <a:r>
              <a:rPr lang="en-US" sz="2400" dirty="0" smtClean="0"/>
              <a:t>success of the </a:t>
            </a:r>
            <a:r>
              <a:rPr lang="en-US" sz="2400" dirty="0"/>
              <a:t>theory of gravity </a:t>
            </a:r>
            <a:r>
              <a:rPr lang="en-US" sz="1500" dirty="0"/>
              <a:t>(see below)</a:t>
            </a:r>
            <a:r>
              <a:rPr lang="en-US" sz="2400" dirty="0"/>
              <a:t> is powerful evidence for the validity of this approach.  </a:t>
            </a:r>
            <a:endParaRPr lang="en-US" sz="2400" dirty="0" smtClean="0"/>
          </a:p>
          <a:p>
            <a:pPr lvl="1"/>
            <a:r>
              <a:rPr lang="en-US" sz="2400" dirty="0" smtClean="0"/>
              <a:t>Newton’s </a:t>
            </a:r>
            <a:r>
              <a:rPr lang="en-US" sz="2400" dirty="0"/>
              <a:t>faith in the approach allowed him to spend much of the period </a:t>
            </a:r>
            <a:r>
              <a:rPr lang="en-US" sz="2400" dirty="0" smtClean="0"/>
              <a:t/>
            </a:r>
            <a:br>
              <a:rPr lang="en-US" sz="2400" dirty="0" smtClean="0"/>
            </a:br>
            <a:r>
              <a:rPr lang="en-US" sz="2400" dirty="0" smtClean="0"/>
              <a:t>1665 - </a:t>
            </a:r>
            <a:r>
              <a:rPr lang="en-US" sz="2400" dirty="0"/>
              <a:t>1687 inventing </a:t>
            </a:r>
            <a:r>
              <a:rPr lang="en-US" sz="2400" dirty="0" smtClean="0"/>
              <a:t>calculus </a:t>
            </a:r>
            <a:r>
              <a:rPr lang="en-US" sz="2400" dirty="0"/>
              <a:t>to solve </a:t>
            </a:r>
            <a:r>
              <a:rPr lang="en-US" sz="2400" dirty="0" smtClean="0"/>
              <a:t>the distributed-mass  </a:t>
            </a:r>
            <a:r>
              <a:rPr lang="en-US" sz="2400" dirty="0"/>
              <a:t>problem. </a:t>
            </a:r>
          </a:p>
          <a:p>
            <a:r>
              <a:rPr lang="en-US" dirty="0" smtClean="0"/>
              <a:t>New mathematical </a:t>
            </a:r>
            <a:r>
              <a:rPr lang="en-US" dirty="0"/>
              <a:t>properties </a:t>
            </a:r>
            <a:r>
              <a:rPr lang="en-US" dirty="0" smtClean="0"/>
              <a:t>beyond the </a:t>
            </a:r>
            <a:r>
              <a:rPr lang="en-US" dirty="0"/>
              <a:t>usual geometrical ones, position and </a:t>
            </a:r>
            <a:r>
              <a:rPr lang="en-US" dirty="0" smtClean="0"/>
              <a:t>motion, e.g</a:t>
            </a:r>
            <a:r>
              <a:rPr lang="en-US" dirty="0"/>
              <a:t>. mass.</a:t>
            </a:r>
            <a:endParaRPr lang="en-US" sz="2000" dirty="0"/>
          </a:p>
          <a:p>
            <a:r>
              <a:rPr lang="en-US" dirty="0" smtClean="0"/>
              <a:t>Formulated </a:t>
            </a:r>
            <a:r>
              <a:rPr lang="en-US" dirty="0"/>
              <a:t>his three laws of </a:t>
            </a:r>
            <a:r>
              <a:rPr lang="en-US" dirty="0" smtClean="0"/>
              <a:t>motion</a:t>
            </a:r>
            <a:endParaRPr lang="en-US" sz="2400" dirty="0"/>
          </a:p>
        </p:txBody>
      </p:sp>
    </p:spTree>
    <p:extLst>
      <p:ext uri="{BB962C8B-B14F-4D97-AF65-F5344CB8AC3E}">
        <p14:creationId xmlns:p14="http://schemas.microsoft.com/office/powerpoint/2010/main" val="14916856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r>
              <a:rPr lang="en-US" dirty="0" smtClean="0">
                <a:solidFill>
                  <a:srgbClr val="C0504D"/>
                </a:solidFill>
              </a:rPr>
              <a:t>Three laws of motion</a:t>
            </a:r>
            <a:endParaRPr lang="en-US" dirty="0">
              <a:solidFill>
                <a:srgbClr val="C0504D"/>
              </a:solidFill>
            </a:endParaRPr>
          </a:p>
        </p:txBody>
      </p:sp>
      <p:sp>
        <p:nvSpPr>
          <p:cNvPr id="3" name="Content Placeholder 2"/>
          <p:cNvSpPr>
            <a:spLocks noGrp="1"/>
          </p:cNvSpPr>
          <p:nvPr>
            <p:ph idx="1"/>
          </p:nvPr>
        </p:nvSpPr>
        <p:spPr>
          <a:xfrm>
            <a:off x="0" y="914400"/>
            <a:ext cx="9144000" cy="5211763"/>
          </a:xfrm>
        </p:spPr>
        <p:txBody>
          <a:bodyPr>
            <a:normAutofit fontScale="70000" lnSpcReduction="20000"/>
          </a:bodyPr>
          <a:lstStyle/>
          <a:p>
            <a:pPr marL="0" lvl="1" indent="0">
              <a:buNone/>
            </a:pPr>
            <a:r>
              <a:rPr lang="en-US" sz="3100" dirty="0" smtClean="0"/>
              <a:t>1.  Law </a:t>
            </a:r>
            <a:r>
              <a:rPr lang="en-US" sz="3100" dirty="0"/>
              <a:t>of inertia.  If no forces act, a body’s velocity is constant</a:t>
            </a:r>
            <a:r>
              <a:rPr lang="en-US" sz="3100" dirty="0" smtClean="0"/>
              <a:t>.</a:t>
            </a:r>
          </a:p>
          <a:p>
            <a:pPr marL="400050" lvl="2" indent="0">
              <a:buNone/>
            </a:pPr>
            <a:r>
              <a:rPr lang="en-US" sz="2900" dirty="0" smtClean="0"/>
              <a:t> Contrast the First Law with Aristotle’s natural motion!</a:t>
            </a:r>
          </a:p>
          <a:p>
            <a:pPr marL="0" indent="0">
              <a:buNone/>
            </a:pPr>
            <a:endParaRPr lang="en-US" dirty="0"/>
          </a:p>
          <a:p>
            <a:pPr marL="0" indent="0">
              <a:buNone/>
            </a:pPr>
            <a:r>
              <a:rPr lang="en-US" dirty="0" smtClean="0"/>
              <a:t>2.</a:t>
            </a:r>
            <a:r>
              <a:rPr lang="en-US" b="1" dirty="0" smtClean="0"/>
              <a:t>  F</a:t>
            </a:r>
            <a:r>
              <a:rPr lang="en-US" dirty="0" smtClean="0"/>
              <a:t> </a:t>
            </a:r>
            <a:r>
              <a:rPr lang="en-US" dirty="0"/>
              <a:t>= </a:t>
            </a:r>
            <a:r>
              <a:rPr lang="en-US" dirty="0" smtClean="0"/>
              <a:t>m</a:t>
            </a:r>
            <a:r>
              <a:rPr lang="en-US" b="1" dirty="0" smtClean="0"/>
              <a:t>a</a:t>
            </a:r>
            <a:r>
              <a:rPr lang="en-US" dirty="0" smtClean="0"/>
              <a:t>.  </a:t>
            </a:r>
            <a:r>
              <a:rPr lang="en-US" sz="3100" dirty="0"/>
              <a:t>A body’s acceleration is proportional to the force </a:t>
            </a:r>
            <a:r>
              <a:rPr lang="en-US" sz="3100" dirty="0" smtClean="0"/>
              <a:t>on it.</a:t>
            </a:r>
          </a:p>
          <a:p>
            <a:pPr marL="457200" lvl="1" indent="0">
              <a:buNone/>
            </a:pPr>
            <a:r>
              <a:rPr lang="en-US" dirty="0" smtClean="0"/>
              <a:t>Newton’s slightly </a:t>
            </a:r>
            <a:r>
              <a:rPr lang="en-US" dirty="0"/>
              <a:t>more general </a:t>
            </a:r>
            <a:r>
              <a:rPr lang="en-US" dirty="0" smtClean="0"/>
              <a:t>form did not </a:t>
            </a:r>
            <a:r>
              <a:rPr lang="en-US" dirty="0"/>
              <a:t>presume that m is </a:t>
            </a:r>
            <a:r>
              <a:rPr lang="en-US" dirty="0" smtClean="0"/>
              <a:t>constant.</a:t>
            </a:r>
            <a:endParaRPr lang="en-US" dirty="0"/>
          </a:p>
          <a:p>
            <a:pPr marL="914400" lvl="2" indent="0">
              <a:buNone/>
            </a:pPr>
            <a:r>
              <a:rPr lang="en-US" sz="2900" b="1" dirty="0" smtClean="0"/>
              <a:t>F</a:t>
            </a:r>
            <a:r>
              <a:rPr lang="en-US" sz="2900" b="1" dirty="0"/>
              <a:t>= </a:t>
            </a:r>
            <a:r>
              <a:rPr lang="en-US" sz="2900" dirty="0"/>
              <a:t>time rate of change of momentum, </a:t>
            </a:r>
            <a:r>
              <a:rPr lang="en-US" sz="2900" dirty="0" smtClean="0"/>
              <a:t>m</a:t>
            </a:r>
            <a:r>
              <a:rPr lang="en-US" sz="2900" b="1" dirty="0" smtClean="0"/>
              <a:t>v.   F</a:t>
            </a:r>
            <a:r>
              <a:rPr lang="en-US" sz="2900" dirty="0" smtClean="0"/>
              <a:t>=d(m</a:t>
            </a:r>
            <a:r>
              <a:rPr lang="en-US" sz="2900" b="1" dirty="0" smtClean="0"/>
              <a:t>v)</a:t>
            </a:r>
            <a:r>
              <a:rPr lang="en-US" sz="2900" dirty="0" smtClean="0"/>
              <a:t>/</a:t>
            </a:r>
            <a:r>
              <a:rPr lang="en-US" sz="2900" dirty="0" err="1" smtClean="0"/>
              <a:t>dt</a:t>
            </a:r>
            <a:endParaRPr lang="en-US" sz="2900" dirty="0" smtClean="0"/>
          </a:p>
          <a:p>
            <a:pPr marL="0" indent="0">
              <a:buNone/>
            </a:pPr>
            <a:endParaRPr lang="en-US" b="1" dirty="0"/>
          </a:p>
          <a:p>
            <a:pPr marL="514350" indent="-514350">
              <a:buAutoNum type="arabicPeriod" startAt="3"/>
            </a:pPr>
            <a:r>
              <a:rPr lang="en-US" b="1" dirty="0" smtClean="0"/>
              <a:t>F</a:t>
            </a:r>
            <a:r>
              <a:rPr lang="en-US" b="1" baseline="-25000" dirty="0" smtClean="0"/>
              <a:t>12</a:t>
            </a:r>
            <a:r>
              <a:rPr lang="en-US" b="1" dirty="0" smtClean="0"/>
              <a:t> </a:t>
            </a:r>
            <a:r>
              <a:rPr lang="en-US" b="1" dirty="0"/>
              <a:t>= -F</a:t>
            </a:r>
            <a:r>
              <a:rPr lang="en-US" b="1" baseline="-25000" dirty="0"/>
              <a:t>21 </a:t>
            </a:r>
            <a:r>
              <a:rPr lang="en-US" dirty="0"/>
              <a:t>.  When  object 1 exerts a force on object 2, object 2 exerts an </a:t>
            </a:r>
            <a:r>
              <a:rPr lang="en-US" dirty="0" smtClean="0"/>
              <a:t>equal and </a:t>
            </a:r>
            <a:r>
              <a:rPr lang="en-US" dirty="0" smtClean="0"/>
              <a:t>opposite </a:t>
            </a:r>
            <a:r>
              <a:rPr lang="en-US" dirty="0"/>
              <a:t>force on object 1.  This is new with </a:t>
            </a:r>
            <a:r>
              <a:rPr lang="en-US" dirty="0" smtClean="0"/>
              <a:t>Newton.</a:t>
            </a:r>
          </a:p>
          <a:p>
            <a:pPr marL="0" indent="0">
              <a:buNone/>
            </a:pPr>
            <a:endParaRPr lang="en-US" dirty="0" smtClean="0"/>
          </a:p>
          <a:p>
            <a:pPr marL="0" indent="0">
              <a:buNone/>
            </a:pPr>
            <a:r>
              <a:rPr lang="en-US" sz="2900" dirty="0" smtClean="0"/>
              <a:t>The </a:t>
            </a:r>
            <a:r>
              <a:rPr lang="en-US" sz="2900" dirty="0"/>
              <a:t>third law implies that momentum is conserved.  </a:t>
            </a:r>
            <a:r>
              <a:rPr lang="en-US" sz="2900" dirty="0" smtClean="0"/>
              <a:t>This is </a:t>
            </a:r>
            <a:r>
              <a:rPr lang="en-US" sz="2900" dirty="0" smtClean="0"/>
              <a:t>a </a:t>
            </a:r>
            <a:r>
              <a:rPr lang="en-US" sz="2900" dirty="0"/>
              <a:t>new concept, the conservation law. </a:t>
            </a:r>
            <a:r>
              <a:rPr lang="en-US" sz="2900" dirty="0" smtClean="0"/>
              <a:t>Note </a:t>
            </a:r>
            <a:r>
              <a:rPr lang="en-US" sz="2900" dirty="0" smtClean="0"/>
              <a:t>that this law is required by first law if you want</a:t>
            </a:r>
            <a:br>
              <a:rPr lang="en-US" sz="2900" dirty="0" smtClean="0"/>
            </a:br>
            <a:r>
              <a:rPr lang="en-US" sz="2900" u="sng" dirty="0" smtClean="0"/>
              <a:t> invariance under renaming what you call an </a:t>
            </a:r>
            <a:r>
              <a:rPr lang="en-US" sz="2900" u="sng" dirty="0" smtClean="0"/>
              <a:t>object. </a:t>
            </a:r>
            <a:r>
              <a:rPr lang="en-US" sz="2900" dirty="0" smtClean="0"/>
              <a:t>Newton </a:t>
            </a:r>
            <a:r>
              <a:rPr lang="en-US" sz="2900" dirty="0"/>
              <a:t>also stated the law of conservation of mass.  </a:t>
            </a:r>
            <a:endParaRPr lang="en-US" sz="2900" dirty="0"/>
          </a:p>
          <a:p>
            <a:pPr marL="0" indent="0">
              <a:buNone/>
            </a:pPr>
            <a:r>
              <a:rPr lang="en-US" sz="2900" dirty="0" smtClean="0"/>
              <a:t>Conservation </a:t>
            </a:r>
            <a:r>
              <a:rPr lang="en-US" sz="2900" dirty="0"/>
              <a:t>laws turn out to have a deep </a:t>
            </a:r>
            <a:r>
              <a:rPr lang="en-US" sz="2900" dirty="0" smtClean="0"/>
              <a:t>connection </a:t>
            </a:r>
            <a:r>
              <a:rPr lang="en-US" sz="2900" dirty="0"/>
              <a:t>to the underlying properties of the universe, which we’ll discuss more later. </a:t>
            </a:r>
          </a:p>
          <a:p>
            <a:endParaRPr lang="en-US" dirty="0"/>
          </a:p>
        </p:txBody>
      </p:sp>
    </p:spTree>
    <p:extLst>
      <p:ext uri="{BB962C8B-B14F-4D97-AF65-F5344CB8AC3E}">
        <p14:creationId xmlns:p14="http://schemas.microsoft.com/office/powerpoint/2010/main" val="34178543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Three laws revisited</a:t>
            </a:r>
            <a:endParaRPr lang="en-US" dirty="0"/>
          </a:p>
        </p:txBody>
      </p:sp>
      <p:sp>
        <p:nvSpPr>
          <p:cNvPr id="3" name="Content Placeholder 2"/>
          <p:cNvSpPr>
            <a:spLocks noGrp="1"/>
          </p:cNvSpPr>
          <p:nvPr>
            <p:ph idx="1"/>
          </p:nvPr>
        </p:nvSpPr>
        <p:spPr>
          <a:xfrm>
            <a:off x="0" y="990600"/>
            <a:ext cx="9144000" cy="3429000"/>
          </a:xfrm>
        </p:spPr>
        <p:txBody>
          <a:bodyPr>
            <a:normAutofit fontScale="92500"/>
          </a:bodyPr>
          <a:lstStyle/>
          <a:p>
            <a:r>
              <a:rPr lang="en-US" dirty="0"/>
              <a:t>You can reformulate Newton's laws as follow:</a:t>
            </a:r>
          </a:p>
          <a:p>
            <a:pPr lvl="1"/>
            <a:r>
              <a:rPr lang="en-US" dirty="0"/>
              <a:t>Total momentum is conserved. (law 3)</a:t>
            </a:r>
          </a:p>
          <a:p>
            <a:pPr lvl="1"/>
            <a:r>
              <a:rPr lang="en-US" dirty="0"/>
              <a:t>When two objects trade momentum, they do so following some rules which we can discover. </a:t>
            </a:r>
            <a:r>
              <a:rPr lang="en-US" dirty="0" smtClean="0"/>
              <a:t/>
            </a:r>
            <a:br>
              <a:rPr lang="en-US" dirty="0" smtClean="0"/>
            </a:br>
            <a:r>
              <a:rPr lang="en-US" dirty="0" smtClean="0"/>
              <a:t>We call momentum</a:t>
            </a:r>
            <a:r>
              <a:rPr lang="en-US" dirty="0"/>
              <a:t>-</a:t>
            </a:r>
            <a:r>
              <a:rPr lang="en-US" dirty="0" smtClean="0"/>
              <a:t>trading “the </a:t>
            </a:r>
            <a:r>
              <a:rPr lang="en-US" dirty="0"/>
              <a:t>exertion of </a:t>
            </a:r>
            <a:r>
              <a:rPr lang="en-US" dirty="0" smtClean="0"/>
              <a:t>forces”. </a:t>
            </a:r>
            <a:r>
              <a:rPr lang="en-US" dirty="0"/>
              <a:t>(law 2)</a:t>
            </a:r>
          </a:p>
          <a:p>
            <a:pPr lvl="1"/>
            <a:r>
              <a:rPr lang="en-US" dirty="0"/>
              <a:t>There should be some conditions in which "nothing happens"- no momentum is traded. (law 1)</a:t>
            </a:r>
          </a:p>
          <a:p>
            <a:endParaRPr lang="en-US" dirty="0"/>
          </a:p>
        </p:txBody>
      </p:sp>
      <p:sp>
        <p:nvSpPr>
          <p:cNvPr id="4" name="TextBox 3"/>
          <p:cNvSpPr txBox="1"/>
          <p:nvPr/>
        </p:nvSpPr>
        <p:spPr>
          <a:xfrm>
            <a:off x="2628" y="4495800"/>
            <a:ext cx="9141372" cy="2308324"/>
          </a:xfrm>
          <a:prstGeom prst="rect">
            <a:avLst/>
          </a:prstGeom>
          <a:noFill/>
        </p:spPr>
        <p:txBody>
          <a:bodyPr wrap="square" rtlCol="0">
            <a:spAutoFit/>
          </a:bodyPr>
          <a:lstStyle/>
          <a:p>
            <a:r>
              <a:rPr lang="en-US" sz="2400" dirty="0"/>
              <a:t>Assuming that we know how to assign masses, measure accelerations, and know all the force laws, in order to make </a:t>
            </a:r>
            <a:r>
              <a:rPr lang="en-US" sz="2400" dirty="0" smtClean="0"/>
              <a:t>predictions, one </a:t>
            </a:r>
            <a:r>
              <a:rPr lang="en-US" sz="2400" dirty="0"/>
              <a:t>must also specify initial conditions, namely the initial positions and velocities. </a:t>
            </a:r>
            <a:r>
              <a:rPr lang="en-US" sz="2400" dirty="0" smtClean="0"/>
              <a:t> </a:t>
            </a:r>
            <a:r>
              <a:rPr lang="en-US" sz="2400" dirty="0"/>
              <a:t>Given this information, one can then calculate the accelerations and predict the future </a:t>
            </a:r>
            <a:r>
              <a:rPr lang="en-US" sz="2400" dirty="0" smtClean="0"/>
              <a:t>motions. We’ll </a:t>
            </a:r>
            <a:r>
              <a:rPr lang="en-US" sz="2400" dirty="0"/>
              <a:t>see next time how this is related to the concepts of causality and determinism</a:t>
            </a:r>
            <a:r>
              <a:rPr lang="en-US" sz="2400" dirty="0" smtClean="0"/>
              <a:t>.</a:t>
            </a:r>
            <a:endParaRPr lang="en-US" sz="2400" dirty="0"/>
          </a:p>
        </p:txBody>
      </p:sp>
    </p:spTree>
    <p:extLst>
      <p:ext uri="{BB962C8B-B14F-4D97-AF65-F5344CB8AC3E}">
        <p14:creationId xmlns:p14="http://schemas.microsoft.com/office/powerpoint/2010/main" val="5641366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u="sng" dirty="0"/>
              <a:t>What Newton’s three laws do not do</a:t>
            </a:r>
            <a:endParaRPr lang="en-US" sz="3600" dirty="0"/>
          </a:p>
        </p:txBody>
      </p:sp>
      <p:sp>
        <p:nvSpPr>
          <p:cNvPr id="3" name="Content Placeholder 2"/>
          <p:cNvSpPr>
            <a:spLocks noGrp="1"/>
          </p:cNvSpPr>
          <p:nvPr>
            <p:ph idx="1"/>
          </p:nvPr>
        </p:nvSpPr>
        <p:spPr>
          <a:xfrm>
            <a:off x="0" y="1066800"/>
            <a:ext cx="9144000" cy="5486400"/>
          </a:xfrm>
        </p:spPr>
        <p:txBody>
          <a:bodyPr>
            <a:normAutofit fontScale="92500" lnSpcReduction="20000"/>
          </a:bodyPr>
          <a:lstStyle/>
          <a:p>
            <a:r>
              <a:rPr lang="en-US" sz="2600" dirty="0" smtClean="0"/>
              <a:t>They </a:t>
            </a:r>
            <a:r>
              <a:rPr lang="en-US" sz="2600" dirty="0"/>
              <a:t>do not tell us how to determine masses of objects</a:t>
            </a:r>
            <a:r>
              <a:rPr lang="en-US" sz="2600" dirty="0" smtClean="0"/>
              <a:t>.</a:t>
            </a:r>
          </a:p>
          <a:p>
            <a:pPr lvl="1"/>
            <a:r>
              <a:rPr lang="en-US" sz="2200" dirty="0" smtClean="0"/>
              <a:t>But we can </a:t>
            </a:r>
            <a:r>
              <a:rPr lang="en-US" sz="2200" dirty="0" smtClean="0"/>
              <a:t>make up some </a:t>
            </a:r>
            <a:r>
              <a:rPr lang="en-US" sz="2200" dirty="0" smtClean="0"/>
              <a:t>tests, using momentum conservation</a:t>
            </a:r>
            <a:endParaRPr lang="en-US" sz="2200" dirty="0"/>
          </a:p>
          <a:p>
            <a:r>
              <a:rPr lang="en-US" sz="2600" dirty="0" smtClean="0"/>
              <a:t>They </a:t>
            </a:r>
            <a:r>
              <a:rPr lang="en-US" sz="2600" dirty="0"/>
              <a:t>do not tell us how to calculate forces</a:t>
            </a:r>
            <a:r>
              <a:rPr lang="en-US" sz="2600" dirty="0" smtClean="0"/>
              <a:t>. What are their laws?</a:t>
            </a:r>
            <a:endParaRPr lang="en-US" sz="2600" dirty="0"/>
          </a:p>
          <a:p>
            <a:r>
              <a:rPr lang="en-US" sz="2600" dirty="0" smtClean="0"/>
              <a:t>Even </a:t>
            </a:r>
            <a:r>
              <a:rPr lang="en-US" sz="2600" dirty="0"/>
              <a:t>if the first two problems can be solved, they do not tell us how to predict (or even measure) positions and velocities, only how to predict accelerations </a:t>
            </a:r>
            <a:r>
              <a:rPr lang="en-US" sz="2600" dirty="0" smtClean="0"/>
              <a:t>if we know the </a:t>
            </a:r>
            <a:r>
              <a:rPr lang="en-US" sz="2600" dirty="0"/>
              <a:t>positions</a:t>
            </a:r>
            <a:r>
              <a:rPr lang="en-US" sz="2600" dirty="0" smtClean="0"/>
              <a:t>.</a:t>
            </a:r>
            <a:r>
              <a:rPr lang="en-US" dirty="0" smtClean="0"/>
              <a:t/>
            </a:r>
            <a:br>
              <a:rPr lang="en-US" dirty="0" smtClean="0"/>
            </a:br>
            <a:endParaRPr lang="en-US" dirty="0"/>
          </a:p>
          <a:p>
            <a:r>
              <a:rPr lang="en-US" sz="3300" u="sng" dirty="0">
                <a:solidFill>
                  <a:srgbClr val="FF0000"/>
                </a:solidFill>
              </a:rPr>
              <a:t>What then is the meaning of Newton's 3 laws? </a:t>
            </a:r>
          </a:p>
          <a:p>
            <a:pPr lvl="1"/>
            <a:r>
              <a:rPr lang="en-US" dirty="0" smtClean="0"/>
              <a:t>If </a:t>
            </a:r>
            <a:r>
              <a:rPr lang="en-US" dirty="0"/>
              <a:t>they together form a testable proposition, we need some way of assigning values to </a:t>
            </a:r>
            <a:r>
              <a:rPr lang="en-US" b="1" dirty="0"/>
              <a:t>F</a:t>
            </a:r>
            <a:r>
              <a:rPr lang="en-US" dirty="0"/>
              <a:t>, m, and </a:t>
            </a:r>
            <a:r>
              <a:rPr lang="en-US" b="1" dirty="0"/>
              <a:t>a</a:t>
            </a:r>
            <a:r>
              <a:rPr lang="en-US" dirty="0"/>
              <a:t>.</a:t>
            </a:r>
          </a:p>
          <a:p>
            <a:pPr lvl="2"/>
            <a:r>
              <a:rPr lang="en-US" dirty="0"/>
              <a:t>We need some way of measuring "</a:t>
            </a:r>
            <a:r>
              <a:rPr lang="en-US" b="1" dirty="0"/>
              <a:t>a</a:t>
            </a:r>
            <a:r>
              <a:rPr lang="en-US" dirty="0"/>
              <a:t>", say by comparison with the average motion of all the observed stars.</a:t>
            </a:r>
          </a:p>
          <a:p>
            <a:pPr lvl="2"/>
            <a:r>
              <a:rPr lang="en-US" dirty="0"/>
              <a:t>We need some way to measure m's- say by introducing some test force which we think is known, and measuring accelerations.</a:t>
            </a:r>
          </a:p>
          <a:p>
            <a:pPr lvl="2"/>
            <a:r>
              <a:rPr lang="en-US" dirty="0"/>
              <a:t>Now we need to find </a:t>
            </a:r>
            <a:r>
              <a:rPr lang="en-US" b="1" dirty="0"/>
              <a:t>F</a:t>
            </a:r>
            <a:r>
              <a:rPr lang="en-US" dirty="0"/>
              <a:t>- but the only </a:t>
            </a:r>
            <a:r>
              <a:rPr lang="en-US" i="1" dirty="0"/>
              <a:t>general</a:t>
            </a:r>
            <a:r>
              <a:rPr lang="en-US" dirty="0"/>
              <a:t> rule about </a:t>
            </a:r>
            <a:r>
              <a:rPr lang="en-US" b="1" dirty="0"/>
              <a:t>F</a:t>
            </a:r>
            <a:r>
              <a:rPr lang="en-US" dirty="0"/>
              <a:t> is the third law.</a:t>
            </a:r>
          </a:p>
          <a:p>
            <a:endParaRPr lang="en-US" dirty="0"/>
          </a:p>
        </p:txBody>
      </p:sp>
    </p:spTree>
    <p:extLst>
      <p:ext uri="{BB962C8B-B14F-4D97-AF65-F5344CB8AC3E}">
        <p14:creationId xmlns:p14="http://schemas.microsoft.com/office/powerpoint/2010/main" val="24688301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smtClean="0"/>
              <a:t>What the 3 laws predict</a:t>
            </a:r>
            <a:endParaRPr lang="en-US" dirty="0"/>
          </a:p>
        </p:txBody>
      </p:sp>
      <p:sp>
        <p:nvSpPr>
          <p:cNvPr id="3" name="Content Placeholder 2"/>
          <p:cNvSpPr>
            <a:spLocks noGrp="1"/>
          </p:cNvSpPr>
          <p:nvPr>
            <p:ph idx="1"/>
          </p:nvPr>
        </p:nvSpPr>
        <p:spPr>
          <a:xfrm>
            <a:off x="0" y="990600"/>
            <a:ext cx="9144000" cy="5135563"/>
          </a:xfrm>
        </p:spPr>
        <p:txBody>
          <a:bodyPr>
            <a:normAutofit/>
          </a:bodyPr>
          <a:lstStyle/>
          <a:p>
            <a:r>
              <a:rPr lang="en-US" dirty="0"/>
              <a:t>So the general laws now make only one </a:t>
            </a:r>
            <a:r>
              <a:rPr lang="en-US" dirty="0" smtClean="0"/>
              <a:t>prediction:</a:t>
            </a:r>
          </a:p>
          <a:p>
            <a:pPr lvl="1"/>
            <a:r>
              <a:rPr lang="en-US" sz="3000" dirty="0" smtClean="0"/>
              <a:t> </a:t>
            </a:r>
            <a:r>
              <a:rPr lang="en-US" sz="3000" dirty="0"/>
              <a:t>the sum of the momenta of all the parts of </a:t>
            </a:r>
            <a:r>
              <a:rPr lang="en-US" sz="3000" dirty="0" smtClean="0"/>
              <a:t>an isolated </a:t>
            </a:r>
            <a:r>
              <a:rPr lang="en-US" sz="3000" dirty="0"/>
              <a:t>system (no external forces) doesn't change. </a:t>
            </a:r>
            <a:endParaRPr lang="en-US" dirty="0"/>
          </a:p>
          <a:p>
            <a:pPr lvl="2"/>
            <a:r>
              <a:rPr lang="en-US" dirty="0" smtClean="0"/>
              <a:t>Until </a:t>
            </a:r>
            <a:r>
              <a:rPr lang="en-US" dirty="0"/>
              <a:t>we know something about the forces, we don't know if </a:t>
            </a:r>
            <a:r>
              <a:rPr lang="en-US" dirty="0" smtClean="0"/>
              <a:t>isolated </a:t>
            </a:r>
            <a:r>
              <a:rPr lang="en-US" dirty="0"/>
              <a:t>systems exist! </a:t>
            </a:r>
          </a:p>
          <a:p>
            <a:r>
              <a:rPr lang="en-US" sz="2600" dirty="0"/>
              <a:t>If we have to include </a:t>
            </a:r>
            <a:r>
              <a:rPr lang="en-US" sz="2600" i="1" dirty="0"/>
              <a:t>everything</a:t>
            </a:r>
            <a:r>
              <a:rPr lang="en-US" sz="2600" dirty="0"/>
              <a:t> to get a closed system, here's the sole prediction of Newton's grand laws of motion:</a:t>
            </a:r>
          </a:p>
          <a:p>
            <a:pPr lvl="1"/>
            <a:r>
              <a:rPr lang="en-US" sz="2400" dirty="0"/>
              <a:t>The acceleration of the center-of-mass of everything is zero.</a:t>
            </a:r>
          </a:p>
          <a:p>
            <a:r>
              <a:rPr lang="en-US" sz="2400" dirty="0"/>
              <a:t>That's good, but now let's remember what we were measuring motion with respect to.</a:t>
            </a:r>
          </a:p>
          <a:p>
            <a:endParaRPr lang="en-US" dirty="0"/>
          </a:p>
        </p:txBody>
      </p:sp>
    </p:spTree>
    <p:extLst>
      <p:ext uri="{BB962C8B-B14F-4D97-AF65-F5344CB8AC3E}">
        <p14:creationId xmlns:p14="http://schemas.microsoft.com/office/powerpoint/2010/main" val="15568147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The prediction</a:t>
            </a:r>
            <a:endParaRPr lang="en-US" dirty="0"/>
          </a:p>
        </p:txBody>
      </p:sp>
      <p:sp>
        <p:nvSpPr>
          <p:cNvPr id="3" name="Content Placeholder 2"/>
          <p:cNvSpPr>
            <a:spLocks noGrp="1"/>
          </p:cNvSpPr>
          <p:nvPr>
            <p:ph idx="1"/>
          </p:nvPr>
        </p:nvSpPr>
        <p:spPr>
          <a:xfrm>
            <a:off x="0" y="1295400"/>
            <a:ext cx="9144000" cy="4830763"/>
          </a:xfrm>
        </p:spPr>
        <p:txBody>
          <a:bodyPr>
            <a:normAutofit fontScale="85000" lnSpcReduction="10000"/>
          </a:bodyPr>
          <a:lstStyle/>
          <a:p>
            <a:pPr marL="0" indent="0">
              <a:buNone/>
            </a:pPr>
            <a:r>
              <a:rPr lang="en-US" dirty="0"/>
              <a:t>Our reference frame was the average motion of everything.</a:t>
            </a:r>
          </a:p>
          <a:p>
            <a:pPr marL="0" indent="0">
              <a:buNone/>
            </a:pPr>
            <a:r>
              <a:rPr lang="en-US" dirty="0"/>
              <a:t>So now we have the sole prediction of Newton's three laws:</a:t>
            </a:r>
          </a:p>
          <a:p>
            <a:r>
              <a:rPr lang="en-US" dirty="0" smtClean="0"/>
              <a:t>The </a:t>
            </a:r>
            <a:r>
              <a:rPr lang="en-US" dirty="0"/>
              <a:t>acceleration of the center-of-mass of everything is zero relative to the center-of-mass of everything</a:t>
            </a:r>
            <a:r>
              <a:rPr lang="en-US" dirty="0" smtClean="0"/>
              <a:t>!</a:t>
            </a:r>
            <a:endParaRPr lang="en-US" dirty="0"/>
          </a:p>
          <a:p>
            <a:pPr lvl="1"/>
            <a:r>
              <a:rPr lang="en-US" dirty="0" smtClean="0"/>
              <a:t>(	Some </a:t>
            </a:r>
            <a:r>
              <a:rPr lang="en-US" dirty="0"/>
              <a:t>version of this argument was originally due to Kant.)</a:t>
            </a:r>
          </a:p>
          <a:p>
            <a:pPr marL="0" indent="0">
              <a:buNone/>
            </a:pPr>
            <a:endParaRPr lang="en-US" dirty="0"/>
          </a:p>
          <a:p>
            <a:pPr marL="0" indent="0">
              <a:buNone/>
            </a:pPr>
            <a:r>
              <a:rPr lang="en-US" dirty="0" smtClean="0"/>
              <a:t>Why </a:t>
            </a:r>
            <a:r>
              <a:rPr lang="en-US" dirty="0"/>
              <a:t>do we then consider Newton's laws to be a major achievement?</a:t>
            </a:r>
          </a:p>
          <a:p>
            <a:pPr lvl="1"/>
            <a:r>
              <a:rPr lang="en-US" dirty="0"/>
              <a:t>How can we invest Newton's laws with some meaning, i.e. make them more than a tautology?</a:t>
            </a:r>
          </a:p>
          <a:p>
            <a:endParaRPr lang="en-US" dirty="0"/>
          </a:p>
        </p:txBody>
      </p:sp>
    </p:spTree>
    <p:extLst>
      <p:ext uri="{BB962C8B-B14F-4D97-AF65-F5344CB8AC3E}">
        <p14:creationId xmlns:p14="http://schemas.microsoft.com/office/powerpoint/2010/main" val="3342887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59" y="7883"/>
            <a:ext cx="9144000" cy="906517"/>
          </a:xfrm>
        </p:spPr>
        <p:txBody>
          <a:bodyPr>
            <a:normAutofit fontScale="90000"/>
          </a:bodyPr>
          <a:lstStyle/>
          <a:p>
            <a:r>
              <a:rPr lang="en-US" dirty="0" smtClean="0"/>
              <a:t>Toward a testable version of Newton’s laws</a:t>
            </a:r>
            <a:endParaRPr lang="en-US" dirty="0"/>
          </a:p>
        </p:txBody>
      </p:sp>
      <p:sp>
        <p:nvSpPr>
          <p:cNvPr id="3" name="Content Placeholder 2"/>
          <p:cNvSpPr>
            <a:spLocks noGrp="1"/>
          </p:cNvSpPr>
          <p:nvPr>
            <p:ph idx="1"/>
          </p:nvPr>
        </p:nvSpPr>
        <p:spPr>
          <a:xfrm>
            <a:off x="0" y="990600"/>
            <a:ext cx="9144000" cy="4525963"/>
          </a:xfrm>
        </p:spPr>
        <p:txBody>
          <a:bodyPr>
            <a:normAutofit/>
          </a:bodyPr>
          <a:lstStyle/>
          <a:p>
            <a:r>
              <a:rPr lang="en-US" dirty="0" smtClean="0"/>
              <a:t>Specify </a:t>
            </a:r>
            <a:r>
              <a:rPr lang="en-US" dirty="0"/>
              <a:t>all the </a:t>
            </a:r>
            <a:r>
              <a:rPr lang="en-US" dirty="0" smtClean="0"/>
              <a:t>force laws. </a:t>
            </a:r>
            <a:r>
              <a:rPr lang="en-US" dirty="0"/>
              <a:t>(Not yet done!)</a:t>
            </a:r>
          </a:p>
          <a:p>
            <a:pPr lvl="0"/>
            <a:r>
              <a:rPr lang="en-US" dirty="0"/>
              <a:t>Make some implicit assumptions about the forces</a:t>
            </a:r>
          </a:p>
          <a:p>
            <a:pPr lvl="1"/>
            <a:r>
              <a:rPr lang="en-US" dirty="0"/>
              <a:t>A. predictable in terms of other observables</a:t>
            </a:r>
          </a:p>
          <a:p>
            <a:pPr lvl="1"/>
            <a:r>
              <a:rPr lang="en-US" dirty="0" smtClean="0"/>
              <a:t>B. reasonably </a:t>
            </a:r>
            <a:r>
              <a:rPr lang="en-US" dirty="0"/>
              <a:t>local</a:t>
            </a:r>
          </a:p>
          <a:p>
            <a:pPr lvl="1"/>
            <a:r>
              <a:rPr lang="en-US" dirty="0"/>
              <a:t>C. reasonably </a:t>
            </a:r>
            <a:r>
              <a:rPr lang="en-US" dirty="0" smtClean="0"/>
              <a:t>simple</a:t>
            </a:r>
          </a:p>
          <a:p>
            <a:pPr marL="457200" lvl="1" indent="0">
              <a:buNone/>
            </a:pPr>
            <a:r>
              <a:rPr lang="en-US" dirty="0" smtClean="0"/>
              <a:t>e.g</a:t>
            </a:r>
            <a:r>
              <a:rPr lang="en-US" dirty="0"/>
              <a:t>. If the eraser jumped off the table, and I said "Alpha Centauri exerts a force on erasers </a:t>
            </a:r>
            <a:r>
              <a:rPr lang="en-US" dirty="0" smtClean="0"/>
              <a:t>at </a:t>
            </a:r>
            <a:r>
              <a:rPr lang="en-US" dirty="0" smtClean="0"/>
              <a:t>1pm </a:t>
            </a:r>
            <a:r>
              <a:rPr lang="en-US" dirty="0" smtClean="0"/>
              <a:t>each </a:t>
            </a:r>
            <a:r>
              <a:rPr lang="en-US" dirty="0" smtClean="0"/>
              <a:t>Thursday”</a:t>
            </a:r>
            <a:r>
              <a:rPr lang="en-US" dirty="0" smtClean="0"/>
              <a:t>, </a:t>
            </a:r>
            <a:r>
              <a:rPr lang="en-US" dirty="0"/>
              <a:t>you might suspect that I could make up a force law to fit </a:t>
            </a:r>
            <a:r>
              <a:rPr lang="en-US" i="1" dirty="0"/>
              <a:t>any</a:t>
            </a:r>
            <a:r>
              <a:rPr lang="en-US" dirty="0"/>
              <a:t> data.</a:t>
            </a:r>
          </a:p>
          <a:p>
            <a:endParaRPr lang="en-US" dirty="0"/>
          </a:p>
        </p:txBody>
      </p:sp>
    </p:spTree>
    <p:extLst>
      <p:ext uri="{BB962C8B-B14F-4D97-AF65-F5344CB8AC3E}">
        <p14:creationId xmlns:p14="http://schemas.microsoft.com/office/powerpoint/2010/main" val="29684650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021"/>
            <a:ext cx="8229600" cy="715962"/>
          </a:xfrm>
        </p:spPr>
        <p:txBody>
          <a:bodyPr>
            <a:normAutofit fontScale="90000"/>
          </a:bodyPr>
          <a:lstStyle/>
          <a:p>
            <a:endParaRPr lang="en-US" dirty="0"/>
          </a:p>
        </p:txBody>
      </p:sp>
      <p:sp>
        <p:nvSpPr>
          <p:cNvPr id="3" name="Content Placeholder 2"/>
          <p:cNvSpPr>
            <a:spLocks noGrp="1"/>
          </p:cNvSpPr>
          <p:nvPr>
            <p:ph idx="1"/>
          </p:nvPr>
        </p:nvSpPr>
        <p:spPr>
          <a:xfrm>
            <a:off x="0" y="762000"/>
            <a:ext cx="9144000" cy="5867400"/>
          </a:xfrm>
        </p:spPr>
        <p:txBody>
          <a:bodyPr>
            <a:normAutofit fontScale="77500" lnSpcReduction="20000"/>
          </a:bodyPr>
          <a:lstStyle/>
          <a:p>
            <a:r>
              <a:rPr lang="en-US" dirty="0"/>
              <a:t>It might sound as if our rules for constraining the force laws are hopelessly fuzzy, that we'll always be able to invent forces to make Newton's laws work. </a:t>
            </a:r>
          </a:p>
          <a:p>
            <a:r>
              <a:rPr lang="en-US" dirty="0"/>
              <a:t>That can't be quite true, however, because these days we agree that Newton's laws are NOT </a:t>
            </a:r>
            <a:r>
              <a:rPr lang="en-US" dirty="0" smtClean="0"/>
              <a:t>TRUE.</a:t>
            </a:r>
          </a:p>
          <a:p>
            <a:pPr lvl="1"/>
            <a:r>
              <a:rPr lang="en-US" dirty="0" smtClean="0"/>
              <a:t> </a:t>
            </a:r>
            <a:r>
              <a:rPr lang="en-US" dirty="0"/>
              <a:t>I</a:t>
            </a:r>
            <a:r>
              <a:rPr lang="en-US" dirty="0" smtClean="0"/>
              <a:t>n </a:t>
            </a:r>
            <a:r>
              <a:rPr lang="en-US" dirty="0"/>
              <a:t>particular </a:t>
            </a:r>
            <a:r>
              <a:rPr lang="en-US" dirty="0" smtClean="0"/>
              <a:t>it </a:t>
            </a:r>
            <a:r>
              <a:rPr lang="en-US" dirty="0"/>
              <a:t>is not true that </a:t>
            </a:r>
            <a:r>
              <a:rPr lang="en-US" b="1" dirty="0"/>
              <a:t>F</a:t>
            </a:r>
            <a:r>
              <a:rPr lang="en-US" dirty="0"/>
              <a:t>=</a:t>
            </a:r>
            <a:r>
              <a:rPr lang="en-US" dirty="0" smtClean="0"/>
              <a:t>m</a:t>
            </a:r>
            <a:r>
              <a:rPr lang="en-US" b="1" dirty="0" smtClean="0"/>
              <a:t>a </a:t>
            </a:r>
            <a:r>
              <a:rPr lang="en-US" dirty="0" smtClean="0"/>
              <a:t>even</a:t>
            </a:r>
            <a:r>
              <a:rPr lang="en-US" b="1" dirty="0" smtClean="0"/>
              <a:t> </a:t>
            </a:r>
            <a:r>
              <a:rPr lang="en-US" dirty="0" smtClean="0"/>
              <a:t>for objects that aren’t shedding or picking up other mass. </a:t>
            </a:r>
            <a:endParaRPr lang="en-US" dirty="0"/>
          </a:p>
          <a:p>
            <a:r>
              <a:rPr lang="en-US" dirty="0"/>
              <a:t>How would we have reached that conclusion that if the laws’ connection to reality </a:t>
            </a:r>
            <a:r>
              <a:rPr lang="en-US" dirty="0" smtClean="0"/>
              <a:t>were </a:t>
            </a:r>
            <a:r>
              <a:rPr lang="en-US" dirty="0"/>
              <a:t>completely flexible?</a:t>
            </a:r>
          </a:p>
          <a:p>
            <a:r>
              <a:rPr lang="en-US" dirty="0"/>
              <a:t>Note the philosophical lesson: "survival of the fittest" is often criticized as a tautological principle. It is- but becomes fleshed-out and meaningful in the same way Newton's laws of motion do, by the added imprecise assumption that "fitness" is comprehensible, predictable, etc. </a:t>
            </a:r>
            <a:r>
              <a:rPr lang="en-US" dirty="0" smtClean="0"/>
              <a:t/>
            </a:r>
            <a:br>
              <a:rPr lang="en-US" dirty="0" smtClean="0"/>
            </a:br>
            <a:r>
              <a:rPr lang="en-US" sz="3600" u="sng" dirty="0" smtClean="0">
                <a:solidFill>
                  <a:srgbClr val="FF0000"/>
                </a:solidFill>
              </a:rPr>
              <a:t>Even </a:t>
            </a:r>
            <a:r>
              <a:rPr lang="en-US" sz="3600" u="sng" dirty="0">
                <a:solidFill>
                  <a:srgbClr val="FF0000"/>
                </a:solidFill>
              </a:rPr>
              <a:t>the most precise, </a:t>
            </a:r>
            <a:r>
              <a:rPr lang="en-US" sz="3600" u="sng" dirty="0" smtClean="0">
                <a:solidFill>
                  <a:srgbClr val="FF0000"/>
                </a:solidFill>
              </a:rPr>
              <a:t>mathematical, </a:t>
            </a:r>
            <a:r>
              <a:rPr lang="en-US" sz="3600" u="sng" dirty="0">
                <a:solidFill>
                  <a:srgbClr val="FF0000"/>
                </a:solidFill>
              </a:rPr>
              <a:t>laws acquire their meaning through less precise connections with the observable world</a:t>
            </a:r>
            <a:r>
              <a:rPr lang="en-US" sz="3600" u="sng" dirty="0" smtClean="0">
                <a:solidFill>
                  <a:srgbClr val="FF0000"/>
                </a:solidFill>
              </a:rPr>
              <a:t>.</a:t>
            </a:r>
            <a:endParaRPr lang="en-US" sz="3600" u="sng" dirty="0">
              <a:solidFill>
                <a:srgbClr val="FF0000"/>
              </a:solidFill>
            </a:endParaRPr>
          </a:p>
        </p:txBody>
      </p:sp>
    </p:spTree>
    <p:extLst>
      <p:ext uri="{BB962C8B-B14F-4D97-AF65-F5344CB8AC3E}">
        <p14:creationId xmlns:p14="http://schemas.microsoft.com/office/powerpoint/2010/main" val="241241182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Gravity</a:t>
            </a:r>
            <a:endParaRPr lang="en-US" dirty="0"/>
          </a:p>
        </p:txBody>
      </p:sp>
      <p:sp>
        <p:nvSpPr>
          <p:cNvPr id="3" name="Content Placeholder 2"/>
          <p:cNvSpPr>
            <a:spLocks noGrp="1"/>
          </p:cNvSpPr>
          <p:nvPr>
            <p:ph idx="1"/>
          </p:nvPr>
        </p:nvSpPr>
        <p:spPr>
          <a:xfrm>
            <a:off x="0" y="838200"/>
            <a:ext cx="9144000" cy="5486400"/>
          </a:xfrm>
        </p:spPr>
        <p:txBody>
          <a:bodyPr>
            <a:normAutofit fontScale="70000" lnSpcReduction="20000"/>
          </a:bodyPr>
          <a:lstStyle/>
          <a:p>
            <a:pPr marL="0" indent="0">
              <a:buNone/>
            </a:pPr>
            <a:r>
              <a:rPr lang="en-US" dirty="0"/>
              <a:t>Newton described one general force law. He made the huge generalization from knowing that the Earth pulls on all sorts of nearby things and on the moon, the Sun pulls on the planets, and Jupiter pulls on its moons, to </a:t>
            </a:r>
            <a:r>
              <a:rPr lang="en-US" dirty="0" smtClean="0"/>
              <a:t>this: </a:t>
            </a:r>
            <a:endParaRPr lang="en-US" dirty="0"/>
          </a:p>
          <a:p>
            <a:pPr lvl="1"/>
            <a:r>
              <a:rPr lang="en-US" sz="3600" u="sng" dirty="0"/>
              <a:t>Everything pulls on everything else</a:t>
            </a:r>
            <a:r>
              <a:rPr lang="en-US" sz="3600" u="sng" dirty="0" smtClean="0"/>
              <a:t>.</a:t>
            </a:r>
            <a:br>
              <a:rPr lang="en-US" sz="3600" u="sng" dirty="0" smtClean="0"/>
            </a:br>
            <a:endParaRPr lang="en-US" sz="3100" u="sng" dirty="0"/>
          </a:p>
          <a:p>
            <a:r>
              <a:rPr lang="en-US" dirty="0"/>
              <a:t>The law of gravitational attraction</a:t>
            </a:r>
            <a:r>
              <a:rPr lang="en-US" dirty="0" smtClean="0"/>
              <a:t>:</a:t>
            </a:r>
            <a:br>
              <a:rPr lang="en-US" dirty="0" smtClean="0"/>
            </a:br>
            <a:endParaRPr lang="en-US" dirty="0"/>
          </a:p>
          <a:p>
            <a:pPr lvl="1"/>
            <a:r>
              <a:rPr lang="en-US" sz="2600" dirty="0" smtClean="0"/>
              <a:t>combining </a:t>
            </a:r>
            <a:r>
              <a:rPr lang="en-US" sz="2600" dirty="0"/>
              <a:t>this general law with </a:t>
            </a:r>
            <a:r>
              <a:rPr lang="en-US" sz="2600" dirty="0" smtClean="0"/>
              <a:t>the math to </a:t>
            </a:r>
            <a:r>
              <a:rPr lang="en-US" sz="2600" dirty="0"/>
              <a:t>add up the effects of all the little bits of stuff in a ball (the Earth), he concluded that the Earth acts as if its mass were all at the center: justifies </a:t>
            </a:r>
            <a:r>
              <a:rPr lang="en-US" sz="2600" dirty="0" smtClean="0"/>
              <a:t>comparing accelerations </a:t>
            </a:r>
            <a:r>
              <a:rPr lang="en-US" sz="2600" dirty="0"/>
              <a:t>of moon and apple</a:t>
            </a:r>
            <a:r>
              <a:rPr lang="en-US" dirty="0" smtClean="0"/>
              <a:t>.</a:t>
            </a:r>
            <a:r>
              <a:rPr lang="en-US" dirty="0"/>
              <a:t> </a:t>
            </a:r>
            <a:endParaRPr lang="en-US" dirty="0" smtClean="0"/>
          </a:p>
          <a:p>
            <a:pPr lvl="1"/>
            <a:r>
              <a:rPr lang="en-US" dirty="0" smtClean="0"/>
              <a:t>Those M’s must be the same as the inertial M’s if Galileo’s observation of equal accelerations (“equivalence”) is right</a:t>
            </a:r>
            <a:r>
              <a:rPr lang="en-US" i="1" dirty="0" smtClean="0"/>
              <a:t>.</a:t>
            </a:r>
          </a:p>
          <a:p>
            <a:pPr lvl="2"/>
            <a:r>
              <a:rPr lang="en-US" sz="2900" dirty="0" smtClean="0"/>
              <a:t>3d </a:t>
            </a:r>
            <a:r>
              <a:rPr lang="en-US" sz="2900" dirty="0" smtClean="0"/>
              <a:t>law </a:t>
            </a:r>
            <a:r>
              <a:rPr lang="en-US" sz="2900" dirty="0" smtClean="0"/>
              <a:t>and equivalence </a:t>
            </a:r>
            <a:r>
              <a:rPr lang="en-US" sz="2900" i="1" dirty="0" smtClean="0"/>
              <a:t>implies </a:t>
            </a:r>
            <a:r>
              <a:rPr lang="en-US" sz="2900" dirty="0" smtClean="0"/>
              <a:t>inertial M is the source of gravity.</a:t>
            </a:r>
            <a:endParaRPr lang="en-US" sz="2900" dirty="0"/>
          </a:p>
          <a:p>
            <a:r>
              <a:rPr lang="en-US" dirty="0"/>
              <a:t>It is often alleged that a scientific theory should not make claims about phenomena other than those specifically shown to obey it. </a:t>
            </a:r>
            <a:endParaRPr lang="en-US" dirty="0" smtClean="0"/>
          </a:p>
          <a:p>
            <a:pPr lvl="1"/>
            <a:r>
              <a:rPr lang="en-US" dirty="0" smtClean="0"/>
              <a:t>If </a:t>
            </a:r>
            <a:r>
              <a:rPr lang="en-US" dirty="0"/>
              <a:t>that were the grading criterion, what grade would Newton have received on the law of universal gravitation</a:t>
            </a:r>
            <a:r>
              <a:rPr lang="en-US" dirty="0" smtClean="0"/>
              <a: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22754654"/>
              </p:ext>
            </p:extLst>
          </p:nvPr>
        </p:nvGraphicFramePr>
        <p:xfrm>
          <a:off x="4876800" y="2209800"/>
          <a:ext cx="1535488" cy="762000"/>
        </p:xfrm>
        <a:graphic>
          <a:graphicData uri="http://schemas.openxmlformats.org/presentationml/2006/ole">
            <mc:AlternateContent xmlns:mc="http://schemas.openxmlformats.org/markup-compatibility/2006">
              <mc:Choice xmlns:v="urn:schemas-microsoft-com:vml" Requires="v">
                <p:oleObj spid="_x0000_s2129" name="Equation" r:id="rId3" imgW="787058" imgH="393529" progId="Equation.DSMT4">
                  <p:embed/>
                </p:oleObj>
              </mc:Choice>
              <mc:Fallback>
                <p:oleObj name="Equation" r:id="rId3" imgW="787058"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209800"/>
                        <a:ext cx="1535488" cy="762000"/>
                      </a:xfrm>
                      <a:prstGeom prst="rect">
                        <a:avLst/>
                      </a:prstGeom>
                      <a:noFill/>
                      <a:extLst/>
                    </p:spPr>
                  </p:pic>
                </p:oleObj>
              </mc:Fallback>
            </mc:AlternateContent>
          </a:graphicData>
        </a:graphic>
      </p:graphicFrame>
    </p:spTree>
    <p:extLst>
      <p:ext uri="{BB962C8B-B14F-4D97-AF65-F5344CB8AC3E}">
        <p14:creationId xmlns:p14="http://schemas.microsoft.com/office/powerpoint/2010/main" val="177462070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Features of a good theory</a:t>
            </a:r>
            <a:endParaRPr lang="en-US" dirty="0"/>
          </a:p>
        </p:txBody>
      </p:sp>
      <p:sp>
        <p:nvSpPr>
          <p:cNvPr id="3" name="Content Placeholder 2"/>
          <p:cNvSpPr>
            <a:spLocks noGrp="1"/>
          </p:cNvSpPr>
          <p:nvPr>
            <p:ph idx="1"/>
          </p:nvPr>
        </p:nvSpPr>
        <p:spPr>
          <a:xfrm>
            <a:off x="0" y="990600"/>
            <a:ext cx="9144000" cy="5410200"/>
          </a:xfrm>
        </p:spPr>
        <p:txBody>
          <a:bodyPr>
            <a:noAutofit/>
          </a:bodyPr>
          <a:lstStyle/>
          <a:p>
            <a:r>
              <a:rPr lang="en-US" sz="2000" dirty="0" smtClean="0"/>
              <a:t>An </a:t>
            </a:r>
            <a:r>
              <a:rPr lang="en-US" sz="2000" dirty="0"/>
              <a:t>economical description of phenomena</a:t>
            </a:r>
          </a:p>
          <a:p>
            <a:pPr lvl="1"/>
            <a:r>
              <a:rPr lang="en-US" sz="2000" dirty="0" smtClean="0"/>
              <a:t>All </a:t>
            </a:r>
            <a:r>
              <a:rPr lang="en-US" sz="2000" dirty="0"/>
              <a:t>three of </a:t>
            </a:r>
            <a:r>
              <a:rPr lang="en-US" sz="2000" dirty="0" err="1"/>
              <a:t>Kepler’s</a:t>
            </a:r>
            <a:r>
              <a:rPr lang="en-US" sz="2000" dirty="0"/>
              <a:t> laws can be derived from Newton’s gravitational </a:t>
            </a:r>
            <a:r>
              <a:rPr lang="en-US" sz="2000" dirty="0" smtClean="0"/>
              <a:t>law.</a:t>
            </a:r>
          </a:p>
          <a:p>
            <a:pPr lvl="2"/>
            <a:r>
              <a:rPr lang="en-US" sz="2000" dirty="0" smtClean="0"/>
              <a:t>including </a:t>
            </a:r>
            <a:r>
              <a:rPr lang="en-US" sz="2000" dirty="0"/>
              <a:t>the toward-the-Sun part and the 1/r</a:t>
            </a:r>
            <a:r>
              <a:rPr lang="en-US" sz="2000" baseline="30000" dirty="0"/>
              <a:t>2</a:t>
            </a:r>
            <a:r>
              <a:rPr lang="en-US" sz="2000" dirty="0"/>
              <a:t> </a:t>
            </a:r>
            <a:r>
              <a:rPr lang="en-US" sz="2000" dirty="0" smtClean="0"/>
              <a:t>part, logically </a:t>
            </a:r>
            <a:r>
              <a:rPr lang="en-US" sz="2000" dirty="0"/>
              <a:t>independent</a:t>
            </a:r>
            <a:r>
              <a:rPr lang="en-US" sz="2000" dirty="0" smtClean="0"/>
              <a:t>.</a:t>
            </a:r>
            <a:endParaRPr lang="en-US" sz="2000" dirty="0"/>
          </a:p>
          <a:p>
            <a:pPr lvl="3"/>
            <a:r>
              <a:rPr lang="en-US" sz="1600" dirty="0" err="1"/>
              <a:t>Kepler</a:t>
            </a:r>
            <a:r>
              <a:rPr lang="en-US" sz="1600" dirty="0"/>
              <a:t> had tried and failed to do the same thing (he tried </a:t>
            </a:r>
            <a:r>
              <a:rPr lang="en-US" sz="1600" dirty="0" smtClean="0"/>
              <a:t>a 1</a:t>
            </a:r>
            <a:r>
              <a:rPr lang="en-US" sz="1600" dirty="0"/>
              <a:t>/</a:t>
            </a:r>
            <a:r>
              <a:rPr lang="en-US" sz="1600" dirty="0" smtClean="0"/>
              <a:t>r force). </a:t>
            </a:r>
            <a:endParaRPr lang="en-US" sz="1600" dirty="0"/>
          </a:p>
          <a:p>
            <a:pPr lvl="1"/>
            <a:r>
              <a:rPr lang="en-US" sz="2000" dirty="0"/>
              <a:t>Furthermore Newton's gravity described erasers, apples, </a:t>
            </a:r>
            <a:r>
              <a:rPr lang="en-US" sz="2000" dirty="0" smtClean="0"/>
              <a:t>etc</a:t>
            </a:r>
            <a:r>
              <a:rPr lang="en-US" sz="2000" dirty="0"/>
              <a:t>.</a:t>
            </a:r>
            <a:r>
              <a:rPr lang="en-US" sz="2000" dirty="0" smtClean="0"/>
              <a:t> </a:t>
            </a:r>
            <a:r>
              <a:rPr lang="en-US" sz="2000" dirty="0"/>
              <a:t>by the same law that described Jupiter, Venus, </a:t>
            </a:r>
            <a:r>
              <a:rPr lang="en-US" sz="2000" dirty="0" smtClean="0"/>
              <a:t>etc. !</a:t>
            </a:r>
            <a:endParaRPr lang="en-US" sz="2000" dirty="0"/>
          </a:p>
          <a:p>
            <a:r>
              <a:rPr lang="en-US" sz="2000" dirty="0" smtClean="0"/>
              <a:t>The </a:t>
            </a:r>
            <a:r>
              <a:rPr lang="en-US" sz="2000" dirty="0"/>
              <a:t>ability to predict new phenomena or explain (in </a:t>
            </a:r>
            <a:r>
              <a:rPr lang="en-US" sz="2000" dirty="0" smtClean="0"/>
              <a:t>Galileo’s </a:t>
            </a:r>
            <a:r>
              <a:rPr lang="en-US" sz="2000" dirty="0"/>
              <a:t>sense) previously non-understood ones.</a:t>
            </a:r>
          </a:p>
          <a:p>
            <a:pPr lvl="1"/>
            <a:r>
              <a:rPr lang="en-US" sz="2000" dirty="0" smtClean="0"/>
              <a:t>Newton’s </a:t>
            </a:r>
            <a:r>
              <a:rPr lang="en-US" sz="2000" dirty="0"/>
              <a:t>law of gravity explains the multiple centers of motion.  There is nothing special about the Sun, except that it is very massive.  Jupiter and its moons interact in the same way as the Sun and the planets.</a:t>
            </a:r>
          </a:p>
          <a:p>
            <a:pPr lvl="1"/>
            <a:r>
              <a:rPr lang="en-US" sz="2000" dirty="0"/>
              <a:t>It predicts small </a:t>
            </a:r>
            <a:r>
              <a:rPr lang="en-US" sz="2000" u="sng" dirty="0"/>
              <a:t>deviations from </a:t>
            </a:r>
            <a:r>
              <a:rPr lang="en-US" sz="2000" u="sng" dirty="0" err="1"/>
              <a:t>Kepler’s</a:t>
            </a:r>
            <a:r>
              <a:rPr lang="en-US" sz="2000" u="sng" dirty="0"/>
              <a:t> laws</a:t>
            </a:r>
            <a:r>
              <a:rPr lang="en-US" sz="2000" dirty="0" smtClean="0"/>
              <a:t>. (from nearby planets)</a:t>
            </a:r>
            <a:r>
              <a:rPr lang="en-US" sz="2000" dirty="0"/>
              <a:t>	</a:t>
            </a:r>
          </a:p>
          <a:p>
            <a:pPr lvl="1"/>
            <a:r>
              <a:rPr lang="en-US" sz="2000" dirty="0" smtClean="0"/>
              <a:t>It </a:t>
            </a:r>
            <a:r>
              <a:rPr lang="en-US" sz="2000" dirty="0"/>
              <a:t>explains the tides.  </a:t>
            </a:r>
          </a:p>
          <a:p>
            <a:pPr marL="342900" lvl="1" indent="-342900">
              <a:buFont typeface="Arial" pitchFamily="34" charset="0"/>
              <a:buChar char="•"/>
            </a:pPr>
            <a:r>
              <a:rPr lang="en-US" sz="2000" dirty="0"/>
              <a:t>Astronomy has fewer distractions than terrestrial phenomena.</a:t>
            </a:r>
          </a:p>
          <a:p>
            <a:pPr lvl="1"/>
            <a:r>
              <a:rPr lang="en-US" sz="1600" dirty="0" smtClean="0"/>
              <a:t>How do </a:t>
            </a:r>
            <a:r>
              <a:rPr lang="en-US" sz="1600" dirty="0"/>
              <a:t>we know which are the relevant </a:t>
            </a:r>
            <a:r>
              <a:rPr lang="en-US" sz="1600" dirty="0" smtClean="0"/>
              <a:t>phenomena and which are distractions?</a:t>
            </a:r>
          </a:p>
        </p:txBody>
      </p:sp>
    </p:spTree>
    <p:extLst>
      <p:ext uri="{BB962C8B-B14F-4D97-AF65-F5344CB8AC3E}">
        <p14:creationId xmlns:p14="http://schemas.microsoft.com/office/powerpoint/2010/main" val="17515847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r>
              <a:rPr lang="en-US" sz="3600" u="sng" dirty="0">
                <a:solidFill>
                  <a:srgbClr val="C0504D"/>
                </a:solidFill>
              </a:rPr>
              <a:t>Galileo’s terrestrial physics </a:t>
            </a:r>
            <a:r>
              <a:rPr lang="en-US" sz="3600" u="sng" dirty="0" smtClean="0">
                <a:solidFill>
                  <a:srgbClr val="C0504D"/>
                </a:solidFill>
              </a:rPr>
              <a:t>experiments</a:t>
            </a:r>
            <a:br>
              <a:rPr lang="en-US" sz="3600" u="sng" dirty="0" smtClean="0">
                <a:solidFill>
                  <a:srgbClr val="C0504D"/>
                </a:solidFill>
              </a:rPr>
            </a:br>
            <a:r>
              <a:rPr lang="en-US" sz="2800" u="sng" dirty="0" smtClean="0">
                <a:solidFill>
                  <a:srgbClr val="C0504D"/>
                </a:solidFill>
              </a:rPr>
              <a:t>(1564-1642)</a:t>
            </a:r>
            <a:endParaRPr lang="en-US" sz="2800" dirty="0">
              <a:solidFill>
                <a:srgbClr val="C0504D"/>
              </a:solidFill>
            </a:endParaRPr>
          </a:p>
        </p:txBody>
      </p:sp>
      <p:sp>
        <p:nvSpPr>
          <p:cNvPr id="3" name="Content Placeholder 2"/>
          <p:cNvSpPr>
            <a:spLocks noGrp="1"/>
          </p:cNvSpPr>
          <p:nvPr>
            <p:ph idx="1"/>
          </p:nvPr>
        </p:nvSpPr>
        <p:spPr>
          <a:xfrm>
            <a:off x="152400" y="1219200"/>
            <a:ext cx="8763000" cy="5638800"/>
          </a:xfrm>
        </p:spPr>
        <p:txBody>
          <a:bodyPr>
            <a:normAutofit/>
          </a:bodyPr>
          <a:lstStyle/>
          <a:p>
            <a:r>
              <a:rPr lang="en-US" sz="2600" dirty="0" smtClean="0"/>
              <a:t>a </a:t>
            </a:r>
            <a:r>
              <a:rPr lang="en-US" sz="2600" dirty="0"/>
              <a:t>series of systematic measurements of the motions of terrestrial objects- not a common practice then. </a:t>
            </a:r>
          </a:p>
          <a:p>
            <a:pPr lvl="1"/>
            <a:r>
              <a:rPr lang="en-US" sz="2200" dirty="0" smtClean="0"/>
              <a:t>There were earlier philosophers, e.g.  William </a:t>
            </a:r>
            <a:r>
              <a:rPr lang="en-US" sz="2200" dirty="0"/>
              <a:t>Gilbert, </a:t>
            </a:r>
            <a:r>
              <a:rPr lang="en-US" sz="2200" dirty="0" smtClean="0"/>
              <a:t>1544-</a:t>
            </a:r>
            <a:r>
              <a:rPr lang="en-US" sz="2200" dirty="0" smtClean="0"/>
              <a:t>1603</a:t>
            </a:r>
            <a:endParaRPr lang="en-US" sz="2200" dirty="0"/>
          </a:p>
          <a:p>
            <a:r>
              <a:rPr lang="en-US" sz="2600" dirty="0"/>
              <a:t>To compare Aristotle and Galileo, let's establish some (modern)  terminology:</a:t>
            </a:r>
          </a:p>
          <a:p>
            <a:pPr marL="0" indent="0">
              <a:buNone/>
            </a:pPr>
            <a:endParaRPr lang="en-US" sz="2600" dirty="0"/>
          </a:p>
          <a:p>
            <a:pPr lvl="1"/>
            <a:r>
              <a:rPr lang="en-US" sz="2200" dirty="0"/>
              <a:t>Position:	  </a:t>
            </a:r>
            <a:r>
              <a:rPr lang="en-US" sz="2200" dirty="0" smtClean="0"/>
              <a:t>                   with </a:t>
            </a:r>
            <a:r>
              <a:rPr lang="en-US" sz="2200" dirty="0"/>
              <a:t>respect to some origin</a:t>
            </a:r>
            <a:r>
              <a:rPr lang="en-US" sz="2200" dirty="0" smtClean="0"/>
              <a:t>.</a:t>
            </a:r>
            <a:br>
              <a:rPr lang="en-US" sz="2200" dirty="0" smtClean="0"/>
            </a:br>
            <a:endParaRPr lang="en-US" sz="2200" dirty="0"/>
          </a:p>
          <a:p>
            <a:pPr lvl="1"/>
            <a:r>
              <a:rPr lang="en-US" sz="2200" dirty="0"/>
              <a:t>Displacement:	</a:t>
            </a:r>
            <a:r>
              <a:rPr lang="en-US" sz="2200" dirty="0" smtClean="0"/>
              <a:t/>
            </a:r>
            <a:br>
              <a:rPr lang="en-US" sz="2200" dirty="0" smtClean="0"/>
            </a:br>
            <a:r>
              <a:rPr lang="en-US" sz="2200" dirty="0" smtClean="0"/>
              <a:t> </a:t>
            </a:r>
            <a:endParaRPr lang="en-US" sz="2200" dirty="0"/>
          </a:p>
          <a:p>
            <a:pPr lvl="1"/>
            <a:r>
              <a:rPr lang="en-US" sz="2200" dirty="0"/>
              <a:t>Velocity</a:t>
            </a:r>
            <a:r>
              <a:rPr lang="en-US" sz="2200" dirty="0" smtClean="0"/>
              <a:t>:</a:t>
            </a:r>
            <a:br>
              <a:rPr lang="en-US" sz="2200" dirty="0" smtClean="0"/>
            </a:br>
            <a:r>
              <a:rPr lang="en-US" sz="2200" dirty="0"/>
              <a:t>	 </a:t>
            </a:r>
          </a:p>
          <a:p>
            <a:pPr lvl="1"/>
            <a:r>
              <a:rPr lang="en-US" sz="2200" dirty="0"/>
              <a:t>Acceleration:	</a:t>
            </a:r>
            <a:r>
              <a:rPr lang="en-US" dirty="0"/>
              <a:t> </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886200"/>
            <a:ext cx="12983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572000"/>
            <a:ext cx="3471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5257800"/>
            <a:ext cx="838200" cy="686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6096000"/>
            <a:ext cx="838200" cy="67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5114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What happens when predictions fail?</a:t>
            </a:r>
            <a:r>
              <a:rPr lang="en-US" dirty="0"/>
              <a:t/>
            </a:r>
            <a:br>
              <a:rPr lang="en-US" dirty="0"/>
            </a:br>
            <a:endParaRPr lang="en-US" dirty="0"/>
          </a:p>
        </p:txBody>
      </p:sp>
      <p:sp>
        <p:nvSpPr>
          <p:cNvPr id="3" name="Content Placeholder 2"/>
          <p:cNvSpPr>
            <a:spLocks noGrp="1"/>
          </p:cNvSpPr>
          <p:nvPr>
            <p:ph idx="1"/>
          </p:nvPr>
        </p:nvSpPr>
        <p:spPr>
          <a:xfrm>
            <a:off x="152400" y="914400"/>
            <a:ext cx="8991600" cy="5211763"/>
          </a:xfrm>
        </p:spPr>
        <p:txBody>
          <a:bodyPr>
            <a:normAutofit lnSpcReduction="10000"/>
          </a:bodyPr>
          <a:lstStyle/>
          <a:p>
            <a:r>
              <a:rPr lang="en-US" sz="2400" u="sng" dirty="0"/>
              <a:t>Newton's gravity forms a </a:t>
            </a:r>
            <a:r>
              <a:rPr lang="en-US" sz="2400" i="1" u="sng" dirty="0"/>
              <a:t>complete</a:t>
            </a:r>
            <a:r>
              <a:rPr lang="en-US" sz="2400" u="sng" dirty="0"/>
              <a:t> theory for astronomy</a:t>
            </a:r>
            <a:r>
              <a:rPr lang="en-US" sz="2400" dirty="0"/>
              <a:t> </a:t>
            </a:r>
            <a:endParaRPr lang="en-US" sz="2400" dirty="0" smtClean="0"/>
          </a:p>
          <a:p>
            <a:pPr lvl="1"/>
            <a:r>
              <a:rPr lang="en-US" sz="2000" i="1" dirty="0" smtClean="0"/>
              <a:t>if</a:t>
            </a:r>
            <a:r>
              <a:rPr lang="en-US" sz="2000" dirty="0" smtClean="0"/>
              <a:t> </a:t>
            </a:r>
            <a:r>
              <a:rPr lang="en-US" sz="2000" dirty="0"/>
              <a:t>you add the auxiliary assumption that no other forces are significant for that scale of phenomena. </a:t>
            </a:r>
            <a:endParaRPr lang="en-US" sz="2000" dirty="0" smtClean="0"/>
          </a:p>
          <a:p>
            <a:pPr lvl="1"/>
            <a:r>
              <a:rPr lang="en-US" sz="2000" dirty="0" smtClean="0"/>
              <a:t>It </a:t>
            </a:r>
            <a:r>
              <a:rPr lang="en-US" sz="2000" dirty="0"/>
              <a:t>predicts that </a:t>
            </a:r>
            <a:r>
              <a:rPr lang="en-US" sz="2000" dirty="0" err="1"/>
              <a:t>Kepler's</a:t>
            </a:r>
            <a:r>
              <a:rPr lang="en-US" sz="2000" dirty="0"/>
              <a:t> laws should be about right </a:t>
            </a:r>
            <a:endParaRPr lang="en-US" sz="2000" dirty="0" smtClean="0"/>
          </a:p>
          <a:p>
            <a:pPr lvl="2"/>
            <a:r>
              <a:rPr lang="en-US" sz="2000" dirty="0" smtClean="0"/>
              <a:t>assuming </a:t>
            </a:r>
            <a:r>
              <a:rPr lang="en-US" sz="2000" dirty="0"/>
              <a:t>only that the Sun has a much bigger mass than the </a:t>
            </a:r>
            <a:r>
              <a:rPr lang="en-US" sz="2000" dirty="0" smtClean="0"/>
              <a:t>planets, </a:t>
            </a:r>
          </a:p>
          <a:p>
            <a:pPr lvl="2"/>
            <a:r>
              <a:rPr lang="en-US" sz="2000" dirty="0" smtClean="0"/>
              <a:t>with </a:t>
            </a:r>
            <a:r>
              <a:rPr lang="en-US" sz="2000" dirty="0"/>
              <a:t>small deviations due to the mutual attractions of the planets</a:t>
            </a:r>
            <a:r>
              <a:rPr lang="en-US" sz="2000" dirty="0" smtClean="0"/>
              <a:t>.</a:t>
            </a:r>
          </a:p>
          <a:p>
            <a:r>
              <a:rPr lang="en-US" sz="2400" dirty="0" smtClean="0"/>
              <a:t>But</a:t>
            </a:r>
            <a:endParaRPr lang="en-US" sz="2400" dirty="0" smtClean="0"/>
          </a:p>
          <a:p>
            <a:pPr lvl="1"/>
            <a:r>
              <a:rPr lang="en-US" sz="2000" dirty="0" smtClean="0"/>
              <a:t>The </a:t>
            </a:r>
            <a:r>
              <a:rPr lang="en-US" sz="2000" dirty="0"/>
              <a:t>motions of Jupiter’s moons lag or lead the predictions of Newton's theory by about eight minutes.  This is a big error.  </a:t>
            </a:r>
          </a:p>
          <a:p>
            <a:pPr lvl="1"/>
            <a:r>
              <a:rPr lang="en-US" sz="2000" dirty="0" smtClean="0"/>
              <a:t>The </a:t>
            </a:r>
            <a:r>
              <a:rPr lang="en-US" sz="2000" dirty="0"/>
              <a:t>motions of Uranus didn't quite fit the theory. </a:t>
            </a:r>
          </a:p>
          <a:p>
            <a:pPr lvl="1"/>
            <a:r>
              <a:rPr lang="en-US" sz="2000" dirty="0"/>
              <a:t>t</a:t>
            </a:r>
            <a:r>
              <a:rPr lang="en-US" sz="2000" dirty="0" smtClean="0"/>
              <a:t>he </a:t>
            </a:r>
            <a:r>
              <a:rPr lang="en-US" sz="2000" dirty="0"/>
              <a:t>motions of Mercury didn't quite fit the theory. </a:t>
            </a:r>
          </a:p>
          <a:p>
            <a:pPr marL="0" indent="0">
              <a:buNone/>
            </a:pPr>
            <a:r>
              <a:rPr lang="en-US" sz="2400" dirty="0"/>
              <a:t> </a:t>
            </a:r>
          </a:p>
          <a:p>
            <a:r>
              <a:rPr lang="en-US" sz="2400" b="1" dirty="0"/>
              <a:t>Does this mean that Newton is wrong?</a:t>
            </a:r>
            <a:endParaRPr lang="en-US" sz="2400" dirty="0"/>
          </a:p>
          <a:p>
            <a:pPr lvl="1"/>
            <a:r>
              <a:rPr lang="en-US" sz="2000" dirty="0" smtClean="0"/>
              <a:t>(</a:t>
            </a:r>
            <a:r>
              <a:rPr lang="en-US" sz="2000" dirty="0"/>
              <a:t>remember what happened to previous theories that made “small” errors</a:t>
            </a:r>
            <a:r>
              <a:rPr lang="en-US" sz="2000" dirty="0" smtClean="0"/>
              <a:t>)</a:t>
            </a:r>
            <a:endParaRPr lang="en-US" sz="2000" dirty="0"/>
          </a:p>
        </p:txBody>
      </p:sp>
    </p:spTree>
    <p:extLst>
      <p:ext uri="{BB962C8B-B14F-4D97-AF65-F5344CB8AC3E}">
        <p14:creationId xmlns:p14="http://schemas.microsoft.com/office/powerpoint/2010/main" val="273117088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smtClean="0"/>
              <a:t>Patching holes</a:t>
            </a:r>
            <a:endParaRPr lang="en-US" dirty="0"/>
          </a:p>
        </p:txBody>
      </p:sp>
      <p:sp>
        <p:nvSpPr>
          <p:cNvPr id="3" name="Content Placeholder 2"/>
          <p:cNvSpPr>
            <a:spLocks noGrp="1"/>
          </p:cNvSpPr>
          <p:nvPr>
            <p:ph idx="1"/>
          </p:nvPr>
        </p:nvSpPr>
        <p:spPr>
          <a:xfrm>
            <a:off x="76200" y="990600"/>
            <a:ext cx="9067800" cy="5486400"/>
          </a:xfrm>
        </p:spPr>
        <p:txBody>
          <a:bodyPr>
            <a:normAutofit fontScale="85000" lnSpcReduction="20000"/>
          </a:bodyPr>
          <a:lstStyle/>
          <a:p>
            <a:pPr lvl="0"/>
            <a:r>
              <a:rPr lang="en-US" sz="2600" dirty="0"/>
              <a:t>Jupiter's moons:   Interpreted by </a:t>
            </a:r>
            <a:r>
              <a:rPr lang="en-US" sz="2600" dirty="0" err="1"/>
              <a:t>Rømer</a:t>
            </a:r>
            <a:r>
              <a:rPr lang="en-US" sz="2600" dirty="0"/>
              <a:t> in 1672 as due to </a:t>
            </a:r>
            <a:r>
              <a:rPr lang="en-US" sz="2600" u="sng" dirty="0"/>
              <a:t>a finite speed of light</a:t>
            </a:r>
            <a:r>
              <a:rPr lang="en-US" sz="2600" dirty="0"/>
              <a:t>, and the variable distance from Earth to Jupiter.  </a:t>
            </a:r>
          </a:p>
          <a:p>
            <a:pPr lvl="1"/>
            <a:r>
              <a:rPr lang="en-US" sz="2300" dirty="0"/>
              <a:t>The theory we're testing is unmodified, but another assumption about how things are measured turns out to be wrong. </a:t>
            </a:r>
            <a:endParaRPr lang="en-US" sz="2300" dirty="0" smtClean="0"/>
          </a:p>
          <a:p>
            <a:pPr lvl="2"/>
            <a:r>
              <a:rPr lang="en-US" sz="1900" dirty="0" smtClean="0"/>
              <a:t>ok, that was actually before Newton, as it happened</a:t>
            </a:r>
            <a:endParaRPr lang="en-US" sz="1900" dirty="0"/>
          </a:p>
          <a:p>
            <a:pPr lvl="0"/>
            <a:r>
              <a:rPr lang="en-US" sz="2600" dirty="0"/>
              <a:t>The orbit of Uranus: An ad-hoc patch was proposed- another planet, whose orbit could be determined from the deviations of its observed neighbor. </a:t>
            </a:r>
          </a:p>
          <a:p>
            <a:pPr lvl="1"/>
            <a:r>
              <a:rPr lang="en-US" sz="2600" dirty="0"/>
              <a:t>So the discrepancy turned into a prediction. The discovery of Neptune in 1845 was the crowning triumph of Newton's theory.</a:t>
            </a:r>
          </a:p>
          <a:p>
            <a:pPr lvl="2"/>
            <a:r>
              <a:rPr lang="en-US" dirty="0" smtClean="0"/>
              <a:t>It </a:t>
            </a:r>
            <a:r>
              <a:rPr lang="en-US" dirty="0"/>
              <a:t>was claimed by a prominent literary scholar </a:t>
            </a:r>
            <a:r>
              <a:rPr lang="en-US" dirty="0" smtClean="0"/>
              <a:t>that </a:t>
            </a:r>
            <a:r>
              <a:rPr lang="en-US" dirty="0"/>
              <a:t>Neptune was "socially constructed" because theory preceded observation. A history </a:t>
            </a:r>
            <a:r>
              <a:rPr lang="en-US" sz="2300" dirty="0"/>
              <a:t>grad student asked how it happened that the social construction was so complete as to place bright spots where Neptune was supposed to be in photographs taken before anyone thought to look there for a planet.</a:t>
            </a:r>
          </a:p>
          <a:p>
            <a:pPr lvl="0"/>
            <a:r>
              <a:rPr lang="en-US" sz="2600" dirty="0"/>
              <a:t>The orbit of Mercury: An ad-hoc patch was proposed- another planet, whose orbit could be determined from the deviations of its observed neighbor. </a:t>
            </a:r>
          </a:p>
          <a:p>
            <a:pPr lvl="1"/>
            <a:r>
              <a:rPr lang="en-US" sz="2600" dirty="0"/>
              <a:t>The other planet </a:t>
            </a:r>
            <a:r>
              <a:rPr lang="en-US" sz="2600" i="1" dirty="0"/>
              <a:t>wasn't</a:t>
            </a:r>
            <a:r>
              <a:rPr lang="en-US" sz="2600" dirty="0"/>
              <a:t> found. What gives? Stay tuned.</a:t>
            </a:r>
          </a:p>
          <a:p>
            <a:endParaRPr lang="en-US" dirty="0"/>
          </a:p>
        </p:txBody>
      </p:sp>
    </p:spTree>
    <p:extLst>
      <p:ext uri="{BB962C8B-B14F-4D97-AF65-F5344CB8AC3E}">
        <p14:creationId xmlns:p14="http://schemas.microsoft.com/office/powerpoint/2010/main" val="227307111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u="sng" dirty="0"/>
              <a:t>Physics changes its focus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2000" dirty="0"/>
              <a:t>Aristotle says </a:t>
            </a:r>
            <a:r>
              <a:rPr lang="en-US" sz="2000" dirty="0" smtClean="0"/>
              <a:t>there </a:t>
            </a:r>
            <a:r>
              <a:rPr lang="en-US" sz="2000" dirty="0"/>
              <a:t>is </a:t>
            </a:r>
            <a:endParaRPr lang="en-US" sz="2000" dirty="0" smtClean="0"/>
          </a:p>
          <a:p>
            <a:pPr lvl="1"/>
            <a:r>
              <a:rPr lang="en-US" sz="2000" dirty="0" smtClean="0"/>
              <a:t>an </a:t>
            </a:r>
            <a:r>
              <a:rPr lang="en-US" sz="2000" dirty="0"/>
              <a:t>absolute and natural position for each kind of object </a:t>
            </a:r>
            <a:endParaRPr lang="en-US" sz="2000" dirty="0" smtClean="0"/>
          </a:p>
          <a:p>
            <a:pPr lvl="2"/>
            <a:r>
              <a:rPr lang="en-US" sz="2000" dirty="0" smtClean="0"/>
              <a:t>the </a:t>
            </a:r>
            <a:r>
              <a:rPr lang="en-US" sz="2000" dirty="0"/>
              <a:t>choice of origin is not </a:t>
            </a:r>
            <a:r>
              <a:rPr lang="en-US" sz="2000" dirty="0" smtClean="0"/>
              <a:t>arbitrary. </a:t>
            </a:r>
          </a:p>
          <a:p>
            <a:pPr lvl="1"/>
            <a:r>
              <a:rPr lang="en-US" sz="2000" dirty="0" smtClean="0"/>
              <a:t>an </a:t>
            </a:r>
            <a:r>
              <a:rPr lang="en-US" sz="2000" dirty="0"/>
              <a:t>absolute and natural velocity. </a:t>
            </a:r>
            <a:endParaRPr lang="en-US" sz="2000" dirty="0" smtClean="0"/>
          </a:p>
          <a:p>
            <a:pPr lvl="2"/>
            <a:r>
              <a:rPr lang="en-US" sz="2000" dirty="0" smtClean="0"/>
              <a:t>Zero  </a:t>
            </a:r>
            <a:r>
              <a:rPr lang="en-US" sz="2000" dirty="0"/>
              <a:t>for earthlike </a:t>
            </a:r>
            <a:r>
              <a:rPr lang="en-US" sz="2000" dirty="0" smtClean="0"/>
              <a:t>material</a:t>
            </a:r>
            <a:endParaRPr lang="en-US" sz="2000" dirty="0"/>
          </a:p>
          <a:p>
            <a:pPr lvl="2"/>
            <a:r>
              <a:rPr lang="en-US" sz="2000" dirty="0" smtClean="0"/>
              <a:t>Motion requires </a:t>
            </a:r>
            <a:r>
              <a:rPr lang="en-US" sz="2000" dirty="0"/>
              <a:t>the continuous application of a force.  Acceleration is not discussed </a:t>
            </a:r>
            <a:r>
              <a:rPr lang="en-US" sz="2000" i="1" dirty="0"/>
              <a:t>per se</a:t>
            </a:r>
            <a:r>
              <a:rPr lang="en-US" sz="2000" dirty="0"/>
              <a:t>.  The motion of an object is explained by its tendency to return to its natural state</a:t>
            </a:r>
            <a:r>
              <a:rPr lang="en-US" sz="2000" dirty="0" smtClean="0"/>
              <a:t>.</a:t>
            </a:r>
            <a:endParaRPr lang="en-US" sz="2000" dirty="0"/>
          </a:p>
          <a:p>
            <a:r>
              <a:rPr lang="en-US" sz="2000" dirty="0"/>
              <a:t>For Galileo there is </a:t>
            </a:r>
            <a:endParaRPr lang="en-US" sz="2000" dirty="0" smtClean="0"/>
          </a:p>
          <a:p>
            <a:pPr lvl="1"/>
            <a:r>
              <a:rPr lang="en-US" sz="2000" dirty="0" smtClean="0"/>
              <a:t>no </a:t>
            </a:r>
            <a:r>
              <a:rPr lang="en-US" sz="2000" dirty="0"/>
              <a:t>absolute or natural position. </a:t>
            </a:r>
            <a:endParaRPr lang="en-US" sz="2000" dirty="0" smtClean="0"/>
          </a:p>
          <a:p>
            <a:pPr lvl="1"/>
            <a:r>
              <a:rPr lang="en-US" sz="2000" dirty="0" smtClean="0"/>
              <a:t>no </a:t>
            </a:r>
            <a:r>
              <a:rPr lang="en-US" sz="2000" dirty="0"/>
              <a:t>natural velocity.  </a:t>
            </a:r>
            <a:endParaRPr lang="en-US" sz="2000" dirty="0" smtClean="0"/>
          </a:p>
          <a:p>
            <a:pPr lvl="2"/>
            <a:r>
              <a:rPr lang="en-US" sz="2000" dirty="0" smtClean="0"/>
              <a:t>The </a:t>
            </a:r>
            <a:r>
              <a:rPr lang="en-US" sz="2000" dirty="0"/>
              <a:t>velocity of an object will remain constant in the absence of a force.  The accelerations of objects are explained by external forces</a:t>
            </a:r>
            <a:r>
              <a:rPr lang="en-US" sz="2000" dirty="0" smtClean="0"/>
              <a:t>.</a:t>
            </a:r>
            <a:endParaRPr lang="en-US" sz="2000" dirty="0"/>
          </a:p>
          <a:p>
            <a:pPr lvl="2"/>
            <a:r>
              <a:rPr lang="en-US" sz="2000" dirty="0" smtClean="0"/>
              <a:t>The </a:t>
            </a:r>
            <a:r>
              <a:rPr lang="en-US" sz="2000" dirty="0"/>
              <a:t>complete </a:t>
            </a:r>
            <a:r>
              <a:rPr lang="en-US" sz="2000" dirty="0" smtClean="0"/>
              <a:t>version </a:t>
            </a:r>
            <a:r>
              <a:rPr lang="en-US" sz="2000" dirty="0"/>
              <a:t>of the law of inertia is due to </a:t>
            </a:r>
            <a:r>
              <a:rPr lang="en-US" sz="2000" dirty="0" smtClean="0"/>
              <a:t>Descartes (1596-1650).  Did G understand </a:t>
            </a:r>
            <a:r>
              <a:rPr lang="en-US" sz="2000" dirty="0"/>
              <a:t>the problem in 3 </a:t>
            </a:r>
            <a:r>
              <a:rPr lang="en-US" sz="2000" dirty="0" smtClean="0"/>
              <a:t>dimensions?  </a:t>
            </a:r>
            <a:r>
              <a:rPr lang="en-US" sz="2000" dirty="0"/>
              <a:t>All of his arguments about inertia take place in two, on the surface of the Earth (no vertical motion). (He failed to use the same principle to argue about the tides.)</a:t>
            </a:r>
          </a:p>
        </p:txBody>
      </p:sp>
    </p:spTree>
    <p:extLst>
      <p:ext uri="{BB962C8B-B14F-4D97-AF65-F5344CB8AC3E}">
        <p14:creationId xmlns:p14="http://schemas.microsoft.com/office/powerpoint/2010/main" val="10445372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800" dirty="0">
                <a:solidFill>
                  <a:srgbClr val="800000"/>
                </a:solidFill>
              </a:rPr>
              <a:t>Galileo’s physics discoveries:</a:t>
            </a:r>
            <a:br>
              <a:rPr lang="en-US" sz="2800" dirty="0">
                <a:solidFill>
                  <a:srgbClr val="800000"/>
                </a:solidFill>
              </a:rPr>
            </a:br>
            <a:endParaRPr lang="en-US" sz="2800" dirty="0">
              <a:solidFill>
                <a:srgbClr val="800000"/>
              </a:solidFill>
            </a:endParaRPr>
          </a:p>
        </p:txBody>
      </p:sp>
      <p:sp>
        <p:nvSpPr>
          <p:cNvPr id="3" name="Content Placeholder 2"/>
          <p:cNvSpPr>
            <a:spLocks noGrp="1"/>
          </p:cNvSpPr>
          <p:nvPr>
            <p:ph idx="1"/>
          </p:nvPr>
        </p:nvSpPr>
        <p:spPr>
          <a:xfrm>
            <a:off x="457200" y="609600"/>
            <a:ext cx="8229600" cy="5943600"/>
          </a:xfrm>
        </p:spPr>
        <p:txBody>
          <a:bodyPr>
            <a:normAutofit fontScale="32500" lnSpcReduction="20000"/>
          </a:bodyPr>
          <a:lstStyle/>
          <a:p>
            <a:pPr lvl="0"/>
            <a:r>
              <a:rPr lang="en-US" sz="4900" dirty="0"/>
              <a:t>Discovered relativity.  Moving observers (</a:t>
            </a:r>
            <a:r>
              <a:rPr lang="en-US" sz="4900" i="1" dirty="0"/>
              <a:t>e.g.</a:t>
            </a:r>
            <a:r>
              <a:rPr lang="en-US" sz="4900" dirty="0"/>
              <a:t>, on ships) will observe the same laws of physics. (but see below)</a:t>
            </a:r>
          </a:p>
          <a:p>
            <a:pPr lvl="0"/>
            <a:r>
              <a:rPr lang="en-US" sz="4900" dirty="0"/>
              <a:t>Discovered inertia. Since no particular velocity is any different from any other, the velocity of an object will remain constant in the absence of a force. </a:t>
            </a:r>
          </a:p>
          <a:p>
            <a:pPr lvl="0"/>
            <a:r>
              <a:rPr lang="en-US" sz="4900" dirty="0"/>
              <a:t>Since only the accelerations of objects are explained by external forces, acceleration is the physically interesting aspect of motion. (Looked at balls on inclines.)</a:t>
            </a:r>
          </a:p>
          <a:p>
            <a:pPr lvl="0"/>
            <a:r>
              <a:rPr lang="en-US" sz="4900" dirty="0"/>
              <a:t>Discovered what we now call the principle of equivalence.  All objects fall at the same rate. (under idealized conditions)</a:t>
            </a:r>
          </a:p>
          <a:p>
            <a:pPr lvl="0"/>
            <a:r>
              <a:rPr lang="en-US" sz="4900" dirty="0"/>
              <a:t>Discovered superposition.  The horizontal and vertical motions of a projectile can be separately analyzed. </a:t>
            </a:r>
          </a:p>
          <a:p>
            <a:pPr lvl="0"/>
            <a:r>
              <a:rPr lang="en-US" sz="4900" dirty="0"/>
              <a:t>Argued convincingly that nature must be different on different distance scales.</a:t>
            </a:r>
          </a:p>
          <a:p>
            <a:pPr lvl="0"/>
            <a:r>
              <a:rPr lang="en-US" sz="4900" dirty="0"/>
              <a:t>Explained the tides. Since the rotational and orbital velocities of the Earth sometimes add and sometimes subtract, the net speed of any surface spot is changing. This change of absolute speed leads to the sloshing of the water, giving tides. G's explanation of tides violated his own principle that velocity is purely relative! Somehow the water was supposed to sense absolute speed, not just velocity changes!</a:t>
            </a:r>
          </a:p>
          <a:p>
            <a:r>
              <a:rPr lang="en-US" sz="4900" dirty="0"/>
              <a:t>It is not clear that G understood the inertia-relativity problem in 3 dimensions, since none of his examples involve vertical motion. The complete explication of the law of inertia is due to Descartes</a:t>
            </a:r>
            <a:r>
              <a:rPr lang="en-US" sz="4900" dirty="0" smtClean="0"/>
              <a:t>.</a:t>
            </a:r>
          </a:p>
          <a:p>
            <a:endParaRPr lang="en-US" dirty="0"/>
          </a:p>
          <a:p>
            <a:pPr marL="0" indent="0">
              <a:buNone/>
            </a:pPr>
            <a:r>
              <a:rPr lang="en-US" sz="4900" dirty="0">
                <a:solidFill>
                  <a:srgbClr val="FF0000"/>
                </a:solidFill>
              </a:rPr>
              <a:t>Question: in Descartes-Galileo's mechanics, can we ask meaningfully whether </a:t>
            </a:r>
            <a:r>
              <a:rPr lang="en-US" sz="4900" dirty="0" err="1">
                <a:solidFill>
                  <a:srgbClr val="FF0000"/>
                </a:solidFill>
              </a:rPr>
              <a:t>Kepler</a:t>
            </a:r>
            <a:r>
              <a:rPr lang="en-US" sz="4900" dirty="0">
                <a:solidFill>
                  <a:srgbClr val="FF0000"/>
                </a:solidFill>
              </a:rPr>
              <a:t> or </a:t>
            </a:r>
            <a:r>
              <a:rPr lang="en-US" sz="4900" dirty="0" err="1">
                <a:solidFill>
                  <a:srgbClr val="FF0000"/>
                </a:solidFill>
              </a:rPr>
              <a:t>Tycho</a:t>
            </a:r>
            <a:r>
              <a:rPr lang="en-US" sz="4900" dirty="0">
                <a:solidFill>
                  <a:srgbClr val="FF0000"/>
                </a:solidFill>
              </a:rPr>
              <a:t> is right?</a:t>
            </a:r>
          </a:p>
          <a:p>
            <a:pPr marL="0" indent="0">
              <a:buNone/>
            </a:pPr>
            <a:r>
              <a:rPr lang="en-US" sz="4900" dirty="0">
                <a:solidFill>
                  <a:srgbClr val="FF0000"/>
                </a:solidFill>
              </a:rPr>
              <a:t> </a:t>
            </a:r>
          </a:p>
          <a:p>
            <a:pPr marL="0" indent="0">
              <a:buNone/>
            </a:pPr>
            <a:r>
              <a:rPr lang="en-US" sz="4900" dirty="0" smtClean="0"/>
              <a:t>Answer: </a:t>
            </a:r>
            <a:r>
              <a:rPr lang="en-US" sz="4900" dirty="0"/>
              <a:t>Yes, even though velocity may not be absolutely meaningful, in these mechanics acceleration is. So the question becomes: who is accelerating? (Inward acceleration is needed to keep going around in a circle.</a:t>
            </a:r>
            <a:r>
              <a:rPr lang="en-US" sz="4900" dirty="0" smtClean="0"/>
              <a:t>)</a:t>
            </a:r>
            <a:endParaRPr lang="en-US" sz="4900" dirty="0"/>
          </a:p>
        </p:txBody>
      </p:sp>
    </p:spTree>
    <p:extLst>
      <p:ext uri="{BB962C8B-B14F-4D97-AF65-F5344CB8AC3E}">
        <p14:creationId xmlns:p14="http://schemas.microsoft.com/office/powerpoint/2010/main" val="7956741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11"/>
            <a:ext cx="8229600" cy="838200"/>
          </a:xfrm>
        </p:spPr>
        <p:txBody>
          <a:bodyPr>
            <a:normAutofit/>
          </a:bodyPr>
          <a:lstStyle/>
          <a:p>
            <a:r>
              <a:rPr lang="en-US" sz="3600" u="sng" dirty="0">
                <a:solidFill>
                  <a:srgbClr val="800000"/>
                </a:solidFill>
              </a:rPr>
              <a:t>Galileo’s Relativity</a:t>
            </a:r>
            <a:endParaRPr lang="en-US" sz="3600" dirty="0">
              <a:solidFill>
                <a:srgbClr val="800000"/>
              </a:solidFill>
            </a:endParaRPr>
          </a:p>
        </p:txBody>
      </p:sp>
      <p:sp>
        <p:nvSpPr>
          <p:cNvPr id="3" name="Content Placeholder 2"/>
          <p:cNvSpPr>
            <a:spLocks noGrp="1"/>
          </p:cNvSpPr>
          <p:nvPr>
            <p:ph idx="1"/>
          </p:nvPr>
        </p:nvSpPr>
        <p:spPr>
          <a:xfrm>
            <a:off x="25806" y="838200"/>
            <a:ext cx="9144000" cy="5867400"/>
          </a:xfrm>
        </p:spPr>
        <p:txBody>
          <a:bodyPr>
            <a:normAutofit fontScale="25000" lnSpcReduction="20000"/>
          </a:bodyPr>
          <a:lstStyle/>
          <a:p>
            <a:pPr marL="0" indent="0">
              <a:buNone/>
            </a:pPr>
            <a:r>
              <a:rPr lang="en-US" sz="6400" dirty="0"/>
              <a:t>Shut yourself up with some friend in the main cabin below decks on some large ship, and have with you there some flies, butterflies, and other small flying animals. Have a large bowl of water with some fish in it; hang up a bottle that empties drop by drop into a wide vessel beneath it. With the ship standing still, observe carefully how the little animals fly with equal speed to all sides of the cabin. The fish swim indifferently in all directions; the drops fall into the vessel beneath; and, in throwing something to your friend, you need throw it no more strongly in one direction than another, the distances being equal; jumping with your feet together, you pass equal spaces in every direction. When you have observed all these things carefully (though doubtless when the ship is standing still everything must happen in this way), have the ship proceed with any speed you like, so long as the motion is uniform and not fluctuating this way and that. You will discover not the least change in all the effects named, nor could you tell from any of them whether the ship was moving or standing still. In </a:t>
            </a:r>
            <a:r>
              <a:rPr lang="en-US" sz="6400" dirty="0">
                <a:solidFill>
                  <a:srgbClr val="000000"/>
                </a:solidFill>
              </a:rPr>
              <a:t>jumping, you will pass on the floor the same spaces as before, nor will you make larger jumps toward the </a:t>
            </a:r>
            <a:r>
              <a:rPr lang="en-US" sz="6400" dirty="0" smtClean="0">
                <a:solidFill>
                  <a:srgbClr val="000000"/>
                </a:solidFill>
              </a:rPr>
              <a:t>stern than </a:t>
            </a:r>
            <a:r>
              <a:rPr lang="en-US" sz="6400" dirty="0">
                <a:solidFill>
                  <a:srgbClr val="000000"/>
                </a:solidFill>
              </a:rPr>
              <a:t>toward the </a:t>
            </a:r>
            <a:r>
              <a:rPr lang="en-US" sz="6400" dirty="0" smtClean="0">
                <a:solidFill>
                  <a:srgbClr val="000000"/>
                </a:solidFill>
              </a:rPr>
              <a:t>prow even </a:t>
            </a:r>
            <a:r>
              <a:rPr lang="en-US" sz="6400" dirty="0">
                <a:solidFill>
                  <a:srgbClr val="000000"/>
                </a:solidFill>
              </a:rPr>
              <a:t>though the ship is moving quite rapidly, despite the fact that during the time that you are in the air the floor under you will be going in a direction opposite to your jump. In throwing something to your companion, you will need no more force to get it to him whether he is in the direction of </a:t>
            </a:r>
            <a:r>
              <a:rPr lang="en-US" sz="6400" dirty="0" smtClean="0">
                <a:solidFill>
                  <a:srgbClr val="000000"/>
                </a:solidFill>
              </a:rPr>
              <a:t>the bow or </a:t>
            </a:r>
            <a:r>
              <a:rPr lang="en-US" sz="6400" dirty="0">
                <a:solidFill>
                  <a:srgbClr val="000000"/>
                </a:solidFill>
              </a:rPr>
              <a:t>the </a:t>
            </a:r>
            <a:r>
              <a:rPr lang="en-US" sz="6400" dirty="0"/>
              <a:t>stern, with yourself situated opposite. The droplets will fall </a:t>
            </a:r>
            <a:r>
              <a:rPr lang="en-US" sz="6400" dirty="0" smtClean="0"/>
              <a:t> as </a:t>
            </a:r>
            <a:r>
              <a:rPr lang="en-US" sz="6400" dirty="0"/>
              <a:t>before into the vessel beneath without dropping toward the stern, although while the drops are in the air the ship runs many spans. The fish in their water will swim toward the front of their bowl with no more effort than toward the back, and will go with equal ease to bait placed anywhere around the edges of the bowl. Finally the butterflies and flies will continue their flights indifferently toward every side, nor will it ever happen that they are concentrated toward the stern, as if tired out from keeping up with the course of the ship, from which they will have been separated during long intervals by keeping themselves in the air. And if smoke is made by burning some incense, it will be seen going up in the form of a little cloud, remaining still and moving no more toward one side than the other. The cause of all these correspondences of effects is the fact that the ship's motion is common to all the things contained in it, and to the air also. That is why I said you should be below decks; for if this took place above in the open air, which would not follow the course of the ship, more or less noticeable differences would be seen in some of the effects noted.</a:t>
            </a:r>
          </a:p>
          <a:p>
            <a:pPr lvl="1"/>
            <a:r>
              <a:rPr lang="en-US" sz="5600" i="1" dirty="0"/>
              <a:t>Dialogue Concerning the Two Chief World Systems</a:t>
            </a:r>
            <a:r>
              <a:rPr lang="en-US" sz="5600" dirty="0"/>
              <a:t>, translated by </a:t>
            </a:r>
            <a:r>
              <a:rPr lang="en-US" sz="5600" u="sng" dirty="0" err="1">
                <a:hlinkClick r:id="rId2" tooltip="Stillman Drake"/>
              </a:rPr>
              <a:t>Stillman</a:t>
            </a:r>
            <a:r>
              <a:rPr lang="en-US" sz="5600" u="sng" dirty="0">
                <a:hlinkClick r:id="rId2" tooltip="Stillman Drake"/>
              </a:rPr>
              <a:t> Drake</a:t>
            </a:r>
            <a:r>
              <a:rPr lang="en-US" sz="5600" dirty="0"/>
              <a:t>, University of California Press, 1953, pp. 186 - 187 (Second Day).</a:t>
            </a:r>
          </a:p>
          <a:p>
            <a:endParaRPr lang="en-US" dirty="0"/>
          </a:p>
        </p:txBody>
      </p:sp>
    </p:spTree>
    <p:extLst>
      <p:ext uri="{BB962C8B-B14F-4D97-AF65-F5344CB8AC3E}">
        <p14:creationId xmlns:p14="http://schemas.microsoft.com/office/powerpoint/2010/main" val="29745280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1143000"/>
          </a:xfrm>
        </p:spPr>
        <p:txBody>
          <a:bodyPr>
            <a:normAutofit/>
          </a:bodyPr>
          <a:lstStyle/>
          <a:p>
            <a:r>
              <a:rPr lang="en-US" sz="3600" dirty="0">
                <a:solidFill>
                  <a:srgbClr val="C0504D"/>
                </a:solidFill>
              </a:rPr>
              <a:t>Velocity and acceleration in cosmic models</a:t>
            </a:r>
          </a:p>
        </p:txBody>
      </p:sp>
      <p:sp>
        <p:nvSpPr>
          <p:cNvPr id="4" name="Content Placeholder 2"/>
          <p:cNvSpPr>
            <a:spLocks noGrp="1"/>
          </p:cNvSpPr>
          <p:nvPr>
            <p:ph idx="1"/>
          </p:nvPr>
        </p:nvSpPr>
        <p:spPr>
          <a:xfrm>
            <a:off x="457200" y="1600201"/>
            <a:ext cx="8229600" cy="1219199"/>
          </a:xfrm>
        </p:spPr>
        <p:txBody>
          <a:bodyPr>
            <a:normAutofit/>
          </a:bodyPr>
          <a:lstStyle/>
          <a:p>
            <a:pPr marL="0" indent="0">
              <a:buNone/>
            </a:pPr>
            <a:r>
              <a:rPr lang="en-US" sz="2400" dirty="0" smtClean="0"/>
              <a:t>If </a:t>
            </a:r>
            <a:r>
              <a:rPr lang="en-US" sz="2400" dirty="0"/>
              <a:t>absolute velocity is not meaningful, is the distinction between </a:t>
            </a:r>
            <a:r>
              <a:rPr lang="en-US" sz="2400" dirty="0" err="1"/>
              <a:t>Kepler’s</a:t>
            </a:r>
            <a:r>
              <a:rPr lang="en-US" sz="2400" dirty="0"/>
              <a:t> and </a:t>
            </a:r>
            <a:r>
              <a:rPr lang="en-US" sz="2400" dirty="0" err="1"/>
              <a:t>Tycho’s</a:t>
            </a:r>
            <a:r>
              <a:rPr lang="en-US" sz="2400" dirty="0"/>
              <a:t> descriptions meaningful</a:t>
            </a:r>
            <a:r>
              <a:rPr lang="en-US" sz="2400" dirty="0" smtClean="0"/>
              <a:t>?</a:t>
            </a:r>
            <a:endParaRPr lang="en-US" sz="2400" dirty="0"/>
          </a:p>
        </p:txBody>
      </p:sp>
      <p:sp>
        <p:nvSpPr>
          <p:cNvPr id="5" name="TextBox 4"/>
          <p:cNvSpPr txBox="1"/>
          <p:nvPr/>
        </p:nvSpPr>
        <p:spPr>
          <a:xfrm>
            <a:off x="304801" y="3048000"/>
            <a:ext cx="8839200" cy="2215991"/>
          </a:xfrm>
          <a:prstGeom prst="rect">
            <a:avLst/>
          </a:prstGeom>
          <a:noFill/>
        </p:spPr>
        <p:txBody>
          <a:bodyPr wrap="square" rtlCol="0">
            <a:spAutoFit/>
          </a:bodyPr>
          <a:lstStyle/>
          <a:p>
            <a:pPr marL="0" lvl="1"/>
            <a:r>
              <a:rPr lang="en-US" sz="2400" dirty="0"/>
              <a:t>Yes, even though velocity may not be absolutely meaningful, in these mechanics </a:t>
            </a:r>
            <a:r>
              <a:rPr lang="en-US" sz="2400" u="sng" dirty="0"/>
              <a:t>acceleration</a:t>
            </a:r>
            <a:r>
              <a:rPr lang="en-US" sz="2400" dirty="0"/>
              <a:t> is. </a:t>
            </a:r>
            <a:endParaRPr lang="en-US" sz="2400" dirty="0" smtClean="0"/>
          </a:p>
          <a:p>
            <a:pPr marL="0" lvl="1"/>
            <a:endParaRPr lang="en-US" sz="2400" dirty="0" smtClean="0"/>
          </a:p>
          <a:p>
            <a:pPr marL="0" lvl="1"/>
            <a:r>
              <a:rPr lang="en-US" sz="2400" dirty="0" smtClean="0"/>
              <a:t>So </a:t>
            </a:r>
            <a:r>
              <a:rPr lang="en-US" sz="2400" dirty="0"/>
              <a:t>the question becomes: who is accelerating? </a:t>
            </a:r>
            <a:endParaRPr lang="en-US" sz="2400" dirty="0" smtClean="0"/>
          </a:p>
          <a:p>
            <a:pPr marL="0" lvl="1"/>
            <a:r>
              <a:rPr lang="en-US" sz="2400" dirty="0" smtClean="0"/>
              <a:t>(</a:t>
            </a:r>
            <a:r>
              <a:rPr lang="en-US" sz="2400" dirty="0"/>
              <a:t>Inward acceleration is needed to keep going around in a circle.)</a:t>
            </a:r>
          </a:p>
          <a:p>
            <a:endParaRPr lang="en-US" dirty="0"/>
          </a:p>
        </p:txBody>
      </p:sp>
    </p:spTree>
    <p:extLst>
      <p:ext uri="{BB962C8B-B14F-4D97-AF65-F5344CB8AC3E}">
        <p14:creationId xmlns:p14="http://schemas.microsoft.com/office/powerpoint/2010/main" val="19065428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
            <a:ext cx="8229600" cy="990303"/>
          </a:xfrm>
        </p:spPr>
        <p:txBody>
          <a:bodyPr/>
          <a:lstStyle/>
          <a:p>
            <a:r>
              <a:rPr lang="en-US" dirty="0" smtClean="0"/>
              <a:t>Reasoning in reverse</a:t>
            </a:r>
            <a:endParaRPr lang="en-US" dirty="0"/>
          </a:p>
        </p:txBody>
      </p:sp>
      <p:sp>
        <p:nvSpPr>
          <p:cNvPr id="3" name="Content Placeholder 2"/>
          <p:cNvSpPr>
            <a:spLocks noGrp="1"/>
          </p:cNvSpPr>
          <p:nvPr>
            <p:ph idx="1"/>
          </p:nvPr>
        </p:nvSpPr>
        <p:spPr>
          <a:xfrm>
            <a:off x="0" y="1066800"/>
            <a:ext cx="9144000" cy="5486400"/>
          </a:xfrm>
        </p:spPr>
        <p:txBody>
          <a:bodyPr>
            <a:normAutofit fontScale="92500" lnSpcReduction="10000"/>
          </a:bodyPr>
          <a:lstStyle/>
          <a:p>
            <a:pPr marL="0" indent="0">
              <a:buNone/>
            </a:pPr>
            <a:r>
              <a:rPr lang="en-US" sz="2600" u="sng" dirty="0" smtClean="0"/>
              <a:t>Assume the acceleration is (some constant)/distance</a:t>
            </a:r>
            <a:r>
              <a:rPr lang="en-US" sz="2600" u="sng" baseline="30000" dirty="0" smtClean="0"/>
              <a:t>2</a:t>
            </a:r>
            <a:r>
              <a:rPr lang="en-US" sz="2600" u="sng" dirty="0" smtClean="0"/>
              <a:t>  toward the Sun</a:t>
            </a:r>
            <a:r>
              <a:rPr lang="en-US" sz="2600" dirty="0" smtClean="0"/>
              <a:t>.</a:t>
            </a:r>
          </a:p>
          <a:p>
            <a:pPr marL="0" indent="0">
              <a:buNone/>
            </a:pPr>
            <a:r>
              <a:rPr lang="en-US" sz="2400" u="sng" dirty="0" smtClean="0"/>
              <a:t>Here's what follows </a:t>
            </a:r>
            <a:r>
              <a:rPr lang="en-US" sz="2400" dirty="0" smtClean="0"/>
              <a:t>(math by Isaac Newton):</a:t>
            </a:r>
          </a:p>
          <a:p>
            <a:pPr lvl="1"/>
            <a:r>
              <a:rPr lang="en-US" sz="2400" dirty="0"/>
              <a:t>equal areas </a:t>
            </a:r>
            <a:r>
              <a:rPr lang="en-US" sz="2400" dirty="0" smtClean="0"/>
              <a:t>about Sun swept </a:t>
            </a:r>
            <a:r>
              <a:rPr lang="en-US" sz="2400" dirty="0"/>
              <a:t>per equal </a:t>
            </a:r>
            <a:r>
              <a:rPr lang="en-US" sz="2400" dirty="0" smtClean="0"/>
              <a:t>times.</a:t>
            </a:r>
            <a:endParaRPr lang="en-US" sz="2400" dirty="0"/>
          </a:p>
          <a:p>
            <a:pPr lvl="1"/>
            <a:r>
              <a:rPr lang="en-US" sz="2400" dirty="0" smtClean="0"/>
              <a:t>elliptical </a:t>
            </a:r>
            <a:r>
              <a:rPr lang="en-US" sz="2400" dirty="0"/>
              <a:t>orbits with the Sun at one focus </a:t>
            </a:r>
          </a:p>
          <a:p>
            <a:pPr lvl="1"/>
            <a:r>
              <a:rPr lang="en-US" sz="2400" dirty="0"/>
              <a:t> </a:t>
            </a:r>
            <a:r>
              <a:rPr lang="en-US" sz="2400" dirty="0" smtClean="0"/>
              <a:t>			with </a:t>
            </a:r>
            <a:r>
              <a:rPr lang="en-US" sz="2400" dirty="0"/>
              <a:t>R the long </a:t>
            </a:r>
            <a:r>
              <a:rPr lang="en-US" sz="2400" dirty="0" smtClean="0"/>
              <a:t>axis</a:t>
            </a:r>
            <a:endParaRPr lang="en-US" sz="2400" dirty="0"/>
          </a:p>
          <a:p>
            <a:pPr marL="0" lvl="0" indent="0">
              <a:buNone/>
            </a:pPr>
            <a:endParaRPr lang="en-US" dirty="0"/>
          </a:p>
          <a:p>
            <a:r>
              <a:rPr lang="en-US" sz="2600" u="sng" dirty="0"/>
              <a:t>All of </a:t>
            </a:r>
            <a:r>
              <a:rPr lang="en-US" sz="2600" u="sng" dirty="0" err="1"/>
              <a:t>Kepler's</a:t>
            </a:r>
            <a:r>
              <a:rPr lang="en-US" sz="2600" u="sng" dirty="0"/>
              <a:t> laws boil down to one law </a:t>
            </a:r>
            <a:r>
              <a:rPr lang="en-US" sz="2600" u="sng" dirty="0" smtClean="0"/>
              <a:t>about accelerations</a:t>
            </a:r>
            <a:r>
              <a:rPr lang="en-US" sz="2600" dirty="0"/>
              <a:t>- </a:t>
            </a:r>
            <a:r>
              <a:rPr lang="en-US" dirty="0" smtClean="0"/>
              <a:t/>
            </a:r>
            <a:br>
              <a:rPr lang="en-US" dirty="0" smtClean="0"/>
            </a:br>
            <a:r>
              <a:rPr lang="en-US" sz="2600" dirty="0" smtClean="0"/>
              <a:t>via </a:t>
            </a:r>
            <a:r>
              <a:rPr lang="en-US" sz="2600" dirty="0"/>
              <a:t>some math. </a:t>
            </a:r>
          </a:p>
          <a:p>
            <a:pPr lvl="1"/>
            <a:r>
              <a:rPr lang="en-US" sz="2200" dirty="0" smtClean="0"/>
              <a:t>the </a:t>
            </a:r>
            <a:r>
              <a:rPr lang="en-US" sz="2200" dirty="0"/>
              <a:t>acceleration </a:t>
            </a:r>
            <a:r>
              <a:rPr lang="en-US" sz="2200" dirty="0" smtClean="0"/>
              <a:t> law </a:t>
            </a:r>
            <a:r>
              <a:rPr lang="en-US" sz="2200" dirty="0"/>
              <a:t>has two </a:t>
            </a:r>
            <a:r>
              <a:rPr lang="en-US" sz="2200" dirty="0" smtClean="0"/>
              <a:t>aspects</a:t>
            </a:r>
          </a:p>
          <a:p>
            <a:pPr lvl="2"/>
            <a:r>
              <a:rPr lang="en-US" sz="2200" dirty="0" smtClean="0"/>
              <a:t>direction	</a:t>
            </a:r>
          </a:p>
          <a:p>
            <a:pPr lvl="2"/>
            <a:r>
              <a:rPr lang="en-US" sz="2200" dirty="0" smtClean="0"/>
              <a:t>magnitude</a:t>
            </a:r>
            <a:r>
              <a:rPr lang="en-US" sz="2200" dirty="0"/>
              <a:t> </a:t>
            </a:r>
          </a:p>
          <a:p>
            <a:r>
              <a:rPr lang="en-US" dirty="0" smtClean="0">
                <a:solidFill>
                  <a:srgbClr val="FF0000"/>
                </a:solidFill>
              </a:rPr>
              <a:t>What </a:t>
            </a:r>
            <a:r>
              <a:rPr lang="en-US" dirty="0">
                <a:solidFill>
                  <a:srgbClr val="FF0000"/>
                </a:solidFill>
              </a:rPr>
              <a:t>is special about the Sun that makes things accelerate toward it?</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438400"/>
            <a:ext cx="121443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5854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sz="3600" dirty="0">
                <a:solidFill>
                  <a:srgbClr val="C0504D"/>
                </a:solidFill>
              </a:rPr>
              <a:t>What </a:t>
            </a:r>
            <a:r>
              <a:rPr lang="en-US" sz="3600" dirty="0" smtClean="0">
                <a:solidFill>
                  <a:srgbClr val="C0504D"/>
                </a:solidFill>
              </a:rPr>
              <a:t>accelerations do </a:t>
            </a:r>
            <a:r>
              <a:rPr lang="en-US" sz="3600" dirty="0" err="1">
                <a:solidFill>
                  <a:srgbClr val="C0504D"/>
                </a:solidFill>
              </a:rPr>
              <a:t>Kepler’s</a:t>
            </a:r>
            <a:r>
              <a:rPr lang="en-US" sz="3600" dirty="0">
                <a:solidFill>
                  <a:srgbClr val="C0504D"/>
                </a:solidFill>
              </a:rPr>
              <a:t> laws </a:t>
            </a:r>
            <a:r>
              <a:rPr lang="en-US" sz="3600" dirty="0" smtClean="0">
                <a:solidFill>
                  <a:srgbClr val="C0504D"/>
                </a:solidFill>
              </a:rPr>
              <a:t>imply?</a:t>
            </a:r>
            <a:endParaRPr lang="en-US" sz="3600" dirty="0">
              <a:solidFill>
                <a:srgbClr val="C0504D"/>
              </a:solidFill>
            </a:endParaRPr>
          </a:p>
        </p:txBody>
      </p:sp>
      <p:sp>
        <p:nvSpPr>
          <p:cNvPr id="3" name="Content Placeholder 2"/>
          <p:cNvSpPr>
            <a:spLocks noGrp="1"/>
          </p:cNvSpPr>
          <p:nvPr>
            <p:ph idx="1"/>
          </p:nvPr>
        </p:nvSpPr>
        <p:spPr>
          <a:xfrm>
            <a:off x="0" y="1524000"/>
            <a:ext cx="9144000" cy="5334000"/>
          </a:xfrm>
        </p:spPr>
        <p:txBody>
          <a:bodyPr>
            <a:normAutofit/>
          </a:bodyPr>
          <a:lstStyle/>
          <a:p>
            <a:r>
              <a:rPr lang="en-US" dirty="0" smtClean="0"/>
              <a:t>Equal areas per time           acceleration toward Sun</a:t>
            </a:r>
          </a:p>
          <a:p>
            <a:r>
              <a:rPr lang="en-US" dirty="0" smtClean="0"/>
              <a:t>Now </a:t>
            </a:r>
            <a:r>
              <a:rPr lang="en-US" dirty="0" smtClean="0"/>
              <a:t>for simplicity, let’s assume circular orbits </a:t>
            </a:r>
          </a:p>
          <a:p>
            <a:pPr lvl="1"/>
            <a:r>
              <a:rPr lang="en-US" dirty="0" smtClean="0"/>
              <a:t>Call radius R, orbital period 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962400"/>
            <a:ext cx="235743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191000"/>
            <a:ext cx="289560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69" y="5562600"/>
            <a:ext cx="868026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Left-Right Arrow 3"/>
          <p:cNvSpPr/>
          <p:nvPr/>
        </p:nvSpPr>
        <p:spPr>
          <a:xfrm>
            <a:off x="3886200" y="1676400"/>
            <a:ext cx="762000" cy="304800"/>
          </a:xfrm>
          <a:prstGeom prst="leftRightArrow">
            <a:avLst/>
          </a:prstGeom>
          <a:noFill/>
          <a:ln w="1905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2986566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276"/>
            <a:ext cx="8229600" cy="1143000"/>
          </a:xfrm>
        </p:spPr>
        <p:txBody>
          <a:bodyPr>
            <a:normAutofit/>
          </a:bodyPr>
          <a:lstStyle/>
          <a:p>
            <a:r>
              <a:rPr lang="en-US" sz="3600" dirty="0" smtClean="0">
                <a:solidFill>
                  <a:srgbClr val="C0504D"/>
                </a:solidFill>
              </a:rPr>
              <a:t>What’s special about Sun?</a:t>
            </a:r>
            <a:endParaRPr lang="en-US" sz="3600" dirty="0">
              <a:solidFill>
                <a:srgbClr val="C0504D"/>
              </a:solidFill>
            </a:endParaRPr>
          </a:p>
        </p:txBody>
      </p:sp>
      <p:sp>
        <p:nvSpPr>
          <p:cNvPr id="3" name="Content Placeholder 2"/>
          <p:cNvSpPr>
            <a:spLocks noGrp="1"/>
          </p:cNvSpPr>
          <p:nvPr>
            <p:ph idx="1"/>
          </p:nvPr>
        </p:nvSpPr>
        <p:spPr>
          <a:xfrm>
            <a:off x="0" y="1143000"/>
            <a:ext cx="9144000" cy="5638800"/>
          </a:xfrm>
        </p:spPr>
        <p:txBody>
          <a:bodyPr>
            <a:normAutofit fontScale="77500" lnSpcReduction="20000"/>
          </a:bodyPr>
          <a:lstStyle/>
          <a:p>
            <a:r>
              <a:rPr lang="en-US" b="1" dirty="0" smtClean="0"/>
              <a:t>Nothing</a:t>
            </a:r>
            <a:r>
              <a:rPr lang="en-US" b="1" dirty="0"/>
              <a:t>.</a:t>
            </a:r>
            <a:endParaRPr lang="en-US" dirty="0"/>
          </a:p>
          <a:p>
            <a:pPr lvl="1"/>
            <a:r>
              <a:rPr lang="en-US" dirty="0"/>
              <a:t>Earth, Jupiter have moons which accelerate toward them, and all sorts of stuff falls to Earth.</a:t>
            </a:r>
          </a:p>
          <a:p>
            <a:pPr lvl="1"/>
            <a:r>
              <a:rPr lang="en-US" dirty="0"/>
              <a:t>Are all these accelerations for the same reason</a:t>
            </a:r>
            <a:r>
              <a:rPr lang="en-US" dirty="0" smtClean="0"/>
              <a:t>?</a:t>
            </a:r>
          </a:p>
          <a:p>
            <a:pPr lvl="2"/>
            <a:r>
              <a:rPr lang="en-US" sz="2600" dirty="0" smtClean="0"/>
              <a:t>Probably </a:t>
            </a:r>
            <a:r>
              <a:rPr lang="en-US" sz="2600" dirty="0"/>
              <a:t>yes, if a similar description holds.</a:t>
            </a:r>
            <a:br>
              <a:rPr lang="en-US" sz="2600" dirty="0"/>
            </a:br>
            <a:r>
              <a:rPr lang="en-US" sz="2600" dirty="0"/>
              <a:t> </a:t>
            </a:r>
            <a:endParaRPr lang="en-US" sz="2600" dirty="0" smtClean="0"/>
          </a:p>
          <a:p>
            <a:r>
              <a:rPr lang="en-US" sz="3100" dirty="0" smtClean="0"/>
              <a:t>So </a:t>
            </a:r>
            <a:r>
              <a:rPr lang="en-US" sz="3100" dirty="0"/>
              <a:t>is the acceleration toward the Earth inversely proportional to the square of the distance from the Earth?     </a:t>
            </a:r>
            <a:endParaRPr lang="en-US" sz="3100" dirty="0" smtClean="0"/>
          </a:p>
          <a:p>
            <a:pPr lvl="1"/>
            <a:r>
              <a:rPr lang="en-US" dirty="0" smtClean="0"/>
              <a:t> </a:t>
            </a:r>
            <a:r>
              <a:rPr lang="en-US" dirty="0"/>
              <a:t>Yes- comparison of the moon and an apple follows the 1/R</a:t>
            </a:r>
            <a:r>
              <a:rPr lang="en-US" baseline="30000" dirty="0"/>
              <a:t>2</a:t>
            </a:r>
            <a:r>
              <a:rPr lang="en-US" dirty="0"/>
              <a:t> law if R is taken to be the distance to the center of the Earth.</a:t>
            </a:r>
          </a:p>
          <a:p>
            <a:r>
              <a:rPr lang="en-US" dirty="0"/>
              <a:t>Why should R be taken to the </a:t>
            </a:r>
            <a:r>
              <a:rPr lang="en-US" u="sng" dirty="0"/>
              <a:t>center</a:t>
            </a:r>
            <a:r>
              <a:rPr lang="en-US" dirty="0"/>
              <a:t> of the Earth?</a:t>
            </a:r>
          </a:p>
          <a:p>
            <a:pPr lvl="1"/>
            <a:r>
              <a:rPr lang="en-US" dirty="0"/>
              <a:t>Assume that each clod of dirt has this attractive power, causing things to accelerate toward it. You have to add up the little acceleration vectors from all the parts of the Earth- some near, some far. How can you add all those little things?</a:t>
            </a:r>
          </a:p>
          <a:p>
            <a:pPr lvl="2"/>
            <a:r>
              <a:rPr lang="en-US" dirty="0"/>
              <a:t>Invent integral calculus.</a:t>
            </a:r>
          </a:p>
          <a:p>
            <a:pPr lvl="1"/>
            <a:r>
              <a:rPr lang="en-US" dirty="0"/>
              <a:t>The result: the net attraction of anything not actually inside the Earth is exactly the same as it would be if all the Earth's stuff were at the center.</a:t>
            </a:r>
          </a:p>
          <a:p>
            <a:endParaRPr lang="en-US" dirty="0"/>
          </a:p>
        </p:txBody>
      </p:sp>
    </p:spTree>
    <p:extLst>
      <p:ext uri="{BB962C8B-B14F-4D97-AF65-F5344CB8AC3E}">
        <p14:creationId xmlns:p14="http://schemas.microsoft.com/office/powerpoint/2010/main" val="26233233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2618</Words>
  <Application>Microsoft Macintosh PowerPoint</Application>
  <PresentationFormat>On-screen Show (4:3)</PresentationFormat>
  <Paragraphs>184</Paragraphs>
  <Slides>21</Slides>
  <Notes>0</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    Topics for today    </vt:lpstr>
      <vt:lpstr>Galileo’s terrestrial physics experiments (1564-1642)</vt:lpstr>
      <vt:lpstr>Physics changes its focus</vt:lpstr>
      <vt:lpstr>Galileo’s physics discoveries: </vt:lpstr>
      <vt:lpstr>Galileo’s Relativity</vt:lpstr>
      <vt:lpstr>Velocity and acceleration in cosmic models</vt:lpstr>
      <vt:lpstr>Reasoning in reverse</vt:lpstr>
      <vt:lpstr>What accelerations do Kepler’s laws imply?</vt:lpstr>
      <vt:lpstr>What’s special about Sun?</vt:lpstr>
      <vt:lpstr>The generalization of Newton</vt:lpstr>
      <vt:lpstr>Three laws of motion</vt:lpstr>
      <vt:lpstr>Three laws revisited</vt:lpstr>
      <vt:lpstr>What Newton’s three laws do not do</vt:lpstr>
      <vt:lpstr>What the 3 laws predict</vt:lpstr>
      <vt:lpstr>The prediction</vt:lpstr>
      <vt:lpstr>Toward a testable version of Newton’s laws</vt:lpstr>
      <vt:lpstr>PowerPoint Presentation</vt:lpstr>
      <vt:lpstr>Gravity</vt:lpstr>
      <vt:lpstr>Features of a good theory</vt:lpstr>
      <vt:lpstr>What happens when predictions fail? </vt:lpstr>
      <vt:lpstr>Patching holes</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Topics for today    </dc:title>
  <dc:creator>Physics</dc:creator>
  <cp:lastModifiedBy>David Ceperley</cp:lastModifiedBy>
  <cp:revision>77</cp:revision>
  <dcterms:created xsi:type="dcterms:W3CDTF">2013-07-22T17:52:27Z</dcterms:created>
  <dcterms:modified xsi:type="dcterms:W3CDTF">2015-01-29T17:15:36Z</dcterms:modified>
</cp:coreProperties>
</file>