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88" r:id="rId4"/>
    <p:sldId id="257" r:id="rId5"/>
    <p:sldId id="258" r:id="rId6"/>
    <p:sldId id="259" r:id="rId7"/>
    <p:sldId id="260" r:id="rId8"/>
    <p:sldId id="261" r:id="rId9"/>
    <p:sldId id="262" r:id="rId10"/>
    <p:sldId id="263" r:id="rId11"/>
    <p:sldId id="277" r:id="rId12"/>
    <p:sldId id="278" r:id="rId13"/>
    <p:sldId id="279" r:id="rId14"/>
    <p:sldId id="284" r:id="rId15"/>
    <p:sldId id="280" r:id="rId16"/>
    <p:sldId id="285" r:id="rId17"/>
    <p:sldId id="286" r:id="rId18"/>
    <p:sldId id="287" r:id="rId19"/>
    <p:sldId id="281" r:id="rId20"/>
    <p:sldId id="282" r:id="rId21"/>
    <p:sldId id="28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088" y="-112"/>
      </p:cViewPr>
      <p:guideLst>
        <p:guide orient="horz" pos="2160"/>
        <p:guide pos="2880"/>
      </p:guideLst>
    </p:cSldViewPr>
  </p:slideViewPr>
  <p:notesTextViewPr>
    <p:cViewPr>
      <p:scale>
        <a:sx n="1" d="1"/>
        <a:sy n="1" d="1"/>
      </p:scale>
      <p:origin x="0" y="0"/>
    </p:cViewPr>
  </p:notesTextViewPr>
  <p:sorterViewPr>
    <p:cViewPr>
      <p:scale>
        <a:sx n="102" d="100"/>
        <a:sy n="102" d="100"/>
      </p:scale>
      <p:origin x="0" y="128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DA3951-D97F-448A-A3EA-418BF8FD93FA}"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3067640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A3951-D97F-448A-A3EA-418BF8FD93FA}"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1300870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A3951-D97F-448A-A3EA-418BF8FD93FA}"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34686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A3951-D97F-448A-A3EA-418BF8FD93FA}"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4078238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A3951-D97F-448A-A3EA-418BF8FD93FA}" type="datetimeFigureOut">
              <a:rPr lang="en-US" smtClean="0"/>
              <a:pPr/>
              <a:t>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1153198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DA3951-D97F-448A-A3EA-418BF8FD93FA}" type="datetimeFigureOut">
              <a:rPr lang="en-US" smtClean="0"/>
              <a:pPr/>
              <a:t>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86462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DA3951-D97F-448A-A3EA-418BF8FD93FA}" type="datetimeFigureOut">
              <a:rPr lang="en-US" smtClean="0"/>
              <a:pPr/>
              <a:t>2/3/15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154466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DA3951-D97F-448A-A3EA-418BF8FD93FA}" type="datetimeFigureOut">
              <a:rPr lang="en-US" smtClean="0"/>
              <a:pPr/>
              <a:t>2/3/15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3471252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A3951-D97F-448A-A3EA-418BF8FD93FA}" type="datetimeFigureOut">
              <a:rPr lang="en-US" smtClean="0"/>
              <a:pPr/>
              <a:t>2/3/15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21733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A3951-D97F-448A-A3EA-418BF8FD93FA}" type="datetimeFigureOut">
              <a:rPr lang="en-US" smtClean="0"/>
              <a:pPr/>
              <a:t>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3415924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A3951-D97F-448A-A3EA-418BF8FD93FA}" type="datetimeFigureOut">
              <a:rPr lang="en-US" smtClean="0"/>
              <a:pPr/>
              <a:t>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3B3CE-3255-4F9F-A75A-868E557C08FF}" type="slidenum">
              <a:rPr lang="en-US" smtClean="0"/>
              <a:pPr/>
              <a:t>‹#›</a:t>
            </a:fld>
            <a:endParaRPr lang="en-US"/>
          </a:p>
        </p:txBody>
      </p:sp>
    </p:spTree>
    <p:extLst>
      <p:ext uri="{BB962C8B-B14F-4D97-AF65-F5344CB8AC3E}">
        <p14:creationId xmlns:p14="http://schemas.microsoft.com/office/powerpoint/2010/main" val="3654186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A3951-D97F-448A-A3EA-418BF8FD93FA}" type="datetimeFigureOut">
              <a:rPr lang="en-US" smtClean="0"/>
              <a:pPr/>
              <a:t>2/3/15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3B3CE-3255-4F9F-A75A-868E557C08FF}" type="slidenum">
              <a:rPr lang="en-US" smtClean="0"/>
              <a:pPr/>
              <a:t>‹#›</a:t>
            </a:fld>
            <a:endParaRPr lang="en-US"/>
          </a:p>
        </p:txBody>
      </p:sp>
    </p:spTree>
    <p:extLst>
      <p:ext uri="{BB962C8B-B14F-4D97-AF65-F5344CB8AC3E}">
        <p14:creationId xmlns:p14="http://schemas.microsoft.com/office/powerpoint/2010/main" val="3087320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04801"/>
            <a:ext cx="7772400" cy="838200"/>
          </a:xfrm>
        </p:spPr>
        <p:txBody>
          <a:bodyPr/>
          <a:lstStyle/>
          <a:p>
            <a:r>
              <a:rPr lang="en-US" u="sng" dirty="0">
                <a:solidFill>
                  <a:schemeClr val="accent2"/>
                </a:solidFill>
              </a:rPr>
              <a:t>Topics for today</a:t>
            </a:r>
            <a:endParaRPr lang="en-US" dirty="0">
              <a:solidFill>
                <a:schemeClr val="accent2"/>
              </a:solidFill>
            </a:endParaRPr>
          </a:p>
        </p:txBody>
      </p:sp>
      <p:sp>
        <p:nvSpPr>
          <p:cNvPr id="3" name="Subtitle 2"/>
          <p:cNvSpPr>
            <a:spLocks noGrp="1"/>
          </p:cNvSpPr>
          <p:nvPr>
            <p:ph type="subTitle" idx="1"/>
          </p:nvPr>
        </p:nvSpPr>
        <p:spPr>
          <a:xfrm>
            <a:off x="1219200" y="1066800"/>
            <a:ext cx="6629400" cy="3124200"/>
          </a:xfrm>
        </p:spPr>
        <p:txBody>
          <a:bodyPr>
            <a:noAutofit/>
          </a:bodyPr>
          <a:lstStyle/>
          <a:p>
            <a:pPr lvl="0"/>
            <a:r>
              <a:rPr lang="en-US" sz="2800" dirty="0">
                <a:solidFill>
                  <a:schemeClr val="tx1"/>
                </a:solidFill>
              </a:rPr>
              <a:t>Testing Newton's theory </a:t>
            </a:r>
          </a:p>
          <a:p>
            <a:pPr lvl="0"/>
            <a:r>
              <a:rPr lang="en-US" sz="2800" dirty="0">
                <a:solidFill>
                  <a:schemeClr val="tx1"/>
                </a:solidFill>
              </a:rPr>
              <a:t>Newtonian space and time</a:t>
            </a:r>
          </a:p>
          <a:p>
            <a:pPr lvl="0"/>
            <a:r>
              <a:rPr lang="en-US" sz="2800" dirty="0">
                <a:solidFill>
                  <a:schemeClr val="tx1"/>
                </a:solidFill>
              </a:rPr>
              <a:t>Symmetries of Newton's space and </a:t>
            </a:r>
            <a:r>
              <a:rPr lang="en-US" sz="2800" dirty="0" smtClean="0">
                <a:solidFill>
                  <a:schemeClr val="tx1"/>
                </a:solidFill>
              </a:rPr>
              <a:t>time</a:t>
            </a:r>
            <a:br>
              <a:rPr lang="en-US" sz="2800" dirty="0" smtClean="0">
                <a:solidFill>
                  <a:schemeClr val="tx1"/>
                </a:solidFill>
              </a:rPr>
            </a:br>
            <a:r>
              <a:rPr lang="en-US" sz="2800" dirty="0" smtClean="0">
                <a:solidFill>
                  <a:schemeClr val="tx1"/>
                </a:solidFill>
              </a:rPr>
              <a:t>First Conservation Laws</a:t>
            </a:r>
            <a:endParaRPr lang="en-US" sz="2800" dirty="0">
              <a:solidFill>
                <a:schemeClr val="tx1"/>
              </a:solidFill>
            </a:endParaRPr>
          </a:p>
          <a:p>
            <a:pPr lvl="0"/>
            <a:r>
              <a:rPr lang="en-US" sz="2800" dirty="0">
                <a:solidFill>
                  <a:schemeClr val="tx1"/>
                </a:solidFill>
              </a:rPr>
              <a:t>What absolutes remain?</a:t>
            </a:r>
          </a:p>
          <a:p>
            <a:pPr lvl="0"/>
            <a:r>
              <a:rPr lang="en-US" sz="2800" dirty="0">
                <a:solidFill>
                  <a:schemeClr val="tx1"/>
                </a:solidFill>
              </a:rPr>
              <a:t>Newton, Leibniz, and Mach</a:t>
            </a:r>
          </a:p>
          <a:p>
            <a:r>
              <a:rPr lang="en-US" sz="2800" dirty="0">
                <a:solidFill>
                  <a:schemeClr val="tx1"/>
                </a:solidFill>
              </a:rPr>
              <a:t>Action at a distance and the ether</a:t>
            </a:r>
          </a:p>
        </p:txBody>
      </p:sp>
      <p:sp>
        <p:nvSpPr>
          <p:cNvPr id="4" name="Subtitle 2"/>
          <p:cNvSpPr txBox="1">
            <a:spLocks/>
          </p:cNvSpPr>
          <p:nvPr/>
        </p:nvSpPr>
        <p:spPr>
          <a:xfrm>
            <a:off x="14478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u="sng" dirty="0">
                <a:solidFill>
                  <a:schemeClr val="tx1"/>
                </a:solidFill>
              </a:rPr>
              <a:t>Themes</a:t>
            </a:r>
            <a:r>
              <a:rPr lang="en-US" dirty="0">
                <a:solidFill>
                  <a:schemeClr val="tx1"/>
                </a:solidFill>
              </a:rPr>
              <a:t>:</a:t>
            </a:r>
          </a:p>
          <a:p>
            <a:pPr lvl="0"/>
            <a:r>
              <a:rPr lang="en-US" dirty="0">
                <a:solidFill>
                  <a:schemeClr val="tx1"/>
                </a:solidFill>
              </a:rPr>
              <a:t>Newton’s metaphysical assumptions</a:t>
            </a:r>
          </a:p>
          <a:p>
            <a:pPr lvl="0"/>
            <a:r>
              <a:rPr lang="en-US" dirty="0">
                <a:solidFill>
                  <a:schemeClr val="tx1"/>
                </a:solidFill>
              </a:rPr>
              <a:t>Philosophical interpretations.</a:t>
            </a:r>
          </a:p>
          <a:p>
            <a:endParaRPr lang="en-US" dirty="0"/>
          </a:p>
        </p:txBody>
      </p:sp>
    </p:spTree>
    <p:extLst>
      <p:ext uri="{BB962C8B-B14F-4D97-AF65-F5344CB8AC3E}">
        <p14:creationId xmlns:p14="http://schemas.microsoft.com/office/powerpoint/2010/main" val="36948586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u="sng" dirty="0"/>
              <a:t>Why is symmetry a good thing to discover?</a:t>
            </a:r>
            <a:endParaRPr lang="en-US" dirty="0"/>
          </a:p>
        </p:txBody>
      </p:sp>
      <p:sp>
        <p:nvSpPr>
          <p:cNvPr id="3" name="Content Placeholder 2"/>
          <p:cNvSpPr>
            <a:spLocks noGrp="1"/>
          </p:cNvSpPr>
          <p:nvPr>
            <p:ph idx="1"/>
          </p:nvPr>
        </p:nvSpPr>
        <p:spPr>
          <a:xfrm>
            <a:off x="0" y="1219200"/>
            <a:ext cx="9144000" cy="4602163"/>
          </a:xfrm>
        </p:spPr>
        <p:txBody>
          <a:bodyPr>
            <a:normAutofit fontScale="85000" lnSpcReduction="10000"/>
          </a:bodyPr>
          <a:lstStyle/>
          <a:p>
            <a:r>
              <a:rPr lang="en-US" dirty="0"/>
              <a:t>It simplifies the math.</a:t>
            </a:r>
          </a:p>
          <a:p>
            <a:pPr marL="0" indent="0">
              <a:buNone/>
            </a:pPr>
            <a:r>
              <a:rPr lang="en-US" dirty="0"/>
              <a:t> </a:t>
            </a:r>
          </a:p>
          <a:p>
            <a:r>
              <a:rPr lang="en-US" dirty="0" smtClean="0"/>
              <a:t>It </a:t>
            </a:r>
            <a:r>
              <a:rPr lang="en-US" dirty="0"/>
              <a:t>leads to conservation </a:t>
            </a:r>
            <a:r>
              <a:rPr lang="en-US" dirty="0" smtClean="0"/>
              <a:t>laws.</a:t>
            </a:r>
          </a:p>
          <a:p>
            <a:pPr marL="0" indent="0">
              <a:buNone/>
            </a:pPr>
            <a:endParaRPr lang="en-US" dirty="0"/>
          </a:p>
          <a:p>
            <a:r>
              <a:rPr lang="en-US" dirty="0" smtClean="0"/>
              <a:t>It </a:t>
            </a:r>
            <a:r>
              <a:rPr lang="en-US" dirty="0"/>
              <a:t>leads to conceptual connections that were not previously understood.  We’ll see in relativity that all the symmetries above are aspects of a more encompassing symmetry.</a:t>
            </a:r>
          </a:p>
          <a:p>
            <a:pPr marL="0" indent="0">
              <a:buNone/>
            </a:pPr>
            <a:r>
              <a:rPr lang="en-US" dirty="0"/>
              <a:t> </a:t>
            </a:r>
          </a:p>
          <a:p>
            <a:r>
              <a:rPr lang="en-US" dirty="0"/>
              <a:t>Symmetry provides a powerful tool for simplifying the analysis of problems.  Physicists love it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9390746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u="sng" dirty="0"/>
              <a:t>Conservation Laws </a:t>
            </a:r>
            <a:r>
              <a:rPr lang="en-US" u="sng" dirty="0" smtClean="0"/>
              <a:t/>
            </a:r>
            <a:br>
              <a:rPr lang="en-US" u="sng" dirty="0" smtClean="0"/>
            </a:br>
            <a:r>
              <a:rPr lang="en-US" sz="2700" u="sng" dirty="0" smtClean="0"/>
              <a:t>you can predict a few things even in complicated systems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marL="0" indent="0">
              <a:buNone/>
            </a:pPr>
            <a:r>
              <a:rPr lang="en-US" sz="2000" dirty="0" smtClean="0"/>
              <a:t>Newtonian </a:t>
            </a:r>
            <a:r>
              <a:rPr lang="en-US" sz="2000" dirty="0"/>
              <a:t>physics contains conserved quantities.  “Conserved” means that the total value does not change with time. </a:t>
            </a:r>
            <a:endParaRPr lang="en-US" sz="2000" dirty="0" smtClean="0"/>
          </a:p>
          <a:p>
            <a:r>
              <a:rPr lang="en-US" sz="2000" dirty="0" smtClean="0"/>
              <a:t>N’s </a:t>
            </a:r>
            <a:r>
              <a:rPr lang="en-US" sz="2000" dirty="0"/>
              <a:t>3</a:t>
            </a:r>
            <a:r>
              <a:rPr lang="en-US" sz="2000" baseline="30000" dirty="0"/>
              <a:t>rd</a:t>
            </a:r>
            <a:r>
              <a:rPr lang="en-US" sz="2000" dirty="0"/>
              <a:t> law gives us:</a:t>
            </a:r>
          </a:p>
          <a:p>
            <a:pPr lvl="1"/>
            <a:r>
              <a:rPr lang="en-US" sz="2000" dirty="0"/>
              <a:t>Linear momentum. </a:t>
            </a:r>
            <a:r>
              <a:rPr lang="en-US" sz="2000" dirty="0" smtClean="0"/>
              <a:t> </a:t>
            </a:r>
            <a:br>
              <a:rPr lang="en-US" sz="2000" dirty="0" smtClean="0"/>
            </a:br>
            <a:r>
              <a:rPr lang="en-US" sz="2000" dirty="0" smtClean="0"/>
              <a:t>m</a:t>
            </a:r>
            <a:r>
              <a:rPr lang="en-US" sz="2000" b="1" dirty="0" smtClean="0"/>
              <a:t>v</a:t>
            </a:r>
            <a:r>
              <a:rPr lang="en-US" sz="2000" dirty="0" smtClean="0"/>
              <a:t>,</a:t>
            </a:r>
            <a:br>
              <a:rPr lang="en-US" sz="2000" dirty="0" smtClean="0"/>
            </a:br>
            <a:r>
              <a:rPr lang="en-US" sz="2000" dirty="0" smtClean="0"/>
              <a:t> </a:t>
            </a:r>
            <a:r>
              <a:rPr lang="en-US" sz="2000" b="1" dirty="0" smtClean="0"/>
              <a:t>v</a:t>
            </a:r>
            <a:r>
              <a:rPr lang="en-US" sz="2000" dirty="0" smtClean="0"/>
              <a:t> is </a:t>
            </a:r>
            <a:r>
              <a:rPr lang="en-US" sz="2000" b="1" dirty="0" smtClean="0"/>
              <a:t>vector</a:t>
            </a:r>
            <a:r>
              <a:rPr lang="en-US" sz="2000" dirty="0" smtClean="0"/>
              <a:t> velocity</a:t>
            </a:r>
            <a:br>
              <a:rPr lang="en-US" sz="2000" dirty="0" smtClean="0"/>
            </a:br>
            <a:r>
              <a:rPr lang="en-US" sz="2000" dirty="0" smtClean="0"/>
              <a:t/>
            </a:r>
            <a:br>
              <a:rPr lang="en-US" sz="2000" dirty="0" smtClean="0"/>
            </a:br>
            <a:endParaRPr lang="en-US" sz="2000" dirty="0" smtClean="0"/>
          </a:p>
          <a:p>
            <a:r>
              <a:rPr lang="en-US" sz="2000" dirty="0" smtClean="0"/>
              <a:t>The </a:t>
            </a:r>
            <a:r>
              <a:rPr lang="en-US" sz="2000" dirty="0"/>
              <a:t>rule </a:t>
            </a:r>
            <a:r>
              <a:rPr lang="en-US" sz="2000" dirty="0" smtClean="0"/>
              <a:t>that  </a:t>
            </a:r>
            <a:r>
              <a:rPr lang="en-US" sz="2000" dirty="0"/>
              <a:t>gravity </a:t>
            </a:r>
            <a:r>
              <a:rPr lang="en-US" sz="2000" dirty="0" smtClean="0"/>
              <a:t>etc.  point </a:t>
            </a:r>
            <a:r>
              <a:rPr lang="en-US" sz="2000" dirty="0"/>
              <a:t>along the line between the objects gives:</a:t>
            </a:r>
          </a:p>
          <a:p>
            <a:pPr lvl="1"/>
            <a:r>
              <a:rPr lang="en-US" sz="2000" dirty="0"/>
              <a:t>Angular momentum.  This is a measure of an object’s motion around some point. (It turns out that for planetary orbits, this conservation law is just the equal-areas per equal-times law</a:t>
            </a:r>
            <a:r>
              <a:rPr lang="en-US" sz="2000" dirty="0" smtClean="0"/>
              <a:t>.)</a:t>
            </a:r>
            <a:endParaRPr lang="en-US" sz="2000" dirty="0"/>
          </a:p>
          <a:p>
            <a:r>
              <a:rPr lang="en-US" sz="2000" dirty="0" smtClean="0"/>
              <a:t>Tests require the somewhat circular assumption that we have a frame that’s not accelerating or rotating.</a:t>
            </a:r>
            <a:endParaRPr lang="en-US" sz="2000" dirty="0"/>
          </a:p>
          <a:p>
            <a:r>
              <a:rPr lang="en-US" sz="2000" u="sng" dirty="0"/>
              <a:t>Other conserved quantities</a:t>
            </a:r>
            <a:r>
              <a:rPr lang="en-US" sz="2000" dirty="0"/>
              <a:t> (not known by Newton):</a:t>
            </a:r>
          </a:p>
          <a:p>
            <a:pPr lvl="1"/>
            <a:r>
              <a:rPr lang="en-US" sz="2000" dirty="0" smtClean="0"/>
              <a:t>Energy: a conserved sum for Gravity, more to be discussed later</a:t>
            </a:r>
            <a:br>
              <a:rPr lang="en-US" sz="2000" dirty="0" smtClean="0"/>
            </a:br>
            <a:r>
              <a:rPr lang="en-US" sz="2000" dirty="0" smtClean="0"/>
              <a:t>Electric </a:t>
            </a:r>
            <a:r>
              <a:rPr lang="en-US" sz="2000" dirty="0"/>
              <a:t>charge.  discovered by Faraday, in the 19</a:t>
            </a:r>
            <a:r>
              <a:rPr lang="en-US" sz="2000" baseline="30000" dirty="0"/>
              <a:t>th</a:t>
            </a:r>
            <a:r>
              <a:rPr lang="en-US" sz="2000" dirty="0"/>
              <a:t> century</a:t>
            </a:r>
            <a:r>
              <a:rPr lang="en-US" sz="2000" dirty="0" smtClean="0"/>
              <a:t>.</a:t>
            </a:r>
            <a:endParaRPr lang="en-US"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48909" y="1981200"/>
            <a:ext cx="6189836" cy="1524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50788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a:t>What absolutes remain?</a:t>
            </a:r>
            <a:endParaRPr lang="en-US" dirty="0"/>
          </a:p>
        </p:txBody>
      </p:sp>
      <p:sp>
        <p:nvSpPr>
          <p:cNvPr id="3" name="Content Placeholder 2"/>
          <p:cNvSpPr>
            <a:spLocks noGrp="1"/>
          </p:cNvSpPr>
          <p:nvPr>
            <p:ph idx="1"/>
          </p:nvPr>
        </p:nvSpPr>
        <p:spPr>
          <a:xfrm>
            <a:off x="0" y="1066801"/>
            <a:ext cx="8991600" cy="3581400"/>
          </a:xfrm>
        </p:spPr>
        <p:txBody>
          <a:bodyPr>
            <a:noAutofit/>
          </a:bodyPr>
          <a:lstStyle/>
          <a:p>
            <a:r>
              <a:rPr lang="en-US" sz="2000" dirty="0"/>
              <a:t>Both position and velocity have become purely relative.  That is, only the position and velocity of one object with respect to another is observable. (Newton himself did not claim that velocity was relative- but in the physical laws he developed, it is relative. In other words, if some fixed velocity were added to every velocity in a description, the new description would obey the same laws of physics. So you can't use the laws of physics to tell which velocity is the "true" one.)</a:t>
            </a:r>
            <a:r>
              <a:rPr lang="en-US" sz="2000" dirty="0" smtClean="0"/>
              <a:t> Every reference frame (experimental laboratory) is equivalent (i.e. lets you use the same laws) so long as it is not accelerating. “Galilean Relativity”  </a:t>
            </a:r>
          </a:p>
          <a:p>
            <a:endParaRPr lang="en-US" sz="2000" dirty="0" smtClean="0"/>
          </a:p>
          <a:p>
            <a:r>
              <a:rPr lang="en-US" sz="2000" dirty="0"/>
              <a:t>A</a:t>
            </a:r>
            <a:r>
              <a:rPr lang="en-US" sz="2000" dirty="0" smtClean="0"/>
              <a:t>cceleration </a:t>
            </a:r>
            <a:r>
              <a:rPr lang="en-US" sz="2000" dirty="0"/>
              <a:t>remains absolute.  Newton’s first law (inertia) is violated if the observer is accelerating</a:t>
            </a:r>
            <a:r>
              <a:rPr lang="en-US" sz="2000" dirty="0" smtClean="0"/>
              <a:t>.</a:t>
            </a:r>
            <a:endParaRPr lang="en-US" sz="2000" dirty="0"/>
          </a:p>
        </p:txBody>
      </p:sp>
      <p:sp>
        <p:nvSpPr>
          <p:cNvPr id="4" name="TextBox 3"/>
          <p:cNvSpPr txBox="1"/>
          <p:nvPr/>
        </p:nvSpPr>
        <p:spPr>
          <a:xfrm>
            <a:off x="533400" y="5562600"/>
            <a:ext cx="7848600" cy="954107"/>
          </a:xfrm>
          <a:prstGeom prst="rect">
            <a:avLst/>
          </a:prstGeom>
          <a:noFill/>
        </p:spPr>
        <p:txBody>
          <a:bodyPr wrap="square" rtlCol="0">
            <a:spAutoFit/>
          </a:bodyPr>
          <a:lstStyle/>
          <a:p>
            <a:r>
              <a:rPr lang="en-US" sz="2800" b="1" dirty="0"/>
              <a:t>Accelerating with respect to what?</a:t>
            </a:r>
            <a:endParaRPr lang="en-US" sz="2800" dirty="0"/>
          </a:p>
          <a:p>
            <a:endParaRPr lang="en-US" sz="2800" dirty="0"/>
          </a:p>
        </p:txBody>
      </p:sp>
    </p:spTree>
    <p:extLst>
      <p:ext uri="{BB962C8B-B14F-4D97-AF65-F5344CB8AC3E}">
        <p14:creationId xmlns:p14="http://schemas.microsoft.com/office/powerpoint/2010/main" val="3373957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Accelerating with respect to what?</a:t>
            </a:r>
            <a:endParaRPr lang="en-US" dirty="0"/>
          </a:p>
        </p:txBody>
      </p:sp>
      <p:sp>
        <p:nvSpPr>
          <p:cNvPr id="3" name="Content Placeholder 2"/>
          <p:cNvSpPr>
            <a:spLocks noGrp="1"/>
          </p:cNvSpPr>
          <p:nvPr>
            <p:ph idx="1"/>
          </p:nvPr>
        </p:nvSpPr>
        <p:spPr>
          <a:xfrm>
            <a:off x="457200" y="1600201"/>
            <a:ext cx="8229600" cy="3124200"/>
          </a:xfrm>
        </p:spPr>
        <p:txBody>
          <a:bodyPr/>
          <a:lstStyle/>
          <a:p>
            <a:r>
              <a:rPr lang="en-US" dirty="0"/>
              <a:t>Newton says: with respect to absolute space. </a:t>
            </a:r>
          </a:p>
          <a:p>
            <a:pPr lvl="1"/>
            <a:r>
              <a:rPr lang="en-US" dirty="0"/>
              <a:t>He claims (in effect) that if you were to twirl a string with weighted ends in empty space, it would go taut, because the weights would both be accelerating inward, and that means the string would be pulling on them.</a:t>
            </a:r>
          </a:p>
          <a:p>
            <a:endParaRPr lang="en-US" dirty="0"/>
          </a:p>
        </p:txBody>
      </p:sp>
      <p:grpSp>
        <p:nvGrpSpPr>
          <p:cNvPr id="12" name="Group 11"/>
          <p:cNvGrpSpPr/>
          <p:nvPr/>
        </p:nvGrpSpPr>
        <p:grpSpPr>
          <a:xfrm>
            <a:off x="2043113" y="4922837"/>
            <a:ext cx="4022725" cy="549275"/>
            <a:chOff x="2043113" y="4922837"/>
            <a:chExt cx="4022725" cy="549275"/>
          </a:xfrm>
        </p:grpSpPr>
        <p:sp>
          <p:nvSpPr>
            <p:cNvPr id="4" name="Line 2"/>
            <p:cNvSpPr>
              <a:spLocks noChangeShapeType="1"/>
            </p:cNvSpPr>
            <p:nvPr/>
          </p:nvSpPr>
          <p:spPr bwMode="auto">
            <a:xfrm>
              <a:off x="2133600" y="5197475"/>
              <a:ext cx="15557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Oval 3"/>
            <p:cNvSpPr>
              <a:spLocks noChangeArrowheads="1"/>
            </p:cNvSpPr>
            <p:nvPr/>
          </p:nvSpPr>
          <p:spPr bwMode="auto">
            <a:xfrm>
              <a:off x="2043113" y="5105400"/>
              <a:ext cx="182562" cy="182562"/>
            </a:xfrm>
            <a:prstGeom prst="ellipse">
              <a:avLst/>
            </a:prstGeom>
            <a:solidFill>
              <a:srgbClr val="0033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4"/>
            <p:cNvSpPr>
              <a:spLocks/>
            </p:cNvSpPr>
            <p:nvPr/>
          </p:nvSpPr>
          <p:spPr bwMode="auto">
            <a:xfrm>
              <a:off x="4419600" y="5181600"/>
              <a:ext cx="1463675" cy="214312"/>
            </a:xfrm>
            <a:custGeom>
              <a:avLst/>
              <a:gdLst>
                <a:gd name="T0" fmla="*/ 0 w 2304"/>
                <a:gd name="T1" fmla="*/ 168 h 336"/>
                <a:gd name="T2" fmla="*/ 720 w 2304"/>
                <a:gd name="T3" fmla="*/ 24 h 336"/>
                <a:gd name="T4" fmla="*/ 1584 w 2304"/>
                <a:gd name="T5" fmla="*/ 312 h 336"/>
                <a:gd name="T6" fmla="*/ 2304 w 2304"/>
                <a:gd name="T7" fmla="*/ 168 h 336"/>
              </a:gdLst>
              <a:ahLst/>
              <a:cxnLst>
                <a:cxn ang="0">
                  <a:pos x="T0" y="T1"/>
                </a:cxn>
                <a:cxn ang="0">
                  <a:pos x="T2" y="T3"/>
                </a:cxn>
                <a:cxn ang="0">
                  <a:pos x="T4" y="T5"/>
                </a:cxn>
                <a:cxn ang="0">
                  <a:pos x="T6" y="T7"/>
                </a:cxn>
              </a:cxnLst>
              <a:rect l="0" t="0" r="r" b="b"/>
              <a:pathLst>
                <a:path w="2304" h="336">
                  <a:moveTo>
                    <a:pt x="0" y="168"/>
                  </a:moveTo>
                  <a:cubicBezTo>
                    <a:pt x="228" y="84"/>
                    <a:pt x="456" y="0"/>
                    <a:pt x="720" y="24"/>
                  </a:cubicBezTo>
                  <a:cubicBezTo>
                    <a:pt x="984" y="48"/>
                    <a:pt x="1320" y="288"/>
                    <a:pt x="1584" y="312"/>
                  </a:cubicBezTo>
                  <a:cubicBezTo>
                    <a:pt x="1848" y="336"/>
                    <a:pt x="2184" y="192"/>
                    <a:pt x="2304" y="16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Oval 5"/>
            <p:cNvSpPr>
              <a:spLocks noChangeArrowheads="1"/>
            </p:cNvSpPr>
            <p:nvPr/>
          </p:nvSpPr>
          <p:spPr bwMode="auto">
            <a:xfrm>
              <a:off x="4329113" y="5197475"/>
              <a:ext cx="182562" cy="182562"/>
            </a:xfrm>
            <a:prstGeom prst="ellipse">
              <a:avLst/>
            </a:prstGeom>
            <a:solidFill>
              <a:srgbClr val="0033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Oval 6"/>
            <p:cNvSpPr>
              <a:spLocks noChangeArrowheads="1"/>
            </p:cNvSpPr>
            <p:nvPr/>
          </p:nvSpPr>
          <p:spPr bwMode="auto">
            <a:xfrm>
              <a:off x="5883275" y="5197475"/>
              <a:ext cx="182563" cy="182562"/>
            </a:xfrm>
            <a:prstGeom prst="ellipse">
              <a:avLst/>
            </a:prstGeom>
            <a:solidFill>
              <a:srgbClr val="0033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Line 7"/>
            <p:cNvSpPr>
              <a:spLocks noChangeShapeType="1"/>
            </p:cNvSpPr>
            <p:nvPr/>
          </p:nvSpPr>
          <p:spPr bwMode="auto">
            <a:xfrm flipV="1">
              <a:off x="3689350" y="4922837"/>
              <a:ext cx="0" cy="1825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8"/>
            <p:cNvSpPr>
              <a:spLocks noChangeShapeType="1"/>
            </p:cNvSpPr>
            <p:nvPr/>
          </p:nvSpPr>
          <p:spPr bwMode="auto">
            <a:xfrm>
              <a:off x="2133600" y="5287962"/>
              <a:ext cx="0" cy="1841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Oval 9"/>
            <p:cNvSpPr>
              <a:spLocks noChangeArrowheads="1"/>
            </p:cNvSpPr>
            <p:nvPr/>
          </p:nvSpPr>
          <p:spPr bwMode="auto">
            <a:xfrm>
              <a:off x="3598068" y="5127023"/>
              <a:ext cx="182563" cy="182562"/>
            </a:xfrm>
            <a:prstGeom prst="ellipse">
              <a:avLst/>
            </a:prstGeom>
            <a:solidFill>
              <a:srgbClr val="0033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6040708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200" u="sng" dirty="0">
                <a:solidFill>
                  <a:schemeClr val="accent2"/>
                </a:solidFill>
              </a:rPr>
              <a:t>Newton's thought experiments</a:t>
            </a:r>
            <a:r>
              <a:rPr lang="en-US" sz="3200" dirty="0">
                <a:solidFill>
                  <a:schemeClr val="accent2"/>
                </a:solidFill>
              </a:rPr>
              <a:t> </a:t>
            </a:r>
          </a:p>
        </p:txBody>
      </p:sp>
      <p:sp>
        <p:nvSpPr>
          <p:cNvPr id="3" name="Content Placeholder 2"/>
          <p:cNvSpPr>
            <a:spLocks noGrp="1"/>
          </p:cNvSpPr>
          <p:nvPr>
            <p:ph idx="1"/>
          </p:nvPr>
        </p:nvSpPr>
        <p:spPr>
          <a:xfrm>
            <a:off x="457200" y="1265237"/>
            <a:ext cx="6248400" cy="5059363"/>
          </a:xfrm>
        </p:spPr>
        <p:txBody>
          <a:bodyPr>
            <a:normAutofit fontScale="85000" lnSpcReduction="10000"/>
          </a:bodyPr>
          <a:lstStyle/>
          <a:p>
            <a:pPr marL="0" lvl="0" indent="0">
              <a:buNone/>
            </a:pPr>
            <a:r>
              <a:rPr lang="en-US" sz="2400" dirty="0"/>
              <a:t>Rotating </a:t>
            </a:r>
            <a:r>
              <a:rPr lang="en-US" sz="2400" dirty="0" smtClean="0"/>
              <a:t>bucket: </a:t>
            </a:r>
            <a:r>
              <a:rPr lang="en-US" sz="2400" dirty="0"/>
              <a:t>the water is at rest with respect to the bucket. All forces (gravitational etc.) are identical. Inside the bucket we can decide whether or not it is rotating</a:t>
            </a:r>
            <a:r>
              <a:rPr lang="en-US" sz="2400" dirty="0" smtClean="0"/>
              <a:t>.</a:t>
            </a:r>
          </a:p>
          <a:p>
            <a:pPr marL="0" lvl="0" indent="0">
              <a:buNone/>
            </a:pPr>
            <a:r>
              <a:rPr lang="en-US" sz="2000" i="1" dirty="0" smtClean="0"/>
              <a:t>If </a:t>
            </a:r>
            <a:r>
              <a:rPr lang="en-US" sz="2000" i="1" dirty="0"/>
              <a:t>a vessel, hung by a long cord, is so often turned about that the cord is strongly twisted, then filled with water, and held at rest together with the water; thereupon, by the sudden action of another force, it is whirled about the contrary way, and while the cord is untwisting itself, the vessel continues for some time in this motion; the surface of the water will at first be plain, as before the vessel began to move; but after that, the water will recede from the middle and ascend the sides of the vessel, forming a concave figure (as I have experienced). At last the water becomes relatively at rest in the bucket</a:t>
            </a:r>
            <a:r>
              <a:rPr lang="en-US" sz="2000" i="1" dirty="0" smtClean="0"/>
              <a:t>.</a:t>
            </a:r>
          </a:p>
          <a:p>
            <a:pPr marL="0" lvl="0" indent="0">
              <a:buNone/>
            </a:pPr>
            <a:endParaRPr lang="en-US" sz="2000" i="1" dirty="0"/>
          </a:p>
          <a:p>
            <a:pPr lvl="0"/>
            <a:r>
              <a:rPr lang="en-US" sz="2000" dirty="0"/>
              <a:t>Forces not coming form anywhere are really accelerations.</a:t>
            </a:r>
          </a:p>
          <a:p>
            <a:pPr lvl="0"/>
            <a:r>
              <a:rPr lang="en-US" sz="2000" dirty="0"/>
              <a:t>Accelerations are always relative to something.</a:t>
            </a:r>
          </a:p>
          <a:p>
            <a:pPr lvl="0"/>
            <a:r>
              <a:rPr lang="en-US" sz="2000" dirty="0"/>
              <a:t>Absolute space exists.</a:t>
            </a:r>
          </a:p>
          <a:p>
            <a:pPr marL="0" lvl="0" indent="0">
              <a:buNone/>
            </a:pPr>
            <a:r>
              <a:rPr lang="en-US" sz="2000" i="1" dirty="0" smtClean="0"/>
              <a:t> </a:t>
            </a:r>
            <a:endParaRPr lang="en-US" sz="2000" i="1" dirty="0"/>
          </a:p>
          <a:p>
            <a:endParaRPr lang="en-US" dirty="0"/>
          </a:p>
        </p:txBody>
      </p:sp>
      <p:grpSp>
        <p:nvGrpSpPr>
          <p:cNvPr id="4" name="Group 1"/>
          <p:cNvGrpSpPr>
            <a:grpSpLocks noChangeAspect="1"/>
          </p:cNvGrpSpPr>
          <p:nvPr/>
        </p:nvGrpSpPr>
        <p:grpSpPr bwMode="auto">
          <a:xfrm>
            <a:off x="6781800" y="990600"/>
            <a:ext cx="1812081" cy="3154363"/>
            <a:chOff x="5040" y="540"/>
            <a:chExt cx="4860" cy="8460"/>
          </a:xfrm>
        </p:grpSpPr>
        <p:sp>
          <p:nvSpPr>
            <p:cNvPr id="5" name="AutoShape 2"/>
            <p:cNvSpPr>
              <a:spLocks noChangeAspect="1" noChangeArrowheads="1" noTextEdit="1"/>
            </p:cNvSpPr>
            <p:nvPr/>
          </p:nvSpPr>
          <p:spPr bwMode="auto">
            <a:xfrm>
              <a:off x="5040" y="540"/>
              <a:ext cx="4860" cy="8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6" name="Group 3"/>
            <p:cNvGrpSpPr>
              <a:grpSpLocks/>
            </p:cNvGrpSpPr>
            <p:nvPr/>
          </p:nvGrpSpPr>
          <p:grpSpPr bwMode="auto">
            <a:xfrm>
              <a:off x="5580" y="1260"/>
              <a:ext cx="4320" cy="7740"/>
              <a:chOff x="5580" y="1260"/>
              <a:chExt cx="4320" cy="7740"/>
            </a:xfrm>
          </p:grpSpPr>
          <p:sp>
            <p:nvSpPr>
              <p:cNvPr id="7" name="AutoShape 4"/>
              <p:cNvSpPr>
                <a:spLocks noChangeArrowheads="1"/>
              </p:cNvSpPr>
              <p:nvPr/>
            </p:nvSpPr>
            <p:spPr bwMode="auto">
              <a:xfrm>
                <a:off x="9000" y="6300"/>
                <a:ext cx="900" cy="1980"/>
              </a:xfrm>
              <a:prstGeom prst="curvedLeftArrow">
                <a:avLst>
                  <a:gd name="adj1" fmla="val 44000"/>
                  <a:gd name="adj2" fmla="val 88000"/>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Line 5"/>
              <p:cNvSpPr>
                <a:spLocks noChangeShapeType="1"/>
              </p:cNvSpPr>
              <p:nvPr/>
            </p:nvSpPr>
            <p:spPr bwMode="auto">
              <a:xfrm flipV="1">
                <a:off x="7200" y="1260"/>
                <a:ext cx="1" cy="2520"/>
              </a:xfrm>
              <a:prstGeom prst="line">
                <a:avLst/>
              </a:prstGeom>
              <a:noFill/>
              <a:ln w="762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9" name="Group 6"/>
              <p:cNvGrpSpPr>
                <a:grpSpLocks/>
              </p:cNvGrpSpPr>
              <p:nvPr/>
            </p:nvGrpSpPr>
            <p:grpSpPr bwMode="auto">
              <a:xfrm>
                <a:off x="5580" y="3780"/>
                <a:ext cx="3240" cy="5220"/>
                <a:chOff x="5580" y="1080"/>
                <a:chExt cx="5940" cy="6480"/>
              </a:xfrm>
            </p:grpSpPr>
            <p:sp>
              <p:nvSpPr>
                <p:cNvPr id="10" name="Rectangle 7"/>
                <p:cNvSpPr>
                  <a:spLocks noChangeArrowheads="1"/>
                </p:cNvSpPr>
                <p:nvPr/>
              </p:nvSpPr>
              <p:spPr bwMode="auto">
                <a:xfrm>
                  <a:off x="5580" y="3420"/>
                  <a:ext cx="5940" cy="37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8"/>
                <p:cNvSpPr>
                  <a:spLocks noChangeArrowheads="1"/>
                </p:cNvSpPr>
                <p:nvPr/>
              </p:nvSpPr>
              <p:spPr bwMode="auto">
                <a:xfrm>
                  <a:off x="5580" y="3060"/>
                  <a:ext cx="5940" cy="9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Line 9"/>
                <p:cNvSpPr>
                  <a:spLocks noChangeShapeType="1"/>
                </p:cNvSpPr>
                <p:nvPr/>
              </p:nvSpPr>
              <p:spPr bwMode="auto">
                <a:xfrm flipV="1">
                  <a:off x="5580" y="1080"/>
                  <a:ext cx="306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10"/>
                <p:cNvSpPr>
                  <a:spLocks noChangeShapeType="1"/>
                </p:cNvSpPr>
                <p:nvPr/>
              </p:nvSpPr>
              <p:spPr bwMode="auto">
                <a:xfrm flipH="1" flipV="1">
                  <a:off x="8640" y="1080"/>
                  <a:ext cx="288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Oval 11"/>
                <p:cNvSpPr>
                  <a:spLocks noChangeArrowheads="1"/>
                </p:cNvSpPr>
                <p:nvPr/>
              </p:nvSpPr>
              <p:spPr bwMode="auto">
                <a:xfrm>
                  <a:off x="5580" y="6840"/>
                  <a:ext cx="5940" cy="720"/>
                </a:xfrm>
                <a:prstGeom prst="ellipse">
                  <a:avLst/>
                </a:prstGeom>
                <a:solidFill>
                  <a:srgbClr val="00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Oval 12"/>
                <p:cNvSpPr>
                  <a:spLocks noChangeArrowheads="1"/>
                </p:cNvSpPr>
                <p:nvPr/>
              </p:nvSpPr>
              <p:spPr bwMode="auto">
                <a:xfrm>
                  <a:off x="5580" y="5220"/>
                  <a:ext cx="5940" cy="900"/>
                </a:xfrm>
                <a:prstGeom prst="ellipse">
                  <a:avLst/>
                </a:prstGeom>
                <a:solidFill>
                  <a:srgbClr val="00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13"/>
                <p:cNvSpPr>
                  <a:spLocks noChangeArrowheads="1"/>
                </p:cNvSpPr>
                <p:nvPr/>
              </p:nvSpPr>
              <p:spPr bwMode="auto">
                <a:xfrm>
                  <a:off x="5580" y="5760"/>
                  <a:ext cx="5940" cy="144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spTree>
    <p:extLst>
      <p:ext uri="{BB962C8B-B14F-4D97-AF65-F5344CB8AC3E}">
        <p14:creationId xmlns:p14="http://schemas.microsoft.com/office/powerpoint/2010/main" val="138731898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t>Metaphysics: some varieties</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sz="2400" u="sng" dirty="0" smtClean="0"/>
              <a:t>Newton’s</a:t>
            </a:r>
          </a:p>
          <a:p>
            <a:pPr marL="457200" lvl="1" indent="0">
              <a:buNone/>
            </a:pPr>
            <a:r>
              <a:rPr lang="en-US" sz="2000" dirty="0" smtClean="0"/>
              <a:t>For </a:t>
            </a:r>
            <a:r>
              <a:rPr lang="en-US" sz="2000" dirty="0"/>
              <a:t>Newton absolute space and time exist.  They have reality independent of sensation.  Space and time form the arena within which objects move and events take place. (</a:t>
            </a:r>
            <a:r>
              <a:rPr lang="en-US" sz="2000" dirty="0" err="1"/>
              <a:t>substantivalism</a:t>
            </a:r>
            <a:r>
              <a:rPr lang="en-US" sz="2000" dirty="0"/>
              <a:t>) Thus there is no problem saying that absolute accelerations exist. </a:t>
            </a:r>
            <a:endParaRPr lang="en-US" sz="2000" dirty="0" smtClean="0"/>
          </a:p>
          <a:p>
            <a:pPr lvl="2"/>
            <a:r>
              <a:rPr lang="en-US" sz="2000" dirty="0" smtClean="0"/>
              <a:t>The </a:t>
            </a:r>
            <a:r>
              <a:rPr lang="en-US" sz="2000" dirty="0"/>
              <a:t>question becomes: </a:t>
            </a:r>
            <a:r>
              <a:rPr lang="en-US" sz="2000" dirty="0" smtClean="0"/>
              <a:t>why </a:t>
            </a:r>
            <a:r>
              <a:rPr lang="en-US" sz="2000" dirty="0"/>
              <a:t>are there no signs of absolute velocities? </a:t>
            </a:r>
            <a:r>
              <a:rPr lang="en-US" sz="2000" dirty="0" smtClean="0"/>
              <a:t/>
            </a:r>
            <a:br>
              <a:rPr lang="en-US" sz="2000" dirty="0" smtClean="0"/>
            </a:br>
            <a:r>
              <a:rPr lang="en-US" sz="2000" dirty="0" smtClean="0"/>
              <a:t>Or </a:t>
            </a:r>
            <a:r>
              <a:rPr lang="en-US" sz="2000" dirty="0"/>
              <a:t>even of positions</a:t>
            </a:r>
            <a:r>
              <a:rPr lang="en-US" sz="2000" dirty="0" smtClean="0"/>
              <a:t>?</a:t>
            </a:r>
            <a:endParaRPr lang="en-US" sz="2000" dirty="0"/>
          </a:p>
          <a:p>
            <a:r>
              <a:rPr lang="en-US" sz="2400" u="sng" dirty="0"/>
              <a:t>Leibniz’ </a:t>
            </a:r>
            <a:endParaRPr lang="en-US" sz="2400" u="sng" dirty="0" smtClean="0"/>
          </a:p>
          <a:p>
            <a:pPr marL="457200" lvl="1" indent="0">
              <a:buNone/>
            </a:pPr>
            <a:r>
              <a:rPr lang="en-US" sz="2000" dirty="0" smtClean="0"/>
              <a:t>For Leibniz </a:t>
            </a:r>
            <a:r>
              <a:rPr lang="en-US" sz="2000" dirty="0"/>
              <a:t>space and time are merely mathematical </a:t>
            </a:r>
            <a:r>
              <a:rPr lang="en-US" sz="2000" dirty="0" smtClean="0"/>
              <a:t>devices, convenient </a:t>
            </a:r>
            <a:r>
              <a:rPr lang="en-US" sz="2000" dirty="0"/>
              <a:t>for describing the relationships among objects.  (</a:t>
            </a:r>
            <a:r>
              <a:rPr lang="en-US" sz="2000" dirty="0" err="1"/>
              <a:t>relationism</a:t>
            </a:r>
            <a:r>
              <a:rPr lang="en-US" sz="2000" dirty="0" smtClean="0"/>
              <a:t>)</a:t>
            </a:r>
            <a:endParaRPr lang="en-US" sz="2000" dirty="0"/>
          </a:p>
          <a:p>
            <a:pPr lvl="2"/>
            <a:r>
              <a:rPr lang="en-US" sz="2000" dirty="0" smtClean="0"/>
              <a:t>Leibniz </a:t>
            </a:r>
            <a:r>
              <a:rPr lang="en-US" sz="2000" dirty="0"/>
              <a:t>view </a:t>
            </a:r>
            <a:r>
              <a:rPr lang="en-US" sz="2000" dirty="0" smtClean="0"/>
              <a:t>implies that empty </a:t>
            </a:r>
            <a:r>
              <a:rPr lang="en-US" sz="2000" dirty="0"/>
              <a:t>space is not a meaningful concept.  It has no observable consequences.  However, it </a:t>
            </a:r>
            <a:r>
              <a:rPr lang="en-US" sz="2000" dirty="0" smtClean="0"/>
              <a:t>seems </a:t>
            </a:r>
            <a:r>
              <a:rPr lang="en-US" sz="2000" dirty="0"/>
              <a:t>counterintuitive to deny the existence of “something” between the Earth and the Moon.  Is “nothing” “something”?</a:t>
            </a:r>
          </a:p>
          <a:p>
            <a:pPr lvl="2"/>
            <a:r>
              <a:rPr lang="en-US" sz="2000" dirty="0"/>
              <a:t>In Leibniz' system, it's unclear why absolute acceleration appears in the physical laws</a:t>
            </a:r>
            <a:r>
              <a:rPr lang="en-US" sz="2000" dirty="0" smtClean="0"/>
              <a:t>.</a:t>
            </a:r>
            <a:endParaRPr lang="en-US" sz="2000" dirty="0"/>
          </a:p>
        </p:txBody>
      </p:sp>
    </p:spTree>
    <p:extLst>
      <p:ext uri="{BB962C8B-B14F-4D97-AF65-F5344CB8AC3E}">
        <p14:creationId xmlns:p14="http://schemas.microsoft.com/office/powerpoint/2010/main" val="9638289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u="sng" dirty="0" err="1"/>
              <a:t>Sklar's</a:t>
            </a:r>
            <a:r>
              <a:rPr lang="en-US" sz="3600" u="sng" dirty="0"/>
              <a:t> Arguments</a:t>
            </a:r>
            <a:r>
              <a:rPr lang="en-US" sz="3600" dirty="0"/>
              <a:t> </a:t>
            </a:r>
            <a:br>
              <a:rPr lang="en-US" sz="3600" dirty="0"/>
            </a:br>
            <a:endParaRPr lang="en-US" sz="3600"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dirty="0" smtClean="0"/>
              <a:t>Newton </a:t>
            </a:r>
            <a:r>
              <a:rPr lang="en-US" dirty="0"/>
              <a:t>has shown that absolute acceleration exists but that does not prove that absolute positions or velocities exist. Why must accelerations be with respect to something? (semantics issue). There are two types of words: </a:t>
            </a:r>
          </a:p>
          <a:p>
            <a:pPr lvl="1"/>
            <a:r>
              <a:rPr lang="en-US" dirty="0"/>
              <a:t>Relative or ordinary acceleration (to the fixed earth)</a:t>
            </a:r>
          </a:p>
          <a:p>
            <a:pPr lvl="1"/>
            <a:r>
              <a:rPr lang="en-US" dirty="0"/>
              <a:t>Absolute acceleration. Relative to some inertial reference frame. (in which there are no unaccounted forces.) AA is not relative to anything.</a:t>
            </a:r>
          </a:p>
          <a:p>
            <a:pPr lvl="1"/>
            <a:r>
              <a:rPr lang="en-US" dirty="0"/>
              <a:t>"I am at the center of the universe" is not meaningful. </a:t>
            </a:r>
          </a:p>
          <a:p>
            <a:pPr lvl="1"/>
            <a:r>
              <a:rPr lang="en-US" dirty="0"/>
              <a:t>"I am accelerated" is meaningful. </a:t>
            </a:r>
          </a:p>
          <a:p>
            <a:pPr marL="0" indent="0">
              <a:buNone/>
            </a:pPr>
            <a:r>
              <a:rPr lang="en-US" b="1" dirty="0" smtClean="0"/>
              <a:t>semantics </a:t>
            </a:r>
            <a:r>
              <a:rPr lang="en-US" b="1" dirty="0"/>
              <a:t>depends on experiment!</a:t>
            </a:r>
            <a:r>
              <a:rPr lang="en-US" dirty="0"/>
              <a:t> </a:t>
            </a:r>
          </a:p>
          <a:p>
            <a:pPr marL="0" indent="0">
              <a:buNone/>
            </a:pPr>
            <a:r>
              <a:rPr lang="en-US" dirty="0">
                <a:solidFill>
                  <a:srgbClr val="C0504D"/>
                </a:solidFill>
              </a:rPr>
              <a:t>We can actually measure </a:t>
            </a:r>
          </a:p>
          <a:p>
            <a:pPr lvl="0"/>
            <a:r>
              <a:rPr lang="en-US" dirty="0"/>
              <a:t>the earth's velocity relative to the big bang radiation. There is a preferred velocity in the universe. </a:t>
            </a:r>
          </a:p>
          <a:p>
            <a:pPr lvl="0"/>
            <a:r>
              <a:rPr lang="en-US" dirty="0"/>
              <a:t>The time since the big bang, 14 billion years.  Hence, there is a natural time origin.  </a:t>
            </a:r>
          </a:p>
          <a:p>
            <a:r>
              <a:rPr lang="en-US" dirty="0"/>
              <a:t> </a:t>
            </a:r>
            <a:r>
              <a:rPr lang="en-US" dirty="0" smtClean="0"/>
              <a:t>But </a:t>
            </a:r>
            <a:r>
              <a:rPr lang="en-US" dirty="0"/>
              <a:t>the laws of physics don’t depend on this velocity or time! </a:t>
            </a:r>
          </a:p>
          <a:p>
            <a:endParaRPr lang="en-US" dirty="0"/>
          </a:p>
        </p:txBody>
      </p:sp>
    </p:spTree>
    <p:extLst>
      <p:ext uri="{BB962C8B-B14F-4D97-AF65-F5344CB8AC3E}">
        <p14:creationId xmlns:p14="http://schemas.microsoft.com/office/powerpoint/2010/main" val="381201840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a:t>What is the cause of gravity? </a:t>
            </a:r>
          </a:p>
        </p:txBody>
      </p:sp>
      <p:sp>
        <p:nvSpPr>
          <p:cNvPr id="3" name="Content Placeholder 2"/>
          <p:cNvSpPr>
            <a:spLocks noGrp="1"/>
          </p:cNvSpPr>
          <p:nvPr>
            <p:ph idx="1"/>
          </p:nvPr>
        </p:nvSpPr>
        <p:spPr>
          <a:xfrm>
            <a:off x="0" y="685800"/>
            <a:ext cx="8915400" cy="6172200"/>
          </a:xfrm>
        </p:spPr>
        <p:txBody>
          <a:bodyPr>
            <a:normAutofit fontScale="25000" lnSpcReduction="20000"/>
          </a:bodyPr>
          <a:lstStyle/>
          <a:p>
            <a:pPr marL="0" indent="0">
              <a:buNone/>
            </a:pPr>
            <a:r>
              <a:rPr lang="en-US" sz="8000" dirty="0"/>
              <a:t>How does the Sun affect the planets? More specifically, how is the gravitational force propagated across the void? Similarly, how do other effects, such as electricity, magnetism and light propagate? Do we need to go beyond the mathematics? </a:t>
            </a:r>
          </a:p>
          <a:p>
            <a:pPr lvl="0"/>
            <a:r>
              <a:rPr lang="en-US" sz="8000" b="1" dirty="0"/>
              <a:t>Descartes:</a:t>
            </a:r>
            <a:r>
              <a:rPr lang="en-US" sz="8000" dirty="0"/>
              <a:t> Gravity is caused by little particles emitted by mass but only occasionally absorbed. When they are absorbed they give an impulse. (drops off as inverse power -good but is velocity </a:t>
            </a:r>
            <a:r>
              <a:rPr lang="en-US" sz="8000" dirty="0" err="1"/>
              <a:t>dependant</a:t>
            </a:r>
            <a:r>
              <a:rPr lang="en-US" sz="8000" dirty="0"/>
              <a:t>—bad. Newton knew this wouldn’t work)</a:t>
            </a:r>
          </a:p>
          <a:p>
            <a:pPr lvl="0"/>
            <a:r>
              <a:rPr lang="en-US" sz="8000" b="1" dirty="0"/>
              <a:t>Newton</a:t>
            </a:r>
            <a:r>
              <a:rPr lang="en-US" sz="8000" dirty="0"/>
              <a:t> thought action at a distance absurd: </a:t>
            </a:r>
            <a:r>
              <a:rPr lang="en-US" sz="8000" i="1" dirty="0"/>
              <a:t>"It is inconceivable, that inanimate brute matter should, without mediation of something else, which is not material, operate upon, and affect other matter without mutual contact; as it must do, if gravitation, in the sense of Epicurus, be essential and inherent in it. And this is one reason, why, I desired you would not ascribe innate gravity to me. That gravity should be innate, inherent, and essential to matter, so that one body may act upon another, at a distance through a vacuum, without the mediation of anything else, by and through with their action and force may be conveyed from one to another, is to me so great an absurdity, that I believe no man who has in philosophical matters a competent faculty of thinking, can ever fall into it. Gravity must be caused by an agent acting constantly according to certain laws; but whether this agent be material or immaterial, I have left to the consideration of my readers." </a:t>
            </a:r>
            <a:r>
              <a:rPr lang="en-US" sz="8000" dirty="0"/>
              <a:t>(from his third letter to Bentley, 1693</a:t>
            </a:r>
            <a:r>
              <a:rPr lang="en-US" sz="8000" i="1" dirty="0"/>
              <a:t>)</a:t>
            </a:r>
            <a:endParaRPr lang="en-US" sz="8000" dirty="0"/>
          </a:p>
          <a:p>
            <a:pPr marL="0" indent="0">
              <a:buNone/>
            </a:pPr>
            <a:endParaRPr lang="en-US" dirty="0"/>
          </a:p>
        </p:txBody>
      </p:sp>
    </p:spTree>
    <p:extLst>
      <p:ext uri="{BB962C8B-B14F-4D97-AF65-F5344CB8AC3E}">
        <p14:creationId xmlns:p14="http://schemas.microsoft.com/office/powerpoint/2010/main" val="323783447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62500" lnSpcReduction="20000"/>
          </a:bodyPr>
          <a:lstStyle/>
          <a:p>
            <a:pPr lvl="0"/>
            <a:r>
              <a:rPr lang="en-US" dirty="0"/>
              <a:t>The </a:t>
            </a:r>
            <a:r>
              <a:rPr lang="en-US" b="1" dirty="0"/>
              <a:t>ether</a:t>
            </a:r>
            <a:r>
              <a:rPr lang="en-US" dirty="0"/>
              <a:t>, a substance with mysterious properties that filled space; the ether was essential to the propagation of force. (Boyle and Descartes). The ether also provides a possible solution to the question of what constitutes absolute space. background against which acceleration could be determined. But then, why not velocity? The search for the ether led to special relativity.</a:t>
            </a:r>
          </a:p>
          <a:p>
            <a:pPr lvl="0"/>
            <a:r>
              <a:rPr lang="en-US" dirty="0" err="1"/>
              <a:t>Liebniz</a:t>
            </a:r>
            <a:r>
              <a:rPr lang="en-US" i="1" dirty="0"/>
              <a:t>: You have made the astonishing discovery that </a:t>
            </a:r>
            <a:r>
              <a:rPr lang="en-US" i="1" dirty="0" err="1"/>
              <a:t>Kepler's</a:t>
            </a:r>
            <a:r>
              <a:rPr lang="en-US" i="1" dirty="0"/>
              <a:t> ellipses result simply from the conception of attraction or gravitation and passage in a planet. And yet I would incline to believe that all these are caused or regulated by the motion of a fluid medium, on the analogy of gravity and magnetism as we know it here. Yet this solution would not at all detract from the value and truth of your discovery (</a:t>
            </a:r>
            <a:r>
              <a:rPr lang="en-US" i="1" dirty="0" err="1"/>
              <a:t>Janiak</a:t>
            </a:r>
            <a:r>
              <a:rPr lang="en-US" i="1" dirty="0"/>
              <a:t> 2004, 106-7)</a:t>
            </a:r>
            <a:r>
              <a:rPr lang="en-US" dirty="0"/>
              <a:t> It is the “nature of bodies” to be such that the motion of any body can be altered only by something “contiguous” to that body: no action at a distance</a:t>
            </a:r>
          </a:p>
          <a:p>
            <a:pPr lvl="0"/>
            <a:r>
              <a:rPr lang="en-US" dirty="0"/>
              <a:t>Gravitational fields carry the force.(definition of the gravitational field: the energy of a test mass at a given position, or equivalently, the work done). Each mass contributes to the gravitational field. How the particles move are </a:t>
            </a:r>
            <a:r>
              <a:rPr lang="en-US" dirty="0" err="1"/>
              <a:t>dependant</a:t>
            </a:r>
            <a:r>
              <a:rPr lang="en-US" dirty="0"/>
              <a:t> only on local field values. </a:t>
            </a:r>
            <a:r>
              <a:rPr lang="en-US" b="1" dirty="0"/>
              <a:t>Is the field real? How does fast does it move?</a:t>
            </a:r>
            <a:r>
              <a:rPr lang="en-US" dirty="0"/>
              <a:t>, what maintains the fields?  They were thought to be mechanical deformations of the ether.</a:t>
            </a:r>
          </a:p>
          <a:p>
            <a:r>
              <a:rPr lang="en-US" b="1" dirty="0">
                <a:solidFill>
                  <a:srgbClr val="C0504D"/>
                </a:solidFill>
              </a:rPr>
              <a:t>Why is locality of interactions so important?</a:t>
            </a:r>
            <a:r>
              <a:rPr lang="en-US" dirty="0">
                <a:solidFill>
                  <a:srgbClr val="C0504D"/>
                </a:solidFill>
              </a:rPr>
              <a:t> </a:t>
            </a:r>
          </a:p>
          <a:p>
            <a:endParaRPr lang="en-US" dirty="0"/>
          </a:p>
        </p:txBody>
      </p:sp>
    </p:spTree>
    <p:extLst>
      <p:ext uri="{BB962C8B-B14F-4D97-AF65-F5344CB8AC3E}">
        <p14:creationId xmlns:p14="http://schemas.microsoft.com/office/powerpoint/2010/main" val="65813011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1"/>
            <a:ext cx="9144000" cy="2895599"/>
          </a:xfrm>
        </p:spPr>
        <p:txBody>
          <a:bodyPr>
            <a:normAutofit fontScale="70000" lnSpcReduction="20000"/>
          </a:bodyPr>
          <a:lstStyle/>
          <a:p>
            <a:r>
              <a:rPr lang="en-US" u="sng" dirty="0"/>
              <a:t>Mach </a:t>
            </a:r>
            <a:r>
              <a:rPr lang="en-US" dirty="0"/>
              <a:t>(jumping ahead)</a:t>
            </a:r>
          </a:p>
          <a:p>
            <a:pPr lvl="1"/>
            <a:r>
              <a:rPr lang="en-US" dirty="0"/>
              <a:t>In the 19th century, Mach tried to solve the problem raised by Leibniz' views by pointing out that the matter in the universe as a whole (the distant stars) </a:t>
            </a:r>
            <a:r>
              <a:rPr lang="en-US" i="1" dirty="0" smtClean="0"/>
              <a:t>does</a:t>
            </a:r>
            <a:r>
              <a:rPr lang="en-US" dirty="0" smtClean="0"/>
              <a:t> determine </a:t>
            </a:r>
            <a:r>
              <a:rPr lang="en-US" dirty="0"/>
              <a:t>the preferred frame.  Perhaps there is some unknown effect (a long range </a:t>
            </a:r>
            <a:r>
              <a:rPr lang="en-US" dirty="0" smtClean="0"/>
              <a:t>influence </a:t>
            </a:r>
            <a:r>
              <a:rPr lang="en-US" dirty="0"/>
              <a:t>of some kind) by which acceleration with respect to this matter becomes observable.  </a:t>
            </a:r>
            <a:r>
              <a:rPr lang="en-US" dirty="0" smtClean="0"/>
              <a:t>If so, </a:t>
            </a:r>
            <a:r>
              <a:rPr lang="en-US" dirty="0"/>
              <a:t>absolute </a:t>
            </a:r>
            <a:r>
              <a:rPr lang="en-US" dirty="0" smtClean="0"/>
              <a:t>acceleration would </a:t>
            </a:r>
            <a:r>
              <a:rPr lang="en-US" dirty="0"/>
              <a:t>b</a:t>
            </a:r>
            <a:r>
              <a:rPr lang="en-US" dirty="0" smtClean="0"/>
              <a:t>e contingent</a:t>
            </a:r>
            <a:r>
              <a:rPr lang="en-US" dirty="0"/>
              <a:t>, not necessary.  </a:t>
            </a:r>
            <a:r>
              <a:rPr lang="en-US" dirty="0" smtClean="0"/>
              <a:t>(More </a:t>
            </a:r>
            <a:r>
              <a:rPr lang="en-US" dirty="0"/>
              <a:t>later</a:t>
            </a:r>
            <a:r>
              <a:rPr lang="en-US" dirty="0" smtClean="0"/>
              <a:t>.)</a:t>
            </a:r>
            <a:endParaRPr lang="en-US" dirty="0"/>
          </a:p>
          <a:p>
            <a:pPr lvl="1"/>
            <a:r>
              <a:rPr lang="en-US" dirty="0"/>
              <a:t>Mach claims that Newton's empty-space twirling experiment would NOT have the string go taut. </a:t>
            </a:r>
          </a:p>
          <a:p>
            <a:pPr lvl="2"/>
            <a:r>
              <a:rPr lang="en-US" dirty="0"/>
              <a:t>Why not do the experiment</a:t>
            </a:r>
            <a:r>
              <a:rPr lang="en-US" dirty="0" smtClean="0"/>
              <a:t>?</a:t>
            </a:r>
            <a:endParaRPr lang="en-US" dirty="0"/>
          </a:p>
        </p:txBody>
      </p:sp>
      <p:sp>
        <p:nvSpPr>
          <p:cNvPr id="4" name="Title 1"/>
          <p:cNvSpPr>
            <a:spLocks noGrp="1"/>
          </p:cNvSpPr>
          <p:nvPr>
            <p:ph type="title"/>
          </p:nvPr>
        </p:nvSpPr>
        <p:spPr>
          <a:xfrm>
            <a:off x="457200" y="0"/>
            <a:ext cx="8229600" cy="990600"/>
          </a:xfrm>
        </p:spPr>
        <p:txBody>
          <a:bodyPr>
            <a:normAutofit/>
          </a:bodyPr>
          <a:lstStyle/>
          <a:p>
            <a:r>
              <a:rPr lang="en-US" sz="3200" u="sng" dirty="0" smtClean="0"/>
              <a:t>Metaphysics: some varieties</a:t>
            </a:r>
            <a:endParaRPr lang="en-US" sz="3200" dirty="0"/>
          </a:p>
        </p:txBody>
      </p:sp>
      <p:sp>
        <p:nvSpPr>
          <p:cNvPr id="5" name="TextBox 4"/>
          <p:cNvSpPr txBox="1"/>
          <p:nvPr/>
        </p:nvSpPr>
        <p:spPr>
          <a:xfrm>
            <a:off x="0" y="3581400"/>
            <a:ext cx="9144000" cy="2985433"/>
          </a:xfrm>
          <a:prstGeom prst="rect">
            <a:avLst/>
          </a:prstGeom>
          <a:noFill/>
        </p:spPr>
        <p:txBody>
          <a:bodyPr wrap="square" rtlCol="0">
            <a:spAutoFit/>
          </a:bodyPr>
          <a:lstStyle/>
          <a:p>
            <a:pPr algn="ctr"/>
            <a:r>
              <a:rPr lang="en-US" sz="2800" b="1" u="sng" dirty="0" smtClean="0"/>
              <a:t>Comparisons:</a:t>
            </a:r>
          </a:p>
          <a:p>
            <a:r>
              <a:rPr lang="en-US" sz="2000" dirty="0" smtClean="0"/>
              <a:t>Despite the difficulty in testing these hypotheses, there are indirect implications of each approach which might be testable.</a:t>
            </a:r>
          </a:p>
          <a:p>
            <a:pPr marL="342900" lvl="0" indent="-342900">
              <a:buFont typeface="Arial" pitchFamily="34" charset="0"/>
              <a:buChar char="•"/>
            </a:pPr>
            <a:r>
              <a:rPr lang="en-US" sz="2000" dirty="0" smtClean="0"/>
              <a:t>Newton’s view leads naturally to the expectation that absolute position and/or velocity might be observable.  The search for an effect of this sort was an important enterprise last century (more on this later). </a:t>
            </a:r>
          </a:p>
          <a:p>
            <a:pPr marL="342900" lvl="0" indent="-342900">
              <a:buFont typeface="Arial" pitchFamily="34" charset="0"/>
              <a:buChar char="•"/>
            </a:pPr>
            <a:r>
              <a:rPr lang="en-US" sz="2000" dirty="0" smtClean="0"/>
              <a:t>Leibniz implies that no such effects should exist. </a:t>
            </a:r>
          </a:p>
          <a:p>
            <a:pPr marL="342900" indent="-342900">
              <a:buFont typeface="Arial" pitchFamily="34" charset="0"/>
              <a:buChar char="•"/>
            </a:pPr>
            <a:r>
              <a:rPr lang="en-US" sz="2000" dirty="0" smtClean="0"/>
              <a:t>Mach suggests that some new long-range effects should be found- hard to test. If the range were infinite, would there be any tests at all?</a:t>
            </a:r>
          </a:p>
        </p:txBody>
      </p:sp>
    </p:spTree>
    <p:extLst>
      <p:ext uri="{BB962C8B-B14F-4D97-AF65-F5344CB8AC3E}">
        <p14:creationId xmlns:p14="http://schemas.microsoft.com/office/powerpoint/2010/main" val="11682089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rgbClr val="C0504D"/>
                </a:solidFill>
              </a:rPr>
              <a:t>Newton review</a:t>
            </a:r>
            <a:endParaRPr lang="en-US" dirty="0">
              <a:solidFill>
                <a:srgbClr val="C0504D"/>
              </a:solidFill>
            </a:endParaRPr>
          </a:p>
        </p:txBody>
      </p:sp>
      <p:sp>
        <p:nvSpPr>
          <p:cNvPr id="3" name="Content Placeholder 2"/>
          <p:cNvSpPr>
            <a:spLocks noGrp="1"/>
          </p:cNvSpPr>
          <p:nvPr>
            <p:ph idx="1"/>
          </p:nvPr>
        </p:nvSpPr>
        <p:spPr>
          <a:xfrm>
            <a:off x="0" y="1066800"/>
            <a:ext cx="9144000" cy="5486400"/>
          </a:xfrm>
        </p:spPr>
        <p:txBody>
          <a:bodyPr>
            <a:normAutofit/>
          </a:bodyPr>
          <a:lstStyle/>
          <a:p>
            <a:r>
              <a:rPr lang="en-US" sz="2000" dirty="0" smtClean="0"/>
              <a:t>3-Law framework</a:t>
            </a:r>
          </a:p>
          <a:p>
            <a:pPr lvl="1"/>
            <a:r>
              <a:rPr lang="en-US" sz="2000" dirty="0" smtClean="0"/>
              <a:t>No direct implications, until you start filling in with some less general rules</a:t>
            </a:r>
          </a:p>
          <a:p>
            <a:r>
              <a:rPr lang="en-US" sz="2000" dirty="0" smtClean="0"/>
              <a:t>One general </a:t>
            </a:r>
            <a:r>
              <a:rPr lang="en-US" sz="2000" dirty="0"/>
              <a:t>force </a:t>
            </a:r>
            <a:r>
              <a:rPr lang="en-US" sz="2000" dirty="0" smtClean="0"/>
              <a:t>law- gravity</a:t>
            </a:r>
          </a:p>
          <a:p>
            <a:pPr lvl="1"/>
            <a:r>
              <a:rPr lang="en-US" sz="2000" dirty="0" smtClean="0"/>
              <a:t>First real unification of terrestrial and astronomical observations</a:t>
            </a:r>
          </a:p>
          <a:p>
            <a:pPr lvl="2"/>
            <a:r>
              <a:rPr lang="en-US" sz="2000" dirty="0" smtClean="0"/>
              <a:t>Gives </a:t>
            </a:r>
            <a:r>
              <a:rPr lang="en-US" sz="2000" dirty="0" err="1" smtClean="0"/>
              <a:t>Kepler’s</a:t>
            </a:r>
            <a:r>
              <a:rPr lang="en-US" sz="2000" dirty="0" smtClean="0"/>
              <a:t> laws+ corrections</a:t>
            </a:r>
          </a:p>
          <a:p>
            <a:pPr lvl="2"/>
            <a:r>
              <a:rPr lang="en-US" sz="2000" dirty="0" smtClean="0"/>
              <a:t>Gives familiar gravity</a:t>
            </a:r>
          </a:p>
          <a:p>
            <a:pPr lvl="2"/>
            <a:r>
              <a:rPr lang="en-US" sz="2000" dirty="0" smtClean="0"/>
              <a:t>Gives tides, including correct Moon/Sun ratio</a:t>
            </a:r>
          </a:p>
          <a:p>
            <a:pPr lvl="1"/>
            <a:r>
              <a:rPr lang="en-US" sz="2000" dirty="0" smtClean="0"/>
              <a:t>Provides a nearly complete theory on the scale of planets</a:t>
            </a:r>
          </a:p>
          <a:p>
            <a:pPr lvl="2"/>
            <a:r>
              <a:rPr lang="en-US" sz="2000" dirty="0" smtClean="0"/>
              <a:t>That allows tests</a:t>
            </a:r>
          </a:p>
          <a:p>
            <a:pPr lvl="3"/>
            <a:r>
              <a:rPr lang="en-US" dirty="0" smtClean="0"/>
              <a:t>Which it mostly passes, once allowances are made</a:t>
            </a:r>
          </a:p>
          <a:p>
            <a:pPr lvl="1"/>
            <a:endParaRPr lang="en-US" dirty="0"/>
          </a:p>
        </p:txBody>
      </p:sp>
    </p:spTree>
    <p:extLst>
      <p:ext uri="{BB962C8B-B14F-4D97-AF65-F5344CB8AC3E}">
        <p14:creationId xmlns:p14="http://schemas.microsoft.com/office/powerpoint/2010/main" val="400927746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200" dirty="0">
                <a:solidFill>
                  <a:srgbClr val="C0504D"/>
                </a:solidFill>
              </a:rPr>
              <a:t>Some unstated assumptions of Newton’s physics </a:t>
            </a:r>
          </a:p>
        </p:txBody>
      </p:sp>
      <p:sp>
        <p:nvSpPr>
          <p:cNvPr id="3" name="Content Placeholder 2"/>
          <p:cNvSpPr>
            <a:spLocks noGrp="1"/>
          </p:cNvSpPr>
          <p:nvPr>
            <p:ph idx="1"/>
          </p:nvPr>
        </p:nvSpPr>
        <p:spPr>
          <a:xfrm>
            <a:off x="0" y="1371600"/>
            <a:ext cx="9144000" cy="5257800"/>
          </a:xfrm>
        </p:spPr>
        <p:txBody>
          <a:bodyPr>
            <a:normAutofit fontScale="70000" lnSpcReduction="20000"/>
          </a:bodyPr>
          <a:lstStyle/>
          <a:p>
            <a:pPr lvl="0"/>
            <a:r>
              <a:rPr lang="en-US" sz="2900" dirty="0"/>
              <a:t>In addition to absolute space, there is, independently, absolute time.  Time intervals between events are independent of who measures them.  (Invariant)</a:t>
            </a:r>
          </a:p>
          <a:p>
            <a:pPr lvl="0"/>
            <a:r>
              <a:rPr lang="en-US" sz="2900" dirty="0"/>
              <a:t>The geometry of space is Euclidean and is independent of any reference to time</a:t>
            </a:r>
            <a:r>
              <a:rPr lang="en-US" dirty="0"/>
              <a:t>.</a:t>
            </a:r>
          </a:p>
          <a:p>
            <a:pPr marL="0" indent="0">
              <a:buNone/>
            </a:pPr>
            <a:endParaRPr lang="en-US" sz="2900" dirty="0" smtClean="0"/>
          </a:p>
          <a:p>
            <a:pPr marL="0" indent="0">
              <a:buNone/>
            </a:pPr>
            <a:r>
              <a:rPr lang="en-US" sz="2900" dirty="0"/>
              <a:t> </a:t>
            </a:r>
          </a:p>
          <a:p>
            <a:pPr marL="0" indent="0">
              <a:buNone/>
            </a:pPr>
            <a:r>
              <a:rPr lang="en-US" sz="2900" dirty="0"/>
              <a:t>For Newton these were not empirical issues.  The answers were assumed.  However, Euclidean geometry is not a logical necessity.  In particular, Euclid’s fifth postulate (“Through a given point there is exactly one line parallel to another line.”) always bothered the Greeks, because it required the notion of extending lines to infinity.  Consequently, local geometrical measurements can’t be reliably extrapolated to infer a universal geometry.  This was not fully appreciated until the 19th century (Gauss, Riemann, et al.</a:t>
            </a:r>
            <a:r>
              <a:rPr lang="en-US" sz="2900" dirty="0" smtClean="0"/>
              <a:t>)</a:t>
            </a:r>
          </a:p>
          <a:p>
            <a:pPr marL="0" indent="0">
              <a:buNone/>
            </a:pPr>
            <a:endParaRPr lang="en-US" sz="2900" dirty="0"/>
          </a:p>
          <a:p>
            <a:pPr marL="0" indent="0">
              <a:buNone/>
            </a:pPr>
            <a:r>
              <a:rPr lang="en-US" sz="2900" dirty="0"/>
              <a:t>Newton believed that it is possible to acquire truths about things without presupposing any theory of their ultimate nature. Specifically, there are systems whose behavior can be reduced to law without any fear that further investigation will invalidate it. We shall see how well this idea has fared.</a:t>
            </a:r>
          </a:p>
          <a:p>
            <a:endParaRPr lang="en-US" dirty="0"/>
          </a:p>
        </p:txBody>
      </p:sp>
    </p:spTree>
    <p:extLst>
      <p:ext uri="{BB962C8B-B14F-4D97-AF65-F5344CB8AC3E}">
        <p14:creationId xmlns:p14="http://schemas.microsoft.com/office/powerpoint/2010/main" val="243356333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u="sng" dirty="0" smtClean="0">
                <a:solidFill>
                  <a:srgbClr val="C0504D"/>
                </a:solidFill>
              </a:rPr>
              <a:t>Some further questions to ponder</a:t>
            </a:r>
            <a:r>
              <a:rPr lang="en-US" dirty="0" smtClean="0">
                <a:solidFill>
                  <a:srgbClr val="C0504D"/>
                </a:solidFill>
              </a:rPr>
              <a:t/>
            </a:r>
            <a:br>
              <a:rPr lang="en-US" dirty="0" smtClean="0">
                <a:solidFill>
                  <a:srgbClr val="C0504D"/>
                </a:solidFill>
              </a:rPr>
            </a:br>
            <a:endParaRPr lang="en-US" dirty="0">
              <a:solidFill>
                <a:srgbClr val="C0504D"/>
              </a:solidFill>
            </a:endParaRPr>
          </a:p>
        </p:txBody>
      </p:sp>
      <p:sp>
        <p:nvSpPr>
          <p:cNvPr id="3" name="Content Placeholder 2"/>
          <p:cNvSpPr>
            <a:spLocks noGrp="1"/>
          </p:cNvSpPr>
          <p:nvPr>
            <p:ph idx="1"/>
          </p:nvPr>
        </p:nvSpPr>
        <p:spPr>
          <a:xfrm>
            <a:off x="76200" y="914400"/>
            <a:ext cx="9067800" cy="5211763"/>
          </a:xfrm>
        </p:spPr>
        <p:txBody>
          <a:bodyPr>
            <a:normAutofit fontScale="77500" lnSpcReduction="20000"/>
          </a:bodyPr>
          <a:lstStyle/>
          <a:p>
            <a:r>
              <a:rPr lang="en-US" dirty="0" smtClean="0"/>
              <a:t>If </a:t>
            </a:r>
            <a:r>
              <a:rPr lang="en-US" dirty="0"/>
              <a:t>geometry describes space, not the objects in space, how can you test it?</a:t>
            </a:r>
          </a:p>
          <a:p>
            <a:pPr marL="0" indent="0">
              <a:buNone/>
            </a:pPr>
            <a:r>
              <a:rPr lang="en-US" dirty="0"/>
              <a:t> </a:t>
            </a:r>
          </a:p>
          <a:p>
            <a:r>
              <a:rPr lang="en-US" dirty="0"/>
              <a:t>Is there anything more to space than a mathematical framework?</a:t>
            </a:r>
          </a:p>
          <a:p>
            <a:pPr marL="0" indent="0">
              <a:buNone/>
            </a:pPr>
            <a:endParaRPr lang="en-US" dirty="0"/>
          </a:p>
          <a:p>
            <a:r>
              <a:rPr lang="en-US" dirty="0"/>
              <a:t>How is inertia explained?  That is, why do objects continue to move? Do we need an explanation?</a:t>
            </a:r>
          </a:p>
          <a:p>
            <a:pPr marL="0" indent="0">
              <a:buNone/>
            </a:pPr>
            <a:endParaRPr lang="en-US" dirty="0"/>
          </a:p>
          <a:p>
            <a:r>
              <a:rPr lang="en-US" dirty="0"/>
              <a:t>Is there a medium which transmits gravitation? </a:t>
            </a:r>
            <a:endParaRPr lang="en-US" dirty="0" smtClean="0"/>
          </a:p>
          <a:p>
            <a:pPr lvl="1"/>
            <a:r>
              <a:rPr lang="en-US" dirty="0" smtClean="0"/>
              <a:t>Newton </a:t>
            </a:r>
            <a:r>
              <a:rPr lang="en-US" dirty="0"/>
              <a:t>was very uncomfortable with his action-at-distance gravity</a:t>
            </a:r>
            <a:r>
              <a:rPr lang="en-US" dirty="0" smtClean="0"/>
              <a:t>.</a:t>
            </a:r>
            <a:endParaRPr lang="en-US" dirty="0"/>
          </a:p>
          <a:p>
            <a:pPr marL="0" indent="0">
              <a:buNone/>
            </a:pPr>
            <a:endParaRPr lang="en-US" dirty="0"/>
          </a:p>
          <a:p>
            <a:r>
              <a:rPr lang="en-US" dirty="0"/>
              <a:t>Could that medium provide the "stuff' of absolute space/ How</a:t>
            </a:r>
            <a:r>
              <a:rPr lang="en-US" dirty="0" smtClean="0"/>
              <a:t>?</a:t>
            </a:r>
            <a:endParaRPr lang="en-US" dirty="0"/>
          </a:p>
          <a:p>
            <a:pPr lvl="1"/>
            <a:r>
              <a:rPr lang="en-US" dirty="0" smtClean="0"/>
              <a:t>Boyle </a:t>
            </a:r>
            <a:r>
              <a:rPr lang="en-US" dirty="0"/>
              <a:t>and Descartes postulated the ether, a substance that filled space, somehow accounted for inertia and the transmission of forces</a:t>
            </a:r>
            <a:r>
              <a:rPr lang="en-US" dirty="0" smtClean="0"/>
              <a:t>.</a:t>
            </a:r>
            <a:endParaRPr lang="en-US" dirty="0"/>
          </a:p>
          <a:p>
            <a:endParaRPr lang="en-US" dirty="0"/>
          </a:p>
        </p:txBody>
      </p:sp>
    </p:spTree>
    <p:extLst>
      <p:ext uri="{BB962C8B-B14F-4D97-AF65-F5344CB8AC3E}">
        <p14:creationId xmlns:p14="http://schemas.microsoft.com/office/powerpoint/2010/main" val="20055486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u="sng" dirty="0"/>
              <a:t>Newton's Definitions:</a:t>
            </a:r>
            <a:r>
              <a:rPr lang="en-US" dirty="0"/>
              <a:t/>
            </a:r>
            <a:br>
              <a:rPr lang="en-US" dirty="0"/>
            </a:br>
            <a:endParaRPr lang="en-US" dirty="0"/>
          </a:p>
        </p:txBody>
      </p:sp>
      <p:sp>
        <p:nvSpPr>
          <p:cNvPr id="3" name="Content Placeholder 2"/>
          <p:cNvSpPr>
            <a:spLocks noGrp="1"/>
          </p:cNvSpPr>
          <p:nvPr>
            <p:ph idx="1"/>
          </p:nvPr>
        </p:nvSpPr>
        <p:spPr>
          <a:xfrm>
            <a:off x="0" y="609600"/>
            <a:ext cx="8991600" cy="6172200"/>
          </a:xfrm>
        </p:spPr>
        <p:txBody>
          <a:bodyPr>
            <a:normAutofit fontScale="62500" lnSpcReduction="20000"/>
          </a:bodyPr>
          <a:lstStyle/>
          <a:p>
            <a:pPr lvl="0"/>
            <a:r>
              <a:rPr lang="en-US" dirty="0" smtClean="0"/>
              <a:t>Time</a:t>
            </a:r>
            <a:r>
              <a:rPr lang="en-US" i="1" dirty="0"/>
              <a:t>: Absolute, true , and mathematical time, of itself, and from its own nature, flows equably without relation to anything external, and by another name is called duration: relative, apparent, and common time, is some sensible and external (whether accurate or </a:t>
            </a:r>
            <a:r>
              <a:rPr lang="en-US" i="1" dirty="0" err="1"/>
              <a:t>unequable</a:t>
            </a:r>
            <a:r>
              <a:rPr lang="en-US" i="1" dirty="0"/>
              <a:t>) measure of duration by the means of motion, which is commonly used instead of true time; such as an hour, a day, a month, a year.</a:t>
            </a:r>
            <a:endParaRPr lang="en-US" dirty="0"/>
          </a:p>
          <a:p>
            <a:pPr lvl="0"/>
            <a:r>
              <a:rPr lang="en-US" dirty="0"/>
              <a:t>Space</a:t>
            </a:r>
            <a:r>
              <a:rPr lang="en-US" i="1" dirty="0"/>
              <a:t>: "Absolute space, in its own nature, without relation to anything external, remains always similar and immovable. Relative space is some movable dimensions or measure of the absolute spaces; which our senses determine by its position to bodies; and which is commonly taken for immovable space; such is the dimension of a subterraneous, an aerial, or celestial space, determined by its position in respect of the earth." </a:t>
            </a:r>
            <a:r>
              <a:rPr lang="en-US" dirty="0"/>
              <a:t>(also it is infinite Euclidean space)</a:t>
            </a:r>
          </a:p>
          <a:p>
            <a:pPr lvl="0"/>
            <a:r>
              <a:rPr lang="en-US" i="1" dirty="0"/>
              <a:t>Mass or quantity of matter</a:t>
            </a:r>
            <a:r>
              <a:rPr lang="en-US" i="1"/>
              <a:t>. </a:t>
            </a:r>
            <a:r>
              <a:rPr lang="en-US" i="1" smtClean="0"/>
              <a:t>the </a:t>
            </a:r>
            <a:r>
              <a:rPr lang="en-US" i="1" dirty="0"/>
              <a:t>product of density and volume. The mass of a body "is proportional to the weight, as I have found by experiments on pendulums" and "by experiments made with the greatest accuracy."</a:t>
            </a:r>
            <a:endParaRPr lang="en-US" dirty="0"/>
          </a:p>
          <a:p>
            <a:pPr lvl="0"/>
            <a:r>
              <a:rPr lang="en-US" dirty="0"/>
              <a:t>Momentum</a:t>
            </a:r>
            <a:r>
              <a:rPr lang="en-US" i="1" dirty="0"/>
              <a:t> is defined as mass times velocity.</a:t>
            </a:r>
            <a:endParaRPr lang="en-US" dirty="0"/>
          </a:p>
          <a:p>
            <a:pPr lvl="0"/>
            <a:r>
              <a:rPr lang="en-US" dirty="0"/>
              <a:t>Inertia</a:t>
            </a:r>
            <a:r>
              <a:rPr lang="en-US" i="1" dirty="0"/>
              <a:t>: "the </a:t>
            </a:r>
            <a:r>
              <a:rPr lang="en-US" i="1" dirty="0" err="1"/>
              <a:t>vis</a:t>
            </a:r>
            <a:r>
              <a:rPr lang="en-US" i="1" dirty="0"/>
              <a:t> </a:t>
            </a:r>
            <a:r>
              <a:rPr lang="en-US" i="1" dirty="0" err="1"/>
              <a:t>insita</a:t>
            </a:r>
            <a:r>
              <a:rPr lang="en-US" i="1" dirty="0"/>
              <a:t>, or innate force of matter, is a power of resisting, by which every body, as much as in it lies, continues in its present state, whether it be of rest, or of moving uniformly forwards in a right line…"</a:t>
            </a:r>
            <a:endParaRPr lang="en-US" dirty="0"/>
          </a:p>
          <a:p>
            <a:pPr lvl="0"/>
            <a:r>
              <a:rPr lang="en-US" dirty="0"/>
              <a:t>Force:</a:t>
            </a:r>
            <a:r>
              <a:rPr lang="en-US" i="1" dirty="0"/>
              <a:t> "An impressed force is an action exerted upon a body, in order to change its state, either of rest, or of uniform motion in a right line. Impressed forces are of different origins, as from percussion, from pressure, from centripetal force."</a:t>
            </a:r>
            <a:endParaRPr lang="en-US" dirty="0"/>
          </a:p>
          <a:p>
            <a:endParaRPr lang="en-US" dirty="0"/>
          </a:p>
        </p:txBody>
      </p:sp>
    </p:spTree>
    <p:extLst>
      <p:ext uri="{BB962C8B-B14F-4D97-AF65-F5344CB8AC3E}">
        <p14:creationId xmlns:p14="http://schemas.microsoft.com/office/powerpoint/2010/main" val="38013001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a:t>Resolution of a debate</a:t>
            </a:r>
            <a:endParaRPr lang="en-US" dirty="0"/>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r>
              <a:rPr lang="en-US" dirty="0"/>
              <a:t>Stellar parallax (Bessel, 1838) showed an extra yearly motion of some stars- as expected if the Earth moves, and the stars are at large, different, distances.</a:t>
            </a:r>
          </a:p>
          <a:p>
            <a:pPr lvl="1"/>
            <a:r>
              <a:rPr lang="en-US" dirty="0"/>
              <a:t>Does that resolve the </a:t>
            </a:r>
            <a:r>
              <a:rPr lang="en-US" dirty="0" err="1"/>
              <a:t>Tycho</a:t>
            </a:r>
            <a:r>
              <a:rPr lang="en-US" dirty="0"/>
              <a:t>-Copernicus issue? </a:t>
            </a:r>
            <a:endParaRPr lang="en-US" dirty="0" smtClean="0"/>
          </a:p>
          <a:p>
            <a:pPr lvl="2"/>
            <a:r>
              <a:rPr lang="en-US" dirty="0" smtClean="0"/>
              <a:t>We </a:t>
            </a:r>
            <a:r>
              <a:rPr lang="en-US" dirty="0"/>
              <a:t>saw that a reasonable modification of </a:t>
            </a:r>
            <a:r>
              <a:rPr lang="en-US" dirty="0" err="1"/>
              <a:t>Tycho</a:t>
            </a:r>
            <a:r>
              <a:rPr lang="en-US" dirty="0"/>
              <a:t> (stars orbiting Sun, like planets) gives an effect that looks like stellar parallax.</a:t>
            </a:r>
          </a:p>
          <a:p>
            <a:r>
              <a:rPr lang="en-US" dirty="0"/>
              <a:t>But:  there is no way to fit </a:t>
            </a:r>
            <a:r>
              <a:rPr lang="en-US" dirty="0" err="1"/>
              <a:t>Tycho’s</a:t>
            </a:r>
            <a:r>
              <a:rPr lang="en-US" dirty="0"/>
              <a:t> theory into Newton's laws. </a:t>
            </a:r>
            <a:br>
              <a:rPr lang="en-US" dirty="0"/>
            </a:br>
            <a:r>
              <a:rPr lang="en-US" dirty="0" smtClean="0"/>
              <a:t>The key </a:t>
            </a:r>
            <a:r>
              <a:rPr lang="en-US" dirty="0"/>
              <a:t>role of acceleration in Newton implies that the spin of the Earth should be observable directly on earth- not relative to some other object. </a:t>
            </a:r>
            <a:endParaRPr lang="en-US" dirty="0" smtClean="0"/>
          </a:p>
          <a:p>
            <a:pPr lvl="1"/>
            <a:r>
              <a:rPr lang="en-US" dirty="0" smtClean="0"/>
              <a:t>It </a:t>
            </a:r>
            <a:r>
              <a:rPr lang="en-US" dirty="0"/>
              <a:t>is: (Foucault, 1851; Poisson &amp; </a:t>
            </a:r>
            <a:r>
              <a:rPr lang="en-US" dirty="0" err="1"/>
              <a:t>Coriolis</a:t>
            </a:r>
            <a:r>
              <a:rPr lang="en-US" dirty="0"/>
              <a:t>, 1831).</a:t>
            </a:r>
          </a:p>
          <a:p>
            <a:r>
              <a:rPr lang="en-US" dirty="0"/>
              <a:t>Thus our initial question is </a:t>
            </a:r>
            <a:r>
              <a:rPr lang="en-US" dirty="0" smtClean="0"/>
              <a:t>answered</a:t>
            </a:r>
          </a:p>
          <a:p>
            <a:pPr lvl="1"/>
            <a:r>
              <a:rPr lang="en-US" u="sng" dirty="0" smtClean="0"/>
              <a:t>the </a:t>
            </a:r>
            <a:r>
              <a:rPr lang="en-US" u="sng" dirty="0"/>
              <a:t>Earth spins and goes around the Sun</a:t>
            </a:r>
            <a:r>
              <a:rPr lang="en-US" dirty="0"/>
              <a:t>, </a:t>
            </a:r>
            <a:endParaRPr lang="en-US" dirty="0" smtClean="0"/>
          </a:p>
          <a:p>
            <a:pPr lvl="2"/>
            <a:r>
              <a:rPr lang="en-US" dirty="0" smtClean="0"/>
              <a:t>because </a:t>
            </a:r>
            <a:r>
              <a:rPr lang="en-US" dirty="0"/>
              <a:t>that fits with the same dynamical theory that explains the rest of celestial and terrestrial dynamics</a:t>
            </a:r>
            <a:r>
              <a:rPr lang="en-US" dirty="0" smtClean="0"/>
              <a:t>.</a:t>
            </a:r>
          </a:p>
          <a:p>
            <a:pPr lvl="3"/>
            <a:r>
              <a:rPr lang="en-US" dirty="0" smtClean="0"/>
              <a:t>unless </a:t>
            </a:r>
            <a:r>
              <a:rPr lang="en-US" dirty="0"/>
              <a:t>somehow we should have to give up the theory</a:t>
            </a:r>
            <a:r>
              <a:rPr lang="en-US" dirty="0" smtClean="0"/>
              <a:t>.</a:t>
            </a:r>
            <a:endParaRPr lang="en-US" dirty="0"/>
          </a:p>
          <a:p>
            <a:r>
              <a:rPr lang="en-US" dirty="0"/>
              <a:t>This resolution required empirical evidence and a conceptual framework which were not available to Copernicus or </a:t>
            </a:r>
            <a:r>
              <a:rPr lang="en-US" dirty="0" err="1"/>
              <a:t>Tycho</a:t>
            </a:r>
            <a:r>
              <a:rPr lang="en-US" dirty="0"/>
              <a:t>.  </a:t>
            </a:r>
            <a:endParaRPr lang="en-US" dirty="0" smtClean="0"/>
          </a:p>
          <a:p>
            <a:pPr lvl="1"/>
            <a:r>
              <a:rPr lang="en-US" dirty="0" smtClean="0"/>
              <a:t>Questions that might seem unanswerable may turn answerable.</a:t>
            </a:r>
          </a:p>
          <a:p>
            <a:pPr lvl="1"/>
            <a:r>
              <a:rPr lang="en-US" dirty="0" smtClean="0"/>
              <a:t>Do </a:t>
            </a:r>
            <a:r>
              <a:rPr lang="en-US" dirty="0"/>
              <a:t>scientific issues ever become metaphysical?</a:t>
            </a:r>
          </a:p>
          <a:p>
            <a:endParaRPr lang="en-US" dirty="0"/>
          </a:p>
        </p:txBody>
      </p:sp>
    </p:spTree>
    <p:extLst>
      <p:ext uri="{BB962C8B-B14F-4D97-AF65-F5344CB8AC3E}">
        <p14:creationId xmlns:p14="http://schemas.microsoft.com/office/powerpoint/2010/main" val="17749431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t>On hidden assumptions</a:t>
            </a:r>
            <a:endParaRPr lang="en-US" dirty="0"/>
          </a:p>
        </p:txBody>
      </p:sp>
      <p:sp>
        <p:nvSpPr>
          <p:cNvPr id="3" name="Content Placeholder 2"/>
          <p:cNvSpPr>
            <a:spLocks noGrp="1"/>
          </p:cNvSpPr>
          <p:nvPr>
            <p:ph idx="1"/>
          </p:nvPr>
        </p:nvSpPr>
        <p:spPr>
          <a:xfrm>
            <a:off x="0" y="914400"/>
            <a:ext cx="9144000" cy="5943600"/>
          </a:xfrm>
        </p:spPr>
        <p:txBody>
          <a:bodyPr>
            <a:normAutofit fontScale="85000" lnSpcReduction="20000"/>
          </a:bodyPr>
          <a:lstStyle/>
          <a:p>
            <a:r>
              <a:rPr lang="en-US" dirty="0"/>
              <a:t>One must be able to assume that there are no other important processes which would complicate the problem.  The simple motion of the planets follows from the theory only if there are no other significant forces (</a:t>
            </a:r>
            <a:r>
              <a:rPr lang="en-US" i="1" dirty="0"/>
              <a:t>e.g.</a:t>
            </a:r>
            <a:r>
              <a:rPr lang="en-US" dirty="0"/>
              <a:t>, magnetism, hidden planets,..).</a:t>
            </a:r>
          </a:p>
          <a:p>
            <a:r>
              <a:rPr lang="en-US" dirty="0"/>
              <a:t>How does one know if anything has been left out?   In practice, only “getting the right answer” justifies the assumptions made.  This can sometimes be </a:t>
            </a:r>
            <a:r>
              <a:rPr lang="en-US" dirty="0" smtClean="0"/>
              <a:t>dangerous.</a:t>
            </a:r>
          </a:p>
          <a:p>
            <a:pPr lvl="1"/>
            <a:r>
              <a:rPr lang="en-US" dirty="0" smtClean="0"/>
              <a:t>Remember </a:t>
            </a:r>
            <a:r>
              <a:rPr lang="en-US" dirty="0"/>
              <a:t>the ad-hoc fixes needed to make Newton fit some astronomical data.</a:t>
            </a:r>
          </a:p>
          <a:p>
            <a:r>
              <a:rPr lang="en-US" dirty="0"/>
              <a:t>The success of the simple law of gravity in predicting orbits was the key argument (within the modern paradigm) against the geocentric cosmology.  The </a:t>
            </a:r>
            <a:r>
              <a:rPr lang="en-US" dirty="0" err="1"/>
              <a:t>Tychonean</a:t>
            </a:r>
            <a:r>
              <a:rPr lang="en-US" dirty="0"/>
              <a:t> theory (remember that Ptolemy has been ejected from the game) contradicts Newton, and there's not some other respectable dynamical theory to fit it</a:t>
            </a:r>
            <a:r>
              <a:rPr lang="en-US" dirty="0" smtClean="0"/>
              <a:t>.</a:t>
            </a:r>
            <a:endParaRPr lang="en-US" dirty="0"/>
          </a:p>
        </p:txBody>
      </p:sp>
    </p:spTree>
    <p:extLst>
      <p:ext uri="{BB962C8B-B14F-4D97-AF65-F5344CB8AC3E}">
        <p14:creationId xmlns:p14="http://schemas.microsoft.com/office/powerpoint/2010/main" val="41903855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1417638"/>
          </a:xfrm>
        </p:spPr>
        <p:txBody>
          <a:bodyPr>
            <a:normAutofit fontScale="90000"/>
          </a:bodyPr>
          <a:lstStyle/>
          <a:p>
            <a:r>
              <a:rPr lang="en-US" u="sng" dirty="0"/>
              <a:t>Symmetries of Space and Time</a:t>
            </a:r>
            <a:r>
              <a:rPr lang="en-US" dirty="0"/>
              <a:t/>
            </a:r>
            <a:br>
              <a:rPr lang="en-US" dirty="0"/>
            </a:br>
            <a:r>
              <a:rPr lang="en-US" sz="3100" u="sng" dirty="0"/>
              <a:t>in Newton's Physics</a:t>
            </a:r>
            <a:r>
              <a:rPr lang="en-US" sz="3100" dirty="0"/>
              <a:t/>
            </a:r>
            <a:br>
              <a:rPr lang="en-US" sz="3100" dirty="0"/>
            </a:br>
            <a:endParaRPr lang="en-US" dirty="0"/>
          </a:p>
        </p:txBody>
      </p:sp>
      <p:sp>
        <p:nvSpPr>
          <p:cNvPr id="3" name="Content Placeholder 2"/>
          <p:cNvSpPr>
            <a:spLocks noGrp="1"/>
          </p:cNvSpPr>
          <p:nvPr>
            <p:ph idx="1"/>
          </p:nvPr>
        </p:nvSpPr>
        <p:spPr>
          <a:xfrm>
            <a:off x="0" y="990600"/>
            <a:ext cx="9144000" cy="5867400"/>
          </a:xfrm>
        </p:spPr>
        <p:txBody>
          <a:bodyPr>
            <a:normAutofit fontScale="70000" lnSpcReduction="20000"/>
          </a:bodyPr>
          <a:lstStyle/>
          <a:p>
            <a:r>
              <a:rPr lang="en-US" dirty="0" smtClean="0"/>
              <a:t>Space has </a:t>
            </a:r>
            <a:r>
              <a:rPr lang="en-US" b="1" dirty="0"/>
              <a:t>translational invariance</a:t>
            </a:r>
            <a:r>
              <a:rPr lang="en-US" dirty="0"/>
              <a:t>.  </a:t>
            </a:r>
            <a:r>
              <a:rPr lang="en-US" dirty="0" smtClean="0"/>
              <a:t>We completely preferred </a:t>
            </a:r>
            <a:r>
              <a:rPr lang="en-US" dirty="0"/>
              <a:t>positions.  </a:t>
            </a:r>
            <a:r>
              <a:rPr lang="en-US" dirty="0" smtClean="0"/>
              <a:t>No matter </a:t>
            </a:r>
            <a:r>
              <a:rPr lang="en-US" dirty="0"/>
              <a:t>where you do an experiment, you’ll get the same answer.  </a:t>
            </a:r>
            <a:endParaRPr lang="en-US" dirty="0" smtClean="0"/>
          </a:p>
          <a:p>
            <a:pPr lvl="1"/>
            <a:r>
              <a:rPr lang="en-US" dirty="0" smtClean="0"/>
              <a:t>Of </a:t>
            </a:r>
            <a:r>
              <a:rPr lang="en-US" dirty="0"/>
              <a:t>course, the environment must be the same (near the Earth is clearly not the same as far from the Earth).</a:t>
            </a:r>
          </a:p>
          <a:p>
            <a:pPr lvl="1"/>
            <a:r>
              <a:rPr lang="en-US" b="1" dirty="0"/>
              <a:t>Residents of the Andromeda Galaxy presumably see the same laws of physics that we do</a:t>
            </a:r>
            <a:r>
              <a:rPr lang="en-US" dirty="0"/>
              <a:t>.  This is not pure conjecture.  We can see through telescopes (and other astronomical methods) that the same processes, such as nuclear fusion, are taking place all over the universe.</a:t>
            </a:r>
          </a:p>
          <a:p>
            <a:r>
              <a:rPr lang="en-US" dirty="0" smtClean="0"/>
              <a:t>Space has </a:t>
            </a:r>
            <a:r>
              <a:rPr lang="en-US" b="1" dirty="0"/>
              <a:t>rotational invariance</a:t>
            </a:r>
            <a:r>
              <a:rPr lang="en-US" dirty="0"/>
              <a:t>.  You can align your apparatus E-W or N-S, and it doesn’t matter.</a:t>
            </a:r>
          </a:p>
          <a:p>
            <a:r>
              <a:rPr lang="en-US" b="1" dirty="0"/>
              <a:t>Time</a:t>
            </a:r>
            <a:r>
              <a:rPr lang="en-US" dirty="0"/>
              <a:t> has a similar translational invariance.  It doesn’t matter </a:t>
            </a:r>
            <a:r>
              <a:rPr lang="en-US" i="1" dirty="0"/>
              <a:t>w</a:t>
            </a:r>
            <a:r>
              <a:rPr lang="en-US" dirty="0"/>
              <a:t>hen you do your experiment.</a:t>
            </a:r>
          </a:p>
          <a:p>
            <a:r>
              <a:rPr lang="en-US" dirty="0"/>
              <a:t>If space and time did not have these properties, then one could determine an absolute position, orientation, and time.  That is, Aristotle would be correct.</a:t>
            </a:r>
          </a:p>
          <a:p>
            <a:r>
              <a:rPr lang="en-US" dirty="0"/>
              <a:t>Together with </a:t>
            </a:r>
            <a:r>
              <a:rPr lang="en-US" b="1" dirty="0"/>
              <a:t>Galilean invariance</a:t>
            </a:r>
            <a:r>
              <a:rPr lang="en-US" dirty="0"/>
              <a:t> (it doesn’t matter how fast you’re "moving" or which way), these are the symmetries </a:t>
            </a:r>
            <a:r>
              <a:rPr lang="en-US" dirty="0" smtClean="0"/>
              <a:t>of Newton’s </a:t>
            </a:r>
            <a:r>
              <a:rPr lang="en-US" dirty="0"/>
              <a:t>space and time.  They are </a:t>
            </a:r>
            <a:r>
              <a:rPr lang="en-US" b="1" dirty="0"/>
              <a:t>testable</a:t>
            </a:r>
            <a:r>
              <a:rPr lang="en-US" dirty="0"/>
              <a:t>.  One can either do the experiments oneself or watch them being done.</a:t>
            </a:r>
          </a:p>
          <a:p>
            <a:endParaRPr lang="en-US" dirty="0"/>
          </a:p>
        </p:txBody>
      </p:sp>
    </p:spTree>
    <p:extLst>
      <p:ext uri="{BB962C8B-B14F-4D97-AF65-F5344CB8AC3E}">
        <p14:creationId xmlns:p14="http://schemas.microsoft.com/office/powerpoint/2010/main" val="37747651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u="sng" dirty="0"/>
              <a:t>How </a:t>
            </a:r>
            <a:r>
              <a:rPr lang="en-US" u="sng" dirty="0" smtClean="0"/>
              <a:t>are </a:t>
            </a:r>
            <a:r>
              <a:rPr lang="en-US" u="sng" dirty="0"/>
              <a:t>the symmetries </a:t>
            </a:r>
            <a:r>
              <a:rPr lang="en-US" u="sng" dirty="0" smtClean="0"/>
              <a:t>manifest?</a:t>
            </a:r>
            <a:endParaRPr lang="en-US" dirty="0"/>
          </a:p>
        </p:txBody>
      </p:sp>
      <p:sp>
        <p:nvSpPr>
          <p:cNvPr id="3" name="Content Placeholder 2"/>
          <p:cNvSpPr>
            <a:spLocks noGrp="1"/>
          </p:cNvSpPr>
          <p:nvPr>
            <p:ph idx="1"/>
          </p:nvPr>
        </p:nvSpPr>
        <p:spPr>
          <a:xfrm>
            <a:off x="0" y="1143000"/>
            <a:ext cx="9144000" cy="5410200"/>
          </a:xfrm>
        </p:spPr>
        <p:txBody>
          <a:bodyPr>
            <a:normAutofit fontScale="70000" lnSpcReduction="20000"/>
          </a:bodyPr>
          <a:lstStyle/>
          <a:p>
            <a:r>
              <a:rPr lang="en-US" dirty="0"/>
              <a:t>Look at Newton’s law of gravitation</a:t>
            </a:r>
            <a:r>
              <a:rPr lang="en-US" dirty="0" smtClean="0"/>
              <a:t>:</a:t>
            </a:r>
            <a:endParaRPr lang="en-US" dirty="0"/>
          </a:p>
          <a:p>
            <a:pPr marL="0" indent="0">
              <a:buNone/>
            </a:pPr>
            <a:r>
              <a:rPr lang="en-US" dirty="0"/>
              <a:t/>
            </a:r>
            <a:br>
              <a:rPr lang="en-US" dirty="0"/>
            </a:br>
            <a:r>
              <a:rPr lang="en-US" dirty="0" smtClean="0"/>
              <a:t/>
            </a:r>
            <a:br>
              <a:rPr lang="en-US" dirty="0" smtClean="0"/>
            </a:br>
            <a:r>
              <a:rPr lang="en-US" dirty="0"/>
              <a:t> </a:t>
            </a:r>
          </a:p>
          <a:p>
            <a:pPr marL="0" indent="0">
              <a:buNone/>
            </a:pPr>
            <a:endParaRPr lang="en-US" dirty="0"/>
          </a:p>
          <a:p>
            <a:pPr marL="0" indent="0">
              <a:buNone/>
            </a:pPr>
            <a:r>
              <a:rPr lang="en-US" dirty="0"/>
              <a:t> </a:t>
            </a:r>
            <a:endParaRPr lang="en-US" dirty="0" smtClean="0">
              <a:effectLst/>
            </a:endParaRPr>
          </a:p>
          <a:p>
            <a:endParaRPr lang="en-US" dirty="0"/>
          </a:p>
          <a:p>
            <a:r>
              <a:rPr lang="en-US" dirty="0" smtClean="0"/>
              <a:t>The </a:t>
            </a:r>
            <a:r>
              <a:rPr lang="en-US" dirty="0"/>
              <a:t>space &amp; time symmetries tell us:</a:t>
            </a:r>
          </a:p>
          <a:p>
            <a:pPr lvl="1"/>
            <a:r>
              <a:rPr lang="en-US" dirty="0"/>
              <a:t>Absolute time may not appear in the equation</a:t>
            </a:r>
            <a:r>
              <a:rPr lang="en-US" dirty="0" smtClean="0"/>
              <a:t>. (time translation)</a:t>
            </a:r>
            <a:endParaRPr lang="en-US" dirty="0"/>
          </a:p>
          <a:p>
            <a:pPr lvl="1"/>
            <a:r>
              <a:rPr lang="en-US" dirty="0"/>
              <a:t>Only the </a:t>
            </a:r>
            <a:r>
              <a:rPr lang="en-US" i="1" dirty="0"/>
              <a:t>relative</a:t>
            </a:r>
            <a:r>
              <a:rPr lang="en-US" dirty="0"/>
              <a:t> position, </a:t>
            </a:r>
            <a:r>
              <a:rPr lang="en-US" b="1" dirty="0"/>
              <a:t>r</a:t>
            </a:r>
            <a:r>
              <a:rPr lang="en-US" b="1" baseline="-25000" dirty="0"/>
              <a:t>12</a:t>
            </a:r>
            <a:r>
              <a:rPr lang="en-US" b="1" dirty="0"/>
              <a:t>  </a:t>
            </a:r>
            <a:r>
              <a:rPr lang="en-US" dirty="0"/>
              <a:t>may appear in the equation</a:t>
            </a:r>
            <a:r>
              <a:rPr lang="en-US" dirty="0" smtClean="0"/>
              <a:t>. (space translation)</a:t>
            </a:r>
            <a:endParaRPr lang="en-US" dirty="0"/>
          </a:p>
          <a:p>
            <a:pPr lvl="1"/>
            <a:r>
              <a:rPr lang="en-US" dirty="0"/>
              <a:t>The forces must point along the line joining the objects, if the forces depend only on relative positions, not velocities</a:t>
            </a:r>
            <a:r>
              <a:rPr lang="en-US" dirty="0" smtClean="0"/>
              <a:t>. (space rotation)</a:t>
            </a:r>
            <a:endParaRPr lang="en-US" dirty="0"/>
          </a:p>
          <a:p>
            <a:r>
              <a:rPr lang="en-US" dirty="0"/>
              <a:t>Note that if we either rotate the system, or look at it from a different direction, the same laws work. If we rotate the system and ourselves together to some new angular position, everything even </a:t>
            </a:r>
            <a:r>
              <a:rPr lang="en-US" i="1" dirty="0"/>
              <a:t>looks</a:t>
            </a:r>
            <a:r>
              <a:rPr lang="en-US" dirty="0"/>
              <a:t> identical. There’s no way to know that we’d all been rotated without looking outside, e.g. at the stars.</a:t>
            </a:r>
          </a:p>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199" y="1143000"/>
            <a:ext cx="378725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4"/>
          <p:cNvGrpSpPr/>
          <p:nvPr/>
        </p:nvGrpSpPr>
        <p:grpSpPr>
          <a:xfrm>
            <a:off x="1219200" y="1898376"/>
            <a:ext cx="3733800" cy="1137956"/>
            <a:chOff x="1219200" y="1898376"/>
            <a:chExt cx="3733800" cy="1137956"/>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898376"/>
              <a:ext cx="373380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895599" y="2667000"/>
              <a:ext cx="457201" cy="369332"/>
            </a:xfrm>
            <a:prstGeom prst="rect">
              <a:avLst/>
            </a:prstGeom>
          </p:spPr>
          <p:txBody>
            <a:bodyPr wrap="square">
              <a:spAutoFit/>
            </a:bodyPr>
            <a:lstStyle/>
            <a:p>
              <a:r>
                <a:rPr lang="en-US" dirty="0" smtClean="0"/>
                <a:t>r</a:t>
              </a:r>
              <a:r>
                <a:rPr lang="en-US" baseline="-25000" dirty="0" smtClean="0"/>
                <a:t>12</a:t>
              </a:r>
              <a:endParaRPr lang="en-US" dirty="0"/>
            </a:p>
          </p:txBody>
        </p:sp>
      </p:grpSp>
    </p:spTree>
    <p:extLst>
      <p:ext uri="{BB962C8B-B14F-4D97-AF65-F5344CB8AC3E}">
        <p14:creationId xmlns:p14="http://schemas.microsoft.com/office/powerpoint/2010/main" val="7127613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838200"/>
          </a:xfrm>
        </p:spPr>
        <p:txBody>
          <a:bodyPr>
            <a:normAutofit fontScale="90000"/>
          </a:bodyPr>
          <a:lstStyle/>
          <a:p>
            <a:r>
              <a:rPr lang="en-US" dirty="0" smtClean="0"/>
              <a:t>More symmetries of gravity </a:t>
            </a:r>
            <a:r>
              <a:rPr lang="en-US" dirty="0"/>
              <a:t/>
            </a:r>
            <a:br>
              <a:rPr lang="en-US" dirty="0"/>
            </a:br>
            <a:endParaRPr lang="en-US" dirty="0"/>
          </a:p>
        </p:txBody>
      </p:sp>
      <p:sp>
        <p:nvSpPr>
          <p:cNvPr id="3" name="Content Placeholder 2"/>
          <p:cNvSpPr>
            <a:spLocks noGrp="1"/>
          </p:cNvSpPr>
          <p:nvPr>
            <p:ph idx="1"/>
          </p:nvPr>
        </p:nvSpPr>
        <p:spPr>
          <a:xfrm>
            <a:off x="0" y="609600"/>
            <a:ext cx="9144000" cy="4495800"/>
          </a:xfrm>
        </p:spPr>
        <p:txBody>
          <a:bodyPr>
            <a:normAutofit fontScale="70000" lnSpcReduction="20000"/>
          </a:bodyPr>
          <a:lstStyle/>
          <a:p>
            <a:r>
              <a:rPr lang="en-US" dirty="0"/>
              <a:t>“Galilean relativity</a:t>
            </a:r>
            <a:r>
              <a:rPr lang="en-US" dirty="0" smtClean="0"/>
              <a:t>”: If </a:t>
            </a:r>
            <a:r>
              <a:rPr lang="en-US" dirty="0"/>
              <a:t>you set both objects in the same uniform motion, their distance is unchanged. So the force is unchanged. The predicted acceleration is thus unchanged. Adding a fixed velocity does leave the accelerations unchanged. So Newton's gravity fits Galilean relativity</a:t>
            </a:r>
            <a:r>
              <a:rPr lang="en-US" dirty="0" smtClean="0"/>
              <a:t>.</a:t>
            </a:r>
            <a:br>
              <a:rPr lang="en-US" dirty="0" smtClean="0"/>
            </a:br>
            <a:endParaRPr lang="en-US" dirty="0"/>
          </a:p>
          <a:p>
            <a:r>
              <a:rPr lang="en-US" dirty="0" smtClean="0"/>
              <a:t>Notice </a:t>
            </a:r>
            <a:r>
              <a:rPr lang="en-US" dirty="0"/>
              <a:t>another symmetry: between m and M. The law itself does not distinguish anything qualitative between the objects. If you change the names, you still calculate exactly the same forces.</a:t>
            </a:r>
          </a:p>
          <a:p>
            <a:pPr marL="0" indent="0">
              <a:buNone/>
            </a:pPr>
            <a:r>
              <a:rPr lang="en-US" dirty="0"/>
              <a:t> </a:t>
            </a:r>
          </a:p>
          <a:p>
            <a:r>
              <a:rPr lang="en-US" dirty="0"/>
              <a:t>There's a peculiarity about the law of gravity: the amount some object (same m) accelerates does not depend on its mass, which cancels out when you combine a=F/m with F=</a:t>
            </a:r>
            <a:r>
              <a:rPr lang="en-US" dirty="0" err="1"/>
              <a:t>GmM</a:t>
            </a:r>
            <a:r>
              <a:rPr lang="en-US" dirty="0"/>
              <a:t>/r</a:t>
            </a:r>
            <a:r>
              <a:rPr lang="en-US" baseline="30000" dirty="0"/>
              <a:t>2</a:t>
            </a:r>
            <a:r>
              <a:rPr lang="en-US" dirty="0"/>
              <a:t> to give a=GM/ r</a:t>
            </a:r>
            <a:r>
              <a:rPr lang="en-US" baseline="30000" dirty="0"/>
              <a:t>2</a:t>
            </a:r>
            <a:r>
              <a:rPr lang="en-US" dirty="0"/>
              <a:t>. </a:t>
            </a:r>
          </a:p>
          <a:p>
            <a:pPr lvl="1"/>
            <a:r>
              <a:rPr lang="en-US" dirty="0" smtClean="0"/>
              <a:t>If </a:t>
            </a:r>
            <a:r>
              <a:rPr lang="en-US" dirty="0"/>
              <a:t>gravity were the only force law, we would not bother to describe "forces" but would simply say that every object with mass M caused every other object to accelerate by an </a:t>
            </a:r>
            <a:r>
              <a:rPr lang="en-US" dirty="0" smtClean="0"/>
              <a:t>amount</a:t>
            </a:r>
            <a:r>
              <a:rPr lang="en-US" dirty="0"/>
              <a:t>:</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834186602"/>
              </p:ext>
            </p:extLst>
          </p:nvPr>
        </p:nvGraphicFramePr>
        <p:xfrm>
          <a:off x="3810000" y="4954588"/>
          <a:ext cx="3599682" cy="1065212"/>
        </p:xfrm>
        <a:graphic>
          <a:graphicData uri="http://schemas.openxmlformats.org/presentationml/2006/ole">
            <mc:AlternateContent xmlns:mc="http://schemas.openxmlformats.org/markup-compatibility/2006">
              <mc:Choice xmlns:v="urn:schemas-microsoft-com:vml" Requires="v">
                <p:oleObj spid="_x0000_s2113" name="Equation" r:id="rId3" imgW="1536700" imgH="457200" progId="Equation.3">
                  <p:embed/>
                </p:oleObj>
              </mc:Choice>
              <mc:Fallback>
                <p:oleObj name="Equation" r:id="rId3" imgW="1536700" imgH="457200" progId="Equation.3">
                  <p:embed/>
                  <p:pic>
                    <p:nvPicPr>
                      <p:cNvPr id="0" name="Picture 31"/>
                      <p:cNvPicPr>
                        <a:picLocks noChangeAspect="1" noChangeArrowheads="1"/>
                      </p:cNvPicPr>
                      <p:nvPr/>
                    </p:nvPicPr>
                    <p:blipFill>
                      <a:blip r:embed="rId4"/>
                      <a:srcRect/>
                      <a:stretch>
                        <a:fillRect/>
                      </a:stretch>
                    </p:blipFill>
                    <p:spPr bwMode="auto">
                      <a:xfrm>
                        <a:off x="3810000" y="4954588"/>
                        <a:ext cx="3599682" cy="1065212"/>
                      </a:xfrm>
                      <a:prstGeom prst="rect">
                        <a:avLst/>
                      </a:prstGeom>
                      <a:noFill/>
                      <a:extLst/>
                    </p:spPr>
                  </p:pic>
                </p:oleObj>
              </mc:Fallback>
            </mc:AlternateContent>
          </a:graphicData>
        </a:graphic>
      </p:graphicFrame>
    </p:spTree>
    <p:extLst>
      <p:ext uri="{BB962C8B-B14F-4D97-AF65-F5344CB8AC3E}">
        <p14:creationId xmlns:p14="http://schemas.microsoft.com/office/powerpoint/2010/main" val="402105989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417638"/>
          </a:xfrm>
        </p:spPr>
        <p:txBody>
          <a:bodyPr>
            <a:normAutofit fontScale="90000"/>
          </a:bodyPr>
          <a:lstStyle/>
          <a:p>
            <a:r>
              <a:rPr lang="en-US" u="sng" dirty="0"/>
              <a:t>Two </a:t>
            </a:r>
            <a:r>
              <a:rPr lang="en-US" u="sng" dirty="0" smtClean="0"/>
              <a:t>more </a:t>
            </a:r>
            <a:r>
              <a:rPr lang="en-US" u="sng" dirty="0"/>
              <a:t>symmetries</a:t>
            </a:r>
            <a:r>
              <a:rPr lang="en-US" dirty="0"/>
              <a:t> </a:t>
            </a:r>
            <a:r>
              <a:rPr lang="en-US" dirty="0" smtClean="0"/>
              <a:t/>
            </a:r>
            <a:br>
              <a:rPr lang="en-US" dirty="0" smtClean="0"/>
            </a:br>
            <a:r>
              <a:rPr lang="en-US" sz="2000" dirty="0"/>
              <a:t>(important later in the course)</a:t>
            </a:r>
            <a:r>
              <a:rPr lang="en-US" dirty="0"/>
              <a:t/>
            </a:r>
            <a:br>
              <a:rPr lang="en-US" dirty="0"/>
            </a:br>
            <a:endParaRPr lang="en-US" dirty="0"/>
          </a:p>
        </p:txBody>
      </p:sp>
      <p:sp>
        <p:nvSpPr>
          <p:cNvPr id="3" name="Content Placeholder 2"/>
          <p:cNvSpPr>
            <a:spLocks noGrp="1"/>
          </p:cNvSpPr>
          <p:nvPr>
            <p:ph idx="1"/>
          </p:nvPr>
        </p:nvSpPr>
        <p:spPr>
          <a:xfrm>
            <a:off x="0" y="914400"/>
            <a:ext cx="9144000" cy="5211763"/>
          </a:xfrm>
        </p:spPr>
        <p:txBody>
          <a:bodyPr>
            <a:normAutofit fontScale="77500" lnSpcReduction="20000"/>
          </a:bodyPr>
          <a:lstStyle/>
          <a:p>
            <a:pPr lvl="0"/>
            <a:r>
              <a:rPr lang="en-US" b="1" dirty="0"/>
              <a:t>Time reversal</a:t>
            </a:r>
            <a:r>
              <a:rPr lang="en-US" dirty="0"/>
              <a:t>.  So long as the forces (like gravity) depend only on positions, not velocities, Newton’s laws tell us that every physical process can proceed as well in reverse.  If one runs a film backward, nothing impossible happens.  Mathematically, if we let t (time) become -t, Newton’s equations remain valid, because in calculating acceleration, we divide </a:t>
            </a:r>
            <a:r>
              <a:rPr lang="en-US" u="sng" dirty="0"/>
              <a:t>twice </a:t>
            </a:r>
            <a:r>
              <a:rPr lang="en-US" dirty="0"/>
              <a:t>by time increments, so it doesn't matter if we call both increments positive or negative.</a:t>
            </a:r>
          </a:p>
          <a:p>
            <a:pPr lvl="1"/>
            <a:r>
              <a:rPr lang="en-US" dirty="0" smtClean="0"/>
              <a:t>Later </a:t>
            </a:r>
            <a:r>
              <a:rPr lang="en-US" dirty="0"/>
              <a:t>we'll see velocity-dependent forces, but it turns out they also end up looking right in reverse, because the product of </a:t>
            </a:r>
            <a:r>
              <a:rPr lang="en-US" u="sng" dirty="0"/>
              <a:t>two</a:t>
            </a:r>
            <a:r>
              <a:rPr lang="en-US" dirty="0"/>
              <a:t> velocities enters into the force laws</a:t>
            </a:r>
            <a:r>
              <a:rPr lang="en-US" dirty="0" smtClean="0"/>
              <a:t>.</a:t>
            </a:r>
            <a:endParaRPr lang="en-US" dirty="0"/>
          </a:p>
          <a:p>
            <a:pPr lvl="1"/>
            <a:r>
              <a:rPr lang="en-US" dirty="0" smtClean="0"/>
              <a:t>Is </a:t>
            </a:r>
            <a:r>
              <a:rPr lang="en-US" dirty="0"/>
              <a:t>time-reversal symmetry really correct?  The future is not the same as the past. At a microscopic level, T-reversal fails in a very subtle way, but that doesn't account for the gross violations seen at the level of our experience. Stay tuned</a:t>
            </a:r>
            <a:r>
              <a:rPr lang="en-US" dirty="0" smtClean="0"/>
              <a:t>.</a:t>
            </a:r>
            <a:endParaRPr lang="en-US" dirty="0"/>
          </a:p>
          <a:p>
            <a:pPr lvl="0"/>
            <a:r>
              <a:rPr lang="en-US" b="1" dirty="0"/>
              <a:t>Parity</a:t>
            </a:r>
            <a:r>
              <a:rPr lang="en-US" dirty="0"/>
              <a:t> (mirror image).  The mirror world behaves identically to ours.  This turns out not to be true in a subtle way.</a:t>
            </a:r>
          </a:p>
          <a:p>
            <a:endParaRPr lang="en-US" dirty="0"/>
          </a:p>
        </p:txBody>
      </p:sp>
    </p:spTree>
    <p:extLst>
      <p:ext uri="{BB962C8B-B14F-4D97-AF65-F5344CB8AC3E}">
        <p14:creationId xmlns:p14="http://schemas.microsoft.com/office/powerpoint/2010/main" val="396509971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2707</Words>
  <Application>Microsoft Macintosh PowerPoint</Application>
  <PresentationFormat>On-screen Show (4:3)</PresentationFormat>
  <Paragraphs>167</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Equation</vt:lpstr>
      <vt:lpstr>Topics for today</vt:lpstr>
      <vt:lpstr>Newton review</vt:lpstr>
      <vt:lpstr>Newton's Definitions: </vt:lpstr>
      <vt:lpstr>Resolution of a debate</vt:lpstr>
      <vt:lpstr>On hidden assumptions</vt:lpstr>
      <vt:lpstr>Symmetries of Space and Time in Newton's Physics </vt:lpstr>
      <vt:lpstr>How are the symmetries manifest?</vt:lpstr>
      <vt:lpstr>More symmetries of gravity  </vt:lpstr>
      <vt:lpstr>Two more symmetries  (important later in the course) </vt:lpstr>
      <vt:lpstr>Why is symmetry a good thing to discover?</vt:lpstr>
      <vt:lpstr>Conservation Laws  you can predict a few things even in complicated systems</vt:lpstr>
      <vt:lpstr>What absolutes remain?</vt:lpstr>
      <vt:lpstr>Accelerating with respect to what?</vt:lpstr>
      <vt:lpstr>Newton's thought experiments </vt:lpstr>
      <vt:lpstr>Metaphysics: some varieties</vt:lpstr>
      <vt:lpstr>Sklar's Arguments  </vt:lpstr>
      <vt:lpstr>What is the cause of gravity? </vt:lpstr>
      <vt:lpstr>PowerPoint Presentation</vt:lpstr>
      <vt:lpstr>Metaphysics: some varieties</vt:lpstr>
      <vt:lpstr>Some unstated assumptions of Newton’s physics </vt:lpstr>
      <vt:lpstr>Some further questions to ponder </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Topics for today</dc:title>
  <dc:creator>Physics</dc:creator>
  <cp:lastModifiedBy>David Ceperley</cp:lastModifiedBy>
  <cp:revision>46</cp:revision>
  <dcterms:created xsi:type="dcterms:W3CDTF">2013-09-10T15:28:50Z</dcterms:created>
  <dcterms:modified xsi:type="dcterms:W3CDTF">2015-02-03T16:30:51Z</dcterms:modified>
</cp:coreProperties>
</file>