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57" r:id="rId6"/>
    <p:sldId id="258" r:id="rId7"/>
    <p:sldId id="259" r:id="rId8"/>
    <p:sldId id="260" r:id="rId9"/>
    <p:sldId id="274" r:id="rId10"/>
    <p:sldId id="275" r:id="rId11"/>
    <p:sldId id="276" r:id="rId12"/>
    <p:sldId id="277"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1312"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9D095D-9366-41DE-9C6D-CB74496C8812}" type="datetimeFigureOut">
              <a:rPr lang="en-US" smtClean="0"/>
              <a:t>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1325901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9D095D-9366-41DE-9C6D-CB74496C8812}" type="datetimeFigureOut">
              <a:rPr lang="en-US" smtClean="0"/>
              <a:t>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3502333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9D095D-9366-41DE-9C6D-CB74496C8812}" type="datetimeFigureOut">
              <a:rPr lang="en-US" smtClean="0"/>
              <a:t>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359413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9D095D-9366-41DE-9C6D-CB74496C8812}" type="datetimeFigureOut">
              <a:rPr lang="en-US" smtClean="0"/>
              <a:t>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22811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9D095D-9366-41DE-9C6D-CB74496C8812}" type="datetimeFigureOut">
              <a:rPr lang="en-US" smtClean="0"/>
              <a:t>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334632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9D095D-9366-41DE-9C6D-CB74496C8812}" type="datetimeFigureOut">
              <a:rPr lang="en-US" smtClean="0"/>
              <a:t>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10802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9D095D-9366-41DE-9C6D-CB74496C8812}" type="datetimeFigureOut">
              <a:rPr lang="en-US" smtClean="0"/>
              <a:t>2/4/15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1093909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9D095D-9366-41DE-9C6D-CB74496C8812}" type="datetimeFigureOut">
              <a:rPr lang="en-US" smtClean="0"/>
              <a:t>2/4/15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131827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D095D-9366-41DE-9C6D-CB74496C8812}" type="datetimeFigureOut">
              <a:rPr lang="en-US" smtClean="0"/>
              <a:t>2/4/15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1023855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9D095D-9366-41DE-9C6D-CB74496C8812}" type="datetimeFigureOut">
              <a:rPr lang="en-US" smtClean="0"/>
              <a:t>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2623750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9D095D-9366-41DE-9C6D-CB74496C8812}" type="datetimeFigureOut">
              <a:rPr lang="en-US" smtClean="0"/>
              <a:t>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F0C5B-E17C-4B58-9825-01E6EB999DA8}" type="slidenum">
              <a:rPr lang="en-US" smtClean="0"/>
              <a:t>‹#›</a:t>
            </a:fld>
            <a:endParaRPr lang="en-US"/>
          </a:p>
        </p:txBody>
      </p:sp>
    </p:spTree>
    <p:extLst>
      <p:ext uri="{BB962C8B-B14F-4D97-AF65-F5344CB8AC3E}">
        <p14:creationId xmlns:p14="http://schemas.microsoft.com/office/powerpoint/2010/main" val="29196082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D095D-9366-41DE-9C6D-CB74496C8812}" type="datetimeFigureOut">
              <a:rPr lang="en-US" smtClean="0"/>
              <a:t>2/4/15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2F0C5B-E17C-4B58-9825-01E6EB999DA8}" type="slidenum">
              <a:rPr lang="en-US" smtClean="0"/>
              <a:t>‹#›</a:t>
            </a:fld>
            <a:endParaRPr lang="en-US"/>
          </a:p>
        </p:txBody>
      </p:sp>
    </p:spTree>
    <p:extLst>
      <p:ext uri="{BB962C8B-B14F-4D97-AF65-F5344CB8AC3E}">
        <p14:creationId xmlns:p14="http://schemas.microsoft.com/office/powerpoint/2010/main" val="1102603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lstStyle/>
          <a:p>
            <a:r>
              <a:rPr lang="en-US" dirty="0" smtClean="0">
                <a:solidFill>
                  <a:schemeClr val="accent2">
                    <a:lumMod val="75000"/>
                  </a:schemeClr>
                </a:solidFill>
              </a:rPr>
              <a:t>Fallout from Newton</a:t>
            </a:r>
            <a:endParaRPr lang="en-US" dirty="0">
              <a:solidFill>
                <a:schemeClr val="accent2">
                  <a:lumMod val="75000"/>
                </a:schemeClr>
              </a:solidFill>
            </a:endParaRPr>
          </a:p>
        </p:txBody>
      </p:sp>
      <p:sp>
        <p:nvSpPr>
          <p:cNvPr id="3" name="Subtitle 2"/>
          <p:cNvSpPr>
            <a:spLocks noGrp="1"/>
          </p:cNvSpPr>
          <p:nvPr>
            <p:ph type="subTitle" idx="1"/>
          </p:nvPr>
        </p:nvSpPr>
        <p:spPr>
          <a:xfrm>
            <a:off x="838200" y="1828799"/>
            <a:ext cx="6705600" cy="2286001"/>
          </a:xfrm>
        </p:spPr>
        <p:txBody>
          <a:bodyPr>
            <a:noAutofit/>
          </a:bodyPr>
          <a:lstStyle/>
          <a:p>
            <a:r>
              <a:rPr lang="en-US" sz="2000" u="sng" dirty="0">
                <a:solidFill>
                  <a:schemeClr val="tx1"/>
                </a:solidFill>
              </a:rPr>
              <a:t>Themes </a:t>
            </a:r>
            <a:endParaRPr lang="en-US" sz="2000" dirty="0">
              <a:solidFill>
                <a:schemeClr val="tx1"/>
              </a:solidFill>
            </a:endParaRPr>
          </a:p>
          <a:p>
            <a:pPr lvl="0"/>
            <a:r>
              <a:rPr lang="en-US" sz="2000" dirty="0">
                <a:solidFill>
                  <a:schemeClr val="tx1"/>
                </a:solidFill>
              </a:rPr>
              <a:t>Philosophical fallout from Newton</a:t>
            </a:r>
          </a:p>
          <a:p>
            <a:pPr lvl="0"/>
            <a:r>
              <a:rPr lang="en-US" sz="2000" dirty="0" smtClean="0">
                <a:solidFill>
                  <a:schemeClr val="tx1"/>
                </a:solidFill>
              </a:rPr>
              <a:t>Induction</a:t>
            </a:r>
          </a:p>
          <a:p>
            <a:pPr lvl="0"/>
            <a:r>
              <a:rPr lang="en-US" sz="2000" dirty="0" smtClean="0">
                <a:solidFill>
                  <a:schemeClr val="tx1"/>
                </a:solidFill>
              </a:rPr>
              <a:t>Causality </a:t>
            </a:r>
            <a:r>
              <a:rPr lang="en-US" sz="2000" dirty="0">
                <a:solidFill>
                  <a:schemeClr val="tx1"/>
                </a:solidFill>
              </a:rPr>
              <a:t>and </a:t>
            </a:r>
            <a:r>
              <a:rPr lang="en-US" sz="2000" dirty="0" smtClean="0">
                <a:solidFill>
                  <a:schemeClr val="tx1"/>
                </a:solidFill>
              </a:rPr>
              <a:t>determinism</a:t>
            </a:r>
          </a:p>
          <a:p>
            <a:pPr lvl="0"/>
            <a:r>
              <a:rPr lang="en-US" sz="2000" dirty="0" smtClean="0">
                <a:solidFill>
                  <a:schemeClr val="tx1"/>
                </a:solidFill>
              </a:rPr>
              <a:t>Chaos </a:t>
            </a:r>
            <a:endParaRPr lang="en-US" sz="2000" dirty="0">
              <a:solidFill>
                <a:schemeClr val="tx1"/>
              </a:solidFill>
            </a:endParaRPr>
          </a:p>
        </p:txBody>
      </p:sp>
      <p:sp>
        <p:nvSpPr>
          <p:cNvPr id="4" name="TextBox 3"/>
          <p:cNvSpPr txBox="1"/>
          <p:nvPr/>
        </p:nvSpPr>
        <p:spPr>
          <a:xfrm>
            <a:off x="2438400" y="4736068"/>
            <a:ext cx="3540189" cy="369332"/>
          </a:xfrm>
          <a:prstGeom prst="rect">
            <a:avLst/>
          </a:prstGeom>
          <a:noFill/>
          <a:ln>
            <a:solidFill>
              <a:schemeClr val="accent1"/>
            </a:solidFill>
          </a:ln>
        </p:spPr>
        <p:txBody>
          <a:bodyPr wrap="none" rtlCol="0">
            <a:spAutoFit/>
          </a:bodyPr>
          <a:lstStyle/>
          <a:p>
            <a:r>
              <a:rPr lang="en-US" dirty="0" smtClean="0"/>
              <a:t>Next homework due next Thursday</a:t>
            </a:r>
          </a:p>
        </p:txBody>
      </p:sp>
    </p:spTree>
    <p:extLst>
      <p:ext uri="{BB962C8B-B14F-4D97-AF65-F5344CB8AC3E}">
        <p14:creationId xmlns:p14="http://schemas.microsoft.com/office/powerpoint/2010/main" val="30617181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u="sng" dirty="0" smtClean="0"/>
              <a:t>Energy</a:t>
            </a:r>
            <a:endParaRPr lang="en-US" dirty="0"/>
          </a:p>
        </p:txBody>
      </p:sp>
      <p:sp>
        <p:nvSpPr>
          <p:cNvPr id="3" name="Content Placeholder 2"/>
          <p:cNvSpPr>
            <a:spLocks noGrp="1"/>
          </p:cNvSpPr>
          <p:nvPr>
            <p:ph idx="1"/>
          </p:nvPr>
        </p:nvSpPr>
        <p:spPr>
          <a:xfrm>
            <a:off x="0" y="914400"/>
            <a:ext cx="9144000" cy="5486400"/>
          </a:xfrm>
        </p:spPr>
        <p:txBody>
          <a:bodyPr>
            <a:normAutofit fontScale="70000" lnSpcReduction="20000"/>
          </a:bodyPr>
          <a:lstStyle/>
          <a:p>
            <a:r>
              <a:rPr lang="en-US" dirty="0"/>
              <a:t>Energy conservation is more difficult to observe than momentum, because energy can exist in various subtle forms. (So can momentum, but in many cases it stays in the form of nice visible motions</a:t>
            </a:r>
            <a:r>
              <a:rPr lang="en-US" dirty="0" smtClean="0"/>
              <a:t>.)</a:t>
            </a:r>
          </a:p>
          <a:p>
            <a:endParaRPr lang="en-US" dirty="0"/>
          </a:p>
          <a:p>
            <a:r>
              <a:rPr lang="en-US" dirty="0" smtClean="0"/>
              <a:t>For pure gravity sum up </a:t>
            </a:r>
            <a:r>
              <a:rPr lang="en-US" dirty="0"/>
              <a:t>every </a:t>
            </a:r>
            <a:r>
              <a:rPr lang="en-US" dirty="0" smtClean="0"/>
              <a:t>mv</a:t>
            </a:r>
            <a:r>
              <a:rPr lang="en-US" baseline="30000" dirty="0" smtClean="0"/>
              <a:t>2</a:t>
            </a:r>
            <a:r>
              <a:rPr lang="en-US" dirty="0" smtClean="0"/>
              <a:t>/2 and every –</a:t>
            </a:r>
            <a:r>
              <a:rPr lang="en-US" dirty="0" err="1" smtClean="0"/>
              <a:t>GmM</a:t>
            </a:r>
            <a:r>
              <a:rPr lang="en-US" dirty="0" smtClean="0"/>
              <a:t>/r: </a:t>
            </a:r>
          </a:p>
          <a:p>
            <a:pPr lvl="1"/>
            <a:r>
              <a:rPr lang="en-US" dirty="0" smtClean="0"/>
              <a:t>It’s conserved!</a:t>
            </a:r>
            <a:endParaRPr lang="en-US" dirty="0"/>
          </a:p>
          <a:p>
            <a:pPr lvl="1"/>
            <a:r>
              <a:rPr lang="en-US" dirty="0"/>
              <a:t>Call mv</a:t>
            </a:r>
            <a:r>
              <a:rPr lang="en-US" baseline="30000" dirty="0"/>
              <a:t>2</a:t>
            </a:r>
            <a:r>
              <a:rPr lang="en-US" dirty="0"/>
              <a:t>/2 kinetic </a:t>
            </a:r>
            <a:r>
              <a:rPr lang="en-US" dirty="0" smtClean="0"/>
              <a:t>energy</a:t>
            </a:r>
          </a:p>
          <a:p>
            <a:pPr lvl="1"/>
            <a:r>
              <a:rPr lang="en-US" dirty="0" smtClean="0"/>
              <a:t>Call </a:t>
            </a:r>
            <a:r>
              <a:rPr lang="en-US" dirty="0"/>
              <a:t>–</a:t>
            </a:r>
            <a:r>
              <a:rPr lang="en-US" dirty="0" err="1" smtClean="0"/>
              <a:t>GmM</a:t>
            </a:r>
            <a:r>
              <a:rPr lang="en-US" smtClean="0"/>
              <a:t>/r </a:t>
            </a:r>
            <a:r>
              <a:rPr lang="en-US" dirty="0" smtClean="0"/>
              <a:t>potential energy</a:t>
            </a:r>
            <a:endParaRPr lang="en-US" dirty="0"/>
          </a:p>
          <a:p>
            <a:pPr lvl="0"/>
            <a:r>
              <a:rPr lang="en-US" dirty="0" smtClean="0"/>
              <a:t>Generalize </a:t>
            </a:r>
            <a:r>
              <a:rPr lang="en-US" dirty="0"/>
              <a:t>potential energy </a:t>
            </a:r>
            <a:r>
              <a:rPr lang="en-US" dirty="0" smtClean="0"/>
              <a:t>to include other forces e.g., springs have more potential energy when they’re stretched or compressed.</a:t>
            </a:r>
          </a:p>
          <a:p>
            <a:pPr lvl="0"/>
            <a:r>
              <a:rPr lang="en-US" dirty="0" smtClean="0"/>
              <a:t>chemical </a:t>
            </a:r>
            <a:r>
              <a:rPr lang="en-US" dirty="0"/>
              <a:t>energy, "heat", …….</a:t>
            </a:r>
          </a:p>
          <a:p>
            <a:r>
              <a:rPr lang="en-US" dirty="0"/>
              <a:t>The history of heat illustrates how the interpretation of data is colored by one’s theoretical framework.  In the 18th century, heat was thought to be a </a:t>
            </a:r>
            <a:r>
              <a:rPr lang="en-US" dirty="0" smtClean="0"/>
              <a:t>distinct fluid</a:t>
            </a:r>
            <a:r>
              <a:rPr lang="en-US" dirty="0"/>
              <a:t>, the </a:t>
            </a:r>
            <a:r>
              <a:rPr lang="en-US" u="sng" dirty="0"/>
              <a:t>caloric</a:t>
            </a:r>
            <a:r>
              <a:rPr lang="en-US" dirty="0"/>
              <a:t>. </a:t>
            </a:r>
            <a:r>
              <a:rPr lang="en-US" dirty="0" smtClean="0"/>
              <a:t>(Lavoisier)  </a:t>
            </a:r>
            <a:r>
              <a:rPr lang="en-US" dirty="0"/>
              <a:t>The temperature of an object depended on the amount of caloric it contained, like the height of water in a container depends on the amount of fluid it contains. Just as water flows from higher to lower, heat would flow from hotter to colder regions.</a:t>
            </a:r>
          </a:p>
          <a:p>
            <a:endParaRPr lang="en-US" dirty="0"/>
          </a:p>
        </p:txBody>
      </p:sp>
    </p:spTree>
    <p:extLst>
      <p:ext uri="{BB962C8B-B14F-4D97-AF65-F5344CB8AC3E}">
        <p14:creationId xmlns:p14="http://schemas.microsoft.com/office/powerpoint/2010/main" val="18818856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More on energy</a:t>
            </a:r>
            <a:endParaRPr lang="en-US" dirty="0"/>
          </a:p>
        </p:txBody>
      </p:sp>
      <p:sp>
        <p:nvSpPr>
          <p:cNvPr id="3" name="Content Placeholder 2"/>
          <p:cNvSpPr>
            <a:spLocks noGrp="1"/>
          </p:cNvSpPr>
          <p:nvPr>
            <p:ph idx="1"/>
          </p:nvPr>
        </p:nvSpPr>
        <p:spPr>
          <a:xfrm>
            <a:off x="0" y="838200"/>
            <a:ext cx="8915400" cy="6019800"/>
          </a:xfrm>
        </p:spPr>
        <p:txBody>
          <a:bodyPr>
            <a:normAutofit fontScale="55000" lnSpcReduction="20000"/>
          </a:bodyPr>
          <a:lstStyle/>
          <a:p>
            <a:r>
              <a:rPr lang="en-US" sz="3800" dirty="0"/>
              <a:t>Count Rumford’s cannon-boring experiment (1798) was the first blow against caloric theory, because he could generate a seemingly unlimited amount of heat with his drills.  However, at the time, this was seen as elucidating the properties of the caloric, not refuting its existence.  (Objects do contain a seemingly infinite amount of electrical charge, i.e. much greater than the amount transferred in ordinary electrical processes,  so this isn’t a dumb idea.)</a:t>
            </a:r>
          </a:p>
          <a:p>
            <a:r>
              <a:rPr lang="en-US" sz="3800" dirty="0" smtClean="0"/>
              <a:t>Carnot’s </a:t>
            </a:r>
            <a:r>
              <a:rPr lang="en-US" sz="3800" dirty="0"/>
              <a:t>study of heat engine efficiency in 1824 was </a:t>
            </a:r>
            <a:r>
              <a:rPr lang="en-US" sz="3800" dirty="0" smtClean="0"/>
              <a:t>still done </a:t>
            </a:r>
            <a:r>
              <a:rPr lang="en-US" sz="3800" dirty="0"/>
              <a:t>entirely within the caloric theory.  The early development of efficient steam engines by Watt and others used caloric analysis.</a:t>
            </a:r>
          </a:p>
          <a:p>
            <a:r>
              <a:rPr lang="en-US" sz="3800" dirty="0" smtClean="0"/>
              <a:t>Each </a:t>
            </a:r>
            <a:r>
              <a:rPr lang="en-US" sz="3800" dirty="0"/>
              <a:t>such practical success leaves a deeper impression that the theory must be basically right</a:t>
            </a:r>
            <a:r>
              <a:rPr lang="en-US" sz="3800" dirty="0" smtClean="0"/>
              <a:t>.</a:t>
            </a:r>
            <a:r>
              <a:rPr lang="en-US" sz="3800" dirty="0"/>
              <a:t> </a:t>
            </a:r>
          </a:p>
          <a:p>
            <a:r>
              <a:rPr lang="en-US" sz="3800" dirty="0"/>
              <a:t>In the 1840s Joule explicitly demonstrated the transformation between </a:t>
            </a:r>
            <a:r>
              <a:rPr lang="en-US" sz="3800" i="1" dirty="0"/>
              <a:t>mechanical energy</a:t>
            </a:r>
            <a:r>
              <a:rPr lang="en-US" sz="3800" dirty="0"/>
              <a:t> and heat.  With this, it became possible to consider that energy is actually conserved, when </a:t>
            </a:r>
            <a:r>
              <a:rPr lang="en-US" sz="3800" i="1" dirty="0"/>
              <a:t>all</a:t>
            </a:r>
            <a:r>
              <a:rPr lang="en-US" sz="3800" dirty="0"/>
              <a:t> its forms are taken into account.</a:t>
            </a:r>
          </a:p>
          <a:p>
            <a:r>
              <a:rPr lang="en-US" sz="3800" dirty="0"/>
              <a:t>The caloric theory was internally consistent, and worked well for a range of phenomena. </a:t>
            </a:r>
            <a:r>
              <a:rPr lang="en-US" sz="3800" dirty="0" smtClean="0"/>
              <a:t>After </a:t>
            </a:r>
            <a:r>
              <a:rPr lang="en-US" sz="3800" dirty="0"/>
              <a:t>Joule, </a:t>
            </a:r>
            <a:r>
              <a:rPr lang="en-US" sz="3800" dirty="0" smtClean="0"/>
              <a:t>etc., </a:t>
            </a:r>
            <a:r>
              <a:rPr lang="en-US" sz="3800" dirty="0"/>
              <a:t>caloric theory would need special rules for conversion of caloric to and from energy forms. It became messier than the modern picture, for which “heat” is just ordinary kinetic and potential energy associated with myriad microscopic modes. </a:t>
            </a:r>
          </a:p>
          <a:p>
            <a:endParaRPr lang="en-US" dirty="0"/>
          </a:p>
        </p:txBody>
      </p:sp>
    </p:spTree>
    <p:extLst>
      <p:ext uri="{BB962C8B-B14F-4D97-AF65-F5344CB8AC3E}">
        <p14:creationId xmlns:p14="http://schemas.microsoft.com/office/powerpoint/2010/main" val="80905418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Autofit/>
          </a:bodyPr>
          <a:lstStyle/>
          <a:p>
            <a:r>
              <a:rPr lang="en-US" sz="3600" u="sng" dirty="0"/>
              <a:t>Testing  theories </a:t>
            </a:r>
            <a:r>
              <a:rPr lang="en-US" sz="3600" u="sng" dirty="0" smtClean="0"/>
              <a:t/>
            </a:r>
            <a:br>
              <a:rPr lang="en-US" sz="3600" u="sng" dirty="0" smtClean="0"/>
            </a:br>
            <a:r>
              <a:rPr lang="en-US" sz="2400" u="sng" dirty="0" smtClean="0"/>
              <a:t>(</a:t>
            </a:r>
            <a:r>
              <a:rPr lang="en-US" sz="2400" u="sng" dirty="0"/>
              <a:t>see Feynman on energy conservation)</a:t>
            </a:r>
            <a:endParaRPr lang="en-US" sz="2400" dirty="0"/>
          </a:p>
        </p:txBody>
      </p:sp>
      <p:sp>
        <p:nvSpPr>
          <p:cNvPr id="3" name="Content Placeholder 2"/>
          <p:cNvSpPr>
            <a:spLocks noGrp="1"/>
          </p:cNvSpPr>
          <p:nvPr>
            <p:ph idx="1"/>
          </p:nvPr>
        </p:nvSpPr>
        <p:spPr>
          <a:xfrm>
            <a:off x="0" y="1143000"/>
            <a:ext cx="9144000" cy="5715000"/>
          </a:xfrm>
        </p:spPr>
        <p:txBody>
          <a:bodyPr>
            <a:normAutofit fontScale="62500" lnSpcReduction="20000"/>
          </a:bodyPr>
          <a:lstStyle/>
          <a:p>
            <a:r>
              <a:rPr lang="en-US" dirty="0"/>
              <a:t>Energy is the sum of a bunch of terms.  Not all of them are obvious. Suppose energy conservation appears to be violated.  Should we throw out the law or look for another term?</a:t>
            </a:r>
          </a:p>
          <a:p>
            <a:r>
              <a:rPr lang="en-US" dirty="0"/>
              <a:t>The usual response is that since it has worked so well for so long, the first thing to do is look for a new term.  If the search is fruitless, after a while it will be time to consider a new theory.</a:t>
            </a:r>
          </a:p>
          <a:p>
            <a:pPr lvl="1"/>
            <a:r>
              <a:rPr lang="en-US" sz="3200" dirty="0"/>
              <a:t>E.g.:  In the study of nuclear processes, some of them </a:t>
            </a:r>
            <a:r>
              <a:rPr lang="en-US" sz="3200" dirty="0" smtClean="0"/>
              <a:t>(</a:t>
            </a:r>
            <a:r>
              <a:rPr lang="en-US" sz="3200" dirty="0">
                <a:latin typeface="Symbol" pitchFamily="18" charset="2"/>
              </a:rPr>
              <a:t>b</a:t>
            </a:r>
            <a:r>
              <a:rPr lang="en-US" sz="3200" dirty="0"/>
              <a:t>-decay) seemed to violate conservation of energy (1930's).  (Actually, the same events which seemed to violate conservation of energy also seemed to violate conservation of angular momentum and of momentum. Was that worse or better for conservation laws than the violation of just one law</a:t>
            </a:r>
            <a:r>
              <a:rPr lang="en-US" sz="3200" dirty="0" smtClean="0"/>
              <a:t>?)</a:t>
            </a:r>
            <a:br>
              <a:rPr lang="en-US" sz="3200" dirty="0" smtClean="0"/>
            </a:br>
            <a:r>
              <a:rPr lang="en-US" dirty="0" smtClean="0"/>
              <a:t>To </a:t>
            </a:r>
            <a:r>
              <a:rPr lang="en-US" dirty="0"/>
              <a:t>preserve the law, Fermi proposed the existence of neutrinos (“little neutral ones”).  It took 20 years, but they were finally discovered in 1955. </a:t>
            </a:r>
          </a:p>
          <a:p>
            <a:r>
              <a:rPr lang="en-US" dirty="0" smtClean="0"/>
              <a:t>What </a:t>
            </a:r>
            <a:r>
              <a:rPr lang="en-US" dirty="0"/>
              <a:t>would it mean to "discover" these particles? </a:t>
            </a:r>
            <a:endParaRPr lang="en-US" dirty="0" smtClean="0"/>
          </a:p>
          <a:p>
            <a:pPr lvl="1"/>
            <a:r>
              <a:rPr lang="en-US" dirty="0" smtClean="0"/>
              <a:t>How </a:t>
            </a:r>
            <a:r>
              <a:rPr lang="en-US" dirty="0"/>
              <a:t>do you know they're there</a:t>
            </a:r>
            <a:r>
              <a:rPr lang="en-US" dirty="0" smtClean="0"/>
              <a:t>?</a:t>
            </a:r>
          </a:p>
          <a:p>
            <a:pPr lvl="1"/>
            <a:r>
              <a:rPr lang="en-US" dirty="0" smtClean="0"/>
              <a:t> </a:t>
            </a:r>
            <a:r>
              <a:rPr lang="en-US" dirty="0"/>
              <a:t>If you had no conservation law, would the particle be observed?</a:t>
            </a:r>
          </a:p>
          <a:p>
            <a:r>
              <a:rPr lang="en-US" dirty="0"/>
              <a:t>One value of a theoretical framework is that it points to new phenomena to look for.  One measure of a good framework is its ability to point to ones that actually exist.</a:t>
            </a:r>
          </a:p>
          <a:p>
            <a:pPr marL="0" indent="0">
              <a:buNone/>
            </a:pPr>
            <a:endParaRPr lang="en-US" dirty="0"/>
          </a:p>
          <a:p>
            <a:r>
              <a:rPr lang="en-US" b="1" dirty="0">
                <a:solidFill>
                  <a:srgbClr val="FF0000"/>
                </a:solidFill>
              </a:rPr>
              <a:t>How long does one continue to look before abandoning the old theory?</a:t>
            </a:r>
            <a:endParaRPr lang="en-US" dirty="0">
              <a:solidFill>
                <a:srgbClr val="FF0000"/>
              </a:solidFill>
            </a:endParaRPr>
          </a:p>
        </p:txBody>
      </p:sp>
    </p:spTree>
    <p:extLst>
      <p:ext uri="{BB962C8B-B14F-4D97-AF65-F5344CB8AC3E}">
        <p14:creationId xmlns:p14="http://schemas.microsoft.com/office/powerpoint/2010/main" val="36681758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US" dirty="0"/>
              <a:t>Newton and Philosophy</a:t>
            </a:r>
          </a:p>
        </p:txBody>
      </p:sp>
      <p:sp>
        <p:nvSpPr>
          <p:cNvPr id="3" name="Content Placeholder 2"/>
          <p:cNvSpPr>
            <a:spLocks noGrp="1"/>
          </p:cNvSpPr>
          <p:nvPr>
            <p:ph idx="1"/>
          </p:nvPr>
        </p:nvSpPr>
        <p:spPr>
          <a:xfrm>
            <a:off x="0" y="914400"/>
            <a:ext cx="9144000" cy="5791200"/>
          </a:xfrm>
        </p:spPr>
        <p:txBody>
          <a:bodyPr>
            <a:normAutofit fontScale="70000" lnSpcReduction="20000"/>
          </a:bodyPr>
          <a:lstStyle/>
          <a:p>
            <a:r>
              <a:rPr lang="en-US" dirty="0"/>
              <a:t>Newton saw himself as an empiricist.  “I do not entertain hypotheses,” </a:t>
            </a:r>
            <a:r>
              <a:rPr lang="en-US" dirty="0" smtClean="0"/>
              <a:t>meant </a:t>
            </a:r>
            <a:r>
              <a:rPr lang="en-US" dirty="0"/>
              <a:t>that he </a:t>
            </a:r>
            <a:r>
              <a:rPr lang="en-US" dirty="0" smtClean="0"/>
              <a:t>did </a:t>
            </a:r>
            <a:r>
              <a:rPr lang="en-US" dirty="0"/>
              <a:t>not want to spend time on ideas (</a:t>
            </a:r>
            <a:r>
              <a:rPr lang="en-US" i="1" dirty="0"/>
              <a:t>e.g.</a:t>
            </a:r>
            <a:r>
              <a:rPr lang="en-US" dirty="0"/>
              <a:t>, what is the “true nature” of things) that are not rooted in observation.</a:t>
            </a:r>
          </a:p>
          <a:p>
            <a:pPr marL="457200" lvl="1" indent="0">
              <a:buNone/>
            </a:pPr>
            <a:r>
              <a:rPr lang="en-US" dirty="0" smtClean="0"/>
              <a:t>“Whatever </a:t>
            </a:r>
            <a:r>
              <a:rPr lang="en-US" dirty="0"/>
              <a:t>is not deduced from the phenomena is to be called an hypothesis; and hypotheses, whether metaphysical or physical, whether of occult quantities or mechanical, have no place in experimental philosophy.  In this philosophy particular propositions are inferred from the phenomena and afterwards rendered general by induction</a:t>
            </a:r>
            <a:r>
              <a:rPr lang="en-US" dirty="0" smtClean="0"/>
              <a:t>.” </a:t>
            </a:r>
            <a:r>
              <a:rPr lang="en-US" dirty="0"/>
              <a:t>(</a:t>
            </a:r>
            <a:r>
              <a:rPr lang="en-US" i="1" dirty="0"/>
              <a:t>Principia</a:t>
            </a:r>
            <a:r>
              <a:rPr lang="en-US" dirty="0"/>
              <a:t>, book </a:t>
            </a:r>
            <a:r>
              <a:rPr lang="en-US" dirty="0" smtClean="0"/>
              <a:t>II)</a:t>
            </a:r>
            <a:r>
              <a:rPr lang="en-US" u="sng" dirty="0" smtClean="0"/>
              <a:t/>
            </a:r>
            <a:br>
              <a:rPr lang="en-US" u="sng" dirty="0" smtClean="0"/>
            </a:br>
            <a:endParaRPr lang="en-US" dirty="0"/>
          </a:p>
          <a:p>
            <a:r>
              <a:rPr lang="en-US" dirty="0"/>
              <a:t>	Can ANYTHING be “deduced from the phenomena</a:t>
            </a:r>
            <a:r>
              <a:rPr lang="en-US" dirty="0" smtClean="0"/>
              <a:t>”?</a:t>
            </a:r>
          </a:p>
          <a:p>
            <a:endParaRPr lang="en-US" u="sng" dirty="0"/>
          </a:p>
          <a:p>
            <a:r>
              <a:rPr lang="en-US" dirty="0" smtClean="0"/>
              <a:t>At </a:t>
            </a:r>
            <a:r>
              <a:rPr lang="en-US" dirty="0"/>
              <a:t>least that was his self-image. In practice, he spent more time on theological speculations and alchemy than on physics, and within physics his theory of light (particles undergoing alternating fits of easy and hard </a:t>
            </a:r>
            <a:r>
              <a:rPr lang="en-US" dirty="0" err="1"/>
              <a:t>refractability</a:t>
            </a:r>
            <a:r>
              <a:rPr lang="en-US" dirty="0"/>
              <a:t>) was exactly the sort of speculation he claimed to eschew. </a:t>
            </a:r>
            <a:r>
              <a:rPr lang="en-US" dirty="0" smtClean="0"/>
              <a:t/>
            </a:r>
            <a:br>
              <a:rPr lang="en-US" dirty="0" smtClean="0"/>
            </a:br>
            <a:endParaRPr lang="en-US" dirty="0"/>
          </a:p>
          <a:p>
            <a:r>
              <a:rPr lang="en-US" dirty="0"/>
              <a:t>How do Newton’s views on space and time fit with his philosophical rules</a:t>
            </a:r>
            <a:r>
              <a:rPr lang="en-US" dirty="0" smtClean="0"/>
              <a:t>?</a:t>
            </a:r>
            <a:endParaRPr lang="en-US" dirty="0"/>
          </a:p>
        </p:txBody>
      </p:sp>
    </p:spTree>
    <p:extLst>
      <p:ext uri="{BB962C8B-B14F-4D97-AF65-F5344CB8AC3E}">
        <p14:creationId xmlns:p14="http://schemas.microsoft.com/office/powerpoint/2010/main" val="35678209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89038"/>
          </a:xfrm>
        </p:spPr>
        <p:txBody>
          <a:bodyPr>
            <a:normAutofit/>
          </a:bodyPr>
          <a:lstStyle/>
          <a:p>
            <a:r>
              <a:rPr lang="en-US" sz="3200" dirty="0"/>
              <a:t>Newton’s four rules of reasoning in natural </a:t>
            </a:r>
            <a:r>
              <a:rPr lang="en-US" sz="3200" dirty="0" smtClean="0"/>
              <a:t>philosophy </a:t>
            </a:r>
            <a:r>
              <a:rPr lang="en-US" sz="2200" dirty="0" smtClean="0"/>
              <a:t>(</a:t>
            </a:r>
            <a:r>
              <a:rPr lang="en-US" sz="2200" i="1" dirty="0"/>
              <a:t>Principia, </a:t>
            </a:r>
            <a:r>
              <a:rPr lang="en-US" sz="2200" dirty="0"/>
              <a:t>Book </a:t>
            </a:r>
            <a:r>
              <a:rPr lang="en-US" sz="2200" dirty="0" smtClean="0"/>
              <a:t>III)</a:t>
            </a:r>
            <a:endParaRPr lang="en-US" sz="2200" dirty="0"/>
          </a:p>
        </p:txBody>
      </p:sp>
      <p:sp>
        <p:nvSpPr>
          <p:cNvPr id="3" name="Content Placeholder 2"/>
          <p:cNvSpPr>
            <a:spLocks noGrp="1"/>
          </p:cNvSpPr>
          <p:nvPr>
            <p:ph idx="1"/>
          </p:nvPr>
        </p:nvSpPr>
        <p:spPr>
          <a:xfrm>
            <a:off x="0" y="1447800"/>
            <a:ext cx="9144000" cy="5181600"/>
          </a:xfrm>
        </p:spPr>
        <p:txBody>
          <a:bodyPr>
            <a:normAutofit fontScale="62500" lnSpcReduction="20000"/>
          </a:bodyPr>
          <a:lstStyle/>
          <a:p>
            <a:r>
              <a:rPr lang="en-US" dirty="0" smtClean="0"/>
              <a:t>Simplicity</a:t>
            </a:r>
            <a:r>
              <a:rPr lang="en-US" dirty="0"/>
              <a:t>. “We are to admit no more causes of natural things than such as are both true and sufficient to explain their appearances</a:t>
            </a:r>
            <a:r>
              <a:rPr lang="en-US" dirty="0" smtClean="0"/>
              <a:t>.”</a:t>
            </a:r>
          </a:p>
          <a:p>
            <a:pPr lvl="1"/>
            <a:r>
              <a:rPr lang="en-US" dirty="0" smtClean="0">
                <a:solidFill>
                  <a:srgbClr val="FF0000"/>
                </a:solidFill>
              </a:rPr>
              <a:t>So </a:t>
            </a:r>
            <a:r>
              <a:rPr lang="en-US" dirty="0">
                <a:solidFill>
                  <a:srgbClr val="FF0000"/>
                </a:solidFill>
              </a:rPr>
              <a:t>that issue is settled?</a:t>
            </a:r>
          </a:p>
          <a:p>
            <a:r>
              <a:rPr lang="en-US" dirty="0" smtClean="0"/>
              <a:t>Induction</a:t>
            </a:r>
            <a:r>
              <a:rPr lang="en-US" dirty="0"/>
              <a:t>. “The qualities of bodies ... which are found to belong to all bodies within the reach of our experiments, are to be esteemed the universal qualities of all bodies whatsoever.” </a:t>
            </a:r>
            <a:endParaRPr lang="en-US" dirty="0" smtClean="0"/>
          </a:p>
          <a:p>
            <a:pPr lvl="1"/>
            <a:r>
              <a:rPr lang="en-US" i="1" dirty="0" smtClean="0">
                <a:solidFill>
                  <a:srgbClr val="FF0000"/>
                </a:solidFill>
              </a:rPr>
              <a:t>Which</a:t>
            </a:r>
            <a:r>
              <a:rPr lang="en-US" dirty="0" smtClean="0">
                <a:solidFill>
                  <a:srgbClr val="FF0000"/>
                </a:solidFill>
              </a:rPr>
              <a:t> qualities?  </a:t>
            </a:r>
          </a:p>
          <a:p>
            <a:pPr lvl="1"/>
            <a:r>
              <a:rPr lang="en-US" sz="3200" dirty="0" smtClean="0">
                <a:solidFill>
                  <a:srgbClr val="FF0000"/>
                </a:solidFill>
              </a:rPr>
              <a:t>To </a:t>
            </a:r>
            <a:r>
              <a:rPr lang="en-US" sz="3200" dirty="0">
                <a:solidFill>
                  <a:srgbClr val="FF0000"/>
                </a:solidFill>
              </a:rPr>
              <a:t>what extent can induction be justified?  To what extent do discoveries made by induction represent “reality”?</a:t>
            </a:r>
          </a:p>
          <a:p>
            <a:r>
              <a:rPr lang="en-US" dirty="0" smtClean="0"/>
              <a:t>Uniformity</a:t>
            </a:r>
            <a:r>
              <a:rPr lang="en-US" dirty="0"/>
              <a:t>. “To the same natural effects we must, as far as possible, assign the same causes.”  </a:t>
            </a:r>
            <a:endParaRPr lang="en-US" dirty="0" smtClean="0"/>
          </a:p>
          <a:p>
            <a:pPr lvl="1"/>
            <a:r>
              <a:rPr lang="en-US" dirty="0" smtClean="0">
                <a:solidFill>
                  <a:srgbClr val="FF0000"/>
                </a:solidFill>
              </a:rPr>
              <a:t>In </a:t>
            </a:r>
            <a:r>
              <a:rPr lang="en-US" dirty="0">
                <a:solidFill>
                  <a:srgbClr val="FF0000"/>
                </a:solidFill>
              </a:rPr>
              <a:t>some sense, a combination of simplicity and induction.</a:t>
            </a:r>
          </a:p>
          <a:p>
            <a:r>
              <a:rPr lang="en-US" dirty="0" smtClean="0"/>
              <a:t>Empiricism</a:t>
            </a:r>
            <a:r>
              <a:rPr lang="en-US" dirty="0"/>
              <a:t>. “In experimental philosophy we are to look upon propositions collected by general induction from phenomena as accurately or very nearly true, notwithstanding any contrary hypotheses that may be imagined, till such time as other phenomena occur, by which they may either be made more accurate, or liable to exceptions.”  </a:t>
            </a:r>
          </a:p>
          <a:p>
            <a:pPr lvl="1"/>
            <a:r>
              <a:rPr lang="en-US" dirty="0" smtClean="0">
                <a:solidFill>
                  <a:srgbClr val="FF0000"/>
                </a:solidFill>
              </a:rPr>
              <a:t>But </a:t>
            </a:r>
            <a:r>
              <a:rPr lang="en-US" dirty="0">
                <a:solidFill>
                  <a:srgbClr val="FF0000"/>
                </a:solidFill>
              </a:rPr>
              <a:t>which hypotheses are the same, and which are contrary?</a:t>
            </a:r>
          </a:p>
          <a:p>
            <a:endParaRPr lang="en-US" dirty="0"/>
          </a:p>
        </p:txBody>
      </p:sp>
    </p:spTree>
    <p:extLst>
      <p:ext uri="{BB962C8B-B14F-4D97-AF65-F5344CB8AC3E}">
        <p14:creationId xmlns:p14="http://schemas.microsoft.com/office/powerpoint/2010/main" val="23960870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5"/>
            <a:ext cx="8229600" cy="909145"/>
          </a:xfrm>
          <a:ln>
            <a:solidFill>
              <a:srgbClr val="00B050"/>
            </a:solidFill>
          </a:ln>
        </p:spPr>
        <p:txBody>
          <a:bodyPr/>
          <a:lstStyle/>
          <a:p>
            <a:r>
              <a:rPr lang="en-US" dirty="0" err="1" smtClean="0">
                <a:solidFill>
                  <a:srgbClr val="00B050"/>
                </a:solidFill>
              </a:rPr>
              <a:t>Gr</a:t>
            </a:r>
            <a:r>
              <a:rPr lang="en-US" dirty="0" err="1" smtClean="0">
                <a:solidFill>
                  <a:srgbClr val="00B0F0"/>
                </a:solidFill>
              </a:rPr>
              <a:t>ue</a:t>
            </a:r>
            <a:r>
              <a:rPr lang="en-US" dirty="0" smtClean="0">
                <a:solidFill>
                  <a:srgbClr val="00B0F0"/>
                </a:solidFill>
              </a:rPr>
              <a:t> </a:t>
            </a:r>
            <a:r>
              <a:rPr lang="en-US" dirty="0" smtClean="0"/>
              <a:t>and </a:t>
            </a:r>
            <a:r>
              <a:rPr lang="en-US" dirty="0" err="1" smtClean="0">
                <a:solidFill>
                  <a:srgbClr val="00B0F0"/>
                </a:solidFill>
              </a:rPr>
              <a:t>Bl</a:t>
            </a:r>
            <a:r>
              <a:rPr lang="en-US" dirty="0" err="1" smtClean="0">
                <a:solidFill>
                  <a:srgbClr val="00B050"/>
                </a:solidFill>
              </a:rPr>
              <a:t>een</a:t>
            </a:r>
            <a:endParaRPr lang="en-US" dirty="0">
              <a:solidFill>
                <a:srgbClr val="00B050"/>
              </a:solidFill>
            </a:endParaRPr>
          </a:p>
        </p:txBody>
      </p:sp>
      <p:sp>
        <p:nvSpPr>
          <p:cNvPr id="3" name="Content Placeholder 2"/>
          <p:cNvSpPr>
            <a:spLocks noGrp="1"/>
          </p:cNvSpPr>
          <p:nvPr>
            <p:ph idx="1"/>
          </p:nvPr>
        </p:nvSpPr>
        <p:spPr>
          <a:xfrm>
            <a:off x="0" y="1143000"/>
            <a:ext cx="8991600" cy="5334000"/>
          </a:xfrm>
        </p:spPr>
        <p:txBody>
          <a:bodyPr>
            <a:normAutofit fontScale="70000" lnSpcReduction="20000"/>
          </a:bodyPr>
          <a:lstStyle/>
          <a:p>
            <a:pPr marL="0" indent="0">
              <a:buNone/>
            </a:pPr>
            <a:r>
              <a:rPr lang="en-US" dirty="0" smtClean="0"/>
              <a:t>Consider </a:t>
            </a:r>
            <a:r>
              <a:rPr lang="en-US" dirty="0"/>
              <a:t>emeralds. All emeralds thus far have been </a:t>
            </a:r>
            <a:r>
              <a:rPr lang="en-US" dirty="0">
                <a:solidFill>
                  <a:srgbClr val="00B050"/>
                </a:solidFill>
              </a:rPr>
              <a:t>green</a:t>
            </a:r>
            <a:r>
              <a:rPr lang="en-US" dirty="0"/>
              <a:t>. Hence, we have good reason to believe that all emeralds are </a:t>
            </a:r>
            <a:r>
              <a:rPr lang="en-US" dirty="0" smtClean="0">
                <a:solidFill>
                  <a:srgbClr val="00B050"/>
                </a:solidFill>
              </a:rPr>
              <a:t>green</a:t>
            </a:r>
            <a:r>
              <a:rPr lang="en-US" dirty="0" smtClean="0"/>
              <a:t>. </a:t>
            </a:r>
          </a:p>
          <a:p>
            <a:pPr marL="0" indent="0">
              <a:buNone/>
            </a:pPr>
            <a:r>
              <a:rPr lang="en-US" dirty="0" smtClean="0"/>
              <a:t>Nelson </a:t>
            </a:r>
            <a:r>
              <a:rPr lang="en-US" dirty="0"/>
              <a:t>Goodman claims that we could look at the uniformity of the color of all known emeralds and reach the conclusion that all emeralds are `</a:t>
            </a:r>
            <a:r>
              <a:rPr lang="en-US" dirty="0" err="1">
                <a:solidFill>
                  <a:srgbClr val="00B050"/>
                </a:solidFill>
              </a:rPr>
              <a:t>gr</a:t>
            </a:r>
            <a:r>
              <a:rPr lang="en-US" dirty="0" err="1">
                <a:solidFill>
                  <a:srgbClr val="00B0F0"/>
                </a:solidFill>
              </a:rPr>
              <a:t>ue</a:t>
            </a:r>
            <a:r>
              <a:rPr lang="en-US" dirty="0"/>
              <a:t>.' </a:t>
            </a:r>
            <a:r>
              <a:rPr lang="en-US" dirty="0" err="1">
                <a:solidFill>
                  <a:srgbClr val="00B050"/>
                </a:solidFill>
              </a:rPr>
              <a:t>Gr</a:t>
            </a:r>
            <a:r>
              <a:rPr lang="en-US" dirty="0" err="1"/>
              <a:t>ue</a:t>
            </a:r>
            <a:r>
              <a:rPr lang="en-US" dirty="0"/>
              <a:t> is a new predicate introduced by Goodman. It describes things which look </a:t>
            </a:r>
            <a:r>
              <a:rPr lang="en-US" dirty="0">
                <a:solidFill>
                  <a:srgbClr val="00B050"/>
                </a:solidFill>
              </a:rPr>
              <a:t>green</a:t>
            </a:r>
            <a:r>
              <a:rPr lang="en-US" dirty="0"/>
              <a:t> before some time (let’s say the year </a:t>
            </a:r>
            <a:r>
              <a:rPr lang="en-US" dirty="0" smtClean="0"/>
              <a:t>2015</a:t>
            </a:r>
            <a:r>
              <a:rPr lang="en-US" dirty="0"/>
              <a:t>) and look </a:t>
            </a:r>
            <a:r>
              <a:rPr lang="en-US" dirty="0">
                <a:solidFill>
                  <a:srgbClr val="00B0F0"/>
                </a:solidFill>
              </a:rPr>
              <a:t>blue</a:t>
            </a:r>
            <a:r>
              <a:rPr lang="en-US" dirty="0"/>
              <a:t> subsequently. (</a:t>
            </a:r>
            <a:r>
              <a:rPr lang="en-US" dirty="0" err="1">
                <a:solidFill>
                  <a:srgbClr val="00B0F0"/>
                </a:solidFill>
              </a:rPr>
              <a:t>Bl</a:t>
            </a:r>
            <a:r>
              <a:rPr lang="en-US" dirty="0" err="1">
                <a:solidFill>
                  <a:srgbClr val="00B050"/>
                </a:solidFill>
              </a:rPr>
              <a:t>een</a:t>
            </a:r>
            <a:r>
              <a:rPr lang="en-US" dirty="0"/>
              <a:t> has an obvious analogous meaning.) So someone using more conventional adjectives who looks at a </a:t>
            </a:r>
            <a:r>
              <a:rPr lang="en-US" dirty="0" err="1">
                <a:solidFill>
                  <a:srgbClr val="00B050"/>
                </a:solidFill>
              </a:rPr>
              <a:t>gr</a:t>
            </a:r>
            <a:r>
              <a:rPr lang="en-US" dirty="0" err="1">
                <a:solidFill>
                  <a:srgbClr val="00B0F0"/>
                </a:solidFill>
              </a:rPr>
              <a:t>ue</a:t>
            </a:r>
            <a:r>
              <a:rPr lang="en-US" dirty="0"/>
              <a:t> object before </a:t>
            </a:r>
            <a:r>
              <a:rPr lang="en-US" dirty="0" smtClean="0"/>
              <a:t>2015 </a:t>
            </a:r>
            <a:r>
              <a:rPr lang="en-US" dirty="0"/>
              <a:t>will call it  </a:t>
            </a:r>
            <a:r>
              <a:rPr lang="en-US" dirty="0">
                <a:solidFill>
                  <a:srgbClr val="00B050"/>
                </a:solidFill>
              </a:rPr>
              <a:t>green</a:t>
            </a:r>
            <a:r>
              <a:rPr lang="en-US" dirty="0"/>
              <a:t>,  and after </a:t>
            </a:r>
            <a:r>
              <a:rPr lang="en-US" dirty="0" smtClean="0"/>
              <a:t>2015 </a:t>
            </a:r>
            <a:r>
              <a:rPr lang="en-US" dirty="0"/>
              <a:t>will call it </a:t>
            </a:r>
            <a:r>
              <a:rPr lang="en-US" dirty="0">
                <a:solidFill>
                  <a:srgbClr val="00B0F0"/>
                </a:solidFill>
              </a:rPr>
              <a:t>blue</a:t>
            </a:r>
            <a:r>
              <a:rPr lang="en-US" dirty="0"/>
              <a:t>. </a:t>
            </a:r>
            <a:endParaRPr lang="en-US" dirty="0" smtClean="0"/>
          </a:p>
          <a:p>
            <a:r>
              <a:rPr lang="en-US" dirty="0"/>
              <a:t>How can you decide if emeralds are </a:t>
            </a:r>
            <a:r>
              <a:rPr lang="en-US" dirty="0">
                <a:solidFill>
                  <a:srgbClr val="00B050"/>
                </a:solidFill>
              </a:rPr>
              <a:t>green</a:t>
            </a:r>
            <a:r>
              <a:rPr lang="en-US" dirty="0"/>
              <a:t> or </a:t>
            </a:r>
            <a:r>
              <a:rPr lang="en-US" dirty="0" err="1">
                <a:solidFill>
                  <a:srgbClr val="00B050"/>
                </a:solidFill>
              </a:rPr>
              <a:t>gr</a:t>
            </a:r>
            <a:r>
              <a:rPr lang="en-US" dirty="0" err="1">
                <a:solidFill>
                  <a:srgbClr val="00B0F0"/>
                </a:solidFill>
              </a:rPr>
              <a:t>ue</a:t>
            </a:r>
            <a:r>
              <a:rPr lang="en-US" dirty="0"/>
              <a:t>? </a:t>
            </a:r>
          </a:p>
          <a:p>
            <a:r>
              <a:rPr lang="en-US" dirty="0" smtClean="0"/>
              <a:t>Goodman </a:t>
            </a:r>
            <a:r>
              <a:rPr lang="en-US" dirty="0"/>
              <a:t>claims: `to say that valid predictions are those based on past regularities, without being able to say which regularities, is thus quite pointless. Regularities are where you find them and you can find them anywhere. Hume's failure to recognize and deal with this problem has been shared by his most recent successors.' </a:t>
            </a:r>
            <a:endParaRPr lang="en-US" dirty="0" smtClean="0"/>
          </a:p>
          <a:p>
            <a:pPr marL="0" indent="0">
              <a:buNone/>
            </a:pPr>
            <a:r>
              <a:rPr lang="en-US" dirty="0" smtClean="0"/>
              <a:t>(</a:t>
            </a:r>
            <a:r>
              <a:rPr lang="en-US" sz="2900" dirty="0"/>
              <a:t>In Goodman, Problems and Project (</a:t>
            </a:r>
            <a:r>
              <a:rPr lang="en-US" sz="2900" dirty="0" err="1"/>
              <a:t>Bobbs-Merill</a:t>
            </a:r>
            <a:r>
              <a:rPr lang="en-US" sz="2900" dirty="0"/>
              <a:t>, Indianapolis, 1972), p. 388). </a:t>
            </a:r>
          </a:p>
          <a:p>
            <a:pPr marL="0" indent="0">
              <a:buNone/>
            </a:pPr>
            <a:endParaRPr lang="en-US" dirty="0"/>
          </a:p>
        </p:txBody>
      </p:sp>
    </p:spTree>
    <p:extLst>
      <p:ext uri="{BB962C8B-B14F-4D97-AF65-F5344CB8AC3E}">
        <p14:creationId xmlns:p14="http://schemas.microsoft.com/office/powerpoint/2010/main" val="17107850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a:t>Determinism</a:t>
            </a:r>
            <a:endParaRPr lang="en-US" dirty="0"/>
          </a:p>
        </p:txBody>
      </p:sp>
      <p:sp>
        <p:nvSpPr>
          <p:cNvPr id="3" name="Content Placeholder 2"/>
          <p:cNvSpPr>
            <a:spLocks noGrp="1"/>
          </p:cNvSpPr>
          <p:nvPr>
            <p:ph idx="1"/>
          </p:nvPr>
        </p:nvSpPr>
        <p:spPr>
          <a:xfrm>
            <a:off x="0" y="914400"/>
            <a:ext cx="9144000" cy="5486400"/>
          </a:xfrm>
        </p:spPr>
        <p:txBody>
          <a:bodyPr>
            <a:normAutofit fontScale="70000" lnSpcReduction="20000"/>
          </a:bodyPr>
          <a:lstStyle/>
          <a:p>
            <a:r>
              <a:rPr lang="en-US" dirty="0"/>
              <a:t>Suppose one knew the force laws (i.e., how to calculate F in a given situation).  Then if one knew the motions of all objects at any moment, one would, </a:t>
            </a:r>
            <a:r>
              <a:rPr lang="en-US" b="1" dirty="0"/>
              <a:t>in principle</a:t>
            </a:r>
            <a:r>
              <a:rPr lang="en-US" dirty="0"/>
              <a:t>, know the entire past and future.  In Newtonian physics, events are inevitable.</a:t>
            </a:r>
          </a:p>
          <a:p>
            <a:pPr lvl="1"/>
            <a:r>
              <a:rPr lang="en-US" dirty="0" smtClean="0"/>
              <a:t>“Let </a:t>
            </a:r>
            <a:r>
              <a:rPr lang="en-US" dirty="0"/>
              <a:t>us imagine an Intelligence who would know at a given instant of time all ... forces ... and positions ... and that this Intelligence would be capable of ... mathematical analysis. ... Nothing would be uncertain. ... The past and the future would be present to its eyes</a:t>
            </a:r>
            <a:r>
              <a:rPr lang="en-US" dirty="0" smtClean="0"/>
              <a:t>.”  </a:t>
            </a:r>
            <a:r>
              <a:rPr lang="en-US" dirty="0"/>
              <a:t>(Laplace)</a:t>
            </a:r>
          </a:p>
          <a:p>
            <a:r>
              <a:rPr lang="en-US" dirty="0"/>
              <a:t>But Laplace acknowledged (contrary to caricatures):</a:t>
            </a:r>
          </a:p>
          <a:p>
            <a:pPr lvl="1"/>
            <a:r>
              <a:rPr lang="en-US" dirty="0" smtClean="0"/>
              <a:t>“Geometry </a:t>
            </a:r>
            <a:r>
              <a:rPr lang="en-US" dirty="0"/>
              <a:t>provides a weak outline of this Intelligence … man will remain infinitely far removed from it</a:t>
            </a:r>
            <a:r>
              <a:rPr lang="en-US" dirty="0" smtClean="0"/>
              <a:t>.”  </a:t>
            </a:r>
            <a:r>
              <a:rPr lang="en-US" dirty="0"/>
              <a:t>(Laplace</a:t>
            </a:r>
            <a:r>
              <a:rPr lang="en-US" dirty="0" smtClean="0"/>
              <a:t>)</a:t>
            </a:r>
            <a:endParaRPr lang="en-US" dirty="0"/>
          </a:p>
          <a:p>
            <a:r>
              <a:rPr lang="en-US" dirty="0"/>
              <a:t>Newtonian determinism fed into a Deistic religious stance: </a:t>
            </a:r>
            <a:r>
              <a:rPr lang="en-US" dirty="0" smtClean="0"/>
              <a:t/>
            </a:r>
            <a:br>
              <a:rPr lang="en-US" dirty="0" smtClean="0"/>
            </a:br>
            <a:r>
              <a:rPr lang="en-US" dirty="0" smtClean="0"/>
              <a:t>The </a:t>
            </a:r>
            <a:r>
              <a:rPr lang="en-US" dirty="0"/>
              <a:t>"intelligence" could be treated as God, perhaps as one somehow involved in the initial setting of a clockwork universe, but not as one intervening to disrupt the inevitable lawful workings of the machine.</a:t>
            </a:r>
          </a:p>
          <a:p>
            <a:pPr marL="0" indent="0">
              <a:buNone/>
            </a:pPr>
            <a:r>
              <a:rPr lang="en-US" dirty="0"/>
              <a:t/>
            </a:r>
            <a:br>
              <a:rPr lang="en-US" dirty="0"/>
            </a:br>
            <a:endParaRPr lang="en-US" dirty="0"/>
          </a:p>
        </p:txBody>
      </p:sp>
    </p:spTree>
    <p:extLst>
      <p:ext uri="{BB962C8B-B14F-4D97-AF65-F5344CB8AC3E}">
        <p14:creationId xmlns:p14="http://schemas.microsoft.com/office/powerpoint/2010/main" val="22827621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t>Causality</a:t>
            </a:r>
          </a:p>
        </p:txBody>
      </p:sp>
      <p:sp>
        <p:nvSpPr>
          <p:cNvPr id="3" name="Content Placeholder 2"/>
          <p:cNvSpPr>
            <a:spLocks noGrp="1"/>
          </p:cNvSpPr>
          <p:nvPr>
            <p:ph idx="1"/>
          </p:nvPr>
        </p:nvSpPr>
        <p:spPr>
          <a:xfrm>
            <a:off x="0" y="914400"/>
            <a:ext cx="9144000" cy="4830763"/>
          </a:xfrm>
        </p:spPr>
        <p:txBody>
          <a:bodyPr>
            <a:normAutofit fontScale="62500" lnSpcReduction="20000"/>
          </a:bodyPr>
          <a:lstStyle/>
          <a:p>
            <a:r>
              <a:rPr lang="en-US" dirty="0"/>
              <a:t>The laws would give the hypothetical "Intelligence" a way to calculate what the results would have been if conditions had been different. So a definition of causation that starts "if things had been different, then… " would be meaningful.</a:t>
            </a:r>
          </a:p>
          <a:p>
            <a:pPr marL="0" indent="0">
              <a:buNone/>
            </a:pPr>
            <a:r>
              <a:rPr lang="en-US" dirty="0"/>
              <a:t> </a:t>
            </a:r>
          </a:p>
          <a:p>
            <a:r>
              <a:rPr lang="en-US" u="sng" dirty="0"/>
              <a:t>In the absence of such laws, what does it mean to say that "A caused </a:t>
            </a:r>
            <a:r>
              <a:rPr lang="en-US" u="sng" dirty="0" smtClean="0"/>
              <a:t>B“?</a:t>
            </a:r>
            <a:endParaRPr lang="en-US" u="sng" dirty="0"/>
          </a:p>
          <a:p>
            <a:pPr marL="0" indent="0">
              <a:buNone/>
            </a:pPr>
            <a:r>
              <a:rPr lang="en-US" dirty="0"/>
              <a:t> </a:t>
            </a:r>
          </a:p>
          <a:p>
            <a:r>
              <a:rPr lang="en-US" dirty="0"/>
              <a:t>On the other hand, if there is complete causation, how can you isolate one event and ask what would have been different if only that event were different? Wasn't that event (e.g. an umpire's </a:t>
            </a:r>
            <a:r>
              <a:rPr lang="en-US" dirty="0" smtClean="0"/>
              <a:t>bad call) </a:t>
            </a:r>
            <a:r>
              <a:rPr lang="en-US" dirty="0"/>
              <a:t>just as inevitable as anything else? </a:t>
            </a:r>
            <a:r>
              <a:rPr lang="en-US" dirty="0" smtClean="0"/>
              <a:t/>
            </a:r>
            <a:br>
              <a:rPr lang="en-US" dirty="0" smtClean="0"/>
            </a:br>
            <a:endParaRPr lang="en-US" dirty="0"/>
          </a:p>
          <a:p>
            <a:pPr lvl="0"/>
            <a:r>
              <a:rPr lang="en-US" dirty="0"/>
              <a:t>For the more metaphysically inclined: </a:t>
            </a:r>
          </a:p>
          <a:p>
            <a:pPr lvl="1"/>
            <a:r>
              <a:rPr lang="en-US" sz="3200" dirty="0"/>
              <a:t>If there is determinism, then how can there be free will?</a:t>
            </a:r>
            <a:br>
              <a:rPr lang="en-US" sz="3200" dirty="0"/>
            </a:br>
            <a:r>
              <a:rPr lang="en-US" sz="3200" dirty="0"/>
              <a:t>There are no choices to </a:t>
            </a:r>
            <a:r>
              <a:rPr lang="en-US" sz="3200" dirty="0" smtClean="0"/>
              <a:t>make.</a:t>
            </a:r>
          </a:p>
          <a:p>
            <a:pPr lvl="1"/>
            <a:r>
              <a:rPr lang="en-US" sz="3200" dirty="0" smtClean="0"/>
              <a:t>If </a:t>
            </a:r>
            <a:r>
              <a:rPr lang="en-US" sz="3200" dirty="0"/>
              <a:t>there is no determinism, how can there be any will, free or otherwise? </a:t>
            </a:r>
          </a:p>
          <a:p>
            <a:pPr lvl="1"/>
            <a:r>
              <a:rPr lang="en-US" dirty="0"/>
              <a:t>(The nice thing about teaching this course rather than a metaphysics course is that I do not have to follow up on such questions.)</a:t>
            </a:r>
          </a:p>
          <a:p>
            <a:endParaRPr lang="en-US" dirty="0"/>
          </a:p>
        </p:txBody>
      </p:sp>
    </p:spTree>
    <p:extLst>
      <p:ext uri="{BB962C8B-B14F-4D97-AF65-F5344CB8AC3E}">
        <p14:creationId xmlns:p14="http://schemas.microsoft.com/office/powerpoint/2010/main" val="2091763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Generalizations?</a:t>
            </a:r>
            <a:endParaRPr lang="en-US" dirty="0"/>
          </a:p>
        </p:txBody>
      </p:sp>
      <p:sp>
        <p:nvSpPr>
          <p:cNvPr id="3" name="Content Placeholder 2"/>
          <p:cNvSpPr>
            <a:spLocks noGrp="1"/>
          </p:cNvSpPr>
          <p:nvPr>
            <p:ph idx="1"/>
          </p:nvPr>
        </p:nvSpPr>
        <p:spPr>
          <a:xfrm>
            <a:off x="0" y="838200"/>
            <a:ext cx="9144000" cy="6019800"/>
          </a:xfrm>
        </p:spPr>
        <p:txBody>
          <a:bodyPr>
            <a:noAutofit/>
          </a:bodyPr>
          <a:lstStyle/>
          <a:p>
            <a:pPr marL="0" indent="0">
              <a:buNone/>
            </a:pPr>
            <a:r>
              <a:rPr lang="en-US" sz="2000" dirty="0"/>
              <a:t>The stunning successes of physics (especially for astronomy) led to attempts to adopt its principles in other fields. Some of these confused the type of principles that described how things are with the type of rules that societies </a:t>
            </a:r>
            <a:r>
              <a:rPr lang="en-US" sz="2000" i="1" dirty="0"/>
              <a:t>ought</a:t>
            </a:r>
            <a:r>
              <a:rPr lang="en-US" sz="2000" dirty="0"/>
              <a:t>  to adopt</a:t>
            </a:r>
            <a:r>
              <a:rPr lang="en-US" sz="2000" dirty="0" smtClean="0"/>
              <a:t>.</a:t>
            </a:r>
            <a:endParaRPr lang="en-US" sz="2000" dirty="0"/>
          </a:p>
          <a:p>
            <a:pPr lvl="0"/>
            <a:r>
              <a:rPr lang="en-US" sz="2000" dirty="0"/>
              <a:t>Chemistry and biology: mechanistic, causal theories were sought, and, to a large extent, slowly found</a:t>
            </a:r>
            <a:r>
              <a:rPr lang="en-US" sz="2000" dirty="0" smtClean="0"/>
              <a:t>.</a:t>
            </a:r>
            <a:endParaRPr lang="en-US" sz="2000" dirty="0"/>
          </a:p>
          <a:p>
            <a:pPr lvl="0"/>
            <a:r>
              <a:rPr lang="en-US" sz="2000" dirty="0"/>
              <a:t>Sociology (</a:t>
            </a:r>
            <a:r>
              <a:rPr lang="en-US" sz="2000" dirty="0" err="1"/>
              <a:t>Auguste</a:t>
            </a:r>
            <a:r>
              <a:rPr lang="en-US" sz="2000" dirty="0"/>
              <a:t> </a:t>
            </a:r>
            <a:r>
              <a:rPr lang="en-US" sz="2000" dirty="0" smtClean="0"/>
              <a:t>Comte). </a:t>
            </a:r>
            <a:r>
              <a:rPr lang="en-US" sz="2000" dirty="0"/>
              <a:t>There should be some set of rules, based on generalization from observation, which describe the mysteries of why societies act the way they do</a:t>
            </a:r>
            <a:r>
              <a:rPr lang="en-US" sz="2000" dirty="0" smtClean="0"/>
              <a:t>.</a:t>
            </a:r>
            <a:endParaRPr lang="en-US" sz="2000" dirty="0"/>
          </a:p>
          <a:p>
            <a:pPr lvl="0"/>
            <a:r>
              <a:rPr lang="en-US" sz="2000" dirty="0"/>
              <a:t>Economics (e.g. Adam </a:t>
            </a:r>
            <a:r>
              <a:rPr lang="en-US" sz="2000" dirty="0" smtClean="0"/>
              <a:t>Smith). </a:t>
            </a:r>
            <a:r>
              <a:rPr lang="en-US" sz="2000" dirty="0"/>
              <a:t>The machine </a:t>
            </a:r>
            <a:r>
              <a:rPr lang="en-US" sz="2000" dirty="0" smtClean="0"/>
              <a:t>is </a:t>
            </a:r>
            <a:r>
              <a:rPr lang="en-US" sz="2000" dirty="0"/>
              <a:t>supposed to work by letting a few simple principles play out, rather than by a hodge-podge of particular rules</a:t>
            </a:r>
            <a:r>
              <a:rPr lang="en-US" sz="2000" dirty="0" smtClean="0"/>
              <a:t>.</a:t>
            </a:r>
            <a:endParaRPr lang="en-US" sz="2000" dirty="0"/>
          </a:p>
          <a:p>
            <a:pPr lvl="0"/>
            <a:r>
              <a:rPr lang="en-US" sz="2000" dirty="0"/>
              <a:t>Politics </a:t>
            </a:r>
            <a:r>
              <a:rPr lang="en-US" sz="2000" dirty="0" smtClean="0"/>
              <a:t> (many people, </a:t>
            </a:r>
            <a:r>
              <a:rPr lang="en-US" sz="2000" i="1" dirty="0" smtClean="0"/>
              <a:t>e.g</a:t>
            </a:r>
            <a:r>
              <a:rPr lang="en-US" sz="2000" i="1" dirty="0"/>
              <a:t>.</a:t>
            </a:r>
            <a:r>
              <a:rPr lang="en-US" sz="2000" dirty="0"/>
              <a:t>, Thomas Jefferson</a:t>
            </a:r>
            <a:r>
              <a:rPr lang="en-US" sz="2000" dirty="0" smtClean="0"/>
              <a:t>). </a:t>
            </a:r>
            <a:r>
              <a:rPr lang="en-US" sz="2000" dirty="0"/>
              <a:t>Rather than have different rules for a myriad of different qualitative types of people (ranks of nobles, etc.) there should be some simple universal rules. </a:t>
            </a:r>
            <a:endParaRPr lang="en-US" sz="2000" dirty="0" smtClean="0"/>
          </a:p>
          <a:p>
            <a:pPr lvl="1"/>
            <a:r>
              <a:rPr lang="en-US" sz="2000" dirty="0" smtClean="0"/>
              <a:t>Which </a:t>
            </a:r>
            <a:r>
              <a:rPr lang="en-US" sz="2000" dirty="0"/>
              <a:t>would not, of course, prevent the less 'massive' people from orbiting the more 'massive' ones</a:t>
            </a:r>
            <a:r>
              <a:rPr lang="en-US" sz="2000" dirty="0" smtClean="0"/>
              <a:t>. </a:t>
            </a:r>
          </a:p>
          <a:p>
            <a:pPr lvl="1"/>
            <a:r>
              <a:rPr lang="en-US" sz="2000" dirty="0" smtClean="0"/>
              <a:t>Anything </a:t>
            </a:r>
            <a:r>
              <a:rPr lang="en-US" sz="2000" dirty="0"/>
              <a:t>important should be written in a style imitating </a:t>
            </a:r>
            <a:r>
              <a:rPr lang="en-US" sz="2000" dirty="0" smtClean="0"/>
              <a:t>Newton </a:t>
            </a:r>
            <a:r>
              <a:rPr lang="en-US" sz="2000" dirty="0"/>
              <a:t>imitating Euclid. "We hold these truths to be self evident</a:t>
            </a:r>
            <a:r>
              <a:rPr lang="en-US" sz="2000" dirty="0" smtClean="0"/>
              <a:t>…"</a:t>
            </a:r>
            <a:endParaRPr lang="en-US" sz="2000" dirty="0"/>
          </a:p>
        </p:txBody>
      </p:sp>
    </p:spTree>
    <p:extLst>
      <p:ext uri="{BB962C8B-B14F-4D97-AF65-F5344CB8AC3E}">
        <p14:creationId xmlns:p14="http://schemas.microsoft.com/office/powerpoint/2010/main" val="282997732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r>
              <a:rPr lang="en-US" sz="3200" u="sng" dirty="0"/>
              <a:t>Is Newton’s universe deterministic in practice?</a:t>
            </a:r>
            <a:endParaRPr lang="en-US" sz="3200" dirty="0"/>
          </a:p>
        </p:txBody>
      </p:sp>
      <p:sp>
        <p:nvSpPr>
          <p:cNvPr id="3" name="Content Placeholder 2"/>
          <p:cNvSpPr>
            <a:spLocks noGrp="1"/>
          </p:cNvSpPr>
          <p:nvPr>
            <p:ph idx="1"/>
          </p:nvPr>
        </p:nvSpPr>
        <p:spPr>
          <a:xfrm>
            <a:off x="0" y="685800"/>
            <a:ext cx="9144000" cy="6172200"/>
          </a:xfrm>
        </p:spPr>
        <p:txBody>
          <a:bodyPr>
            <a:normAutofit fontScale="47500" lnSpcReduction="20000"/>
          </a:bodyPr>
          <a:lstStyle/>
          <a:p>
            <a:pPr marL="0" indent="0">
              <a:buNone/>
            </a:pPr>
            <a:r>
              <a:rPr lang="en-US" sz="4200" dirty="0"/>
              <a:t>(Let's worry only about gravity- the question would be even messier with forces for which there's no exact universal law.)</a:t>
            </a:r>
          </a:p>
          <a:p>
            <a:pPr lvl="0"/>
            <a:r>
              <a:rPr lang="en-US" sz="4200" dirty="0"/>
              <a:t>The motion of three gravitating bodies cannot be calculated exactly.  The only way to predict the motion is to do it, or simulate it, i.e. make a numerical computation of the behavior, breaking time into little intervals over which the positions and hence forces are given approximately by the results of the preceding calculation.</a:t>
            </a:r>
          </a:p>
          <a:p>
            <a:pPr lvl="0"/>
            <a:r>
              <a:rPr lang="en-US" sz="4200" u="sng" dirty="0"/>
              <a:t>Chaotic behavior limits one’s predictions</a:t>
            </a:r>
            <a:r>
              <a:rPr lang="en-US" sz="4200" dirty="0"/>
              <a:t> to the logarithm of one’s computing power.  The log of 10</a:t>
            </a:r>
            <a:r>
              <a:rPr lang="en-US" sz="4200" baseline="30000" dirty="0"/>
              <a:t>100</a:t>
            </a:r>
            <a:r>
              <a:rPr lang="en-US" sz="4200" dirty="0"/>
              <a:t> is 100.  That’s why we don’t know next week’s weather.  The solar system itself appears to be </a:t>
            </a:r>
            <a:r>
              <a:rPr lang="en-US" sz="4200" dirty="0" smtClean="0"/>
              <a:t>weakly chaotic. </a:t>
            </a:r>
            <a:r>
              <a:rPr lang="en-US" sz="4200" dirty="0"/>
              <a:t>Imagine a friction-free pool table, following very simple collision rules. It's not hard to see that small initial errors grow rapidly into extreme unpredictability. A small uncertainty in the direction of on ball leads to a bigger uncertainty in its direction after a collision. </a:t>
            </a:r>
            <a:br>
              <a:rPr lang="en-US" sz="4200" dirty="0"/>
            </a:br>
            <a:r>
              <a:rPr lang="en-US" sz="4200" dirty="0"/>
              <a:t>The uncertainties just keep </a:t>
            </a:r>
            <a:r>
              <a:rPr lang="en-US" sz="4200" dirty="0" smtClean="0"/>
              <a:t/>
            </a:r>
            <a:br>
              <a:rPr lang="en-US" sz="4200" dirty="0" smtClean="0"/>
            </a:br>
            <a:r>
              <a:rPr lang="en-US" sz="4200" dirty="0" smtClean="0"/>
              <a:t>multiplying</a:t>
            </a:r>
            <a:r>
              <a:rPr lang="en-US" sz="4200" dirty="0"/>
              <a:t>, so that you soon </a:t>
            </a:r>
            <a:br>
              <a:rPr lang="en-US" sz="4200" dirty="0"/>
            </a:br>
            <a:r>
              <a:rPr lang="en-US" sz="4200" dirty="0"/>
              <a:t>cannot even predict </a:t>
            </a:r>
            <a:r>
              <a:rPr lang="en-US" sz="4200" dirty="0" smtClean="0"/>
              <a:t>which</a:t>
            </a:r>
            <a:br>
              <a:rPr lang="en-US" sz="4200" dirty="0" smtClean="0"/>
            </a:br>
            <a:r>
              <a:rPr lang="en-US" sz="4200" dirty="0" smtClean="0"/>
              <a:t> collisions </a:t>
            </a:r>
            <a:r>
              <a:rPr lang="en-US" sz="4200" dirty="0"/>
              <a:t>occur</a:t>
            </a:r>
            <a:r>
              <a:rPr lang="en-US" sz="4200" dirty="0" smtClean="0"/>
              <a:t>.</a:t>
            </a:r>
          </a:p>
          <a:p>
            <a:pPr lvl="0"/>
            <a:endParaRPr lang="en-US" sz="4200" dirty="0"/>
          </a:p>
          <a:p>
            <a:pPr lvl="0"/>
            <a:r>
              <a:rPr lang="en-US" sz="4200" dirty="0"/>
              <a:t>Chaotic behavior precludes repeatability on long time scales.  </a:t>
            </a:r>
          </a:p>
          <a:p>
            <a:pPr lvl="0"/>
            <a:r>
              <a:rPr lang="en-US" sz="4200" dirty="0">
                <a:solidFill>
                  <a:srgbClr val="FF0000"/>
                </a:solidFill>
              </a:rPr>
              <a:t>So, how does one </a:t>
            </a:r>
            <a:r>
              <a:rPr lang="en-US" sz="4200" i="1" dirty="0">
                <a:solidFill>
                  <a:srgbClr val="FF0000"/>
                </a:solidFill>
              </a:rPr>
              <a:t>verify</a:t>
            </a:r>
            <a:r>
              <a:rPr lang="en-US" sz="4200" dirty="0">
                <a:solidFill>
                  <a:srgbClr val="FF0000"/>
                </a:solidFill>
              </a:rPr>
              <a:t> that a system is deterministic? </a:t>
            </a:r>
          </a:p>
          <a:p>
            <a:pPr lvl="0"/>
            <a:r>
              <a:rPr lang="en-US" sz="4200" dirty="0">
                <a:solidFill>
                  <a:srgbClr val="FF0000"/>
                </a:solidFill>
              </a:rPr>
              <a:t>Is computability an essential feature of determinism?  </a:t>
            </a:r>
            <a:r>
              <a:rPr lang="en-US" sz="4200" dirty="0"/>
              <a:t/>
            </a:r>
            <a:br>
              <a:rPr lang="en-US" sz="4200" dirty="0"/>
            </a:br>
            <a:endParaRPr lang="en-US" sz="4200" dirty="0"/>
          </a:p>
        </p:txBody>
      </p:sp>
      <p:grpSp>
        <p:nvGrpSpPr>
          <p:cNvPr id="4" name="Group 2"/>
          <p:cNvGrpSpPr>
            <a:grpSpLocks/>
          </p:cNvGrpSpPr>
          <p:nvPr/>
        </p:nvGrpSpPr>
        <p:grpSpPr bwMode="auto">
          <a:xfrm>
            <a:off x="5956618" y="4038600"/>
            <a:ext cx="2085975" cy="993775"/>
            <a:chOff x="6332" y="9489"/>
            <a:chExt cx="3285" cy="1564"/>
          </a:xfrm>
        </p:grpSpPr>
        <p:sp>
          <p:nvSpPr>
            <p:cNvPr id="5" name="Line 3"/>
            <p:cNvSpPr>
              <a:spLocks noChangeShapeType="1"/>
            </p:cNvSpPr>
            <p:nvPr/>
          </p:nvSpPr>
          <p:spPr bwMode="auto">
            <a:xfrm flipV="1">
              <a:off x="7820" y="9889"/>
              <a:ext cx="1440" cy="288"/>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6" name="Group 4"/>
            <p:cNvGrpSpPr>
              <a:grpSpLocks/>
            </p:cNvGrpSpPr>
            <p:nvPr/>
          </p:nvGrpSpPr>
          <p:grpSpPr bwMode="auto">
            <a:xfrm>
              <a:off x="6332" y="9520"/>
              <a:ext cx="3285" cy="1533"/>
              <a:chOff x="2165" y="10660"/>
              <a:chExt cx="3285" cy="1533"/>
            </a:xfrm>
          </p:grpSpPr>
          <p:sp>
            <p:nvSpPr>
              <p:cNvPr id="8" name="Oval 5"/>
              <p:cNvSpPr>
                <a:spLocks noChangeArrowheads="1"/>
              </p:cNvSpPr>
              <p:nvPr/>
            </p:nvSpPr>
            <p:spPr bwMode="auto">
              <a:xfrm>
                <a:off x="4085" y="10660"/>
                <a:ext cx="288" cy="288"/>
              </a:xfrm>
              <a:prstGeom prst="ellipse">
                <a:avLst/>
              </a:prstGeom>
              <a:solidFill>
                <a:srgbClr val="00FFFF"/>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Oval 6"/>
              <p:cNvSpPr>
                <a:spLocks noChangeArrowheads="1"/>
              </p:cNvSpPr>
              <p:nvPr/>
            </p:nvSpPr>
            <p:spPr bwMode="auto">
              <a:xfrm>
                <a:off x="3365" y="11173"/>
                <a:ext cx="288" cy="288"/>
              </a:xfrm>
              <a:prstGeom prst="ellipse">
                <a:avLst/>
              </a:prstGeom>
              <a:solidFill>
                <a:srgbClr val="00FFFF"/>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Oval 7"/>
              <p:cNvSpPr>
                <a:spLocks noChangeArrowheads="1"/>
              </p:cNvSpPr>
              <p:nvPr/>
            </p:nvSpPr>
            <p:spPr bwMode="auto">
              <a:xfrm>
                <a:off x="4949" y="10916"/>
                <a:ext cx="288" cy="288"/>
              </a:xfrm>
              <a:prstGeom prst="ellipse">
                <a:avLst/>
              </a:prstGeom>
              <a:solidFill>
                <a:srgbClr val="00FFFF"/>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8"/>
              <p:cNvSpPr>
                <a:spLocks noChangeArrowheads="1"/>
              </p:cNvSpPr>
              <p:nvPr/>
            </p:nvSpPr>
            <p:spPr bwMode="auto">
              <a:xfrm>
                <a:off x="5162" y="11617"/>
                <a:ext cx="288" cy="288"/>
              </a:xfrm>
              <a:prstGeom prst="ellipse">
                <a:avLst/>
              </a:prstGeom>
              <a:solidFill>
                <a:srgbClr val="00FFFF"/>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9"/>
              <p:cNvSpPr>
                <a:spLocks noChangeArrowheads="1"/>
              </p:cNvSpPr>
              <p:nvPr/>
            </p:nvSpPr>
            <p:spPr bwMode="auto">
              <a:xfrm>
                <a:off x="2165" y="11905"/>
                <a:ext cx="288" cy="288"/>
              </a:xfrm>
              <a:prstGeom prst="ellipse">
                <a:avLst/>
              </a:prstGeom>
              <a:solidFill>
                <a:srgbClr val="00FFFF"/>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Line 10"/>
              <p:cNvSpPr>
                <a:spLocks noChangeShapeType="1"/>
              </p:cNvSpPr>
              <p:nvPr/>
            </p:nvSpPr>
            <p:spPr bwMode="auto">
              <a:xfrm flipV="1">
                <a:off x="2357" y="11461"/>
                <a:ext cx="1008" cy="576"/>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1"/>
              <p:cNvSpPr>
                <a:spLocks noChangeShapeType="1"/>
              </p:cNvSpPr>
              <p:nvPr/>
            </p:nvSpPr>
            <p:spPr bwMode="auto">
              <a:xfrm flipV="1">
                <a:off x="2501" y="11317"/>
                <a:ext cx="864" cy="6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7" name="Line 12"/>
            <p:cNvSpPr>
              <a:spLocks noChangeShapeType="1"/>
            </p:cNvSpPr>
            <p:nvPr/>
          </p:nvSpPr>
          <p:spPr bwMode="auto">
            <a:xfrm flipV="1">
              <a:off x="7720" y="9489"/>
              <a:ext cx="532" cy="5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2701902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u="sng" dirty="0"/>
              <a:t>Conservation </a:t>
            </a:r>
            <a:r>
              <a:rPr lang="en-US" u="sng" dirty="0" smtClean="0"/>
              <a:t>Laws (reminder) </a:t>
            </a:r>
            <a:br>
              <a:rPr lang="en-US" u="sng" dirty="0" smtClean="0"/>
            </a:br>
            <a:r>
              <a:rPr lang="en-US" sz="2700" u="sng" dirty="0" smtClean="0"/>
              <a:t>you CAN predict a few things even in complicated systems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marL="0" indent="0">
              <a:buNone/>
            </a:pPr>
            <a:r>
              <a:rPr lang="en-US" sz="2000" dirty="0" smtClean="0"/>
              <a:t>Newtonian </a:t>
            </a:r>
            <a:r>
              <a:rPr lang="en-US" sz="2000" dirty="0"/>
              <a:t>physics contains conserved quantities.  “Conserved” means that the total value does not change with time. </a:t>
            </a:r>
            <a:endParaRPr lang="en-US" sz="2000" dirty="0" smtClean="0"/>
          </a:p>
          <a:p>
            <a:r>
              <a:rPr lang="en-US" sz="2000" dirty="0" smtClean="0"/>
              <a:t>N’s </a:t>
            </a:r>
            <a:r>
              <a:rPr lang="en-US" sz="2000" dirty="0"/>
              <a:t>3</a:t>
            </a:r>
            <a:r>
              <a:rPr lang="en-US" sz="2000" baseline="30000" dirty="0"/>
              <a:t>rd</a:t>
            </a:r>
            <a:r>
              <a:rPr lang="en-US" sz="2000" dirty="0"/>
              <a:t> law gives us:</a:t>
            </a:r>
          </a:p>
          <a:p>
            <a:pPr lvl="1"/>
            <a:r>
              <a:rPr lang="en-US" sz="2000" dirty="0"/>
              <a:t>Linear momentum.  The momentum of an object is its mass times its VECTOR </a:t>
            </a:r>
            <a:r>
              <a:rPr lang="en-US" sz="2000" dirty="0" smtClean="0"/>
              <a:t>velocity.</a:t>
            </a:r>
            <a:br>
              <a:rPr lang="en-US" sz="2000" dirty="0" smtClean="0"/>
            </a:br>
            <a:r>
              <a:rPr lang="en-US" sz="2000" dirty="0" smtClean="0"/>
              <a:t/>
            </a:r>
            <a:br>
              <a:rPr lang="en-US" sz="2000" dirty="0" smtClean="0"/>
            </a:br>
            <a:r>
              <a:rPr lang="en-US" sz="2000" dirty="0" smtClean="0"/>
              <a:t/>
            </a:r>
            <a:br>
              <a:rPr lang="en-US" sz="2000" dirty="0" smtClean="0"/>
            </a:br>
            <a:endParaRPr lang="en-US" sz="2000" dirty="0" smtClean="0"/>
          </a:p>
          <a:p>
            <a:r>
              <a:rPr lang="en-US" sz="2000" dirty="0" smtClean="0"/>
              <a:t>The </a:t>
            </a:r>
            <a:r>
              <a:rPr lang="en-US" sz="2000" dirty="0"/>
              <a:t>rule </a:t>
            </a:r>
            <a:r>
              <a:rPr lang="en-US" sz="2000" dirty="0" smtClean="0"/>
              <a:t>that  </a:t>
            </a:r>
            <a:r>
              <a:rPr lang="en-US" sz="2000" dirty="0"/>
              <a:t>gravity (and other forces) </a:t>
            </a:r>
            <a:r>
              <a:rPr lang="en-US" sz="2000" dirty="0" smtClean="0"/>
              <a:t>points </a:t>
            </a:r>
            <a:r>
              <a:rPr lang="en-US" sz="2000" dirty="0"/>
              <a:t>along the line between the objects gives:</a:t>
            </a:r>
          </a:p>
          <a:p>
            <a:pPr lvl="1"/>
            <a:r>
              <a:rPr lang="en-US" sz="2000" dirty="0"/>
              <a:t>Angular momentum.  This is a measure of an object’s motion around some point. (It turns out that for planetary orbits, this conservation law is just the equal-areas per equal-times law</a:t>
            </a:r>
            <a:r>
              <a:rPr lang="en-US" sz="2000" dirty="0" smtClean="0"/>
              <a:t>.)</a:t>
            </a:r>
            <a:br>
              <a:rPr lang="en-US" sz="2000" dirty="0" smtClean="0"/>
            </a:br>
            <a:endParaRPr lang="en-US" sz="2000" dirty="0"/>
          </a:p>
          <a:p>
            <a:r>
              <a:rPr lang="en-US" sz="2000" u="sng" dirty="0"/>
              <a:t>Other conserved quantities</a:t>
            </a:r>
            <a:r>
              <a:rPr lang="en-US" sz="2000" dirty="0"/>
              <a:t> (not known by Newton):</a:t>
            </a:r>
          </a:p>
          <a:p>
            <a:pPr lvl="1"/>
            <a:r>
              <a:rPr lang="en-US" sz="2000" dirty="0"/>
              <a:t>Electric charge.  discovered by Faraday, in the 19</a:t>
            </a:r>
            <a:r>
              <a:rPr lang="en-US" sz="2000" baseline="30000" dirty="0"/>
              <a:t>th</a:t>
            </a:r>
            <a:r>
              <a:rPr lang="en-US" sz="2000" dirty="0"/>
              <a:t> century.</a:t>
            </a:r>
          </a:p>
          <a:p>
            <a:pPr lvl="1"/>
            <a:r>
              <a:rPr lang="en-US" sz="2000" dirty="0"/>
              <a:t>Energy.  (More below</a:t>
            </a:r>
            <a:r>
              <a:rPr lang="en-US" sz="2000" dirty="0" smtClean="0"/>
              <a:t>)</a:t>
            </a:r>
            <a:endParaRPr lang="en-US"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5903" y="2433145"/>
            <a:ext cx="5654675" cy="139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33537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1704</Words>
  <Application>Microsoft Macintosh PowerPoint</Application>
  <PresentationFormat>On-screen Show (4:3)</PresentationFormat>
  <Paragraphs>98</Paragraphs>
  <Slides>12</Slides>
  <Notes>0</Notes>
  <HiddenSlides>1</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Fallout from Newton</vt:lpstr>
      <vt:lpstr>Newton and Philosophy</vt:lpstr>
      <vt:lpstr>Newton’s four rules of reasoning in natural philosophy (Principia, Book III)</vt:lpstr>
      <vt:lpstr>Grue and Bleen</vt:lpstr>
      <vt:lpstr>Determinism</vt:lpstr>
      <vt:lpstr>Causality</vt:lpstr>
      <vt:lpstr>Generalizations?</vt:lpstr>
      <vt:lpstr>Is Newton’s universe deterministic in practice?</vt:lpstr>
      <vt:lpstr>Conservation Laws (reminder)  you CAN predict a few things even in complicated systems</vt:lpstr>
      <vt:lpstr>Energy</vt:lpstr>
      <vt:lpstr>More on energy</vt:lpstr>
      <vt:lpstr>Testing  theories  (see Feynman on energy conservation)</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Fallout from Newton</dc:title>
  <dc:creator>Physics</dc:creator>
  <cp:lastModifiedBy>David Ceperley</cp:lastModifiedBy>
  <cp:revision>27</cp:revision>
  <cp:lastPrinted>2013-09-12T20:37:52Z</cp:lastPrinted>
  <dcterms:created xsi:type="dcterms:W3CDTF">2013-07-24T19:12:12Z</dcterms:created>
  <dcterms:modified xsi:type="dcterms:W3CDTF">2015-02-05T03:05:55Z</dcterms:modified>
</cp:coreProperties>
</file>