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9" r:id="rId4"/>
    <p:sldId id="263" r:id="rId5"/>
    <p:sldId id="264" r:id="rId6"/>
    <p:sldId id="265" r:id="rId7"/>
    <p:sldId id="269" r:id="rId8"/>
    <p:sldId id="267" r:id="rId9"/>
    <p:sldId id="268" r:id="rId10"/>
    <p:sldId id="270" r:id="rId11"/>
    <p:sldId id="271" r:id="rId12"/>
    <p:sldId id="272" r:id="rId13"/>
    <p:sldId id="275" r:id="rId14"/>
    <p:sldId id="276"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52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emf"/><Relationship Id="rId3"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 Id="rId2" Type="http://schemas.openxmlformats.org/officeDocument/2006/relationships/image" Target="../media/image9.wmf"/><Relationship Id="rId3"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0C0A08-8C6A-4291-9212-04CD0B6F4BC3}"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1736012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C0A08-8C6A-4291-9212-04CD0B6F4BC3}"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1509365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C0A08-8C6A-4291-9212-04CD0B6F4BC3}"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37174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C0A08-8C6A-4291-9212-04CD0B6F4BC3}"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117753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0C0A08-8C6A-4291-9212-04CD0B6F4BC3}"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122342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0C0A08-8C6A-4291-9212-04CD0B6F4BC3}" type="datetimeFigureOut">
              <a:rPr lang="en-US" smtClean="0"/>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186202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0C0A08-8C6A-4291-9212-04CD0B6F4BC3}" type="datetimeFigureOut">
              <a:rPr lang="en-US" smtClean="0"/>
              <a:t>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1638104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0C0A08-8C6A-4291-9212-04CD0B6F4BC3}" type="datetimeFigureOut">
              <a:rPr lang="en-US" smtClean="0"/>
              <a:t>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2512788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C0A08-8C6A-4291-9212-04CD0B6F4BC3}" type="datetimeFigureOut">
              <a:rPr lang="en-US" smtClean="0"/>
              <a:t>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381223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0C0A08-8C6A-4291-9212-04CD0B6F4BC3}" type="datetimeFigureOut">
              <a:rPr lang="en-US" smtClean="0"/>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537791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0C0A08-8C6A-4291-9212-04CD0B6F4BC3}" type="datetimeFigureOut">
              <a:rPr lang="en-US" smtClean="0"/>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456F93-3B53-45CB-80F1-62DA75F69516}" type="slidenum">
              <a:rPr lang="en-US" smtClean="0"/>
              <a:t>‹#›</a:t>
            </a:fld>
            <a:endParaRPr lang="en-US"/>
          </a:p>
        </p:txBody>
      </p:sp>
    </p:spTree>
    <p:extLst>
      <p:ext uri="{BB962C8B-B14F-4D97-AF65-F5344CB8AC3E}">
        <p14:creationId xmlns:p14="http://schemas.microsoft.com/office/powerpoint/2010/main" val="6987776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C0A08-8C6A-4291-9212-04CD0B6F4BC3}" type="datetimeFigureOut">
              <a:rPr lang="en-US" smtClean="0"/>
              <a:t>2/9/15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56F93-3B53-45CB-80F1-62DA75F69516}" type="slidenum">
              <a:rPr lang="en-US" smtClean="0"/>
              <a:t>‹#›</a:t>
            </a:fld>
            <a:endParaRPr lang="en-US"/>
          </a:p>
        </p:txBody>
      </p:sp>
    </p:spTree>
    <p:extLst>
      <p:ext uri="{BB962C8B-B14F-4D97-AF65-F5344CB8AC3E}">
        <p14:creationId xmlns:p14="http://schemas.microsoft.com/office/powerpoint/2010/main" val="3161098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8.wmf"/><Relationship Id="rId5" Type="http://schemas.openxmlformats.org/officeDocument/2006/relationships/oleObject" Target="../embeddings/oleObject7.bin"/><Relationship Id="rId6" Type="http://schemas.openxmlformats.org/officeDocument/2006/relationships/image" Target="../media/image9.wmf"/><Relationship Id="rId7" Type="http://schemas.openxmlformats.org/officeDocument/2006/relationships/oleObject" Target="../embeddings/oleObject8.bin"/><Relationship Id="rId8" Type="http://schemas.openxmlformats.org/officeDocument/2006/relationships/image" Target="../media/image10.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image" Target="../media/image11.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wmf"/><Relationship Id="rId5" Type="http://schemas.openxmlformats.org/officeDocument/2006/relationships/hyperlink" Target="http://www.linsgroup.com/Physics/Newton_Ring.htm" TargetMode="External"/><Relationship Id="rId6" Type="http://schemas.openxmlformats.org/officeDocument/2006/relationships/image" Target="../media/image4.jpe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5.wmf"/><Relationship Id="rId5" Type="http://schemas.openxmlformats.org/officeDocument/2006/relationships/oleObject" Target="../embeddings/oleObject4.bin"/><Relationship Id="rId6" Type="http://schemas.openxmlformats.org/officeDocument/2006/relationships/image" Target="../media/image6.emf"/><Relationship Id="rId7" Type="http://schemas.openxmlformats.org/officeDocument/2006/relationships/oleObject" Target="../embeddings/oleObject5.bin"/><Relationship Id="rId8"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6786"/>
            <a:ext cx="8991600" cy="1470025"/>
          </a:xfrm>
        </p:spPr>
        <p:txBody>
          <a:bodyPr/>
          <a:lstStyle/>
          <a:p>
            <a:r>
              <a:rPr lang="en-US" dirty="0" smtClean="0"/>
              <a:t>Toward Completing Classical Physics</a:t>
            </a:r>
            <a:endParaRPr lang="en-US" dirty="0"/>
          </a:p>
        </p:txBody>
      </p:sp>
      <p:sp>
        <p:nvSpPr>
          <p:cNvPr id="3" name="Subtitle 2"/>
          <p:cNvSpPr>
            <a:spLocks noGrp="1"/>
          </p:cNvSpPr>
          <p:nvPr>
            <p:ph type="subTitle" idx="1"/>
          </p:nvPr>
        </p:nvSpPr>
        <p:spPr>
          <a:xfrm>
            <a:off x="762000" y="3810000"/>
            <a:ext cx="8001000" cy="1752600"/>
          </a:xfrm>
        </p:spPr>
        <p:txBody>
          <a:bodyPr>
            <a:normAutofit fontScale="70000" lnSpcReduction="20000"/>
          </a:bodyPr>
          <a:lstStyle/>
          <a:p>
            <a:pPr marL="457200" indent="-457200" algn="l">
              <a:buFont typeface="Arial"/>
              <a:buChar char="•"/>
            </a:pPr>
            <a:r>
              <a:rPr lang="en-US" dirty="0">
                <a:solidFill>
                  <a:schemeClr val="tx1"/>
                </a:solidFill>
              </a:rPr>
              <a:t>HW3 due </a:t>
            </a:r>
            <a:r>
              <a:rPr lang="en-US" dirty="0" smtClean="0">
                <a:solidFill>
                  <a:schemeClr val="tx1"/>
                </a:solidFill>
              </a:rPr>
              <a:t>Thursday, </a:t>
            </a:r>
            <a:r>
              <a:rPr lang="en-US" dirty="0">
                <a:solidFill>
                  <a:schemeClr val="tx1"/>
                </a:solidFill>
              </a:rPr>
              <a:t>Feb </a:t>
            </a:r>
            <a:r>
              <a:rPr lang="en-US" dirty="0" smtClean="0">
                <a:solidFill>
                  <a:schemeClr val="tx1"/>
                </a:solidFill>
              </a:rPr>
              <a:t>12</a:t>
            </a:r>
            <a:r>
              <a:rPr lang="en-US" baseline="30000" dirty="0" smtClean="0">
                <a:solidFill>
                  <a:schemeClr val="tx1"/>
                </a:solidFill>
              </a:rPr>
              <a:t>th</a:t>
            </a:r>
            <a:r>
              <a:rPr lang="en-US" dirty="0">
                <a:solidFill>
                  <a:schemeClr val="tx1"/>
                </a:solidFill>
              </a:rPr>
              <a:t>.</a:t>
            </a:r>
          </a:p>
          <a:p>
            <a:pPr marL="457200" indent="-457200" algn="l">
              <a:buFont typeface="Arial"/>
              <a:buChar char="•"/>
            </a:pPr>
            <a:r>
              <a:rPr lang="en-US" dirty="0" smtClean="0">
                <a:solidFill>
                  <a:schemeClr val="tx1"/>
                </a:solidFill>
              </a:rPr>
              <a:t>Quiz next Thursday, Feb 19</a:t>
            </a:r>
            <a:r>
              <a:rPr lang="en-US" baseline="30000" dirty="0" smtClean="0">
                <a:solidFill>
                  <a:schemeClr val="tx1"/>
                </a:solidFill>
              </a:rPr>
              <a:t>th</a:t>
            </a:r>
            <a:r>
              <a:rPr lang="en-US" dirty="0" smtClean="0">
                <a:solidFill>
                  <a:schemeClr val="tx1"/>
                </a:solidFill>
              </a:rPr>
              <a:t> on relativity:</a:t>
            </a:r>
          </a:p>
          <a:p>
            <a:pPr algn="l"/>
            <a:r>
              <a:rPr lang="en-US" dirty="0" smtClean="0">
                <a:solidFill>
                  <a:schemeClr val="tx1"/>
                </a:solidFill>
              </a:rPr>
              <a:t>	short </a:t>
            </a:r>
            <a:r>
              <a:rPr lang="en-US" dirty="0">
                <a:solidFill>
                  <a:schemeClr val="tx1"/>
                </a:solidFill>
              </a:rPr>
              <a:t>answers. 20 </a:t>
            </a:r>
            <a:r>
              <a:rPr lang="en-US" dirty="0" err="1">
                <a:solidFill>
                  <a:schemeClr val="tx1"/>
                </a:solidFill>
              </a:rPr>
              <a:t>mins</a:t>
            </a:r>
            <a:r>
              <a:rPr lang="en-US" dirty="0">
                <a:solidFill>
                  <a:schemeClr val="tx1"/>
                </a:solidFill>
              </a:rPr>
              <a:t>. Closed book.</a:t>
            </a:r>
          </a:p>
          <a:p>
            <a:pPr algn="l"/>
            <a:r>
              <a:rPr lang="en-US" dirty="0" smtClean="0">
                <a:solidFill>
                  <a:schemeClr val="tx1"/>
                </a:solidFill>
              </a:rPr>
              <a:t>	Materials </a:t>
            </a:r>
            <a:r>
              <a:rPr lang="en-US" dirty="0">
                <a:solidFill>
                  <a:schemeClr val="tx1"/>
                </a:solidFill>
              </a:rPr>
              <a:t>from </a:t>
            </a:r>
            <a:r>
              <a:rPr lang="en-US" dirty="0" err="1">
                <a:solidFill>
                  <a:schemeClr val="tx1"/>
                </a:solidFill>
              </a:rPr>
              <a:t>Rohrlich</a:t>
            </a:r>
            <a:r>
              <a:rPr lang="en-US" dirty="0">
                <a:solidFill>
                  <a:schemeClr val="tx1"/>
                </a:solidFill>
              </a:rPr>
              <a:t> pgs.34-</a:t>
            </a:r>
            <a:r>
              <a:rPr lang="en-US" dirty="0" smtClean="0">
                <a:solidFill>
                  <a:schemeClr val="tx1"/>
                </a:solidFill>
              </a:rPr>
              <a:t>88, Cushing </a:t>
            </a:r>
            <a:r>
              <a:rPr lang="en-US" dirty="0" err="1" smtClean="0">
                <a:solidFill>
                  <a:schemeClr val="tx1"/>
                </a:solidFill>
              </a:rPr>
              <a:t>Chpts</a:t>
            </a:r>
            <a:r>
              <a:rPr lang="en-US" dirty="0" smtClean="0">
                <a:solidFill>
                  <a:schemeClr val="tx1"/>
                </a:solidFill>
              </a:rPr>
              <a:t>. 13,16</a:t>
            </a:r>
            <a:r>
              <a:rPr lang="en-US" dirty="0">
                <a:solidFill>
                  <a:schemeClr val="tx1"/>
                </a:solidFill>
              </a:rPr>
              <a:t>-17, </a:t>
            </a:r>
            <a:r>
              <a:rPr lang="en-US" dirty="0" smtClean="0">
                <a:solidFill>
                  <a:schemeClr val="tx1"/>
                </a:solidFill>
              </a:rPr>
              <a:t>	</a:t>
            </a:r>
            <a:r>
              <a:rPr lang="en-US" dirty="0" err="1" smtClean="0">
                <a:solidFill>
                  <a:schemeClr val="tx1"/>
                </a:solidFill>
              </a:rPr>
              <a:t>Sklar</a:t>
            </a:r>
            <a:r>
              <a:rPr lang="en-US" dirty="0" smtClean="0">
                <a:solidFill>
                  <a:schemeClr val="tx1"/>
                </a:solidFill>
              </a:rPr>
              <a:t> pgs. 25</a:t>
            </a:r>
            <a:r>
              <a:rPr lang="en-US" dirty="0">
                <a:solidFill>
                  <a:schemeClr val="tx1"/>
                </a:solidFill>
              </a:rPr>
              <a:t>-</a:t>
            </a:r>
            <a:r>
              <a:rPr lang="en-US" dirty="0" smtClean="0">
                <a:solidFill>
                  <a:schemeClr val="tx1"/>
                </a:solidFill>
              </a:rPr>
              <a:t>40</a:t>
            </a:r>
            <a:r>
              <a:rPr lang="en-US" dirty="0">
                <a:solidFill>
                  <a:schemeClr val="tx1"/>
                </a:solidFill>
              </a:rPr>
              <a:t> </a:t>
            </a:r>
            <a:r>
              <a:rPr lang="en-US" dirty="0" smtClean="0">
                <a:solidFill>
                  <a:schemeClr val="tx1"/>
                </a:solidFill>
              </a:rPr>
              <a:t>&amp; class notes.</a:t>
            </a:r>
            <a:endParaRPr lang="en-US" dirty="0">
              <a:solidFill>
                <a:schemeClr val="tx1"/>
              </a:solidFill>
            </a:endParaRPr>
          </a:p>
        </p:txBody>
      </p:sp>
      <p:sp>
        <p:nvSpPr>
          <p:cNvPr id="4" name="Subtitle 2"/>
          <p:cNvSpPr txBox="1">
            <a:spLocks/>
          </p:cNvSpPr>
          <p:nvPr/>
        </p:nvSpPr>
        <p:spPr>
          <a:xfrm>
            <a:off x="1547648" y="1447800"/>
            <a:ext cx="6400800" cy="11430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solidFill>
                  <a:schemeClr val="tx1"/>
                </a:solidFill>
              </a:rPr>
              <a:t>Intro </a:t>
            </a:r>
            <a:r>
              <a:rPr lang="en-US" dirty="0">
                <a:solidFill>
                  <a:schemeClr val="tx1"/>
                </a:solidFill>
              </a:rPr>
              <a:t>to waves</a:t>
            </a:r>
          </a:p>
          <a:p>
            <a:r>
              <a:rPr lang="en-US" dirty="0">
                <a:solidFill>
                  <a:schemeClr val="tx1"/>
                </a:solidFill>
              </a:rPr>
              <a:t>Intro to electro-magnetism</a:t>
            </a:r>
          </a:p>
        </p:txBody>
      </p:sp>
    </p:spTree>
    <p:extLst>
      <p:ext uri="{BB962C8B-B14F-4D97-AF65-F5344CB8AC3E}">
        <p14:creationId xmlns:p14="http://schemas.microsoft.com/office/powerpoint/2010/main" val="36957261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u="sng" dirty="0"/>
              <a:t>Action at a Distance and </a:t>
            </a:r>
            <a:r>
              <a:rPr lang="en-US" u="sng" dirty="0" smtClean="0"/>
              <a:t>Fields</a:t>
            </a:r>
            <a:endParaRPr lang="en-US" dirty="0"/>
          </a:p>
        </p:txBody>
      </p:sp>
      <p:sp>
        <p:nvSpPr>
          <p:cNvPr id="3" name="Content Placeholder 2"/>
          <p:cNvSpPr>
            <a:spLocks noGrp="1"/>
          </p:cNvSpPr>
          <p:nvPr>
            <p:ph idx="1"/>
          </p:nvPr>
        </p:nvSpPr>
        <p:spPr>
          <a:xfrm>
            <a:off x="0" y="990600"/>
            <a:ext cx="9144000" cy="5105400"/>
          </a:xfrm>
        </p:spPr>
        <p:txBody>
          <a:bodyPr>
            <a:normAutofit fontScale="62500" lnSpcReduction="20000"/>
          </a:bodyPr>
          <a:lstStyle/>
          <a:p>
            <a:r>
              <a:rPr lang="en-US" dirty="0"/>
              <a:t>One of the most worrisome features of Newton’s theory of gravity was that it required objects to affect each other across empty space.  N thought that there must be some mediator, but he did not know what it was.</a:t>
            </a:r>
          </a:p>
          <a:p>
            <a:r>
              <a:rPr lang="en-US" dirty="0"/>
              <a:t>With the study of electricity and magnetism it became useful to distinguish the source of an effect from the object of its “</a:t>
            </a:r>
            <a:r>
              <a:rPr lang="en-US" dirty="0" err="1"/>
              <a:t>effection</a:t>
            </a:r>
            <a:r>
              <a:rPr lang="en-US" dirty="0"/>
              <a:t>”.  It was noticed that for all three forces (gravity, electricity, and magnetism), the effect of an object on </a:t>
            </a:r>
            <a:r>
              <a:rPr lang="en-US" b="1" dirty="0"/>
              <a:t>any</a:t>
            </a:r>
            <a:r>
              <a:rPr lang="en-US" dirty="0"/>
              <a:t> other object can be written as the product of two terms, </a:t>
            </a:r>
            <a:r>
              <a:rPr lang="en-US" dirty="0" smtClean="0"/>
              <a:t/>
            </a:r>
            <a:br>
              <a:rPr lang="en-US" dirty="0" smtClean="0"/>
            </a:br>
            <a:r>
              <a:rPr lang="en-US" dirty="0" smtClean="0"/>
              <a:t>one </a:t>
            </a:r>
            <a:r>
              <a:rPr lang="en-US" dirty="0"/>
              <a:t>depending only on the first object (called the source) </a:t>
            </a:r>
            <a:r>
              <a:rPr lang="en-US" dirty="0" smtClean="0"/>
              <a:t/>
            </a:r>
            <a:br>
              <a:rPr lang="en-US" dirty="0" smtClean="0"/>
            </a:br>
            <a:r>
              <a:rPr lang="en-US" dirty="0" smtClean="0"/>
              <a:t>and </a:t>
            </a:r>
            <a:r>
              <a:rPr lang="en-US" dirty="0"/>
              <a:t>the other only on the second object</a:t>
            </a:r>
            <a:r>
              <a:rPr lang="en-US" dirty="0" smtClean="0"/>
              <a:t>.</a:t>
            </a:r>
            <a:br>
              <a:rPr lang="en-US" dirty="0" smtClean="0"/>
            </a:br>
            <a:endParaRPr lang="en-US" dirty="0"/>
          </a:p>
          <a:p>
            <a:r>
              <a:rPr lang="en-US" dirty="0" smtClean="0"/>
              <a:t>Gravity:</a:t>
            </a:r>
            <a:br>
              <a:rPr lang="en-US" dirty="0" smtClean="0"/>
            </a:br>
            <a:r>
              <a:rPr lang="en-US" dirty="0"/>
              <a:t>	 </a:t>
            </a:r>
          </a:p>
          <a:p>
            <a:r>
              <a:rPr lang="en-US" dirty="0" smtClean="0"/>
              <a:t>Electricity:</a:t>
            </a:r>
            <a:br>
              <a:rPr lang="en-US" dirty="0" smtClean="0"/>
            </a:br>
            <a:r>
              <a:rPr lang="en-US" dirty="0"/>
              <a:t>	</a:t>
            </a:r>
            <a:r>
              <a:rPr lang="en-US" dirty="0" smtClean="0"/>
              <a:t> </a:t>
            </a:r>
            <a:endParaRPr lang="en-US" dirty="0"/>
          </a:p>
          <a:p>
            <a:r>
              <a:rPr lang="en-US" dirty="0" smtClean="0"/>
              <a:t>Magnetism:</a:t>
            </a:r>
            <a:br>
              <a:rPr lang="en-US" dirty="0" smtClean="0"/>
            </a:br>
            <a:r>
              <a:rPr lang="en-US" dirty="0" smtClean="0"/>
              <a:t/>
            </a:r>
            <a:br>
              <a:rPr lang="en-US" dirty="0" smtClean="0"/>
            </a:br>
            <a:r>
              <a:rPr lang="en-US" dirty="0"/>
              <a:t>	</a:t>
            </a:r>
          </a:p>
          <a:p>
            <a:r>
              <a:rPr lang="en-US" b="1" i="1" dirty="0"/>
              <a:t>g</a:t>
            </a:r>
            <a:r>
              <a:rPr lang="en-US" dirty="0"/>
              <a:t>, </a:t>
            </a:r>
            <a:r>
              <a:rPr lang="en-US" b="1" i="1" dirty="0"/>
              <a:t>E</a:t>
            </a:r>
            <a:r>
              <a:rPr lang="en-US" dirty="0"/>
              <a:t>, and </a:t>
            </a:r>
            <a:r>
              <a:rPr lang="en-US" b="1" i="1" dirty="0"/>
              <a:t>B</a:t>
            </a:r>
            <a:r>
              <a:rPr lang="en-US" dirty="0"/>
              <a:t>  are called the gravitational, electrical, and magnetic fields, respectively.</a:t>
            </a:r>
          </a:p>
          <a:p>
            <a:r>
              <a:rPr lang="en-US" dirty="0"/>
              <a:t>The field is a useful mathematical </a:t>
            </a:r>
            <a:r>
              <a:rPr lang="en-US" dirty="0" smtClean="0"/>
              <a:t>device, but are </a:t>
            </a:r>
            <a:r>
              <a:rPr lang="en-US" dirty="0"/>
              <a:t>these fields “real”?  </a:t>
            </a:r>
            <a:r>
              <a:rPr lang="en-US" dirty="0" smtClean="0"/>
              <a:t>How to tell?</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650304440"/>
              </p:ext>
            </p:extLst>
          </p:nvPr>
        </p:nvGraphicFramePr>
        <p:xfrm>
          <a:off x="1828800" y="4038600"/>
          <a:ext cx="3749675" cy="647700"/>
        </p:xfrm>
        <a:graphic>
          <a:graphicData uri="http://schemas.openxmlformats.org/presentationml/2006/ole">
            <mc:AlternateContent xmlns:mc="http://schemas.openxmlformats.org/markup-compatibility/2006">
              <mc:Choice xmlns:v="urn:schemas-microsoft-com:vml" Requires="v">
                <p:oleObj spid="_x0000_s1098" name="Equation" r:id="rId3" imgW="3746500" imgH="647700" progId="Equation.DSMT4">
                  <p:embed/>
                </p:oleObj>
              </mc:Choice>
              <mc:Fallback>
                <p:oleObj name="Equation" r:id="rId3" imgW="3746500" imgH="6477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4038600"/>
                        <a:ext cx="3749675"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601634391"/>
              </p:ext>
            </p:extLst>
          </p:nvPr>
        </p:nvGraphicFramePr>
        <p:xfrm>
          <a:off x="1752600" y="3429000"/>
          <a:ext cx="3178175" cy="631825"/>
        </p:xfrm>
        <a:graphic>
          <a:graphicData uri="http://schemas.openxmlformats.org/presentationml/2006/ole">
            <mc:AlternateContent xmlns:mc="http://schemas.openxmlformats.org/markup-compatibility/2006">
              <mc:Choice xmlns:v="urn:schemas-microsoft-com:vml" Requires="v">
                <p:oleObj spid="_x0000_s1099" name="Equation" r:id="rId5" imgW="3175000" imgH="635000" progId="Equation.DSMT4">
                  <p:embed/>
                </p:oleObj>
              </mc:Choice>
              <mc:Fallback>
                <p:oleObj name="Equation" r:id="rId5" imgW="3175000" imgH="6350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3429000"/>
                        <a:ext cx="3178175"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214277966"/>
              </p:ext>
            </p:extLst>
          </p:nvPr>
        </p:nvGraphicFramePr>
        <p:xfrm>
          <a:off x="1981200" y="4648200"/>
          <a:ext cx="3238500" cy="647700"/>
        </p:xfrm>
        <a:graphic>
          <a:graphicData uri="http://schemas.openxmlformats.org/presentationml/2006/ole">
            <mc:AlternateContent xmlns:mc="http://schemas.openxmlformats.org/markup-compatibility/2006">
              <mc:Choice xmlns:v="urn:schemas-microsoft-com:vml" Requires="v">
                <p:oleObj spid="_x0000_s1100" name="Equation" r:id="rId7" imgW="3238500" imgH="647700" progId="Equation.3">
                  <p:embed/>
                </p:oleObj>
              </mc:Choice>
              <mc:Fallback>
                <p:oleObj name="Equation" r:id="rId7" imgW="3238500" imgH="647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1200" y="4648200"/>
                        <a:ext cx="323850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0" y="6153834"/>
            <a:ext cx="8991600" cy="707886"/>
          </a:xfrm>
          <a:prstGeom prst="rect">
            <a:avLst/>
          </a:prstGeom>
          <a:noFill/>
        </p:spPr>
        <p:txBody>
          <a:bodyPr wrap="square" rtlCol="0">
            <a:spAutoFit/>
          </a:bodyPr>
          <a:lstStyle/>
          <a:p>
            <a:r>
              <a:rPr lang="en-US" sz="2000" dirty="0"/>
              <a:t>In order to be real, they ought to have some </a:t>
            </a:r>
            <a:r>
              <a:rPr lang="en-US" sz="2000" i="1" dirty="0"/>
              <a:t>independent manifestation, </a:t>
            </a:r>
            <a:r>
              <a:rPr lang="en-US" sz="2000" i="1" dirty="0" smtClean="0"/>
              <a:t/>
            </a:r>
            <a:br>
              <a:rPr lang="en-US" sz="2000" i="1" dirty="0" smtClean="0"/>
            </a:br>
            <a:r>
              <a:rPr lang="en-US" sz="2000" dirty="0" smtClean="0"/>
              <a:t>besides </a:t>
            </a:r>
            <a:r>
              <a:rPr lang="en-US" sz="2000" dirty="0"/>
              <a:t>just giving a simple way to calculate forces between objects</a:t>
            </a:r>
            <a:r>
              <a:rPr lang="en-US" sz="2000" dirty="0" smtClean="0"/>
              <a:t>.</a:t>
            </a:r>
            <a:endParaRPr lang="en-US" sz="2000" dirty="0"/>
          </a:p>
        </p:txBody>
      </p:sp>
    </p:spTree>
    <p:extLst>
      <p:ext uri="{BB962C8B-B14F-4D97-AF65-F5344CB8AC3E}">
        <p14:creationId xmlns:p14="http://schemas.microsoft.com/office/powerpoint/2010/main" val="5934186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a:t>Electromagnetism and the Ether</a:t>
            </a:r>
            <a:endParaRPr lang="en-US" dirty="0"/>
          </a:p>
        </p:txBody>
      </p:sp>
      <p:sp>
        <p:nvSpPr>
          <p:cNvPr id="3" name="Content Placeholder 2"/>
          <p:cNvSpPr>
            <a:spLocks noGrp="1"/>
          </p:cNvSpPr>
          <p:nvPr>
            <p:ph idx="1"/>
          </p:nvPr>
        </p:nvSpPr>
        <p:spPr>
          <a:xfrm>
            <a:off x="76200" y="1143000"/>
            <a:ext cx="8915400" cy="4983163"/>
          </a:xfrm>
        </p:spPr>
        <p:txBody>
          <a:bodyPr>
            <a:normAutofit/>
          </a:bodyPr>
          <a:lstStyle/>
          <a:p>
            <a:pPr marL="0" indent="0">
              <a:buNone/>
            </a:pPr>
            <a:r>
              <a:rPr lang="en-US" sz="2000" dirty="0"/>
              <a:t>Electric and magnetic fields were discovered in the 19</a:t>
            </a:r>
            <a:r>
              <a:rPr lang="en-US" sz="2000" baseline="30000" dirty="0"/>
              <a:t>th</a:t>
            </a:r>
            <a:r>
              <a:rPr lang="en-US" sz="2000" dirty="0"/>
              <a:t> century to have two properties which gave credence to their reality.</a:t>
            </a:r>
          </a:p>
          <a:p>
            <a:r>
              <a:rPr lang="en-US" sz="2000" dirty="0" smtClean="0"/>
              <a:t>Faraday </a:t>
            </a:r>
            <a:r>
              <a:rPr lang="en-US" sz="2000" dirty="0"/>
              <a:t>discovered that if the magnetic field </a:t>
            </a:r>
            <a:r>
              <a:rPr lang="en-US" sz="2000" b="1" dirty="0"/>
              <a:t>B</a:t>
            </a:r>
            <a:r>
              <a:rPr lang="en-US" sz="2000" dirty="0"/>
              <a:t> varies with time, this gives rise to an electric field </a:t>
            </a:r>
            <a:r>
              <a:rPr lang="en-US" sz="2000" b="1" dirty="0"/>
              <a:t>E</a:t>
            </a:r>
            <a:r>
              <a:rPr lang="en-US" sz="2000" dirty="0"/>
              <a:t>. </a:t>
            </a:r>
            <a:endParaRPr lang="en-US" sz="2000" dirty="0" smtClean="0"/>
          </a:p>
          <a:p>
            <a:pPr lvl="1"/>
            <a:r>
              <a:rPr lang="en-US" sz="2000" dirty="0" smtClean="0"/>
              <a:t>So</a:t>
            </a:r>
            <a:r>
              <a:rPr lang="en-US" sz="2000" dirty="0"/>
              <a:t>, there is some behavior of </a:t>
            </a:r>
            <a:r>
              <a:rPr lang="en-US" sz="2000" b="1" dirty="0"/>
              <a:t>E</a:t>
            </a:r>
            <a:r>
              <a:rPr lang="en-US" sz="2000" dirty="0"/>
              <a:t> and </a:t>
            </a:r>
            <a:r>
              <a:rPr lang="en-US" sz="2000" b="1" dirty="0"/>
              <a:t>B</a:t>
            </a:r>
            <a:r>
              <a:rPr lang="en-US" sz="2000" dirty="0"/>
              <a:t> which is not just a re-description of forces between particles.</a:t>
            </a:r>
          </a:p>
          <a:p>
            <a:r>
              <a:rPr lang="en-US" sz="2000" dirty="0" smtClean="0"/>
              <a:t>James </a:t>
            </a:r>
            <a:r>
              <a:rPr lang="en-US" sz="2000" dirty="0"/>
              <a:t>Maxwell discovered (1864) that changes in </a:t>
            </a:r>
            <a:r>
              <a:rPr lang="en-US" sz="2000" b="1" dirty="0"/>
              <a:t>E</a:t>
            </a:r>
            <a:r>
              <a:rPr lang="en-US" sz="2000" dirty="0"/>
              <a:t> give rise to </a:t>
            </a:r>
            <a:r>
              <a:rPr lang="en-US" sz="2000" b="1" dirty="0"/>
              <a:t>B</a:t>
            </a:r>
            <a:r>
              <a:rPr lang="en-US" sz="2000" dirty="0"/>
              <a:t> as well. </a:t>
            </a:r>
            <a:r>
              <a:rPr lang="en-US" sz="2000" dirty="0" smtClean="0"/>
              <a:t/>
            </a:r>
            <a:br>
              <a:rPr lang="en-US" sz="2000" dirty="0" smtClean="0"/>
            </a:br>
            <a:r>
              <a:rPr lang="en-US" sz="2000" dirty="0" smtClean="0"/>
              <a:t>That </a:t>
            </a:r>
            <a:r>
              <a:rPr lang="en-US" sz="2000" dirty="0"/>
              <a:t>implies that </a:t>
            </a:r>
            <a:r>
              <a:rPr lang="en-US" sz="2000" b="1" dirty="0"/>
              <a:t>E</a:t>
            </a:r>
            <a:r>
              <a:rPr lang="en-US" sz="2000" dirty="0"/>
              <a:t> and </a:t>
            </a:r>
            <a:r>
              <a:rPr lang="en-US" sz="2000" b="1" dirty="0"/>
              <a:t>B</a:t>
            </a:r>
            <a:r>
              <a:rPr lang="en-US" sz="2000" dirty="0"/>
              <a:t> can exist in the </a:t>
            </a:r>
            <a:r>
              <a:rPr lang="en-US" sz="2000" i="1" dirty="0"/>
              <a:t>absence of any electrical charges</a:t>
            </a:r>
            <a:r>
              <a:rPr lang="en-US" sz="2000" dirty="0"/>
              <a:t> (i.e., no sources).  </a:t>
            </a:r>
            <a:endParaRPr lang="en-US" sz="2000" dirty="0" smtClean="0"/>
          </a:p>
          <a:p>
            <a:r>
              <a:rPr lang="en-US" sz="2000" dirty="0" smtClean="0"/>
              <a:t>Maxwell </a:t>
            </a:r>
            <a:r>
              <a:rPr lang="en-US" sz="2000" dirty="0"/>
              <a:t>unified the description of electricity and magnetism and claimed that </a:t>
            </a:r>
            <a:r>
              <a:rPr lang="en-US" sz="2000" u="sng" dirty="0"/>
              <a:t>light is a wave composed of oscillating </a:t>
            </a:r>
            <a:r>
              <a:rPr lang="en-US" sz="2000" b="1" u="sng" dirty="0"/>
              <a:t>E</a:t>
            </a:r>
            <a:r>
              <a:rPr lang="en-US" sz="2000" u="sng" dirty="0"/>
              <a:t> and </a:t>
            </a:r>
            <a:r>
              <a:rPr lang="en-US" sz="2000" b="1" u="sng" dirty="0"/>
              <a:t>B</a:t>
            </a:r>
            <a:r>
              <a:rPr lang="en-US" sz="2000" u="sng" dirty="0"/>
              <a:t> fields.</a:t>
            </a:r>
            <a:r>
              <a:rPr lang="en-US" sz="2000" dirty="0"/>
              <a:t>  He predicted the existence of other “electromagnetic waves,” which were observed by Hertz.</a:t>
            </a:r>
          </a:p>
          <a:p>
            <a:r>
              <a:rPr lang="en-US" sz="2000" dirty="0"/>
              <a:t>Three previously distinct phenomena have been subsumed by a single theory</a:t>
            </a:r>
            <a:r>
              <a:rPr lang="en-US" sz="2000" dirty="0" smtClean="0"/>
              <a:t>.</a:t>
            </a:r>
            <a:endParaRPr lang="en-US" sz="2000" dirty="0"/>
          </a:p>
        </p:txBody>
      </p:sp>
    </p:spTree>
    <p:extLst>
      <p:ext uri="{BB962C8B-B14F-4D97-AF65-F5344CB8AC3E}">
        <p14:creationId xmlns:p14="http://schemas.microsoft.com/office/powerpoint/2010/main" val="11735560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839200" cy="1066800"/>
          </a:xfrm>
        </p:spPr>
        <p:txBody>
          <a:bodyPr>
            <a:normAutofit fontScale="90000"/>
          </a:bodyPr>
          <a:lstStyle/>
          <a:p>
            <a:r>
              <a:rPr lang="en-US" dirty="0"/>
              <a:t>Two problems </a:t>
            </a:r>
            <a:r>
              <a:rPr lang="en-US" dirty="0" smtClean="0"/>
              <a:t>for </a:t>
            </a:r>
            <a:r>
              <a:rPr lang="en-US" dirty="0"/>
              <a:t>Maxwell's E-M theory</a:t>
            </a:r>
          </a:p>
        </p:txBody>
      </p:sp>
      <p:sp>
        <p:nvSpPr>
          <p:cNvPr id="3" name="Content Placeholder 2"/>
          <p:cNvSpPr>
            <a:spLocks noGrp="1"/>
          </p:cNvSpPr>
          <p:nvPr>
            <p:ph idx="1"/>
          </p:nvPr>
        </p:nvSpPr>
        <p:spPr>
          <a:xfrm>
            <a:off x="76200" y="1066800"/>
            <a:ext cx="8763000" cy="4525963"/>
          </a:xfrm>
        </p:spPr>
        <p:txBody>
          <a:bodyPr>
            <a:normAutofit/>
          </a:bodyPr>
          <a:lstStyle/>
          <a:p>
            <a:pPr marL="514350" indent="-514350">
              <a:buFont typeface="+mj-lt"/>
              <a:buAutoNum type="arabicPeriod"/>
            </a:pPr>
            <a:r>
              <a:rPr lang="en-US" sz="2000" dirty="0" smtClean="0"/>
              <a:t>When </a:t>
            </a:r>
            <a:r>
              <a:rPr lang="en-US" sz="2000" dirty="0"/>
              <a:t>an EM wave propagates through the vacuum, what is the medium?  What is oscillating?</a:t>
            </a:r>
          </a:p>
          <a:p>
            <a:pPr marL="514350" indent="-514350">
              <a:buFont typeface="+mj-lt"/>
              <a:buAutoNum type="arabicPeriod"/>
            </a:pPr>
            <a:r>
              <a:rPr lang="en-US" sz="2000" dirty="0" smtClean="0"/>
              <a:t>The </a:t>
            </a:r>
            <a:r>
              <a:rPr lang="en-US" sz="2000" dirty="0"/>
              <a:t>equations </a:t>
            </a:r>
            <a:r>
              <a:rPr lang="en-US" sz="2000" dirty="0" smtClean="0"/>
              <a:t>that </a:t>
            </a:r>
            <a:r>
              <a:rPr lang="en-US" sz="2000" dirty="0"/>
              <a:t>describe electrodynamics violate Galilean invariance.  This violation should show up in the wave motion. </a:t>
            </a:r>
            <a:r>
              <a:rPr lang="en-US" sz="2000" dirty="0" smtClean="0"/>
              <a:t/>
            </a:r>
            <a:br>
              <a:rPr lang="en-US" sz="2000" dirty="0" smtClean="0"/>
            </a:br>
            <a:r>
              <a:rPr lang="en-US" sz="2000" dirty="0" smtClean="0"/>
              <a:t>Is </a:t>
            </a:r>
            <a:r>
              <a:rPr lang="en-US" sz="2000" dirty="0"/>
              <a:t>the speed of light uniform only constant with respect to the medium? </a:t>
            </a:r>
          </a:p>
          <a:p>
            <a:pPr marL="0" indent="0">
              <a:buNone/>
            </a:pPr>
            <a:r>
              <a:rPr lang="en-US" sz="2000" dirty="0"/>
              <a:t> </a:t>
            </a:r>
          </a:p>
          <a:p>
            <a:r>
              <a:rPr lang="en-US" sz="2000" dirty="0"/>
              <a:t>The medium was dubbed the </a:t>
            </a:r>
            <a:r>
              <a:rPr lang="en-US" sz="2000" dirty="0" err="1"/>
              <a:t>luminiferous</a:t>
            </a:r>
            <a:r>
              <a:rPr lang="en-US" sz="2000" dirty="0"/>
              <a:t> ether.</a:t>
            </a:r>
          </a:p>
          <a:p>
            <a:pPr lvl="1"/>
            <a:r>
              <a:rPr lang="en-US" sz="2000" dirty="0" smtClean="0"/>
              <a:t>It </a:t>
            </a:r>
            <a:r>
              <a:rPr lang="en-US" sz="2000" dirty="0"/>
              <a:t>was defined as being the stuff of which E-M fields are the disturbances.</a:t>
            </a:r>
          </a:p>
        </p:txBody>
      </p:sp>
    </p:spTree>
    <p:extLst>
      <p:ext uri="{BB962C8B-B14F-4D97-AF65-F5344CB8AC3E}">
        <p14:creationId xmlns:p14="http://schemas.microsoft.com/office/powerpoint/2010/main" val="15345263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smtClean="0"/>
              <a:t>Retrospective on Classical Physics</a:t>
            </a:r>
            <a:endParaRPr lang="en-US" dirty="0"/>
          </a:p>
        </p:txBody>
      </p:sp>
      <p:sp>
        <p:nvSpPr>
          <p:cNvPr id="3" name="Content Placeholder 2"/>
          <p:cNvSpPr>
            <a:spLocks noGrp="1"/>
          </p:cNvSpPr>
          <p:nvPr>
            <p:ph idx="1"/>
          </p:nvPr>
        </p:nvSpPr>
        <p:spPr>
          <a:xfrm>
            <a:off x="0" y="914400"/>
            <a:ext cx="9144000" cy="5211763"/>
          </a:xfrm>
        </p:spPr>
        <p:txBody>
          <a:bodyPr>
            <a:normAutofit fontScale="85000" lnSpcReduction="20000"/>
          </a:bodyPr>
          <a:lstStyle/>
          <a:p>
            <a:r>
              <a:rPr lang="en-US" dirty="0" smtClean="0"/>
              <a:t>We </a:t>
            </a:r>
            <a:r>
              <a:rPr lang="en-US" dirty="0"/>
              <a:t>have now completed an introduction to the classical synthesis of physics. The common view was that in all important questions, physics was complete. Lord Kelvin, in </a:t>
            </a:r>
            <a:r>
              <a:rPr lang="en-US" dirty="0" err="1"/>
              <a:t>ca</a:t>
            </a:r>
            <a:r>
              <a:rPr lang="en-US" dirty="0"/>
              <a:t> 1900, made a famous speech declaring that physics was basically done, except for two little "dark clouds on the horizon":</a:t>
            </a:r>
          </a:p>
          <a:p>
            <a:endParaRPr lang="en-US" dirty="0"/>
          </a:p>
          <a:p>
            <a:pPr marL="0" indent="0">
              <a:buNone/>
            </a:pPr>
            <a:r>
              <a:rPr lang="en-US" dirty="0"/>
              <a:t>1. Black-body radiation</a:t>
            </a:r>
          </a:p>
          <a:p>
            <a:pPr marL="0" indent="0">
              <a:buNone/>
            </a:pPr>
            <a:r>
              <a:rPr lang="en-US" dirty="0"/>
              <a:t>2. The </a:t>
            </a:r>
            <a:r>
              <a:rPr lang="en-US" dirty="0" smtClean="0"/>
              <a:t>Michelson</a:t>
            </a:r>
            <a:r>
              <a:rPr lang="en-US" dirty="0"/>
              <a:t>-Morley experiment.</a:t>
            </a:r>
          </a:p>
          <a:p>
            <a:pPr marL="0" indent="0">
              <a:buNone/>
            </a:pPr>
            <a:endParaRPr lang="en-US" dirty="0"/>
          </a:p>
          <a:p>
            <a:r>
              <a:rPr lang="en-US" dirty="0"/>
              <a:t>Before we encounter stormy weather, let's try to sum up classical physics and its relation to traditional philosophical questions.</a:t>
            </a:r>
          </a:p>
          <a:p>
            <a:endParaRPr lang="en-US" dirty="0"/>
          </a:p>
        </p:txBody>
      </p:sp>
    </p:spTree>
    <p:extLst>
      <p:ext uri="{BB962C8B-B14F-4D97-AF65-F5344CB8AC3E}">
        <p14:creationId xmlns:p14="http://schemas.microsoft.com/office/powerpoint/2010/main" val="266817475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a:t>The physics (as of 1900)</a:t>
            </a:r>
            <a:endParaRPr lang="en-US" dirty="0"/>
          </a:p>
        </p:txBody>
      </p:sp>
      <p:sp>
        <p:nvSpPr>
          <p:cNvPr id="3" name="Content Placeholder 2"/>
          <p:cNvSpPr>
            <a:spLocks noGrp="1"/>
          </p:cNvSpPr>
          <p:nvPr>
            <p:ph idx="1"/>
          </p:nvPr>
        </p:nvSpPr>
        <p:spPr>
          <a:xfrm>
            <a:off x="0" y="838200"/>
            <a:ext cx="9144000" cy="6019800"/>
          </a:xfrm>
        </p:spPr>
        <p:txBody>
          <a:bodyPr>
            <a:noAutofit/>
          </a:bodyPr>
          <a:lstStyle/>
          <a:p>
            <a:r>
              <a:rPr lang="en-US" sz="2000" dirty="0"/>
              <a:t>Nature consists of particles and fields, imbedded in time and space. </a:t>
            </a:r>
          </a:p>
          <a:p>
            <a:r>
              <a:rPr lang="en-US" sz="2000" dirty="0" smtClean="0"/>
              <a:t>Elementary </a:t>
            </a:r>
            <a:r>
              <a:rPr lang="en-US" sz="2000" dirty="0"/>
              <a:t>ingredients of the classical description</a:t>
            </a:r>
            <a:r>
              <a:rPr lang="en-US" sz="2000" dirty="0" smtClean="0"/>
              <a:t>:</a:t>
            </a:r>
            <a:r>
              <a:rPr lang="en-US" sz="2000" dirty="0"/>
              <a:t> </a:t>
            </a:r>
          </a:p>
          <a:p>
            <a:pPr lvl="1"/>
            <a:r>
              <a:rPr lang="en-US" sz="1600" dirty="0"/>
              <a:t>Position and time are both undefined quantities.  One cannot explain them to someone who does not already have a mental construct.  </a:t>
            </a:r>
            <a:r>
              <a:rPr lang="en-US" sz="1600" dirty="0" smtClean="0"/>
              <a:t>Try  to </a:t>
            </a:r>
            <a:r>
              <a:rPr lang="en-US" sz="1600" dirty="0"/>
              <a:t>imagine a universe with two time dimensions.</a:t>
            </a:r>
          </a:p>
          <a:p>
            <a:pPr lvl="1"/>
            <a:r>
              <a:rPr lang="en-US" sz="1600" dirty="0"/>
              <a:t>Mass is another undefined quantity.  Its </a:t>
            </a:r>
            <a:r>
              <a:rPr lang="en-US" sz="1600" i="1" dirty="0"/>
              <a:t>mathematical behavior </a:t>
            </a:r>
            <a:r>
              <a:rPr lang="en-US" sz="1600" dirty="0"/>
              <a:t>is defined by Newton’s second law together with specific force laws, and some rule for measuring </a:t>
            </a:r>
            <a:r>
              <a:rPr lang="en-US" sz="1600" dirty="0" smtClean="0"/>
              <a:t>accelerations.</a:t>
            </a:r>
            <a:endParaRPr lang="en-US" sz="1600" dirty="0"/>
          </a:p>
          <a:p>
            <a:pPr lvl="1"/>
            <a:r>
              <a:rPr lang="en-US" sz="1600" dirty="0"/>
              <a:t>We still need some implicit understandings to connect all these constructs to actual experiences.</a:t>
            </a:r>
          </a:p>
          <a:p>
            <a:r>
              <a:rPr lang="en-US" sz="2000" dirty="0" smtClean="0"/>
              <a:t>The </a:t>
            </a:r>
            <a:r>
              <a:rPr lang="en-US" sz="2000" dirty="0"/>
              <a:t>influence of the particles and fields on each other is described by definite deterministic equations.</a:t>
            </a:r>
          </a:p>
          <a:p>
            <a:r>
              <a:rPr lang="en-US" sz="2000" dirty="0"/>
              <a:t>Not all the particles and fields are known. </a:t>
            </a:r>
            <a:endParaRPr lang="en-US" sz="2000" dirty="0" smtClean="0"/>
          </a:p>
          <a:p>
            <a:pPr lvl="1"/>
            <a:r>
              <a:rPr lang="en-US" sz="1600" dirty="0" smtClean="0"/>
              <a:t>There </a:t>
            </a:r>
            <a:r>
              <a:rPr lang="en-US" sz="1600" dirty="0"/>
              <a:t>are all sorts of rule-of-thumb forces, but only G and E-M look </a:t>
            </a:r>
            <a:r>
              <a:rPr lang="en-US" sz="1600" dirty="0" smtClean="0"/>
              <a:t>fundamental</a:t>
            </a:r>
            <a:endParaRPr lang="en-US" sz="1600" dirty="0"/>
          </a:p>
          <a:p>
            <a:pPr lvl="1"/>
            <a:r>
              <a:rPr lang="en-US" sz="1600" u="sng" dirty="0"/>
              <a:t>None of the detailed properties of chemistry, materials, </a:t>
            </a:r>
            <a:r>
              <a:rPr lang="en-US" sz="1600" u="sng" dirty="0" smtClean="0"/>
              <a:t>etc., </a:t>
            </a:r>
            <a:r>
              <a:rPr lang="en-US" sz="1600" u="sng" dirty="0"/>
              <a:t>are accounted for. They might require some new field, </a:t>
            </a:r>
            <a:r>
              <a:rPr lang="en-US" sz="1600" u="sng" dirty="0" smtClean="0"/>
              <a:t>etc. </a:t>
            </a:r>
            <a:r>
              <a:rPr lang="en-US" sz="1600" u="sng" dirty="0"/>
              <a:t>on a small scale.</a:t>
            </a:r>
            <a:endParaRPr lang="en-US" sz="1600" dirty="0"/>
          </a:p>
          <a:p>
            <a:r>
              <a:rPr lang="en-US" sz="2000" dirty="0"/>
              <a:t>There are some unifying conservation laws:</a:t>
            </a:r>
          </a:p>
          <a:p>
            <a:pPr lvl="1"/>
            <a:r>
              <a:rPr lang="en-US" sz="1600" dirty="0"/>
              <a:t>Momentum, angular momentum, energy, mass, electrical charge</a:t>
            </a:r>
          </a:p>
          <a:p>
            <a:r>
              <a:rPr lang="en-US" sz="2000" dirty="0"/>
              <a:t>There are some </a:t>
            </a:r>
            <a:r>
              <a:rPr lang="en-US" sz="2000" dirty="0" smtClean="0"/>
              <a:t>symmetries</a:t>
            </a:r>
          </a:p>
          <a:p>
            <a:pPr lvl="1"/>
            <a:r>
              <a:rPr lang="en-US" sz="1600" dirty="0" smtClean="0"/>
              <a:t>Time </a:t>
            </a:r>
            <a:r>
              <a:rPr lang="en-US" sz="1600" dirty="0"/>
              <a:t>translation, Space translation, </a:t>
            </a:r>
            <a:r>
              <a:rPr lang="en-US" sz="1600" dirty="0" smtClean="0"/>
              <a:t>rotation, mirror-image </a:t>
            </a:r>
            <a:r>
              <a:rPr lang="en-US" sz="1600" dirty="0"/>
              <a:t>(parity</a:t>
            </a:r>
            <a:r>
              <a:rPr lang="en-US" sz="1600" dirty="0" smtClean="0"/>
              <a:t>),</a:t>
            </a:r>
          </a:p>
          <a:p>
            <a:pPr lvl="1"/>
            <a:r>
              <a:rPr lang="en-US" sz="1600" dirty="0" smtClean="0"/>
              <a:t>Time </a:t>
            </a:r>
            <a:r>
              <a:rPr lang="en-US" sz="1600" dirty="0"/>
              <a:t>reversal (but, oddly, only on a </a:t>
            </a:r>
            <a:r>
              <a:rPr lang="en-US" sz="1600" i="1" dirty="0"/>
              <a:t>microscopic</a:t>
            </a:r>
            <a:r>
              <a:rPr lang="en-US" sz="1600" dirty="0"/>
              <a:t> level)</a:t>
            </a:r>
          </a:p>
          <a:p>
            <a:pPr lvl="1"/>
            <a:r>
              <a:rPr lang="en-US" sz="1600" dirty="0" smtClean="0"/>
              <a:t>Galilean </a:t>
            </a:r>
            <a:r>
              <a:rPr lang="en-US" sz="1600" dirty="0"/>
              <a:t>relativity (but not for electromagnetism!)</a:t>
            </a:r>
          </a:p>
        </p:txBody>
      </p:sp>
    </p:spTree>
    <p:extLst>
      <p:ext uri="{BB962C8B-B14F-4D97-AF65-F5344CB8AC3E}">
        <p14:creationId xmlns:p14="http://schemas.microsoft.com/office/powerpoint/2010/main" val="89378280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Galilean Symmetry, explicitly</a:t>
            </a:r>
            <a:endParaRPr lang="en-US" dirty="0"/>
          </a:p>
        </p:txBody>
      </p:sp>
      <p:sp>
        <p:nvSpPr>
          <p:cNvPr id="3" name="Content Placeholder 2"/>
          <p:cNvSpPr>
            <a:spLocks noGrp="1"/>
          </p:cNvSpPr>
          <p:nvPr>
            <p:ph idx="1"/>
          </p:nvPr>
        </p:nvSpPr>
        <p:spPr>
          <a:xfrm>
            <a:off x="0" y="990600"/>
            <a:ext cx="9144000" cy="5715000"/>
          </a:xfrm>
        </p:spPr>
        <p:txBody>
          <a:bodyPr>
            <a:normAutofit/>
          </a:bodyPr>
          <a:lstStyle/>
          <a:p>
            <a:r>
              <a:rPr lang="en-US" sz="2400" dirty="0"/>
              <a:t>There are rules for converting coordinates of events from one frame to another. </a:t>
            </a:r>
          </a:p>
          <a:p>
            <a:pPr lvl="1"/>
            <a:r>
              <a:rPr lang="en-US" sz="2000" dirty="0"/>
              <a:t>E.g. simple origin shifts: x'=x-x</a:t>
            </a:r>
            <a:r>
              <a:rPr lang="en-US" sz="2000" baseline="-25000" dirty="0"/>
              <a:t>0</a:t>
            </a:r>
            <a:r>
              <a:rPr lang="en-US" sz="2000" dirty="0"/>
              <a:t>   or t'=</a:t>
            </a:r>
            <a:r>
              <a:rPr lang="en-US" sz="2000" dirty="0" smtClean="0"/>
              <a:t>t-t</a:t>
            </a:r>
            <a:r>
              <a:rPr lang="en-US" sz="2000" baseline="-25000" dirty="0" smtClean="0"/>
              <a:t>0</a:t>
            </a:r>
          </a:p>
          <a:p>
            <a:pPr lvl="1"/>
            <a:r>
              <a:rPr lang="en-US" sz="2000" dirty="0"/>
              <a:t>Or Galilean transforms</a:t>
            </a:r>
            <a:r>
              <a:rPr lang="en-US" sz="2000" dirty="0" smtClean="0"/>
              <a:t>:</a:t>
            </a:r>
            <a:endParaRPr lang="en-US" sz="2400" dirty="0"/>
          </a:p>
          <a:p>
            <a:pPr lvl="2"/>
            <a:r>
              <a:rPr lang="en-US" sz="2000" dirty="0"/>
              <a:t>If two events happen at the same time in one frame</a:t>
            </a:r>
            <a:r>
              <a:rPr lang="en-US" sz="2000" dirty="0" smtClean="0"/>
              <a:t>,</a:t>
            </a:r>
            <a:br>
              <a:rPr lang="en-US" sz="2000" dirty="0" smtClean="0"/>
            </a:br>
            <a:r>
              <a:rPr lang="en-US" sz="2000" dirty="0" smtClean="0"/>
              <a:t> </a:t>
            </a:r>
            <a:r>
              <a:rPr lang="en-US" sz="2000" dirty="0"/>
              <a:t>must they happen at the same time in another?</a:t>
            </a:r>
          </a:p>
          <a:p>
            <a:pPr lvl="2"/>
            <a:r>
              <a:rPr lang="en-US" sz="2000" dirty="0"/>
              <a:t>If two events happen at the same place in one frame, </a:t>
            </a:r>
            <a:r>
              <a:rPr lang="en-US" sz="2000" dirty="0" smtClean="0"/>
              <a:t/>
            </a:r>
            <a:br>
              <a:rPr lang="en-US" sz="2000" dirty="0" smtClean="0"/>
            </a:br>
            <a:r>
              <a:rPr lang="en-US" sz="2000" dirty="0" smtClean="0"/>
              <a:t>must </a:t>
            </a:r>
            <a:r>
              <a:rPr lang="en-US" sz="2000" dirty="0"/>
              <a:t>they happen at the </a:t>
            </a:r>
            <a:r>
              <a:rPr lang="en-US" sz="2000" dirty="0" smtClean="0"/>
              <a:t>same place in </a:t>
            </a:r>
            <a:r>
              <a:rPr lang="en-US" sz="2000" dirty="0"/>
              <a:t>another?</a:t>
            </a:r>
          </a:p>
          <a:p>
            <a:pPr lvl="1"/>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62425924"/>
              </p:ext>
            </p:extLst>
          </p:nvPr>
        </p:nvGraphicFramePr>
        <p:xfrm>
          <a:off x="7315200" y="2362200"/>
          <a:ext cx="1219200" cy="1597870"/>
        </p:xfrm>
        <a:graphic>
          <a:graphicData uri="http://schemas.openxmlformats.org/presentationml/2006/ole">
            <mc:AlternateContent xmlns:mc="http://schemas.openxmlformats.org/markup-compatibility/2006">
              <mc:Choice xmlns:v="urn:schemas-microsoft-com:vml" Requires="v">
                <p:oleObj spid="_x0000_s6169" name="Equation" r:id="rId3" imgW="660113" imgH="863225" progId="Equation.3">
                  <p:embed/>
                </p:oleObj>
              </mc:Choice>
              <mc:Fallback>
                <p:oleObj name="Equation" r:id="rId3" imgW="660113" imgH="86322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2362200"/>
                        <a:ext cx="1219200" cy="1597870"/>
                      </a:xfrm>
                      <a:prstGeom prst="rect">
                        <a:avLst/>
                      </a:prstGeom>
                      <a:solidFill>
                        <a:schemeClr val="bg1"/>
                      </a:solidFill>
                      <a:ln>
                        <a:solidFill>
                          <a:srgbClr val="00B050"/>
                        </a:solidFill>
                      </a:ln>
                    </p:spPr>
                  </p:pic>
                </p:oleObj>
              </mc:Fallback>
            </mc:AlternateContent>
          </a:graphicData>
        </a:graphic>
      </p:graphicFrame>
    </p:spTree>
    <p:extLst>
      <p:ext uri="{BB962C8B-B14F-4D97-AF65-F5344CB8AC3E}">
        <p14:creationId xmlns:p14="http://schemas.microsoft.com/office/powerpoint/2010/main" val="38472855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83"/>
            <a:ext cx="8229600" cy="639762"/>
          </a:xfrm>
        </p:spPr>
        <p:txBody>
          <a:bodyPr>
            <a:normAutofit fontScale="90000"/>
          </a:bodyPr>
          <a:lstStyle/>
          <a:p>
            <a:r>
              <a:rPr lang="en-US" u="sng" dirty="0" smtClean="0"/>
              <a:t>Energy: Thermodynamics</a:t>
            </a:r>
            <a:endParaRPr lang="en-US" dirty="0"/>
          </a:p>
        </p:txBody>
      </p:sp>
      <p:sp>
        <p:nvSpPr>
          <p:cNvPr id="3" name="Content Placeholder 2"/>
          <p:cNvSpPr>
            <a:spLocks noGrp="1"/>
          </p:cNvSpPr>
          <p:nvPr>
            <p:ph idx="1"/>
          </p:nvPr>
        </p:nvSpPr>
        <p:spPr>
          <a:xfrm>
            <a:off x="0" y="838200"/>
            <a:ext cx="9144000" cy="6019800"/>
          </a:xfrm>
        </p:spPr>
        <p:txBody>
          <a:bodyPr>
            <a:normAutofit fontScale="70000" lnSpcReduction="20000"/>
          </a:bodyPr>
          <a:lstStyle/>
          <a:p>
            <a:r>
              <a:rPr lang="en-US" dirty="0" smtClean="0"/>
              <a:t>Joule: there </a:t>
            </a:r>
            <a:r>
              <a:rPr lang="en-US" dirty="0"/>
              <a:t>is a huge amount of stored thermal energy. Raising the temperature of water by 1° C takes as much energy as getting it going 90 m/s (~350 mph).</a:t>
            </a:r>
          </a:p>
          <a:p>
            <a:r>
              <a:rPr lang="en-US" dirty="0"/>
              <a:t>Extending </a:t>
            </a:r>
            <a:r>
              <a:rPr lang="en-US" u="sng" dirty="0"/>
              <a:t>energy conservation</a:t>
            </a:r>
            <a:r>
              <a:rPr lang="en-US" dirty="0"/>
              <a:t> to conversion between thermal and mechanical forms is the </a:t>
            </a:r>
            <a:r>
              <a:rPr lang="en-US" u="sng" dirty="0"/>
              <a:t>1</a:t>
            </a:r>
            <a:r>
              <a:rPr lang="en-US" u="sng" baseline="30000" dirty="0"/>
              <a:t>st</a:t>
            </a:r>
            <a:r>
              <a:rPr lang="en-US" u="sng" dirty="0"/>
              <a:t> law of thermodynamics</a:t>
            </a:r>
            <a:r>
              <a:rPr lang="en-US" dirty="0"/>
              <a:t>. </a:t>
            </a:r>
          </a:p>
          <a:p>
            <a:r>
              <a:rPr lang="en-US" dirty="0"/>
              <a:t>C</a:t>
            </a:r>
            <a:r>
              <a:rPr lang="en-US" dirty="0" smtClean="0"/>
              <a:t>onservation </a:t>
            </a:r>
            <a:r>
              <a:rPr lang="en-US" dirty="0"/>
              <a:t>of energy is not the whole story.  While it is possible to convert all mechanical energy into heat (</a:t>
            </a:r>
            <a:r>
              <a:rPr lang="en-US" i="1" dirty="0"/>
              <a:t>e.g.</a:t>
            </a:r>
            <a:r>
              <a:rPr lang="en-US" dirty="0"/>
              <a:t>, by friction), </a:t>
            </a:r>
            <a:r>
              <a:rPr lang="en-US" i="1" dirty="0"/>
              <a:t>the reverse is not </a:t>
            </a:r>
            <a:r>
              <a:rPr lang="en-US" i="1" dirty="0" smtClean="0"/>
              <a:t>possible. </a:t>
            </a:r>
            <a:r>
              <a:rPr lang="en-US" dirty="0" smtClean="0"/>
              <a:t>Overall, mechanical </a:t>
            </a:r>
            <a:r>
              <a:rPr lang="en-US" dirty="0"/>
              <a:t>energy is inevitably lost to heat. .</a:t>
            </a:r>
          </a:p>
          <a:p>
            <a:pPr lvl="1"/>
            <a:r>
              <a:rPr lang="en-US" sz="2900" dirty="0"/>
              <a:t>Carnot first realized this ~1820.  One consequence is that there cannot be a perpetual motion machine.  </a:t>
            </a:r>
          </a:p>
          <a:p>
            <a:pPr lvl="1"/>
            <a:r>
              <a:rPr lang="en-US" sz="2900" dirty="0"/>
              <a:t>Carnot’s analysis of irreversibility was done using the caloric theory. We shall preserve his connection between water running downhill, and heat flowing to colder regions, but put both in a broader context, when we return to this topic.</a:t>
            </a:r>
          </a:p>
          <a:p>
            <a:pPr marL="0" indent="0">
              <a:buNone/>
            </a:pPr>
            <a:r>
              <a:rPr lang="en-US" dirty="0"/>
              <a:t> </a:t>
            </a:r>
          </a:p>
          <a:p>
            <a:pPr marL="0" indent="0">
              <a:buNone/>
            </a:pPr>
            <a:r>
              <a:rPr lang="en-US" u="sng" dirty="0" smtClean="0"/>
              <a:t>An implication </a:t>
            </a:r>
            <a:r>
              <a:rPr lang="en-US" u="sng" dirty="0"/>
              <a:t>of </a:t>
            </a:r>
            <a:r>
              <a:rPr lang="en-US" u="sng" dirty="0" smtClean="0"/>
              <a:t>thermodynamics:</a:t>
            </a:r>
            <a:r>
              <a:rPr lang="en-US" dirty="0"/>
              <a:t> </a:t>
            </a:r>
            <a:r>
              <a:rPr lang="en-US" dirty="0" smtClean="0"/>
              <a:t>  </a:t>
            </a:r>
            <a:r>
              <a:rPr lang="en-US" sz="2900" dirty="0" smtClean="0"/>
              <a:t>Heat </a:t>
            </a:r>
            <a:r>
              <a:rPr lang="en-US" sz="2900" dirty="0"/>
              <a:t>death of the universe (Kelvin, 1852)</a:t>
            </a:r>
          </a:p>
          <a:p>
            <a:r>
              <a:rPr lang="en-US" sz="2900" dirty="0"/>
              <a:t>The second law implies that the universe will eventually “run down.”  The stars will burn out, etc.  </a:t>
            </a:r>
            <a:r>
              <a:rPr lang="en-US" sz="2900" dirty="0" smtClean="0"/>
              <a:t>Doesn’t fit with the simple  </a:t>
            </a:r>
            <a:r>
              <a:rPr lang="en-US" sz="2900" dirty="0"/>
              <a:t>notion of an eternal </a:t>
            </a:r>
            <a:r>
              <a:rPr lang="en-US" sz="2900" dirty="0" smtClean="0"/>
              <a:t>universe.</a:t>
            </a:r>
            <a:endParaRPr lang="en-US" sz="2900" dirty="0"/>
          </a:p>
          <a:p>
            <a:r>
              <a:rPr lang="en-US" sz="2900" dirty="0"/>
              <a:t>We’ll discuss the origin and fate of the universe at the end of the course.</a:t>
            </a:r>
          </a:p>
          <a:p>
            <a:endParaRPr lang="en-US" dirty="0"/>
          </a:p>
        </p:txBody>
      </p:sp>
    </p:spTree>
    <p:extLst>
      <p:ext uri="{BB962C8B-B14F-4D97-AF65-F5344CB8AC3E}">
        <p14:creationId xmlns:p14="http://schemas.microsoft.com/office/powerpoint/2010/main" val="12105026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u="sng" dirty="0"/>
              <a:t>Newtonian cosmology</a:t>
            </a:r>
            <a:endParaRPr lang="en-US" dirty="0"/>
          </a:p>
        </p:txBody>
      </p:sp>
      <p:sp>
        <p:nvSpPr>
          <p:cNvPr id="3" name="Content Placeholder 2"/>
          <p:cNvSpPr>
            <a:spLocks noGrp="1"/>
          </p:cNvSpPr>
          <p:nvPr>
            <p:ph idx="1"/>
          </p:nvPr>
        </p:nvSpPr>
        <p:spPr>
          <a:xfrm>
            <a:off x="0" y="1143000"/>
            <a:ext cx="8991600" cy="4983163"/>
          </a:xfrm>
        </p:spPr>
        <p:txBody>
          <a:bodyPr>
            <a:normAutofit fontScale="92500" lnSpcReduction="20000"/>
          </a:bodyPr>
          <a:lstStyle/>
          <a:p>
            <a:r>
              <a:rPr lang="en-US" sz="2000" dirty="0"/>
              <a:t>The universe must be infinite for several reasons</a:t>
            </a:r>
            <a:r>
              <a:rPr lang="en-US" sz="2000" dirty="0" smtClean="0"/>
              <a:t>:</a:t>
            </a:r>
            <a:endParaRPr lang="en-US" sz="2000" dirty="0"/>
          </a:p>
          <a:p>
            <a:pPr lvl="1"/>
            <a:r>
              <a:rPr lang="en-US" sz="2000" dirty="0" smtClean="0"/>
              <a:t>A </a:t>
            </a:r>
            <a:r>
              <a:rPr lang="en-US" sz="2000" dirty="0"/>
              <a:t>finite one has a </a:t>
            </a:r>
            <a:r>
              <a:rPr lang="en-US" sz="2000" dirty="0" smtClean="0"/>
              <a:t>center and edge </a:t>
            </a:r>
            <a:r>
              <a:rPr lang="en-US" sz="2000" dirty="0"/>
              <a:t>(</a:t>
            </a:r>
            <a:r>
              <a:rPr lang="en-US" sz="2000" i="1" dirty="0"/>
              <a:t>i.e.</a:t>
            </a:r>
            <a:r>
              <a:rPr lang="en-US" sz="2000" dirty="0"/>
              <a:t>, absolute position).</a:t>
            </a:r>
          </a:p>
          <a:p>
            <a:pPr lvl="1"/>
            <a:r>
              <a:rPr lang="en-US" sz="2000" dirty="0" smtClean="0"/>
              <a:t>Hard </a:t>
            </a:r>
            <a:r>
              <a:rPr lang="en-US" sz="2000" dirty="0"/>
              <a:t>to reconcile Euclidean geometry with a finite universe.</a:t>
            </a:r>
          </a:p>
          <a:p>
            <a:pPr marL="0" indent="0">
              <a:buNone/>
            </a:pPr>
            <a:r>
              <a:rPr lang="en-US" sz="2000" dirty="0"/>
              <a:t>However, an infinite universe has at least two </a:t>
            </a:r>
            <a:r>
              <a:rPr lang="en-US" sz="2000" dirty="0" smtClean="0"/>
              <a:t>problems:</a:t>
            </a:r>
          </a:p>
          <a:p>
            <a:pPr marL="0" indent="0">
              <a:buNone/>
            </a:pPr>
            <a:r>
              <a:rPr lang="en-US" sz="2000" u="sng" dirty="0" err="1" smtClean="0"/>
              <a:t>Olber’s</a:t>
            </a:r>
            <a:r>
              <a:rPr lang="en-US" sz="2000" u="sng" dirty="0" smtClean="0"/>
              <a:t> paradox</a:t>
            </a:r>
            <a:r>
              <a:rPr lang="en-US" sz="2000" dirty="0" smtClean="0"/>
              <a:t>:  </a:t>
            </a:r>
            <a:br>
              <a:rPr lang="en-US" sz="2000" dirty="0" smtClean="0"/>
            </a:br>
            <a:endParaRPr lang="en-US" sz="2000" dirty="0" smtClean="0"/>
          </a:p>
          <a:p>
            <a:pPr marL="0" indent="0">
              <a:buNone/>
            </a:pPr>
            <a:r>
              <a:rPr lang="en-US" sz="2000" dirty="0" smtClean="0"/>
              <a:t>In </a:t>
            </a:r>
            <a:r>
              <a:rPr lang="en-US" sz="2000" dirty="0"/>
              <a:t>an infinite, homogeneous universe, whichever direction one looks there will eventually be a star, so the night sky should be </a:t>
            </a:r>
            <a:r>
              <a:rPr lang="en-US" sz="2000" dirty="0" smtClean="0"/>
              <a:t>bright.</a:t>
            </a:r>
            <a:br>
              <a:rPr lang="en-US" sz="2000" dirty="0" smtClean="0"/>
            </a:br>
            <a:r>
              <a:rPr lang="en-US" sz="2000" dirty="0" smtClean="0"/>
              <a:t>you </a:t>
            </a:r>
            <a:r>
              <a:rPr lang="en-US" sz="2000" dirty="0"/>
              <a:t>can imagine ways around this problem </a:t>
            </a:r>
          </a:p>
          <a:p>
            <a:pPr lvl="3"/>
            <a:r>
              <a:rPr lang="en-US" sz="1600" dirty="0"/>
              <a:t>(</a:t>
            </a:r>
            <a:r>
              <a:rPr lang="en-US" sz="1600" i="1" dirty="0"/>
              <a:t>e.g.</a:t>
            </a:r>
            <a:r>
              <a:rPr lang="en-US" sz="1600" dirty="0"/>
              <a:t>, dust), </a:t>
            </a:r>
          </a:p>
          <a:p>
            <a:pPr lvl="3"/>
            <a:r>
              <a:rPr lang="en-US" sz="1600" dirty="0"/>
              <a:t>Actually, dust doesn’t work in an infinitely old universe. The dust would just heat up and glow like a star. </a:t>
            </a:r>
            <a:r>
              <a:rPr lang="en-US" sz="1600" dirty="0" smtClean="0"/>
              <a:t/>
            </a:r>
            <a:br>
              <a:rPr lang="en-US" sz="1600" dirty="0" smtClean="0"/>
            </a:br>
            <a:endParaRPr lang="en-US" sz="1600" dirty="0" smtClean="0"/>
          </a:p>
          <a:p>
            <a:pPr marL="0" indent="0">
              <a:buNone/>
            </a:pPr>
            <a:r>
              <a:rPr lang="en-US" sz="2200" dirty="0" smtClean="0"/>
              <a:t>Can </a:t>
            </a:r>
            <a:r>
              <a:rPr lang="en-US" sz="2200" dirty="0"/>
              <a:t>the universe be infinitely old?  What about the finite stellar lifetime, from conservation of energy</a:t>
            </a:r>
            <a:r>
              <a:rPr lang="en-US" sz="2200" dirty="0" smtClean="0"/>
              <a:t>?</a:t>
            </a:r>
          </a:p>
          <a:p>
            <a:pPr lvl="2"/>
            <a:r>
              <a:rPr lang="en-US" sz="2200" dirty="0" smtClean="0"/>
              <a:t>Mathematical problem: </a:t>
            </a:r>
            <a:r>
              <a:rPr lang="en-US" sz="2200" dirty="0"/>
              <a:t>There are no steady solutions to the equations that describe </a:t>
            </a:r>
            <a:r>
              <a:rPr lang="en-US" sz="2200" dirty="0" smtClean="0"/>
              <a:t>a gas-like collection </a:t>
            </a:r>
            <a:r>
              <a:rPr lang="en-US" sz="2200" dirty="0"/>
              <a:t>of </a:t>
            </a:r>
            <a:r>
              <a:rPr lang="en-US" sz="2200" dirty="0" smtClean="0"/>
              <a:t>, a </a:t>
            </a:r>
            <a:r>
              <a:rPr lang="en-US" sz="2200" dirty="0"/>
              <a:t>bunch of things whizzing </a:t>
            </a:r>
            <a:r>
              <a:rPr lang="en-US" sz="2200" dirty="0" smtClean="0"/>
              <a:t>around, with gravitational interactions. </a:t>
            </a:r>
            <a:endParaRPr lang="en-US" sz="2200" dirty="0"/>
          </a:p>
          <a:p>
            <a:pPr marL="914400" lvl="2" indent="0">
              <a:buNone/>
            </a:pPr>
            <a:r>
              <a:rPr lang="en-US" sz="2200" dirty="0" smtClean="0"/>
              <a:t>    This </a:t>
            </a:r>
            <a:r>
              <a:rPr lang="en-US" sz="2200" dirty="0"/>
              <a:t>issue will come up again in general relativity.</a:t>
            </a:r>
          </a:p>
          <a:p>
            <a:pPr lvl="2"/>
            <a:endParaRPr lang="en-US" sz="1600" dirty="0"/>
          </a:p>
        </p:txBody>
      </p:sp>
    </p:spTree>
    <p:extLst>
      <p:ext uri="{BB962C8B-B14F-4D97-AF65-F5344CB8AC3E}">
        <p14:creationId xmlns:p14="http://schemas.microsoft.com/office/powerpoint/2010/main" val="3997425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rmAutofit fontScale="90000"/>
          </a:bodyPr>
          <a:lstStyle/>
          <a:p>
            <a:r>
              <a:rPr lang="en-US" u="sng" dirty="0"/>
              <a:t>Waves</a:t>
            </a:r>
            <a:endParaRPr lang="en-US" dirty="0"/>
          </a:p>
        </p:txBody>
      </p:sp>
      <p:sp>
        <p:nvSpPr>
          <p:cNvPr id="3" name="Content Placeholder 2"/>
          <p:cNvSpPr>
            <a:spLocks noGrp="1"/>
          </p:cNvSpPr>
          <p:nvPr>
            <p:ph idx="1"/>
          </p:nvPr>
        </p:nvSpPr>
        <p:spPr>
          <a:xfrm>
            <a:off x="0" y="609600"/>
            <a:ext cx="9144000" cy="4267200"/>
          </a:xfrm>
        </p:spPr>
        <p:txBody>
          <a:bodyPr>
            <a:normAutofit fontScale="62500" lnSpcReduction="20000"/>
          </a:bodyPr>
          <a:lstStyle/>
          <a:p>
            <a:pPr marL="0" indent="0">
              <a:buNone/>
            </a:pPr>
            <a:r>
              <a:rPr lang="en-US" dirty="0"/>
              <a:t>Wave phenomena are important for the development of special relativity and for understanding quantum mechanics, so here is a brief classical description of waves.</a:t>
            </a:r>
          </a:p>
          <a:p>
            <a:pPr marL="0" indent="0">
              <a:buNone/>
            </a:pPr>
            <a:r>
              <a:rPr lang="en-US" dirty="0"/>
              <a:t> </a:t>
            </a:r>
            <a:r>
              <a:rPr lang="en-US" dirty="0" smtClean="0"/>
              <a:t/>
            </a:r>
            <a:br>
              <a:rPr lang="en-US" dirty="0" smtClean="0"/>
            </a:br>
            <a:r>
              <a:rPr lang="en-US" dirty="0" smtClean="0"/>
              <a:t>Waves </a:t>
            </a:r>
            <a:r>
              <a:rPr lang="en-US" dirty="0"/>
              <a:t>in a string, on water, or in air (sound) all share several features. </a:t>
            </a:r>
            <a:br>
              <a:rPr lang="en-US" dirty="0"/>
            </a:br>
            <a:endParaRPr lang="en-US" dirty="0"/>
          </a:p>
          <a:p>
            <a:r>
              <a:rPr lang="en-US" dirty="0" smtClean="0"/>
              <a:t>These </a:t>
            </a:r>
            <a:r>
              <a:rPr lang="en-US" dirty="0"/>
              <a:t>waves are not independent constituents of the world</a:t>
            </a:r>
            <a:r>
              <a:rPr lang="en-US" dirty="0" smtClean="0"/>
              <a:t>,</a:t>
            </a:r>
            <a:br>
              <a:rPr lang="en-US" dirty="0" smtClean="0"/>
            </a:br>
            <a:r>
              <a:rPr lang="en-US" dirty="0" smtClean="0"/>
              <a:t> </a:t>
            </a:r>
            <a:r>
              <a:rPr lang="en-US" dirty="0"/>
              <a:t>just a mode of behavior of matter obeying force laws.</a:t>
            </a:r>
          </a:p>
          <a:p>
            <a:r>
              <a:rPr lang="en-US" dirty="0" smtClean="0"/>
              <a:t>There </a:t>
            </a:r>
            <a:r>
              <a:rPr lang="en-US" dirty="0"/>
              <a:t>is a medium which is normally at rest, or at least is undisturbed. </a:t>
            </a:r>
          </a:p>
          <a:p>
            <a:pPr lvl="1"/>
            <a:r>
              <a:rPr lang="en-US" dirty="0" smtClean="0"/>
              <a:t>E.g. air </a:t>
            </a:r>
            <a:r>
              <a:rPr lang="en-US" dirty="0"/>
              <a:t>might be moving uniformly</a:t>
            </a:r>
            <a:r>
              <a:rPr lang="en-US" dirty="0" smtClean="0"/>
              <a:t>.</a:t>
            </a:r>
            <a:endParaRPr lang="en-US" dirty="0"/>
          </a:p>
          <a:p>
            <a:r>
              <a:rPr lang="en-US" dirty="0" smtClean="0"/>
              <a:t>The </a:t>
            </a:r>
            <a:r>
              <a:rPr lang="en-US" dirty="0"/>
              <a:t>wave is a disturbance in the medium.  </a:t>
            </a:r>
            <a:endParaRPr lang="en-US" dirty="0" smtClean="0"/>
          </a:p>
          <a:p>
            <a:pPr lvl="1"/>
            <a:r>
              <a:rPr lang="en-US" dirty="0" smtClean="0"/>
              <a:t>Pluck </a:t>
            </a:r>
            <a:r>
              <a:rPr lang="en-US" dirty="0"/>
              <a:t>the string, or create a high pressure region in the air.</a:t>
            </a:r>
          </a:p>
          <a:p>
            <a:r>
              <a:rPr lang="en-US" dirty="0" smtClean="0"/>
              <a:t>A </a:t>
            </a:r>
            <a:r>
              <a:rPr lang="en-US" dirty="0"/>
              <a:t>wave moves through the medium with a </a:t>
            </a:r>
            <a:r>
              <a:rPr lang="en-US" dirty="0" smtClean="0"/>
              <a:t>velocity </a:t>
            </a:r>
            <a:r>
              <a:rPr lang="en-US" dirty="0"/>
              <a:t>with respect to the medium.  This velocity might depend on the shape or height of the wave. </a:t>
            </a:r>
          </a:p>
          <a:p>
            <a:r>
              <a:rPr lang="en-US" dirty="0" smtClean="0"/>
              <a:t>An </a:t>
            </a:r>
            <a:r>
              <a:rPr lang="en-US" dirty="0"/>
              <a:t>ordinary wave is spread out over a </a:t>
            </a:r>
            <a:r>
              <a:rPr lang="en-US" u="sng" dirty="0"/>
              <a:t>range of positions</a:t>
            </a:r>
            <a:r>
              <a:rPr lang="en-US" dirty="0"/>
              <a:t> and also is travelling with a </a:t>
            </a:r>
            <a:r>
              <a:rPr lang="en-US" u="sng" dirty="0"/>
              <a:t>range of velocities</a:t>
            </a:r>
            <a:r>
              <a:rPr lang="en-US" dirty="0"/>
              <a:t> (even when the speed is fixed, there’s a range of directions</a:t>
            </a:r>
            <a:r>
              <a:rPr lang="en-US" dirty="0" smtClean="0"/>
              <a: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ext Box 2"/>
          <p:cNvSpPr txBox="1">
            <a:spLocks noChangeArrowheads="1"/>
          </p:cNvSpPr>
          <p:nvPr/>
        </p:nvSpPr>
        <p:spPr bwMode="auto">
          <a:xfrm>
            <a:off x="304800" y="4953000"/>
            <a:ext cx="7543800" cy="17827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b="0" i="0" u="none" strike="noStrike" cap="none" normalizeH="0" baseline="0" dirty="0" smtClean="0">
                <a:ln>
                  <a:noFill/>
                </a:ln>
                <a:solidFill>
                  <a:schemeClr val="tx1"/>
                </a:solidFill>
                <a:effectLst/>
                <a:latin typeface="Arial" pitchFamily="34" charset="0"/>
                <a:cs typeface="Arial" pitchFamily="34" charset="0"/>
              </a:rPr>
              <a:t>Waves can come in various packets, with a range from </a:t>
            </a:r>
            <a:br>
              <a:rPr kumimoji="0" lang="en-US" b="0" i="0" u="none" strike="noStrike" cap="none" normalizeH="0" baseline="0" dirty="0" smtClean="0">
                <a:ln>
                  <a:noFill/>
                </a:ln>
                <a:solidFill>
                  <a:schemeClr val="tx1"/>
                </a:solidFill>
                <a:effectLst/>
                <a:latin typeface="Arial" pitchFamily="34" charset="0"/>
                <a:cs typeface="Arial" pitchFamily="34" charset="0"/>
              </a:rPr>
            </a:br>
            <a:r>
              <a:rPr kumimoji="0" lang="en-US" b="0" i="0" u="none" strike="noStrike" cap="none" normalizeH="0" baseline="0" dirty="0" smtClean="0">
                <a:ln>
                  <a:noFill/>
                </a:ln>
                <a:solidFill>
                  <a:schemeClr val="tx1"/>
                </a:solidFill>
                <a:effectLst/>
                <a:latin typeface="Arial" pitchFamily="34" charset="0"/>
                <a:cs typeface="Arial" pitchFamily="34" charset="0"/>
              </a:rPr>
              <a:t/>
            </a:r>
            <a:br>
              <a:rPr kumimoji="0" lang="en-US" b="0" i="0" u="none" strike="noStrike" cap="none" normalizeH="0" baseline="0" dirty="0" smtClean="0">
                <a:ln>
                  <a:noFill/>
                </a:ln>
                <a:solidFill>
                  <a:schemeClr val="tx1"/>
                </a:solidFill>
                <a:effectLst/>
                <a:latin typeface="Arial" pitchFamily="34" charset="0"/>
                <a:cs typeface="Arial" pitchFamily="34" charset="0"/>
              </a:rPr>
            </a:br>
            <a:r>
              <a:rPr kumimoji="0" lang="en-US" b="0" i="0" u="none" strike="noStrike" cap="none" normalizeH="0" baseline="0" dirty="0" smtClean="0">
                <a:ln>
                  <a:noFill/>
                </a:ln>
                <a:solidFill>
                  <a:schemeClr val="tx1"/>
                </a:solidFill>
                <a:effectLst/>
                <a:latin typeface="Arial" pitchFamily="34" charset="0"/>
                <a:cs typeface="Arial" pitchFamily="34" charset="0"/>
              </a:rPr>
              <a:t>pretty well-defined positions </a:t>
            </a:r>
            <a:br>
              <a:rPr kumimoji="0" lang="en-US" b="0" i="0" u="none" strike="noStrike" cap="none" normalizeH="0" baseline="0" dirty="0" smtClean="0">
                <a:ln>
                  <a:noFill/>
                </a:ln>
                <a:solidFill>
                  <a:schemeClr val="tx1"/>
                </a:solidFill>
                <a:effectLst/>
                <a:latin typeface="Arial" pitchFamily="34" charset="0"/>
                <a:cs typeface="Arial" pitchFamily="34" charset="0"/>
              </a:rPr>
            </a:br>
            <a:r>
              <a:rPr kumimoji="0" lang="en-US" b="0" i="0" u="none" strike="noStrike" cap="none" normalizeH="0" baseline="0" dirty="0" smtClean="0">
                <a:ln>
                  <a:noFill/>
                </a:ln>
                <a:solidFill>
                  <a:schemeClr val="tx1"/>
                </a:solidFill>
                <a:effectLst/>
                <a:latin typeface="Arial" pitchFamily="34" charset="0"/>
                <a:cs typeface="Arial" pitchFamily="34" charset="0"/>
              </a:rPr>
              <a:t>                    to </a:t>
            </a:r>
            <a:br>
              <a:rPr kumimoji="0" lang="en-US" b="0" i="0" u="none" strike="noStrike" cap="none" normalizeH="0" baseline="0" dirty="0" smtClean="0">
                <a:ln>
                  <a:noFill/>
                </a:ln>
                <a:solidFill>
                  <a:schemeClr val="tx1"/>
                </a:solidFill>
                <a:effectLst/>
                <a:latin typeface="Arial" pitchFamily="34" charset="0"/>
                <a:cs typeface="Arial" pitchFamily="34" charset="0"/>
              </a:rPr>
            </a:br>
            <a:r>
              <a:rPr kumimoji="0" lang="en-US" b="0" i="0" u="none" strike="noStrike" cap="none" normalizeH="0" baseline="0" dirty="0" smtClean="0">
                <a:ln>
                  <a:noFill/>
                </a:ln>
                <a:solidFill>
                  <a:schemeClr val="tx1"/>
                </a:solidFill>
                <a:effectLst/>
                <a:latin typeface="Arial" pitchFamily="34" charset="0"/>
                <a:cs typeface="Arial" pitchFamily="34" charset="0"/>
              </a:rPr>
              <a:t>pretty well-defined wavelengths.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297391780"/>
              </p:ext>
            </p:extLst>
          </p:nvPr>
        </p:nvGraphicFramePr>
        <p:xfrm>
          <a:off x="4191000" y="5410200"/>
          <a:ext cx="3070225" cy="1333500"/>
        </p:xfrm>
        <a:graphic>
          <a:graphicData uri="http://schemas.openxmlformats.org/presentationml/2006/ole">
            <mc:AlternateContent xmlns:mc="http://schemas.openxmlformats.org/markup-compatibility/2006">
              <mc:Choice xmlns:v="urn:schemas-microsoft-com:vml" Requires="v">
                <p:oleObj spid="_x0000_s2091" name="Picture" r:id="rId3" imgW="3438525" imgH="1352550" progId="Word.Picture.8">
                  <p:embed/>
                </p:oleObj>
              </mc:Choice>
              <mc:Fallback>
                <p:oleObj name="Picture" r:id="rId3" imgW="3438525" imgH="135255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5410200"/>
                        <a:ext cx="3070225" cy="133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174603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Wave properties</a:t>
            </a:r>
            <a:endParaRPr lang="en-US" dirty="0"/>
          </a:p>
        </p:txBody>
      </p:sp>
      <p:sp>
        <p:nvSpPr>
          <p:cNvPr id="3" name="Content Placeholder 2"/>
          <p:cNvSpPr>
            <a:spLocks noGrp="1"/>
          </p:cNvSpPr>
          <p:nvPr>
            <p:ph idx="1"/>
          </p:nvPr>
        </p:nvSpPr>
        <p:spPr>
          <a:xfrm>
            <a:off x="0" y="762000"/>
            <a:ext cx="9144000" cy="6019800"/>
          </a:xfrm>
        </p:spPr>
        <p:txBody>
          <a:bodyPr>
            <a:normAutofit fontScale="92500" lnSpcReduction="10000"/>
          </a:bodyPr>
          <a:lstStyle/>
          <a:p>
            <a:r>
              <a:rPr lang="en-US" sz="2400" b="1" dirty="0"/>
              <a:t>Intensity</a:t>
            </a:r>
            <a:r>
              <a:rPr lang="en-US" sz="2400" dirty="0"/>
              <a:t>:  The amount of energy carried by a wave is proportional to the </a:t>
            </a:r>
            <a:r>
              <a:rPr lang="en-US" sz="2400" u="sng" dirty="0"/>
              <a:t>square</a:t>
            </a:r>
            <a:r>
              <a:rPr lang="en-US" sz="2400" dirty="0"/>
              <a:t> of the amplitude (height) of the wave. </a:t>
            </a:r>
            <a:r>
              <a:rPr lang="en-US" sz="2400" dirty="0" smtClean="0"/>
              <a:t/>
            </a:r>
            <a:br>
              <a:rPr lang="en-US" sz="2400" dirty="0" smtClean="0"/>
            </a:br>
            <a:r>
              <a:rPr lang="en-US" sz="2400" dirty="0" smtClean="0"/>
              <a:t> Both negative </a:t>
            </a:r>
            <a:r>
              <a:rPr lang="en-US" sz="2400" dirty="0"/>
              <a:t>or positive amplitude have positive energy.</a:t>
            </a:r>
          </a:p>
          <a:p>
            <a:r>
              <a:rPr lang="en-US" sz="2400" b="1" dirty="0"/>
              <a:t>Interference</a:t>
            </a:r>
            <a:r>
              <a:rPr lang="en-US" sz="2400" dirty="0"/>
              <a:t>:  The intensity of adding two waves depends on whether they are “in phase” or “out of phase” or in-between:</a:t>
            </a:r>
          </a:p>
          <a:p>
            <a:r>
              <a:rPr lang="en-US" sz="2800" dirty="0"/>
              <a:t>(</a:t>
            </a:r>
            <a:r>
              <a:rPr lang="en-US" sz="2800" dirty="0" err="1"/>
              <a:t>a+b</a:t>
            </a:r>
            <a:r>
              <a:rPr lang="en-US" sz="2800" dirty="0"/>
              <a:t>)</a:t>
            </a:r>
            <a:r>
              <a:rPr lang="en-US" sz="2800" baseline="30000" dirty="0"/>
              <a:t>2 </a:t>
            </a:r>
            <a:r>
              <a:rPr lang="en-US" sz="2800" dirty="0"/>
              <a:t>= a</a:t>
            </a:r>
            <a:r>
              <a:rPr lang="en-US" sz="2800" baseline="30000" dirty="0"/>
              <a:t>2</a:t>
            </a:r>
            <a:r>
              <a:rPr lang="en-US" sz="2800" dirty="0"/>
              <a:t>+b</a:t>
            </a:r>
            <a:r>
              <a:rPr lang="en-US" sz="2800" baseline="30000" dirty="0"/>
              <a:t>2</a:t>
            </a:r>
            <a:r>
              <a:rPr lang="en-US" sz="2800" dirty="0"/>
              <a:t>+2ab ≠ a</a:t>
            </a:r>
            <a:r>
              <a:rPr lang="en-US" sz="2800" baseline="30000" dirty="0"/>
              <a:t>2</a:t>
            </a:r>
            <a:r>
              <a:rPr lang="en-US" sz="2800" dirty="0"/>
              <a:t>+b</a:t>
            </a:r>
            <a:r>
              <a:rPr lang="en-US" sz="2800" baseline="30000" dirty="0"/>
              <a:t>2</a:t>
            </a:r>
            <a:r>
              <a:rPr lang="en-US" sz="2800" dirty="0"/>
              <a:t>, so </a:t>
            </a:r>
            <a:r>
              <a:rPr lang="en-US" sz="2800" dirty="0" err="1" smtClean="0"/>
              <a:t>I</a:t>
            </a:r>
            <a:r>
              <a:rPr lang="en-US" sz="2800" baseline="-25000" dirty="0" err="1" smtClean="0"/>
              <a:t>a</a:t>
            </a:r>
            <a:r>
              <a:rPr lang="en-US" sz="2800" baseline="-25000" dirty="0" err="1"/>
              <a:t>+b</a:t>
            </a:r>
            <a:r>
              <a:rPr lang="en-US" sz="2800" dirty="0"/>
              <a:t> ≠ </a:t>
            </a:r>
            <a:r>
              <a:rPr lang="en-US" sz="2800" dirty="0" err="1" smtClean="0"/>
              <a:t>I</a:t>
            </a:r>
            <a:r>
              <a:rPr lang="en-US" sz="2800" baseline="-25000" dirty="0" err="1" smtClean="0"/>
              <a:t>a</a:t>
            </a:r>
            <a:r>
              <a:rPr lang="en-US" sz="2800" dirty="0" err="1" smtClean="0"/>
              <a:t>+I</a:t>
            </a:r>
            <a:r>
              <a:rPr lang="en-US" sz="2800" baseline="-25000" dirty="0" err="1" smtClean="0"/>
              <a:t>b</a:t>
            </a:r>
            <a:endParaRPr lang="en-US" sz="2800" baseline="-25000" dirty="0" smtClean="0"/>
          </a:p>
          <a:p>
            <a:endParaRPr lang="en-US" baseline="-25000" dirty="0"/>
          </a:p>
          <a:p>
            <a:endParaRPr lang="en-US" baseline="-25000" dirty="0" smtClean="0"/>
          </a:p>
          <a:p>
            <a:endParaRPr lang="en-US" dirty="0"/>
          </a:p>
          <a:p>
            <a:pPr marL="0" indent="0">
              <a:buNone/>
            </a:pPr>
            <a:r>
              <a:rPr lang="en-US" dirty="0" smtClean="0"/>
              <a:t/>
            </a:r>
            <a:br>
              <a:rPr lang="en-US" dirty="0" smtClean="0"/>
            </a:br>
            <a:r>
              <a:rPr lang="en-US" dirty="0" smtClean="0"/>
              <a:t/>
            </a:r>
            <a:br>
              <a:rPr lang="en-US" dirty="0" smtClean="0"/>
            </a:br>
            <a:r>
              <a:rPr lang="en-US" dirty="0"/>
              <a:t> </a:t>
            </a:r>
          </a:p>
          <a:p>
            <a:r>
              <a:rPr lang="en-US" sz="2400" dirty="0"/>
              <a:t>At a given point, the intensity of two waves together can be less than either one separately.</a:t>
            </a:r>
          </a:p>
          <a:p>
            <a:r>
              <a:rPr lang="en-US" sz="2400" dirty="0"/>
              <a:t>Energy conservation still works because at other points the intensity is greater than the sum of the separate intensities</a:t>
            </a:r>
            <a:r>
              <a:rPr lang="en-US" sz="2400" dirty="0" smtClean="0"/>
              <a:t>.</a:t>
            </a:r>
            <a:endParaRPr lang="en-US" sz="24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8843" y="2895600"/>
            <a:ext cx="7464254"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33086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Refraction and reflection</a:t>
            </a:r>
            <a:endParaRPr lang="en-US" dirty="0"/>
          </a:p>
        </p:txBody>
      </p:sp>
      <p:sp>
        <p:nvSpPr>
          <p:cNvPr id="3" name="Content Placeholder 2"/>
          <p:cNvSpPr>
            <a:spLocks noGrp="1"/>
          </p:cNvSpPr>
          <p:nvPr>
            <p:ph idx="1"/>
          </p:nvPr>
        </p:nvSpPr>
        <p:spPr>
          <a:xfrm>
            <a:off x="0" y="914400"/>
            <a:ext cx="9144000" cy="4525963"/>
          </a:xfrm>
        </p:spPr>
        <p:txBody>
          <a:bodyPr/>
          <a:lstStyle/>
          <a:p>
            <a:r>
              <a:rPr lang="en-US" sz="2400" dirty="0"/>
              <a:t>Waves are refracted and </a:t>
            </a:r>
            <a:r>
              <a:rPr lang="en-US" sz="2400" dirty="0" smtClean="0"/>
              <a:t>partially </a:t>
            </a:r>
            <a:r>
              <a:rPr lang="en-US" sz="2400" dirty="0"/>
              <a:t>reflected at a boundary:</a:t>
            </a:r>
          </a:p>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2000" dirty="0" smtClean="0"/>
              <a:t>Newton’s fits of easy and hard refraction?</a:t>
            </a:r>
            <a:endParaRPr lang="en-US" sz="20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129052779"/>
              </p:ext>
            </p:extLst>
          </p:nvPr>
        </p:nvGraphicFramePr>
        <p:xfrm>
          <a:off x="457200" y="1676400"/>
          <a:ext cx="4215762" cy="2820482"/>
        </p:xfrm>
        <a:graphic>
          <a:graphicData uri="http://schemas.openxmlformats.org/presentationml/2006/ole">
            <mc:AlternateContent xmlns:mc="http://schemas.openxmlformats.org/markup-compatibility/2006">
              <mc:Choice xmlns:v="urn:schemas-microsoft-com:vml" Requires="v">
                <p:oleObj spid="_x0000_s4138" name="Picture" r:id="rId3" imgW="2943225" imgH="1962150" progId="Word.Picture.8">
                  <p:embed/>
                </p:oleObj>
              </mc:Choice>
              <mc:Fallback>
                <p:oleObj name="Picture" r:id="rId3" imgW="2943225" imgH="196215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676400"/>
                        <a:ext cx="4215762" cy="2820482"/>
                      </a:xfrm>
                      <a:prstGeom prst="rect">
                        <a:avLst/>
                      </a:prstGeom>
                      <a:noFill/>
                    </p:spPr>
                  </p:pic>
                </p:oleObj>
              </mc:Fallback>
            </mc:AlternateContent>
          </a:graphicData>
        </a:graphic>
      </p:graphicFrame>
      <p:pic>
        <p:nvPicPr>
          <p:cNvPr id="4123" name="Picture 27" descr="http://www.linsgroup.com/Physics/Physic_Pic1.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2743200"/>
            <a:ext cx="3810000" cy="287655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598378" y="5690696"/>
            <a:ext cx="2105705" cy="369332"/>
          </a:xfrm>
          <a:prstGeom prst="rect">
            <a:avLst/>
          </a:prstGeom>
          <a:noFill/>
        </p:spPr>
        <p:txBody>
          <a:bodyPr wrap="none" rtlCol="0">
            <a:spAutoFit/>
          </a:bodyPr>
          <a:lstStyle/>
          <a:p>
            <a:r>
              <a:rPr lang="en-US" dirty="0">
                <a:hlinkClick r:id="rId5"/>
              </a:rPr>
              <a:t>www.linsgroup.com</a:t>
            </a:r>
            <a:r>
              <a:rPr lang="en-US" dirty="0"/>
              <a:t> </a:t>
            </a:r>
          </a:p>
        </p:txBody>
      </p:sp>
    </p:spTree>
    <p:extLst>
      <p:ext uri="{BB962C8B-B14F-4D97-AF65-F5344CB8AC3E}">
        <p14:creationId xmlns:p14="http://schemas.microsoft.com/office/powerpoint/2010/main" val="36584399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t>Wave properties</a:t>
            </a:r>
            <a:endParaRPr lang="en-US" dirty="0"/>
          </a:p>
        </p:txBody>
      </p:sp>
      <p:sp>
        <p:nvSpPr>
          <p:cNvPr id="3" name="Content Placeholder 2"/>
          <p:cNvSpPr>
            <a:spLocks noGrp="1"/>
          </p:cNvSpPr>
          <p:nvPr>
            <p:ph idx="1"/>
          </p:nvPr>
        </p:nvSpPr>
        <p:spPr>
          <a:xfrm>
            <a:off x="0" y="990600"/>
            <a:ext cx="8991600" cy="4754563"/>
          </a:xfrm>
        </p:spPr>
        <p:txBody>
          <a:bodyPr>
            <a:normAutofit fontScale="70000" lnSpcReduction="20000"/>
          </a:bodyPr>
          <a:lstStyle/>
          <a:p>
            <a:r>
              <a:rPr lang="en-US" dirty="0" smtClean="0"/>
              <a:t>The </a:t>
            </a:r>
            <a:r>
              <a:rPr lang="en-US" dirty="0"/>
              <a:t>wave moves at some speed </a:t>
            </a:r>
            <a:r>
              <a:rPr lang="en-US" u="sng" dirty="0"/>
              <a:t>with respect to the medium</a:t>
            </a:r>
            <a:r>
              <a:rPr lang="en-US" dirty="0"/>
              <a:t>.  </a:t>
            </a:r>
            <a:r>
              <a:rPr lang="en-US" dirty="0" smtClean="0"/>
              <a:t>So one </a:t>
            </a:r>
            <a:r>
              <a:rPr lang="en-US" dirty="0"/>
              <a:t>can learn about the motion of the medium by observing only the wave. </a:t>
            </a:r>
          </a:p>
          <a:p>
            <a:r>
              <a:rPr lang="en-US" dirty="0" smtClean="0"/>
              <a:t>Doppler </a:t>
            </a:r>
            <a:r>
              <a:rPr lang="en-US" dirty="0"/>
              <a:t>effect.  If the source of a wave is moving towards the observer, or the observer toward the source, the crests become squeezed together.  More of them pass the observer per second, and the frequency is higher.  This is the cause of the familiar “train whistle” effect.</a:t>
            </a:r>
          </a:p>
          <a:p>
            <a:r>
              <a:rPr lang="en-US" dirty="0" smtClean="0"/>
              <a:t>The </a:t>
            </a:r>
            <a:r>
              <a:rPr lang="en-US" dirty="0"/>
              <a:t>classical formula for the Doppler effect depends on both the velocity of the observer </a:t>
            </a:r>
            <a:r>
              <a:rPr lang="en-US" dirty="0" err="1"/>
              <a:t>wrt</a:t>
            </a:r>
            <a:r>
              <a:rPr lang="en-US" dirty="0"/>
              <a:t> the medium and the velocity of the source </a:t>
            </a:r>
            <a:r>
              <a:rPr lang="en-US" dirty="0" err="1"/>
              <a:t>wrt</a:t>
            </a:r>
            <a:r>
              <a:rPr lang="en-US" dirty="0"/>
              <a:t> the medium, NOT just on the relative velocity of the observer and source. </a:t>
            </a:r>
          </a:p>
          <a:p>
            <a:pPr lvl="1"/>
            <a:r>
              <a:rPr lang="en-US" dirty="0"/>
              <a:t>E.g. if the observer is moving away from the source at the wave-speed, the observed frequency will be ZERO regardless of the details of the source motion.  </a:t>
            </a:r>
          </a:p>
          <a:p>
            <a:pPr lvl="1"/>
            <a:r>
              <a:rPr lang="en-US" dirty="0" smtClean="0"/>
              <a:t>E.g. If </a:t>
            </a:r>
            <a:r>
              <a:rPr lang="en-US" dirty="0"/>
              <a:t>the observer moves away at 1/2 the wave-speed, and so does the source, the observed frequency will be 1/3 of the source frequency. The </a:t>
            </a:r>
            <a:r>
              <a:rPr lang="en-US" i="1" dirty="0"/>
              <a:t>relative</a:t>
            </a:r>
            <a:r>
              <a:rPr lang="en-US" dirty="0"/>
              <a:t> source-observer speed is the </a:t>
            </a:r>
            <a:r>
              <a:rPr lang="en-US" i="1" dirty="0"/>
              <a:t>same as above</a:t>
            </a:r>
            <a:r>
              <a:rPr lang="en-US" dirty="0"/>
              <a:t>, but </a:t>
            </a:r>
            <a:r>
              <a:rPr lang="en-US" i="1" dirty="0"/>
              <a:t>1/3 is not the same as zero</a:t>
            </a:r>
            <a:r>
              <a:rPr lang="en-US" dirty="0"/>
              <a:t>.</a:t>
            </a:r>
          </a:p>
        </p:txBody>
      </p:sp>
    </p:spTree>
    <p:extLst>
      <p:ext uri="{BB962C8B-B14F-4D97-AF65-F5344CB8AC3E}">
        <p14:creationId xmlns:p14="http://schemas.microsoft.com/office/powerpoint/2010/main" val="131525693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u="sng" dirty="0" smtClean="0"/>
              <a:t>Electro-Magnetism</a:t>
            </a:r>
            <a:endParaRPr lang="en-US" dirty="0"/>
          </a:p>
        </p:txBody>
      </p:sp>
      <p:sp>
        <p:nvSpPr>
          <p:cNvPr id="3" name="Content Placeholder 2"/>
          <p:cNvSpPr>
            <a:spLocks noGrp="1"/>
          </p:cNvSpPr>
          <p:nvPr>
            <p:ph idx="1"/>
          </p:nvPr>
        </p:nvSpPr>
        <p:spPr>
          <a:xfrm>
            <a:off x="0" y="1066800"/>
            <a:ext cx="9144000" cy="5029200"/>
          </a:xfrm>
        </p:spPr>
        <p:txBody>
          <a:bodyPr>
            <a:normAutofit fontScale="70000" lnSpcReduction="20000"/>
          </a:bodyPr>
          <a:lstStyle/>
          <a:p>
            <a:r>
              <a:rPr lang="en-US" dirty="0" smtClean="0"/>
              <a:t>The </a:t>
            </a:r>
            <a:r>
              <a:rPr lang="en-US" dirty="0"/>
              <a:t>fundamental force involved in most experiences is electro-magnetism. We won't follow the historical development (Franklin, Coulomb, Ampere, Faraday, Maxwell…) but will just give the result, which bears a strong resemblance in general form to gravity.</a:t>
            </a:r>
          </a:p>
          <a:p>
            <a:pPr marL="0" indent="0">
              <a:buNone/>
            </a:pPr>
            <a:r>
              <a:rPr lang="en-US" dirty="0"/>
              <a:t> </a:t>
            </a:r>
          </a:p>
          <a:p>
            <a:pPr marL="0" indent="0">
              <a:buNone/>
            </a:pPr>
            <a:r>
              <a:rPr lang="en-US" dirty="0"/>
              <a:t>Electricity</a:t>
            </a:r>
            <a:r>
              <a:rPr lang="en-US" dirty="0" smtClean="0"/>
              <a:t>:</a:t>
            </a:r>
          </a:p>
          <a:p>
            <a:r>
              <a:rPr lang="en-US" dirty="0" smtClean="0"/>
              <a:t>There </a:t>
            </a:r>
            <a:r>
              <a:rPr lang="en-US" dirty="0"/>
              <a:t>is a property of each object called its charge, q.</a:t>
            </a:r>
          </a:p>
          <a:p>
            <a:r>
              <a:rPr lang="en-US" dirty="0"/>
              <a:t>The electric force between two charged objects is given by:</a:t>
            </a:r>
          </a:p>
          <a:p>
            <a:pPr marL="0" indent="0">
              <a:buNone/>
            </a:pPr>
            <a:r>
              <a:rPr lang="en-US" dirty="0"/>
              <a:t>	</a:t>
            </a:r>
            <a:r>
              <a:rPr lang="en-US" dirty="0" smtClean="0"/>
              <a:t/>
            </a:r>
            <a:br>
              <a:rPr lang="en-US" dirty="0" smtClean="0"/>
            </a:br>
            <a:r>
              <a:rPr lang="en-US" dirty="0" smtClean="0"/>
              <a:t>	which </a:t>
            </a:r>
            <a:r>
              <a:rPr lang="en-US" dirty="0"/>
              <a:t>should remind you of the law for gravity:</a:t>
            </a:r>
          </a:p>
          <a:p>
            <a:endParaRPr lang="en-US" dirty="0"/>
          </a:p>
          <a:p>
            <a:pPr marL="0" indent="0">
              <a:buNone/>
            </a:pPr>
            <a:r>
              <a:rPr lang="en-US" dirty="0"/>
              <a:t>	 </a:t>
            </a:r>
          </a:p>
          <a:p>
            <a:r>
              <a:rPr lang="en-US" dirty="0"/>
              <a:t>There's another force, magnetism, between electrically charged objects with some velocity:</a:t>
            </a:r>
          </a:p>
          <a:p>
            <a:pPr marL="0" indent="0">
              <a:buNone/>
            </a:pPr>
            <a:r>
              <a:rPr lang="en-US" dirty="0" smtClean="0"/>
              <a:t>	Magnetism:</a:t>
            </a:r>
            <a:br>
              <a:rPr lang="en-US" dirty="0" smtClean="0"/>
            </a:b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95565976"/>
              </p:ext>
            </p:extLst>
          </p:nvPr>
        </p:nvGraphicFramePr>
        <p:xfrm>
          <a:off x="7239000" y="2895600"/>
          <a:ext cx="1309688" cy="838200"/>
        </p:xfrm>
        <a:graphic>
          <a:graphicData uri="http://schemas.openxmlformats.org/presentationml/2006/ole">
            <mc:AlternateContent xmlns:mc="http://schemas.openxmlformats.org/markup-compatibility/2006">
              <mc:Choice xmlns:v="urn:schemas-microsoft-com:vml" Requires="v">
                <p:oleObj spid="_x0000_s5225" name="Equation" r:id="rId3" imgW="952087" imgH="609336" progId="Equation.DSMT4">
                  <p:embed/>
                </p:oleObj>
              </mc:Choice>
              <mc:Fallback>
                <p:oleObj name="Equation" r:id="rId3" imgW="952087" imgH="609336"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2895600"/>
                        <a:ext cx="1309688" cy="838200"/>
                      </a:xfrm>
                      <a:prstGeom prst="rect">
                        <a:avLst/>
                      </a:prstGeom>
                      <a:noFill/>
                      <a:extLst/>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762724695"/>
              </p:ext>
            </p:extLst>
          </p:nvPr>
        </p:nvGraphicFramePr>
        <p:xfrm>
          <a:off x="7327899" y="3802062"/>
          <a:ext cx="1217851" cy="769938"/>
        </p:xfrm>
        <a:graphic>
          <a:graphicData uri="http://schemas.openxmlformats.org/presentationml/2006/ole">
            <mc:AlternateContent xmlns:mc="http://schemas.openxmlformats.org/markup-compatibility/2006">
              <mc:Choice xmlns:v="urn:schemas-microsoft-com:vml" Requires="v">
                <p:oleObj spid="_x0000_s5226" name="Equation" r:id="rId5" imgW="660400" imgH="419100" progId="Equation.3">
                  <p:embed/>
                </p:oleObj>
              </mc:Choice>
              <mc:Fallback>
                <p:oleObj name="Equation" r:id="rId5" imgW="660400" imgH="419100" progId="Equation.3">
                  <p:embed/>
                  <p:pic>
                    <p:nvPicPr>
                      <p:cNvPr id="0" name="Object 3"/>
                      <p:cNvPicPr>
                        <a:picLocks noChangeAspect="1" noChangeArrowheads="1"/>
                      </p:cNvPicPr>
                      <p:nvPr/>
                    </p:nvPicPr>
                    <p:blipFill>
                      <a:blip r:embed="rId6"/>
                      <a:srcRect/>
                      <a:stretch>
                        <a:fillRect/>
                      </a:stretch>
                    </p:blipFill>
                    <p:spPr bwMode="auto">
                      <a:xfrm>
                        <a:off x="7327899" y="3802062"/>
                        <a:ext cx="1217851" cy="769938"/>
                      </a:xfrm>
                      <a:prstGeom prst="rect">
                        <a:avLst/>
                      </a:prstGeom>
                      <a:noFill/>
                      <a:extLst/>
                    </p:spPr>
                  </p:pic>
                </p:oleObj>
              </mc:Fallback>
            </mc:AlternateContent>
          </a:graphicData>
        </a:graphic>
      </p:graphicFrame>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105401953"/>
              </p:ext>
            </p:extLst>
          </p:nvPr>
        </p:nvGraphicFramePr>
        <p:xfrm>
          <a:off x="3194050" y="5310188"/>
          <a:ext cx="2063750" cy="889978"/>
        </p:xfrm>
        <a:graphic>
          <a:graphicData uri="http://schemas.openxmlformats.org/presentationml/2006/ole">
            <mc:AlternateContent xmlns:mc="http://schemas.openxmlformats.org/markup-compatibility/2006">
              <mc:Choice xmlns:v="urn:schemas-microsoft-com:vml" Requires="v">
                <p:oleObj spid="_x0000_s5227" name="Equation" r:id="rId7" imgW="1244600" imgH="533400" progId="Equation.3">
                  <p:embed/>
                </p:oleObj>
              </mc:Choice>
              <mc:Fallback>
                <p:oleObj name="Equation" r:id="rId7" imgW="1244600" imgH="533400" progId="Equation.3">
                  <p:embed/>
                  <p:pic>
                    <p:nvPicPr>
                      <p:cNvPr id="0" name="Object 5"/>
                      <p:cNvPicPr>
                        <a:picLocks noChangeAspect="1" noChangeArrowheads="1"/>
                      </p:cNvPicPr>
                      <p:nvPr/>
                    </p:nvPicPr>
                    <p:blipFill>
                      <a:blip r:embed="rId8"/>
                      <a:srcRect/>
                      <a:stretch>
                        <a:fillRect/>
                      </a:stretch>
                    </p:blipFill>
                    <p:spPr bwMode="auto">
                      <a:xfrm>
                        <a:off x="3194050" y="5310188"/>
                        <a:ext cx="2063750" cy="889978"/>
                      </a:xfrm>
                      <a:prstGeom prst="rect">
                        <a:avLst/>
                      </a:prstGeom>
                      <a:noFill/>
                      <a:extLst/>
                    </p:spPr>
                  </p:pic>
                </p:oleObj>
              </mc:Fallback>
            </mc:AlternateContent>
          </a:graphicData>
        </a:graphic>
      </p:graphicFrame>
      <p:sp>
        <p:nvSpPr>
          <p:cNvPr id="10" name="TextBox 9"/>
          <p:cNvSpPr txBox="1"/>
          <p:nvPr/>
        </p:nvSpPr>
        <p:spPr>
          <a:xfrm>
            <a:off x="0" y="6217266"/>
            <a:ext cx="8991600" cy="461665"/>
          </a:xfrm>
          <a:prstGeom prst="rect">
            <a:avLst/>
          </a:prstGeom>
          <a:noFill/>
        </p:spPr>
        <p:txBody>
          <a:bodyPr wrap="square" rtlCol="0">
            <a:spAutoFit/>
          </a:bodyPr>
          <a:lstStyle/>
          <a:p>
            <a:r>
              <a:rPr lang="en-US" sz="2400" smtClean="0">
                <a:solidFill>
                  <a:srgbClr val="FF0000"/>
                </a:solidFill>
              </a:rPr>
              <a:t>What </a:t>
            </a:r>
            <a:r>
              <a:rPr lang="en-US" sz="2400" dirty="0" smtClean="0">
                <a:solidFill>
                  <a:srgbClr val="FF0000"/>
                </a:solidFill>
              </a:rPr>
              <a:t>is different about this force?</a:t>
            </a:r>
            <a:endParaRPr lang="en-US" sz="2400" dirty="0">
              <a:solidFill>
                <a:srgbClr val="FF0000"/>
              </a:solidFill>
            </a:endParaRPr>
          </a:p>
        </p:txBody>
      </p:sp>
    </p:spTree>
    <p:extLst>
      <p:ext uri="{BB962C8B-B14F-4D97-AF65-F5344CB8AC3E}">
        <p14:creationId xmlns:p14="http://schemas.microsoft.com/office/powerpoint/2010/main" val="20801184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762000"/>
          </a:xfrm>
        </p:spPr>
        <p:txBody>
          <a:bodyPr/>
          <a:lstStyle/>
          <a:p>
            <a:r>
              <a:rPr lang="en-US" dirty="0" smtClean="0"/>
              <a:t>Galileo’s Relativity Gone?</a:t>
            </a:r>
            <a:endParaRPr lang="en-US" dirty="0"/>
          </a:p>
        </p:txBody>
      </p:sp>
      <p:sp>
        <p:nvSpPr>
          <p:cNvPr id="3" name="Content Placeholder 2"/>
          <p:cNvSpPr>
            <a:spLocks noGrp="1"/>
          </p:cNvSpPr>
          <p:nvPr>
            <p:ph idx="1"/>
          </p:nvPr>
        </p:nvSpPr>
        <p:spPr>
          <a:xfrm>
            <a:off x="0" y="914400"/>
            <a:ext cx="9144000" cy="5410200"/>
          </a:xfrm>
        </p:spPr>
        <p:txBody>
          <a:bodyPr>
            <a:normAutofit fontScale="62500" lnSpcReduction="20000"/>
          </a:bodyPr>
          <a:lstStyle/>
          <a:p>
            <a:r>
              <a:rPr lang="en-US" i="1" dirty="0" smtClean="0"/>
              <a:t>The </a:t>
            </a:r>
            <a:r>
              <a:rPr lang="en-US" i="1" dirty="0"/>
              <a:t>magnetic force depends on the velocity per se, not on relative velocities. </a:t>
            </a:r>
          </a:p>
          <a:p>
            <a:pPr marL="0" indent="0">
              <a:buNone/>
            </a:pPr>
            <a:r>
              <a:rPr lang="en-US" dirty="0" smtClean="0"/>
              <a:t>This force </a:t>
            </a:r>
            <a:r>
              <a:rPr lang="en-US" dirty="0"/>
              <a:t>law gives a different result if you add some velocity to both v</a:t>
            </a:r>
            <a:r>
              <a:rPr lang="en-US" baseline="-25000" dirty="0"/>
              <a:t>1</a:t>
            </a:r>
            <a:r>
              <a:rPr lang="en-US" dirty="0"/>
              <a:t> and v</a:t>
            </a:r>
            <a:r>
              <a:rPr lang="en-US" baseline="-25000" dirty="0"/>
              <a:t>2</a:t>
            </a:r>
            <a:r>
              <a:rPr lang="en-US" dirty="0"/>
              <a:t>. </a:t>
            </a:r>
          </a:p>
          <a:p>
            <a:pPr marL="0" indent="0">
              <a:buNone/>
            </a:pPr>
            <a:endParaRPr lang="en-US" dirty="0"/>
          </a:p>
          <a:p>
            <a:r>
              <a:rPr lang="en-US" u="sng" dirty="0"/>
              <a:t>Galilean relativity was broken by the magnetic force law!</a:t>
            </a:r>
            <a:endParaRPr lang="en-US" dirty="0"/>
          </a:p>
          <a:p>
            <a:pPr marL="0" indent="0">
              <a:buNone/>
            </a:pPr>
            <a:r>
              <a:rPr lang="en-US" dirty="0"/>
              <a:t> </a:t>
            </a:r>
          </a:p>
          <a:p>
            <a:r>
              <a:rPr lang="en-US" dirty="0"/>
              <a:t>Did Galilean relativity apply only to some mechanical laws, but not really to the laws of physics as a whole? Is there some other relativity that works?</a:t>
            </a:r>
          </a:p>
          <a:p>
            <a:pPr marL="0" indent="0">
              <a:buNone/>
            </a:pPr>
            <a:r>
              <a:rPr lang="en-US" dirty="0"/>
              <a:t> </a:t>
            </a:r>
          </a:p>
          <a:p>
            <a:r>
              <a:rPr lang="en-US" dirty="0"/>
              <a:t>Isn't that possibility just what Newton's philosophical ideas about absolute space had suggested?</a:t>
            </a:r>
          </a:p>
          <a:p>
            <a:pPr marL="0" indent="0">
              <a:buNone/>
            </a:pPr>
            <a:endParaRPr lang="en-US" dirty="0"/>
          </a:p>
          <a:p>
            <a:r>
              <a:rPr lang="en-US" dirty="0"/>
              <a:t>If we assume some ether which is the medium in which E-M waves propagate, might it not also provide the only reference frame in which Maxwell's equations are true? (i.e., only one at rest </a:t>
            </a:r>
            <a:r>
              <a:rPr lang="en-US" dirty="0" err="1"/>
              <a:t>wrt</a:t>
            </a:r>
            <a:r>
              <a:rPr lang="en-US" dirty="0"/>
              <a:t> the ether)</a:t>
            </a:r>
          </a:p>
          <a:p>
            <a:pPr marL="0" indent="0">
              <a:buNone/>
            </a:pPr>
            <a:r>
              <a:rPr lang="en-US" dirty="0" smtClean="0"/>
              <a:t>	plus maybe provide the medium Newton wanted for gravity?</a:t>
            </a:r>
            <a:br>
              <a:rPr lang="en-US" dirty="0" smtClean="0"/>
            </a:br>
            <a:r>
              <a:rPr lang="en-US" dirty="0"/>
              <a:t> </a:t>
            </a:r>
          </a:p>
          <a:p>
            <a:r>
              <a:rPr lang="en-US" dirty="0"/>
              <a:t>Would we then have all spatial properties be purely relational, but against a background of simple ether properties which mimic Euclidean space?</a:t>
            </a:r>
          </a:p>
        </p:txBody>
      </p:sp>
    </p:spTree>
    <p:extLst>
      <p:ext uri="{BB962C8B-B14F-4D97-AF65-F5344CB8AC3E}">
        <p14:creationId xmlns:p14="http://schemas.microsoft.com/office/powerpoint/2010/main" val="284394872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1018</Words>
  <Application>Microsoft Macintosh PowerPoint</Application>
  <PresentationFormat>On-screen Show (4:3)</PresentationFormat>
  <Paragraphs>136</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Picture</vt:lpstr>
      <vt:lpstr>Equation</vt:lpstr>
      <vt:lpstr>Toward Completing Classical Physics</vt:lpstr>
      <vt:lpstr>Energy: Thermodynamics</vt:lpstr>
      <vt:lpstr>Newtonian cosmology</vt:lpstr>
      <vt:lpstr>Waves</vt:lpstr>
      <vt:lpstr>Wave properties</vt:lpstr>
      <vt:lpstr>Refraction and reflection</vt:lpstr>
      <vt:lpstr>Wave properties</vt:lpstr>
      <vt:lpstr>Electro-Magnetism</vt:lpstr>
      <vt:lpstr>Galileo’s Relativity Gone?</vt:lpstr>
      <vt:lpstr>Action at a Distance and Fields</vt:lpstr>
      <vt:lpstr>Electromagnetism and the Ether</vt:lpstr>
      <vt:lpstr>Two problems for Maxwell's E-M theory</vt:lpstr>
      <vt:lpstr>Retrospective on Classical Physics</vt:lpstr>
      <vt:lpstr>The physics (as of 1900)</vt:lpstr>
      <vt:lpstr>Galilean Symmetry, explicitly</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 Completing Classical Physics</dc:title>
  <dc:creator>Physics</dc:creator>
  <cp:lastModifiedBy>David Ceperley</cp:lastModifiedBy>
  <cp:revision>38</cp:revision>
  <dcterms:created xsi:type="dcterms:W3CDTF">2013-07-24T19:23:41Z</dcterms:created>
  <dcterms:modified xsi:type="dcterms:W3CDTF">2015-02-10T03:41:07Z</dcterms:modified>
</cp:coreProperties>
</file>