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70" r:id="rId5"/>
    <p:sldId id="265" r:id="rId6"/>
    <p:sldId id="266" r:id="rId7"/>
    <p:sldId id="267" r:id="rId8"/>
    <p:sldId id="280" r:id="rId9"/>
    <p:sldId id="268" r:id="rId10"/>
    <p:sldId id="269" r:id="rId11"/>
    <p:sldId id="271" r:id="rId12"/>
    <p:sldId id="272" r:id="rId13"/>
    <p:sldId id="273" r:id="rId14"/>
    <p:sldId id="274" r:id="rId15"/>
    <p:sldId id="275"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5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DB792D-C957-4704-990D-B554D55F839C}" type="datetimeFigureOut">
              <a:rPr lang="en-US" smtClean="0"/>
              <a:pPr/>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366335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DB792D-C957-4704-990D-B554D55F839C}" type="datetimeFigureOut">
              <a:rPr lang="en-US" smtClean="0"/>
              <a:pPr/>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4272285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DB792D-C957-4704-990D-B554D55F839C}" type="datetimeFigureOut">
              <a:rPr lang="en-US" smtClean="0"/>
              <a:pPr/>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50005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DB792D-C957-4704-990D-B554D55F839C}" type="datetimeFigureOut">
              <a:rPr lang="en-US" smtClean="0"/>
              <a:pPr/>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133748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DB792D-C957-4704-990D-B554D55F839C}" type="datetimeFigureOut">
              <a:rPr lang="en-US" smtClean="0"/>
              <a:pPr/>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240616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DB792D-C957-4704-990D-B554D55F839C}" type="datetimeFigureOut">
              <a:rPr lang="en-US" smtClean="0"/>
              <a:pPr/>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28290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DB792D-C957-4704-990D-B554D55F839C}" type="datetimeFigureOut">
              <a:rPr lang="en-US" smtClean="0"/>
              <a:pPr/>
              <a:t>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124535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DB792D-C957-4704-990D-B554D55F839C}" type="datetimeFigureOut">
              <a:rPr lang="en-US" smtClean="0"/>
              <a:pPr/>
              <a:t>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3186736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B792D-C957-4704-990D-B554D55F839C}" type="datetimeFigureOut">
              <a:rPr lang="en-US" smtClean="0"/>
              <a:pPr/>
              <a:t>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56773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DB792D-C957-4704-990D-B554D55F839C}" type="datetimeFigureOut">
              <a:rPr lang="en-US" smtClean="0"/>
              <a:pPr/>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16876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DB792D-C957-4704-990D-B554D55F839C}" type="datetimeFigureOut">
              <a:rPr lang="en-US" smtClean="0"/>
              <a:pPr/>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A8571-557F-4912-BA72-465FE9698946}" type="slidenum">
              <a:rPr lang="en-US" smtClean="0"/>
              <a:pPr/>
              <a:t>‹#›</a:t>
            </a:fld>
            <a:endParaRPr lang="en-US"/>
          </a:p>
        </p:txBody>
      </p:sp>
    </p:spTree>
    <p:extLst>
      <p:ext uri="{BB962C8B-B14F-4D97-AF65-F5344CB8AC3E}">
        <p14:creationId xmlns:p14="http://schemas.microsoft.com/office/powerpoint/2010/main" val="35324582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B792D-C957-4704-990D-B554D55F839C}" type="datetimeFigureOut">
              <a:rPr lang="en-US" smtClean="0"/>
              <a:pPr/>
              <a:t>2/9/15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A8571-557F-4912-BA72-465FE9698946}" type="slidenum">
              <a:rPr lang="en-US" smtClean="0"/>
              <a:pPr/>
              <a:t>‹#›</a:t>
            </a:fld>
            <a:endParaRPr lang="en-US"/>
          </a:p>
        </p:txBody>
      </p:sp>
    </p:spTree>
    <p:extLst>
      <p:ext uri="{BB962C8B-B14F-4D97-AF65-F5344CB8AC3E}">
        <p14:creationId xmlns:p14="http://schemas.microsoft.com/office/powerpoint/2010/main" val="1216432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wmf"/><Relationship Id="rId5"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5.wmf"/><Relationship Id="rId5" Type="http://schemas.openxmlformats.org/officeDocument/2006/relationships/oleObject" Target="../embeddings/oleObject5.bin"/><Relationship Id="rId6"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524000"/>
          </a:xfrm>
        </p:spPr>
        <p:txBody>
          <a:bodyPr>
            <a:normAutofit fontScale="90000"/>
          </a:bodyPr>
          <a:lstStyle/>
          <a:p>
            <a:pPr lvl="0"/>
            <a:r>
              <a:rPr lang="en-US" dirty="0" smtClean="0"/>
              <a:t/>
            </a:r>
            <a:br>
              <a:rPr lang="en-US" dirty="0" smtClean="0"/>
            </a:br>
            <a:r>
              <a:rPr lang="en-US" sz="4900" b="1" dirty="0" smtClean="0">
                <a:solidFill>
                  <a:schemeClr val="accent2"/>
                </a:solidFill>
              </a:rPr>
              <a:t>Search for the ether </a:t>
            </a:r>
            <a:r>
              <a:rPr lang="en-US" b="1" dirty="0" smtClean="0">
                <a:solidFill>
                  <a:schemeClr val="accent2"/>
                </a:solidFill>
              </a:rPr>
              <a:t/>
            </a:r>
            <a:br>
              <a:rPr lang="en-US" b="1" dirty="0" smtClean="0">
                <a:solidFill>
                  <a:schemeClr val="accent2"/>
                </a:solidFill>
              </a:rPr>
            </a:br>
            <a:endParaRPr lang="en-US" b="1" dirty="0">
              <a:solidFill>
                <a:schemeClr val="accent2"/>
              </a:solidFill>
            </a:endParaRPr>
          </a:p>
        </p:txBody>
      </p:sp>
      <p:sp>
        <p:nvSpPr>
          <p:cNvPr id="3" name="Subtitle 2"/>
          <p:cNvSpPr>
            <a:spLocks noGrp="1"/>
          </p:cNvSpPr>
          <p:nvPr>
            <p:ph type="subTitle" idx="1"/>
          </p:nvPr>
        </p:nvSpPr>
        <p:spPr>
          <a:xfrm>
            <a:off x="685800" y="3200400"/>
            <a:ext cx="8153400" cy="3276600"/>
          </a:xfrm>
        </p:spPr>
        <p:txBody>
          <a:bodyPr>
            <a:normAutofit/>
          </a:bodyPr>
          <a:lstStyle/>
          <a:p>
            <a:pPr marL="457200" indent="-457200" algn="l">
              <a:buFont typeface="Arial"/>
              <a:buChar char="•"/>
            </a:pPr>
            <a:r>
              <a:rPr lang="en-US" sz="2200" dirty="0">
                <a:solidFill>
                  <a:schemeClr val="tx1"/>
                </a:solidFill>
              </a:rPr>
              <a:t>HW3 </a:t>
            </a:r>
            <a:r>
              <a:rPr lang="en-US" sz="2200" dirty="0" smtClean="0">
                <a:solidFill>
                  <a:schemeClr val="tx1"/>
                </a:solidFill>
              </a:rPr>
              <a:t>Thursday</a:t>
            </a:r>
            <a:r>
              <a:rPr lang="en-US" sz="2200" dirty="0">
                <a:solidFill>
                  <a:schemeClr val="tx1"/>
                </a:solidFill>
              </a:rPr>
              <a:t>. Feb </a:t>
            </a:r>
            <a:r>
              <a:rPr lang="en-US" sz="2200" dirty="0" smtClean="0">
                <a:solidFill>
                  <a:schemeClr val="tx1"/>
                </a:solidFill>
              </a:rPr>
              <a:t>12</a:t>
            </a:r>
            <a:r>
              <a:rPr lang="en-US" sz="2200" baseline="30000" dirty="0" smtClean="0">
                <a:solidFill>
                  <a:schemeClr val="tx1"/>
                </a:solidFill>
              </a:rPr>
              <a:t>th</a:t>
            </a:r>
            <a:r>
              <a:rPr lang="en-US" sz="2200" dirty="0">
                <a:solidFill>
                  <a:schemeClr val="tx1"/>
                </a:solidFill>
              </a:rPr>
              <a:t>.</a:t>
            </a:r>
          </a:p>
          <a:p>
            <a:pPr marL="457200" indent="-457200" algn="l">
              <a:buFont typeface="Arial"/>
              <a:buChar char="•"/>
            </a:pPr>
            <a:r>
              <a:rPr lang="en-US" sz="2200" dirty="0">
                <a:solidFill>
                  <a:schemeClr val="tx1"/>
                </a:solidFill>
              </a:rPr>
              <a:t>Quiz next Thursday, Feb 20th on relativity:</a:t>
            </a:r>
          </a:p>
          <a:p>
            <a:pPr algn="l"/>
            <a:r>
              <a:rPr lang="en-US" sz="2200" dirty="0">
                <a:solidFill>
                  <a:schemeClr val="tx1"/>
                </a:solidFill>
              </a:rPr>
              <a:t>	</a:t>
            </a:r>
            <a:r>
              <a:rPr lang="en-US" sz="2200" dirty="0" smtClean="0">
                <a:solidFill>
                  <a:schemeClr val="tx1"/>
                </a:solidFill>
              </a:rPr>
              <a:t>Short </a:t>
            </a:r>
            <a:r>
              <a:rPr lang="en-US" sz="2200" dirty="0">
                <a:solidFill>
                  <a:schemeClr val="tx1"/>
                </a:solidFill>
              </a:rPr>
              <a:t>answers. 20 </a:t>
            </a:r>
            <a:r>
              <a:rPr lang="en-US" sz="2200" dirty="0" err="1">
                <a:solidFill>
                  <a:schemeClr val="tx1"/>
                </a:solidFill>
              </a:rPr>
              <a:t>mins</a:t>
            </a:r>
            <a:r>
              <a:rPr lang="en-US" sz="2200" dirty="0">
                <a:solidFill>
                  <a:schemeClr val="tx1"/>
                </a:solidFill>
              </a:rPr>
              <a:t>. Closed book.</a:t>
            </a:r>
          </a:p>
          <a:p>
            <a:pPr algn="l"/>
            <a:r>
              <a:rPr lang="en-US" sz="2200" dirty="0">
                <a:solidFill>
                  <a:schemeClr val="tx1"/>
                </a:solidFill>
              </a:rPr>
              <a:t>	Materials from </a:t>
            </a:r>
            <a:r>
              <a:rPr lang="en-US" sz="2200" dirty="0" err="1">
                <a:solidFill>
                  <a:schemeClr val="tx1"/>
                </a:solidFill>
              </a:rPr>
              <a:t>Rohrlich</a:t>
            </a:r>
            <a:r>
              <a:rPr lang="en-US" sz="2200" dirty="0">
                <a:solidFill>
                  <a:schemeClr val="tx1"/>
                </a:solidFill>
              </a:rPr>
              <a:t> pgs.34-88, Cushing </a:t>
            </a:r>
            <a:r>
              <a:rPr lang="en-US" sz="2200" dirty="0" err="1">
                <a:solidFill>
                  <a:schemeClr val="tx1"/>
                </a:solidFill>
              </a:rPr>
              <a:t>Chpts</a:t>
            </a:r>
            <a:r>
              <a:rPr lang="en-US" sz="2200" dirty="0">
                <a:solidFill>
                  <a:schemeClr val="tx1"/>
                </a:solidFill>
              </a:rPr>
              <a:t>. 13,16-17, 	</a:t>
            </a:r>
            <a:r>
              <a:rPr lang="en-US" sz="2200" dirty="0" err="1">
                <a:solidFill>
                  <a:schemeClr val="tx1"/>
                </a:solidFill>
              </a:rPr>
              <a:t>Sklar</a:t>
            </a:r>
            <a:r>
              <a:rPr lang="en-US" sz="2200" dirty="0">
                <a:solidFill>
                  <a:schemeClr val="tx1"/>
                </a:solidFill>
              </a:rPr>
              <a:t> pgs. 25-40 &amp; class notes.</a:t>
            </a:r>
          </a:p>
          <a:p>
            <a:pPr algn="l"/>
            <a:endParaRPr lang="en-US" dirty="0"/>
          </a:p>
        </p:txBody>
      </p:sp>
    </p:spTree>
    <p:extLst>
      <p:ext uri="{BB962C8B-B14F-4D97-AF65-F5344CB8AC3E}">
        <p14:creationId xmlns:p14="http://schemas.microsoft.com/office/powerpoint/2010/main" val="9563730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u="sng" dirty="0"/>
              <a:t>Materialism and </a:t>
            </a:r>
            <a:r>
              <a:rPr lang="en-US" u="sng" dirty="0" err="1"/>
              <a:t>Mentalism</a:t>
            </a:r>
            <a:r>
              <a:rPr lang="en-US" dirty="0"/>
              <a:t>:</a:t>
            </a:r>
          </a:p>
        </p:txBody>
      </p:sp>
      <p:sp>
        <p:nvSpPr>
          <p:cNvPr id="3" name="Content Placeholder 2"/>
          <p:cNvSpPr>
            <a:spLocks noGrp="1"/>
          </p:cNvSpPr>
          <p:nvPr>
            <p:ph idx="1"/>
          </p:nvPr>
        </p:nvSpPr>
        <p:spPr>
          <a:xfrm>
            <a:off x="0" y="990600"/>
            <a:ext cx="9144000" cy="5867400"/>
          </a:xfrm>
        </p:spPr>
        <p:txBody>
          <a:bodyPr>
            <a:normAutofit fontScale="92500"/>
          </a:bodyPr>
          <a:lstStyle/>
          <a:p>
            <a:r>
              <a:rPr lang="en-US" sz="2200" u="sng" dirty="0"/>
              <a:t>The crude form of materialism</a:t>
            </a:r>
            <a:r>
              <a:rPr lang="en-US" sz="2200" dirty="0"/>
              <a:t>: All things are made of solid constituents.  Each constituent is described by a set of numbers (</a:t>
            </a:r>
            <a:r>
              <a:rPr lang="en-US" sz="2200" i="1" dirty="0"/>
              <a:t>e.g.</a:t>
            </a:r>
            <a:r>
              <a:rPr lang="en-US" sz="2200" dirty="0"/>
              <a:t>, position).  These are the primary properties.  Events are relations between things.  Secondary properties are the large-scale descriptions of collections of and interactions between the primaries.</a:t>
            </a:r>
          </a:p>
          <a:p>
            <a:r>
              <a:rPr lang="en-US" sz="2200" u="sng" dirty="0"/>
              <a:t>The sophisticated form</a:t>
            </a:r>
            <a:r>
              <a:rPr lang="en-US" sz="2200" dirty="0"/>
              <a:t>: Russell: That which obeys the laws of physics. But since those laws aren't fully set, matter becomes anything that fits into some coherent laws. So the question of whether everything is "matter' ceases to be a question about what everything is "made of" but rather a question about what types of laws are universally obeyed by phenomena.</a:t>
            </a:r>
          </a:p>
          <a:p>
            <a:pPr lvl="1"/>
            <a:r>
              <a:rPr lang="en-US" sz="2200" dirty="0" smtClean="0"/>
              <a:t>Implicitly</a:t>
            </a:r>
            <a:r>
              <a:rPr lang="en-US" sz="2200" dirty="0"/>
              <a:t>, the materialist view is that the deepest laws will continue to be of a mathematical form, i.e. in the broad class described by Galileo, and will not revert to the more directly value-laden Aristotelian form.</a:t>
            </a:r>
          </a:p>
          <a:p>
            <a:r>
              <a:rPr lang="en-US" sz="2200" dirty="0"/>
              <a:t>A real question (non-semantic): Is there a special set of laws needed to describe mind, or are all mental processes outcomes of the same laws that affect other matter? </a:t>
            </a:r>
          </a:p>
          <a:p>
            <a:pPr lvl="1"/>
            <a:r>
              <a:rPr lang="en-US" sz="2200" dirty="0" smtClean="0"/>
              <a:t>Obviously</a:t>
            </a:r>
            <a:r>
              <a:rPr lang="en-US" sz="2200" dirty="0"/>
              <a:t>, there are mental phenomena which are easiest to describe using special constructs, but the question is whether these are complicated </a:t>
            </a:r>
            <a:r>
              <a:rPr lang="en-US" sz="2200" i="1" dirty="0"/>
              <a:t>outgrowths</a:t>
            </a:r>
            <a:r>
              <a:rPr lang="en-US" sz="2200" dirty="0"/>
              <a:t> of the ordinary physical laws or </a:t>
            </a:r>
            <a:r>
              <a:rPr lang="en-US" sz="2200" i="1" dirty="0"/>
              <a:t>violations</a:t>
            </a:r>
            <a:r>
              <a:rPr lang="en-US" sz="2200" dirty="0"/>
              <a:t> of them</a:t>
            </a:r>
            <a:r>
              <a:rPr lang="en-US" sz="2200" dirty="0" smtClean="0"/>
              <a:t>.</a:t>
            </a:r>
            <a:endParaRPr lang="en-US" sz="2200" dirty="0"/>
          </a:p>
          <a:p>
            <a:endParaRPr lang="en-US" dirty="0"/>
          </a:p>
        </p:txBody>
      </p:sp>
    </p:spTree>
    <p:extLst>
      <p:ext uri="{BB962C8B-B14F-4D97-AF65-F5344CB8AC3E}">
        <p14:creationId xmlns:p14="http://schemas.microsoft.com/office/powerpoint/2010/main" val="34009614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u="sng" dirty="0" smtClean="0"/>
              <a:t>Does </a:t>
            </a:r>
            <a:r>
              <a:rPr lang="en-US" u="sng" dirty="0"/>
              <a:t>the Earth Move?</a:t>
            </a:r>
            <a:endParaRPr lang="en-US" dirty="0"/>
          </a:p>
        </p:txBody>
      </p:sp>
      <p:sp>
        <p:nvSpPr>
          <p:cNvPr id="3" name="Content Placeholder 2"/>
          <p:cNvSpPr>
            <a:spLocks noGrp="1"/>
          </p:cNvSpPr>
          <p:nvPr>
            <p:ph idx="1"/>
          </p:nvPr>
        </p:nvSpPr>
        <p:spPr>
          <a:xfrm>
            <a:off x="0" y="1143000"/>
            <a:ext cx="9144000" cy="5638800"/>
          </a:xfrm>
        </p:spPr>
        <p:txBody>
          <a:bodyPr>
            <a:normAutofit fontScale="70000" lnSpcReduction="20000"/>
          </a:bodyPr>
          <a:lstStyle/>
          <a:p>
            <a:pPr marL="0" indent="0">
              <a:buNone/>
            </a:pPr>
            <a:r>
              <a:rPr lang="en-US" b="1" dirty="0"/>
              <a:t>The Problem:</a:t>
            </a:r>
            <a:endParaRPr lang="en-US" dirty="0"/>
          </a:p>
          <a:p>
            <a:r>
              <a:rPr lang="en-US" dirty="0"/>
              <a:t>Maxwell’s equations describing electrodynamics violate Galilean invariance.  They contain an absolute (not relative) speed.</a:t>
            </a:r>
          </a:p>
          <a:p>
            <a:pPr lvl="1"/>
            <a:r>
              <a:rPr lang="en-US" dirty="0"/>
              <a:t>Consider the wave equation, which describes </a:t>
            </a:r>
            <a:r>
              <a:rPr lang="en-US" dirty="0" smtClean="0"/>
              <a:t/>
            </a:r>
            <a:br>
              <a:rPr lang="en-US" dirty="0" smtClean="0"/>
            </a:br>
            <a:r>
              <a:rPr lang="en-US" dirty="0" smtClean="0"/>
              <a:t>the </a:t>
            </a:r>
            <a:r>
              <a:rPr lang="en-US" dirty="0"/>
              <a:t>motion of radio and light waves </a:t>
            </a:r>
            <a:r>
              <a:rPr lang="en-US" dirty="0" smtClean="0"/>
              <a:t/>
            </a:r>
            <a:br>
              <a:rPr lang="en-US" dirty="0" smtClean="0"/>
            </a:br>
            <a:r>
              <a:rPr lang="en-US" dirty="0" smtClean="0"/>
              <a:t>(</a:t>
            </a:r>
            <a:r>
              <a:rPr lang="en-US" i="1" dirty="0"/>
              <a:t>E </a:t>
            </a:r>
            <a:r>
              <a:rPr lang="en-US" dirty="0"/>
              <a:t> is the electric field</a:t>
            </a:r>
            <a:r>
              <a:rPr lang="en-US" dirty="0" smtClean="0"/>
              <a:t>):</a:t>
            </a:r>
          </a:p>
          <a:p>
            <a:pPr marL="0" indent="0">
              <a:buNone/>
            </a:pPr>
            <a:endParaRPr lang="en-US" dirty="0"/>
          </a:p>
          <a:p>
            <a:pPr lvl="1"/>
            <a:r>
              <a:rPr lang="en-US" dirty="0"/>
              <a:t>That </a:t>
            </a:r>
            <a:r>
              <a:rPr lang="en-US" i="1" dirty="0"/>
              <a:t>c</a:t>
            </a:r>
            <a:r>
              <a:rPr lang="en-US" dirty="0"/>
              <a:t> </a:t>
            </a:r>
            <a:r>
              <a:rPr lang="en-US" dirty="0" smtClean="0"/>
              <a:t>is </a:t>
            </a:r>
            <a:r>
              <a:rPr lang="en-US" dirty="0"/>
              <a:t>the speed at which the waves move, and its presence in the equation is a </a:t>
            </a:r>
            <a:r>
              <a:rPr lang="en-US" i="1" dirty="0"/>
              <a:t>not good for Galilean relativity</a:t>
            </a:r>
            <a:r>
              <a:rPr lang="en-US" dirty="0"/>
              <a:t>, even though the equation is pretty.</a:t>
            </a:r>
            <a:br>
              <a:rPr lang="en-US" dirty="0"/>
            </a:br>
            <a:endParaRPr lang="en-US" dirty="0"/>
          </a:p>
          <a:p>
            <a:r>
              <a:rPr lang="en-US" dirty="0"/>
              <a:t>Galilean relativity says that if one person observes an object to have a certain velocity another person (who is moving) will observe a different velocity. </a:t>
            </a:r>
            <a:endParaRPr lang="en-US" dirty="0" smtClean="0"/>
          </a:p>
          <a:p>
            <a:r>
              <a:rPr lang="en-US" dirty="0" smtClean="0"/>
              <a:t>Maxwell’s </a:t>
            </a:r>
            <a:r>
              <a:rPr lang="en-US" dirty="0"/>
              <a:t>equations don’t seem to accommodate this behavior for light, because the equation doesn’t say to use a different </a:t>
            </a:r>
            <a:r>
              <a:rPr lang="en-US" i="1" dirty="0"/>
              <a:t>c</a:t>
            </a:r>
            <a:r>
              <a:rPr lang="en-US" dirty="0"/>
              <a:t> for different observers.</a:t>
            </a:r>
          </a:p>
          <a:p>
            <a:r>
              <a:rPr lang="en-US" b="1" dirty="0"/>
              <a:t>How does one try to solve the problem?</a:t>
            </a:r>
            <a:endParaRPr lang="en-US" dirty="0"/>
          </a:p>
          <a:p>
            <a:pPr lvl="1"/>
            <a:r>
              <a:rPr lang="en-US" dirty="0"/>
              <a:t>If one is a late 19th century physicist, the natural guess is that </a:t>
            </a:r>
            <a:r>
              <a:rPr lang="en-US" i="1" dirty="0"/>
              <a:t>c </a:t>
            </a:r>
            <a:r>
              <a:rPr lang="en-US" dirty="0"/>
              <a:t> is the speed </a:t>
            </a:r>
            <a:r>
              <a:rPr lang="en-US" u="sng" dirty="0"/>
              <a:t>relative to the ether</a:t>
            </a:r>
            <a:r>
              <a:rPr lang="en-US" dirty="0"/>
              <a:t>, NOT to any old observer.</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18231095"/>
              </p:ext>
            </p:extLst>
          </p:nvPr>
        </p:nvGraphicFramePr>
        <p:xfrm>
          <a:off x="5562600" y="2209800"/>
          <a:ext cx="1532204" cy="625475"/>
        </p:xfrm>
        <a:graphic>
          <a:graphicData uri="http://schemas.openxmlformats.org/presentationml/2006/ole">
            <mc:AlternateContent xmlns:mc="http://schemas.openxmlformats.org/markup-compatibility/2006">
              <mc:Choice xmlns:v="urn:schemas-microsoft-com:vml" Requires="v">
                <p:oleObj spid="_x0000_s28696" name="Equation" r:id="rId3" imgW="866775" imgH="352425" progId="">
                  <p:embed/>
                </p:oleObj>
              </mc:Choice>
              <mc:Fallback>
                <p:oleObj name="Equation" r:id="rId3" imgW="866775" imgH="352425"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2209800"/>
                        <a:ext cx="1532204"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17023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a:t>Why look for the ether?</a:t>
            </a:r>
            <a:endParaRPr lang="en-US" dirty="0"/>
          </a:p>
        </p:txBody>
      </p:sp>
      <p:sp>
        <p:nvSpPr>
          <p:cNvPr id="3" name="Content Placeholder 2"/>
          <p:cNvSpPr>
            <a:spLocks noGrp="1"/>
          </p:cNvSpPr>
          <p:nvPr>
            <p:ph idx="1"/>
          </p:nvPr>
        </p:nvSpPr>
        <p:spPr>
          <a:xfrm>
            <a:off x="0" y="1066800"/>
            <a:ext cx="9144000" cy="5562600"/>
          </a:xfrm>
        </p:spPr>
        <p:txBody>
          <a:bodyPr>
            <a:noAutofit/>
          </a:bodyPr>
          <a:lstStyle/>
          <a:p>
            <a:pPr lvl="0"/>
            <a:r>
              <a:rPr lang="en-US" sz="2000" dirty="0"/>
              <a:t>By analogy with the behavior of other waves (</a:t>
            </a:r>
            <a:r>
              <a:rPr lang="en-US" sz="2000" i="1" dirty="0"/>
              <a:t>e.g.</a:t>
            </a:r>
            <a:r>
              <a:rPr lang="en-US" sz="2000" dirty="0"/>
              <a:t>, sound and water waves) it was natural to expect light waves (“light” means any electromagnetic wave) to be carried by a medium.  The ether might transmit other long distance effects, such as gravity, as well</a:t>
            </a:r>
            <a:r>
              <a:rPr lang="en-US" sz="2000" dirty="0" smtClean="0"/>
              <a:t>.</a:t>
            </a:r>
            <a:br>
              <a:rPr lang="en-US" sz="2000" dirty="0" smtClean="0"/>
            </a:br>
            <a:endParaRPr lang="en-US" sz="2000" dirty="0"/>
          </a:p>
          <a:p>
            <a:pPr lvl="0"/>
            <a:r>
              <a:rPr lang="en-US" sz="2000" dirty="0"/>
              <a:t>It offered the possibility of a resolution of the Newton-Leibniz (</a:t>
            </a:r>
            <a:r>
              <a:rPr lang="en-US" sz="2000" i="1" dirty="0"/>
              <a:t>i.e.</a:t>
            </a:r>
            <a:r>
              <a:rPr lang="en-US" sz="2000" dirty="0"/>
              <a:t>, the </a:t>
            </a:r>
            <a:r>
              <a:rPr lang="en-US" sz="2000" dirty="0" err="1"/>
              <a:t>substantivalist-relationist</a:t>
            </a:r>
            <a:r>
              <a:rPr lang="en-US" sz="2000" dirty="0"/>
              <a:t>) debate.  If the ether exists, then it (i.e. relations among its parts) becomes a candidate for Newton’s absolute space. </a:t>
            </a:r>
            <a:r>
              <a:rPr lang="en-US" sz="1800" dirty="0"/>
              <a:t>(</a:t>
            </a:r>
            <a:r>
              <a:rPr lang="en-US" sz="1800" dirty="0" err="1"/>
              <a:t>Sklar</a:t>
            </a:r>
            <a:r>
              <a:rPr lang="en-US" sz="1800" dirty="0"/>
              <a:t>, </a:t>
            </a:r>
            <a:r>
              <a:rPr lang="en-US" sz="1800" i="1" dirty="0"/>
              <a:t>Space, Time, &amp; </a:t>
            </a:r>
            <a:r>
              <a:rPr lang="en-US" sz="1800" i="1" dirty="0" err="1"/>
              <a:t>Spacetime</a:t>
            </a:r>
            <a:r>
              <a:rPr lang="en-US" sz="1800" dirty="0"/>
              <a:t>, p. 196</a:t>
            </a:r>
            <a:r>
              <a:rPr lang="en-US" sz="1800" dirty="0" smtClean="0"/>
              <a:t>)</a:t>
            </a:r>
            <a:r>
              <a:rPr lang="en-US" sz="2000" dirty="0" smtClean="0"/>
              <a:t/>
            </a:r>
            <a:br>
              <a:rPr lang="en-US" sz="2000" dirty="0" smtClean="0"/>
            </a:br>
            <a:endParaRPr lang="en-US" sz="2000" dirty="0"/>
          </a:p>
          <a:p>
            <a:pPr lvl="0"/>
            <a:r>
              <a:rPr lang="en-US" sz="2000" dirty="0"/>
              <a:t>If the ether takes over the role of absolute space, there is now just one reference frame in which you can use the simple laws of physics (Maxwell's equations.) Galilean relativity would be out the window. </a:t>
            </a:r>
            <a:br>
              <a:rPr lang="en-US" sz="2000" dirty="0"/>
            </a:br>
            <a:r>
              <a:rPr lang="en-US" sz="2000" dirty="0"/>
              <a:t/>
            </a:r>
            <a:br>
              <a:rPr lang="en-US" sz="2000" dirty="0"/>
            </a:br>
            <a:r>
              <a:rPr lang="en-US" sz="2000" u="sng" dirty="0"/>
              <a:t>A careful experiment could either verify or falsify Maxwell's equations in the observer's frame, and thus say in a meaningful way if that frame is moving.</a:t>
            </a:r>
            <a:endParaRPr lang="en-US" sz="2000" dirty="0"/>
          </a:p>
          <a:p>
            <a:endParaRPr lang="en-US" sz="2400" dirty="0"/>
          </a:p>
        </p:txBody>
      </p:sp>
    </p:spTree>
    <p:extLst>
      <p:ext uri="{BB962C8B-B14F-4D97-AF65-F5344CB8AC3E}">
        <p14:creationId xmlns:p14="http://schemas.microsoft.com/office/powerpoint/2010/main" val="2531362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a:t>How to look for the ether</a:t>
            </a:r>
            <a:endParaRPr lang="en-US" dirty="0"/>
          </a:p>
        </p:txBody>
      </p:sp>
      <p:sp>
        <p:nvSpPr>
          <p:cNvPr id="3" name="Content Placeholder 2"/>
          <p:cNvSpPr>
            <a:spLocks noGrp="1"/>
          </p:cNvSpPr>
          <p:nvPr>
            <p:ph idx="1"/>
          </p:nvPr>
        </p:nvSpPr>
        <p:spPr>
          <a:xfrm>
            <a:off x="76200" y="1447800"/>
            <a:ext cx="9067800" cy="4678363"/>
          </a:xfrm>
        </p:spPr>
        <p:txBody>
          <a:bodyPr>
            <a:normAutofit/>
          </a:bodyPr>
          <a:lstStyle/>
          <a:p>
            <a:pPr lvl="0"/>
            <a:r>
              <a:rPr lang="en-US" sz="2400" dirty="0"/>
              <a:t>If you are moving through a medium, the observed speed of the wave will vary with direction.</a:t>
            </a:r>
          </a:p>
          <a:p>
            <a:pPr lvl="0"/>
            <a:r>
              <a:rPr lang="en-US" sz="2400" dirty="0"/>
              <a:t>The apparent direction of a source will vary with the observer’s velocity (aberration, see </a:t>
            </a:r>
            <a:r>
              <a:rPr lang="en-US" sz="2400" dirty="0" err="1"/>
              <a:t>Rohrlich</a:t>
            </a:r>
            <a:r>
              <a:rPr lang="en-US" sz="2400" dirty="0"/>
              <a:t>, p. 53).</a:t>
            </a:r>
          </a:p>
          <a:p>
            <a:r>
              <a:rPr lang="en-US" sz="2400" dirty="0"/>
              <a:t>These effects are not large.  The largest speed you have easy access to is the speed of the Earth in its orbit, about 30 km/s, which is about 10</a:t>
            </a:r>
            <a:r>
              <a:rPr lang="en-US" sz="2400" baseline="30000" dirty="0"/>
              <a:t>-4 </a:t>
            </a:r>
            <a:r>
              <a:rPr lang="en-US" sz="2400" dirty="0"/>
              <a:t>c. (rotating around some unknown average velocity)</a:t>
            </a:r>
          </a:p>
        </p:txBody>
      </p:sp>
    </p:spTree>
    <p:extLst>
      <p:ext uri="{BB962C8B-B14F-4D97-AF65-F5344CB8AC3E}">
        <p14:creationId xmlns:p14="http://schemas.microsoft.com/office/powerpoint/2010/main" val="5573197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normAutofit/>
          </a:bodyPr>
          <a:lstStyle/>
          <a:p>
            <a:pPr algn="l"/>
            <a:r>
              <a:rPr lang="en-US" sz="3200" u="sng" dirty="0" smtClean="0"/>
              <a:t>Searches for </a:t>
            </a:r>
            <a:r>
              <a:rPr lang="en-US" sz="3200" u="sng" dirty="0"/>
              <a:t>the </a:t>
            </a:r>
            <a:r>
              <a:rPr lang="en-US" sz="3200" u="sng" dirty="0" smtClean="0"/>
              <a:t>ether:</a:t>
            </a:r>
            <a:br>
              <a:rPr lang="en-US" sz="3200" u="sng" dirty="0" smtClean="0"/>
            </a:br>
            <a:r>
              <a:rPr lang="en-US" sz="3200" u="sng" dirty="0" smtClean="0"/>
              <a:t>Aberration</a:t>
            </a:r>
            <a:endParaRPr lang="en-US" sz="3200" dirty="0"/>
          </a:p>
        </p:txBody>
      </p:sp>
      <p:sp>
        <p:nvSpPr>
          <p:cNvPr id="3" name="Content Placeholder 2"/>
          <p:cNvSpPr>
            <a:spLocks noGrp="1"/>
          </p:cNvSpPr>
          <p:nvPr>
            <p:ph idx="1"/>
          </p:nvPr>
        </p:nvSpPr>
        <p:spPr>
          <a:xfrm>
            <a:off x="0" y="2667000"/>
            <a:ext cx="9144000" cy="4191000"/>
          </a:xfrm>
        </p:spPr>
        <p:txBody>
          <a:bodyPr>
            <a:normAutofit/>
          </a:bodyPr>
          <a:lstStyle/>
          <a:p>
            <a:r>
              <a:rPr lang="en-US" sz="2000" dirty="0" smtClean="0"/>
              <a:t>If </a:t>
            </a:r>
            <a:r>
              <a:rPr lang="en-US" sz="2000" dirty="0"/>
              <a:t>the telescope (mounted on the earth) moves through the ether, you have to tilt the scope a little so that the rear end is in the right place when the light gets to it. As the Earth goes around the sun, the apparent direction of a star changes by ±0.3 minutes of arc.  This is only x10 smaller than </a:t>
            </a:r>
            <a:r>
              <a:rPr lang="en-US" sz="2000" dirty="0" err="1"/>
              <a:t>Tycho</a:t>
            </a:r>
            <a:r>
              <a:rPr lang="en-US" sz="2000" dirty="0"/>
              <a:t> could see by eye, and is easily measured with a telescope. </a:t>
            </a:r>
            <a:endParaRPr lang="en-US" sz="2000" dirty="0" smtClean="0"/>
          </a:p>
          <a:p>
            <a:r>
              <a:rPr lang="en-US" sz="2000" dirty="0" smtClean="0"/>
              <a:t>Conclusion</a:t>
            </a:r>
            <a:r>
              <a:rPr lang="en-US" sz="2000" dirty="0"/>
              <a:t>:  The Earth changes its motion through the ether periodically, just as it's supposed to if it orbits a Sun which is not accelerating.</a:t>
            </a:r>
            <a:endParaRPr lang="en-US" sz="2000" dirty="0" smtClean="0"/>
          </a:p>
          <a:p>
            <a:pPr lvl="1"/>
            <a:r>
              <a:rPr lang="en-US" sz="2000" dirty="0" smtClean="0"/>
              <a:t>(</a:t>
            </a:r>
            <a:r>
              <a:rPr lang="en-US" sz="2000" dirty="0"/>
              <a:t>Proof of Copernicus’ theory?) (Proof of ether idea?)</a:t>
            </a:r>
          </a:p>
          <a:p>
            <a:r>
              <a:rPr lang="en-US" sz="2000" dirty="0"/>
              <a:t>But since we don't independently know which is the "true" position of the stars, we don't </a:t>
            </a:r>
            <a:r>
              <a:rPr lang="en-US" sz="2000" dirty="0" smtClean="0"/>
              <a:t>know when our </a:t>
            </a:r>
            <a:r>
              <a:rPr lang="en-US" sz="2000" dirty="0"/>
              <a:t>telescope is pointed straight at the stars and when it's tilted.</a:t>
            </a:r>
            <a:r>
              <a:rPr lang="en-US" sz="2000" dirty="0" smtClean="0"/>
              <a:t> </a:t>
            </a:r>
          </a:p>
          <a:p>
            <a:r>
              <a:rPr lang="en-US" sz="2000" dirty="0" smtClean="0"/>
              <a:t>We've </a:t>
            </a:r>
            <a:r>
              <a:rPr lang="en-US" sz="2000" i="1" dirty="0"/>
              <a:t>measured</a:t>
            </a:r>
            <a:r>
              <a:rPr lang="en-US" sz="2000" dirty="0"/>
              <a:t> the Earth's velocity</a:t>
            </a:r>
            <a:r>
              <a:rPr lang="en-US" sz="2000" u="sng" dirty="0"/>
              <a:t> changes</a:t>
            </a:r>
            <a:r>
              <a:rPr lang="en-US" sz="2000" dirty="0"/>
              <a:t>, i.e. </a:t>
            </a:r>
            <a:r>
              <a:rPr lang="en-US" sz="2000" u="sng" dirty="0"/>
              <a:t>acceleration</a:t>
            </a:r>
            <a:r>
              <a:rPr lang="en-US" sz="2000" dirty="0"/>
              <a:t>, but </a:t>
            </a:r>
            <a:r>
              <a:rPr lang="en-US" sz="2000" u="sng" dirty="0"/>
              <a:t>not its velocity</a:t>
            </a:r>
            <a:r>
              <a:rPr lang="en-US" sz="2000" dirty="0"/>
              <a:t> relative to the ether.</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122126065"/>
              </p:ext>
            </p:extLst>
          </p:nvPr>
        </p:nvGraphicFramePr>
        <p:xfrm>
          <a:off x="4221162" y="533400"/>
          <a:ext cx="4922838" cy="1692275"/>
        </p:xfrm>
        <a:graphic>
          <a:graphicData uri="http://schemas.openxmlformats.org/presentationml/2006/ole">
            <mc:AlternateContent xmlns:mc="http://schemas.openxmlformats.org/markup-compatibility/2006">
              <mc:Choice xmlns:v="urn:schemas-microsoft-com:vml" Requires="v">
                <p:oleObj spid="_x0000_s31768" name="Picture" r:id="rId3" imgW="3950208" imgH="1359408" progId="Word.Picture.8">
                  <p:embed/>
                </p:oleObj>
              </mc:Choice>
              <mc:Fallback>
                <p:oleObj name="Picture" r:id="rId3" imgW="3950208" imgH="1359408" progId="Word.Picture.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1162" y="533400"/>
                        <a:ext cx="4922838" cy="1692275"/>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5"/>
          <p:cNvPicPr>
            <a:picLocks noChangeAspect="1"/>
          </p:cNvPicPr>
          <p:nvPr/>
        </p:nvPicPr>
        <p:blipFill>
          <a:blip r:embed="rId5"/>
          <a:stretch>
            <a:fillRect/>
          </a:stretch>
        </p:blipFill>
        <p:spPr>
          <a:xfrm>
            <a:off x="2133600" y="1295400"/>
            <a:ext cx="2080598" cy="1143000"/>
          </a:xfrm>
          <a:prstGeom prst="rect">
            <a:avLst/>
          </a:prstGeom>
        </p:spPr>
      </p:pic>
      <p:sp>
        <p:nvSpPr>
          <p:cNvPr id="7" name="TextBox 6"/>
          <p:cNvSpPr txBox="1"/>
          <p:nvPr/>
        </p:nvSpPr>
        <p:spPr>
          <a:xfrm>
            <a:off x="0" y="1295400"/>
            <a:ext cx="2133600" cy="1477328"/>
          </a:xfrm>
          <a:prstGeom prst="rect">
            <a:avLst/>
          </a:prstGeom>
          <a:noFill/>
        </p:spPr>
        <p:txBody>
          <a:bodyPr wrap="square" rtlCol="0">
            <a:spAutoFit/>
          </a:bodyPr>
          <a:lstStyle/>
          <a:p>
            <a:pPr lvl="0"/>
            <a:r>
              <a:rPr lang="en-US" dirty="0" smtClean="0"/>
              <a:t>Aberration had been seen in 1674, (Hooke), described in 1728 by Bradley </a:t>
            </a:r>
          </a:p>
          <a:p>
            <a:endParaRPr lang="en-US" dirty="0"/>
          </a:p>
        </p:txBody>
      </p:sp>
    </p:spTree>
    <p:extLst>
      <p:ext uri="{BB962C8B-B14F-4D97-AF65-F5344CB8AC3E}">
        <p14:creationId xmlns:p14="http://schemas.microsoft.com/office/powerpoint/2010/main" val="36340627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u="sng" dirty="0" smtClean="0"/>
              <a:t>More key searches for the ether</a:t>
            </a:r>
            <a:endParaRPr lang="en-US" dirty="0"/>
          </a:p>
        </p:txBody>
      </p:sp>
      <p:sp>
        <p:nvSpPr>
          <p:cNvPr id="3" name="Content Placeholder 2"/>
          <p:cNvSpPr>
            <a:spLocks noGrp="1"/>
          </p:cNvSpPr>
          <p:nvPr>
            <p:ph idx="1"/>
          </p:nvPr>
        </p:nvSpPr>
        <p:spPr>
          <a:xfrm>
            <a:off x="0" y="1295400"/>
            <a:ext cx="8915400" cy="4830763"/>
          </a:xfrm>
        </p:spPr>
        <p:txBody>
          <a:bodyPr>
            <a:normAutofit/>
          </a:bodyPr>
          <a:lstStyle/>
          <a:p>
            <a:r>
              <a:rPr lang="en-US" sz="2000" u="sng" dirty="0" smtClean="0"/>
              <a:t>Ether </a:t>
            </a:r>
            <a:r>
              <a:rPr lang="en-US" sz="2000" u="sng" dirty="0"/>
              <a:t>drag.  </a:t>
            </a:r>
            <a:r>
              <a:rPr lang="en-US" sz="2000" dirty="0"/>
              <a:t>It was known that light moves more slowly through materials which have an index of refraction.  So, filling a telescope with water (Fresnel) should have a calculable effect on aberration. (You would have to tilt the telescope a little more, to allow for the longer time-of-flight.) </a:t>
            </a:r>
            <a:r>
              <a:rPr lang="en-US" sz="2000" dirty="0" smtClean="0"/>
              <a:t>	</a:t>
            </a:r>
          </a:p>
          <a:p>
            <a:pPr lvl="1"/>
            <a:r>
              <a:rPr lang="en-US" sz="1600" dirty="0" smtClean="0"/>
              <a:t>It </a:t>
            </a:r>
            <a:r>
              <a:rPr lang="en-US" sz="1600" dirty="0"/>
              <a:t>didn’t.  </a:t>
            </a:r>
          </a:p>
          <a:p>
            <a:r>
              <a:rPr lang="en-US" sz="2000" dirty="0"/>
              <a:t>Conclusion:  The ether is partially dragged along with the moving material: </a:t>
            </a:r>
            <a:endParaRPr lang="en-US" sz="2000" dirty="0" smtClean="0"/>
          </a:p>
          <a:p>
            <a:endParaRPr lang="en-US" sz="2000" dirty="0" smtClean="0"/>
          </a:p>
          <a:p>
            <a:endParaRPr lang="en-US" sz="2000" dirty="0" smtClean="0"/>
          </a:p>
          <a:p>
            <a:endParaRPr lang="en-US" sz="2000" dirty="0" smtClean="0"/>
          </a:p>
          <a:p>
            <a:pPr>
              <a:buNone/>
            </a:pPr>
            <a:r>
              <a:rPr lang="en-US" sz="2000" dirty="0" smtClean="0"/>
              <a:t/>
            </a:r>
            <a:br>
              <a:rPr lang="en-US" sz="2000" dirty="0" smtClean="0"/>
            </a:br>
            <a:r>
              <a:rPr lang="en-US" sz="2000" dirty="0" smtClean="0"/>
              <a:t>where </a:t>
            </a:r>
            <a:r>
              <a:rPr lang="en-US" sz="2000" dirty="0"/>
              <a:t>c' is speed of light in the matter.</a:t>
            </a:r>
          </a:p>
          <a:p>
            <a:endParaRPr lang="en-US" dirty="0"/>
          </a:p>
        </p:txBody>
      </p:sp>
      <p:graphicFrame>
        <p:nvGraphicFramePr>
          <p:cNvPr id="4" name="Object 3"/>
          <p:cNvGraphicFramePr>
            <a:graphicFrameLocks noChangeAspect="1"/>
          </p:cNvGraphicFramePr>
          <p:nvPr/>
        </p:nvGraphicFramePr>
        <p:xfrm>
          <a:off x="3943350" y="3238500"/>
          <a:ext cx="3394710" cy="1028700"/>
        </p:xfrm>
        <a:graphic>
          <a:graphicData uri="http://schemas.openxmlformats.org/presentationml/2006/ole">
            <mc:AlternateContent xmlns:mc="http://schemas.openxmlformats.org/markup-compatibility/2006">
              <mc:Choice xmlns:v="urn:schemas-microsoft-com:vml" Requires="v">
                <p:oleObj spid="_x0000_s32792" name="Equation" r:id="rId3" imgW="1257300" imgH="381000" progId="Equation.3">
                  <p:embed/>
                </p:oleObj>
              </mc:Choice>
              <mc:Fallback>
                <p:oleObj name="Equation" r:id="rId3" imgW="1257300" imgH="381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3350" y="3238500"/>
                        <a:ext cx="339471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219166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5025"/>
          </a:xfrm>
        </p:spPr>
        <p:txBody>
          <a:bodyPr>
            <a:normAutofit/>
          </a:bodyPr>
          <a:lstStyle/>
          <a:p>
            <a:r>
              <a:rPr lang="en-US" u="sng" dirty="0" smtClean="0"/>
              <a:t>More key searches for the ether</a:t>
            </a:r>
            <a:endParaRPr lang="en-US" dirty="0"/>
          </a:p>
        </p:txBody>
      </p:sp>
      <p:sp>
        <p:nvSpPr>
          <p:cNvPr id="25" name="Text Box 1"/>
          <p:cNvSpPr txBox="1">
            <a:spLocks noChangeArrowheads="1"/>
          </p:cNvSpPr>
          <p:nvPr/>
        </p:nvSpPr>
        <p:spPr bwMode="auto">
          <a:xfrm>
            <a:off x="0" y="4343400"/>
            <a:ext cx="9144000" cy="2514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At the detector, there are interference stripes between light that went around clockwise and counterclockwise. The position of the stripes is a very sensitive function of the time difference between those two trips, which go in opposite directions through the moving rod.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observation is that the fringes DO NOT SHIFT regardless of the Earth's motion. That again requires that the </a:t>
            </a:r>
            <a:r>
              <a:rPr kumimoji="0" lang="en-US" sz="2000" b="0" i="0" u="sng" strike="noStrike" cap="none" normalizeH="0" baseline="0" dirty="0" smtClean="0">
                <a:ln>
                  <a:noFill/>
                </a:ln>
                <a:solidFill>
                  <a:schemeClr val="tx1"/>
                </a:solidFill>
                <a:effectLst/>
                <a:latin typeface="Helvetica"/>
                <a:ea typeface="Times New Roman" pitchFamily="18" charset="0"/>
                <a:cs typeface="Times New Roman" pitchFamily="18" charset="0"/>
              </a:rPr>
              <a:t>ether</a:t>
            </a:r>
            <a:r>
              <a:rPr kumimoji="0" lang="en-US" sz="2000" b="0" i="0" strike="noStrike" cap="none" normalizeH="0" baseline="0" dirty="0" smtClean="0">
                <a:ln>
                  <a:noFill/>
                </a:ln>
                <a:solidFill>
                  <a:schemeClr val="tx1"/>
                </a:solidFill>
                <a:effectLst/>
                <a:latin typeface="Helvetica"/>
                <a:ea typeface="Times New Roman" pitchFamily="18" charset="0"/>
                <a:cs typeface="Times New Roman" pitchFamily="18" charset="0"/>
              </a:rPr>
              <a:t> be </a:t>
            </a:r>
            <a:r>
              <a:rPr kumimoji="0" lang="en-US" sz="2000" b="0" i="0" u="sng" strike="noStrike" cap="none" normalizeH="0" baseline="0" dirty="0" smtClean="0">
                <a:ln>
                  <a:noFill/>
                </a:ln>
                <a:solidFill>
                  <a:schemeClr val="tx1"/>
                </a:solidFill>
                <a:effectLst/>
                <a:latin typeface="Helvetica"/>
                <a:ea typeface="Times New Roman" pitchFamily="18" charset="0"/>
                <a:cs typeface="Times New Roman" pitchFamily="18" charset="0"/>
              </a:rPr>
              <a:t>partially dragged </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along with the glass, by the same amount that Fresnel claimed.</a:t>
            </a:r>
            <a:r>
              <a:rPr kumimoji="0" lang="en-US" sz="20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TextBox 27"/>
          <p:cNvSpPr txBox="1"/>
          <p:nvPr/>
        </p:nvSpPr>
        <p:spPr>
          <a:xfrm>
            <a:off x="7408333" y="955179"/>
            <a:ext cx="1351652" cy="1200329"/>
          </a:xfrm>
          <a:prstGeom prst="rect">
            <a:avLst/>
          </a:prstGeom>
          <a:noFill/>
        </p:spPr>
        <p:txBody>
          <a:bodyPr wrap="none" rtlCol="0">
            <a:spAutoFit/>
          </a:bodyPr>
          <a:lstStyle/>
          <a:p>
            <a:pPr lvl="0"/>
            <a:r>
              <a:rPr lang="en-US" u="sng" dirty="0" err="1">
                <a:latin typeface="Helvetica"/>
                <a:ea typeface="Times New Roman" pitchFamily="18" charset="0"/>
                <a:cs typeface="Times New Roman" pitchFamily="18" charset="0"/>
              </a:rPr>
              <a:t>Hoek's</a:t>
            </a:r>
            <a:r>
              <a:rPr lang="en-US" u="sng" dirty="0">
                <a:latin typeface="Helvetica"/>
                <a:ea typeface="Times New Roman" pitchFamily="18" charset="0"/>
                <a:cs typeface="Times New Roman" pitchFamily="18" charset="0"/>
              </a:rPr>
              <a:t> </a:t>
            </a:r>
            <a:endParaRPr lang="en-US" u="sng" dirty="0" smtClean="0">
              <a:latin typeface="Helvetica"/>
              <a:ea typeface="Times New Roman" pitchFamily="18" charset="0"/>
              <a:cs typeface="Times New Roman" pitchFamily="18" charset="0"/>
            </a:endParaRPr>
          </a:p>
          <a:p>
            <a:pPr lvl="0"/>
            <a:r>
              <a:rPr lang="en-US" u="sng" dirty="0" smtClean="0">
                <a:latin typeface="Helvetica"/>
                <a:ea typeface="Times New Roman" pitchFamily="18" charset="0"/>
                <a:cs typeface="Times New Roman" pitchFamily="18" charset="0"/>
              </a:rPr>
              <a:t>Experiment</a:t>
            </a:r>
            <a:br>
              <a:rPr lang="en-US" u="sng" dirty="0" smtClean="0">
                <a:latin typeface="Helvetica"/>
                <a:ea typeface="Times New Roman" pitchFamily="18" charset="0"/>
                <a:cs typeface="Times New Roman" pitchFamily="18" charset="0"/>
              </a:rPr>
            </a:br>
            <a:r>
              <a:rPr lang="en-US" u="sng" dirty="0" smtClean="0">
                <a:latin typeface="Helvetica"/>
                <a:ea typeface="Times New Roman" pitchFamily="18" charset="0"/>
                <a:cs typeface="Times New Roman" pitchFamily="18" charset="0"/>
              </a:rPr>
              <a:t>(1868)</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grpSp>
        <p:nvGrpSpPr>
          <p:cNvPr id="3" name="Group 31"/>
          <p:cNvGrpSpPr/>
          <p:nvPr/>
        </p:nvGrpSpPr>
        <p:grpSpPr>
          <a:xfrm>
            <a:off x="1791758" y="819149"/>
            <a:ext cx="5486400" cy="3286127"/>
            <a:chOff x="1862931" y="1234280"/>
            <a:chExt cx="5486400" cy="3286127"/>
          </a:xfrm>
        </p:grpSpPr>
        <p:grpSp>
          <p:nvGrpSpPr>
            <p:cNvPr id="26" name="Group 28"/>
            <p:cNvGrpSpPr/>
            <p:nvPr/>
          </p:nvGrpSpPr>
          <p:grpSpPr>
            <a:xfrm>
              <a:off x="1862931" y="1515269"/>
              <a:ext cx="5486400" cy="3005138"/>
              <a:chOff x="536575" y="469900"/>
              <a:chExt cx="5486400" cy="3005138"/>
            </a:xfrm>
          </p:grpSpPr>
          <p:sp>
            <p:nvSpPr>
              <p:cNvPr id="4" name="Text Box 22"/>
              <p:cNvSpPr txBox="1">
                <a:spLocks noChangeArrowheads="1"/>
              </p:cNvSpPr>
              <p:nvPr/>
            </p:nvSpPr>
            <p:spPr bwMode="auto">
              <a:xfrm>
                <a:off x="3005138" y="1279525"/>
                <a:ext cx="1554162" cy="274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Glass rod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21"/>
              <p:cNvSpPr>
                <a:spLocks noChangeArrowheads="1"/>
              </p:cNvSpPr>
              <p:nvPr/>
            </p:nvSpPr>
            <p:spPr bwMode="auto">
              <a:xfrm>
                <a:off x="2822575" y="1006475"/>
                <a:ext cx="1920875" cy="274638"/>
              </a:xfrm>
              <a:prstGeom prst="rect">
                <a:avLst/>
              </a:prstGeom>
              <a:solidFill>
                <a:srgbClr val="CC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Line 20"/>
              <p:cNvSpPr>
                <a:spLocks noChangeShapeType="1"/>
              </p:cNvSpPr>
              <p:nvPr/>
            </p:nvSpPr>
            <p:spPr bwMode="auto">
              <a:xfrm flipV="1">
                <a:off x="1816100" y="835025"/>
                <a:ext cx="549275" cy="5492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19"/>
              <p:cNvSpPr>
                <a:spLocks noChangeShapeType="1"/>
              </p:cNvSpPr>
              <p:nvPr/>
            </p:nvSpPr>
            <p:spPr bwMode="auto">
              <a:xfrm flipH="1" flipV="1">
                <a:off x="5016500" y="835025"/>
                <a:ext cx="549275" cy="5492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8"/>
              <p:cNvSpPr>
                <a:spLocks noChangeShapeType="1"/>
              </p:cNvSpPr>
              <p:nvPr/>
            </p:nvSpPr>
            <p:spPr bwMode="auto">
              <a:xfrm flipV="1">
                <a:off x="1816100" y="1657350"/>
                <a:ext cx="549275" cy="5492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7"/>
              <p:cNvSpPr>
                <a:spLocks noChangeShapeType="1"/>
              </p:cNvSpPr>
              <p:nvPr/>
            </p:nvSpPr>
            <p:spPr bwMode="auto">
              <a:xfrm flipV="1">
                <a:off x="5016500" y="1644650"/>
                <a:ext cx="549275" cy="5492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6"/>
              <p:cNvSpPr>
                <a:spLocks noChangeShapeType="1"/>
              </p:cNvSpPr>
              <p:nvPr/>
            </p:nvSpPr>
            <p:spPr bwMode="auto">
              <a:xfrm>
                <a:off x="1268413" y="1931988"/>
                <a:ext cx="822325"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5"/>
              <p:cNvSpPr>
                <a:spLocks noChangeShapeType="1"/>
              </p:cNvSpPr>
              <p:nvPr/>
            </p:nvSpPr>
            <p:spPr bwMode="auto">
              <a:xfrm flipV="1">
                <a:off x="2090738" y="1109663"/>
                <a:ext cx="0" cy="731837"/>
              </a:xfrm>
              <a:prstGeom prst="line">
                <a:avLst/>
              </a:prstGeom>
              <a:noFill/>
              <a:ln w="9525">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4"/>
              <p:cNvSpPr>
                <a:spLocks noChangeShapeType="1"/>
              </p:cNvSpPr>
              <p:nvPr/>
            </p:nvSpPr>
            <p:spPr bwMode="auto">
              <a:xfrm>
                <a:off x="2090738" y="1109663"/>
                <a:ext cx="3200400" cy="0"/>
              </a:xfrm>
              <a:prstGeom prst="line">
                <a:avLst/>
              </a:prstGeom>
              <a:noFill/>
              <a:ln w="9525">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3"/>
              <p:cNvSpPr>
                <a:spLocks noChangeShapeType="1"/>
              </p:cNvSpPr>
              <p:nvPr/>
            </p:nvSpPr>
            <p:spPr bwMode="auto">
              <a:xfrm>
                <a:off x="5291138" y="1109663"/>
                <a:ext cx="0" cy="822325"/>
              </a:xfrm>
              <a:prstGeom prst="line">
                <a:avLst/>
              </a:prstGeom>
              <a:noFill/>
              <a:ln w="9525">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2"/>
              <p:cNvSpPr>
                <a:spLocks noChangeShapeType="1"/>
              </p:cNvSpPr>
              <p:nvPr/>
            </p:nvSpPr>
            <p:spPr bwMode="auto">
              <a:xfrm flipH="1">
                <a:off x="2182813" y="1931988"/>
                <a:ext cx="3108325" cy="0"/>
              </a:xfrm>
              <a:prstGeom prst="line">
                <a:avLst/>
              </a:prstGeom>
              <a:noFill/>
              <a:ln w="9525">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1"/>
              <p:cNvSpPr>
                <a:spLocks noChangeShapeType="1"/>
              </p:cNvSpPr>
              <p:nvPr/>
            </p:nvSpPr>
            <p:spPr bwMode="auto">
              <a:xfrm>
                <a:off x="2090738" y="2011363"/>
                <a:ext cx="0" cy="91440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10"/>
              <p:cNvSpPr>
                <a:spLocks noChangeShapeType="1"/>
              </p:cNvSpPr>
              <p:nvPr/>
            </p:nvSpPr>
            <p:spPr bwMode="auto">
              <a:xfrm>
                <a:off x="2182813" y="1920875"/>
                <a:ext cx="0" cy="1004888"/>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Text Box 9"/>
              <p:cNvSpPr txBox="1">
                <a:spLocks noChangeArrowheads="1"/>
              </p:cNvSpPr>
              <p:nvPr/>
            </p:nvSpPr>
            <p:spPr bwMode="auto">
              <a:xfrm>
                <a:off x="536575" y="1371600"/>
                <a:ext cx="822325" cy="639763"/>
              </a:xfrm>
              <a:prstGeom prst="rect">
                <a:avLst/>
              </a:prstGeom>
              <a:solidFill>
                <a:srgbClr val="FFFFFF"/>
              </a:solidFill>
              <a:ln w="9525">
                <a:solidFill>
                  <a:srgbClr val="3333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Light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source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Line 8"/>
              <p:cNvSpPr>
                <a:spLocks noChangeShapeType="1"/>
              </p:cNvSpPr>
              <p:nvPr/>
            </p:nvSpPr>
            <p:spPr bwMode="auto">
              <a:xfrm>
                <a:off x="1358900" y="1828800"/>
                <a:ext cx="731838"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Text Box 7"/>
              <p:cNvSpPr txBox="1">
                <a:spLocks noChangeArrowheads="1"/>
              </p:cNvSpPr>
              <p:nvPr/>
            </p:nvSpPr>
            <p:spPr bwMode="auto">
              <a:xfrm>
                <a:off x="1085850" y="2308225"/>
                <a:ext cx="914400" cy="6397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Half-mirror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Line 6"/>
              <p:cNvSpPr>
                <a:spLocks noChangeShapeType="1"/>
              </p:cNvSpPr>
              <p:nvPr/>
            </p:nvSpPr>
            <p:spPr bwMode="auto">
              <a:xfrm flipV="1">
                <a:off x="1450975" y="2193925"/>
                <a:ext cx="274638" cy="1841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5"/>
              <p:cNvSpPr>
                <a:spLocks noChangeShapeType="1"/>
              </p:cNvSpPr>
              <p:nvPr/>
            </p:nvSpPr>
            <p:spPr bwMode="auto">
              <a:xfrm>
                <a:off x="4286250" y="469900"/>
                <a:ext cx="639763" cy="365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Text Box 4"/>
              <p:cNvSpPr txBox="1">
                <a:spLocks noChangeArrowheads="1"/>
              </p:cNvSpPr>
              <p:nvPr/>
            </p:nvSpPr>
            <p:spPr bwMode="auto">
              <a:xfrm>
                <a:off x="1633538" y="2925763"/>
                <a:ext cx="1189037" cy="549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detector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3"/>
              <p:cNvSpPr txBox="1">
                <a:spLocks noChangeArrowheads="1"/>
              </p:cNvSpPr>
              <p:nvPr/>
            </p:nvSpPr>
            <p:spPr bwMode="auto">
              <a:xfrm>
                <a:off x="3554413" y="2560638"/>
                <a:ext cx="2103437"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Velocity of apparatus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relative to ether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Line 2"/>
              <p:cNvSpPr>
                <a:spLocks noChangeShapeType="1"/>
              </p:cNvSpPr>
              <p:nvPr/>
            </p:nvSpPr>
            <p:spPr bwMode="auto">
              <a:xfrm>
                <a:off x="3371850" y="2835275"/>
                <a:ext cx="26511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0" name="Text Box 30"/>
            <p:cNvSpPr txBox="1">
              <a:spLocks noChangeArrowheads="1"/>
            </p:cNvSpPr>
            <p:nvPr/>
          </p:nvSpPr>
          <p:spPr bwMode="auto">
            <a:xfrm>
              <a:off x="4698206" y="1234280"/>
              <a:ext cx="1004888"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cs typeface="Arial" pitchFamily="34" charset="0"/>
                </a:rPr>
                <a:t>mirrors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Line 31"/>
            <p:cNvSpPr>
              <a:spLocks noChangeShapeType="1"/>
            </p:cNvSpPr>
            <p:nvPr/>
          </p:nvSpPr>
          <p:spPr bwMode="auto">
            <a:xfrm flipH="1">
              <a:off x="3706812" y="1426369"/>
              <a:ext cx="1006475" cy="3667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39293246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More key searches for the ether</a:t>
            </a:r>
            <a:endParaRPr lang="en-US" dirty="0"/>
          </a:p>
        </p:txBody>
      </p:sp>
      <p:sp>
        <p:nvSpPr>
          <p:cNvPr id="3" name="Content Placeholder 2"/>
          <p:cNvSpPr>
            <a:spLocks noGrp="1"/>
          </p:cNvSpPr>
          <p:nvPr>
            <p:ph idx="1"/>
          </p:nvPr>
        </p:nvSpPr>
        <p:spPr>
          <a:xfrm>
            <a:off x="152400" y="1371600"/>
            <a:ext cx="8763000" cy="4754563"/>
          </a:xfrm>
        </p:spPr>
        <p:txBody>
          <a:bodyPr>
            <a:normAutofit/>
          </a:bodyPr>
          <a:lstStyle/>
          <a:p>
            <a:r>
              <a:rPr lang="en-US" sz="2400" dirty="0"/>
              <a:t> </a:t>
            </a:r>
            <a:r>
              <a:rPr lang="en-US" sz="2400" u="sng" dirty="0" err="1" smtClean="0"/>
              <a:t>Fizeau's</a:t>
            </a:r>
            <a:r>
              <a:rPr lang="en-US" sz="2400" u="sng" dirty="0" smtClean="0"/>
              <a:t> </a:t>
            </a:r>
            <a:r>
              <a:rPr lang="en-US" sz="2400" u="sng" dirty="0"/>
              <a:t>experimen</a:t>
            </a:r>
            <a:r>
              <a:rPr lang="en-US" sz="2400" dirty="0"/>
              <a:t>t was like </a:t>
            </a:r>
            <a:r>
              <a:rPr lang="en-US" sz="2400" dirty="0" err="1"/>
              <a:t>Hoek's</a:t>
            </a:r>
            <a:r>
              <a:rPr lang="en-US" sz="2400" dirty="0"/>
              <a:t>, except that the rod was replaced with a tube containing water. When the water was </a:t>
            </a:r>
            <a:r>
              <a:rPr lang="en-US" sz="2400" i="1" dirty="0"/>
              <a:t>flowing</a:t>
            </a:r>
            <a:r>
              <a:rPr lang="en-US" sz="2400" dirty="0"/>
              <a:t>, the fringes </a:t>
            </a:r>
            <a:r>
              <a:rPr lang="en-US" sz="2400" i="1" dirty="0"/>
              <a:t>did</a:t>
            </a:r>
            <a:r>
              <a:rPr lang="en-US" sz="2400" dirty="0"/>
              <a:t> shift, in the amount predicted by the partial-ether-drag picture</a:t>
            </a:r>
          </a:p>
          <a:p>
            <a:r>
              <a:rPr lang="en-US" sz="2400" dirty="0"/>
              <a:t>But we still haven't managed to measure the Earth's speed- we just measured the </a:t>
            </a:r>
            <a:r>
              <a:rPr lang="en-US" sz="2400" u="sng" dirty="0"/>
              <a:t>change in velocity of the water (relative to apparatus)</a:t>
            </a:r>
            <a:r>
              <a:rPr lang="en-US" sz="2400" dirty="0"/>
              <a:t> when it is flowing, but that's nothing new!</a:t>
            </a:r>
          </a:p>
          <a:p>
            <a:endParaRPr lang="en-US" dirty="0"/>
          </a:p>
        </p:txBody>
      </p:sp>
    </p:spTree>
    <p:extLst>
      <p:ext uri="{BB962C8B-B14F-4D97-AF65-F5344CB8AC3E}">
        <p14:creationId xmlns:p14="http://schemas.microsoft.com/office/powerpoint/2010/main" val="23127359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Searches don’t work</a:t>
            </a:r>
            <a:endParaRPr lang="en-US" dirty="0"/>
          </a:p>
        </p:txBody>
      </p:sp>
      <p:sp>
        <p:nvSpPr>
          <p:cNvPr id="3" name="Content Placeholder 2"/>
          <p:cNvSpPr>
            <a:spLocks noGrp="1"/>
          </p:cNvSpPr>
          <p:nvPr>
            <p:ph idx="1"/>
          </p:nvPr>
        </p:nvSpPr>
        <p:spPr>
          <a:xfrm>
            <a:off x="0" y="1066800"/>
            <a:ext cx="9144000" cy="4830763"/>
          </a:xfrm>
        </p:spPr>
        <p:txBody>
          <a:bodyPr>
            <a:normAutofit/>
          </a:bodyPr>
          <a:lstStyle/>
          <a:p>
            <a:pPr marL="0" indent="0">
              <a:buNone/>
            </a:pPr>
            <a:r>
              <a:rPr lang="en-US" sz="2162" dirty="0"/>
              <a:t>Something is frustrating: we have all sorts of experiments that fit a theory that says that Maxwell's equations only work in a special frame- but somehow we can't quite measure our motion with respect to that frame, can’t even tell if we’re at rest in that frame</a:t>
            </a:r>
            <a:r>
              <a:rPr lang="en-US" sz="2162" dirty="0" smtClean="0"/>
              <a:t>.</a:t>
            </a:r>
            <a:br>
              <a:rPr lang="en-US" sz="2162" dirty="0" smtClean="0"/>
            </a:br>
            <a:endParaRPr lang="en-US" sz="2162" dirty="0" smtClean="0"/>
          </a:p>
          <a:p>
            <a:r>
              <a:rPr lang="en-US" sz="2162" u="sng" dirty="0"/>
              <a:t>Even worse, there was a major paradox</a:t>
            </a:r>
            <a:r>
              <a:rPr lang="en-US" sz="2162" dirty="0"/>
              <a:t>: </a:t>
            </a:r>
          </a:p>
          <a:p>
            <a:pPr lvl="1"/>
            <a:r>
              <a:rPr lang="en-US" sz="2162" dirty="0"/>
              <a:t>Because the index of refraction of the water (or glass) </a:t>
            </a:r>
            <a:r>
              <a:rPr lang="en-US" sz="2162" i="1" dirty="0"/>
              <a:t>varies with color</a:t>
            </a:r>
            <a:r>
              <a:rPr lang="en-US" sz="2162" dirty="0"/>
              <a:t>, the speed of light in these materials varies with the color, so the inferred speed of the ether depended on the color of the light.  </a:t>
            </a:r>
          </a:p>
          <a:p>
            <a:pPr lvl="1"/>
            <a:r>
              <a:rPr lang="en-US" sz="2162" dirty="0" smtClean="0"/>
              <a:t>How </a:t>
            </a:r>
            <a:r>
              <a:rPr lang="en-US" sz="2162" dirty="0"/>
              <a:t>could this be? Are there a whole collection of different ethers, for the </a:t>
            </a:r>
            <a:r>
              <a:rPr lang="en-US" sz="2162" dirty="0" err="1"/>
              <a:t>uncountably</a:t>
            </a:r>
            <a:r>
              <a:rPr lang="en-US" sz="2162" dirty="0"/>
              <a:t> infinite possible frequencies of light?</a:t>
            </a:r>
          </a:p>
          <a:p>
            <a:endParaRPr lang="en-US" dirty="0"/>
          </a:p>
        </p:txBody>
      </p:sp>
    </p:spTree>
    <p:extLst>
      <p:ext uri="{BB962C8B-B14F-4D97-AF65-F5344CB8AC3E}">
        <p14:creationId xmlns:p14="http://schemas.microsoft.com/office/powerpoint/2010/main" val="39836458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Lorentz fixes a lot</a:t>
            </a:r>
            <a:endParaRPr lang="en-US" dirty="0"/>
          </a:p>
        </p:txBody>
      </p:sp>
      <p:sp>
        <p:nvSpPr>
          <p:cNvPr id="3" name="Content Placeholder 2"/>
          <p:cNvSpPr>
            <a:spLocks noGrp="1"/>
          </p:cNvSpPr>
          <p:nvPr>
            <p:ph idx="1"/>
          </p:nvPr>
        </p:nvSpPr>
        <p:spPr>
          <a:xfrm>
            <a:off x="-36689" y="838200"/>
            <a:ext cx="9144000" cy="5943600"/>
          </a:xfrm>
        </p:spPr>
        <p:txBody>
          <a:bodyPr>
            <a:noAutofit/>
          </a:bodyPr>
          <a:lstStyle/>
          <a:p>
            <a:r>
              <a:rPr lang="en-US" sz="2000" u="sng" dirty="0"/>
              <a:t>H. A. Lorentz</a:t>
            </a:r>
            <a:r>
              <a:rPr lang="en-US" sz="2000" dirty="0"/>
              <a:t>   resolved all but one of the problems </a:t>
            </a:r>
            <a:r>
              <a:rPr lang="en-US" sz="2000" dirty="0" smtClean="0"/>
              <a:t>above.</a:t>
            </a:r>
          </a:p>
          <a:p>
            <a:pPr lvl="1"/>
            <a:r>
              <a:rPr lang="en-US" sz="2000" dirty="0" smtClean="0"/>
              <a:t>if </a:t>
            </a:r>
            <a:r>
              <a:rPr lang="en-US" sz="2000" u="sng" dirty="0"/>
              <a:t>the ether </a:t>
            </a:r>
            <a:r>
              <a:rPr lang="en-US" sz="2000" u="sng" dirty="0" smtClean="0"/>
              <a:t>were </a:t>
            </a:r>
            <a:r>
              <a:rPr lang="en-US" sz="2000" u="sng" dirty="0"/>
              <a:t>entirely stationary</a:t>
            </a:r>
            <a:r>
              <a:rPr lang="en-US" sz="2000" dirty="0"/>
              <a:t>, the propagation of light would still be affected by the motion of the electrons with which it interacts in the material it's travelling </a:t>
            </a:r>
            <a:r>
              <a:rPr lang="en-US" sz="2000" dirty="0" smtClean="0"/>
              <a:t>through.</a:t>
            </a:r>
            <a:br>
              <a:rPr lang="en-US" sz="2000" dirty="0" smtClean="0"/>
            </a:br>
            <a:endParaRPr lang="en-US" sz="2000" dirty="0" smtClean="0"/>
          </a:p>
          <a:p>
            <a:pPr lvl="1"/>
            <a:r>
              <a:rPr lang="en-US" sz="2000" dirty="0" smtClean="0"/>
              <a:t>He </a:t>
            </a:r>
            <a:r>
              <a:rPr lang="en-US" sz="2000" u="sng" dirty="0"/>
              <a:t>derived from Maxwell's equations</a:t>
            </a:r>
            <a:r>
              <a:rPr lang="en-US" sz="2000" dirty="0"/>
              <a:t> how big that effect would be.  It gave exactly the Fresnel effect, and thus explained ALL of the experiments above. </a:t>
            </a:r>
            <a:endParaRPr lang="en-US" sz="2000" dirty="0" smtClean="0"/>
          </a:p>
          <a:p>
            <a:pPr lvl="2"/>
            <a:r>
              <a:rPr lang="en-US" sz="2000" dirty="0" smtClean="0"/>
              <a:t>The </a:t>
            </a:r>
            <a:r>
              <a:rPr lang="en-US" sz="2000" dirty="0"/>
              <a:t>medium in which light propagates is actually </a:t>
            </a:r>
            <a:br>
              <a:rPr lang="en-US" sz="2000" dirty="0"/>
            </a:br>
            <a:r>
              <a:rPr lang="en-US" sz="2000" dirty="0"/>
              <a:t>(ether + electrons, etc.) so "partial ether drag" becomes </a:t>
            </a:r>
            <a:r>
              <a:rPr lang="en-US" sz="2000" dirty="0" smtClean="0"/>
              <a:t>just</a:t>
            </a:r>
            <a:r>
              <a:rPr lang="en-US" sz="2000" dirty="0"/>
              <a:t/>
            </a:r>
            <a:br>
              <a:rPr lang="en-US" sz="2000" dirty="0"/>
            </a:br>
            <a:r>
              <a:rPr lang="en-US" sz="2000" dirty="0"/>
              <a:t>"</a:t>
            </a:r>
            <a:r>
              <a:rPr lang="en-US" sz="2000" u="sng" dirty="0"/>
              <a:t>fixed ether + moving electrons</a:t>
            </a:r>
            <a:r>
              <a:rPr lang="en-US" sz="2000" dirty="0"/>
              <a:t>." </a:t>
            </a:r>
            <a:endParaRPr lang="en-US" sz="2000" dirty="0" smtClean="0"/>
          </a:p>
          <a:p>
            <a:pPr lvl="2"/>
            <a:r>
              <a:rPr lang="en-US" sz="2000" dirty="0" smtClean="0"/>
              <a:t>All </a:t>
            </a:r>
            <a:r>
              <a:rPr lang="en-US" sz="2000" dirty="0"/>
              <a:t>those experimental results follow naturally from Maxwell's electromagnetism, plus the quantitative theory of how light interacts with the electrons in materials</a:t>
            </a:r>
            <a:r>
              <a:rPr lang="en-US" sz="2000" dirty="0" smtClean="0"/>
              <a:t>.</a:t>
            </a:r>
            <a:br>
              <a:rPr lang="en-US" sz="2000" dirty="0" smtClean="0"/>
            </a:br>
            <a:endParaRPr lang="en-US" sz="2000" dirty="0"/>
          </a:p>
          <a:p>
            <a:pPr lvl="1"/>
            <a:r>
              <a:rPr lang="en-US" sz="2000" dirty="0"/>
              <a:t>We don't need separate ethers for each color, just need the simple fact that the electrons scatter an amount of light that depends on color</a:t>
            </a:r>
            <a:r>
              <a:rPr lang="en-US" sz="2000" dirty="0" smtClean="0"/>
              <a:t>.</a:t>
            </a:r>
            <a:endParaRPr lang="en-US" sz="2000" dirty="0"/>
          </a:p>
        </p:txBody>
      </p:sp>
    </p:spTree>
    <p:extLst>
      <p:ext uri="{BB962C8B-B14F-4D97-AF65-F5344CB8AC3E}">
        <p14:creationId xmlns:p14="http://schemas.microsoft.com/office/powerpoint/2010/main" val="10492361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Philosophical pause: </a:t>
            </a:r>
            <a:r>
              <a:rPr lang="en-US" u="sng" dirty="0" smtClean="0"/>
              <a:t>Reductionism  </a:t>
            </a:r>
            <a:r>
              <a:rPr lang="en-US" u="sng" dirty="0"/>
              <a:t/>
            </a:r>
            <a:br>
              <a:rPr lang="en-US" u="sng" dirty="0"/>
            </a:br>
            <a:r>
              <a:rPr lang="en-US" sz="3100" u="sng" dirty="0"/>
              <a:t>(now that we have some fundamental laws)</a:t>
            </a:r>
            <a:endParaRPr lang="en-US" sz="3100" dirty="0"/>
          </a:p>
        </p:txBody>
      </p:sp>
      <p:sp>
        <p:nvSpPr>
          <p:cNvPr id="3" name="Content Placeholder 2"/>
          <p:cNvSpPr>
            <a:spLocks noGrp="1"/>
          </p:cNvSpPr>
          <p:nvPr>
            <p:ph idx="1"/>
          </p:nvPr>
        </p:nvSpPr>
        <p:spPr>
          <a:xfrm>
            <a:off x="0" y="1447800"/>
            <a:ext cx="9144000" cy="5257800"/>
          </a:xfrm>
        </p:spPr>
        <p:txBody>
          <a:bodyPr>
            <a:normAutofit fontScale="85000" lnSpcReduction="20000"/>
          </a:bodyPr>
          <a:lstStyle/>
          <a:p>
            <a:r>
              <a:rPr lang="en-US" dirty="0"/>
              <a:t>Are all causal events reducible to elementary mechanical causality?</a:t>
            </a:r>
          </a:p>
          <a:p>
            <a:pPr marL="0" indent="0">
              <a:buNone/>
            </a:pPr>
            <a:r>
              <a:rPr lang="en-US" dirty="0"/>
              <a:t> </a:t>
            </a:r>
          </a:p>
          <a:p>
            <a:r>
              <a:rPr lang="en-US" b="1" dirty="0"/>
              <a:t>What about the standard "ranking"</a:t>
            </a:r>
          </a:p>
          <a:p>
            <a:pPr marL="0" indent="0">
              <a:buNone/>
            </a:pPr>
            <a:r>
              <a:rPr lang="en-US" dirty="0"/>
              <a:t> </a:t>
            </a:r>
          </a:p>
          <a:p>
            <a:r>
              <a:rPr lang="en-US" u="sng" dirty="0"/>
              <a:t>Highest level</a:t>
            </a:r>
            <a:r>
              <a:rPr lang="en-US" dirty="0"/>
              <a:t>	Psychology</a:t>
            </a:r>
          </a:p>
          <a:p>
            <a:r>
              <a:rPr lang="en-US" dirty="0"/>
              <a:t>			</a:t>
            </a:r>
            <a:r>
              <a:rPr lang="en-US" dirty="0" smtClean="0"/>
              <a:t>Biology</a:t>
            </a:r>
            <a:endParaRPr lang="en-US" dirty="0"/>
          </a:p>
          <a:p>
            <a:r>
              <a:rPr lang="en-US" dirty="0"/>
              <a:t>			</a:t>
            </a:r>
            <a:r>
              <a:rPr lang="en-US" dirty="0" smtClean="0"/>
              <a:t>Chemistry</a:t>
            </a:r>
            <a:endParaRPr lang="en-US" dirty="0"/>
          </a:p>
          <a:p>
            <a:r>
              <a:rPr lang="en-US" u="sng" dirty="0"/>
              <a:t>Deepest level</a:t>
            </a:r>
            <a:r>
              <a:rPr lang="en-US" dirty="0"/>
              <a:t>	Physics</a:t>
            </a:r>
          </a:p>
          <a:p>
            <a:pPr marL="0" indent="0">
              <a:buNone/>
            </a:pPr>
            <a:r>
              <a:rPr lang="en-US" dirty="0"/>
              <a:t> </a:t>
            </a:r>
          </a:p>
          <a:p>
            <a:r>
              <a:rPr lang="en-US" dirty="0"/>
              <a:t>Is each level "reducible" to the deeper level</a:t>
            </a:r>
            <a:r>
              <a:rPr lang="en-US" dirty="0" smtClean="0"/>
              <a:t>?</a:t>
            </a:r>
          </a:p>
          <a:p>
            <a:pPr lvl="1"/>
            <a:r>
              <a:rPr lang="en-US" dirty="0" smtClean="0"/>
              <a:t>What does “reducible” mean?</a:t>
            </a:r>
            <a:endParaRPr lang="en-US" dirty="0"/>
          </a:p>
        </p:txBody>
      </p:sp>
    </p:spTree>
    <p:extLst>
      <p:ext uri="{BB962C8B-B14F-4D97-AF65-F5344CB8AC3E}">
        <p14:creationId xmlns:p14="http://schemas.microsoft.com/office/powerpoint/2010/main" val="1600814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But are we moving?</a:t>
            </a:r>
            <a:endParaRPr lang="en-US" dirty="0"/>
          </a:p>
        </p:txBody>
      </p:sp>
      <p:sp>
        <p:nvSpPr>
          <p:cNvPr id="3" name="Content Placeholder 2"/>
          <p:cNvSpPr>
            <a:spLocks noGrp="1"/>
          </p:cNvSpPr>
          <p:nvPr>
            <p:ph idx="1"/>
          </p:nvPr>
        </p:nvSpPr>
        <p:spPr>
          <a:xfrm>
            <a:off x="0" y="1371600"/>
            <a:ext cx="9144000" cy="4754563"/>
          </a:xfrm>
        </p:spPr>
        <p:txBody>
          <a:bodyPr/>
          <a:lstStyle/>
          <a:p>
            <a:r>
              <a:rPr lang="en-US" sz="2000" u="sng" dirty="0"/>
              <a:t>So none of these experiments have done anything to measure our absolute motion through the ether, </a:t>
            </a:r>
          </a:p>
          <a:p>
            <a:pPr lvl="1"/>
            <a:r>
              <a:rPr lang="en-US" sz="2000" dirty="0"/>
              <a:t>although aberration at least seems to have shown </a:t>
            </a:r>
            <a:r>
              <a:rPr lang="en-US" sz="2000" i="1" dirty="0"/>
              <a:t>changes</a:t>
            </a:r>
            <a:r>
              <a:rPr lang="en-US" sz="2000" dirty="0"/>
              <a:t> in that motion.</a:t>
            </a:r>
            <a:br>
              <a:rPr lang="en-US" sz="2000" dirty="0"/>
            </a:br>
            <a:endParaRPr lang="en-US" sz="2000" dirty="0"/>
          </a:p>
          <a:p>
            <a:r>
              <a:rPr lang="en-US" sz="2000" dirty="0"/>
              <a:t>Why is it so hard to think of an experiment to measure that absolute motion?</a:t>
            </a:r>
          </a:p>
          <a:p>
            <a:pPr lvl="1"/>
            <a:r>
              <a:rPr lang="en-US" sz="2000" dirty="0"/>
              <a:t>Is there a serious experiment to measure the absolute motion of the </a:t>
            </a:r>
            <a:r>
              <a:rPr lang="en-US" sz="2000" dirty="0" smtClean="0"/>
              <a:t>Earth?</a:t>
            </a:r>
            <a:endParaRPr lang="en-US" sz="2000" dirty="0"/>
          </a:p>
          <a:p>
            <a:pPr lvl="1"/>
            <a:r>
              <a:rPr lang="en-US" sz="2000" dirty="0"/>
              <a:t>We need light just propagating in a vacuum, not any of these messy complications due to interactions with moving media. And we need a round-trip, so that we can compare timing of two signals at the same place. </a:t>
            </a:r>
          </a:p>
        </p:txBody>
      </p:sp>
    </p:spTree>
    <p:extLst>
      <p:ext uri="{BB962C8B-B14F-4D97-AF65-F5344CB8AC3E}">
        <p14:creationId xmlns:p14="http://schemas.microsoft.com/office/powerpoint/2010/main" val="306479149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Michelson-Morley</a:t>
            </a:r>
            <a:endParaRPr lang="en-US" dirty="0"/>
          </a:p>
        </p:txBody>
      </p:sp>
      <p:sp>
        <p:nvSpPr>
          <p:cNvPr id="3" name="Content Placeholder 2"/>
          <p:cNvSpPr>
            <a:spLocks noGrp="1"/>
          </p:cNvSpPr>
          <p:nvPr>
            <p:ph idx="1"/>
          </p:nvPr>
        </p:nvSpPr>
        <p:spPr>
          <a:xfrm>
            <a:off x="33338" y="5228649"/>
            <a:ext cx="9110662" cy="1577182"/>
          </a:xfrm>
        </p:spPr>
        <p:txBody>
          <a:bodyPr/>
          <a:lstStyle/>
          <a:p>
            <a:pPr marL="0" lvl="0" indent="0" fontAlgn="base">
              <a:spcBef>
                <a:spcPct val="0"/>
              </a:spcBef>
              <a:spcAft>
                <a:spcPct val="0"/>
              </a:spcAft>
              <a:buNone/>
            </a:pP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So the time taken on the two round-trip paths is different, depending on which way lines up with the motion through the ether. The fractional change in the time is about v</a:t>
            </a:r>
            <a:r>
              <a:rPr kumimoji="0" lang="en-US" sz="2000" b="0" i="0" u="none" strike="noStrike" cap="none" normalizeH="0" baseline="30000" dirty="0" smtClean="0">
                <a:ln>
                  <a:noFill/>
                </a:ln>
                <a:solidFill>
                  <a:schemeClr val="tx1"/>
                </a:solidFill>
                <a:effectLst/>
                <a:latin typeface="Helvetica"/>
                <a:ea typeface="Times New Roman" pitchFamily="18" charset="0"/>
                <a:cs typeface="Times New Roman" pitchFamily="18" charset="0"/>
              </a:rPr>
              <a:t>2</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/c</a:t>
            </a:r>
            <a:r>
              <a:rPr kumimoji="0" lang="en-US" sz="2000" b="0" i="0" u="none" strike="noStrike" cap="none" normalizeH="0" baseline="30000" dirty="0" smtClean="0">
                <a:ln>
                  <a:noFill/>
                </a:ln>
                <a:solidFill>
                  <a:schemeClr val="tx1"/>
                </a:solidFill>
                <a:effectLst/>
                <a:latin typeface="Helvetica"/>
                <a:ea typeface="Times New Roman" pitchFamily="18" charset="0"/>
                <a:cs typeface="Times New Roman" pitchFamily="18" charset="0"/>
              </a:rPr>
              <a:t>2</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or about 10</a:t>
            </a:r>
            <a:r>
              <a:rPr kumimoji="0" lang="en-US" sz="2000" b="0" i="0" u="none" strike="noStrike" cap="none" normalizeH="0" baseline="30000" dirty="0" smtClean="0">
                <a:ln>
                  <a:noFill/>
                </a:ln>
                <a:solidFill>
                  <a:schemeClr val="tx1"/>
                </a:solidFill>
                <a:effectLst/>
                <a:latin typeface="Helvetica"/>
                <a:ea typeface="Times New Roman" pitchFamily="18" charset="0"/>
                <a:cs typeface="Times New Roman" pitchFamily="18" charset="0"/>
              </a:rPr>
              <a:t>-8</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for the earth's orbital speed.  But that's comparable to one wavelength of light, if the path L is a few tens of meters.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25825684"/>
              </p:ext>
            </p:extLst>
          </p:nvPr>
        </p:nvGraphicFramePr>
        <p:xfrm>
          <a:off x="5562600" y="1885704"/>
          <a:ext cx="1622425" cy="1736725"/>
        </p:xfrm>
        <a:graphic>
          <a:graphicData uri="http://schemas.openxmlformats.org/presentationml/2006/ole">
            <mc:AlternateContent xmlns:mc="http://schemas.openxmlformats.org/markup-compatibility/2006">
              <mc:Choice xmlns:v="urn:schemas-microsoft-com:vml" Requires="v">
                <p:oleObj spid="_x0000_s1032" name="Equation" r:id="rId3" imgW="1625600" imgH="1739900" progId="Equation.DSMT4">
                  <p:embed/>
                </p:oleObj>
              </mc:Choice>
              <mc:Fallback>
                <p:oleObj name="Equation" r:id="rId3" imgW="1625600" imgH="1739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1885704"/>
                        <a:ext cx="1622425" cy="173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03769674"/>
              </p:ext>
            </p:extLst>
          </p:nvPr>
        </p:nvGraphicFramePr>
        <p:xfrm>
          <a:off x="2133352" y="3352800"/>
          <a:ext cx="2266950" cy="1920875"/>
        </p:xfrm>
        <a:graphic>
          <a:graphicData uri="http://schemas.openxmlformats.org/presentationml/2006/ole">
            <mc:AlternateContent xmlns:mc="http://schemas.openxmlformats.org/markup-compatibility/2006">
              <mc:Choice xmlns:v="urn:schemas-microsoft-com:vml" Requires="v">
                <p:oleObj spid="_x0000_s1033" name="Equation" r:id="rId5" imgW="2184400" imgH="1917700" progId="Equation.DSMT4">
                  <p:embed/>
                </p:oleObj>
              </mc:Choice>
              <mc:Fallback>
                <p:oleObj name="Equation" r:id="rId5" imgW="2184400" imgH="19177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352" y="3352800"/>
                        <a:ext cx="2266950" cy="1920875"/>
                      </a:xfrm>
                      <a:prstGeom prst="rect">
                        <a:avLst/>
                      </a:prstGeom>
                      <a:noFill/>
                    </p:spPr>
                  </p:pic>
                </p:oleObj>
              </mc:Fallback>
            </mc:AlternateContent>
          </a:graphicData>
        </a:graphic>
      </p:graphicFrame>
      <p:sp>
        <p:nvSpPr>
          <p:cNvPr id="8" name="Text Box 17"/>
          <p:cNvSpPr txBox="1">
            <a:spLocks noChangeArrowheads="1"/>
          </p:cNvSpPr>
          <p:nvPr/>
        </p:nvSpPr>
        <p:spPr bwMode="auto">
          <a:xfrm>
            <a:off x="3279884" y="1142562"/>
            <a:ext cx="3657600" cy="549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Helvetica"/>
                <a:ea typeface="Times New Roman" pitchFamily="18" charset="0"/>
                <a:cs typeface="Times New Roman" pitchFamily="18" charset="0"/>
              </a:rPr>
              <a:t>Velocity of apparatus wrt ether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Line 16"/>
          <p:cNvSpPr>
            <a:spLocks noChangeShapeType="1"/>
          </p:cNvSpPr>
          <p:nvPr/>
        </p:nvSpPr>
        <p:spPr bwMode="auto">
          <a:xfrm>
            <a:off x="3312455" y="1627187"/>
            <a:ext cx="3292475"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0"/>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r>
            <a:br>
              <a:rPr kumimoji="0" lang="en-US" sz="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4" name="Group 33"/>
          <p:cNvGrpSpPr/>
          <p:nvPr/>
        </p:nvGrpSpPr>
        <p:grpSpPr>
          <a:xfrm>
            <a:off x="289282" y="1847850"/>
            <a:ext cx="1428750" cy="1358900"/>
            <a:chOff x="1374775" y="1844675"/>
            <a:chExt cx="1428750" cy="1358900"/>
          </a:xfrm>
        </p:grpSpPr>
        <p:sp>
          <p:nvSpPr>
            <p:cNvPr id="30" name="Line 32"/>
            <p:cNvSpPr>
              <a:spLocks noChangeShapeType="1"/>
            </p:cNvSpPr>
            <p:nvPr/>
          </p:nvSpPr>
          <p:spPr bwMode="auto">
            <a:xfrm flipV="1">
              <a:off x="1374775" y="1844675"/>
              <a:ext cx="0" cy="1338263"/>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33"/>
            <p:cNvSpPr>
              <a:spLocks noChangeShapeType="1"/>
            </p:cNvSpPr>
            <p:nvPr/>
          </p:nvSpPr>
          <p:spPr bwMode="auto">
            <a:xfrm>
              <a:off x="1466850" y="1844675"/>
              <a:ext cx="0" cy="1338263"/>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34"/>
            <p:cNvSpPr>
              <a:spLocks noChangeShapeType="1"/>
            </p:cNvSpPr>
            <p:nvPr/>
          </p:nvSpPr>
          <p:spPr bwMode="auto">
            <a:xfrm rot="-5400000" flipH="1" flipV="1">
              <a:off x="2135188" y="2443162"/>
              <a:ext cx="0" cy="1336675"/>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Line 35"/>
            <p:cNvSpPr>
              <a:spLocks noChangeShapeType="1"/>
            </p:cNvSpPr>
            <p:nvPr/>
          </p:nvSpPr>
          <p:spPr bwMode="auto">
            <a:xfrm rot="5400000" flipV="1">
              <a:off x="2135188" y="2535237"/>
              <a:ext cx="0" cy="1336675"/>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5" name="TextBox 34"/>
          <p:cNvSpPr txBox="1"/>
          <p:nvPr/>
        </p:nvSpPr>
        <p:spPr>
          <a:xfrm>
            <a:off x="3641013" y="1791329"/>
            <a:ext cx="1560620" cy="646331"/>
          </a:xfrm>
          <a:prstGeom prst="rect">
            <a:avLst/>
          </a:prstGeom>
          <a:noFill/>
        </p:spPr>
        <p:txBody>
          <a:bodyPr wrap="none" rtlCol="0">
            <a:spAutoFit/>
          </a:bodyPr>
          <a:lstStyle/>
          <a:p>
            <a:r>
              <a:rPr lang="en-US" dirty="0" smtClean="0"/>
              <a:t>Light paths</a:t>
            </a:r>
            <a:br>
              <a:rPr lang="en-US" dirty="0" smtClean="0"/>
            </a:br>
            <a:r>
              <a:rPr lang="en-US" dirty="0" smtClean="0"/>
              <a:t>in Ether Frame</a:t>
            </a:r>
            <a:endParaRPr lang="en-US" dirty="0"/>
          </a:p>
        </p:txBody>
      </p:sp>
      <p:grpSp>
        <p:nvGrpSpPr>
          <p:cNvPr id="40" name="Group 39"/>
          <p:cNvGrpSpPr/>
          <p:nvPr/>
        </p:nvGrpSpPr>
        <p:grpSpPr>
          <a:xfrm>
            <a:off x="2634538" y="1778000"/>
            <a:ext cx="1920875" cy="1477962"/>
            <a:chOff x="4025900" y="1903413"/>
            <a:chExt cx="1920875" cy="1477962"/>
          </a:xfrm>
        </p:grpSpPr>
        <p:sp>
          <p:nvSpPr>
            <p:cNvPr id="36" name="Line 36"/>
            <p:cNvSpPr>
              <a:spLocks noChangeShapeType="1"/>
            </p:cNvSpPr>
            <p:nvPr/>
          </p:nvSpPr>
          <p:spPr bwMode="auto">
            <a:xfrm flipV="1">
              <a:off x="4025900" y="1903413"/>
              <a:ext cx="549275" cy="1312862"/>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37"/>
            <p:cNvSpPr>
              <a:spLocks noChangeShapeType="1"/>
            </p:cNvSpPr>
            <p:nvPr/>
          </p:nvSpPr>
          <p:spPr bwMode="auto">
            <a:xfrm rot="10800000" flipH="1" flipV="1">
              <a:off x="4575175" y="1903413"/>
              <a:ext cx="549275" cy="1312862"/>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38"/>
            <p:cNvSpPr>
              <a:spLocks noChangeShapeType="1"/>
            </p:cNvSpPr>
            <p:nvPr/>
          </p:nvSpPr>
          <p:spPr bwMode="auto">
            <a:xfrm>
              <a:off x="4117975" y="3279775"/>
              <a:ext cx="1828800"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9"/>
            <p:cNvSpPr>
              <a:spLocks noChangeShapeType="1"/>
            </p:cNvSpPr>
            <p:nvPr/>
          </p:nvSpPr>
          <p:spPr bwMode="auto">
            <a:xfrm flipH="1">
              <a:off x="5032375" y="3381375"/>
              <a:ext cx="822325"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41" name="TextBox 40"/>
          <p:cNvSpPr txBox="1"/>
          <p:nvPr/>
        </p:nvSpPr>
        <p:spPr>
          <a:xfrm>
            <a:off x="565288" y="2355440"/>
            <a:ext cx="1386983" cy="646331"/>
          </a:xfrm>
          <a:prstGeom prst="rect">
            <a:avLst/>
          </a:prstGeom>
          <a:noFill/>
        </p:spPr>
        <p:txBody>
          <a:bodyPr wrap="none" rtlCol="0">
            <a:spAutoFit/>
          </a:bodyPr>
          <a:lstStyle/>
          <a:p>
            <a:r>
              <a:rPr lang="en-US" dirty="0" smtClean="0"/>
              <a:t>Light paths</a:t>
            </a:r>
            <a:br>
              <a:rPr lang="en-US" dirty="0" smtClean="0"/>
            </a:br>
            <a:r>
              <a:rPr lang="en-US" dirty="0" smtClean="0"/>
              <a:t>in Lab Frame</a:t>
            </a:r>
            <a:endParaRPr lang="en-US" dirty="0"/>
          </a:p>
        </p:txBody>
      </p:sp>
      <p:cxnSp>
        <p:nvCxnSpPr>
          <p:cNvPr id="43" name="Straight Arrow Connector 42"/>
          <p:cNvCxnSpPr/>
          <p:nvPr/>
        </p:nvCxnSpPr>
        <p:spPr>
          <a:xfrm flipH="1">
            <a:off x="3733088" y="2678605"/>
            <a:ext cx="1677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2133600" y="3255962"/>
            <a:ext cx="1050213" cy="249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6" idx="0"/>
          </p:cNvCxnSpPr>
          <p:nvPr/>
        </p:nvCxnSpPr>
        <p:spPr>
          <a:xfrm>
            <a:off x="2634538" y="3090862"/>
            <a:ext cx="100647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63874" y="2745342"/>
            <a:ext cx="366960" cy="369332"/>
          </a:xfrm>
          <a:prstGeom prst="rect">
            <a:avLst/>
          </a:prstGeom>
          <a:noFill/>
        </p:spPr>
        <p:txBody>
          <a:bodyPr wrap="none" rtlCol="0">
            <a:spAutoFit/>
          </a:bodyPr>
          <a:lstStyle/>
          <a:p>
            <a:r>
              <a:rPr lang="en-US" dirty="0" err="1" smtClean="0"/>
              <a:t>vt</a:t>
            </a:r>
            <a:endParaRPr lang="en-US" dirty="0"/>
          </a:p>
        </p:txBody>
      </p:sp>
    </p:spTree>
    <p:extLst>
      <p:ext uri="{BB962C8B-B14F-4D97-AF65-F5344CB8AC3E}">
        <p14:creationId xmlns:p14="http://schemas.microsoft.com/office/powerpoint/2010/main" val="11840580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2133600" cy="1589087"/>
          </a:xfrm>
        </p:spPr>
        <p:txBody>
          <a:bodyPr>
            <a:normAutofit/>
          </a:bodyPr>
          <a:lstStyle/>
          <a:p>
            <a:r>
              <a:rPr lang="en-US" dirty="0" smtClean="0"/>
              <a:t>M-M </a:t>
            </a:r>
            <a:br>
              <a:rPr lang="en-US" dirty="0" smtClean="0"/>
            </a:br>
            <a:r>
              <a:rPr lang="en-US" dirty="0" smtClean="0"/>
              <a:t>results</a:t>
            </a:r>
            <a:endParaRPr lang="en-US" dirty="0"/>
          </a:p>
        </p:txBody>
      </p:sp>
      <p:sp>
        <p:nvSpPr>
          <p:cNvPr id="3" name="Content Placeholder 2"/>
          <p:cNvSpPr>
            <a:spLocks noGrp="1"/>
          </p:cNvSpPr>
          <p:nvPr>
            <p:ph idx="1"/>
          </p:nvPr>
        </p:nvSpPr>
        <p:spPr>
          <a:xfrm>
            <a:off x="0" y="3657600"/>
            <a:ext cx="9144000" cy="2971800"/>
          </a:xfrm>
        </p:spPr>
        <p:txBody>
          <a:bodyPr>
            <a:normAutofit fontScale="62500" lnSpcReduction="20000"/>
          </a:bodyPr>
          <a:lstStyle/>
          <a:p>
            <a:r>
              <a:rPr lang="en-US" dirty="0"/>
              <a:t>If the apparatus is moving through the ether, the interference pattern will shift left or right.  This is a very sensitive method, since the wavelength of light is </a:t>
            </a:r>
            <a:r>
              <a:rPr lang="en-US" dirty="0" smtClean="0"/>
              <a:t>5*10</a:t>
            </a:r>
            <a:r>
              <a:rPr lang="en-US" baseline="30000" dirty="0" smtClean="0"/>
              <a:t>-7</a:t>
            </a:r>
            <a:r>
              <a:rPr lang="en-US" dirty="0" smtClean="0"/>
              <a:t> m.  </a:t>
            </a:r>
            <a:r>
              <a:rPr lang="en-US" dirty="0"/>
              <a:t>The experiment was supposed to be sensitive enough to detect </a:t>
            </a:r>
            <a:r>
              <a:rPr lang="en-US" dirty="0" smtClean="0"/>
              <a:t>even the </a:t>
            </a:r>
            <a:r>
              <a:rPr lang="en-US" dirty="0"/>
              <a:t>rotation of the Earth (300 m/s) as well as the orbital motion.  </a:t>
            </a:r>
            <a:r>
              <a:rPr lang="en-US" u="sng" dirty="0"/>
              <a:t>It didn't.</a:t>
            </a:r>
            <a:endParaRPr lang="en-US" dirty="0"/>
          </a:p>
          <a:p>
            <a:r>
              <a:rPr lang="en-US" dirty="0"/>
              <a:t>Possible explanations:</a:t>
            </a:r>
          </a:p>
          <a:p>
            <a:pPr lvl="1"/>
            <a:r>
              <a:rPr lang="en-US" sz="3200" u="sng" dirty="0"/>
              <a:t>Complete ether drag</a:t>
            </a:r>
            <a:r>
              <a:rPr lang="en-US" sz="3200" dirty="0"/>
              <a:t>: local </a:t>
            </a:r>
            <a:r>
              <a:rPr lang="en-US" sz="3200" dirty="0" smtClean="0"/>
              <a:t>ether is </a:t>
            </a:r>
            <a:r>
              <a:rPr lang="en-US" sz="3200" dirty="0"/>
              <a:t>always at rest with respect to local  matter </a:t>
            </a:r>
          </a:p>
          <a:p>
            <a:pPr lvl="2"/>
            <a:r>
              <a:rPr lang="en-US" sz="3200" dirty="0"/>
              <a:t>(</a:t>
            </a:r>
            <a:r>
              <a:rPr lang="en-US" sz="3200" u="sng" dirty="0"/>
              <a:t>incompatible with aberration</a:t>
            </a:r>
            <a:r>
              <a:rPr lang="en-US" sz="3200" dirty="0"/>
              <a:t>).</a:t>
            </a:r>
          </a:p>
          <a:p>
            <a:pPr lvl="1"/>
            <a:r>
              <a:rPr lang="en-US" sz="3200" dirty="0"/>
              <a:t>Speed of light is determined by the source.  </a:t>
            </a:r>
          </a:p>
          <a:p>
            <a:pPr lvl="2"/>
            <a:r>
              <a:rPr lang="en-US" sz="3200" dirty="0"/>
              <a:t>Ruled out by using the Sun as the interferometer’s light source.</a:t>
            </a:r>
          </a:p>
          <a:p>
            <a:pPr lvl="1"/>
            <a:r>
              <a:rPr lang="en-US" sz="3200" dirty="0"/>
              <a:t>The apparatus shrinks in one direction as it moves through the ether.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475" y="304800"/>
            <a:ext cx="6359525" cy="311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0712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pPr lvl="0"/>
            <a:r>
              <a:rPr lang="en-US" u="sng" dirty="0"/>
              <a:t>Lorentz-Fitzgerald Contraction</a:t>
            </a:r>
            <a:r>
              <a:rPr lang="en-US" dirty="0"/>
              <a:t> (</a:t>
            </a:r>
            <a:r>
              <a:rPr lang="en-US" sz="3600" dirty="0" smtClean="0"/>
              <a:t>1892)</a:t>
            </a:r>
            <a:endParaRPr lang="en-US" dirty="0"/>
          </a:p>
        </p:txBody>
      </p:sp>
      <p:sp>
        <p:nvSpPr>
          <p:cNvPr id="3" name="Content Placeholder 2"/>
          <p:cNvSpPr>
            <a:spLocks noGrp="1"/>
          </p:cNvSpPr>
          <p:nvPr>
            <p:ph idx="1"/>
          </p:nvPr>
        </p:nvSpPr>
        <p:spPr>
          <a:xfrm>
            <a:off x="-15766" y="1066800"/>
            <a:ext cx="9159766" cy="5181599"/>
          </a:xfrm>
        </p:spPr>
        <p:txBody>
          <a:bodyPr>
            <a:normAutofit fontScale="62500" lnSpcReduction="20000"/>
          </a:bodyPr>
          <a:lstStyle/>
          <a:p>
            <a:r>
              <a:rPr lang="en-US" dirty="0"/>
              <a:t>In order for the third explanation to work, the contraction must exactly cancel the expected effect.  In technical terms, “a conspiracy.”  The size of the effect is tiny:  </a:t>
            </a:r>
            <a:r>
              <a:rPr lang="en-US" dirty="0" smtClean="0"/>
              <a:t> </a:t>
            </a:r>
            <a:endParaRPr lang="en-US" dirty="0"/>
          </a:p>
          <a:p>
            <a:r>
              <a:rPr lang="en-US" dirty="0" smtClean="0"/>
              <a:t/>
            </a:r>
            <a:br>
              <a:rPr lang="en-US" dirty="0" smtClean="0"/>
            </a:br>
            <a:endParaRPr lang="en-US" dirty="0" smtClean="0"/>
          </a:p>
          <a:p>
            <a:pPr lvl="1"/>
            <a:r>
              <a:rPr lang="en-US" dirty="0" smtClean="0"/>
              <a:t>For </a:t>
            </a:r>
            <a:r>
              <a:rPr lang="en-US" dirty="0"/>
              <a:t>v = 30 km/s the factor is ~0.999999995 (</a:t>
            </a:r>
            <a:r>
              <a:rPr lang="en-US" i="1" dirty="0"/>
              <a:t>i.e.</a:t>
            </a:r>
            <a:r>
              <a:rPr lang="en-US" dirty="0"/>
              <a:t>, 1 </a:t>
            </a:r>
            <a:r>
              <a:rPr lang="en-US" dirty="0" smtClean="0"/>
              <a:t>– 5*10</a:t>
            </a:r>
            <a:r>
              <a:rPr lang="en-US" baseline="30000" dirty="0" smtClean="0"/>
              <a:t>-9</a:t>
            </a:r>
            <a:r>
              <a:rPr lang="en-US" dirty="0"/>
              <a:t>).</a:t>
            </a:r>
          </a:p>
          <a:p>
            <a:pPr lvl="1"/>
            <a:r>
              <a:rPr lang="en-US" dirty="0"/>
              <a:t>Did this make sense?  Maybe, because materials are held together by chemical (electrical) forces, so the same thing that affects light might affect materials as well.  However, there was no quantitative theory that predicted the contraction.</a:t>
            </a:r>
          </a:p>
          <a:p>
            <a:r>
              <a:rPr lang="en-US" dirty="0"/>
              <a:t>To maintain a consistent picture, clocks which are moving through the ether must also run slowly by the same factor (time dilation). Lorentz also found that it seemed necessary for masses to change as they moved through the ether.</a:t>
            </a:r>
          </a:p>
          <a:p>
            <a:r>
              <a:rPr lang="en-US" dirty="0"/>
              <a:t>These two effects are part of what is called the Lorentz transformation, a set of rules for how things change in moving reference frames</a:t>
            </a:r>
            <a:r>
              <a:rPr lang="en-US" dirty="0" smtClean="0"/>
              <a:t>.</a:t>
            </a:r>
          </a:p>
          <a:p>
            <a:endParaRPr lang="en-US" dirty="0"/>
          </a:p>
          <a:p>
            <a:r>
              <a:rPr lang="en-US" b="1" dirty="0"/>
              <a:t>Warning. </a:t>
            </a:r>
            <a:r>
              <a:rPr lang="en-US" dirty="0"/>
              <a:t>The   interpretation   of   these   effects   will   soon change .</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081567164"/>
              </p:ext>
            </p:extLst>
          </p:nvPr>
        </p:nvGraphicFramePr>
        <p:xfrm>
          <a:off x="5866288" y="1600200"/>
          <a:ext cx="1617187" cy="536452"/>
        </p:xfrm>
        <a:graphic>
          <a:graphicData uri="http://schemas.openxmlformats.org/presentationml/2006/ole">
            <mc:AlternateContent xmlns:mc="http://schemas.openxmlformats.org/markup-compatibility/2006">
              <mc:Choice xmlns:v="urn:schemas-microsoft-com:vml" Requires="v">
                <p:oleObj spid="_x0000_s33797" name="Equation" r:id="rId3" imgW="981075" imgH="323850" progId="Equation.DSMT4">
                  <p:embed/>
                </p:oleObj>
              </mc:Choice>
              <mc:Fallback>
                <p:oleObj name="Equation" r:id="rId3" imgW="981075" imgH="32385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6288" y="1600200"/>
                        <a:ext cx="1617187" cy="536452"/>
                      </a:xfrm>
                      <a:prstGeom prst="rect">
                        <a:avLst/>
                      </a:prstGeom>
                      <a:noFill/>
                      <a:extLst/>
                    </p:spPr>
                  </p:pic>
                </p:oleObj>
              </mc:Fallback>
            </mc:AlternateContent>
          </a:graphicData>
        </a:graphic>
      </p:graphicFrame>
    </p:spTree>
    <p:extLst>
      <p:ext uri="{BB962C8B-B14F-4D97-AF65-F5344CB8AC3E}">
        <p14:creationId xmlns:p14="http://schemas.microsoft.com/office/powerpoint/2010/main" val="27483321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a:t>Ether effects</a:t>
            </a:r>
            <a:endParaRPr lang="en-US" dirty="0"/>
          </a:p>
        </p:txBody>
      </p:sp>
      <p:sp>
        <p:nvSpPr>
          <p:cNvPr id="3" name="Content Placeholder 2"/>
          <p:cNvSpPr>
            <a:spLocks noGrp="1"/>
          </p:cNvSpPr>
          <p:nvPr>
            <p:ph idx="1"/>
          </p:nvPr>
        </p:nvSpPr>
        <p:spPr>
          <a:xfrm>
            <a:off x="0" y="838200"/>
            <a:ext cx="9144000" cy="5287963"/>
          </a:xfrm>
        </p:spPr>
        <p:txBody>
          <a:bodyPr>
            <a:normAutofit/>
          </a:bodyPr>
          <a:lstStyle/>
          <a:p>
            <a:r>
              <a:rPr lang="en-US" sz="2600" dirty="0"/>
              <a:t>The ether started out as an almost meaningless hypothesis, "the stuff in which light is a wave" or "the stuff which is always at rest in the frame in which Maxwell's equations work". Now to explain experiments, we find that the ether has all sorts of effects on things moving through it</a:t>
            </a:r>
          </a:p>
          <a:p>
            <a:pPr lvl="1"/>
            <a:r>
              <a:rPr lang="en-US" sz="2200" dirty="0"/>
              <a:t>Shrinks rods</a:t>
            </a:r>
          </a:p>
          <a:p>
            <a:pPr lvl="1"/>
            <a:r>
              <a:rPr lang="en-US" sz="2200" dirty="0"/>
              <a:t>Slows clocks</a:t>
            </a:r>
          </a:p>
          <a:p>
            <a:pPr lvl="1"/>
            <a:r>
              <a:rPr lang="en-US" sz="2200" dirty="0"/>
              <a:t>Changes masses.</a:t>
            </a:r>
          </a:p>
          <a:p>
            <a:pPr marL="0" indent="0">
              <a:buNone/>
            </a:pPr>
            <a:r>
              <a:rPr lang="en-US" sz="2600" dirty="0"/>
              <a:t> </a:t>
            </a:r>
          </a:p>
          <a:p>
            <a:r>
              <a:rPr lang="en-US" sz="2600" dirty="0"/>
              <a:t>That sounds like a great confirmation of the ether's reality, until you notice that the net effect of all these changes together is that:</a:t>
            </a:r>
          </a:p>
          <a:p>
            <a:endParaRPr lang="en-US" dirty="0"/>
          </a:p>
        </p:txBody>
      </p:sp>
    </p:spTree>
    <p:extLst>
      <p:ext uri="{BB962C8B-B14F-4D97-AF65-F5344CB8AC3E}">
        <p14:creationId xmlns:p14="http://schemas.microsoft.com/office/powerpoint/2010/main" val="175399516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r>
              <a:rPr lang="en-US" sz="3600" dirty="0"/>
              <a:t>The motion through the ether is undetectable!</a:t>
            </a:r>
          </a:p>
        </p:txBody>
      </p:sp>
      <p:sp>
        <p:nvSpPr>
          <p:cNvPr id="3" name="Content Placeholder 2"/>
          <p:cNvSpPr>
            <a:spLocks noGrp="1"/>
          </p:cNvSpPr>
          <p:nvPr>
            <p:ph idx="1"/>
          </p:nvPr>
        </p:nvSpPr>
        <p:spPr>
          <a:xfrm>
            <a:off x="0" y="990600"/>
            <a:ext cx="9144000" cy="5889978"/>
          </a:xfrm>
        </p:spPr>
        <p:txBody>
          <a:bodyPr>
            <a:normAutofit fontScale="70000" lnSpcReduction="20000"/>
          </a:bodyPr>
          <a:lstStyle/>
          <a:p>
            <a:r>
              <a:rPr lang="en-US" dirty="0"/>
              <a:t>Maxwell's equations seem to work in ANY inertial frame!</a:t>
            </a:r>
          </a:p>
          <a:p>
            <a:r>
              <a:rPr lang="en-US" dirty="0"/>
              <a:t>Lorentz griped that nature was conspiring against us. </a:t>
            </a:r>
          </a:p>
          <a:p>
            <a:pPr lvl="1"/>
            <a:r>
              <a:rPr lang="en-US" dirty="0" smtClean="0"/>
              <a:t>similar </a:t>
            </a:r>
            <a:r>
              <a:rPr lang="en-US" dirty="0"/>
              <a:t>to some other conspiracy theories, in which every absence of a detectable evidence is taken as proof of how deep the conspiracy </a:t>
            </a:r>
            <a:r>
              <a:rPr lang="en-US" dirty="0" smtClean="0"/>
              <a:t>goes</a:t>
            </a:r>
            <a:endParaRPr lang="en-US" dirty="0"/>
          </a:p>
          <a:p>
            <a:pPr marL="0" indent="0">
              <a:buNone/>
            </a:pPr>
            <a:endParaRPr lang="en-US" dirty="0"/>
          </a:p>
          <a:p>
            <a:pPr marL="0" indent="0">
              <a:buNone/>
            </a:pPr>
            <a:r>
              <a:rPr lang="en-US" u="sng" dirty="0"/>
              <a:t>“Almost” Relativity?</a:t>
            </a:r>
            <a:endParaRPr lang="en-US" dirty="0"/>
          </a:p>
          <a:p>
            <a:r>
              <a:rPr lang="en-US" dirty="0"/>
              <a:t>In 1904, </a:t>
            </a:r>
            <a:r>
              <a:rPr lang="en-US" dirty="0" err="1"/>
              <a:t>Poincaré</a:t>
            </a:r>
            <a:r>
              <a:rPr lang="en-US" dirty="0"/>
              <a:t> suggested that it might be </a:t>
            </a:r>
            <a:r>
              <a:rPr lang="en-US" u="sng" dirty="0"/>
              <a:t>impossible</a:t>
            </a:r>
            <a:r>
              <a:rPr lang="en-US" dirty="0"/>
              <a:t> to measure one’s speed through the ether. He proposed that "A complete conspiracy is itself a law of nature."  He asked, “What must be true if one’s speed through the ether is to be unobservable?”  He was able to show that the mass of an object (the “m” in “momentum = mv”) would increase as an object’s speed increased.  Also, the speed of light would be the maximum possible speed.</a:t>
            </a:r>
          </a:p>
          <a:p>
            <a:r>
              <a:rPr lang="en-US" dirty="0"/>
              <a:t>These conclusions may sound familiar to those of you familiar with Special Relativity.</a:t>
            </a:r>
          </a:p>
          <a:p>
            <a:r>
              <a:rPr lang="en-US" dirty="0"/>
              <a:t>However, there was still an underlying </a:t>
            </a:r>
            <a:r>
              <a:rPr lang="en-US" dirty="0" smtClean="0"/>
              <a:t>assumption, left </a:t>
            </a:r>
            <a:r>
              <a:rPr lang="en-US" dirty="0"/>
              <a:t>over from the first impression made by Maxwell's equations, and perhaps from our Aristotelian </a:t>
            </a:r>
            <a:r>
              <a:rPr lang="en-US" dirty="0" smtClean="0"/>
              <a:t>instinct,  </a:t>
            </a:r>
            <a:r>
              <a:rPr lang="en-US" dirty="0"/>
              <a:t>that one reference frame was "right", however hidden it might be.</a:t>
            </a:r>
          </a:p>
          <a:p>
            <a:endParaRPr lang="en-US" dirty="0"/>
          </a:p>
        </p:txBody>
      </p:sp>
    </p:spTree>
    <p:extLst>
      <p:ext uri="{BB962C8B-B14F-4D97-AF65-F5344CB8AC3E}">
        <p14:creationId xmlns:p14="http://schemas.microsoft.com/office/powerpoint/2010/main" val="244070294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will </a:t>
            </a:r>
            <a:r>
              <a:rPr lang="en-US" dirty="0"/>
              <a:t>the </a:t>
            </a:r>
            <a:r>
              <a:rPr lang="en-US" dirty="0" smtClean="0"/>
              <a:t>ether </a:t>
            </a:r>
            <a:r>
              <a:rPr lang="en-US" dirty="0"/>
              <a:t>frame </a:t>
            </a:r>
            <a:r>
              <a:rPr lang="en-US" dirty="0" smtClean="0"/>
              <a:t>reveal itself?</a:t>
            </a:r>
            <a:endParaRPr lang="en-US" dirty="0"/>
          </a:p>
        </p:txBody>
      </p:sp>
      <p:sp>
        <p:nvSpPr>
          <p:cNvPr id="3" name="Content Placeholder 2"/>
          <p:cNvSpPr>
            <a:spLocks noGrp="1"/>
          </p:cNvSpPr>
          <p:nvPr>
            <p:ph idx="1"/>
          </p:nvPr>
        </p:nvSpPr>
        <p:spPr>
          <a:xfrm>
            <a:off x="0" y="762000"/>
            <a:ext cx="9144000" cy="5867400"/>
          </a:xfrm>
        </p:spPr>
        <p:txBody>
          <a:bodyPr>
            <a:normAutofit fontScale="62500" lnSpcReduction="20000"/>
          </a:bodyPr>
          <a:lstStyle/>
          <a:p>
            <a:pPr marL="0" indent="0">
              <a:buNone/>
            </a:pPr>
            <a:r>
              <a:rPr lang="en-US" sz="3600" dirty="0"/>
              <a:t>“The principle of physical relativity is an experimental fact ... and as such it is susceptible to constant revision.” “The principle of relativity thus does not appear to have the rigorous validity which one was tempted to attribute to it.”	</a:t>
            </a:r>
            <a:br>
              <a:rPr lang="en-US" sz="3600" dirty="0"/>
            </a:br>
            <a:r>
              <a:rPr lang="en-US" sz="3600" dirty="0" err="1"/>
              <a:t>Poincaré,quoted</a:t>
            </a:r>
            <a:r>
              <a:rPr lang="en-US" sz="3600" dirty="0"/>
              <a:t> by Holton, p. 205.</a:t>
            </a:r>
          </a:p>
          <a:p>
            <a:pPr marL="0" indent="0">
              <a:buNone/>
            </a:pPr>
            <a:r>
              <a:rPr lang="en-US" sz="3600" dirty="0"/>
              <a:t> </a:t>
            </a:r>
          </a:p>
          <a:p>
            <a:r>
              <a:rPr lang="en-US" sz="3600" dirty="0"/>
              <a:t>The situation was unsatisfying from a philosophical point of view to Lorentz and </a:t>
            </a:r>
            <a:r>
              <a:rPr lang="en-US" sz="3600" dirty="0" err="1"/>
              <a:t>Poincaré</a:t>
            </a:r>
            <a:r>
              <a:rPr lang="en-US" sz="3600" dirty="0"/>
              <a:t>  and others:</a:t>
            </a:r>
          </a:p>
          <a:p>
            <a:pPr lvl="1"/>
            <a:r>
              <a:rPr lang="en-US" sz="3200" dirty="0"/>
              <a:t>“...surely this course of inventing special hypotheses for each new experimental result is somewhat artificial.  It would be more satisfactory if it were possible to show by means of certain fundamental assumptions ...”	</a:t>
            </a:r>
            <a:br>
              <a:rPr lang="en-US" sz="3200" dirty="0"/>
            </a:br>
            <a:r>
              <a:rPr lang="en-US" sz="3200" dirty="0"/>
              <a:t>H.A. Lorentz, quoted by Holton, </a:t>
            </a:r>
            <a:r>
              <a:rPr lang="en-US" sz="3200" i="1" dirty="0"/>
              <a:t>Thematic Origins of Scientific Thought</a:t>
            </a:r>
            <a:r>
              <a:rPr lang="en-US" sz="3200" dirty="0"/>
              <a:t>, p.229.</a:t>
            </a:r>
          </a:p>
          <a:p>
            <a:pPr marL="0" indent="0">
              <a:buNone/>
            </a:pPr>
            <a:r>
              <a:rPr lang="en-US" sz="3600" dirty="0"/>
              <a:t> </a:t>
            </a:r>
          </a:p>
          <a:p>
            <a:r>
              <a:rPr lang="en-US" sz="3600" dirty="0"/>
              <a:t>Maybe the principle of relativity should be taken as a postulate, not just a contingent fact. (At least tentatively.)</a:t>
            </a:r>
          </a:p>
          <a:p>
            <a:pPr lvl="1"/>
            <a:r>
              <a:rPr lang="en-US" sz="3200" dirty="0"/>
              <a:t>Will that give us anything beyond the description of the phenomena in terms of Lorentz contraction, time dilation, etc.? </a:t>
            </a:r>
          </a:p>
          <a:p>
            <a:pPr lvl="1"/>
            <a:r>
              <a:rPr lang="en-US" sz="3200" dirty="0"/>
              <a:t>And what will become of the stellar aberration observations, which seemed to show a direct ether effect</a:t>
            </a:r>
            <a:r>
              <a:rPr lang="en-US" sz="3200" dirty="0" smtClean="0"/>
              <a:t>?</a:t>
            </a:r>
            <a:endParaRPr lang="en-US" sz="3200" dirty="0"/>
          </a:p>
        </p:txBody>
      </p:sp>
    </p:spTree>
    <p:extLst>
      <p:ext uri="{BB962C8B-B14F-4D97-AF65-F5344CB8AC3E}">
        <p14:creationId xmlns:p14="http://schemas.microsoft.com/office/powerpoint/2010/main" val="394865545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62000"/>
          </a:xfrm>
        </p:spPr>
        <p:txBody>
          <a:bodyPr>
            <a:normAutofit/>
          </a:bodyPr>
          <a:lstStyle/>
          <a:p>
            <a:r>
              <a:rPr lang="en-US" u="sng" dirty="0"/>
              <a:t>Stellar Aberration </a:t>
            </a:r>
            <a:r>
              <a:rPr lang="en-US" u="sng" dirty="0" smtClean="0"/>
              <a:t>Revisited</a:t>
            </a:r>
            <a:endParaRPr lang="en-US" dirty="0"/>
          </a:p>
        </p:txBody>
      </p:sp>
      <p:sp>
        <p:nvSpPr>
          <p:cNvPr id="3" name="Content Placeholder 2"/>
          <p:cNvSpPr>
            <a:spLocks noGrp="1"/>
          </p:cNvSpPr>
          <p:nvPr>
            <p:ph idx="1"/>
          </p:nvPr>
        </p:nvSpPr>
        <p:spPr>
          <a:xfrm>
            <a:off x="-11906" y="838200"/>
            <a:ext cx="9144000" cy="6004560"/>
          </a:xfrm>
        </p:spPr>
        <p:txBody>
          <a:bodyPr>
            <a:noAutofit/>
          </a:bodyPr>
          <a:lstStyle/>
          <a:p>
            <a:r>
              <a:rPr lang="en-US" sz="1800" dirty="0"/>
              <a:t>Although none of the experiments managed to find an absolute velocity, remember that stellar aberration found evidence of CHANGES in our velocity "with respect to the ether."  We can't just abandon the ether hypothesis unless we can still account for stellar aberration.</a:t>
            </a:r>
          </a:p>
          <a:p>
            <a:r>
              <a:rPr lang="en-US" sz="1800" u="sng" dirty="0"/>
              <a:t>Relativistic interpretation</a:t>
            </a:r>
            <a:r>
              <a:rPr lang="en-US" sz="1800" dirty="0"/>
              <a:t>: treat the Earth as stationary NOW. </a:t>
            </a:r>
            <a:r>
              <a:rPr lang="en-US" sz="1800" dirty="0" smtClean="0"/>
              <a:t> In </a:t>
            </a:r>
            <a:r>
              <a:rPr lang="en-US" sz="1800" dirty="0"/>
              <a:t>this frame, the star is moving. The star's velocity is opposite to the conventional velocity of the Earth in a Sun frame. You have to point your telescope back toward where the star was </a:t>
            </a:r>
            <a:r>
              <a:rPr lang="en-US" sz="1800" dirty="0" smtClean="0"/>
              <a:t>when </a:t>
            </a:r>
            <a:r>
              <a:rPr lang="en-US" sz="1800" dirty="0"/>
              <a:t>it emitted the </a:t>
            </a:r>
            <a:r>
              <a:rPr lang="en-US" sz="1800" dirty="0" smtClean="0"/>
              <a:t>light. That requires a </a:t>
            </a:r>
            <a:r>
              <a:rPr lang="en-US" sz="1800" dirty="0"/>
              <a:t>tilt of v/c.</a:t>
            </a:r>
          </a:p>
          <a:p>
            <a:pPr marL="0" indent="0">
              <a:buNone/>
            </a:pPr>
            <a:endParaRPr lang="en-US" sz="1800" dirty="0" smtClean="0"/>
          </a:p>
          <a:p>
            <a:pPr marL="0" indent="0">
              <a:buNone/>
            </a:pPr>
            <a:endParaRPr lang="en-US" sz="1800" dirty="0" smtClean="0"/>
          </a:p>
          <a:p>
            <a:pPr marL="0" indent="0">
              <a:buNone/>
            </a:pPr>
            <a:r>
              <a:rPr lang="en-US" sz="1800" dirty="0"/>
              <a:t/>
            </a:r>
            <a:br>
              <a:rPr lang="en-US" sz="1800" dirty="0"/>
            </a:b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r>
              <a:rPr lang="en-US" sz="1800" dirty="0" smtClean="0"/>
              <a:t>In </a:t>
            </a:r>
            <a:r>
              <a:rPr lang="en-US" sz="1800" dirty="0"/>
              <a:t>6 months, you use a different frame (the Earth has changed its motion) and in the new frame, the star is moving the other way, so you point your scope back the other way.</a:t>
            </a:r>
          </a:p>
          <a:p>
            <a:r>
              <a:rPr lang="en-US" sz="1800" dirty="0" smtClean="0"/>
              <a:t>We </a:t>
            </a:r>
            <a:r>
              <a:rPr lang="en-US" sz="1800" dirty="0"/>
              <a:t>assume that the acceleration is small enough that it has no </a:t>
            </a:r>
            <a:r>
              <a:rPr lang="en-US" sz="1800" i="1" dirty="0"/>
              <a:t>direct </a:t>
            </a:r>
            <a:r>
              <a:rPr lang="en-US" sz="1800" dirty="0"/>
              <a:t>effects</a:t>
            </a:r>
            <a:r>
              <a:rPr lang="en-US" sz="1800" dirty="0" smtClean="0"/>
              <a:t>.</a:t>
            </a:r>
            <a:endParaRPr lang="en-US" sz="1800" dirty="0"/>
          </a:p>
          <a:p>
            <a:r>
              <a:rPr lang="en-US" sz="1800" u="sng" dirty="0"/>
              <a:t>The net observed effect is identical to the "stationary ether" prediction</a:t>
            </a:r>
            <a:r>
              <a:rPr lang="en-US" sz="1800" dirty="0"/>
              <a:t>- </a:t>
            </a:r>
            <a:r>
              <a:rPr lang="en-US" sz="1800" dirty="0" smtClean="0"/>
              <a:t/>
            </a:r>
            <a:br>
              <a:rPr lang="en-US" sz="1800" dirty="0" smtClean="0"/>
            </a:br>
            <a:r>
              <a:rPr lang="en-US" sz="1800" dirty="0" smtClean="0"/>
              <a:t>but </a:t>
            </a:r>
            <a:r>
              <a:rPr lang="en-US" sz="1800" dirty="0"/>
              <a:t>without the hypothesis of a particular special reference </a:t>
            </a:r>
            <a:r>
              <a:rPr lang="en-US" sz="1800" dirty="0" smtClean="0"/>
              <a:t>frame!</a:t>
            </a:r>
            <a:endParaRPr lang="en-US" sz="1800" dirty="0"/>
          </a:p>
        </p:txBody>
      </p:sp>
      <p:grpSp>
        <p:nvGrpSpPr>
          <p:cNvPr id="22" name="Group 21"/>
          <p:cNvGrpSpPr/>
          <p:nvPr/>
        </p:nvGrpSpPr>
        <p:grpSpPr>
          <a:xfrm>
            <a:off x="1295400" y="3124200"/>
            <a:ext cx="5668963" cy="1828800"/>
            <a:chOff x="-103188" y="490538"/>
            <a:chExt cx="5668963" cy="1828800"/>
          </a:xfrm>
        </p:grpSpPr>
        <p:grpSp>
          <p:nvGrpSpPr>
            <p:cNvPr id="4" name="Group 3"/>
            <p:cNvGrpSpPr>
              <a:grpSpLocks/>
            </p:cNvGrpSpPr>
            <p:nvPr/>
          </p:nvGrpSpPr>
          <p:grpSpPr bwMode="auto">
            <a:xfrm>
              <a:off x="719138" y="490538"/>
              <a:ext cx="962025" cy="1828800"/>
              <a:chOff x="2304" y="5945"/>
              <a:chExt cx="1515" cy="2880"/>
            </a:xfrm>
          </p:grpSpPr>
          <p:sp>
            <p:nvSpPr>
              <p:cNvPr id="5" name="Oval 8"/>
              <p:cNvSpPr>
                <a:spLocks noChangeArrowheads="1"/>
              </p:cNvSpPr>
              <p:nvPr/>
            </p:nvSpPr>
            <p:spPr bwMode="auto">
              <a:xfrm>
                <a:off x="2448" y="8537"/>
                <a:ext cx="288" cy="288"/>
              </a:xfrm>
              <a:prstGeom prst="ellipse">
                <a:avLst/>
              </a:prstGeom>
              <a:solidFill>
                <a:srgbClr val="99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AutoShape 7"/>
              <p:cNvSpPr>
                <a:spLocks noChangeArrowheads="1"/>
              </p:cNvSpPr>
              <p:nvPr/>
            </p:nvSpPr>
            <p:spPr bwMode="auto">
              <a:xfrm>
                <a:off x="3312" y="5945"/>
                <a:ext cx="507" cy="432"/>
              </a:xfrm>
              <a:prstGeom prst="star5">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AutoShape 6"/>
              <p:cNvSpPr>
                <a:spLocks noChangeArrowheads="1"/>
              </p:cNvSpPr>
              <p:nvPr/>
            </p:nvSpPr>
            <p:spPr bwMode="auto">
              <a:xfrm>
                <a:off x="2304" y="5945"/>
                <a:ext cx="507" cy="432"/>
              </a:xfrm>
              <a:prstGeom prst="star5">
                <a:avLst/>
              </a:prstGeom>
              <a:solidFill>
                <a:srgbClr val="FFFF00"/>
              </a:solidFill>
              <a:ln w="9525">
                <a:solidFill>
                  <a:srgbClr val="3333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Line 5"/>
              <p:cNvSpPr>
                <a:spLocks noChangeShapeType="1"/>
              </p:cNvSpPr>
              <p:nvPr/>
            </p:nvSpPr>
            <p:spPr bwMode="auto">
              <a:xfrm flipH="1">
                <a:off x="2592" y="6233"/>
                <a:ext cx="864" cy="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4"/>
              <p:cNvSpPr>
                <a:spLocks noChangeShapeType="1"/>
              </p:cNvSpPr>
              <p:nvPr/>
            </p:nvSpPr>
            <p:spPr bwMode="auto">
              <a:xfrm rot="10800000" flipV="1">
                <a:off x="2592" y="6377"/>
                <a:ext cx="864" cy="216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11"/>
            <p:cNvGrpSpPr>
              <a:grpSpLocks/>
            </p:cNvGrpSpPr>
            <p:nvPr/>
          </p:nvGrpSpPr>
          <p:grpSpPr bwMode="auto">
            <a:xfrm>
              <a:off x="3644900" y="490538"/>
              <a:ext cx="962025" cy="1828800"/>
              <a:chOff x="6912" y="5945"/>
              <a:chExt cx="1515" cy="2880"/>
            </a:xfrm>
          </p:grpSpPr>
          <p:sp>
            <p:nvSpPr>
              <p:cNvPr id="11" name="Oval 16"/>
              <p:cNvSpPr>
                <a:spLocks noChangeArrowheads="1"/>
              </p:cNvSpPr>
              <p:nvPr/>
            </p:nvSpPr>
            <p:spPr bwMode="auto">
              <a:xfrm flipH="1">
                <a:off x="7995" y="8537"/>
                <a:ext cx="288" cy="288"/>
              </a:xfrm>
              <a:prstGeom prst="ellipse">
                <a:avLst/>
              </a:prstGeom>
              <a:solidFill>
                <a:srgbClr val="99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AutoShape 15"/>
              <p:cNvSpPr>
                <a:spLocks noChangeArrowheads="1"/>
              </p:cNvSpPr>
              <p:nvPr/>
            </p:nvSpPr>
            <p:spPr bwMode="auto">
              <a:xfrm flipH="1">
                <a:off x="6912" y="5945"/>
                <a:ext cx="507" cy="432"/>
              </a:xfrm>
              <a:prstGeom prst="star5">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14"/>
              <p:cNvSpPr>
                <a:spLocks noChangeArrowheads="1"/>
              </p:cNvSpPr>
              <p:nvPr/>
            </p:nvSpPr>
            <p:spPr bwMode="auto">
              <a:xfrm flipH="1">
                <a:off x="7920" y="5945"/>
                <a:ext cx="507" cy="432"/>
              </a:xfrm>
              <a:prstGeom prst="star5">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Line 13"/>
              <p:cNvSpPr>
                <a:spLocks noChangeShapeType="1"/>
              </p:cNvSpPr>
              <p:nvPr/>
            </p:nvSpPr>
            <p:spPr bwMode="auto">
              <a:xfrm>
                <a:off x="7275" y="6233"/>
                <a:ext cx="864" cy="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2"/>
              <p:cNvSpPr>
                <a:spLocks noChangeShapeType="1"/>
              </p:cNvSpPr>
              <p:nvPr/>
            </p:nvSpPr>
            <p:spPr bwMode="auto">
              <a:xfrm rot="-10800000" flipH="1" flipV="1">
                <a:off x="7275" y="6377"/>
                <a:ext cx="864" cy="216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 name="Text Box 10"/>
            <p:cNvSpPr txBox="1">
              <a:spLocks noChangeArrowheads="1"/>
            </p:cNvSpPr>
            <p:nvPr/>
          </p:nvSpPr>
          <p:spPr bwMode="auto">
            <a:xfrm>
              <a:off x="4651375" y="490538"/>
              <a:ext cx="914400"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a:ea typeface="Times New Roman" pitchFamily="18" charset="0"/>
                  <a:cs typeface="Times New Roman" pitchFamily="18" charset="0"/>
                </a:rPr>
                <a:t>NOW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2"/>
            <p:cNvSpPr txBox="1">
              <a:spLocks noChangeArrowheads="1"/>
            </p:cNvSpPr>
            <p:nvPr/>
          </p:nvSpPr>
          <p:spPr bwMode="auto">
            <a:xfrm>
              <a:off x="-103188" y="490538"/>
              <a:ext cx="822326"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a:ea typeface="Times New Roman" pitchFamily="18" charset="0"/>
                  <a:cs typeface="Times New Roman" pitchFamily="18" charset="0"/>
                </a:rPr>
                <a:t>NOW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Text Box 9"/>
            <p:cNvSpPr txBox="1">
              <a:spLocks noChangeArrowheads="1"/>
            </p:cNvSpPr>
            <p:nvPr/>
          </p:nvSpPr>
          <p:spPr bwMode="auto">
            <a:xfrm>
              <a:off x="2730500" y="490538"/>
              <a:ext cx="914400"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a:ea typeface="Times New Roman" pitchFamily="18" charset="0"/>
                  <a:cs typeface="Times New Roman" pitchFamily="18" charset="0"/>
                </a:rPr>
                <a:t>THEN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
            <p:cNvSpPr txBox="1">
              <a:spLocks noChangeArrowheads="1"/>
            </p:cNvSpPr>
            <p:nvPr/>
          </p:nvSpPr>
          <p:spPr bwMode="auto">
            <a:xfrm>
              <a:off x="1725613" y="490538"/>
              <a:ext cx="914400"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a:ea typeface="Times New Roman" pitchFamily="18" charset="0"/>
                  <a:cs typeface="Times New Roman" pitchFamily="18" charset="0"/>
                </a:rPr>
                <a:t>THEN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1" name="Rectangle 22"/>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9523023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Einstein's approach</a:t>
            </a:r>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dirty="0" smtClean="0"/>
              <a:t>Initially </a:t>
            </a:r>
            <a:r>
              <a:rPr lang="en-US" dirty="0"/>
              <a:t>motivated by Mach’s conception of a completely </a:t>
            </a:r>
            <a:r>
              <a:rPr lang="en-US" dirty="0" err="1"/>
              <a:t>relationist</a:t>
            </a:r>
            <a:r>
              <a:rPr lang="en-US" dirty="0"/>
              <a:t> universe. (For Mach, even acceleration was relative.)  Precursors to special relativity retained the notion of absolute space in the guise of the ether. For </a:t>
            </a:r>
            <a:r>
              <a:rPr lang="en-US" dirty="0" err="1"/>
              <a:t>Poincaré</a:t>
            </a:r>
            <a:r>
              <a:rPr lang="en-US" dirty="0"/>
              <a:t> the ether had become as undetectable as Newton’s absolute space. This was unsatisfying to Einstein. </a:t>
            </a:r>
            <a:r>
              <a:rPr lang="en-US" dirty="0" smtClean="0"/>
              <a:t/>
            </a:r>
            <a:br>
              <a:rPr lang="en-US" dirty="0" smtClean="0"/>
            </a:br>
            <a:endParaRPr lang="en-US" dirty="0" smtClean="0"/>
          </a:p>
          <a:p>
            <a:r>
              <a:rPr lang="en-US" dirty="0" smtClean="0"/>
              <a:t>Why </a:t>
            </a:r>
            <a:r>
              <a:rPr lang="en-US" dirty="0"/>
              <a:t>does one use one equation to describe a conductor moving past a magnet and another to describe a magnet moving past a conductor?</a:t>
            </a:r>
          </a:p>
          <a:p>
            <a:pPr lvl="1"/>
            <a:r>
              <a:rPr lang="en-US" dirty="0"/>
              <a:t>“It is known that Maxwell’s electrodynamics – as usually understood at the present time – when applied to moving bodies, leads to asymmetries which do not appear to be inherent in the phenomena.” Einstein, “On the Electrodynamics of Moving Bodies, </a:t>
            </a:r>
            <a:r>
              <a:rPr lang="en-US" i="1" dirty="0" err="1"/>
              <a:t>Annalen</a:t>
            </a:r>
            <a:r>
              <a:rPr lang="en-US" i="1" dirty="0"/>
              <a:t> der </a:t>
            </a:r>
            <a:r>
              <a:rPr lang="en-US" i="1" dirty="0" err="1"/>
              <a:t>Physik</a:t>
            </a:r>
            <a:r>
              <a:rPr lang="en-US" dirty="0"/>
              <a:t>, </a:t>
            </a:r>
            <a:r>
              <a:rPr lang="en-US" b="1" dirty="0"/>
              <a:t>17</a:t>
            </a:r>
            <a:r>
              <a:rPr lang="en-US" dirty="0"/>
              <a:t> (1905</a:t>
            </a:r>
            <a:r>
              <a:rPr lang="en-US" dirty="0" smtClean="0"/>
              <a:t>).</a:t>
            </a:r>
            <a:br>
              <a:rPr lang="en-US" dirty="0" smtClean="0"/>
            </a:br>
            <a:endParaRPr lang="en-US" dirty="0"/>
          </a:p>
          <a:p>
            <a:r>
              <a:rPr lang="en-US" dirty="0"/>
              <a:t>Einstein:</a:t>
            </a:r>
          </a:p>
          <a:p>
            <a:pPr lvl="1"/>
            <a:r>
              <a:rPr lang="en-US" dirty="0"/>
              <a:t>"The phenomena of electrodynamics as well as of mechanics possess no properties corresponding to the idea of absolute rest.  The same laws ... will be valid for all frames of reference." </a:t>
            </a:r>
            <a:r>
              <a:rPr lang="en-US" dirty="0" smtClean="0"/>
              <a:t/>
            </a:r>
            <a:br>
              <a:rPr lang="en-US" dirty="0" smtClean="0"/>
            </a:br>
            <a:endParaRPr lang="en-US" dirty="0"/>
          </a:p>
          <a:p>
            <a:r>
              <a:rPr lang="en-US" dirty="0"/>
              <a:t>That postulate (relativity) sounds familiar, but how can we combine it with Maxwell's equations?</a:t>
            </a:r>
          </a:p>
          <a:p>
            <a:endParaRPr lang="en-US" dirty="0"/>
          </a:p>
        </p:txBody>
      </p:sp>
      <p:cxnSp>
        <p:nvCxnSpPr>
          <p:cNvPr id="6" name="Straight Arrow Connector 5"/>
          <p:cNvCxnSpPr/>
          <p:nvPr/>
        </p:nvCxnSpPr>
        <p:spPr>
          <a:xfrm>
            <a:off x="1524000" y="4533900"/>
            <a:ext cx="320566" cy="26670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239930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a:t>Einstein’s two Postulates</a:t>
            </a:r>
            <a:endParaRPr lang="en-US" dirty="0"/>
          </a:p>
        </p:txBody>
      </p:sp>
      <p:sp>
        <p:nvSpPr>
          <p:cNvPr id="3" name="Content Placeholder 2"/>
          <p:cNvSpPr>
            <a:spLocks noGrp="1"/>
          </p:cNvSpPr>
          <p:nvPr>
            <p:ph idx="1"/>
          </p:nvPr>
        </p:nvSpPr>
        <p:spPr>
          <a:xfrm>
            <a:off x="-25400" y="990600"/>
            <a:ext cx="9144000" cy="5562600"/>
          </a:xfrm>
        </p:spPr>
        <p:txBody>
          <a:bodyPr>
            <a:normAutofit fontScale="62500" lnSpcReduction="20000"/>
          </a:bodyPr>
          <a:lstStyle/>
          <a:p>
            <a:pPr marL="0" indent="0">
              <a:buNone/>
            </a:pPr>
            <a:r>
              <a:rPr lang="en-US" dirty="0" smtClean="0"/>
              <a:t>1. </a:t>
            </a:r>
            <a:r>
              <a:rPr lang="en-US" dirty="0"/>
              <a:t> </a:t>
            </a:r>
            <a:r>
              <a:rPr lang="en-US" dirty="0" smtClean="0"/>
              <a:t>“</a:t>
            </a:r>
            <a:r>
              <a:rPr lang="en-US" dirty="0"/>
              <a:t>If, relative to K, K’ is a uniformly moving coordinate system devoid of rotation, then natural phenomena run their course with respect to K’ according to the same general laws as with respect to K.  This statement is called the </a:t>
            </a:r>
            <a:r>
              <a:rPr lang="en-US" i="1" dirty="0"/>
              <a:t>principle of relativity</a:t>
            </a:r>
            <a:r>
              <a:rPr lang="en-US" dirty="0"/>
              <a:t> (in the restricted sense).”  Einstein, </a:t>
            </a:r>
            <a:r>
              <a:rPr lang="en-US" i="1" dirty="0"/>
              <a:t>Relativity</a:t>
            </a:r>
            <a:r>
              <a:rPr lang="en-US" dirty="0"/>
              <a:t>, p. 16.</a:t>
            </a:r>
          </a:p>
          <a:p>
            <a:pPr marL="400050" lvl="1" indent="0">
              <a:buNone/>
            </a:pPr>
            <a:r>
              <a:rPr lang="en-US" dirty="0"/>
              <a:t>This principle applies to </a:t>
            </a:r>
            <a:r>
              <a:rPr lang="en-US" b="1" dirty="0"/>
              <a:t>all</a:t>
            </a:r>
            <a:r>
              <a:rPr lang="en-US" dirty="0"/>
              <a:t> phenomena (including electrical and optical), not merely mechanical.</a:t>
            </a:r>
          </a:p>
          <a:p>
            <a:pPr marL="400050" lvl="1" indent="0">
              <a:buNone/>
            </a:pPr>
            <a:endParaRPr lang="en-US" dirty="0" smtClean="0"/>
          </a:p>
          <a:p>
            <a:pPr marL="0" indent="0">
              <a:buNone/>
            </a:pPr>
            <a:r>
              <a:rPr lang="en-US" dirty="0" smtClean="0"/>
              <a:t>So</a:t>
            </a:r>
            <a:r>
              <a:rPr lang="en-US" dirty="0"/>
              <a:t>, what to do about Maxwell’s equations?  </a:t>
            </a:r>
            <a:r>
              <a:rPr lang="en-US" dirty="0" smtClean="0"/>
              <a:t/>
            </a:r>
            <a:br>
              <a:rPr lang="en-US" dirty="0" smtClean="0"/>
            </a:br>
            <a:r>
              <a:rPr lang="en-US" dirty="0" smtClean="0"/>
              <a:t/>
            </a:r>
            <a:br>
              <a:rPr lang="en-US" dirty="0" smtClean="0"/>
            </a:br>
            <a:r>
              <a:rPr lang="en-US" dirty="0" smtClean="0"/>
              <a:t>We </a:t>
            </a:r>
            <a:r>
              <a:rPr lang="en-US" dirty="0"/>
              <a:t>accept them</a:t>
            </a:r>
            <a:r>
              <a:rPr lang="en-US" dirty="0" smtClean="0"/>
              <a:t>:</a:t>
            </a:r>
          </a:p>
          <a:p>
            <a:pPr marL="0" indent="0">
              <a:buNone/>
            </a:pPr>
            <a:endParaRPr lang="en-US" dirty="0"/>
          </a:p>
          <a:p>
            <a:pPr marL="0" indent="0">
              <a:buNone/>
            </a:pPr>
            <a:r>
              <a:rPr lang="en-US" dirty="0" smtClean="0"/>
              <a:t>2.</a:t>
            </a:r>
            <a:r>
              <a:rPr lang="en-US" dirty="0"/>
              <a:t>	“... experience in this domain leads conclusively to a theory of electromagnetic phenomena, of which the law of constancy of the velocity of light in </a:t>
            </a:r>
            <a:r>
              <a:rPr lang="en-US" dirty="0" err="1"/>
              <a:t>vacuo</a:t>
            </a:r>
            <a:r>
              <a:rPr lang="en-US" dirty="0"/>
              <a:t> is a necessary consequence.” p. 23.</a:t>
            </a:r>
          </a:p>
          <a:p>
            <a:r>
              <a:rPr lang="en-US" u="sng" dirty="0"/>
              <a:t>The insistence that these two "apparently incompatible" principles are consistent is the new idea. </a:t>
            </a:r>
            <a:r>
              <a:rPr lang="en-US" dirty="0"/>
              <a:t/>
            </a:r>
            <a:br>
              <a:rPr lang="en-US" dirty="0"/>
            </a:br>
            <a:r>
              <a:rPr lang="en-US" dirty="0"/>
              <a:t> </a:t>
            </a:r>
          </a:p>
          <a:p>
            <a:r>
              <a:rPr lang="en-US" dirty="0"/>
              <a:t>Let's see more carefully why these two ideas seem inconsistent- the worst thing you can do is to simply accept them without drawing the necessary consequences. </a:t>
            </a:r>
          </a:p>
          <a:p>
            <a:pPr marL="0" indent="0" algn="ctr">
              <a:buNone/>
            </a:pPr>
            <a:r>
              <a:rPr lang="en-US" b="1" dirty="0" smtClean="0">
                <a:solidFill>
                  <a:srgbClr val="C0504D"/>
                </a:solidFill>
              </a:rPr>
              <a:t>NEXT TIME</a:t>
            </a:r>
            <a:endParaRPr lang="en-US" b="1" dirty="0">
              <a:solidFill>
                <a:srgbClr val="C0504D"/>
              </a:solidFill>
            </a:endParaRPr>
          </a:p>
        </p:txBody>
      </p:sp>
    </p:spTree>
    <p:extLst>
      <p:ext uri="{BB962C8B-B14F-4D97-AF65-F5344CB8AC3E}">
        <p14:creationId xmlns:p14="http://schemas.microsoft.com/office/powerpoint/2010/main" val="33742912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a:t>Reductionism</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sz="2000" dirty="0"/>
              <a:t>There are many flavors of reductionism, and failure to distinguish among them leads to many arguments at cross-purposes.</a:t>
            </a:r>
          </a:p>
          <a:p>
            <a:pPr marL="514350" lvl="0" indent="-514350">
              <a:buFont typeface="+mj-lt"/>
              <a:buAutoNum type="arabicPeriod"/>
            </a:pPr>
            <a:r>
              <a:rPr lang="en-US" sz="2000" dirty="0"/>
              <a:t>Very strong reductionism: All phenomena will be understood as consequences of a small set of fundamental laws: a genuine theory of everything.</a:t>
            </a:r>
          </a:p>
          <a:p>
            <a:pPr marL="514350" lvl="0" indent="-514350">
              <a:buFont typeface="+mj-lt"/>
              <a:buAutoNum type="arabicPeriod"/>
            </a:pPr>
            <a:r>
              <a:rPr lang="en-US" sz="2000" dirty="0"/>
              <a:t>Weaker reductionism: All phenomena are reducible "in principle" to a small set of fundamental rules. </a:t>
            </a:r>
          </a:p>
          <a:p>
            <a:pPr lvl="1"/>
            <a:r>
              <a:rPr lang="en-US" sz="2000" dirty="0"/>
              <a:t>But what's the operational test of whether that's correct, if the reduction process is hopelessly complicated?</a:t>
            </a:r>
          </a:p>
          <a:p>
            <a:pPr marL="514350" lvl="0" indent="-514350">
              <a:buFont typeface="+mj-lt"/>
              <a:buAutoNum type="arabicPeriod"/>
            </a:pPr>
            <a:r>
              <a:rPr lang="en-US" sz="2000" dirty="0"/>
              <a:t>In-between reductionism: Reducible "in principle" means that phenomena at each level must at least be </a:t>
            </a:r>
            <a:r>
              <a:rPr lang="en-US" sz="2000" i="1" dirty="0"/>
              <a:t>consistent with the rules at lower levels</a:t>
            </a:r>
            <a:r>
              <a:rPr lang="en-US" sz="2000" dirty="0"/>
              <a:t>. </a:t>
            </a:r>
            <a:endParaRPr lang="en-US" sz="2000" dirty="0" smtClean="0"/>
          </a:p>
          <a:p>
            <a:pPr marL="914400" lvl="1" indent="-514350"/>
            <a:r>
              <a:rPr lang="en-US" sz="2000" dirty="0" smtClean="0"/>
              <a:t>Often </a:t>
            </a:r>
            <a:r>
              <a:rPr lang="en-US" sz="2000" dirty="0"/>
              <a:t>the lower level rules provide insight into the higher-level </a:t>
            </a:r>
            <a:r>
              <a:rPr lang="en-US" sz="2000" dirty="0" smtClean="0"/>
              <a:t>processes,</a:t>
            </a:r>
          </a:p>
          <a:p>
            <a:pPr marL="914400" lvl="1" indent="-514350"/>
            <a:r>
              <a:rPr lang="en-US" sz="2000" dirty="0" smtClean="0"/>
              <a:t>occasionally </a:t>
            </a:r>
            <a:r>
              <a:rPr lang="en-US" sz="2000" dirty="0"/>
              <a:t>the lower-level rules </a:t>
            </a:r>
            <a:r>
              <a:rPr lang="en-US" sz="2000" dirty="0" smtClean="0"/>
              <a:t>let </a:t>
            </a:r>
            <a:r>
              <a:rPr lang="en-US" sz="2000" dirty="0"/>
              <a:t>us predict higher level phenomena.</a:t>
            </a:r>
          </a:p>
          <a:p>
            <a:pPr marL="0" indent="0">
              <a:buNone/>
            </a:pPr>
            <a:r>
              <a:rPr lang="en-US" sz="2000" dirty="0"/>
              <a:t> </a:t>
            </a:r>
            <a:endParaRPr lang="en-US" sz="2000" dirty="0" smtClean="0"/>
          </a:p>
          <a:p>
            <a:r>
              <a:rPr lang="en-US" sz="2000" dirty="0" smtClean="0"/>
              <a:t>The </a:t>
            </a:r>
            <a:r>
              <a:rPr lang="en-US" sz="2000" dirty="0"/>
              <a:t>question of whether the layers of causation have a final deepest layer is NOT logically tied to the question of whether going deeper provides important insight to the higher levels. Watch out for many pop-philosophers who conflate these two questions.</a:t>
            </a:r>
          </a:p>
        </p:txBody>
      </p:sp>
    </p:spTree>
    <p:extLst>
      <p:ext uri="{BB962C8B-B14F-4D97-AF65-F5344CB8AC3E}">
        <p14:creationId xmlns:p14="http://schemas.microsoft.com/office/powerpoint/2010/main" val="763469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Explicit Philosophy</a:t>
            </a:r>
            <a:endParaRPr lang="en-US" dirty="0"/>
          </a:p>
        </p:txBody>
      </p:sp>
      <p:sp>
        <p:nvSpPr>
          <p:cNvPr id="3" name="Content Placeholder 2"/>
          <p:cNvSpPr>
            <a:spLocks noGrp="1"/>
          </p:cNvSpPr>
          <p:nvPr>
            <p:ph idx="1"/>
          </p:nvPr>
        </p:nvSpPr>
        <p:spPr>
          <a:xfrm>
            <a:off x="5255" y="762000"/>
            <a:ext cx="9144000" cy="6096000"/>
          </a:xfrm>
        </p:spPr>
        <p:txBody>
          <a:bodyPr>
            <a:normAutofit fontScale="70000" lnSpcReduction="20000"/>
          </a:bodyPr>
          <a:lstStyle/>
          <a:p>
            <a:pPr marL="0" indent="0">
              <a:buNone/>
            </a:pPr>
            <a:r>
              <a:rPr lang="en-US" sz="2857" dirty="0"/>
              <a:t>Modern physics will shake up our ideas about </a:t>
            </a:r>
            <a:r>
              <a:rPr lang="en-US" sz="2857" dirty="0" smtClean="0"/>
              <a:t>reality. Let's </a:t>
            </a:r>
            <a:r>
              <a:rPr lang="en-US" sz="2857" dirty="0"/>
              <a:t>prepare by a quick </a:t>
            </a:r>
            <a:r>
              <a:rPr lang="en-US" sz="2857" dirty="0" smtClean="0"/>
              <a:t>review </a:t>
            </a:r>
            <a:r>
              <a:rPr lang="en-US" sz="2857" dirty="0"/>
              <a:t>of some classical philosophical views</a:t>
            </a:r>
            <a:r>
              <a:rPr lang="en-US" sz="2857" dirty="0" smtClean="0"/>
              <a:t>.</a:t>
            </a:r>
            <a:br>
              <a:rPr lang="en-US" sz="2857" dirty="0" smtClean="0"/>
            </a:br>
            <a:endParaRPr lang="en-US" sz="2857" dirty="0" smtClean="0"/>
          </a:p>
          <a:p>
            <a:pPr marL="0" indent="0">
              <a:buNone/>
            </a:pPr>
            <a:r>
              <a:rPr lang="en-US" sz="2857" u="sng" dirty="0" smtClean="0"/>
              <a:t>Hume </a:t>
            </a:r>
            <a:r>
              <a:rPr lang="en-US" sz="2857" u="sng" dirty="0"/>
              <a:t>and Kant</a:t>
            </a:r>
            <a:r>
              <a:rPr lang="en-US" sz="2857" dirty="0"/>
              <a:t>: (mid to late 18</a:t>
            </a:r>
            <a:r>
              <a:rPr lang="en-US" sz="2857" baseline="30000" dirty="0"/>
              <a:t>th</a:t>
            </a:r>
            <a:r>
              <a:rPr lang="en-US" sz="2857" dirty="0"/>
              <a:t> century)</a:t>
            </a:r>
          </a:p>
          <a:p>
            <a:r>
              <a:rPr lang="en-US" sz="2857" dirty="0"/>
              <a:t>Hume </a:t>
            </a:r>
            <a:r>
              <a:rPr lang="en-US" sz="2857" dirty="0" smtClean="0"/>
              <a:t>(</a:t>
            </a:r>
            <a:r>
              <a:rPr lang="en-US" sz="2857" i="1" dirty="0" smtClean="0"/>
              <a:t>Treatise on Human Nature</a:t>
            </a:r>
            <a:r>
              <a:rPr lang="en-US" sz="2857" dirty="0" smtClean="0"/>
              <a:t>):  one </a:t>
            </a:r>
            <a:r>
              <a:rPr lang="en-US" sz="2857" dirty="0"/>
              <a:t>can only learn about reality through experience. </a:t>
            </a:r>
            <a:r>
              <a:rPr lang="en-US" sz="2857" dirty="0" smtClean="0"/>
              <a:t/>
            </a:r>
            <a:br>
              <a:rPr lang="en-US" sz="2857" dirty="0" smtClean="0"/>
            </a:br>
            <a:r>
              <a:rPr lang="en-US" sz="2857" dirty="0" smtClean="0"/>
              <a:t>Causation </a:t>
            </a:r>
            <a:r>
              <a:rPr lang="en-US" sz="2857" dirty="0"/>
              <a:t>itself is a mental construct, not inherent in phenomena themselves. </a:t>
            </a:r>
            <a:r>
              <a:rPr lang="en-US" sz="2857" dirty="0" smtClean="0"/>
              <a:t>However</a:t>
            </a:r>
            <a:r>
              <a:rPr lang="en-US" sz="2857" dirty="0"/>
              <a:t>, in pointing out that the idea of induction itself cannot be inductively confirmed (only disconfirmed), Hume implicitly indicated a way in which we seem to approach the world with "hard-wired" prior assumptions.</a:t>
            </a:r>
          </a:p>
          <a:p>
            <a:pPr lvl="1"/>
            <a:r>
              <a:rPr lang="en-US" sz="2857" dirty="0" smtClean="0"/>
              <a:t>Note </a:t>
            </a:r>
            <a:r>
              <a:rPr lang="en-US" sz="2857" dirty="0"/>
              <a:t>two problems with induction:</a:t>
            </a:r>
          </a:p>
          <a:p>
            <a:pPr lvl="2"/>
            <a:r>
              <a:rPr lang="en-US" sz="2857" dirty="0"/>
              <a:t>at the deepest level, the argument for it is circular</a:t>
            </a:r>
          </a:p>
          <a:p>
            <a:pPr lvl="2"/>
            <a:r>
              <a:rPr lang="en-US" sz="2857" dirty="0"/>
              <a:t>the categories to be used in extrapolating toward the future (</a:t>
            </a:r>
            <a:r>
              <a:rPr lang="en-US" sz="2857" dirty="0" err="1"/>
              <a:t>grue</a:t>
            </a:r>
            <a:r>
              <a:rPr lang="en-US" sz="2857" dirty="0"/>
              <a:t>?) are not specified by any logical </a:t>
            </a:r>
            <a:r>
              <a:rPr lang="en-US" sz="2857" dirty="0" smtClean="0"/>
              <a:t>principle</a:t>
            </a:r>
            <a:br>
              <a:rPr lang="en-US" sz="2857" dirty="0" smtClean="0"/>
            </a:br>
            <a:endParaRPr lang="en-US" sz="2857" dirty="0"/>
          </a:p>
          <a:p>
            <a:r>
              <a:rPr lang="en-US" sz="2857" dirty="0"/>
              <a:t>Kant </a:t>
            </a:r>
            <a:r>
              <a:rPr lang="en-US" sz="2857" i="1" dirty="0"/>
              <a:t>Critique of Pure </a:t>
            </a:r>
            <a:r>
              <a:rPr lang="en-US" sz="2857" i="1" dirty="0" smtClean="0"/>
              <a:t>Reason</a:t>
            </a:r>
            <a:r>
              <a:rPr lang="en-US" sz="2857" dirty="0"/>
              <a:t>,</a:t>
            </a:r>
            <a:r>
              <a:rPr lang="en-US" sz="2857" dirty="0" smtClean="0"/>
              <a:t> agreed </a:t>
            </a:r>
            <a:r>
              <a:rPr lang="en-US" sz="2857" dirty="0"/>
              <a:t>with most of this, but argued that there </a:t>
            </a:r>
            <a:r>
              <a:rPr lang="en-US" sz="2857" dirty="0" smtClean="0"/>
              <a:t>are two </a:t>
            </a:r>
            <a:r>
              <a:rPr lang="en-US" sz="2857" dirty="0"/>
              <a:t>valid forms of </a:t>
            </a:r>
            <a:r>
              <a:rPr lang="en-US" sz="2857" i="1" dirty="0"/>
              <a:t>a priori </a:t>
            </a:r>
            <a:r>
              <a:rPr lang="en-US" sz="2857" dirty="0"/>
              <a:t> knowledge.  One is the reasoning facility (logic) by which we analyze our experiences.  The other is mathematics, such as geometry. </a:t>
            </a:r>
          </a:p>
          <a:p>
            <a:pPr lvl="1"/>
            <a:r>
              <a:rPr lang="en-US" sz="2900" dirty="0" smtClean="0"/>
              <a:t>It </a:t>
            </a:r>
            <a:r>
              <a:rPr lang="en-US" sz="2900" dirty="0"/>
              <a:t>was known, however, that as a logical system, Euclidean geometry was not unique, but only one geometry of a larger family. Kant believed it to be the only conceivable actual geometry of the world. </a:t>
            </a:r>
          </a:p>
        </p:txBody>
      </p:sp>
    </p:spTree>
    <p:extLst>
      <p:ext uri="{BB962C8B-B14F-4D97-AF65-F5344CB8AC3E}">
        <p14:creationId xmlns:p14="http://schemas.microsoft.com/office/powerpoint/2010/main" val="2482877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62000"/>
          </a:xfrm>
        </p:spPr>
        <p:txBody>
          <a:bodyPr>
            <a:normAutofit/>
          </a:bodyPr>
          <a:lstStyle/>
          <a:p>
            <a:r>
              <a:rPr lang="en-US" u="sng" dirty="0"/>
              <a:t>Views of </a:t>
            </a:r>
            <a:r>
              <a:rPr lang="en-US" u="sng" dirty="0" smtClean="0"/>
              <a:t>Reality: a spectrum</a:t>
            </a:r>
            <a:endParaRPr lang="en-US" dirty="0"/>
          </a:p>
        </p:txBody>
      </p:sp>
      <p:sp>
        <p:nvSpPr>
          <p:cNvPr id="3" name="Content Placeholder 2"/>
          <p:cNvSpPr>
            <a:spLocks noGrp="1"/>
          </p:cNvSpPr>
          <p:nvPr>
            <p:ph idx="1"/>
          </p:nvPr>
        </p:nvSpPr>
        <p:spPr>
          <a:xfrm>
            <a:off x="0" y="2221468"/>
            <a:ext cx="9144000" cy="4509030"/>
          </a:xfrm>
        </p:spPr>
        <p:txBody>
          <a:bodyPr>
            <a:normAutofit fontScale="70000" lnSpcReduction="20000"/>
          </a:bodyPr>
          <a:lstStyle/>
          <a:p>
            <a:r>
              <a:rPr lang="en-US" u="sng" dirty="0"/>
              <a:t>The common man in the street</a:t>
            </a:r>
            <a:r>
              <a:rPr lang="en-US" dirty="0"/>
              <a:t/>
            </a:r>
            <a:br>
              <a:rPr lang="en-US" dirty="0"/>
            </a:br>
            <a:r>
              <a:rPr lang="en-US" dirty="0"/>
              <a:t>There are definite events independent of observation.  Our senses record these events.  Theories can represent genuine causal patterns inherent in the events. </a:t>
            </a:r>
            <a:r>
              <a:rPr lang="en-US" dirty="0" smtClean="0"/>
              <a:t>Generally, the </a:t>
            </a:r>
            <a:r>
              <a:rPr lang="en-US" dirty="0"/>
              <a:t>features we use to describe things, e.g. size, time…, are inherent in the events themselves. The world consists of collections of 'things</a:t>
            </a:r>
            <a:r>
              <a:rPr lang="en-US" dirty="0" smtClean="0"/>
              <a:t>'.</a:t>
            </a:r>
            <a:endParaRPr lang="en-US" dirty="0"/>
          </a:p>
          <a:p>
            <a:r>
              <a:rPr lang="en-US" u="sng" dirty="0"/>
              <a:t>Einstein</a:t>
            </a:r>
            <a:r>
              <a:rPr lang="en-US" dirty="0"/>
              <a:t/>
            </a:r>
            <a:br>
              <a:rPr lang="en-US" dirty="0"/>
            </a:br>
            <a:r>
              <a:rPr lang="en-US" dirty="0"/>
              <a:t>There's a definite real world, of which we are observers, and also parts. But we can't count on even the deepest features to be as they seem. The world follows simple mathematical laws.  </a:t>
            </a:r>
          </a:p>
          <a:p>
            <a:r>
              <a:rPr lang="en-US" u="sng" dirty="0"/>
              <a:t>Planck</a:t>
            </a:r>
            <a:r>
              <a:rPr lang="en-US" dirty="0"/>
              <a:t> (Realism, not entirely naive):</a:t>
            </a:r>
            <a:br>
              <a:rPr lang="en-US" dirty="0"/>
            </a:br>
            <a:r>
              <a:rPr lang="en-US" dirty="0"/>
              <a:t>The goal of physics is a unified world picture.  Laws must be independent of the observer.  The picture must be consistent.  Simplicity is a means to get to a true, general picture, not an end. </a:t>
            </a:r>
          </a:p>
        </p:txBody>
      </p:sp>
      <p:grpSp>
        <p:nvGrpSpPr>
          <p:cNvPr id="12" name="Group 11"/>
          <p:cNvGrpSpPr/>
          <p:nvPr/>
        </p:nvGrpSpPr>
        <p:grpSpPr>
          <a:xfrm>
            <a:off x="680633" y="959584"/>
            <a:ext cx="7709162" cy="1261884"/>
            <a:chOff x="680633" y="2221468"/>
            <a:chExt cx="7709162" cy="1261884"/>
          </a:xfrm>
        </p:grpSpPr>
        <p:sp>
          <p:nvSpPr>
            <p:cNvPr id="7" name="Rectangle 5"/>
            <p:cNvSpPr>
              <a:spLocks noChangeArrowheads="1"/>
            </p:cNvSpPr>
            <p:nvPr/>
          </p:nvSpPr>
          <p:spPr bwMode="auto">
            <a:xfrm>
              <a:off x="751286" y="2221468"/>
              <a:ext cx="54719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43250" algn="ctr"/>
                </a:tabLst>
              </a:pPr>
              <a:r>
                <a:rPr kumimoji="0" lang="en-US" sz="18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	The ontological spectrum</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 name="Group 9"/>
            <p:cNvGrpSpPr/>
            <p:nvPr/>
          </p:nvGrpSpPr>
          <p:grpSpPr>
            <a:xfrm>
              <a:off x="2108456" y="2743200"/>
              <a:ext cx="4114800" cy="0"/>
              <a:chOff x="1146175" y="587375"/>
              <a:chExt cx="4114800" cy="0"/>
            </a:xfrm>
          </p:grpSpPr>
          <p:sp>
            <p:nvSpPr>
              <p:cNvPr id="5" name="Line 1"/>
              <p:cNvSpPr>
                <a:spLocks noChangeShapeType="1"/>
              </p:cNvSpPr>
              <p:nvPr/>
            </p:nvSpPr>
            <p:spPr bwMode="auto">
              <a:xfrm>
                <a:off x="1146175" y="587375"/>
                <a:ext cx="4114800" cy="0"/>
              </a:xfrm>
              <a:prstGeom prst="line">
                <a:avLst/>
              </a:prstGeom>
              <a:noFill/>
              <a:ln w="50800">
                <a:solidFill>
                  <a:srgbClr val="DD0806"/>
                </a:solidFill>
                <a:round/>
                <a:headEnd type="triangle" w="med" len="lg"/>
                <a:tailEnd type="triangle" w="med"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4"/>
              <p:cNvSpPr>
                <a:spLocks noChangeShapeType="1"/>
              </p:cNvSpPr>
              <p:nvPr/>
            </p:nvSpPr>
            <p:spPr bwMode="auto">
              <a:xfrm>
                <a:off x="1146175" y="587375"/>
                <a:ext cx="4114800" cy="0"/>
              </a:xfrm>
              <a:prstGeom prst="line">
                <a:avLst/>
              </a:prstGeom>
              <a:noFill/>
              <a:ln w="50800">
                <a:solidFill>
                  <a:srgbClr val="DD0806"/>
                </a:solidFill>
                <a:round/>
                <a:headEnd type="triangle" w="med" len="lg"/>
                <a:tailEnd type="triangle" w="med"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 name="Rectangle 6"/>
            <p:cNvSpPr>
              <a:spLocks noChangeArrowheads="1"/>
            </p:cNvSpPr>
            <p:nvPr/>
          </p:nvSpPr>
          <p:spPr bwMode="auto">
            <a:xfrm>
              <a:off x="680633" y="2590800"/>
              <a:ext cx="770916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2800350" algn="ctr"/>
                </a:tabLst>
              </a:pPr>
              <a:r>
                <a:rPr kumimoji="0" lang="en-US" sz="2000" b="1" i="0" u="sng" strike="noStrike" cap="none" normalizeH="0" baseline="0" dirty="0" smtClean="0">
                  <a:ln>
                    <a:noFill/>
                  </a:ln>
                  <a:solidFill>
                    <a:srgbClr val="0000FF"/>
                  </a:solidFill>
                  <a:effectLst/>
                  <a:latin typeface="Helvetica" charset="0"/>
                  <a:ea typeface="Times New Roman" pitchFamily="18" charset="0"/>
                  <a:cs typeface="Times New Roman" pitchFamily="18" charset="0"/>
                </a:rPr>
                <a:t>Idealism</a:t>
              </a:r>
              <a:r>
                <a:rPr kumimoji="0" lang="en-US" sz="1800" b="1" i="0" u="none" strike="noStrike" cap="none" normalizeH="0" baseline="0" dirty="0" smtClean="0">
                  <a:ln>
                    <a:noFill/>
                  </a:ln>
                  <a:solidFill>
                    <a:srgbClr val="0000FF"/>
                  </a:solidFill>
                  <a:effectLst/>
                  <a:latin typeface="Helvetica" charset="0"/>
                  <a:ea typeface="Times New Roman" pitchFamily="18" charset="0"/>
                  <a:cs typeface="Times New Roman" pitchFamily="18" charset="0"/>
                </a:rPr>
                <a:t>	                                                                                    </a:t>
              </a:r>
              <a:r>
                <a:rPr kumimoji="0" lang="en-US" sz="2000" b="1" i="0" u="sng" strike="noStrike" cap="none" normalizeH="0" baseline="0" dirty="0" smtClean="0">
                  <a:ln>
                    <a:noFill/>
                  </a:ln>
                  <a:solidFill>
                    <a:srgbClr val="0000FF"/>
                  </a:solidFill>
                  <a:effectLst/>
                  <a:latin typeface="Helvetica" charset="0"/>
                  <a:ea typeface="Times New Roman" pitchFamily="18" charset="0"/>
                  <a:cs typeface="Times New Roman" pitchFamily="18" charset="0"/>
                </a:rPr>
                <a:t>Realism</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2800350" algn="ctr"/>
                </a:tabLst>
              </a:pPr>
              <a:r>
                <a:rPr kumimoji="0" lang="en-US" sz="16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Berkeley	Mach 	Plato	Planck	Einstein	 </a:t>
              </a:r>
              <a:r>
                <a:rPr lang="en-US" sz="1600" dirty="0" smtClean="0">
                  <a:latin typeface="Helvetica" charset="0"/>
                  <a:ea typeface="Times New Roman" pitchFamily="18" charset="0"/>
                  <a:cs typeface="Times New Roman" pitchFamily="18" charset="0"/>
                </a:rPr>
                <a:t>MIS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2800350" algn="ctr"/>
                </a:tabLst>
              </a:pPr>
              <a:r>
                <a:rPr kumimoji="0" lang="en-US" sz="16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	postmodernists?	           Hume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9520135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4906963"/>
          </a:xfrm>
        </p:spPr>
        <p:txBody>
          <a:bodyPr>
            <a:normAutofit fontScale="70000" lnSpcReduction="20000"/>
          </a:bodyPr>
          <a:lstStyle/>
          <a:p>
            <a:r>
              <a:rPr lang="en-US" u="sng" dirty="0"/>
              <a:t>Plato</a:t>
            </a:r>
            <a:r>
              <a:rPr lang="en-US" dirty="0"/>
              <a:t/>
            </a:r>
            <a:br>
              <a:rPr lang="en-US" dirty="0"/>
            </a:br>
            <a:r>
              <a:rPr lang="en-US" dirty="0"/>
              <a:t>The sensed world is an ephemeral approximation to the ‘true’ world of ideal essences. Reason tells us more about that true world than mere sensation can provide.</a:t>
            </a:r>
          </a:p>
          <a:p>
            <a:r>
              <a:rPr lang="en-US" u="sng" dirty="0"/>
              <a:t>Hume</a:t>
            </a:r>
            <a:r>
              <a:rPr lang="en-US" dirty="0"/>
              <a:t> (skepticism):</a:t>
            </a:r>
            <a:br>
              <a:rPr lang="en-US" dirty="0"/>
            </a:br>
            <a:r>
              <a:rPr lang="en-US" dirty="0"/>
              <a:t>Whatever we claim about reality, only senses are available.  There is no logical basis for induction. Nevertheless we all must accept it in practice.</a:t>
            </a:r>
          </a:p>
          <a:p>
            <a:r>
              <a:rPr lang="en-US" u="sng" dirty="0"/>
              <a:t>Mach</a:t>
            </a:r>
            <a:r>
              <a:rPr lang="en-US" dirty="0"/>
              <a:t> (a particularly subjective version of positivism):</a:t>
            </a:r>
            <a:br>
              <a:rPr lang="en-US" dirty="0"/>
            </a:br>
            <a:r>
              <a:rPr lang="en-US" dirty="0"/>
              <a:t>Sensory impression is primary.  “Substances” are patterns of impressions.  No eternal laws. (E.g., atoms aren’t real.)</a:t>
            </a:r>
          </a:p>
          <a:p>
            <a:r>
              <a:rPr lang="en-US" dirty="0" smtClean="0"/>
              <a:t>Notice </a:t>
            </a:r>
            <a:r>
              <a:rPr lang="en-US" dirty="0"/>
              <a:t>that Planck and Mach both recognize that we have nothing but sense impressions and the need to organize them simply. Planck implicitly assumes that the sense impressions come from somewhere, and have properties that make them fit into simple patterns. Mach assumes there's something arbitrary about the patterns we find, so that no pattern should be expected to be stable.</a:t>
            </a:r>
          </a:p>
        </p:txBody>
      </p:sp>
      <p:sp>
        <p:nvSpPr>
          <p:cNvPr id="4" name="Title 1"/>
          <p:cNvSpPr>
            <a:spLocks noGrp="1"/>
          </p:cNvSpPr>
          <p:nvPr>
            <p:ph type="title"/>
          </p:nvPr>
        </p:nvSpPr>
        <p:spPr>
          <a:xfrm>
            <a:off x="457200" y="0"/>
            <a:ext cx="8229600" cy="1066800"/>
          </a:xfrm>
        </p:spPr>
        <p:txBody>
          <a:bodyPr>
            <a:normAutofit/>
          </a:bodyPr>
          <a:lstStyle/>
          <a:p>
            <a:r>
              <a:rPr lang="en-US" u="sng" dirty="0"/>
              <a:t>Views of </a:t>
            </a:r>
            <a:r>
              <a:rPr lang="en-US" u="sng" dirty="0" smtClean="0"/>
              <a:t>Reality: a spectrum</a:t>
            </a:r>
            <a:endParaRPr lang="en-US" dirty="0"/>
          </a:p>
        </p:txBody>
      </p:sp>
    </p:spTree>
    <p:extLst>
      <p:ext uri="{BB962C8B-B14F-4D97-AF65-F5344CB8AC3E}">
        <p14:creationId xmlns:p14="http://schemas.microsoft.com/office/powerpoint/2010/main" val="3434298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t>Views of Reality: a spectrum</a:t>
            </a:r>
            <a:endParaRPr lang="en-US" dirty="0"/>
          </a:p>
        </p:txBody>
      </p:sp>
      <p:sp>
        <p:nvSpPr>
          <p:cNvPr id="3" name="Content Placeholder 2"/>
          <p:cNvSpPr>
            <a:spLocks noGrp="1"/>
          </p:cNvSpPr>
          <p:nvPr>
            <p:ph idx="1"/>
          </p:nvPr>
        </p:nvSpPr>
        <p:spPr>
          <a:xfrm>
            <a:off x="0" y="990600"/>
            <a:ext cx="9144000" cy="5486400"/>
          </a:xfrm>
        </p:spPr>
        <p:txBody>
          <a:bodyPr>
            <a:noAutofit/>
          </a:bodyPr>
          <a:lstStyle/>
          <a:p>
            <a:r>
              <a:rPr lang="en-US" sz="2000" u="sng" dirty="0"/>
              <a:t>Berkeley</a:t>
            </a:r>
            <a:r>
              <a:rPr lang="en-US" sz="2000" dirty="0"/>
              <a:t> (almost solipsism):</a:t>
            </a:r>
            <a:br>
              <a:rPr lang="en-US" sz="2000" dirty="0"/>
            </a:br>
            <a:r>
              <a:rPr lang="en-US" sz="2000" dirty="0"/>
              <a:t>You are only aware of your own thoughts.  External reality is an unnecessary hypothesis. (This has become a popular academic position again. Does anyone really believe it?) However, to account for the similarity of perceptions of different people (rather than claim we are all simply thoughts of his) Berkeley invokes the mind of God, in which he claims we all partake.</a:t>
            </a:r>
          </a:p>
          <a:p>
            <a:pPr lvl="1"/>
            <a:r>
              <a:rPr lang="en-US" sz="2000" dirty="0"/>
              <a:t>But: Why is it better to postulate "God's mind" than to go with the naïve postulate of reality?  If it is meaningless to think of a reality without mind, why does the world in our minds have so much evidence of evolution, death </a:t>
            </a:r>
            <a:r>
              <a:rPr lang="en-US" sz="2000" dirty="0" smtClean="0"/>
              <a:t>etc., </a:t>
            </a:r>
            <a:r>
              <a:rPr lang="en-US" sz="2000" dirty="0"/>
              <a:t>just as if reality went its way independent of our minds? </a:t>
            </a:r>
            <a:endParaRPr lang="en-US" sz="2000" dirty="0" smtClean="0"/>
          </a:p>
          <a:p>
            <a:pPr>
              <a:buNone/>
            </a:pPr>
            <a:endParaRPr lang="en-US" sz="2000" dirty="0" smtClean="0"/>
          </a:p>
          <a:p>
            <a:r>
              <a:rPr lang="en-US" sz="2000" dirty="0"/>
              <a:t>Traditional answer to Berkeley:</a:t>
            </a:r>
          </a:p>
          <a:p>
            <a:pPr lvl="1"/>
            <a:r>
              <a:rPr lang="en-US" sz="2000" dirty="0"/>
              <a:t>If a stone isn't real, go ahead and kick it.</a:t>
            </a:r>
          </a:p>
          <a:p>
            <a:r>
              <a:rPr lang="en-US" sz="2000" dirty="0"/>
              <a:t>Russell's answer to B: </a:t>
            </a:r>
          </a:p>
          <a:p>
            <a:pPr lvl="1"/>
            <a:r>
              <a:rPr lang="en-US" sz="2000" dirty="0"/>
              <a:t>If the world is all in my imagination, why does it include the parts of Whitehead's book which I don't understand?</a:t>
            </a:r>
          </a:p>
        </p:txBody>
      </p:sp>
    </p:spTree>
    <p:extLst>
      <p:ext uri="{BB962C8B-B14F-4D97-AF65-F5344CB8AC3E}">
        <p14:creationId xmlns:p14="http://schemas.microsoft.com/office/powerpoint/2010/main" val="2048539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a:t>
            </a:r>
            <a:endParaRPr lang="en-US" dirty="0"/>
          </a:p>
        </p:txBody>
      </p:sp>
      <p:sp>
        <p:nvSpPr>
          <p:cNvPr id="3" name="Content Placeholder 2"/>
          <p:cNvSpPr>
            <a:spLocks noGrp="1"/>
          </p:cNvSpPr>
          <p:nvPr>
            <p:ph idx="1"/>
          </p:nvPr>
        </p:nvSpPr>
        <p:spPr>
          <a:xfrm>
            <a:off x="0" y="1371600"/>
            <a:ext cx="9144000" cy="4754563"/>
          </a:xfrm>
        </p:spPr>
        <p:txBody>
          <a:bodyPr>
            <a:normAutofit fontScale="92500" lnSpcReduction="10000"/>
          </a:bodyPr>
          <a:lstStyle/>
          <a:p>
            <a:r>
              <a:rPr lang="en-US" dirty="0"/>
              <a:t>“</a:t>
            </a:r>
            <a:r>
              <a:rPr lang="en-US" sz="2600" i="1" dirty="0"/>
              <a:t>One passage of Democritus that does survive is a dialogue between the intellect and the senses. The intellect starts out, saying: "By convention there is sweetness, by convention bitterness, by convention color, in reality only atoms and the void</a:t>
            </a:r>
            <a:r>
              <a:rPr lang="en-US" i="1" dirty="0"/>
              <a:t>."</a:t>
            </a:r>
            <a:r>
              <a:rPr lang="en-US" dirty="0"/>
              <a:t> In my book, this one line already puts Democritus shoulder-to-shoulder with Plato, Aristotle, or any other ancient philosopher you care to name. But the dialogue doesn't stop there. The senses respond, saying: </a:t>
            </a:r>
            <a:r>
              <a:rPr lang="en-US" i="1" dirty="0"/>
              <a:t>"</a:t>
            </a:r>
            <a:r>
              <a:rPr lang="en-US" sz="2600" dirty="0"/>
              <a:t>Foolish intellect! Do you seek to overthrow us, while it is from us that you take your evidence</a:t>
            </a:r>
            <a:r>
              <a:rPr lang="en-US" sz="2600" dirty="0" smtClean="0"/>
              <a:t>?”</a:t>
            </a:r>
          </a:p>
          <a:p>
            <a:pPr lvl="1"/>
            <a:r>
              <a:rPr lang="en-US" i="1" dirty="0" smtClean="0"/>
              <a:t>Scott Aaronson</a:t>
            </a:r>
            <a:endParaRPr lang="en-US" dirty="0"/>
          </a:p>
        </p:txBody>
      </p:sp>
    </p:spTree>
    <p:extLst>
      <p:ext uri="{BB962C8B-B14F-4D97-AF65-F5344CB8AC3E}">
        <p14:creationId xmlns:p14="http://schemas.microsoft.com/office/powerpoint/2010/main" val="3974579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u="sng" dirty="0"/>
              <a:t>Some ideas people argue </a:t>
            </a:r>
            <a:r>
              <a:rPr lang="en-US" u="sng" dirty="0" smtClean="0"/>
              <a:t>about</a:t>
            </a:r>
            <a:br>
              <a:rPr lang="en-US" u="sng" dirty="0" smtClean="0"/>
            </a:br>
            <a:r>
              <a:rPr lang="en-US" sz="2200" dirty="0"/>
              <a:t>fortunately, we have a busy semester and don't have to argue about them here, unless there's time and interest</a:t>
            </a:r>
            <a:r>
              <a:rPr lang="en-US" sz="2200" dirty="0" smtClean="0"/>
              <a:t>!</a:t>
            </a:r>
            <a:endParaRPr lang="en-US" sz="2200" dirty="0"/>
          </a:p>
        </p:txBody>
      </p:sp>
      <p:sp>
        <p:nvSpPr>
          <p:cNvPr id="3" name="Content Placeholder 2"/>
          <p:cNvSpPr>
            <a:spLocks noGrp="1"/>
          </p:cNvSpPr>
          <p:nvPr>
            <p:ph idx="1"/>
          </p:nvPr>
        </p:nvSpPr>
        <p:spPr>
          <a:xfrm>
            <a:off x="34159" y="1143000"/>
            <a:ext cx="9144000" cy="4572000"/>
          </a:xfrm>
        </p:spPr>
        <p:txBody>
          <a:bodyPr>
            <a:normAutofit lnSpcReduction="10000"/>
          </a:bodyPr>
          <a:lstStyle/>
          <a:p>
            <a:r>
              <a:rPr lang="en-US" sz="2000" dirty="0"/>
              <a:t>Dualism:  </a:t>
            </a:r>
            <a:endParaRPr lang="en-US" sz="2000" dirty="0" smtClean="0"/>
          </a:p>
          <a:p>
            <a:pPr lvl="1"/>
            <a:r>
              <a:rPr lang="en-US" sz="1800" dirty="0" smtClean="0"/>
              <a:t>It </a:t>
            </a:r>
            <a:r>
              <a:rPr lang="en-US" sz="1800" dirty="0"/>
              <a:t>is often assumed that Mind and matter are two separate categories.  That runs into some obvious problems, in that all the minds of which we are aware are obviously strongly affected by their material underpinnings. (alcohol…) Furthermore, minds evolved in a seemingly continuous way from matter that seems mindless. Is there a way to get around the apparent dualism? Can mind affect matter and </a:t>
            </a:r>
            <a:r>
              <a:rPr lang="en-US" sz="1800" i="1" dirty="0"/>
              <a:t>vice versa</a:t>
            </a:r>
            <a:r>
              <a:rPr lang="en-US" sz="1800" dirty="0"/>
              <a:t>?  If so, in what way are they distinct? Why not just describe mind as a particular organization of matter? </a:t>
            </a:r>
          </a:p>
          <a:p>
            <a:r>
              <a:rPr lang="en-US" sz="2000" dirty="0"/>
              <a:t>Berkeley says everything is mind.  (no matter) </a:t>
            </a:r>
          </a:p>
          <a:p>
            <a:pPr lvl="1"/>
            <a:r>
              <a:rPr lang="en-US" sz="1800" dirty="0"/>
              <a:t>But he then has to add assumptions about the universal mind that, in effect, are equivalent to assuming a material world.</a:t>
            </a:r>
          </a:p>
          <a:p>
            <a:r>
              <a:rPr lang="en-US" sz="2000" dirty="0"/>
              <a:t> Russell says everything is matter. (never mind)  </a:t>
            </a:r>
          </a:p>
          <a:p>
            <a:pPr lvl="1"/>
            <a:r>
              <a:rPr lang="en-US" sz="1800" dirty="0"/>
              <a:t>How does one test this claim? </a:t>
            </a:r>
            <a:endParaRPr lang="en-US" sz="1800" dirty="0" smtClean="0"/>
          </a:p>
          <a:p>
            <a:pPr lvl="1"/>
            <a:r>
              <a:rPr lang="en-US" sz="1800" dirty="0" smtClean="0"/>
              <a:t>defines </a:t>
            </a:r>
            <a:r>
              <a:rPr lang="en-US" sz="1800" dirty="0"/>
              <a:t>matter as "that which obeys the laws of </a:t>
            </a:r>
            <a:r>
              <a:rPr lang="en-US" sz="1800" dirty="0" smtClean="0"/>
              <a:t>physics” Which </a:t>
            </a:r>
            <a:r>
              <a:rPr lang="en-US" sz="1800" dirty="0"/>
              <a:t>laws? </a:t>
            </a:r>
            <a:br>
              <a:rPr lang="en-US" sz="1800" dirty="0"/>
            </a:br>
            <a:r>
              <a:rPr lang="en-US" sz="1800" dirty="0"/>
              <a:t>We still don't have all the laws of physics! If we say that the laws of physics are the things needed to describe how everything behaves, isn’t our argument circular?</a:t>
            </a:r>
          </a:p>
          <a:p>
            <a:pPr marL="0" indent="0">
              <a:buNone/>
            </a:pPr>
            <a:endParaRPr lang="en-US" dirty="0"/>
          </a:p>
        </p:txBody>
      </p:sp>
    </p:spTree>
    <p:extLst>
      <p:ext uri="{BB962C8B-B14F-4D97-AF65-F5344CB8AC3E}">
        <p14:creationId xmlns:p14="http://schemas.microsoft.com/office/powerpoint/2010/main" val="1052519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2333</Words>
  <Application>Microsoft Macintosh PowerPoint</Application>
  <PresentationFormat>On-screen Show (4:3)</PresentationFormat>
  <Paragraphs>225</Paragraphs>
  <Slides>29</Slides>
  <Notes>0</Notes>
  <HiddenSlides>9</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Equation</vt:lpstr>
      <vt:lpstr>Picture</vt:lpstr>
      <vt:lpstr> Search for the ether  </vt:lpstr>
      <vt:lpstr>Philosophical pause: Reductionism   (now that we have some fundamental laws)</vt:lpstr>
      <vt:lpstr>Reductionism</vt:lpstr>
      <vt:lpstr>Explicit Philosophy</vt:lpstr>
      <vt:lpstr>Views of Reality: a spectrum</vt:lpstr>
      <vt:lpstr>Views of Reality: a spectrum</vt:lpstr>
      <vt:lpstr>Views of Reality: a spectrum</vt:lpstr>
      <vt:lpstr>Progress?</vt:lpstr>
      <vt:lpstr>Some ideas people argue about fortunately, we have a busy semester and don't have to argue about them here, unless there's time and interest!</vt:lpstr>
      <vt:lpstr>Materialism and Mentalism:</vt:lpstr>
      <vt:lpstr>Does the Earth Move?</vt:lpstr>
      <vt:lpstr>Why look for the ether?</vt:lpstr>
      <vt:lpstr>How to look for the ether</vt:lpstr>
      <vt:lpstr>Searches for the ether: Aberration</vt:lpstr>
      <vt:lpstr>More key searches for the ether</vt:lpstr>
      <vt:lpstr>More key searches for the ether</vt:lpstr>
      <vt:lpstr>More key searches for the ether</vt:lpstr>
      <vt:lpstr>The Searches don’t work</vt:lpstr>
      <vt:lpstr>Lorentz fixes a lot</vt:lpstr>
      <vt:lpstr>But are we moving?</vt:lpstr>
      <vt:lpstr>Michelson-Morley</vt:lpstr>
      <vt:lpstr>M-M  results</vt:lpstr>
      <vt:lpstr>Lorentz-Fitzgerald Contraction (1892)</vt:lpstr>
      <vt:lpstr>Ether effects</vt:lpstr>
      <vt:lpstr>The motion through the ether is undetectable!</vt:lpstr>
      <vt:lpstr>will the ether frame reveal itself?</vt:lpstr>
      <vt:lpstr>Stellar Aberration Revisited</vt:lpstr>
      <vt:lpstr>Einstein's approach</vt:lpstr>
      <vt:lpstr>Einstein’s two Postulates</vt:lpstr>
    </vt:vector>
  </TitlesOfParts>
  <Manager/>
  <Company>U of IL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the physics Some leftover philosophy </dc:title>
  <dc:subject/>
  <dc:creator>Physics</dc:creator>
  <cp:keywords/>
  <dc:description/>
  <cp:lastModifiedBy>David Ceperley</cp:lastModifiedBy>
  <cp:revision>39</cp:revision>
  <cp:lastPrinted>2014-02-13T17:45:32Z</cp:lastPrinted>
  <dcterms:created xsi:type="dcterms:W3CDTF">2013-09-19T01:37:23Z</dcterms:created>
  <dcterms:modified xsi:type="dcterms:W3CDTF">2015-02-09T21:50:36Z</dcterms:modified>
  <cp:category/>
</cp:coreProperties>
</file>