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1.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notesSlides/notesSlide2.xml" ContentType="application/vnd.openxmlformats-officedocument.presentationml.notesSlide+xml"/>
  <Override PartName="/ppt/embeddings/oleObject1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5" r:id="rId3"/>
    <p:sldId id="276" r:id="rId4"/>
    <p:sldId id="277" r:id="rId5"/>
    <p:sldId id="266" r:id="rId6"/>
    <p:sldId id="257" r:id="rId7"/>
    <p:sldId id="258" r:id="rId8"/>
    <p:sldId id="259" r:id="rId9"/>
    <p:sldId id="260" r:id="rId10"/>
    <p:sldId id="261" r:id="rId11"/>
    <p:sldId id="263" r:id="rId12"/>
    <p:sldId id="262" r:id="rId13"/>
    <p:sldId id="264" r:id="rId14"/>
    <p:sldId id="265" r:id="rId15"/>
    <p:sldId id="269" r:id="rId16"/>
    <p:sldId id="267" r:id="rId17"/>
    <p:sldId id="268" r:id="rId18"/>
    <p:sldId id="271" r:id="rId19"/>
    <p:sldId id="270"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52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4" Type="http://schemas.openxmlformats.org/officeDocument/2006/relationships/image" Target="../media/image11.emf"/><Relationship Id="rId1" Type="http://schemas.openxmlformats.org/officeDocument/2006/relationships/image" Target="../media/image8.wmf"/><Relationship Id="rId2"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F871F-1D4A-4E34-8212-51BC58C90C80}" type="datetimeFigureOut">
              <a:rPr lang="en-US" smtClean="0"/>
              <a:t>2/9/15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3AC2DD-7050-4478-8F2D-09C15615E7C2}" type="slidenum">
              <a:rPr lang="en-US" smtClean="0"/>
              <a:t>‹#›</a:t>
            </a:fld>
            <a:endParaRPr lang="en-US"/>
          </a:p>
        </p:txBody>
      </p:sp>
    </p:spTree>
    <p:extLst>
      <p:ext uri="{BB962C8B-B14F-4D97-AF65-F5344CB8AC3E}">
        <p14:creationId xmlns:p14="http://schemas.microsoft.com/office/powerpoint/2010/main" val="3978594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3AC2DD-7050-4478-8F2D-09C15615E7C2}" type="slidenum">
              <a:rPr lang="en-US" smtClean="0"/>
              <a:t>14</a:t>
            </a:fld>
            <a:endParaRPr lang="en-US"/>
          </a:p>
        </p:txBody>
      </p:sp>
    </p:spTree>
    <p:extLst>
      <p:ext uri="{BB962C8B-B14F-4D97-AF65-F5344CB8AC3E}">
        <p14:creationId xmlns:p14="http://schemas.microsoft.com/office/powerpoint/2010/main" val="1623070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3AC2DD-7050-4478-8F2D-09C15615E7C2}" type="slidenum">
              <a:rPr lang="en-US" smtClean="0"/>
              <a:t>18</a:t>
            </a:fld>
            <a:endParaRPr lang="en-US"/>
          </a:p>
        </p:txBody>
      </p:sp>
    </p:spTree>
    <p:extLst>
      <p:ext uri="{BB962C8B-B14F-4D97-AF65-F5344CB8AC3E}">
        <p14:creationId xmlns:p14="http://schemas.microsoft.com/office/powerpoint/2010/main" val="1276944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FF186D-FB2F-4772-B97D-468FF3E01482}"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2353056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F186D-FB2F-4772-B97D-468FF3E01482}"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771830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F186D-FB2F-4772-B97D-468FF3E01482}"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101583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FF186D-FB2F-4772-B97D-468FF3E01482}"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58613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F186D-FB2F-4772-B97D-468FF3E01482}" type="datetimeFigureOut">
              <a:rPr lang="en-US" smtClean="0"/>
              <a:t>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270031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FF186D-FB2F-4772-B97D-468FF3E01482}" type="datetimeFigureOut">
              <a:rPr lang="en-US" smtClean="0"/>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310773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FF186D-FB2F-4772-B97D-468FF3E01482}" type="datetimeFigureOut">
              <a:rPr lang="en-US" smtClean="0"/>
              <a:t>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205705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FF186D-FB2F-4772-B97D-468FF3E01482}" type="datetimeFigureOut">
              <a:rPr lang="en-US" smtClean="0"/>
              <a:t>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317300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F186D-FB2F-4772-B97D-468FF3E01482}" type="datetimeFigureOut">
              <a:rPr lang="en-US" smtClean="0"/>
              <a:t>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2171488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F186D-FB2F-4772-B97D-468FF3E01482}" type="datetimeFigureOut">
              <a:rPr lang="en-US" smtClean="0"/>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3484620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F186D-FB2F-4772-B97D-468FF3E01482}" type="datetimeFigureOut">
              <a:rPr lang="en-US" smtClean="0"/>
              <a:t>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9A88FE-FD81-40BC-A386-4565CC43C9F3}" type="slidenum">
              <a:rPr lang="en-US" smtClean="0"/>
              <a:t>‹#›</a:t>
            </a:fld>
            <a:endParaRPr lang="en-US"/>
          </a:p>
        </p:txBody>
      </p:sp>
    </p:spTree>
    <p:extLst>
      <p:ext uri="{BB962C8B-B14F-4D97-AF65-F5344CB8AC3E}">
        <p14:creationId xmlns:p14="http://schemas.microsoft.com/office/powerpoint/2010/main" val="42779291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F186D-FB2F-4772-B97D-468FF3E01482}" type="datetimeFigureOut">
              <a:rPr lang="en-US" smtClean="0"/>
              <a:t>2/9/15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A88FE-FD81-40BC-A386-4565CC43C9F3}" type="slidenum">
              <a:rPr lang="en-US" smtClean="0"/>
              <a:t>‹#›</a:t>
            </a:fld>
            <a:endParaRPr lang="en-US"/>
          </a:p>
        </p:txBody>
      </p:sp>
    </p:spTree>
    <p:extLst>
      <p:ext uri="{BB962C8B-B14F-4D97-AF65-F5344CB8AC3E}">
        <p14:creationId xmlns:p14="http://schemas.microsoft.com/office/powerpoint/2010/main" val="3727016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6.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7.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8.bin"/><Relationship Id="rId5" Type="http://schemas.openxmlformats.org/officeDocument/2006/relationships/image" Target="../media/image8.wmf"/><Relationship Id="rId6" Type="http://schemas.openxmlformats.org/officeDocument/2006/relationships/oleObject" Target="../embeddings/oleObject9.bin"/><Relationship Id="rId7" Type="http://schemas.openxmlformats.org/officeDocument/2006/relationships/image" Target="../media/image9.wmf"/><Relationship Id="rId8" Type="http://schemas.openxmlformats.org/officeDocument/2006/relationships/oleObject" Target="../embeddings/oleObject10.bin"/><Relationship Id="rId9" Type="http://schemas.openxmlformats.org/officeDocument/2006/relationships/image" Target="../media/image10.wmf"/><Relationship Id="rId10" Type="http://schemas.openxmlformats.org/officeDocument/2006/relationships/oleObject" Target="../embeddings/oleObject11.bin"/><Relationship Id="rId11" Type="http://schemas.openxmlformats.org/officeDocument/2006/relationships/image" Target="../media/image11.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2.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3.bin"/><Relationship Id="rId5" Type="http://schemas.openxmlformats.org/officeDocument/2006/relationships/image" Target="../media/image13.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5" Type="http://schemas.openxmlformats.org/officeDocument/2006/relationships/oleObject" Target="../embeddings/oleObject2.bin"/><Relationship Id="rId6"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3.wmf"/><Relationship Id="rId5" Type="http://schemas.openxmlformats.org/officeDocument/2006/relationships/oleObject" Target="../embeddings/oleObject4.bin"/><Relationship Id="rId6"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5.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772400" cy="1470025"/>
          </a:xfrm>
        </p:spPr>
        <p:txBody>
          <a:bodyPr>
            <a:normAutofit/>
          </a:bodyPr>
          <a:lstStyle/>
          <a:p>
            <a:r>
              <a:rPr lang="en-US" sz="3600" dirty="0" smtClean="0">
                <a:solidFill>
                  <a:schemeClr val="accent2"/>
                </a:solidFill>
              </a:rPr>
              <a:t>Introduction to Special Relativity</a:t>
            </a:r>
            <a:endParaRPr lang="en-US" sz="3600" dirty="0">
              <a:solidFill>
                <a:schemeClr val="accent2"/>
              </a:solidFill>
            </a:endParaRPr>
          </a:p>
        </p:txBody>
      </p:sp>
      <p:sp>
        <p:nvSpPr>
          <p:cNvPr id="3" name="Subtitle 2"/>
          <p:cNvSpPr>
            <a:spLocks noGrp="1"/>
          </p:cNvSpPr>
          <p:nvPr>
            <p:ph type="subTitle" idx="1"/>
          </p:nvPr>
        </p:nvSpPr>
        <p:spPr>
          <a:xfrm>
            <a:off x="457200" y="1524000"/>
            <a:ext cx="8382000" cy="2895600"/>
          </a:xfrm>
        </p:spPr>
        <p:txBody>
          <a:bodyPr>
            <a:normAutofit fontScale="77500" lnSpcReduction="20000"/>
          </a:bodyPr>
          <a:lstStyle/>
          <a:p>
            <a:pPr lvl="0"/>
            <a:r>
              <a:rPr lang="en-US" dirty="0">
                <a:solidFill>
                  <a:schemeClr val="tx1"/>
                </a:solidFill>
              </a:rPr>
              <a:t>Time Dilation</a:t>
            </a:r>
          </a:p>
          <a:p>
            <a:pPr lvl="0"/>
            <a:r>
              <a:rPr lang="en-US" dirty="0">
                <a:solidFill>
                  <a:schemeClr val="tx1"/>
                </a:solidFill>
              </a:rPr>
              <a:t>The Lorentz transformation</a:t>
            </a:r>
          </a:p>
          <a:p>
            <a:pPr lvl="0"/>
            <a:r>
              <a:rPr lang="en-US" dirty="0">
                <a:solidFill>
                  <a:schemeClr val="tx1"/>
                </a:solidFill>
              </a:rPr>
              <a:t>The unification of electricity and </a:t>
            </a:r>
            <a:r>
              <a:rPr lang="en-US" dirty="0" smtClean="0">
                <a:solidFill>
                  <a:schemeClr val="tx1"/>
                </a:solidFill>
              </a:rPr>
              <a:t>magnetism</a:t>
            </a:r>
          </a:p>
          <a:p>
            <a:pPr lvl="0"/>
            <a:endParaRPr lang="en-US" dirty="0">
              <a:solidFill>
                <a:schemeClr val="tx1"/>
              </a:solidFill>
            </a:endParaRPr>
          </a:p>
          <a:p>
            <a:pPr algn="l"/>
            <a:r>
              <a:rPr lang="en-US" sz="2900" dirty="0" smtClean="0">
                <a:solidFill>
                  <a:srgbClr val="C0504D"/>
                </a:solidFill>
              </a:rPr>
              <a:t>Quiz </a:t>
            </a:r>
            <a:r>
              <a:rPr lang="en-US" sz="2900" dirty="0" smtClean="0">
                <a:solidFill>
                  <a:srgbClr val="C0504D"/>
                </a:solidFill>
              </a:rPr>
              <a:t> </a:t>
            </a:r>
            <a:r>
              <a:rPr lang="en-US" sz="2900" dirty="0">
                <a:solidFill>
                  <a:srgbClr val="C0504D"/>
                </a:solidFill>
              </a:rPr>
              <a:t>Thursday, Feb </a:t>
            </a:r>
            <a:r>
              <a:rPr lang="en-US" sz="2900" dirty="0" smtClean="0">
                <a:solidFill>
                  <a:srgbClr val="C0504D"/>
                </a:solidFill>
              </a:rPr>
              <a:t>19th </a:t>
            </a:r>
            <a:r>
              <a:rPr lang="en-US" sz="2900" dirty="0">
                <a:solidFill>
                  <a:srgbClr val="C0504D"/>
                </a:solidFill>
              </a:rPr>
              <a:t>on relativity:</a:t>
            </a:r>
          </a:p>
          <a:p>
            <a:pPr algn="l"/>
            <a:r>
              <a:rPr lang="en-US" sz="2900" dirty="0">
                <a:solidFill>
                  <a:srgbClr val="C0504D"/>
                </a:solidFill>
              </a:rPr>
              <a:t>	Short answers. 20 </a:t>
            </a:r>
            <a:r>
              <a:rPr lang="en-US" sz="2900" dirty="0" err="1">
                <a:solidFill>
                  <a:srgbClr val="C0504D"/>
                </a:solidFill>
              </a:rPr>
              <a:t>mins</a:t>
            </a:r>
            <a:r>
              <a:rPr lang="en-US" sz="2900" dirty="0">
                <a:solidFill>
                  <a:srgbClr val="C0504D"/>
                </a:solidFill>
              </a:rPr>
              <a:t>. Closed book.</a:t>
            </a:r>
          </a:p>
          <a:p>
            <a:pPr algn="l"/>
            <a:r>
              <a:rPr lang="en-US" sz="2900" dirty="0">
                <a:solidFill>
                  <a:srgbClr val="C0504D"/>
                </a:solidFill>
              </a:rPr>
              <a:t>	Materials from </a:t>
            </a:r>
            <a:r>
              <a:rPr lang="en-US" sz="2900" dirty="0" err="1">
                <a:solidFill>
                  <a:srgbClr val="C0504D"/>
                </a:solidFill>
              </a:rPr>
              <a:t>Rohrlich</a:t>
            </a:r>
            <a:r>
              <a:rPr lang="en-US" sz="2900" dirty="0">
                <a:solidFill>
                  <a:srgbClr val="C0504D"/>
                </a:solidFill>
              </a:rPr>
              <a:t> pgs.34-88, Cushing </a:t>
            </a:r>
            <a:r>
              <a:rPr lang="en-US" sz="2900" dirty="0" err="1">
                <a:solidFill>
                  <a:srgbClr val="C0504D"/>
                </a:solidFill>
              </a:rPr>
              <a:t>Chpts</a:t>
            </a:r>
            <a:r>
              <a:rPr lang="en-US" sz="2900" dirty="0">
                <a:solidFill>
                  <a:srgbClr val="C0504D"/>
                </a:solidFill>
              </a:rPr>
              <a:t>. 13,16-17, 	</a:t>
            </a:r>
            <a:r>
              <a:rPr lang="en-US" sz="2900" dirty="0" err="1">
                <a:solidFill>
                  <a:srgbClr val="C0504D"/>
                </a:solidFill>
              </a:rPr>
              <a:t>Sklar</a:t>
            </a:r>
            <a:r>
              <a:rPr lang="en-US" sz="2900" dirty="0">
                <a:solidFill>
                  <a:srgbClr val="C0504D"/>
                </a:solidFill>
              </a:rPr>
              <a:t> pgs. 25-40 &amp; class notes.</a:t>
            </a:r>
          </a:p>
          <a:p>
            <a:pPr lvl="0"/>
            <a:endParaRPr lang="en-US" dirty="0">
              <a:solidFill>
                <a:schemeClr val="tx1"/>
              </a:solidFill>
            </a:endParaRPr>
          </a:p>
        </p:txBody>
      </p:sp>
      <p:sp>
        <p:nvSpPr>
          <p:cNvPr id="4" name="Subtitle 2"/>
          <p:cNvSpPr txBox="1">
            <a:spLocks/>
          </p:cNvSpPr>
          <p:nvPr/>
        </p:nvSpPr>
        <p:spPr>
          <a:xfrm>
            <a:off x="1219200" y="4572000"/>
            <a:ext cx="6400800" cy="2590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u="sng" dirty="0">
                <a:solidFill>
                  <a:schemeClr val="tx1"/>
                </a:solidFill>
              </a:rPr>
              <a:t>Coming up:</a:t>
            </a:r>
            <a:endParaRPr lang="en-US" sz="2400" dirty="0">
              <a:solidFill>
                <a:schemeClr val="tx1"/>
              </a:solidFill>
            </a:endParaRPr>
          </a:p>
          <a:p>
            <a:pPr lvl="0" algn="l"/>
            <a:r>
              <a:rPr lang="en-US" sz="1800" dirty="0">
                <a:solidFill>
                  <a:schemeClr val="tx1"/>
                </a:solidFill>
              </a:rPr>
              <a:t>E = mc</a:t>
            </a:r>
            <a:r>
              <a:rPr lang="en-US" sz="1800" baseline="30000" dirty="0">
                <a:solidFill>
                  <a:schemeClr val="tx1"/>
                </a:solidFill>
              </a:rPr>
              <a:t>2</a:t>
            </a:r>
            <a:r>
              <a:rPr lang="en-US" sz="1800" dirty="0">
                <a:solidFill>
                  <a:schemeClr val="tx1"/>
                </a:solidFill>
              </a:rPr>
              <a:t> and speed limits </a:t>
            </a:r>
          </a:p>
          <a:p>
            <a:pPr lvl="0" algn="l"/>
            <a:r>
              <a:rPr lang="en-US" sz="1800" dirty="0">
                <a:solidFill>
                  <a:schemeClr val="tx1"/>
                </a:solidFill>
              </a:rPr>
              <a:t>4-dimensional physics</a:t>
            </a:r>
          </a:p>
          <a:p>
            <a:pPr lvl="0" algn="l"/>
            <a:r>
              <a:rPr lang="en-US" sz="1800" dirty="0">
                <a:solidFill>
                  <a:schemeClr val="tx1"/>
                </a:solidFill>
              </a:rPr>
              <a:t>What does “mass” mean?</a:t>
            </a:r>
          </a:p>
          <a:p>
            <a:pPr lvl="0" algn="l"/>
            <a:r>
              <a:rPr lang="en-US" sz="1800" dirty="0">
                <a:solidFill>
                  <a:schemeClr val="tx1"/>
                </a:solidFill>
              </a:rPr>
              <a:t>Causality in special relativity</a:t>
            </a:r>
          </a:p>
          <a:p>
            <a:pPr lvl="0" algn="l"/>
            <a:r>
              <a:rPr lang="en-US" sz="1800" dirty="0">
                <a:solidFill>
                  <a:schemeClr val="tx1"/>
                </a:solidFill>
              </a:rPr>
              <a:t>The twin paradox</a:t>
            </a:r>
          </a:p>
        </p:txBody>
      </p:sp>
    </p:spTree>
    <p:extLst>
      <p:ext uri="{BB962C8B-B14F-4D97-AF65-F5344CB8AC3E}">
        <p14:creationId xmlns:p14="http://schemas.microsoft.com/office/powerpoint/2010/main" val="160433135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smtClean="0">
                <a:solidFill>
                  <a:srgbClr val="C0504D"/>
                </a:solidFill>
              </a:rPr>
              <a:t>What’s Relative?</a:t>
            </a:r>
            <a:endParaRPr lang="en-US" sz="3600" dirty="0">
              <a:solidFill>
                <a:srgbClr val="C0504D"/>
              </a:solidFill>
            </a:endParaRPr>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r>
              <a:rPr lang="en-US" dirty="0"/>
              <a:t>Being at the same place (at different times) is also relative.  This was known by Galileo.  Think about the meal you eat while travelling on a </a:t>
            </a:r>
            <a:r>
              <a:rPr lang="en-US" dirty="0" smtClean="0"/>
              <a:t>boat.</a:t>
            </a:r>
          </a:p>
          <a:p>
            <a:pPr lvl="1"/>
            <a:r>
              <a:rPr lang="en-US" dirty="0" smtClean="0"/>
              <a:t>Notice</a:t>
            </a:r>
            <a:r>
              <a:rPr lang="en-US" dirty="0"/>
              <a:t>: we assumed that simultaneity </a:t>
            </a:r>
            <a:r>
              <a:rPr lang="en-US" u="sng" dirty="0"/>
              <a:t>at the same place</a:t>
            </a:r>
            <a:r>
              <a:rPr lang="en-US" dirty="0"/>
              <a:t> was objective. If Fred was at the same place as Barney at the time one light flash reached, and Barney says they reached simultaneously, Fred was also there when the other flash hit.</a:t>
            </a:r>
          </a:p>
          <a:p>
            <a:endParaRPr lang="en-US" dirty="0"/>
          </a:p>
          <a:p>
            <a:r>
              <a:rPr lang="en-US" dirty="0"/>
              <a:t>Important note: </a:t>
            </a:r>
            <a:r>
              <a:rPr lang="en-US" dirty="0" smtClean="0"/>
              <a:t>once </a:t>
            </a:r>
            <a:r>
              <a:rPr lang="en-US" dirty="0"/>
              <a:t>again relativity is NOT a trivial reminder that "it takes a while to see things because light has a finite speed." </a:t>
            </a:r>
            <a:r>
              <a:rPr lang="en-US" dirty="0" err="1"/>
              <a:t>Romer</a:t>
            </a:r>
            <a:r>
              <a:rPr lang="en-US" dirty="0"/>
              <a:t> knew that, and it led to no changes in anyone's picture of space-time</a:t>
            </a:r>
            <a:r>
              <a:rPr lang="en-US" dirty="0">
                <a:solidFill>
                  <a:srgbClr val="FF0000"/>
                </a:solidFill>
              </a:rPr>
              <a:t>. </a:t>
            </a:r>
            <a:r>
              <a:rPr lang="en-US" dirty="0" smtClean="0">
                <a:solidFill>
                  <a:srgbClr val="FF0000"/>
                </a:solidFill>
              </a:rPr>
              <a:t>                              	If </a:t>
            </a:r>
            <a:r>
              <a:rPr lang="en-US" dirty="0">
                <a:solidFill>
                  <a:srgbClr val="FF0000"/>
                </a:solidFill>
              </a:rPr>
              <a:t>relativity seems obvious to you, you have not yet got it. </a:t>
            </a:r>
          </a:p>
          <a:p>
            <a:pPr marL="0" indent="0">
              <a:buNone/>
            </a:pPr>
            <a:endParaRPr lang="en-US" dirty="0"/>
          </a:p>
          <a:p>
            <a:r>
              <a:rPr lang="en-US" dirty="0"/>
              <a:t>Relativity is a description of the symmetry of space-time. If the "c" that appeared in the equations didn't correspond to the speed of something we use to view events, or even to the speed of anything at all, the structure of the theory would not change at all. It would just be harder to make up little stories to illustrate the theory.</a:t>
            </a:r>
          </a:p>
          <a:p>
            <a:pPr lvl="1"/>
            <a:r>
              <a:rPr lang="en-US" dirty="0"/>
              <a:t>(We'll soon see the equations in full form.)</a:t>
            </a:r>
          </a:p>
        </p:txBody>
      </p:sp>
    </p:spTree>
    <p:extLst>
      <p:ext uri="{BB962C8B-B14F-4D97-AF65-F5344CB8AC3E}">
        <p14:creationId xmlns:p14="http://schemas.microsoft.com/office/powerpoint/2010/main" val="50401772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a:solidFill>
                  <a:srgbClr val="C0504D"/>
                </a:solidFill>
              </a:rPr>
              <a:t>Are there any “real” effects </a:t>
            </a:r>
            <a:r>
              <a:rPr lang="en-US" sz="3600" dirty="0" smtClean="0">
                <a:solidFill>
                  <a:srgbClr val="C0504D"/>
                </a:solidFill>
              </a:rPr>
              <a:t>in </a:t>
            </a:r>
            <a:r>
              <a:rPr lang="en-US" sz="3600" dirty="0">
                <a:solidFill>
                  <a:srgbClr val="C0504D"/>
                </a:solidFill>
              </a:rPr>
              <a:t>all </a:t>
            </a:r>
            <a:r>
              <a:rPr lang="en-US" sz="3600" dirty="0" smtClean="0">
                <a:solidFill>
                  <a:srgbClr val="C0504D"/>
                </a:solidFill>
              </a:rPr>
              <a:t>this?</a:t>
            </a:r>
            <a:endParaRPr lang="en-US" sz="3600" dirty="0">
              <a:solidFill>
                <a:srgbClr val="C0504D"/>
              </a:solidFill>
            </a:endParaRPr>
          </a:p>
        </p:txBody>
      </p:sp>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dirty="0"/>
              <a:t>Consider cosmic ray </a:t>
            </a:r>
            <a:r>
              <a:rPr lang="en-US" dirty="0" err="1"/>
              <a:t>muons</a:t>
            </a:r>
            <a:r>
              <a:rPr lang="en-US" dirty="0"/>
              <a:t>, </a:t>
            </a:r>
            <a:r>
              <a:rPr lang="en-US" dirty="0" smtClean="0"/>
              <a:t/>
            </a:r>
            <a:br>
              <a:rPr lang="en-US" dirty="0" smtClean="0"/>
            </a:br>
            <a:r>
              <a:rPr lang="en-US" dirty="0" smtClean="0"/>
              <a:t>which </a:t>
            </a:r>
            <a:r>
              <a:rPr lang="en-US" dirty="0"/>
              <a:t>are </a:t>
            </a:r>
            <a:r>
              <a:rPr lang="en-US" dirty="0" smtClean="0"/>
              <a:t>produced </a:t>
            </a:r>
            <a:r>
              <a:rPr lang="en-US" dirty="0"/>
              <a:t>in the </a:t>
            </a:r>
            <a:r>
              <a:rPr lang="en-US" dirty="0" smtClean="0"/>
              <a:t/>
            </a:r>
            <a:br>
              <a:rPr lang="en-US" dirty="0" smtClean="0"/>
            </a:br>
            <a:r>
              <a:rPr lang="en-US" dirty="0" smtClean="0"/>
              <a:t>upper </a:t>
            </a:r>
            <a:r>
              <a:rPr lang="en-US" dirty="0"/>
              <a:t>atmosphere, </a:t>
            </a:r>
            <a:r>
              <a:rPr lang="en-US" dirty="0" smtClean="0"/>
              <a:t/>
            </a:r>
            <a:br>
              <a:rPr lang="en-US" dirty="0" smtClean="0"/>
            </a:br>
            <a:r>
              <a:rPr lang="en-US" dirty="0" smtClean="0"/>
              <a:t>25-50 </a:t>
            </a:r>
            <a:r>
              <a:rPr lang="en-US" dirty="0"/>
              <a:t>km above the ground.  </a:t>
            </a:r>
            <a:r>
              <a:rPr lang="en-US" dirty="0" smtClean="0"/>
              <a:t/>
            </a:r>
            <a:br>
              <a:rPr lang="en-US" dirty="0" smtClean="0"/>
            </a:br>
            <a:r>
              <a:rPr lang="en-US" dirty="0" smtClean="0"/>
              <a:t>These </a:t>
            </a:r>
            <a:r>
              <a:rPr lang="en-US" dirty="0"/>
              <a:t>particles only live about </a:t>
            </a:r>
            <a:r>
              <a:rPr lang="en-US" dirty="0" smtClean="0"/>
              <a:t/>
            </a:r>
            <a:br>
              <a:rPr lang="en-US" dirty="0" smtClean="0"/>
            </a:br>
            <a:r>
              <a:rPr lang="en-US" dirty="0" smtClean="0"/>
              <a:t>2 </a:t>
            </a:r>
            <a:r>
              <a:rPr lang="en-US" dirty="0"/>
              <a:t>microseconds, in which time </a:t>
            </a:r>
            <a:r>
              <a:rPr lang="en-US" dirty="0" smtClean="0"/>
              <a:t/>
            </a:r>
            <a:br>
              <a:rPr lang="en-US" dirty="0" smtClean="0"/>
            </a:br>
            <a:r>
              <a:rPr lang="en-US" dirty="0" smtClean="0"/>
              <a:t>they </a:t>
            </a:r>
            <a:r>
              <a:rPr lang="en-US" dirty="0"/>
              <a:t>can only travel a few hundred meters at the speed of light.  Nevertheless, a large number of them make it to the ground.  How is this possible</a:t>
            </a:r>
            <a:r>
              <a:rPr lang="en-US" dirty="0" smtClean="0"/>
              <a:t>?</a:t>
            </a:r>
            <a:br>
              <a:rPr lang="en-US" dirty="0" smtClean="0"/>
            </a:br>
            <a:endParaRPr lang="en-US" dirty="0"/>
          </a:p>
          <a:p>
            <a:r>
              <a:rPr lang="en-US" dirty="0"/>
              <a:t>The solution is time dilation.  When we say that </a:t>
            </a:r>
            <a:r>
              <a:rPr lang="en-US" dirty="0" err="1"/>
              <a:t>muons</a:t>
            </a:r>
            <a:r>
              <a:rPr lang="en-US" dirty="0"/>
              <a:t> live for </a:t>
            </a:r>
            <a:br>
              <a:rPr lang="en-US" dirty="0"/>
            </a:br>
            <a:r>
              <a:rPr lang="en-US" dirty="0"/>
              <a:t>2 µs, we mean as measured when the </a:t>
            </a:r>
            <a:r>
              <a:rPr lang="en-US" dirty="0" err="1"/>
              <a:t>muon</a:t>
            </a:r>
            <a:r>
              <a:rPr lang="en-US" dirty="0"/>
              <a:t> is at rest.   A moving </a:t>
            </a:r>
            <a:r>
              <a:rPr lang="en-US" dirty="0" err="1"/>
              <a:t>muon</a:t>
            </a:r>
            <a:r>
              <a:rPr lang="en-US" dirty="0"/>
              <a:t> suffers (from our point of view) time dilation.  Its clock runs slowly, and it lives longer.  Time dilation factors of 100 are not uncommon in cosmic rays, so many </a:t>
            </a:r>
            <a:r>
              <a:rPr lang="en-US" dirty="0" err="1"/>
              <a:t>muons</a:t>
            </a:r>
            <a:r>
              <a:rPr lang="en-US" dirty="0"/>
              <a:t> survive the trip to the surface.</a:t>
            </a:r>
          </a:p>
          <a:p>
            <a:r>
              <a:rPr lang="en-US" dirty="0"/>
              <a:t>In order for SR to be self consistent all clocks must be affected the same way.  Thus, time dilation is </a:t>
            </a:r>
            <a:r>
              <a:rPr lang="en-US" b="1" dirty="0"/>
              <a:t>not</a:t>
            </a:r>
            <a:r>
              <a:rPr lang="en-US" dirty="0"/>
              <a:t> a property of any specific mechanism, but of time itself.</a:t>
            </a:r>
          </a:p>
          <a:p>
            <a:r>
              <a:rPr lang="en-US" dirty="0"/>
              <a:t>What does the </a:t>
            </a:r>
            <a:r>
              <a:rPr lang="en-US" dirty="0" err="1"/>
              <a:t>muon</a:t>
            </a:r>
            <a:r>
              <a:rPr lang="en-US" dirty="0"/>
              <a:t> see?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14986550"/>
              </p:ext>
            </p:extLst>
          </p:nvPr>
        </p:nvGraphicFramePr>
        <p:xfrm>
          <a:off x="3962399" y="762000"/>
          <a:ext cx="5160579" cy="1491730"/>
        </p:xfrm>
        <a:graphic>
          <a:graphicData uri="http://schemas.openxmlformats.org/presentationml/2006/ole">
            <mc:AlternateContent xmlns:mc="http://schemas.openxmlformats.org/markup-compatibility/2006">
              <mc:Choice xmlns:v="urn:schemas-microsoft-com:vml" Requires="v">
                <p:oleObj spid="_x0000_s5159" name="Picture" r:id="rId3" imgW="3657600" imgH="1057275" progId="Word.Picture.8">
                  <p:embed/>
                </p:oleObj>
              </mc:Choice>
              <mc:Fallback>
                <p:oleObj name="Picture" r:id="rId3" imgW="3657600" imgH="1057275"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399" y="762000"/>
                        <a:ext cx="5160579" cy="1491730"/>
                      </a:xfrm>
                      <a:prstGeom prst="rect">
                        <a:avLst/>
                      </a:prstGeom>
                      <a:noFill/>
                    </p:spPr>
                  </p:pic>
                </p:oleObj>
              </mc:Fallback>
            </mc:AlternateContent>
          </a:graphicData>
        </a:graphic>
      </p:graphicFrame>
    </p:spTree>
    <p:extLst>
      <p:ext uri="{BB962C8B-B14F-4D97-AF65-F5344CB8AC3E}">
        <p14:creationId xmlns:p14="http://schemas.microsoft.com/office/powerpoint/2010/main" val="422911963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err="1" smtClean="0">
                <a:solidFill>
                  <a:srgbClr val="C0504D"/>
                </a:solidFill>
              </a:rPr>
              <a:t>Muon’s</a:t>
            </a:r>
            <a:r>
              <a:rPr lang="en-US" sz="3600" dirty="0" smtClean="0">
                <a:solidFill>
                  <a:srgbClr val="C0504D"/>
                </a:solidFill>
              </a:rPr>
              <a:t> View</a:t>
            </a:r>
            <a:endParaRPr lang="en-US" sz="3600" dirty="0">
              <a:solidFill>
                <a:srgbClr val="C0504D"/>
              </a:solidFill>
            </a:endParaRPr>
          </a:p>
        </p:txBody>
      </p:sp>
      <p:sp>
        <p:nvSpPr>
          <p:cNvPr id="3" name="Content Placeholder 2"/>
          <p:cNvSpPr>
            <a:spLocks noGrp="1"/>
          </p:cNvSpPr>
          <p:nvPr>
            <p:ph idx="1"/>
          </p:nvPr>
        </p:nvSpPr>
        <p:spPr>
          <a:xfrm>
            <a:off x="0" y="1143000"/>
            <a:ext cx="9144000" cy="4983163"/>
          </a:xfrm>
        </p:spPr>
        <p:txBody>
          <a:bodyPr>
            <a:normAutofit fontScale="92500" lnSpcReduction="10000"/>
          </a:bodyPr>
          <a:lstStyle/>
          <a:p>
            <a:r>
              <a:rPr lang="en-US" sz="2000" dirty="0"/>
              <a:t>From its point of view, there is no time dilation, but the atmosphere (which is moving) is Lorentz contracted. In the 2 µs </a:t>
            </a:r>
            <a:r>
              <a:rPr lang="en-US" sz="2000" dirty="0" err="1"/>
              <a:t>muon</a:t>
            </a:r>
            <a:r>
              <a:rPr lang="en-US" sz="2000" dirty="0"/>
              <a:t> lifetime, the earth, </a:t>
            </a:r>
            <a:r>
              <a:rPr lang="en-US" sz="2000" dirty="0" smtClean="0"/>
              <a:t>traveling </a:t>
            </a:r>
            <a:r>
              <a:rPr lang="en-US" sz="2000" dirty="0"/>
              <a:t>close to c, has time to collide with the </a:t>
            </a:r>
            <a:r>
              <a:rPr lang="en-US" sz="2000" dirty="0" err="1"/>
              <a:t>muon</a:t>
            </a:r>
            <a:r>
              <a:rPr lang="en-US" sz="2000" dirty="0"/>
              <a:t> because it starts close by</a:t>
            </a:r>
            <a:r>
              <a:rPr lang="en-US" sz="2000" dirty="0" smtClean="0"/>
              <a:t>.</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a:t>Both observers agree the </a:t>
            </a:r>
            <a:r>
              <a:rPr lang="en-US" sz="2000" dirty="0" err="1"/>
              <a:t>muon</a:t>
            </a:r>
            <a:r>
              <a:rPr lang="en-US" sz="2000" dirty="0"/>
              <a:t> will reach the surface. </a:t>
            </a:r>
            <a:br>
              <a:rPr lang="en-US" sz="2000" dirty="0"/>
            </a:br>
            <a:r>
              <a:rPr lang="en-US" sz="2000" dirty="0"/>
              <a:t> </a:t>
            </a:r>
            <a:endParaRPr lang="en-US" sz="2000" dirty="0" smtClean="0"/>
          </a:p>
          <a:p>
            <a:r>
              <a:rPr lang="en-US" sz="2000" dirty="0" smtClean="0"/>
              <a:t>They </a:t>
            </a:r>
            <a:r>
              <a:rPr lang="en-US" sz="2000" dirty="0"/>
              <a:t>disagree about </a:t>
            </a:r>
            <a:r>
              <a:rPr lang="en-US" sz="2000" i="1" dirty="0"/>
              <a:t>why</a:t>
            </a:r>
            <a:r>
              <a:rPr lang="en-US" sz="2000" dirty="0"/>
              <a:t> this is so, i.e. they disagree about the values of some particular quantities used in the calculation leading to the agreed conclusion about whether the event occurs.</a:t>
            </a:r>
          </a:p>
          <a:p>
            <a:pPr marL="0" indent="0">
              <a:buNone/>
            </a:pPr>
            <a:endParaRPr lang="en-US" sz="2000" dirty="0"/>
          </a:p>
          <a:p>
            <a:r>
              <a:rPr lang="en-US" sz="2000" dirty="0"/>
              <a:t>This is just one example from a huge number of applications. You can't even build a good electron microscope if you ignore </a:t>
            </a:r>
            <a:r>
              <a:rPr lang="en-US" sz="2000" dirty="0" smtClean="0"/>
              <a:t>relativity or make a GPS system accurate (position errors would accumulate several kilometers per day).</a:t>
            </a:r>
            <a:endParaRPr lang="en-US" sz="2000" dirty="0"/>
          </a:p>
          <a:p>
            <a:endParaRPr lang="en-US" sz="20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118973627"/>
              </p:ext>
            </p:extLst>
          </p:nvPr>
        </p:nvGraphicFramePr>
        <p:xfrm>
          <a:off x="1219200" y="2286000"/>
          <a:ext cx="5387975" cy="1158875"/>
        </p:xfrm>
        <a:graphic>
          <a:graphicData uri="http://schemas.openxmlformats.org/presentationml/2006/ole">
            <mc:AlternateContent xmlns:mc="http://schemas.openxmlformats.org/markup-compatibility/2006">
              <mc:Choice xmlns:v="urn:schemas-microsoft-com:vml" Requires="v">
                <p:oleObj spid="_x0000_s6183" name="Picture" r:id="rId3" imgW="4038600" imgH="866775" progId="Word.Picture.8">
                  <p:embed/>
                </p:oleObj>
              </mc:Choice>
              <mc:Fallback>
                <p:oleObj name="Picture" r:id="rId3" imgW="4038600" imgH="866775"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286000"/>
                        <a:ext cx="5387975" cy="1158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80515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a:solidFill>
                  <a:srgbClr val="C0504D"/>
                </a:solidFill>
              </a:rPr>
              <a:t>The symmetry of special relativity</a:t>
            </a:r>
          </a:p>
        </p:txBody>
      </p:sp>
      <p:sp>
        <p:nvSpPr>
          <p:cNvPr id="3" name="Content Placeholder 2"/>
          <p:cNvSpPr>
            <a:spLocks noGrp="1"/>
          </p:cNvSpPr>
          <p:nvPr>
            <p:ph idx="1"/>
          </p:nvPr>
        </p:nvSpPr>
        <p:spPr>
          <a:xfrm>
            <a:off x="15766" y="1219200"/>
            <a:ext cx="9144000" cy="5638800"/>
          </a:xfrm>
        </p:spPr>
        <p:txBody>
          <a:bodyPr>
            <a:normAutofit fontScale="77500" lnSpcReduction="20000"/>
          </a:bodyPr>
          <a:lstStyle/>
          <a:p>
            <a:pPr lvl="0"/>
            <a:r>
              <a:rPr lang="en-US" dirty="0"/>
              <a:t>Special Relativity is a symmetry of the laws of physics. It says that if you look at some set of events from any one of a collection of different reference frames in constant relative motion, the laws needed to describe the events don't change. Galilean relativity said the same thing</a:t>
            </a:r>
            <a:r>
              <a:rPr lang="en-US" dirty="0" smtClean="0"/>
              <a:t>.</a:t>
            </a:r>
          </a:p>
          <a:p>
            <a:pPr lvl="1"/>
            <a:r>
              <a:rPr lang="en-US" dirty="0" smtClean="0"/>
              <a:t> </a:t>
            </a:r>
            <a:r>
              <a:rPr lang="en-US" dirty="0"/>
              <a:t>But Maxwell's laws didn't obey Galilean relativity. </a:t>
            </a:r>
          </a:p>
          <a:p>
            <a:pPr lvl="1"/>
            <a:r>
              <a:rPr lang="en-US" dirty="0" smtClean="0"/>
              <a:t>G's </a:t>
            </a:r>
            <a:r>
              <a:rPr lang="en-US" dirty="0"/>
              <a:t>relativity made assumptions about how some particular quantities (distance, time, mass…) changed between different frames (i.e. that they didn't change) , and those assumptions turned out to be wrong. </a:t>
            </a:r>
          </a:p>
          <a:p>
            <a:r>
              <a:rPr lang="en-US" dirty="0"/>
              <a:t>In  Special Relativity</a:t>
            </a:r>
          </a:p>
          <a:p>
            <a:pPr lvl="1"/>
            <a:r>
              <a:rPr lang="en-US" dirty="0"/>
              <a:t>Moving clocks run slowly, but each person thinks his clock is at rest.</a:t>
            </a:r>
          </a:p>
          <a:p>
            <a:pPr lvl="1"/>
            <a:r>
              <a:rPr lang="en-US" dirty="0"/>
              <a:t>Moving rulers are Lorentz contracted along the direction of motion, but each person thinks his ruler is at rest.</a:t>
            </a:r>
          </a:p>
          <a:p>
            <a:pPr lvl="1"/>
            <a:r>
              <a:rPr lang="en-US" dirty="0"/>
              <a:t>Another invariant feature is whether or not two objects are at the same place at the same time. Can you think of an argument why you would expect that to be invariant</a:t>
            </a:r>
            <a:r>
              <a:rPr lang="en-US" dirty="0" smtClean="0"/>
              <a:t>?</a:t>
            </a:r>
            <a:endParaRPr lang="en-US" dirty="0"/>
          </a:p>
        </p:txBody>
      </p:sp>
    </p:spTree>
    <p:extLst>
      <p:ext uri="{BB962C8B-B14F-4D97-AF65-F5344CB8AC3E}">
        <p14:creationId xmlns:p14="http://schemas.microsoft.com/office/powerpoint/2010/main" val="2450579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t> </a:t>
            </a:r>
            <a:r>
              <a:rPr lang="en-US" sz="3600" dirty="0">
                <a:solidFill>
                  <a:srgbClr val="C0504D"/>
                </a:solidFill>
              </a:rPr>
              <a:t>Lorentz transformation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882100"/>
              </p:ext>
            </p:extLst>
          </p:nvPr>
        </p:nvGraphicFramePr>
        <p:xfrm>
          <a:off x="10511" y="3401568"/>
          <a:ext cx="6057900" cy="1399032"/>
        </p:xfrm>
        <a:graphic>
          <a:graphicData uri="http://schemas.openxmlformats.org/drawingml/2006/table">
            <a:tbl>
              <a:tblPr>
                <a:tableStyleId>{5C22544A-7EE6-4342-B048-85BDC9FD1C3A}</a:tableStyleId>
              </a:tblPr>
              <a:tblGrid>
                <a:gridCol w="2590800"/>
                <a:gridCol w="3467100"/>
              </a:tblGrid>
              <a:tr h="246888">
                <a:tc>
                  <a:txBody>
                    <a:bodyPr/>
                    <a:lstStyle/>
                    <a:p>
                      <a:pPr marL="331470" marR="0">
                        <a:spcBef>
                          <a:spcPts val="0"/>
                        </a:spcBef>
                        <a:spcAft>
                          <a:spcPts val="0"/>
                        </a:spcAft>
                        <a:tabLst>
                          <a:tab pos="2514600" algn="l"/>
                        </a:tabLst>
                      </a:pPr>
                      <a:r>
                        <a:rPr lang="en-US" sz="1800" dirty="0">
                          <a:effectLst/>
                        </a:rPr>
                        <a:t> </a:t>
                      </a:r>
                      <a:endParaRPr lang="en-US" sz="1200" dirty="0">
                        <a:effectLst/>
                        <a:latin typeface="Times"/>
                        <a:ea typeface="Times New Roman"/>
                        <a:cs typeface="Times New Roman"/>
                      </a:endParaRPr>
                    </a:p>
                  </a:txBody>
                  <a:tcPr marL="68580" marR="68580" marT="0" marB="0">
                    <a:solidFill>
                      <a:schemeClr val="bg1"/>
                    </a:solidFill>
                  </a:tcPr>
                </a:tc>
                <a:tc>
                  <a:txBody>
                    <a:bodyPr/>
                    <a:lstStyle/>
                    <a:p>
                      <a:pPr marL="102870" marR="0">
                        <a:spcBef>
                          <a:spcPts val="1200"/>
                        </a:spcBef>
                        <a:spcAft>
                          <a:spcPts val="0"/>
                        </a:spcAft>
                        <a:tabLst>
                          <a:tab pos="2514600" algn="l"/>
                        </a:tabLst>
                      </a:pPr>
                      <a:endParaRPr lang="en-US" sz="1800" dirty="0">
                        <a:effectLst/>
                        <a:latin typeface="Helvetica"/>
                        <a:ea typeface="Times New Roman"/>
                        <a:cs typeface="Times New Roman"/>
                      </a:endParaRPr>
                    </a:p>
                  </a:txBody>
                  <a:tcPr marL="68580" marR="68580" marT="0" marB="0">
                    <a:solidFill>
                      <a:schemeClr val="bg1"/>
                    </a:solidFill>
                  </a:tcPr>
                </a:tc>
              </a:tr>
              <a:tr h="1124712">
                <a:tc>
                  <a:txBody>
                    <a:bodyPr/>
                    <a:lstStyle/>
                    <a:p>
                      <a:pPr marL="331470" marR="0">
                        <a:spcBef>
                          <a:spcPts val="0"/>
                        </a:spcBef>
                        <a:spcAft>
                          <a:spcPts val="0"/>
                        </a:spcAft>
                        <a:tabLst>
                          <a:tab pos="2514600" algn="l"/>
                        </a:tabLst>
                      </a:pPr>
                      <a:r>
                        <a:rPr lang="en-US" sz="2000" dirty="0">
                          <a:effectLst/>
                        </a:rPr>
                        <a:t>Time intervals are </a:t>
                      </a:r>
                      <a:r>
                        <a:rPr lang="en-US" sz="2000" dirty="0" smtClean="0">
                          <a:effectLst/>
                        </a:rPr>
                        <a:t>the</a:t>
                      </a:r>
                      <a:r>
                        <a:rPr lang="en-US" sz="1400" baseline="0" dirty="0" smtClean="0">
                          <a:effectLst/>
                        </a:rPr>
                        <a:t> </a:t>
                      </a:r>
                      <a:r>
                        <a:rPr lang="en-US" sz="2000" dirty="0" smtClean="0">
                          <a:effectLst/>
                        </a:rPr>
                        <a:t>same </a:t>
                      </a:r>
                      <a:r>
                        <a:rPr lang="en-US" sz="2000" dirty="0">
                          <a:effectLst/>
                        </a:rPr>
                        <a:t>for all observers</a:t>
                      </a:r>
                      <a:endParaRPr lang="en-US" sz="1400" dirty="0">
                        <a:effectLst/>
                        <a:latin typeface="Times"/>
                        <a:ea typeface="Times New Roman"/>
                        <a:cs typeface="Times New Roman"/>
                      </a:endParaRPr>
                    </a:p>
                  </a:txBody>
                  <a:tcPr marL="68580" marR="68580" marT="0" marB="0">
                    <a:solidFill>
                      <a:schemeClr val="bg1"/>
                    </a:solidFill>
                  </a:tcPr>
                </a:tc>
                <a:tc>
                  <a:txBody>
                    <a:bodyPr/>
                    <a:lstStyle/>
                    <a:p>
                      <a:pPr marL="102870" marR="0">
                        <a:spcBef>
                          <a:spcPts val="1200"/>
                        </a:spcBef>
                        <a:spcAft>
                          <a:spcPts val="0"/>
                        </a:spcAft>
                        <a:tabLst>
                          <a:tab pos="2514600" algn="l"/>
                        </a:tabLst>
                      </a:pPr>
                      <a:r>
                        <a:rPr lang="en-US" sz="2000" dirty="0" err="1" smtClean="0">
                          <a:effectLst/>
                          <a:latin typeface="Symbol" pitchFamily="18" charset="2"/>
                        </a:rPr>
                        <a:t>γ</a:t>
                      </a:r>
                      <a:r>
                        <a:rPr lang="en-US" sz="2000" dirty="0" smtClean="0">
                          <a:effectLst/>
                        </a:rPr>
                        <a:t> </a:t>
                      </a:r>
                      <a:r>
                        <a:rPr lang="en-US" sz="2000" dirty="0">
                          <a:effectLst/>
                        </a:rPr>
                        <a:t>is the time dilation factor:</a:t>
                      </a:r>
                      <a:endParaRPr lang="en-US" sz="2000" dirty="0">
                        <a:effectLst/>
                        <a:latin typeface="Times"/>
                        <a:ea typeface="Times New Roman"/>
                        <a:cs typeface="Times New Roman"/>
                      </a:endParaRPr>
                    </a:p>
                  </a:txBody>
                  <a:tcPr marL="68580" marR="68580" marT="0" marB="0">
                    <a:solidFill>
                      <a:schemeClr val="bg1"/>
                    </a:solidFill>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32495611"/>
              </p:ext>
            </p:extLst>
          </p:nvPr>
        </p:nvGraphicFramePr>
        <p:xfrm>
          <a:off x="762000" y="2286000"/>
          <a:ext cx="1355725" cy="1235075"/>
        </p:xfrm>
        <a:graphic>
          <a:graphicData uri="http://schemas.openxmlformats.org/presentationml/2006/ole">
            <mc:AlternateContent xmlns:mc="http://schemas.openxmlformats.org/markup-compatibility/2006">
              <mc:Choice xmlns:v="urn:schemas-microsoft-com:vml" Requires="v">
                <p:oleObj spid="_x0000_s7303" name="Equation" r:id="rId4" imgW="904875" imgH="923925" progId="Equation.DSMT4">
                  <p:embed/>
                </p:oleObj>
              </mc:Choice>
              <mc:Fallback>
                <p:oleObj name="Equation" r:id="rId4" imgW="904875" imgH="923925"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286000"/>
                        <a:ext cx="1355725" cy="1235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620135945"/>
              </p:ext>
            </p:extLst>
          </p:nvPr>
        </p:nvGraphicFramePr>
        <p:xfrm>
          <a:off x="3810000" y="2121494"/>
          <a:ext cx="1730375" cy="1584325"/>
        </p:xfrm>
        <a:graphic>
          <a:graphicData uri="http://schemas.openxmlformats.org/presentationml/2006/ole">
            <mc:AlternateContent xmlns:mc="http://schemas.openxmlformats.org/markup-compatibility/2006">
              <mc:Choice xmlns:v="urn:schemas-microsoft-com:vml" Requires="v">
                <p:oleObj spid="_x0000_s7304" name="Equation" r:id="rId6" imgW="1152525" imgH="1190625" progId="Equation.DSMT4">
                  <p:embed/>
                </p:oleObj>
              </mc:Choice>
              <mc:Fallback>
                <p:oleObj name="Equation" r:id="rId6" imgW="1152525" imgH="1190625"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2121494"/>
                        <a:ext cx="1730375" cy="158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70344985"/>
              </p:ext>
            </p:extLst>
          </p:nvPr>
        </p:nvGraphicFramePr>
        <p:xfrm>
          <a:off x="5791200" y="3581400"/>
          <a:ext cx="1066800" cy="838200"/>
        </p:xfrm>
        <a:graphic>
          <a:graphicData uri="http://schemas.openxmlformats.org/presentationml/2006/ole">
            <mc:AlternateContent xmlns:mc="http://schemas.openxmlformats.org/markup-compatibility/2006">
              <mc:Choice xmlns:v="urn:schemas-microsoft-com:vml" Requires="v">
                <p:oleObj spid="_x0000_s7305" name="Equation" r:id="rId8" imgW="800100" imgH="628650" progId="Equation.DSMT4">
                  <p:embed/>
                </p:oleObj>
              </mc:Choice>
              <mc:Fallback>
                <p:oleObj name="Equation" r:id="rId8" imgW="800100" imgH="628650" progId="Equation.DSMT4">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91200" y="3581400"/>
                        <a:ext cx="10668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62216154"/>
              </p:ext>
            </p:extLst>
          </p:nvPr>
        </p:nvGraphicFramePr>
        <p:xfrm>
          <a:off x="6953250" y="5688012"/>
          <a:ext cx="1581150" cy="712788"/>
        </p:xfrm>
        <a:graphic>
          <a:graphicData uri="http://schemas.openxmlformats.org/presentationml/2006/ole">
            <mc:AlternateContent xmlns:mc="http://schemas.openxmlformats.org/markup-compatibility/2006">
              <mc:Choice xmlns:v="urn:schemas-microsoft-com:vml" Requires="v">
                <p:oleObj spid="_x0000_s7306" name="Equation" r:id="rId10" imgW="876300" imgH="444500" progId="Equation.3">
                  <p:embed/>
                </p:oleObj>
              </mc:Choice>
              <mc:Fallback>
                <p:oleObj name="Equation" r:id="rId10" imgW="876300" imgH="444500" progId="Equation.3">
                  <p:embed/>
                  <p:pic>
                    <p:nvPicPr>
                      <p:cNvPr id="0" name="Object 1"/>
                      <p:cNvPicPr>
                        <a:picLocks noChangeAspect="1" noChangeArrowheads="1"/>
                      </p:cNvPicPr>
                      <p:nvPr/>
                    </p:nvPicPr>
                    <p:blipFill>
                      <a:blip r:embed="rId11"/>
                      <a:srcRect/>
                      <a:stretch>
                        <a:fillRect/>
                      </a:stretch>
                    </p:blipFill>
                    <p:spPr bwMode="auto">
                      <a:xfrm>
                        <a:off x="6953250" y="5688012"/>
                        <a:ext cx="1581150" cy="712788"/>
                      </a:xfrm>
                      <a:prstGeom prst="rect">
                        <a:avLst/>
                      </a:prstGeom>
                      <a:solidFill>
                        <a:srgbClr val="CCFFFF"/>
                      </a:solidFill>
                    </p:spPr>
                  </p:pic>
                </p:oleObj>
              </mc:Fallback>
            </mc:AlternateContent>
          </a:graphicData>
        </a:graphic>
      </p:graphicFrame>
      <p:sp>
        <p:nvSpPr>
          <p:cNvPr id="9" name="Rectangle 5"/>
          <p:cNvSpPr>
            <a:spLocks noChangeArrowheads="1"/>
          </p:cNvSpPr>
          <p:nvPr/>
        </p:nvSpPr>
        <p:spPr bwMode="auto">
          <a:xfrm>
            <a:off x="10511" y="914400"/>
            <a:ext cx="914400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14600" algn="l"/>
              </a:tabLst>
            </a:pP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Remember how Galileo related space and time measurements made by moving observers</a:t>
            </a:r>
            <a:r>
              <a:rPr kumimoji="0" lang="en-US" sz="1600" b="0" i="0" u="none" strike="noStrike" cap="none" normalizeH="0" baseline="0" dirty="0" smtClean="0">
                <a:ln>
                  <a:noFill/>
                </a:ln>
                <a:solidFill>
                  <a:schemeClr val="tx1"/>
                </a:solidFill>
                <a:effectLst/>
                <a:latin typeface="Helvetica"/>
                <a:ea typeface="Times New Roman" pitchFamily="18" charset="0"/>
                <a:cs typeface="Times New Roman" pitchFamily="18" charset="0"/>
              </a:rPr>
              <a:t> (motion is along the x direction)</a:t>
            </a: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 Galileo-Newton			Lorentz-Einstein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p:nvSpPr>
        <p:spPr bwMode="auto">
          <a:xfrm>
            <a:off x="10511" y="4648200"/>
            <a:ext cx="9144000" cy="1631216"/>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FF"/>
                </a:solidFill>
                <a:effectLst/>
                <a:latin typeface="Helvetica"/>
                <a:ea typeface="Times New Roman" pitchFamily="18" charset="0"/>
                <a:cs typeface="Times New Roman" pitchFamily="18" charset="0"/>
              </a:rPr>
              <a:t>Time is no longer an absolute (invariant) quantity.</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a:t>
            </a:r>
            <a:endParaRPr kumimoji="0" lang="en-US" sz="2000" b="0" i="0" u="none" strike="noStrike" cap="none" normalizeH="0" baseline="0" dirty="0" smtClean="0">
              <a:ln>
                <a:noFill/>
              </a:ln>
              <a:solidFill>
                <a:srgbClr val="FF0000"/>
              </a:solidFill>
              <a:effectLst/>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0000"/>
                </a:solidFill>
                <a:effectLst/>
                <a:latin typeface="Helvetica"/>
                <a:ea typeface="Times New Roman" pitchFamily="18" charset="0"/>
                <a:cs typeface="Times New Roman" pitchFamily="18" charset="0"/>
              </a:rPr>
              <a:t>Notice that distances (</a:t>
            </a:r>
            <a:r>
              <a:rPr kumimoji="0" lang="en-US" sz="20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y,z</a:t>
            </a:r>
            <a:r>
              <a:rPr kumimoji="0" lang="en-US" sz="20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perpendicular to the relative</a:t>
            </a:r>
            <a:r>
              <a:rPr kumimoji="0" lang="en-US" sz="2000" b="0" i="0" u="none" strike="noStrike" cap="none" normalizeH="0" dirty="0" smtClean="0">
                <a:ln>
                  <a:noFill/>
                </a:ln>
                <a:solidFill>
                  <a:srgbClr val="FF0000"/>
                </a:solidFill>
                <a:effectLst/>
                <a:latin typeface="Helvetica"/>
                <a:ea typeface="Times New Roman" pitchFamily="18" charset="0"/>
                <a:cs typeface="Times New Roman" pitchFamily="18" charset="0"/>
              </a:rPr>
              <a:t> </a:t>
            </a:r>
            <a:r>
              <a:rPr kumimoji="0" lang="en-US" sz="2000" b="0" i="0" u="none" strike="noStrike" cap="none" normalizeH="0" baseline="0" dirty="0" smtClean="0">
                <a:ln>
                  <a:noFill/>
                </a:ln>
                <a:solidFill>
                  <a:srgbClr val="FF0000"/>
                </a:solidFill>
                <a:effectLst/>
                <a:latin typeface="Helvetica"/>
                <a:ea typeface="Times New Roman" pitchFamily="18" charset="0"/>
                <a:cs typeface="Times New Roman" pitchFamily="18" charset="0"/>
              </a:rPr>
              <a:t>motion of the two coordinate frames are unchanged, as we showed was necessary.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The equations look somewhat simpler and</a:t>
            </a:r>
            <a:r>
              <a:rPr lang="en-US" sz="2000" dirty="0">
                <a:latin typeface="Helvetica"/>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more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symmetrical if we use </a:t>
            </a:r>
            <a:r>
              <a:rPr kumimoji="0" lang="en-US" sz="2000" b="0" i="0" u="none" strike="noStrike" cap="none" normalizeH="0" baseline="0" dirty="0" err="1" smtClean="0">
                <a:ln>
                  <a:noFill/>
                </a:ln>
                <a:solidFill>
                  <a:schemeClr val="tx1"/>
                </a:solidFill>
                <a:effectLst/>
                <a:latin typeface="Helvetica"/>
                <a:ea typeface="Times New Roman" pitchFamily="18" charset="0"/>
                <a:cs typeface="Times New Roman" pitchFamily="18" charset="0"/>
              </a:rPr>
              <a:t>ct</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instead of t and define </a:t>
            </a:r>
            <a:r>
              <a:rPr kumimoji="0" lang="en-US" sz="2000" b="0" i="0" u="none" strike="noStrike" cap="none" normalizeH="0" baseline="0" dirty="0" smtClean="0">
                <a:ln>
                  <a:noFill/>
                </a:ln>
                <a:solidFill>
                  <a:schemeClr val="tx1"/>
                </a:solidFill>
                <a:effectLst/>
                <a:latin typeface="Symbol" pitchFamily="18" charset="2"/>
                <a:ea typeface="Times New Roman" pitchFamily="18" charset="0"/>
                <a:cs typeface="Times New Roman" pitchFamily="18" charset="0"/>
              </a:rPr>
              <a:t>β</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 v/c: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5692337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smtClean="0">
                <a:solidFill>
                  <a:srgbClr val="C0504D"/>
                </a:solidFill>
              </a:rPr>
              <a:t>Symmetry Groups</a:t>
            </a:r>
            <a:endParaRPr lang="en-US" sz="3600" dirty="0">
              <a:solidFill>
                <a:srgbClr val="C0504D"/>
              </a:solidFill>
            </a:endParaRPr>
          </a:p>
        </p:txBody>
      </p:sp>
      <p:sp>
        <p:nvSpPr>
          <p:cNvPr id="3" name="Content Placeholder 2"/>
          <p:cNvSpPr>
            <a:spLocks noGrp="1"/>
          </p:cNvSpPr>
          <p:nvPr>
            <p:ph idx="1"/>
          </p:nvPr>
        </p:nvSpPr>
        <p:spPr>
          <a:xfrm>
            <a:off x="0" y="990600"/>
            <a:ext cx="9144000" cy="5135563"/>
          </a:xfrm>
        </p:spPr>
        <p:txBody>
          <a:bodyPr>
            <a:normAutofit fontScale="70000" lnSpcReduction="20000"/>
          </a:bodyPr>
          <a:lstStyle/>
          <a:p>
            <a:r>
              <a:rPr lang="en-US" dirty="0"/>
              <a:t>Both types of transformation are </a:t>
            </a:r>
            <a:r>
              <a:rPr lang="en-US" u="sng" dirty="0"/>
              <a:t>invertible</a:t>
            </a:r>
            <a:r>
              <a:rPr lang="en-US" dirty="0"/>
              <a:t>: if you transform to a primed frame using relative velocity </a:t>
            </a:r>
            <a:r>
              <a:rPr lang="en-US" i="1" dirty="0"/>
              <a:t>v</a:t>
            </a:r>
            <a:r>
              <a:rPr lang="en-US" dirty="0"/>
              <a:t>, then transform using relative velocity </a:t>
            </a:r>
            <a:r>
              <a:rPr lang="en-US" i="1" dirty="0"/>
              <a:t>-v</a:t>
            </a:r>
            <a:r>
              <a:rPr lang="en-US" dirty="0"/>
              <a:t>, you get back the original coordinates. That's obvious for Galilean transforms, and you can easily check it for Lorentz transforms.  That's one of the properties that make the transforms part of what's called a group of symmetries. Since you use the same type of transform either way, you can't get a clue as to which frame is the "proper" one.</a:t>
            </a:r>
          </a:p>
          <a:p>
            <a:pPr marL="0" indent="0">
              <a:buNone/>
            </a:pPr>
            <a:endParaRPr lang="en-US" dirty="0"/>
          </a:p>
          <a:p>
            <a:r>
              <a:rPr lang="en-US" dirty="0"/>
              <a:t>Important note again: even if there were no such thing as light, or anything else that traveled at speed c relative to other stuff, all of the essential points of relativity are contained in the new rules for converting between coordinate systems. Our arguments about "what would observer A see by using light" are not essential, just convenient paths toward these transformations. The key point is NOT about practical limitations on observations, but rather what sets of variables different observers have to use to get nature to obey the same simple laws</a:t>
            </a:r>
            <a:r>
              <a:rPr lang="en-US" dirty="0" smtClean="0"/>
              <a:t>.</a:t>
            </a:r>
            <a:endParaRPr lang="en-US" dirty="0"/>
          </a:p>
        </p:txBody>
      </p:sp>
    </p:spTree>
    <p:extLst>
      <p:ext uri="{BB962C8B-B14F-4D97-AF65-F5344CB8AC3E}">
        <p14:creationId xmlns:p14="http://schemas.microsoft.com/office/powerpoint/2010/main" val="40402330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a:solidFill>
                  <a:srgbClr val="C0504D"/>
                </a:solidFill>
              </a:rPr>
              <a:t>There is a speed limit</a:t>
            </a:r>
          </a:p>
        </p:txBody>
      </p:sp>
      <p:sp>
        <p:nvSpPr>
          <p:cNvPr id="3" name="Content Placeholder 2"/>
          <p:cNvSpPr>
            <a:spLocks noGrp="1"/>
          </p:cNvSpPr>
          <p:nvPr>
            <p:ph idx="1"/>
          </p:nvPr>
        </p:nvSpPr>
        <p:spPr>
          <a:xfrm>
            <a:off x="0" y="609600"/>
            <a:ext cx="9144000" cy="6248400"/>
          </a:xfrm>
        </p:spPr>
        <p:txBody>
          <a:bodyPr>
            <a:noAutofit/>
          </a:bodyPr>
          <a:lstStyle/>
          <a:p>
            <a:r>
              <a:rPr lang="en-US" sz="2000" dirty="0"/>
              <a:t>Galileo says velocities add like vectors: if</a:t>
            </a:r>
          </a:p>
          <a:p>
            <a:pPr lvl="1"/>
            <a:r>
              <a:rPr lang="en-US" sz="2000" dirty="0"/>
              <a:t>I measure you to have velocity </a:t>
            </a:r>
            <a:r>
              <a:rPr lang="en-US" sz="2000" b="1" dirty="0"/>
              <a:t>v</a:t>
            </a:r>
            <a:r>
              <a:rPr lang="en-US" sz="2000" baseline="-25000" dirty="0"/>
              <a:t>1</a:t>
            </a:r>
            <a:r>
              <a:rPr lang="en-US" sz="2000" dirty="0"/>
              <a:t>, and</a:t>
            </a:r>
          </a:p>
          <a:p>
            <a:pPr lvl="1"/>
            <a:r>
              <a:rPr lang="en-US" sz="2000" dirty="0"/>
              <a:t>You measure an object to have velocity </a:t>
            </a:r>
            <a:r>
              <a:rPr lang="en-US" sz="2000" b="1" dirty="0"/>
              <a:t>v'</a:t>
            </a:r>
            <a:r>
              <a:rPr lang="en-US" sz="2000" baseline="-25000" dirty="0"/>
              <a:t>2</a:t>
            </a:r>
            <a:r>
              <a:rPr lang="en-US" sz="2000" dirty="0"/>
              <a:t>, then </a:t>
            </a:r>
          </a:p>
          <a:p>
            <a:pPr lvl="1"/>
            <a:r>
              <a:rPr lang="en-US" sz="2000" dirty="0"/>
              <a:t>I will measure the object to have velocity </a:t>
            </a:r>
            <a:r>
              <a:rPr lang="en-US" sz="2000" b="1" dirty="0"/>
              <a:t>v</a:t>
            </a:r>
            <a:r>
              <a:rPr lang="en-US" sz="2000" baseline="-25000" dirty="0"/>
              <a:t>2</a:t>
            </a:r>
            <a:r>
              <a:rPr lang="en-US" sz="2000" dirty="0"/>
              <a:t> = </a:t>
            </a:r>
            <a:r>
              <a:rPr lang="en-US" sz="2000" b="1" dirty="0"/>
              <a:t>v</a:t>
            </a:r>
            <a:r>
              <a:rPr lang="en-US" sz="2000" baseline="-25000" dirty="0"/>
              <a:t>1</a:t>
            </a:r>
            <a:r>
              <a:rPr lang="en-US" sz="2000" b="1" dirty="0"/>
              <a:t> </a:t>
            </a:r>
            <a:r>
              <a:rPr lang="en-US" sz="2000" dirty="0"/>
              <a:t>+ </a:t>
            </a:r>
            <a:r>
              <a:rPr lang="en-US" sz="2000" b="1" dirty="0"/>
              <a:t>v'</a:t>
            </a:r>
            <a:r>
              <a:rPr lang="en-US" sz="2000" baseline="-25000" dirty="0"/>
              <a:t>2</a:t>
            </a:r>
            <a:r>
              <a:rPr lang="en-US" sz="2000" dirty="0" smtClean="0"/>
              <a:t>.</a:t>
            </a:r>
            <a:endParaRPr lang="en-US" sz="2000" dirty="0"/>
          </a:p>
          <a:p>
            <a:r>
              <a:rPr lang="en-US" sz="2000" dirty="0"/>
              <a:t>This can’t be correct in special relativity, because everyone gets the same speed, c, for light.  There is a general law of combination of velocities. (derivable from the L.T.) Let's abbreviate: </a:t>
            </a:r>
            <a:r>
              <a:rPr lang="en-US" sz="2000" dirty="0" smtClean="0">
                <a:latin typeface="Symbol" pitchFamily="18" charset="2"/>
              </a:rPr>
              <a:t>β= </a:t>
            </a:r>
            <a:r>
              <a:rPr lang="en-US" sz="2000" dirty="0"/>
              <a:t>v/</a:t>
            </a:r>
            <a:r>
              <a:rPr lang="en-US" sz="2000" dirty="0" smtClean="0"/>
              <a:t>c.)   </a:t>
            </a:r>
            <a:r>
              <a:rPr lang="en-US" sz="2000" dirty="0"/>
              <a:t>As above:  </a:t>
            </a:r>
          </a:p>
          <a:p>
            <a:pPr lvl="1"/>
            <a:r>
              <a:rPr lang="en-US" sz="2000" dirty="0" smtClean="0">
                <a:latin typeface="Symbol" pitchFamily="18" charset="2"/>
              </a:rPr>
              <a:t>β</a:t>
            </a:r>
            <a:r>
              <a:rPr lang="en-US" sz="2000" dirty="0" smtClean="0"/>
              <a:t> </a:t>
            </a:r>
            <a:r>
              <a:rPr lang="en-US" sz="2000" dirty="0"/>
              <a:t>= 1 means v = c.  You can verify that if </a:t>
            </a:r>
            <a:r>
              <a:rPr lang="en-US" sz="2000" dirty="0" smtClean="0">
                <a:latin typeface="Symbol" pitchFamily="18" charset="2"/>
              </a:rPr>
              <a:t>β</a:t>
            </a:r>
            <a:r>
              <a:rPr lang="en-US" sz="2000" b="1" dirty="0" smtClean="0">
                <a:latin typeface="Symbol" pitchFamily="18" charset="2"/>
              </a:rPr>
              <a:t> </a:t>
            </a:r>
            <a:r>
              <a:rPr lang="en-US" sz="2000" baseline="-25000" dirty="0" smtClean="0"/>
              <a:t>1</a:t>
            </a:r>
            <a:r>
              <a:rPr lang="en-US" sz="2000" dirty="0" smtClean="0"/>
              <a:t> </a:t>
            </a:r>
            <a:r>
              <a:rPr lang="en-US" sz="2000" dirty="0"/>
              <a:t>= 1 or </a:t>
            </a:r>
            <a:r>
              <a:rPr lang="en-US" sz="2000" dirty="0" smtClean="0">
                <a:latin typeface="Symbol" pitchFamily="18" charset="2"/>
              </a:rPr>
              <a:t>β</a:t>
            </a:r>
            <a:r>
              <a:rPr lang="en-US" sz="2000" b="1" dirty="0" smtClean="0">
                <a:latin typeface="Symbol" pitchFamily="18" charset="2"/>
              </a:rPr>
              <a:t> </a:t>
            </a:r>
            <a:r>
              <a:rPr lang="en-US" sz="2000" baseline="-25000" dirty="0" smtClean="0"/>
              <a:t>2</a:t>
            </a:r>
            <a:r>
              <a:rPr lang="en-US" sz="2000" dirty="0"/>
              <a:t>' = 1, then </a:t>
            </a:r>
            <a:r>
              <a:rPr lang="en-US" sz="2000" dirty="0">
                <a:latin typeface="Symbol" pitchFamily="18" charset="2"/>
              </a:rPr>
              <a:t>β</a:t>
            </a:r>
            <a:r>
              <a:rPr lang="en-US" sz="2000" b="1" dirty="0" smtClean="0">
                <a:latin typeface="Symbol" pitchFamily="18" charset="2"/>
              </a:rPr>
              <a:t> </a:t>
            </a:r>
            <a:r>
              <a:rPr lang="en-US" sz="2000" baseline="-25000" dirty="0" smtClean="0"/>
              <a:t>2</a:t>
            </a:r>
            <a:r>
              <a:rPr lang="en-US" sz="2000" dirty="0" smtClean="0"/>
              <a:t> </a:t>
            </a:r>
            <a:r>
              <a:rPr lang="en-US" sz="2000" dirty="0"/>
              <a:t>will be 1 as well.  So if something is moving at the speed of light according to one person, it will be moving at that same speed according to all </a:t>
            </a:r>
            <a:r>
              <a:rPr lang="en-US" sz="2000" dirty="0" smtClean="0"/>
              <a:t>observers</a:t>
            </a:r>
            <a:r>
              <a:rPr lang="en-US" sz="2000" dirty="0"/>
              <a:t>.</a:t>
            </a:r>
          </a:p>
          <a:p>
            <a:r>
              <a:rPr lang="en-US" sz="2000" dirty="0"/>
              <a:t>Example:</a:t>
            </a:r>
          </a:p>
          <a:p>
            <a:pPr lvl="1"/>
            <a:r>
              <a:rPr lang="en-US" sz="2000" dirty="0"/>
              <a:t>You measure a proton </a:t>
            </a:r>
            <a:r>
              <a:rPr lang="en-US" sz="2000" dirty="0" smtClean="0"/>
              <a:t>speed 0.75 </a:t>
            </a:r>
            <a:r>
              <a:rPr lang="en-US" sz="2000" dirty="0"/>
              <a:t>c.  I say you are moving 0.75 c in the same direction. I will not measure 1.5 c for the proton’s speed, but rather 0.96 c.</a:t>
            </a:r>
          </a:p>
          <a:p>
            <a:pPr lvl="1"/>
            <a:r>
              <a:rPr lang="en-US" sz="2000" dirty="0"/>
              <a:t>For small velocities </a:t>
            </a:r>
            <a:r>
              <a:rPr lang="en-US" sz="2000" dirty="0" smtClean="0"/>
              <a:t>(</a:t>
            </a:r>
            <a:r>
              <a:rPr lang="en-US" sz="2000" dirty="0">
                <a:latin typeface="Symbol" pitchFamily="18" charset="2"/>
              </a:rPr>
              <a:t>β</a:t>
            </a:r>
            <a:r>
              <a:rPr lang="en-US" sz="2000" b="1" dirty="0" smtClean="0">
                <a:latin typeface="Symbol" pitchFamily="18" charset="2"/>
              </a:rPr>
              <a:t> </a:t>
            </a:r>
            <a:r>
              <a:rPr lang="en-US" sz="2000" baseline="-25000" dirty="0" smtClean="0"/>
              <a:t>1</a:t>
            </a:r>
            <a:r>
              <a:rPr lang="en-US" sz="2000" dirty="0" smtClean="0"/>
              <a:t> </a:t>
            </a:r>
            <a:r>
              <a:rPr lang="en-US" sz="2000" dirty="0"/>
              <a:t>« 1 and </a:t>
            </a:r>
            <a:r>
              <a:rPr lang="en-US" sz="2000" dirty="0">
                <a:latin typeface="Symbol" pitchFamily="18" charset="2"/>
              </a:rPr>
              <a:t>β</a:t>
            </a:r>
            <a:r>
              <a:rPr lang="en-US" sz="2000" b="1" dirty="0" smtClean="0">
                <a:latin typeface="Symbol" pitchFamily="18" charset="2"/>
              </a:rPr>
              <a:t> </a:t>
            </a:r>
            <a:r>
              <a:rPr lang="en-US" sz="2000" baseline="-25000" dirty="0" smtClean="0"/>
              <a:t>2</a:t>
            </a:r>
            <a:r>
              <a:rPr lang="en-US" sz="2000" dirty="0" smtClean="0"/>
              <a:t> </a:t>
            </a:r>
            <a:r>
              <a:rPr lang="en-US" sz="2000" dirty="0"/>
              <a:t>« 1) this reduces to Galileo’s expression, because </a:t>
            </a:r>
            <a:r>
              <a:rPr lang="en-US" sz="2000" dirty="0" smtClean="0">
                <a:latin typeface="Symbol" pitchFamily="18" charset="2"/>
              </a:rPr>
              <a:t>β</a:t>
            </a:r>
            <a:r>
              <a:rPr lang="en-US" sz="2000" baseline="-25000" dirty="0" smtClean="0"/>
              <a:t>1</a:t>
            </a:r>
            <a:r>
              <a:rPr lang="en-US" sz="2000" dirty="0">
                <a:latin typeface="Symbol" pitchFamily="18" charset="2"/>
              </a:rPr>
              <a:t>β</a:t>
            </a:r>
            <a:r>
              <a:rPr lang="en-US" sz="2000" baseline="-25000" dirty="0" smtClean="0"/>
              <a:t>2</a:t>
            </a:r>
            <a:r>
              <a:rPr lang="en-US" sz="2000" dirty="0"/>
              <a:t>' is extremely small and can be ignored.  This is an example of the </a:t>
            </a:r>
            <a:r>
              <a:rPr lang="en-US" sz="2000" b="1" dirty="0"/>
              <a:t>correspondence principle</a:t>
            </a:r>
            <a:r>
              <a:rPr lang="en-US" sz="2000" dirty="0"/>
              <a:t>; a new theory must agree with the old one in the old one’s region of validity.  You might ask, “What happens if I keep pushing on the proton?  Won’t it keep accelerating indefinitely?”  We’ll address this </a:t>
            </a:r>
            <a:r>
              <a:rPr lang="en-US" sz="2000" dirty="0" smtClean="0"/>
              <a:t>soon</a:t>
            </a:r>
            <a:r>
              <a:rPr lang="en-US" sz="2000" dirty="0"/>
              <a:t>.</a:t>
            </a:r>
          </a:p>
        </p:txBody>
      </p:sp>
    </p:spTree>
    <p:extLst>
      <p:ext uri="{BB962C8B-B14F-4D97-AF65-F5344CB8AC3E}">
        <p14:creationId xmlns:p14="http://schemas.microsoft.com/office/powerpoint/2010/main" val="208171780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a:t>The locality of conservation laws</a:t>
            </a:r>
            <a:endParaRPr lang="en-US" dirty="0"/>
          </a:p>
        </p:txBody>
      </p:sp>
      <p:sp>
        <p:nvSpPr>
          <p:cNvPr id="3" name="Content Placeholder 2"/>
          <p:cNvSpPr>
            <a:spLocks noGrp="1"/>
          </p:cNvSpPr>
          <p:nvPr>
            <p:ph idx="1"/>
          </p:nvPr>
        </p:nvSpPr>
        <p:spPr>
          <a:xfrm>
            <a:off x="0" y="914400"/>
            <a:ext cx="9144000" cy="5943600"/>
          </a:xfrm>
        </p:spPr>
        <p:txBody>
          <a:bodyPr>
            <a:noAutofit/>
          </a:bodyPr>
          <a:lstStyle/>
          <a:p>
            <a:r>
              <a:rPr lang="en-US" sz="2000" dirty="0"/>
              <a:t>We have seen </a:t>
            </a:r>
            <a:r>
              <a:rPr lang="en-US" sz="2000" dirty="0" smtClean="0"/>
              <a:t>various </a:t>
            </a:r>
            <a:r>
              <a:rPr lang="en-US" sz="2000" dirty="0"/>
              <a:t>conserved quantities such as energy, momentum and electric charge.  </a:t>
            </a:r>
            <a:r>
              <a:rPr lang="en-US" sz="2000" dirty="0" smtClean="0"/>
              <a:t>Their </a:t>
            </a:r>
            <a:r>
              <a:rPr lang="en-US" sz="2000" dirty="0"/>
              <a:t>conservation laws remain valid (in new form) in special relativity. </a:t>
            </a:r>
            <a:r>
              <a:rPr lang="en-US" sz="2000" dirty="0" smtClean="0"/>
              <a:t>SR </a:t>
            </a:r>
            <a:r>
              <a:rPr lang="en-US" sz="2000" dirty="0"/>
              <a:t>makes these laws </a:t>
            </a:r>
            <a:r>
              <a:rPr lang="en-US" sz="2000" i="1" dirty="0"/>
              <a:t>even more strict </a:t>
            </a:r>
            <a:r>
              <a:rPr lang="en-US" sz="2000" dirty="0"/>
              <a:t>than they were before.</a:t>
            </a:r>
          </a:p>
          <a:p>
            <a:r>
              <a:rPr lang="en-US" sz="2000" dirty="0"/>
              <a:t>Consider a hypothetical process </a:t>
            </a:r>
            <a:r>
              <a:rPr lang="en-US" sz="2000" dirty="0" smtClean="0"/>
              <a:t/>
            </a:r>
            <a:br>
              <a:rPr lang="en-US" sz="2000" dirty="0" smtClean="0"/>
            </a:br>
            <a:r>
              <a:rPr lang="en-US" sz="2000" dirty="0" smtClean="0"/>
              <a:t>with </a:t>
            </a:r>
            <a:r>
              <a:rPr lang="en-US" sz="2000" dirty="0"/>
              <a:t>conserved quantity, Q</a:t>
            </a:r>
            <a:r>
              <a:rPr lang="en-US" sz="2000" dirty="0" smtClean="0"/>
              <a:t>:</a:t>
            </a:r>
            <a:endParaRPr lang="en-US" sz="2000" dirty="0"/>
          </a:p>
          <a:p>
            <a:r>
              <a:rPr lang="en-US" sz="2000" dirty="0" smtClean="0"/>
              <a:t>it </a:t>
            </a:r>
            <a:r>
              <a:rPr lang="en-US" sz="2000" dirty="0"/>
              <a:t>possible in a </a:t>
            </a:r>
            <a:r>
              <a:rPr lang="en-US" sz="2000" dirty="0" smtClean="0"/>
              <a:t>short </a:t>
            </a:r>
            <a:r>
              <a:rPr lang="en-US" sz="2000" dirty="0"/>
              <a:t>time interval </a:t>
            </a:r>
            <a:r>
              <a:rPr lang="en-US" sz="2000" dirty="0" smtClean="0"/>
              <a:t/>
            </a:r>
            <a:br>
              <a:rPr lang="en-US" sz="2000" dirty="0" smtClean="0"/>
            </a:br>
            <a:r>
              <a:rPr lang="en-US" sz="2000" dirty="0" smtClean="0"/>
              <a:t>(</a:t>
            </a:r>
            <a:r>
              <a:rPr lang="en-US" sz="2000" dirty="0"/>
              <a:t>dx/</a:t>
            </a:r>
            <a:r>
              <a:rPr lang="en-US" sz="2000" dirty="0" err="1"/>
              <a:t>dt</a:t>
            </a:r>
            <a:r>
              <a:rPr lang="en-US" sz="2000" dirty="0"/>
              <a:t> </a:t>
            </a:r>
            <a:r>
              <a:rPr lang="en-US" sz="2000" dirty="0" smtClean="0"/>
              <a:t>&gt; </a:t>
            </a:r>
            <a:r>
              <a:rPr lang="en-US" sz="2000" dirty="0"/>
              <a:t>c) </a:t>
            </a:r>
            <a:r>
              <a:rPr lang="en-US" sz="2000" dirty="0" smtClean="0"/>
              <a:t>for some </a:t>
            </a:r>
            <a:r>
              <a:rPr lang="en-US" sz="2000" dirty="0"/>
              <a:t>Q to be </a:t>
            </a:r>
            <a:r>
              <a:rPr lang="en-US" sz="2000" dirty="0" smtClean="0"/>
              <a:t>transferred</a:t>
            </a:r>
            <a:br>
              <a:rPr lang="en-US" sz="2000" dirty="0" smtClean="0"/>
            </a:br>
            <a:r>
              <a:rPr lang="en-US" sz="2000" dirty="0" smtClean="0"/>
              <a:t> </a:t>
            </a:r>
            <a:r>
              <a:rPr lang="en-US" sz="2000" dirty="0"/>
              <a:t>a </a:t>
            </a:r>
            <a:r>
              <a:rPr lang="en-US" sz="2000" dirty="0" smtClean="0"/>
              <a:t>long </a:t>
            </a:r>
            <a:r>
              <a:rPr lang="en-US" sz="2000" dirty="0"/>
              <a:t>distance from box 1 to box 2?  </a:t>
            </a:r>
            <a:endParaRPr lang="en-US" sz="2000" dirty="0" smtClean="0"/>
          </a:p>
          <a:p>
            <a:pPr lvl="1"/>
            <a:r>
              <a:rPr lang="en-US" sz="2000" dirty="0" smtClean="0"/>
              <a:t>We </a:t>
            </a:r>
            <a:r>
              <a:rPr lang="en-US" sz="2000" dirty="0"/>
              <a:t>want to conserve Q:  Q</a:t>
            </a:r>
            <a:r>
              <a:rPr lang="en-US" sz="2000" baseline="-25000" dirty="0"/>
              <a:t>1</a:t>
            </a:r>
            <a:r>
              <a:rPr lang="en-US" sz="2000" dirty="0"/>
              <a:t>+Q</a:t>
            </a:r>
            <a:r>
              <a:rPr lang="en-US" sz="2000" baseline="-25000" dirty="0"/>
              <a:t>2</a:t>
            </a:r>
            <a:r>
              <a:rPr lang="en-US" sz="2000" dirty="0"/>
              <a:t> = Q’</a:t>
            </a:r>
            <a:r>
              <a:rPr lang="en-US" sz="2000" baseline="-25000" dirty="0"/>
              <a:t>1</a:t>
            </a:r>
            <a:r>
              <a:rPr lang="en-US" sz="2000" dirty="0"/>
              <a:t>+Q’</a:t>
            </a:r>
            <a:r>
              <a:rPr lang="en-US" sz="2000" baseline="-25000" dirty="0"/>
              <a:t>2</a:t>
            </a:r>
            <a:r>
              <a:rPr lang="en-US" sz="2000" dirty="0"/>
              <a:t>.  </a:t>
            </a:r>
          </a:p>
          <a:p>
            <a:r>
              <a:rPr lang="en-US" sz="2000" dirty="0"/>
              <a:t>Newton’s physics does not forbid such a process, but SR does.  This follows from the relativity of simultaneity.  Suppose that I see the transfer happen at a particular time.  An observer moving w.r.t. me will say that the Q changes at the two boxes at two different times.  So he says there is a time interval during which Q was not conserved.  This violates the principle of relativity – both observers must obtain the same laws.</a:t>
            </a:r>
          </a:p>
          <a:p>
            <a:r>
              <a:rPr lang="en-US" sz="2000" dirty="0"/>
              <a:t>Thus, conservation laws only work if they are</a:t>
            </a:r>
            <a:r>
              <a:rPr lang="en-US" sz="2000" i="1" dirty="0"/>
              <a:t> local</a:t>
            </a:r>
            <a:r>
              <a:rPr lang="en-US" sz="2000" dirty="0"/>
              <a:t>.  Q cannot hop around.  It must move continuously from one place to another, no faster than c. </a:t>
            </a:r>
          </a:p>
          <a:p>
            <a:pPr lvl="1"/>
            <a:r>
              <a:rPr lang="en-US" sz="1600" dirty="0" smtClean="0"/>
              <a:t>We'll </a:t>
            </a:r>
            <a:r>
              <a:rPr lang="en-US" sz="1600" dirty="0"/>
              <a:t>see why that limit later</a:t>
            </a:r>
            <a:r>
              <a:rPr lang="en-US" sz="1600" dirty="0" smtClean="0"/>
              <a:t>.</a:t>
            </a:r>
            <a:endParaRPr lang="en-US" sz="16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14799660"/>
              </p:ext>
            </p:extLst>
          </p:nvPr>
        </p:nvGraphicFramePr>
        <p:xfrm>
          <a:off x="4724400" y="1981200"/>
          <a:ext cx="4251325" cy="1546225"/>
        </p:xfrm>
        <a:graphic>
          <a:graphicData uri="http://schemas.openxmlformats.org/presentationml/2006/ole">
            <mc:AlternateContent xmlns:mc="http://schemas.openxmlformats.org/markup-compatibility/2006">
              <mc:Choice xmlns:v="urn:schemas-microsoft-com:vml" Requires="v">
                <p:oleObj spid="_x0000_s8227" name="Picture" r:id="rId3" imgW="4255008" imgH="1549908" progId="Word.Picture.8">
                  <p:embed/>
                </p:oleObj>
              </mc:Choice>
              <mc:Fallback>
                <p:oleObj name="Picture" r:id="rId3" imgW="4255008" imgH="1549908"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1981200"/>
                        <a:ext cx="4251325" cy="1546225"/>
                      </a:xfrm>
                      <a:prstGeom prst="rect">
                        <a:avLst/>
                      </a:prstGeom>
                      <a:noFill/>
                      <a:ln>
                        <a:solidFill>
                          <a:schemeClr val="accent1"/>
                        </a:solidFill>
                      </a:ln>
                      <a:extLst/>
                    </p:spPr>
                  </p:pic>
                </p:oleObj>
              </mc:Fallback>
            </mc:AlternateContent>
          </a:graphicData>
        </a:graphic>
      </p:graphicFrame>
    </p:spTree>
    <p:extLst>
      <p:ext uri="{BB962C8B-B14F-4D97-AF65-F5344CB8AC3E}">
        <p14:creationId xmlns:p14="http://schemas.microsoft.com/office/powerpoint/2010/main" val="115085549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sz="3600" dirty="0">
                <a:solidFill>
                  <a:srgbClr val="C0504D"/>
                </a:solidFill>
              </a:rPr>
              <a:t>U</a:t>
            </a:r>
            <a:r>
              <a:rPr lang="en-US" sz="3600" dirty="0" smtClean="0">
                <a:solidFill>
                  <a:srgbClr val="C0504D"/>
                </a:solidFill>
              </a:rPr>
              <a:t>nification </a:t>
            </a:r>
            <a:r>
              <a:rPr lang="en-US" sz="3600" dirty="0">
                <a:solidFill>
                  <a:srgbClr val="C0504D"/>
                </a:solidFill>
              </a:rPr>
              <a:t>of electricity and magnetism</a:t>
            </a:r>
          </a:p>
        </p:txBody>
      </p:sp>
      <p:sp>
        <p:nvSpPr>
          <p:cNvPr id="3" name="Content Placeholder 2"/>
          <p:cNvSpPr>
            <a:spLocks noGrp="1"/>
          </p:cNvSpPr>
          <p:nvPr>
            <p:ph idx="1"/>
          </p:nvPr>
        </p:nvSpPr>
        <p:spPr>
          <a:xfrm>
            <a:off x="152400" y="1143000"/>
            <a:ext cx="8991600" cy="1600201"/>
          </a:xfrm>
        </p:spPr>
        <p:txBody>
          <a:bodyPr>
            <a:normAutofit/>
          </a:bodyPr>
          <a:lstStyle/>
          <a:p>
            <a:pPr marL="0" indent="0">
              <a:buNone/>
            </a:pPr>
            <a:r>
              <a:rPr lang="en-US" sz="2000" dirty="0"/>
              <a:t>Einstein’s one simple postulate solves a lot of problems.  Consider the magnetic force on a moving charge due to the electric current in an electrically neutral wire (no electric field</a:t>
            </a:r>
            <a:r>
              <a:rPr lang="en-US" sz="2000" dirty="0" smtClean="0"/>
              <a:t>):</a:t>
            </a:r>
            <a:endParaRPr lang="en-US" sz="20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237787097"/>
              </p:ext>
            </p:extLst>
          </p:nvPr>
        </p:nvGraphicFramePr>
        <p:xfrm>
          <a:off x="2590800" y="1905000"/>
          <a:ext cx="5508625" cy="1965325"/>
        </p:xfrm>
        <a:graphic>
          <a:graphicData uri="http://schemas.openxmlformats.org/presentationml/2006/ole">
            <mc:AlternateContent xmlns:mc="http://schemas.openxmlformats.org/markup-compatibility/2006">
              <mc:Choice xmlns:v="urn:schemas-microsoft-com:vml" Requires="v">
                <p:oleObj spid="_x0000_s9251" name="Picture" r:id="rId4" imgW="4133850" imgH="1476375" progId="Word.Picture.8">
                  <p:embed/>
                </p:oleObj>
              </mc:Choice>
              <mc:Fallback>
                <p:oleObj name="Picture" r:id="rId4" imgW="4133850" imgH="1476375" progId="Word.Picture.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1905000"/>
                        <a:ext cx="5508625" cy="196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18393" y="4038600"/>
            <a:ext cx="9162393" cy="2585323"/>
          </a:xfrm>
          <a:prstGeom prst="rect">
            <a:avLst/>
          </a:prstGeom>
          <a:noFill/>
        </p:spPr>
        <p:txBody>
          <a:bodyPr wrap="square" rtlCol="0">
            <a:spAutoFit/>
          </a:bodyPr>
          <a:lstStyle/>
          <a:p>
            <a:r>
              <a:rPr lang="en-US" dirty="0"/>
              <a:t>The magnetic force occurs when the charge is moving.  If we look at it from the charge’s point of view (</a:t>
            </a:r>
            <a:r>
              <a:rPr lang="en-US" i="1" dirty="0"/>
              <a:t>i.e.</a:t>
            </a:r>
            <a:r>
              <a:rPr lang="en-US" dirty="0"/>
              <a:t>, in its own “rest frame”), there can’t be a magnetic force on it, but there must be some kind of force, because the charge is accelerating.</a:t>
            </a:r>
          </a:p>
          <a:p>
            <a:r>
              <a:rPr lang="en-US" dirty="0"/>
              <a:t>So, the principle of relativity tells us that the charge must see an electric field in its rest frame.  (Why must it be an electric field?)  How can that be?  The answer comes from Lorentz contraction.  The distances between the + and - charges in the wire are Lorentz contracted by different amounts because they have different velocities.  The wire appears to have an electrical charge density. (The net charge in a current loop will still be zero, but the opposite charge is found on the distant part of the loop, where the current flows the opposite direction</a:t>
            </a:r>
            <a:r>
              <a:rPr lang="en-US" dirty="0" smtClean="0"/>
              <a:t>.)</a:t>
            </a:r>
            <a:endParaRPr lang="en-US" dirty="0"/>
          </a:p>
        </p:txBody>
      </p:sp>
    </p:spTree>
    <p:extLst>
      <p:ext uri="{BB962C8B-B14F-4D97-AF65-F5344CB8AC3E}">
        <p14:creationId xmlns:p14="http://schemas.microsoft.com/office/powerpoint/2010/main" val="144099241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dirty="0" smtClean="0">
                <a:solidFill>
                  <a:srgbClr val="C0504D"/>
                </a:solidFill>
              </a:rPr>
              <a:t>Relativity of Fields</a:t>
            </a:r>
            <a:endParaRPr lang="en-US" sz="3600" dirty="0">
              <a:solidFill>
                <a:srgbClr val="C0504D"/>
              </a:solidFill>
            </a:endParaRPr>
          </a:p>
        </p:txBody>
      </p:sp>
      <p:sp>
        <p:nvSpPr>
          <p:cNvPr id="3" name="Content Placeholder 2"/>
          <p:cNvSpPr>
            <a:spLocks noGrp="1"/>
          </p:cNvSpPr>
          <p:nvPr>
            <p:ph idx="1"/>
          </p:nvPr>
        </p:nvSpPr>
        <p:spPr>
          <a:xfrm>
            <a:off x="76200" y="1447800"/>
            <a:ext cx="8610600" cy="4678363"/>
          </a:xfrm>
        </p:spPr>
        <p:txBody>
          <a:bodyPr>
            <a:normAutofit/>
          </a:bodyPr>
          <a:lstStyle/>
          <a:p>
            <a:r>
              <a:rPr lang="en-US" sz="2400" dirty="0"/>
              <a:t>When we change reference frames, electric fields partially become magnetic fields, and vice versa.  Thus, they are merely different manifestations of the same phenomenon, called electromagnetism.</a:t>
            </a:r>
          </a:p>
          <a:p>
            <a:r>
              <a:rPr lang="en-US" sz="2400" dirty="0"/>
              <a:t>The first oddity of Maxwell's equations was that the magnetic force existed between </a:t>
            </a:r>
            <a:r>
              <a:rPr lang="en-US" sz="2400" u="sng" dirty="0"/>
              <a:t>moving</a:t>
            </a:r>
            <a:r>
              <a:rPr lang="en-US" sz="2400" dirty="0"/>
              <a:t> charges. But now we say that there's no absolute definition of </a:t>
            </a:r>
            <a:r>
              <a:rPr lang="en-US" sz="2400" u="sng" dirty="0"/>
              <a:t>moving</a:t>
            </a:r>
            <a:r>
              <a:rPr lang="en-US" sz="2400" dirty="0"/>
              <a:t>. </a:t>
            </a:r>
          </a:p>
          <a:p>
            <a:r>
              <a:rPr lang="en-US" sz="2400" dirty="0"/>
              <a:t>The resolution is that whether the force between two objects is </a:t>
            </a:r>
            <a:r>
              <a:rPr lang="en-US" sz="2400" u="sng" dirty="0"/>
              <a:t>called</a:t>
            </a:r>
            <a:r>
              <a:rPr lang="en-US" sz="2400" dirty="0"/>
              <a:t> electric or magnetic is also not invariant. </a:t>
            </a:r>
            <a:endParaRPr lang="en-US" sz="2400" dirty="0" smtClean="0"/>
          </a:p>
        </p:txBody>
      </p:sp>
    </p:spTree>
    <p:extLst>
      <p:ext uri="{BB962C8B-B14F-4D97-AF65-F5344CB8AC3E}">
        <p14:creationId xmlns:p14="http://schemas.microsoft.com/office/powerpoint/2010/main" val="2847458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Einstein's approach</a:t>
            </a:r>
          </a:p>
        </p:txBody>
      </p:sp>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dirty="0" smtClean="0"/>
              <a:t>Initially </a:t>
            </a:r>
            <a:r>
              <a:rPr lang="en-US" dirty="0"/>
              <a:t>motivated by Mach’s conception of a completely </a:t>
            </a:r>
            <a:r>
              <a:rPr lang="en-US" dirty="0" err="1"/>
              <a:t>relationist</a:t>
            </a:r>
            <a:r>
              <a:rPr lang="en-US" dirty="0"/>
              <a:t> universe. (For Mach, even acceleration was relative.)  Precursors to special relativity retained the notion of absolute space in the guise of the ether. For </a:t>
            </a:r>
            <a:r>
              <a:rPr lang="en-US" dirty="0" err="1"/>
              <a:t>Poincaré</a:t>
            </a:r>
            <a:r>
              <a:rPr lang="en-US" dirty="0"/>
              <a:t> the ether had become as undetectable as Newton’s absolute space. This was unsatisfying to Einstein. </a:t>
            </a:r>
            <a:r>
              <a:rPr lang="en-US" dirty="0" smtClean="0"/>
              <a:t/>
            </a:r>
            <a:br>
              <a:rPr lang="en-US" dirty="0" smtClean="0"/>
            </a:br>
            <a:endParaRPr lang="en-US" dirty="0" smtClean="0"/>
          </a:p>
          <a:p>
            <a:r>
              <a:rPr lang="en-US" dirty="0" smtClean="0"/>
              <a:t>Why </a:t>
            </a:r>
            <a:r>
              <a:rPr lang="en-US" dirty="0"/>
              <a:t>does one use one equation to describe a conductor moving past a magnet and another to describe a magnet moving past a conductor?</a:t>
            </a:r>
          </a:p>
          <a:p>
            <a:pPr lvl="1"/>
            <a:r>
              <a:rPr lang="en-US" dirty="0"/>
              <a:t>“It is known that Maxwell’s electrodynamics – as usually understood at the present time – when applied to moving bodies, leads to asymmetries which do not appear to be inherent in the phenomena.” Einstein, “On the Electrodynamics of Moving Bodies, </a:t>
            </a:r>
            <a:r>
              <a:rPr lang="en-US" i="1" dirty="0" err="1"/>
              <a:t>Annalen</a:t>
            </a:r>
            <a:r>
              <a:rPr lang="en-US" i="1" dirty="0"/>
              <a:t> der </a:t>
            </a:r>
            <a:r>
              <a:rPr lang="en-US" i="1" dirty="0" err="1"/>
              <a:t>Physik</a:t>
            </a:r>
            <a:r>
              <a:rPr lang="en-US" dirty="0"/>
              <a:t>, </a:t>
            </a:r>
            <a:r>
              <a:rPr lang="en-US" b="1" dirty="0"/>
              <a:t>17</a:t>
            </a:r>
            <a:r>
              <a:rPr lang="en-US" dirty="0"/>
              <a:t> (1905</a:t>
            </a:r>
            <a:r>
              <a:rPr lang="en-US" dirty="0" smtClean="0"/>
              <a:t>).</a:t>
            </a:r>
            <a:br>
              <a:rPr lang="en-US" dirty="0" smtClean="0"/>
            </a:br>
            <a:endParaRPr lang="en-US" dirty="0"/>
          </a:p>
          <a:p>
            <a:r>
              <a:rPr lang="en-US" dirty="0" smtClean="0"/>
              <a:t>"</a:t>
            </a:r>
            <a:r>
              <a:rPr lang="en-US" dirty="0"/>
              <a:t>The phenomena of electrodynamics as well as of mechanics possess no properties corresponding to the idea of absolute rest.  The same laws ... will be valid for all frames of reference</a:t>
            </a:r>
            <a:r>
              <a:rPr lang="en-US" dirty="0" smtClean="0"/>
              <a:t>.” </a:t>
            </a:r>
            <a:r>
              <a:rPr lang="en-US" dirty="0"/>
              <a:t> </a:t>
            </a:r>
            <a:r>
              <a:rPr lang="en-US" dirty="0" smtClean="0"/>
              <a:t>Einstein</a:t>
            </a:r>
            <a:endParaRPr lang="en-US" dirty="0"/>
          </a:p>
          <a:p>
            <a:r>
              <a:rPr lang="en-US" dirty="0"/>
              <a:t>That postulate (relativity) sounds familiar, but how can we combine it with Maxwell's equations?</a:t>
            </a:r>
          </a:p>
          <a:p>
            <a:endParaRPr lang="en-US" dirty="0"/>
          </a:p>
        </p:txBody>
      </p:sp>
    </p:spTree>
    <p:extLst>
      <p:ext uri="{BB962C8B-B14F-4D97-AF65-F5344CB8AC3E}">
        <p14:creationId xmlns:p14="http://schemas.microsoft.com/office/powerpoint/2010/main" val="12423993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504D"/>
                </a:solidFill>
              </a:rPr>
              <a:t>Relativity is a Law</a:t>
            </a:r>
            <a:endParaRPr lang="en-US" sz="3600" dirty="0">
              <a:solidFill>
                <a:srgbClr val="C0504D"/>
              </a:solidFill>
            </a:endParaRPr>
          </a:p>
        </p:txBody>
      </p:sp>
      <p:sp>
        <p:nvSpPr>
          <p:cNvPr id="3" name="Content Placeholder 2"/>
          <p:cNvSpPr>
            <a:spLocks noGrp="1"/>
          </p:cNvSpPr>
          <p:nvPr>
            <p:ph idx="1"/>
          </p:nvPr>
        </p:nvSpPr>
        <p:spPr/>
        <p:txBody>
          <a:bodyPr>
            <a:normAutofit/>
          </a:bodyPr>
          <a:lstStyle/>
          <a:p>
            <a:r>
              <a:rPr lang="en-US" sz="2400" dirty="0" smtClean="0"/>
              <a:t>Relativity </a:t>
            </a:r>
            <a:r>
              <a:rPr lang="en-US" sz="2400" dirty="0"/>
              <a:t>might have sounded like some vague "everything goes" claim initially- at least in the popular press. Now we are deriving specific new physical laws from it. </a:t>
            </a:r>
          </a:p>
          <a:p>
            <a:r>
              <a:rPr lang="en-US" sz="2400" dirty="0"/>
              <a:t>Relativity is a </a:t>
            </a:r>
            <a:r>
              <a:rPr lang="en-US" sz="2400" i="1" dirty="0"/>
              <a:t>constraint </a:t>
            </a:r>
            <a:r>
              <a:rPr lang="en-US" sz="2400" dirty="0"/>
              <a:t>on the physical laws. It says "No future physical law will be found which takes on different forms in different inertial frames." </a:t>
            </a:r>
            <a:endParaRPr lang="en-US" sz="2400" dirty="0" smtClean="0"/>
          </a:p>
          <a:p>
            <a:r>
              <a:rPr lang="en-US" sz="2400" dirty="0" smtClean="0"/>
              <a:t>And “future laws” in 1905 include all the laws concerning nuclear forces, the form of quantum theory, … So far, the constraint holds!</a:t>
            </a:r>
            <a:endParaRPr lang="en-US" sz="2400" dirty="0"/>
          </a:p>
          <a:p>
            <a:endParaRPr lang="en-US" dirty="0"/>
          </a:p>
        </p:txBody>
      </p:sp>
    </p:spTree>
    <p:extLst>
      <p:ext uri="{BB962C8B-B14F-4D97-AF65-F5344CB8AC3E}">
        <p14:creationId xmlns:p14="http://schemas.microsoft.com/office/powerpoint/2010/main" val="278404798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solidFill>
                  <a:srgbClr val="C0504D"/>
                </a:solidFill>
              </a:rPr>
              <a:t>Conservation of momentum</a:t>
            </a:r>
            <a:endParaRPr lang="en-US" sz="3600" dirty="0">
              <a:solidFill>
                <a:srgbClr val="C0504D"/>
              </a:solidFill>
            </a:endParaRPr>
          </a:p>
        </p:txBody>
      </p:sp>
      <p:sp>
        <p:nvSpPr>
          <p:cNvPr id="3" name="Content Placeholder 2"/>
          <p:cNvSpPr>
            <a:spLocks noGrp="1"/>
          </p:cNvSpPr>
          <p:nvPr>
            <p:ph idx="1"/>
          </p:nvPr>
        </p:nvSpPr>
        <p:spPr>
          <a:xfrm>
            <a:off x="152400" y="533401"/>
            <a:ext cx="8839200" cy="1828800"/>
          </a:xfrm>
        </p:spPr>
        <p:txBody>
          <a:bodyPr/>
          <a:lstStyle/>
          <a:p>
            <a:r>
              <a:rPr lang="en-US" sz="2400" dirty="0"/>
              <a:t>Consider a collision between two disks A and B, with the same rest mass, m</a:t>
            </a:r>
            <a:r>
              <a:rPr lang="en-US" sz="2400" baseline="-25000" dirty="0"/>
              <a:t>0. </a:t>
            </a:r>
            <a:r>
              <a:rPr lang="en-US" sz="2400" dirty="0"/>
              <a:t>We will look at this collision in 2 frames:</a:t>
            </a:r>
          </a:p>
          <a:p>
            <a:pPr lvl="1"/>
            <a:r>
              <a:rPr lang="en-US" sz="2000" dirty="0"/>
              <a:t>The frame of A before the collision.</a:t>
            </a:r>
          </a:p>
          <a:p>
            <a:pPr lvl="1"/>
            <a:r>
              <a:rPr lang="en-US" sz="2000" dirty="0"/>
              <a:t>The frame of B before the collision, moving at some big v </a:t>
            </a:r>
            <a:r>
              <a:rPr lang="en-US" sz="2000" dirty="0" err="1"/>
              <a:t>wrt</a:t>
            </a:r>
            <a:r>
              <a:rPr lang="en-US" sz="2000" dirty="0"/>
              <a:t>. A.</a:t>
            </a:r>
          </a:p>
          <a:p>
            <a:endParaRPr lang="en-US" dirty="0"/>
          </a:p>
        </p:txBody>
      </p:sp>
      <p:grpSp>
        <p:nvGrpSpPr>
          <p:cNvPr id="33" name="Group 32"/>
          <p:cNvGrpSpPr/>
          <p:nvPr/>
        </p:nvGrpSpPr>
        <p:grpSpPr>
          <a:xfrm>
            <a:off x="947737" y="2339022"/>
            <a:ext cx="2835275" cy="1006475"/>
            <a:chOff x="947737" y="2339022"/>
            <a:chExt cx="2835275" cy="1006475"/>
          </a:xfrm>
        </p:grpSpPr>
        <p:sp>
          <p:nvSpPr>
            <p:cNvPr id="7" name="Oval 15"/>
            <p:cNvSpPr>
              <a:spLocks noChangeArrowheads="1"/>
            </p:cNvSpPr>
            <p:nvPr/>
          </p:nvSpPr>
          <p:spPr bwMode="auto">
            <a:xfrm>
              <a:off x="1862342" y="2705013"/>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Oval 14"/>
            <p:cNvSpPr>
              <a:spLocks noChangeArrowheads="1"/>
            </p:cNvSpPr>
            <p:nvPr/>
          </p:nvSpPr>
          <p:spPr bwMode="auto">
            <a:xfrm>
              <a:off x="3417170" y="2979506"/>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Line 13"/>
            <p:cNvSpPr>
              <a:spLocks noChangeShapeType="1"/>
            </p:cNvSpPr>
            <p:nvPr/>
          </p:nvSpPr>
          <p:spPr bwMode="auto">
            <a:xfrm flipV="1">
              <a:off x="2045263" y="2339022"/>
              <a:ext cx="0" cy="365991"/>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2"/>
            <p:cNvSpPr>
              <a:spLocks noChangeShapeType="1"/>
            </p:cNvSpPr>
            <p:nvPr/>
          </p:nvSpPr>
          <p:spPr bwMode="auto">
            <a:xfrm flipH="1">
              <a:off x="2136723" y="3162502"/>
              <a:ext cx="118898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1"/>
            <p:cNvSpPr>
              <a:spLocks noChangeShapeType="1"/>
            </p:cNvSpPr>
            <p:nvPr/>
          </p:nvSpPr>
          <p:spPr bwMode="auto">
            <a:xfrm flipH="1">
              <a:off x="947737" y="3162502"/>
              <a:ext cx="1097526" cy="182995"/>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 name="Text Box 9"/>
          <p:cNvSpPr txBox="1">
            <a:spLocks noChangeArrowheads="1"/>
          </p:cNvSpPr>
          <p:nvPr/>
        </p:nvSpPr>
        <p:spPr bwMode="auto">
          <a:xfrm>
            <a:off x="2502565" y="2804135"/>
            <a:ext cx="457302" cy="2744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23"/>
          <p:cNvSpPr>
            <a:spLocks noChangeArrowheads="1"/>
          </p:cNvSpPr>
          <p:nvPr/>
        </p:nvSpPr>
        <p:spPr bwMode="auto">
          <a:xfrm>
            <a:off x="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 Box 24"/>
          <p:cNvSpPr txBox="1">
            <a:spLocks noChangeArrowheads="1"/>
          </p:cNvSpPr>
          <p:nvPr/>
        </p:nvSpPr>
        <p:spPr bwMode="auto">
          <a:xfrm>
            <a:off x="1343783" y="3579495"/>
            <a:ext cx="1920875"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Arial" pitchFamily="34" charset="0"/>
              </a:rPr>
              <a:t>FRAME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Text Box 25"/>
          <p:cNvSpPr txBox="1">
            <a:spLocks noChangeArrowheads="1"/>
          </p:cNvSpPr>
          <p:nvPr/>
        </p:nvSpPr>
        <p:spPr bwMode="auto">
          <a:xfrm>
            <a:off x="5649193" y="3579495"/>
            <a:ext cx="1646238"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Arial" pitchFamily="34" charset="0"/>
              </a:rPr>
              <a:t>FRAME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34" name="Group 33"/>
          <p:cNvGrpSpPr/>
          <p:nvPr/>
        </p:nvGrpSpPr>
        <p:grpSpPr>
          <a:xfrm>
            <a:off x="5837305" y="2730129"/>
            <a:ext cx="3213833" cy="981359"/>
            <a:chOff x="5837305" y="2730129"/>
            <a:chExt cx="3213833" cy="981359"/>
          </a:xfrm>
        </p:grpSpPr>
        <p:sp>
          <p:nvSpPr>
            <p:cNvPr id="28" name="Oval 15"/>
            <p:cNvSpPr>
              <a:spLocks noChangeArrowheads="1"/>
            </p:cNvSpPr>
            <p:nvPr/>
          </p:nvSpPr>
          <p:spPr bwMode="auto">
            <a:xfrm>
              <a:off x="5837305" y="2730129"/>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Oval 14"/>
            <p:cNvSpPr>
              <a:spLocks noChangeArrowheads="1"/>
            </p:cNvSpPr>
            <p:nvPr/>
          </p:nvSpPr>
          <p:spPr bwMode="auto">
            <a:xfrm>
              <a:off x="7661444" y="2953875"/>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Line 12"/>
            <p:cNvSpPr>
              <a:spLocks noChangeShapeType="1"/>
            </p:cNvSpPr>
            <p:nvPr/>
          </p:nvSpPr>
          <p:spPr bwMode="auto">
            <a:xfrm>
              <a:off x="6335170" y="2953875"/>
              <a:ext cx="118898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3"/>
            <p:cNvSpPr>
              <a:spLocks noChangeShapeType="1"/>
            </p:cNvSpPr>
            <p:nvPr/>
          </p:nvSpPr>
          <p:spPr bwMode="auto">
            <a:xfrm>
              <a:off x="7850621" y="3345497"/>
              <a:ext cx="0" cy="365991"/>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11"/>
            <p:cNvSpPr>
              <a:spLocks noChangeShapeType="1"/>
            </p:cNvSpPr>
            <p:nvPr/>
          </p:nvSpPr>
          <p:spPr bwMode="auto">
            <a:xfrm rot="10800000" flipH="1">
              <a:off x="7953612" y="2745828"/>
              <a:ext cx="1097526" cy="182995"/>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5" name="Group 34"/>
          <p:cNvGrpSpPr/>
          <p:nvPr/>
        </p:nvGrpSpPr>
        <p:grpSpPr>
          <a:xfrm rot="10800000">
            <a:off x="5837305" y="4597764"/>
            <a:ext cx="2835275" cy="1006475"/>
            <a:chOff x="947737" y="2339022"/>
            <a:chExt cx="2835275" cy="1006475"/>
          </a:xfrm>
        </p:grpSpPr>
        <p:sp>
          <p:nvSpPr>
            <p:cNvPr id="36" name="Oval 15"/>
            <p:cNvSpPr>
              <a:spLocks noChangeArrowheads="1"/>
            </p:cNvSpPr>
            <p:nvPr/>
          </p:nvSpPr>
          <p:spPr bwMode="auto">
            <a:xfrm>
              <a:off x="1862342" y="2705013"/>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Oval 14"/>
            <p:cNvSpPr>
              <a:spLocks noChangeArrowheads="1"/>
            </p:cNvSpPr>
            <p:nvPr/>
          </p:nvSpPr>
          <p:spPr bwMode="auto">
            <a:xfrm>
              <a:off x="3417170" y="2979506"/>
              <a:ext cx="365842" cy="365991"/>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a:ea typeface="Times New Roman" pitchFamily="18" charset="0"/>
                  <a:cs typeface="Times New Roman" pitchFamily="18"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Line 13"/>
            <p:cNvSpPr>
              <a:spLocks noChangeShapeType="1"/>
            </p:cNvSpPr>
            <p:nvPr/>
          </p:nvSpPr>
          <p:spPr bwMode="auto">
            <a:xfrm flipV="1">
              <a:off x="2045263" y="2339022"/>
              <a:ext cx="0" cy="365991"/>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12"/>
            <p:cNvSpPr>
              <a:spLocks noChangeShapeType="1"/>
            </p:cNvSpPr>
            <p:nvPr/>
          </p:nvSpPr>
          <p:spPr bwMode="auto">
            <a:xfrm flipH="1">
              <a:off x="2136723" y="3162502"/>
              <a:ext cx="118898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11"/>
            <p:cNvSpPr>
              <a:spLocks noChangeShapeType="1"/>
            </p:cNvSpPr>
            <p:nvPr/>
          </p:nvSpPr>
          <p:spPr bwMode="auto">
            <a:xfrm flipH="1">
              <a:off x="947737" y="3162502"/>
              <a:ext cx="1097526" cy="182995"/>
            </a:xfrm>
            <a:prstGeom prst="line">
              <a:avLst/>
            </a:prstGeom>
            <a:noFill/>
            <a:ln w="9525">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41" name="TextBox 40"/>
          <p:cNvSpPr txBox="1"/>
          <p:nvPr/>
        </p:nvSpPr>
        <p:spPr>
          <a:xfrm>
            <a:off x="3962400" y="2120461"/>
            <a:ext cx="1686793" cy="2308324"/>
          </a:xfrm>
          <a:prstGeom prst="rect">
            <a:avLst/>
          </a:prstGeom>
          <a:noFill/>
        </p:spPr>
        <p:txBody>
          <a:bodyPr wrap="square" rtlCol="0">
            <a:spAutoFit/>
          </a:bodyPr>
          <a:lstStyle/>
          <a:p>
            <a:r>
              <a:rPr lang="en-US" dirty="0"/>
              <a:t>We pay attention to momentum, p, only along this axis :</a:t>
            </a:r>
          </a:p>
          <a:p>
            <a:r>
              <a:rPr lang="en-US" dirty="0"/>
              <a:t>Initially, there's no p on that axis</a:t>
            </a:r>
            <a:r>
              <a:rPr lang="en-US" dirty="0" smtClean="0"/>
              <a:t>.</a:t>
            </a:r>
            <a:endParaRPr lang="en-US" dirty="0"/>
          </a:p>
        </p:txBody>
      </p:sp>
      <p:sp>
        <p:nvSpPr>
          <p:cNvPr id="42" name="Line 31"/>
          <p:cNvSpPr>
            <a:spLocks noChangeShapeType="1"/>
          </p:cNvSpPr>
          <p:nvPr/>
        </p:nvSpPr>
        <p:spPr bwMode="auto">
          <a:xfrm>
            <a:off x="5486400" y="3035448"/>
            <a:ext cx="0" cy="639763"/>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TextBox 42"/>
          <p:cNvSpPr txBox="1"/>
          <p:nvPr/>
        </p:nvSpPr>
        <p:spPr>
          <a:xfrm>
            <a:off x="234595" y="5101002"/>
            <a:ext cx="7157537" cy="1323439"/>
          </a:xfrm>
          <a:prstGeom prst="rect">
            <a:avLst/>
          </a:prstGeom>
          <a:noFill/>
        </p:spPr>
        <p:txBody>
          <a:bodyPr wrap="square" rtlCol="0">
            <a:spAutoFit/>
          </a:bodyPr>
          <a:lstStyle/>
          <a:p>
            <a:r>
              <a:rPr lang="en-US" sz="2000" dirty="0"/>
              <a:t>p</a:t>
            </a:r>
            <a:r>
              <a:rPr lang="en-US" sz="2000" baseline="-25000" dirty="0"/>
              <a:t>A2</a:t>
            </a:r>
            <a:r>
              <a:rPr lang="en-US" sz="2000" dirty="0"/>
              <a:t> means momentum of A as seen in frame 2 </a:t>
            </a:r>
            <a:r>
              <a:rPr lang="en-US" sz="2000" u="sng" dirty="0"/>
              <a:t>after </a:t>
            </a:r>
            <a:r>
              <a:rPr lang="en-US" sz="2000" dirty="0"/>
              <a:t>the collision. </a:t>
            </a:r>
          </a:p>
          <a:p>
            <a:r>
              <a:rPr lang="en-US" sz="2000" dirty="0"/>
              <a:t>p</a:t>
            </a:r>
            <a:r>
              <a:rPr lang="en-US" sz="2000" baseline="-25000" dirty="0"/>
              <a:t>A1</a:t>
            </a:r>
            <a:r>
              <a:rPr lang="en-US" sz="2000" dirty="0"/>
              <a:t> = - p</a:t>
            </a:r>
            <a:r>
              <a:rPr lang="en-US" sz="2000" baseline="-25000" dirty="0"/>
              <a:t>B2</a:t>
            </a:r>
            <a:r>
              <a:rPr lang="en-US" sz="2000" dirty="0"/>
              <a:t> and p</a:t>
            </a:r>
            <a:r>
              <a:rPr lang="en-US" sz="2000" baseline="-25000" dirty="0"/>
              <a:t>A2</a:t>
            </a:r>
            <a:r>
              <a:rPr lang="en-US" sz="2000" dirty="0"/>
              <a:t>= -p</a:t>
            </a:r>
            <a:r>
              <a:rPr lang="en-US" sz="2000" baseline="-25000" dirty="0"/>
              <a:t>B1</a:t>
            </a:r>
            <a:r>
              <a:rPr lang="en-US" sz="2000" dirty="0"/>
              <a:t>  (symmetry)</a:t>
            </a:r>
          </a:p>
          <a:p>
            <a:r>
              <a:rPr lang="en-US" sz="2000" dirty="0"/>
              <a:t>but p</a:t>
            </a:r>
            <a:r>
              <a:rPr lang="en-US" sz="2000" baseline="-25000" dirty="0"/>
              <a:t>A1</a:t>
            </a:r>
            <a:r>
              <a:rPr lang="en-US" sz="2000" dirty="0"/>
              <a:t>= -p</a:t>
            </a:r>
            <a:r>
              <a:rPr lang="en-US" sz="2000" baseline="-25000" dirty="0"/>
              <a:t>B1</a:t>
            </a:r>
            <a:r>
              <a:rPr lang="en-US" sz="2000" dirty="0"/>
              <a:t> and p</a:t>
            </a:r>
            <a:r>
              <a:rPr lang="en-US" sz="2000" baseline="-25000" dirty="0"/>
              <a:t>A2</a:t>
            </a:r>
            <a:r>
              <a:rPr lang="en-US" sz="2000" dirty="0"/>
              <a:t> = - p</a:t>
            </a:r>
            <a:r>
              <a:rPr lang="en-US" sz="2000" baseline="-25000" dirty="0"/>
              <a:t>B2</a:t>
            </a:r>
            <a:r>
              <a:rPr lang="en-US" sz="2000" dirty="0"/>
              <a:t>  (conservation)</a:t>
            </a:r>
          </a:p>
          <a:p>
            <a:r>
              <a:rPr lang="en-US" sz="2000" dirty="0"/>
              <a:t>so p</a:t>
            </a:r>
            <a:r>
              <a:rPr lang="en-US" sz="2000" baseline="-25000" dirty="0"/>
              <a:t>A1</a:t>
            </a:r>
            <a:r>
              <a:rPr lang="en-US" sz="2000" dirty="0"/>
              <a:t> = p</a:t>
            </a:r>
            <a:r>
              <a:rPr lang="en-US" sz="2000" baseline="-25000" dirty="0"/>
              <a:t>A2     </a:t>
            </a:r>
            <a:r>
              <a:rPr lang="en-US" sz="2000" dirty="0"/>
              <a:t>and   p</a:t>
            </a:r>
            <a:r>
              <a:rPr lang="en-US" sz="2000" baseline="-25000" dirty="0"/>
              <a:t>B1</a:t>
            </a:r>
            <a:r>
              <a:rPr lang="en-US" sz="2000" dirty="0"/>
              <a:t> = p</a:t>
            </a:r>
            <a:r>
              <a:rPr lang="en-US" sz="2000" baseline="-25000" dirty="0"/>
              <a:t>B2</a:t>
            </a:r>
            <a:endParaRPr lang="en-US" sz="2000" dirty="0"/>
          </a:p>
        </p:txBody>
      </p:sp>
    </p:spTree>
    <p:extLst>
      <p:ext uri="{BB962C8B-B14F-4D97-AF65-F5344CB8AC3E}">
        <p14:creationId xmlns:p14="http://schemas.microsoft.com/office/powerpoint/2010/main" val="329138371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504D"/>
                </a:solidFill>
              </a:rPr>
              <a:t>How inertial m changes with v.</a:t>
            </a:r>
            <a:endParaRPr lang="en-US" sz="3600" dirty="0">
              <a:solidFill>
                <a:srgbClr val="C0504D"/>
              </a:solidFill>
            </a:endParaRPr>
          </a:p>
        </p:txBody>
      </p:sp>
      <p:sp>
        <p:nvSpPr>
          <p:cNvPr id="3" name="Content Placeholder 2"/>
          <p:cNvSpPr>
            <a:spLocks noGrp="1"/>
          </p:cNvSpPr>
          <p:nvPr>
            <p:ph idx="1"/>
          </p:nvPr>
        </p:nvSpPr>
        <p:spPr>
          <a:xfrm>
            <a:off x="152400" y="1524000"/>
            <a:ext cx="8534400" cy="4800600"/>
          </a:xfrm>
        </p:spPr>
        <p:txBody>
          <a:bodyPr>
            <a:normAutofit fontScale="62500" lnSpcReduction="20000"/>
          </a:bodyPr>
          <a:lstStyle/>
          <a:p>
            <a:r>
              <a:rPr lang="en-US" dirty="0"/>
              <a:t>Now we know that the momentum (along the deflection direction) of disk A is the </a:t>
            </a:r>
            <a:r>
              <a:rPr lang="en-US" u="sng" dirty="0"/>
              <a:t>same</a:t>
            </a:r>
            <a:r>
              <a:rPr lang="en-US" dirty="0"/>
              <a:t> in the frame initially at rest with respect to A and the frame initially at rest with respect to B.</a:t>
            </a:r>
          </a:p>
          <a:p>
            <a:pPr marL="0" indent="0">
              <a:buNone/>
            </a:pPr>
            <a:r>
              <a:rPr lang="en-US" dirty="0"/>
              <a:t> </a:t>
            </a:r>
          </a:p>
          <a:p>
            <a:r>
              <a:rPr lang="en-US" dirty="0"/>
              <a:t>But momentum is mass*distance/time.</a:t>
            </a:r>
          </a:p>
          <a:p>
            <a:pPr marL="0" indent="0">
              <a:buNone/>
            </a:pPr>
            <a:r>
              <a:rPr lang="en-US" dirty="0"/>
              <a:t> </a:t>
            </a:r>
          </a:p>
          <a:p>
            <a:r>
              <a:rPr lang="en-US" dirty="0"/>
              <a:t>The distances must be the same in both frames. (Why?)</a:t>
            </a:r>
          </a:p>
          <a:p>
            <a:pPr marL="0" indent="0">
              <a:buNone/>
            </a:pPr>
            <a:r>
              <a:rPr lang="en-US" dirty="0"/>
              <a:t> </a:t>
            </a:r>
          </a:p>
          <a:p>
            <a:r>
              <a:rPr lang="en-US" dirty="0"/>
              <a:t>The elapsed </a:t>
            </a:r>
            <a:r>
              <a:rPr lang="en-US" u="sng" dirty="0"/>
              <a:t>times</a:t>
            </a:r>
            <a:r>
              <a:rPr lang="en-US" dirty="0"/>
              <a:t> in the two frames differ by a factor of </a:t>
            </a:r>
            <a:r>
              <a:rPr lang="en-US" dirty="0" smtClean="0">
                <a:latin typeface="Symbol" pitchFamily="18" charset="2"/>
              </a:rPr>
              <a:t>g, 1/(</a:t>
            </a:r>
            <a:r>
              <a:rPr lang="en-US" dirty="0" smtClean="0">
                <a:latin typeface="+mj-lt"/>
              </a:rPr>
              <a:t>1-</a:t>
            </a:r>
            <a:r>
              <a:rPr lang="en-US" dirty="0" smtClean="0">
                <a:latin typeface="Symbol" pitchFamily="18" charset="2"/>
              </a:rPr>
              <a:t>β</a:t>
            </a:r>
            <a:r>
              <a:rPr lang="en-US" baseline="30000" dirty="0" smtClean="0">
                <a:latin typeface="+mj-lt"/>
              </a:rPr>
              <a:t>2</a:t>
            </a:r>
            <a:r>
              <a:rPr lang="en-US" dirty="0" smtClean="0">
                <a:latin typeface="Symbol" pitchFamily="18" charset="2"/>
              </a:rPr>
              <a:t>)</a:t>
            </a:r>
            <a:r>
              <a:rPr lang="en-US" baseline="30000" dirty="0" smtClean="0">
                <a:latin typeface="+mj-lt"/>
              </a:rPr>
              <a:t>1/2</a:t>
            </a:r>
            <a:r>
              <a:rPr lang="en-US" dirty="0" smtClean="0"/>
              <a:t>, </a:t>
            </a:r>
            <a:r>
              <a:rPr lang="en-US" dirty="0"/>
              <a:t>so the mass assigned to disk A in the frame initially moving with respect to A must be </a:t>
            </a:r>
            <a:r>
              <a:rPr lang="en-US" dirty="0" err="1" smtClean="0">
                <a:latin typeface="Symbol" pitchFamily="18" charset="2"/>
              </a:rPr>
              <a:t>γ</a:t>
            </a:r>
            <a:r>
              <a:rPr lang="en-US" dirty="0" smtClean="0"/>
              <a:t> </a:t>
            </a:r>
            <a:r>
              <a:rPr lang="en-US" dirty="0"/>
              <a:t>times as big as the mass assigned to it by frame 1, initially at rest </a:t>
            </a:r>
            <a:r>
              <a:rPr lang="en-US" dirty="0" err="1"/>
              <a:t>wrt</a:t>
            </a:r>
            <a:r>
              <a:rPr lang="en-US" dirty="0"/>
              <a:t> A. So long as we consider the case where the deflection velocity is small, we don't have to distinguish between m in frame 1 and in the frame in which A is now at rest.</a:t>
            </a:r>
          </a:p>
          <a:p>
            <a:r>
              <a:rPr lang="en-US" dirty="0"/>
              <a:t>So the frame moving at v </a:t>
            </a:r>
            <a:r>
              <a:rPr lang="en-US" dirty="0" err="1"/>
              <a:t>wrt</a:t>
            </a:r>
            <a:r>
              <a:rPr lang="en-US" dirty="0"/>
              <a:t> A sees A's inertial mass increased over the rest mass by the factor </a:t>
            </a:r>
            <a:r>
              <a:rPr lang="en-US" dirty="0">
                <a:latin typeface="Symbol" pitchFamily="18" charset="2"/>
              </a:rPr>
              <a:t>g</a:t>
            </a:r>
            <a:r>
              <a:rPr lang="en-US" dirty="0"/>
              <a:t>.</a:t>
            </a:r>
          </a:p>
          <a:p>
            <a:endParaRPr lang="en-US" dirty="0"/>
          </a:p>
        </p:txBody>
      </p:sp>
    </p:spTree>
    <p:extLst>
      <p:ext uri="{BB962C8B-B14F-4D97-AF65-F5344CB8AC3E}">
        <p14:creationId xmlns:p14="http://schemas.microsoft.com/office/powerpoint/2010/main" val="23839171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a:t>Einstein’s two Postulates</a:t>
            </a:r>
            <a:endParaRPr lang="en-US" dirty="0"/>
          </a:p>
        </p:txBody>
      </p:sp>
      <p:sp>
        <p:nvSpPr>
          <p:cNvPr id="3" name="Content Placeholder 2"/>
          <p:cNvSpPr>
            <a:spLocks noGrp="1"/>
          </p:cNvSpPr>
          <p:nvPr>
            <p:ph idx="1"/>
          </p:nvPr>
        </p:nvSpPr>
        <p:spPr>
          <a:xfrm>
            <a:off x="-25400" y="990600"/>
            <a:ext cx="9144000" cy="5562600"/>
          </a:xfrm>
        </p:spPr>
        <p:txBody>
          <a:bodyPr>
            <a:normAutofit fontScale="62500" lnSpcReduction="20000"/>
          </a:bodyPr>
          <a:lstStyle/>
          <a:p>
            <a:pPr marL="0" indent="0">
              <a:buNone/>
            </a:pPr>
            <a:r>
              <a:rPr lang="en-US" dirty="0" smtClean="0"/>
              <a:t>1. </a:t>
            </a:r>
            <a:r>
              <a:rPr lang="en-US" dirty="0"/>
              <a:t> </a:t>
            </a:r>
            <a:r>
              <a:rPr lang="en-US" dirty="0" smtClean="0"/>
              <a:t>“</a:t>
            </a:r>
            <a:r>
              <a:rPr lang="en-US" dirty="0"/>
              <a:t>If, relative to K, K’ is a uniformly moving coordinate system devoid of rotation, then natural phenomena run their course with respect to K’ according to the same general laws as with respect to K.  This statement is called the </a:t>
            </a:r>
            <a:r>
              <a:rPr lang="en-US" i="1" dirty="0"/>
              <a:t>principle of relativity</a:t>
            </a:r>
            <a:r>
              <a:rPr lang="en-US" dirty="0"/>
              <a:t> (in the restricted sense).”  Einstein, </a:t>
            </a:r>
            <a:r>
              <a:rPr lang="en-US" i="1" dirty="0"/>
              <a:t>Relativity</a:t>
            </a:r>
            <a:r>
              <a:rPr lang="en-US" dirty="0"/>
              <a:t>, p. 16.</a:t>
            </a:r>
          </a:p>
          <a:p>
            <a:r>
              <a:rPr lang="en-US" dirty="0"/>
              <a:t>This principle applies to </a:t>
            </a:r>
            <a:r>
              <a:rPr lang="en-US" b="1" dirty="0"/>
              <a:t>all</a:t>
            </a:r>
            <a:r>
              <a:rPr lang="en-US" dirty="0"/>
              <a:t> phenomena (including electrical and optical), not merely mechanical.</a:t>
            </a:r>
          </a:p>
          <a:p>
            <a:pPr marL="0" indent="0">
              <a:buNone/>
            </a:pPr>
            <a:endParaRPr lang="en-US" dirty="0" smtClean="0"/>
          </a:p>
          <a:p>
            <a:pPr marL="0" indent="0">
              <a:buNone/>
            </a:pPr>
            <a:r>
              <a:rPr lang="en-US" dirty="0" smtClean="0"/>
              <a:t>So</a:t>
            </a:r>
            <a:r>
              <a:rPr lang="en-US" dirty="0"/>
              <a:t>, what to do about Maxwell’s equations?  </a:t>
            </a:r>
            <a:r>
              <a:rPr lang="en-US" dirty="0" smtClean="0"/>
              <a:t>We </a:t>
            </a:r>
            <a:r>
              <a:rPr lang="en-US" dirty="0"/>
              <a:t>accept them</a:t>
            </a:r>
            <a:r>
              <a:rPr lang="en-US" dirty="0" smtClean="0"/>
              <a:t>:</a:t>
            </a:r>
          </a:p>
          <a:p>
            <a:pPr marL="0" indent="0">
              <a:buNone/>
            </a:pPr>
            <a:endParaRPr lang="en-US" dirty="0"/>
          </a:p>
          <a:p>
            <a:pPr marL="0" indent="0">
              <a:buNone/>
            </a:pPr>
            <a:r>
              <a:rPr lang="en-US" dirty="0" smtClean="0"/>
              <a:t>2.</a:t>
            </a:r>
            <a:r>
              <a:rPr lang="en-US" dirty="0"/>
              <a:t>	“... experience in this domain leads conclusively to a theory of electromagnetic phenomena, of which the law of constancy of the velocity of light in </a:t>
            </a:r>
            <a:r>
              <a:rPr lang="en-US" dirty="0" err="1"/>
              <a:t>vacuo</a:t>
            </a:r>
            <a:r>
              <a:rPr lang="en-US" dirty="0"/>
              <a:t> is a necessary consequence.” p. 23.</a:t>
            </a:r>
          </a:p>
          <a:p>
            <a:r>
              <a:rPr lang="en-US" u="sng" dirty="0"/>
              <a:t>The insistence that these two "apparently incompatible" principles are consistent is the new idea. </a:t>
            </a:r>
            <a:r>
              <a:rPr lang="en-US" dirty="0"/>
              <a:t/>
            </a:r>
            <a:br>
              <a:rPr lang="en-US" dirty="0"/>
            </a:br>
            <a:r>
              <a:rPr lang="en-US" dirty="0"/>
              <a:t> </a:t>
            </a:r>
          </a:p>
          <a:p>
            <a:r>
              <a:rPr lang="en-US" dirty="0"/>
              <a:t>Let's see more carefully why these two ideas seem inconsistent- the worst thing you can do is to simply accept them without drawing the necessary consequences. </a:t>
            </a:r>
          </a:p>
          <a:p>
            <a:endParaRPr lang="en-US" dirty="0"/>
          </a:p>
        </p:txBody>
      </p:sp>
    </p:spTree>
    <p:extLst>
      <p:ext uri="{BB962C8B-B14F-4D97-AF65-F5344CB8AC3E}">
        <p14:creationId xmlns:p14="http://schemas.microsoft.com/office/powerpoint/2010/main" val="33742912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456" y="0"/>
            <a:ext cx="8229600" cy="762000"/>
          </a:xfrm>
        </p:spPr>
        <p:txBody>
          <a:bodyPr>
            <a:normAutofit/>
          </a:bodyPr>
          <a:lstStyle/>
          <a:p>
            <a:r>
              <a:rPr lang="en-US" sz="3600" dirty="0" smtClean="0">
                <a:solidFill>
                  <a:srgbClr val="C0504D"/>
                </a:solidFill>
              </a:rPr>
              <a:t>Implications</a:t>
            </a:r>
            <a:endParaRPr lang="en-US" sz="3600" dirty="0">
              <a:solidFill>
                <a:srgbClr val="C0504D"/>
              </a:solidFill>
            </a:endParaRPr>
          </a:p>
        </p:txBody>
      </p:sp>
      <p:sp>
        <p:nvSpPr>
          <p:cNvPr id="14" name="Content Placeholder 13"/>
          <p:cNvSpPr>
            <a:spLocks noGrp="1"/>
          </p:cNvSpPr>
          <p:nvPr>
            <p:ph idx="1"/>
          </p:nvPr>
        </p:nvSpPr>
        <p:spPr>
          <a:xfrm>
            <a:off x="-33867" y="4800600"/>
            <a:ext cx="9144000" cy="1447800"/>
          </a:xfrm>
        </p:spPr>
        <p:txBody>
          <a:bodyPr>
            <a:normAutofit fontScale="70000" lnSpcReduction="20000"/>
          </a:bodyPr>
          <a:lstStyle/>
          <a:p>
            <a:r>
              <a:rPr lang="en-US" dirty="0"/>
              <a:t>Therefore our two postulates cannot both be true unless something is drastically wrong with our basic ideas about space and/or time!</a:t>
            </a:r>
          </a:p>
          <a:p>
            <a:r>
              <a:rPr lang="en-US" u="sng" dirty="0"/>
              <a:t>If you think you can just accept both postulates as reasonable, </a:t>
            </a:r>
            <a:r>
              <a:rPr lang="en-US" u="sng" dirty="0" smtClean="0"/>
              <a:t/>
            </a:r>
            <a:br>
              <a:rPr lang="en-US" u="sng" dirty="0" smtClean="0"/>
            </a:br>
            <a:r>
              <a:rPr lang="en-US" u="sng" dirty="0" smtClean="0"/>
              <a:t>you </a:t>
            </a:r>
            <a:r>
              <a:rPr lang="en-US" u="sng" dirty="0"/>
              <a:t>haven't got it</a:t>
            </a:r>
            <a:r>
              <a:rPr lang="en-US" u="sng" dirty="0" smtClean="0"/>
              <a:t>.</a:t>
            </a:r>
            <a:r>
              <a:rPr lang="en-US" dirty="0"/>
              <a:t> </a:t>
            </a:r>
            <a:r>
              <a:rPr lang="en-US" dirty="0" smtClean="0"/>
              <a:t> </a:t>
            </a:r>
            <a:r>
              <a:rPr lang="en-US" dirty="0"/>
              <a:t>Possible changes: </a:t>
            </a:r>
          </a:p>
        </p:txBody>
      </p:sp>
      <p:sp>
        <p:nvSpPr>
          <p:cNvPr id="15"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Object 15"/>
          <p:cNvGraphicFramePr>
            <a:graphicFrameLocks noChangeAspect="1"/>
          </p:cNvGraphicFramePr>
          <p:nvPr>
            <p:extLst>
              <p:ext uri="{D42A27DB-BD31-4B8C-83A1-F6EECF244321}">
                <p14:modId xmlns:p14="http://schemas.microsoft.com/office/powerpoint/2010/main" val="854354218"/>
              </p:ext>
            </p:extLst>
          </p:nvPr>
        </p:nvGraphicFramePr>
        <p:xfrm>
          <a:off x="990600" y="3429000"/>
          <a:ext cx="5851525" cy="1295400"/>
        </p:xfrm>
        <a:graphic>
          <a:graphicData uri="http://schemas.openxmlformats.org/presentationml/2006/ole">
            <mc:AlternateContent xmlns:mc="http://schemas.openxmlformats.org/markup-compatibility/2006">
              <mc:Choice xmlns:v="urn:schemas-microsoft-com:vml" Requires="v">
                <p:oleObj spid="_x0000_s1046" name="Equation" r:id="rId3" imgW="5854700" imgH="1295400" progId="Equation.DSMT4">
                  <p:embed/>
                </p:oleObj>
              </mc:Choice>
              <mc:Fallback>
                <p:oleObj name="Equation" r:id="rId3" imgW="5854700" imgH="1295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429000"/>
                        <a:ext cx="5851525"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 name="Object 17"/>
          <p:cNvGraphicFramePr>
            <a:graphicFrameLocks noChangeAspect="1"/>
          </p:cNvGraphicFramePr>
          <p:nvPr>
            <p:extLst>
              <p:ext uri="{D42A27DB-BD31-4B8C-83A1-F6EECF244321}">
                <p14:modId xmlns:p14="http://schemas.microsoft.com/office/powerpoint/2010/main" val="2643620448"/>
              </p:ext>
            </p:extLst>
          </p:nvPr>
        </p:nvGraphicFramePr>
        <p:xfrm>
          <a:off x="990600" y="6019800"/>
          <a:ext cx="6340475" cy="457200"/>
        </p:xfrm>
        <a:graphic>
          <a:graphicData uri="http://schemas.openxmlformats.org/presentationml/2006/ole">
            <mc:AlternateContent xmlns:mc="http://schemas.openxmlformats.org/markup-compatibility/2006">
              <mc:Choice xmlns:v="urn:schemas-microsoft-com:vml" Requires="v">
                <p:oleObj spid="_x0000_s1047" name="Equation" r:id="rId5" imgW="6337300" imgH="457200" progId="Equation.DSMT4">
                  <p:embed/>
                </p:oleObj>
              </mc:Choice>
              <mc:Fallback>
                <p:oleObj name="Equation" r:id="rId5" imgW="6337300" imgH="457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6019800"/>
                        <a:ext cx="63404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TextBox 18"/>
          <p:cNvSpPr txBox="1"/>
          <p:nvPr/>
        </p:nvSpPr>
        <p:spPr>
          <a:xfrm>
            <a:off x="0" y="762000"/>
            <a:ext cx="9144001" cy="923330"/>
          </a:xfrm>
          <a:prstGeom prst="rect">
            <a:avLst/>
          </a:prstGeom>
          <a:noFill/>
        </p:spPr>
        <p:txBody>
          <a:bodyPr wrap="square" rtlCol="0">
            <a:spAutoFit/>
          </a:bodyPr>
          <a:lstStyle/>
          <a:p>
            <a:r>
              <a:rPr lang="en-US" dirty="0"/>
              <a:t>Let's say speed of light = c in ALL inertial reference frames.</a:t>
            </a:r>
          </a:p>
          <a:p>
            <a:r>
              <a:rPr lang="en-US" dirty="0"/>
              <a:t>A and B are inertial </a:t>
            </a:r>
            <a:r>
              <a:rPr lang="en-US" dirty="0" smtClean="0"/>
              <a:t>observers moving at different speeds, </a:t>
            </a:r>
            <a:r>
              <a:rPr lang="en-US" dirty="0"/>
              <a:t>C is a </a:t>
            </a:r>
            <a:r>
              <a:rPr lang="en-US" dirty="0" smtClean="0"/>
              <a:t>light pulse. </a:t>
            </a:r>
            <a:br>
              <a:rPr lang="en-US" dirty="0" smtClean="0"/>
            </a:br>
            <a:r>
              <a:rPr lang="en-US" dirty="0" smtClean="0"/>
              <a:t>Just </a:t>
            </a:r>
            <a:r>
              <a:rPr lang="en-US" dirty="0"/>
              <a:t>for convenience, let them all start out at the same spot at t=0</a:t>
            </a:r>
            <a:r>
              <a:rPr lang="en-US" dirty="0" smtClean="0"/>
              <a:t>.</a:t>
            </a:r>
            <a:endParaRPr lang="en-US" dirty="0"/>
          </a:p>
        </p:txBody>
      </p:sp>
      <p:sp>
        <p:nvSpPr>
          <p:cNvPr id="20" name="TextBox 19"/>
          <p:cNvSpPr txBox="1"/>
          <p:nvPr/>
        </p:nvSpPr>
        <p:spPr>
          <a:xfrm>
            <a:off x="16933" y="2512999"/>
            <a:ext cx="8754533" cy="1015663"/>
          </a:xfrm>
          <a:prstGeom prst="rect">
            <a:avLst/>
          </a:prstGeom>
          <a:noFill/>
        </p:spPr>
        <p:txBody>
          <a:bodyPr wrap="square" rtlCol="0">
            <a:spAutoFit/>
          </a:bodyPr>
          <a:lstStyle/>
          <a:p>
            <a:r>
              <a:rPr lang="en-US" dirty="0" smtClean="0"/>
              <a:t>	(</a:t>
            </a:r>
            <a:r>
              <a:rPr lang="en-US" dirty="0" err="1"/>
              <a:t>d</a:t>
            </a:r>
            <a:r>
              <a:rPr lang="en-US" baseline="-25000" dirty="0" err="1"/>
              <a:t>AB</a:t>
            </a:r>
            <a:r>
              <a:rPr lang="en-US" baseline="-25000" dirty="0"/>
              <a:t> </a:t>
            </a:r>
            <a:r>
              <a:rPr lang="en-US" dirty="0"/>
              <a:t>here means the distance to B measured from A by A</a:t>
            </a:r>
            <a:r>
              <a:rPr lang="en-US" dirty="0" smtClean="0"/>
              <a:t>)</a:t>
            </a:r>
            <a:br>
              <a:rPr lang="en-US" dirty="0" smtClean="0"/>
            </a:br>
            <a:endParaRPr lang="en-US" dirty="0"/>
          </a:p>
          <a:p>
            <a:r>
              <a:rPr lang="en-US" sz="2400" u="sng" dirty="0"/>
              <a:t>What do we think we know</a:t>
            </a:r>
            <a:r>
              <a:rPr lang="en-US" sz="2400" u="sng" dirty="0" smtClean="0"/>
              <a:t>?</a:t>
            </a:r>
            <a:endParaRPr lang="en-US" sz="2400" dirty="0"/>
          </a:p>
        </p:txBody>
      </p:sp>
      <p:grpSp>
        <p:nvGrpSpPr>
          <p:cNvPr id="40" name="Group 39"/>
          <p:cNvGrpSpPr/>
          <p:nvPr/>
        </p:nvGrpSpPr>
        <p:grpSpPr>
          <a:xfrm>
            <a:off x="304800" y="1702263"/>
            <a:ext cx="7694735" cy="768403"/>
            <a:chOff x="304800" y="1702263"/>
            <a:chExt cx="7694735" cy="768403"/>
          </a:xfrm>
        </p:grpSpPr>
        <p:sp>
          <p:nvSpPr>
            <p:cNvPr id="30" name="TextBox 29"/>
            <p:cNvSpPr txBox="1"/>
            <p:nvPr/>
          </p:nvSpPr>
          <p:spPr>
            <a:xfrm>
              <a:off x="304800" y="1702263"/>
              <a:ext cx="7694735" cy="369332"/>
            </a:xfrm>
            <a:prstGeom prst="rect">
              <a:avLst/>
            </a:prstGeom>
            <a:noFill/>
          </p:spPr>
          <p:txBody>
            <a:bodyPr wrap="none" rtlCol="0">
              <a:spAutoFit/>
            </a:bodyPr>
            <a:lstStyle/>
            <a:p>
              <a:r>
                <a:rPr lang="en-US" dirty="0" smtClean="0"/>
                <a:t>A			B					C</a:t>
              </a:r>
              <a:endParaRPr lang="en-US" dirty="0"/>
            </a:p>
          </p:txBody>
        </p:sp>
        <p:cxnSp>
          <p:nvCxnSpPr>
            <p:cNvPr id="32" name="Straight Arrow Connector 31"/>
            <p:cNvCxnSpPr/>
            <p:nvPr/>
          </p:nvCxnSpPr>
          <p:spPr>
            <a:xfrm>
              <a:off x="457200" y="2071595"/>
              <a:ext cx="27432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200400" y="2071595"/>
              <a:ext cx="45720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57200" y="2286000"/>
              <a:ext cx="73152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913736" y="2101334"/>
              <a:ext cx="476862" cy="369332"/>
            </a:xfrm>
            <a:prstGeom prst="rect">
              <a:avLst/>
            </a:prstGeom>
            <a:solidFill>
              <a:schemeClr val="bg1"/>
            </a:solidFill>
          </p:spPr>
          <p:txBody>
            <a:bodyPr wrap="none" rtlCol="0">
              <a:spAutoFit/>
            </a:bodyPr>
            <a:lstStyle/>
            <a:p>
              <a:r>
                <a:rPr lang="en-US" dirty="0" err="1"/>
                <a:t>d</a:t>
              </a:r>
              <a:r>
                <a:rPr lang="en-US" baseline="-25000" dirty="0" err="1" smtClean="0"/>
                <a:t>AC</a:t>
              </a:r>
              <a:endParaRPr lang="en-US" dirty="0"/>
            </a:p>
          </p:txBody>
        </p:sp>
        <p:sp>
          <p:nvSpPr>
            <p:cNvPr id="38" name="TextBox 37"/>
            <p:cNvSpPr txBox="1"/>
            <p:nvPr/>
          </p:nvSpPr>
          <p:spPr>
            <a:xfrm>
              <a:off x="1351938" y="1882801"/>
              <a:ext cx="479618" cy="369332"/>
            </a:xfrm>
            <a:prstGeom prst="rect">
              <a:avLst/>
            </a:prstGeom>
            <a:solidFill>
              <a:schemeClr val="bg1"/>
            </a:solidFill>
          </p:spPr>
          <p:txBody>
            <a:bodyPr wrap="none" rtlCol="0">
              <a:spAutoFit/>
            </a:bodyPr>
            <a:lstStyle/>
            <a:p>
              <a:r>
                <a:rPr lang="en-US" dirty="0" err="1" smtClean="0"/>
                <a:t>d</a:t>
              </a:r>
              <a:r>
                <a:rPr lang="en-US" baseline="-25000" dirty="0" err="1" smtClean="0"/>
                <a:t>AB</a:t>
              </a:r>
              <a:endParaRPr lang="en-US" dirty="0"/>
            </a:p>
          </p:txBody>
        </p:sp>
        <p:sp>
          <p:nvSpPr>
            <p:cNvPr id="39" name="TextBox 38"/>
            <p:cNvSpPr txBox="1"/>
            <p:nvPr/>
          </p:nvSpPr>
          <p:spPr>
            <a:xfrm>
              <a:off x="5247969" y="1901335"/>
              <a:ext cx="471604" cy="369332"/>
            </a:xfrm>
            <a:prstGeom prst="rect">
              <a:avLst/>
            </a:prstGeom>
            <a:solidFill>
              <a:schemeClr val="bg1"/>
            </a:solidFill>
          </p:spPr>
          <p:txBody>
            <a:bodyPr wrap="none" rtlCol="0">
              <a:spAutoFit/>
            </a:bodyPr>
            <a:lstStyle/>
            <a:p>
              <a:r>
                <a:rPr lang="en-US" dirty="0" err="1" smtClean="0"/>
                <a:t>d</a:t>
              </a:r>
              <a:r>
                <a:rPr lang="en-US" baseline="-25000" dirty="0" err="1" smtClean="0"/>
                <a:t>BC</a:t>
              </a:r>
              <a:endParaRPr lang="en-US" dirty="0"/>
            </a:p>
          </p:txBody>
        </p:sp>
      </p:grpSp>
    </p:spTree>
    <p:extLst>
      <p:ext uri="{BB962C8B-B14F-4D97-AF65-F5344CB8AC3E}">
        <p14:creationId xmlns:p14="http://schemas.microsoft.com/office/powerpoint/2010/main" val="7881083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536" y="38100"/>
            <a:ext cx="8229600" cy="838200"/>
          </a:xfrm>
        </p:spPr>
        <p:txBody>
          <a:bodyPr>
            <a:normAutofit/>
          </a:bodyPr>
          <a:lstStyle/>
          <a:p>
            <a:r>
              <a:rPr lang="en-US" sz="3600" dirty="0" smtClean="0">
                <a:solidFill>
                  <a:srgbClr val="C0504D"/>
                </a:solidFill>
              </a:rPr>
              <a:t>Do Perpendicular Lengths Change?</a:t>
            </a:r>
            <a:endParaRPr lang="en-US" sz="3600" dirty="0">
              <a:solidFill>
                <a:srgbClr val="C0504D"/>
              </a:solidFill>
            </a:endParaRPr>
          </a:p>
        </p:txBody>
      </p:sp>
      <p:sp>
        <p:nvSpPr>
          <p:cNvPr id="3" name="Content Placeholder 2"/>
          <p:cNvSpPr>
            <a:spLocks noGrp="1"/>
          </p:cNvSpPr>
          <p:nvPr>
            <p:ph idx="1"/>
          </p:nvPr>
        </p:nvSpPr>
        <p:spPr>
          <a:xfrm>
            <a:off x="0" y="704165"/>
            <a:ext cx="9144000" cy="2819400"/>
          </a:xfrm>
        </p:spPr>
        <p:txBody>
          <a:bodyPr>
            <a:normAutofit/>
          </a:bodyPr>
          <a:lstStyle/>
          <a:p>
            <a:r>
              <a:rPr lang="en-US" sz="2000" dirty="0"/>
              <a:t>The Michelson-Morley result implied that the ratio of the length along the motion to the length at right angles to it shrank by a factor </a:t>
            </a:r>
            <a:r>
              <a:rPr lang="en-US" sz="2000" dirty="0" smtClean="0"/>
              <a:t>of SQRT(1-v</a:t>
            </a:r>
            <a:r>
              <a:rPr lang="en-US" sz="2000" baseline="30000" dirty="0" smtClean="0"/>
              <a:t>2</a:t>
            </a:r>
            <a:r>
              <a:rPr lang="en-US" sz="2000" dirty="0" smtClean="0"/>
              <a:t>/c</a:t>
            </a:r>
            <a:r>
              <a:rPr lang="en-US" sz="2000" baseline="30000" dirty="0" smtClean="0"/>
              <a:t>2</a:t>
            </a:r>
            <a:r>
              <a:rPr lang="en-US" sz="2000" dirty="0" smtClean="0"/>
              <a:t>)</a:t>
            </a:r>
            <a:endParaRPr lang="en-US" sz="2400" dirty="0" smtClean="0"/>
          </a:p>
          <a:p>
            <a:r>
              <a:rPr lang="en-US" sz="2000" dirty="0" smtClean="0"/>
              <a:t>We </a:t>
            </a:r>
            <a:r>
              <a:rPr lang="en-US" sz="2000" dirty="0"/>
              <a:t>now argue that lengths perpendicular to the motion remain unchanged. M</a:t>
            </a:r>
            <a:r>
              <a:rPr lang="en-US" sz="2000" dirty="0" smtClean="0"/>
              <a:t>oving </a:t>
            </a:r>
            <a:r>
              <a:rPr lang="en-US" sz="2000" dirty="0"/>
              <a:t>observers agree about the dimensions of objects along directions transverse to the relative motion.  </a:t>
            </a:r>
            <a:endParaRPr lang="en-US" sz="2000" dirty="0" smtClean="0"/>
          </a:p>
          <a:p>
            <a:pPr lvl="1"/>
            <a:r>
              <a:rPr lang="en-US" sz="1600" dirty="0" smtClean="0"/>
              <a:t>Can </a:t>
            </a:r>
            <a:r>
              <a:rPr lang="en-US" sz="1600" dirty="0"/>
              <a:t>you figure out why? </a:t>
            </a:r>
          </a:p>
        </p:txBody>
      </p:sp>
      <p:grpSp>
        <p:nvGrpSpPr>
          <p:cNvPr id="26" name="Group 25"/>
          <p:cNvGrpSpPr/>
          <p:nvPr/>
        </p:nvGrpSpPr>
        <p:grpSpPr>
          <a:xfrm>
            <a:off x="3977594" y="2437004"/>
            <a:ext cx="5046133" cy="2101471"/>
            <a:chOff x="3412067" y="3362135"/>
            <a:chExt cx="5046133" cy="2101471"/>
          </a:xfrm>
        </p:grpSpPr>
        <p:grpSp>
          <p:nvGrpSpPr>
            <p:cNvPr id="23" name="Group 22"/>
            <p:cNvGrpSpPr/>
            <p:nvPr/>
          </p:nvGrpSpPr>
          <p:grpSpPr>
            <a:xfrm>
              <a:off x="3412067" y="3847117"/>
              <a:ext cx="4854840" cy="1616489"/>
              <a:chOff x="719138" y="609600"/>
              <a:chExt cx="4937125" cy="1741980"/>
            </a:xfrm>
          </p:grpSpPr>
          <p:grpSp>
            <p:nvGrpSpPr>
              <p:cNvPr id="4" name="Group 10"/>
              <p:cNvGrpSpPr>
                <a:grpSpLocks/>
              </p:cNvGrpSpPr>
              <p:nvPr/>
            </p:nvGrpSpPr>
            <p:grpSpPr bwMode="auto">
              <a:xfrm>
                <a:off x="719138" y="609600"/>
                <a:ext cx="1279525" cy="1736725"/>
                <a:chOff x="2304" y="4176"/>
                <a:chExt cx="2016" cy="2736"/>
              </a:xfrm>
            </p:grpSpPr>
            <p:sp>
              <p:nvSpPr>
                <p:cNvPr id="5" name="Line 17"/>
                <p:cNvSpPr>
                  <a:spLocks noChangeShapeType="1"/>
                </p:cNvSpPr>
                <p:nvPr/>
              </p:nvSpPr>
              <p:spPr bwMode="auto">
                <a:xfrm>
                  <a:off x="2448" y="4176"/>
                  <a:ext cx="0" cy="27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Line 16"/>
                <p:cNvSpPr>
                  <a:spLocks noChangeShapeType="1"/>
                </p:cNvSpPr>
                <p:nvPr/>
              </p:nvSpPr>
              <p:spPr bwMode="auto">
                <a:xfrm>
                  <a:off x="2304" y="4176"/>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15"/>
                <p:cNvSpPr>
                  <a:spLocks noChangeShapeType="1"/>
                </p:cNvSpPr>
                <p:nvPr/>
              </p:nvSpPr>
              <p:spPr bwMode="auto">
                <a:xfrm>
                  <a:off x="2304" y="6912"/>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4"/>
                <p:cNvSpPr>
                  <a:spLocks noChangeShapeType="1"/>
                </p:cNvSpPr>
                <p:nvPr/>
              </p:nvSpPr>
              <p:spPr bwMode="auto">
                <a:xfrm>
                  <a:off x="4176" y="4176"/>
                  <a:ext cx="0" cy="27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13"/>
                <p:cNvSpPr>
                  <a:spLocks noChangeShapeType="1"/>
                </p:cNvSpPr>
                <p:nvPr/>
              </p:nvSpPr>
              <p:spPr bwMode="auto">
                <a:xfrm>
                  <a:off x="4032" y="4176"/>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2"/>
                <p:cNvSpPr>
                  <a:spLocks noChangeShapeType="1"/>
                </p:cNvSpPr>
                <p:nvPr/>
              </p:nvSpPr>
              <p:spPr bwMode="auto">
                <a:xfrm>
                  <a:off x="4032" y="6912"/>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1"/>
                <p:cNvSpPr>
                  <a:spLocks noChangeShapeType="1"/>
                </p:cNvSpPr>
                <p:nvPr/>
              </p:nvSpPr>
              <p:spPr bwMode="auto">
                <a:xfrm>
                  <a:off x="2448" y="5616"/>
                  <a:ext cx="57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2" name="Text Box 1"/>
              <p:cNvSpPr txBox="1">
                <a:spLocks noChangeArrowheads="1"/>
              </p:cNvSpPr>
              <p:nvPr/>
            </p:nvSpPr>
            <p:spPr bwMode="auto">
              <a:xfrm>
                <a:off x="2547938" y="871538"/>
                <a:ext cx="914400" cy="914400"/>
              </a:xfrm>
              <a:prstGeom prst="rect">
                <a:avLst/>
              </a:prstGeom>
              <a:solidFill>
                <a:srgbClr val="FFFFFF"/>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OR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3" name="Group 2"/>
              <p:cNvGrpSpPr>
                <a:grpSpLocks/>
              </p:cNvGrpSpPr>
              <p:nvPr/>
            </p:nvGrpSpPr>
            <p:grpSpPr bwMode="auto">
              <a:xfrm flipH="1">
                <a:off x="4376738" y="614855"/>
                <a:ext cx="1279525" cy="1736725"/>
                <a:chOff x="2304" y="4176"/>
                <a:chExt cx="2016" cy="2736"/>
              </a:xfrm>
            </p:grpSpPr>
            <p:sp>
              <p:nvSpPr>
                <p:cNvPr id="14" name="Line 9"/>
                <p:cNvSpPr>
                  <a:spLocks noChangeShapeType="1"/>
                </p:cNvSpPr>
                <p:nvPr/>
              </p:nvSpPr>
              <p:spPr bwMode="auto">
                <a:xfrm>
                  <a:off x="2448" y="4176"/>
                  <a:ext cx="0" cy="27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8"/>
                <p:cNvSpPr>
                  <a:spLocks noChangeShapeType="1"/>
                </p:cNvSpPr>
                <p:nvPr/>
              </p:nvSpPr>
              <p:spPr bwMode="auto">
                <a:xfrm>
                  <a:off x="2304" y="4176"/>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7"/>
                <p:cNvSpPr>
                  <a:spLocks noChangeShapeType="1"/>
                </p:cNvSpPr>
                <p:nvPr/>
              </p:nvSpPr>
              <p:spPr bwMode="auto">
                <a:xfrm>
                  <a:off x="2304" y="6912"/>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6"/>
                <p:cNvSpPr>
                  <a:spLocks noChangeShapeType="1"/>
                </p:cNvSpPr>
                <p:nvPr/>
              </p:nvSpPr>
              <p:spPr bwMode="auto">
                <a:xfrm>
                  <a:off x="4176" y="4176"/>
                  <a:ext cx="0" cy="27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5"/>
                <p:cNvSpPr>
                  <a:spLocks noChangeShapeType="1"/>
                </p:cNvSpPr>
                <p:nvPr/>
              </p:nvSpPr>
              <p:spPr bwMode="auto">
                <a:xfrm>
                  <a:off x="4032" y="4176"/>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4"/>
                <p:cNvSpPr>
                  <a:spLocks noChangeShapeType="1"/>
                </p:cNvSpPr>
                <p:nvPr/>
              </p:nvSpPr>
              <p:spPr bwMode="auto">
                <a:xfrm>
                  <a:off x="4032" y="6912"/>
                  <a:ext cx="2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3"/>
                <p:cNvSpPr>
                  <a:spLocks noChangeShapeType="1"/>
                </p:cNvSpPr>
                <p:nvPr/>
              </p:nvSpPr>
              <p:spPr bwMode="auto">
                <a:xfrm>
                  <a:off x="2448" y="5616"/>
                  <a:ext cx="57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21" name="Rectangle 18"/>
            <p:cNvSpPr>
              <a:spLocks noChangeArrowheads="1"/>
            </p:cNvSpPr>
            <p:nvPr/>
          </p:nvSpPr>
          <p:spPr bwMode="auto">
            <a:xfrm>
              <a:off x="3412067" y="3362135"/>
              <a:ext cx="5046133" cy="6463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A              B                                     A               B</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2"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TextBox 24"/>
          <p:cNvSpPr txBox="1"/>
          <p:nvPr/>
        </p:nvSpPr>
        <p:spPr>
          <a:xfrm>
            <a:off x="-2628" y="2884151"/>
            <a:ext cx="3886200" cy="3785652"/>
          </a:xfrm>
          <a:prstGeom prst="rect">
            <a:avLst/>
          </a:prstGeom>
          <a:noFill/>
          <a:ln>
            <a:solidFill>
              <a:schemeClr val="tx1"/>
            </a:solidFill>
          </a:ln>
        </p:spPr>
        <p:txBody>
          <a:bodyPr wrap="square" rtlCol="0">
            <a:spAutoFit/>
          </a:bodyPr>
          <a:lstStyle/>
          <a:p>
            <a:r>
              <a:rPr lang="en-US" sz="2000" dirty="0"/>
              <a:t>If the moving rod either shrinks or grows, that determines which rod leaves scratches on the inside of the other. But by symmetry, it has to go the other way as well. Anybody can come by at any later time and see who actually got scratched. So it's an objective feature, and everybody has to agree how it came out. By symmetry, the two lengths must then be the same in either frame</a:t>
            </a:r>
            <a:r>
              <a:rPr lang="en-US" sz="2000" dirty="0" smtClean="0"/>
              <a:t>.</a:t>
            </a:r>
            <a:endParaRPr lang="en-US" sz="2000" dirty="0"/>
          </a:p>
        </p:txBody>
      </p:sp>
      <p:sp>
        <p:nvSpPr>
          <p:cNvPr id="27"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Rectangle 22"/>
          <p:cNvSpPr>
            <a:spLocks noChangeArrowheads="1"/>
          </p:cNvSpPr>
          <p:nvPr/>
        </p:nvSpPr>
        <p:spPr bwMode="auto">
          <a:xfrm>
            <a:off x="0" y="403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4545724" y="4802177"/>
            <a:ext cx="4267200" cy="1569660"/>
          </a:xfrm>
          <a:prstGeom prst="rect">
            <a:avLst/>
          </a:prstGeom>
          <a:noFill/>
          <a:ln>
            <a:solidFill>
              <a:schemeClr val="tx1"/>
            </a:solidFill>
          </a:ln>
        </p:spPr>
        <p:txBody>
          <a:bodyPr wrap="square" rtlCol="0">
            <a:spAutoFit/>
          </a:bodyPr>
          <a:lstStyle/>
          <a:p>
            <a:r>
              <a:rPr lang="en-US" sz="2400" dirty="0"/>
              <a:t>Notice that the argument implicitly assumes that some features of the observed world must be </a:t>
            </a:r>
            <a:r>
              <a:rPr lang="en-US" sz="2400" i="1" dirty="0"/>
              <a:t>invariant</a:t>
            </a:r>
            <a:r>
              <a:rPr lang="en-US" sz="2400" dirty="0"/>
              <a:t>. </a:t>
            </a:r>
          </a:p>
        </p:txBody>
      </p:sp>
    </p:spTree>
    <p:extLst>
      <p:ext uri="{BB962C8B-B14F-4D97-AF65-F5344CB8AC3E}">
        <p14:creationId xmlns:p14="http://schemas.microsoft.com/office/powerpoint/2010/main" val="1780661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55"/>
            <a:ext cx="8229600" cy="909145"/>
          </a:xfrm>
        </p:spPr>
        <p:txBody>
          <a:bodyPr>
            <a:normAutofit/>
          </a:bodyPr>
          <a:lstStyle/>
          <a:p>
            <a:r>
              <a:rPr lang="en-US" sz="3600" dirty="0" smtClean="0">
                <a:solidFill>
                  <a:srgbClr val="C0504D"/>
                </a:solidFill>
              </a:rPr>
              <a:t>Time Dilation</a:t>
            </a:r>
            <a:endParaRPr lang="en-US" sz="3600" dirty="0">
              <a:solidFill>
                <a:srgbClr val="C0504D"/>
              </a:solidFill>
            </a:endParaRPr>
          </a:p>
        </p:txBody>
      </p:sp>
      <p:sp>
        <p:nvSpPr>
          <p:cNvPr id="3" name="Content Placeholder 2"/>
          <p:cNvSpPr>
            <a:spLocks noGrp="1"/>
          </p:cNvSpPr>
          <p:nvPr>
            <p:ph idx="1"/>
          </p:nvPr>
        </p:nvSpPr>
        <p:spPr>
          <a:xfrm>
            <a:off x="0" y="762000"/>
            <a:ext cx="8991600" cy="1676400"/>
          </a:xfrm>
        </p:spPr>
        <p:txBody>
          <a:bodyPr>
            <a:normAutofit lnSpcReduction="10000"/>
          </a:bodyPr>
          <a:lstStyle/>
          <a:p>
            <a:r>
              <a:rPr lang="en-US" sz="2000" dirty="0"/>
              <a:t>We immediately derive that two observers (moving w.r.t. each other) cannot agree about time intervals.</a:t>
            </a:r>
          </a:p>
          <a:p>
            <a:r>
              <a:rPr lang="en-US" sz="2000" dirty="0"/>
              <a:t>First, define “clock”: an object which repeats a process many times.  A simple clock might be a pair of mirrors with a pulse of light bouncing back and forth.  Three “snapshots”:</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81765059"/>
              </p:ext>
            </p:extLst>
          </p:nvPr>
        </p:nvGraphicFramePr>
        <p:xfrm>
          <a:off x="2743200" y="2514600"/>
          <a:ext cx="4876800" cy="990600"/>
        </p:xfrm>
        <a:graphic>
          <a:graphicData uri="http://schemas.openxmlformats.org/presentationml/2006/ole">
            <mc:AlternateContent xmlns:mc="http://schemas.openxmlformats.org/markup-compatibility/2006">
              <mc:Choice xmlns:v="urn:schemas-microsoft-com:vml" Requires="v">
                <p:oleObj spid="_x0000_s3149" name="Picture" r:id="rId3" imgW="3657600" imgH="742950" progId="Word.Picture.8">
                  <p:embed/>
                </p:oleObj>
              </mc:Choice>
              <mc:Fallback>
                <p:oleObj name="Picture" r:id="rId3" imgW="3657600" imgH="74295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514600"/>
                        <a:ext cx="48768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26276" y="3505200"/>
            <a:ext cx="8355724" cy="984885"/>
          </a:xfrm>
          <a:prstGeom prst="rect">
            <a:avLst/>
          </a:prstGeom>
          <a:noFill/>
        </p:spPr>
        <p:txBody>
          <a:bodyPr wrap="square" rtlCol="0">
            <a:spAutoFit/>
          </a:bodyPr>
          <a:lstStyle/>
          <a:p>
            <a:r>
              <a:rPr lang="en-US" sz="2000" dirty="0"/>
              <a:t>Consider what happens when two identical clocks are moving w.r.t each other.  Look at the path the light travels:</a:t>
            </a:r>
          </a:p>
          <a:p>
            <a:endParaRPr lang="en-US" dirty="0"/>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894290739"/>
              </p:ext>
            </p:extLst>
          </p:nvPr>
        </p:nvGraphicFramePr>
        <p:xfrm>
          <a:off x="152400" y="4221162"/>
          <a:ext cx="5816548" cy="2560638"/>
        </p:xfrm>
        <a:graphic>
          <a:graphicData uri="http://schemas.openxmlformats.org/presentationml/2006/ole">
            <mc:AlternateContent xmlns:mc="http://schemas.openxmlformats.org/markup-compatibility/2006">
              <mc:Choice xmlns:v="urn:schemas-microsoft-com:vml" Requires="v">
                <p:oleObj spid="_x0000_s3150" name="Picture" r:id="rId5" imgW="5638800" imgH="2490216" progId="Word.Picture.8">
                  <p:embed/>
                </p:oleObj>
              </mc:Choice>
              <mc:Fallback>
                <p:oleObj name="Picture" r:id="rId5" imgW="5638800" imgH="2490216" progId="Word.Picture.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4221162"/>
                        <a:ext cx="5816548" cy="2560638"/>
                      </a:xfrm>
                      <a:prstGeom prst="rect">
                        <a:avLst/>
                      </a:prstGeom>
                      <a:noFill/>
                      <a:extLst/>
                    </p:spPr>
                  </p:pic>
                </p:oleObj>
              </mc:Fallback>
            </mc:AlternateContent>
          </a:graphicData>
        </a:graphic>
      </p:graphicFrame>
      <p:sp>
        <p:nvSpPr>
          <p:cNvPr id="9" name="TextBox 8"/>
          <p:cNvSpPr txBox="1"/>
          <p:nvPr/>
        </p:nvSpPr>
        <p:spPr>
          <a:xfrm>
            <a:off x="6477000" y="3997642"/>
            <a:ext cx="2667000" cy="2246769"/>
          </a:xfrm>
          <a:prstGeom prst="rect">
            <a:avLst/>
          </a:prstGeom>
          <a:noFill/>
          <a:ln>
            <a:solidFill>
              <a:schemeClr val="tx1"/>
            </a:solidFill>
          </a:ln>
        </p:spPr>
        <p:txBody>
          <a:bodyPr wrap="square" rtlCol="0">
            <a:spAutoFit/>
          </a:bodyPr>
          <a:lstStyle/>
          <a:p>
            <a:r>
              <a:rPr lang="en-US" sz="2000" dirty="0"/>
              <a:t>K says that the moving clock ticks slowly by a factor </a:t>
            </a:r>
            <a:r>
              <a:rPr lang="en-US" sz="2000" dirty="0" smtClean="0"/>
              <a:t>of 1/ (1-v</a:t>
            </a:r>
            <a:r>
              <a:rPr lang="en-US" sz="2000" baseline="30000" dirty="0" smtClean="0"/>
              <a:t>2</a:t>
            </a:r>
            <a:r>
              <a:rPr lang="en-US" sz="2000" dirty="0" smtClean="0"/>
              <a:t>/c</a:t>
            </a:r>
            <a:r>
              <a:rPr lang="en-US" sz="2000" baseline="30000" dirty="0" smtClean="0"/>
              <a:t>2</a:t>
            </a:r>
            <a:r>
              <a:rPr lang="en-US" sz="2000" dirty="0" smtClean="0"/>
              <a:t>)</a:t>
            </a:r>
            <a:r>
              <a:rPr lang="en-US" sz="2000" baseline="30000" dirty="0" smtClean="0"/>
              <a:t>1/2 </a:t>
            </a:r>
            <a:r>
              <a:rPr lang="en-US" sz="2000" dirty="0"/>
              <a:t>, because the light travels farther between bounces, while still moving at speed c.</a:t>
            </a:r>
          </a:p>
        </p:txBody>
      </p:sp>
    </p:spTree>
    <p:extLst>
      <p:ext uri="{BB962C8B-B14F-4D97-AF65-F5344CB8AC3E}">
        <p14:creationId xmlns:p14="http://schemas.microsoft.com/office/powerpoint/2010/main" val="13686542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a:solidFill>
                  <a:srgbClr val="C0504D"/>
                </a:solidFill>
              </a:rPr>
              <a:t>Who has the right time? </a:t>
            </a:r>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r>
              <a:rPr lang="en-US" dirty="0"/>
              <a:t>The principle of relativity tells us that K’ (the person who owns the "moving" clock) will reverse the roles of the two clocks. K’ will say that the clock owned by K is moving and ticking slowly. </a:t>
            </a:r>
          </a:p>
          <a:p>
            <a:r>
              <a:rPr lang="en-US" dirty="0" smtClean="0"/>
              <a:t>There </a:t>
            </a:r>
            <a:r>
              <a:rPr lang="en-US" dirty="0"/>
              <a:t>is no non-arbitrary way to answer the question, “Who is right?” (Here, there's not even agreement about who's running faster, much less about who's right.)  As a consequence: </a:t>
            </a:r>
          </a:p>
          <a:p>
            <a:pPr lvl="1"/>
            <a:r>
              <a:rPr lang="en-US" b="1" dirty="0">
                <a:solidFill>
                  <a:srgbClr val="FF0000"/>
                </a:solidFill>
              </a:rPr>
              <a:t>There is no absolute time</a:t>
            </a:r>
            <a:r>
              <a:rPr lang="en-US" b="1" dirty="0" smtClean="0">
                <a:solidFill>
                  <a:srgbClr val="FF0000"/>
                </a:solidFill>
              </a:rPr>
              <a:t>.</a:t>
            </a:r>
            <a:endParaRPr lang="en-US" dirty="0"/>
          </a:p>
          <a:p>
            <a:r>
              <a:rPr lang="en-US" dirty="0"/>
              <a:t>The size of the effect is the same as Lorentz’ time dilation, but it is conceptually </a:t>
            </a:r>
            <a:r>
              <a:rPr lang="en-US" dirty="0" smtClean="0"/>
              <a:t>different</a:t>
            </a:r>
            <a:r>
              <a:rPr lang="en-US" dirty="0"/>
              <a:t>.  For Lorentz there was a preferred frame (the ether), and all clocks moving through the ether ran slowly with respect to absolute time.  Now </a:t>
            </a:r>
            <a:r>
              <a:rPr lang="en-US" dirty="0">
                <a:solidFill>
                  <a:srgbClr val="FF0000"/>
                </a:solidFill>
              </a:rPr>
              <a:t>there is no preferred frame</a:t>
            </a:r>
            <a:r>
              <a:rPr lang="en-US" dirty="0"/>
              <a:t>.  Each person says that clocks moving </a:t>
            </a:r>
            <a:r>
              <a:rPr lang="en-US" dirty="0" err="1"/>
              <a:t>wrt</a:t>
            </a:r>
            <a:r>
              <a:rPr lang="en-US" dirty="0"/>
              <a:t> him are running slowly.</a:t>
            </a:r>
          </a:p>
          <a:p>
            <a:r>
              <a:rPr lang="en-US" dirty="0"/>
              <a:t>Just to be sure you understand ...</a:t>
            </a:r>
          </a:p>
          <a:p>
            <a:pPr lvl="1"/>
            <a:r>
              <a:rPr lang="en-US" dirty="0"/>
              <a:t>The reason K  and K’ disagree about the clocks is that although they see the light taking different paths, they both say the light is travelling at c relative to themselves. </a:t>
            </a:r>
            <a:r>
              <a:rPr lang="en-US" i="1" dirty="0"/>
              <a:t>It is NOT a matter of them being too stupid to correct for the travel time of the light</a:t>
            </a:r>
            <a:r>
              <a:rPr lang="en-US" dirty="0"/>
              <a:t>- their corrections disagree because they disagree about the relative speed of the light </a:t>
            </a:r>
            <a:r>
              <a:rPr lang="en-US" dirty="0" err="1"/>
              <a:t>wrt</a:t>
            </a:r>
            <a:r>
              <a:rPr lang="en-US" dirty="0"/>
              <a:t> to different objects.</a:t>
            </a:r>
          </a:p>
        </p:txBody>
      </p:sp>
    </p:spTree>
    <p:extLst>
      <p:ext uri="{BB962C8B-B14F-4D97-AF65-F5344CB8AC3E}">
        <p14:creationId xmlns:p14="http://schemas.microsoft.com/office/powerpoint/2010/main" val="29331907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sz="3600" dirty="0" smtClean="0">
                <a:solidFill>
                  <a:srgbClr val="C0504D"/>
                </a:solidFill>
              </a:rPr>
              <a:t>Simultaneity </a:t>
            </a:r>
            <a:r>
              <a:rPr lang="en-US" sz="1800" dirty="0"/>
              <a:t>(see Einstein, </a:t>
            </a:r>
            <a:r>
              <a:rPr lang="en-US" sz="1800" dirty="0" err="1"/>
              <a:t>ch</a:t>
            </a:r>
            <a:r>
              <a:rPr lang="en-US" sz="1800" dirty="0"/>
              <a:t> 9)</a:t>
            </a:r>
          </a:p>
        </p:txBody>
      </p:sp>
      <p:sp>
        <p:nvSpPr>
          <p:cNvPr id="3" name="Content Placeholder 2"/>
          <p:cNvSpPr>
            <a:spLocks noGrp="1"/>
          </p:cNvSpPr>
          <p:nvPr>
            <p:ph idx="1"/>
          </p:nvPr>
        </p:nvSpPr>
        <p:spPr>
          <a:xfrm>
            <a:off x="0" y="762000"/>
            <a:ext cx="8839200" cy="1752600"/>
          </a:xfrm>
        </p:spPr>
        <p:txBody>
          <a:bodyPr/>
          <a:lstStyle/>
          <a:p>
            <a:r>
              <a:rPr lang="en-US" sz="2000" dirty="0"/>
              <a:t>Suppose a train is moving past Fred, who is standing on the embankment.  Barney is riding in the middle of the train.  Two lightning strokes hit the ends of the train at times such that Barney sees the two flashes at the same time.  At that instant, he is passing by Fred (</a:t>
            </a:r>
            <a:r>
              <a:rPr lang="en-US" sz="2000" i="1" dirty="0"/>
              <a:t>i.e.</a:t>
            </a:r>
            <a:r>
              <a:rPr lang="en-US" sz="2000" dirty="0"/>
              <a:t>, they are at the same place when they see the flashes). </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356793934"/>
              </p:ext>
            </p:extLst>
          </p:nvPr>
        </p:nvGraphicFramePr>
        <p:xfrm>
          <a:off x="1905000" y="2057400"/>
          <a:ext cx="6667500" cy="2087563"/>
        </p:xfrm>
        <a:graphic>
          <a:graphicData uri="http://schemas.openxmlformats.org/presentationml/2006/ole">
            <mc:AlternateContent xmlns:mc="http://schemas.openxmlformats.org/markup-compatibility/2006">
              <mc:Choice xmlns:v="urn:schemas-microsoft-com:vml" Requires="v">
                <p:oleObj spid="_x0000_s4136" name="Picture" r:id="rId3" imgW="4800600" imgH="1504950" progId="Word.Picture.8">
                  <p:embed/>
                </p:oleObj>
              </mc:Choice>
              <mc:Fallback>
                <p:oleObj name="Picture" r:id="rId3" imgW="4800600" imgH="150495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057400"/>
                        <a:ext cx="6667500" cy="2087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ontent Placeholder 2"/>
          <p:cNvSpPr txBox="1">
            <a:spLocks/>
          </p:cNvSpPr>
          <p:nvPr/>
        </p:nvSpPr>
        <p:spPr>
          <a:xfrm>
            <a:off x="28902" y="4076700"/>
            <a:ext cx="9115097" cy="27813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t>The question is, “Were the two lightning strokes simultaneous?”</a:t>
            </a:r>
          </a:p>
          <a:p>
            <a:r>
              <a:rPr lang="en-US" sz="2000" dirty="0"/>
              <a:t>Barney says:</a:t>
            </a:r>
          </a:p>
          <a:p>
            <a:pPr lvl="1"/>
            <a:r>
              <a:rPr lang="en-US" sz="1800" dirty="0"/>
              <a:t>The lightning hit the two ends of the train, which are the same distance from me.  Since I saw the two flashes at the same time, the two strokes must have occurred at the same time, namely </a:t>
            </a:r>
            <a:r>
              <a:rPr lang="en-US" sz="1800" dirty="0" err="1"/>
              <a:t>L/c</a:t>
            </a:r>
            <a:r>
              <a:rPr lang="en-US" sz="1800" dirty="0"/>
              <a:t> before I saw the flashes.</a:t>
            </a:r>
          </a:p>
          <a:p>
            <a:r>
              <a:rPr lang="en-US" sz="2000" dirty="0"/>
              <a:t>Fred says:</a:t>
            </a:r>
          </a:p>
          <a:p>
            <a:pPr lvl="1"/>
            <a:r>
              <a:rPr lang="en-US" sz="1800" dirty="0"/>
              <a:t>When the lightning struck (some time in the past) the front of the train was closer to me than it is now, and the rear was farther.  Thus the two flashes traveled different distances.  Since I am seeing them at the same time, they must not have been simultaneous.  The one at the rear happened first.</a:t>
            </a:r>
          </a:p>
          <a:p>
            <a:endParaRPr lang="en-US" dirty="0"/>
          </a:p>
        </p:txBody>
      </p:sp>
    </p:spTree>
    <p:extLst>
      <p:ext uri="{BB962C8B-B14F-4D97-AF65-F5344CB8AC3E}">
        <p14:creationId xmlns:p14="http://schemas.microsoft.com/office/powerpoint/2010/main" val="32130777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600" dirty="0" smtClean="0">
                <a:solidFill>
                  <a:srgbClr val="C0504D"/>
                </a:solidFill>
              </a:rPr>
              <a:t>Who is right?</a:t>
            </a:r>
            <a:endParaRPr lang="en-US" sz="3600" dirty="0">
              <a:solidFill>
                <a:srgbClr val="C0504D"/>
              </a:solidFill>
            </a:endParaRPr>
          </a:p>
        </p:txBody>
      </p:sp>
      <p:sp>
        <p:nvSpPr>
          <p:cNvPr id="3" name="Content Placeholder 2"/>
          <p:cNvSpPr>
            <a:spLocks noGrp="1"/>
          </p:cNvSpPr>
          <p:nvPr>
            <p:ph idx="1"/>
          </p:nvPr>
        </p:nvSpPr>
        <p:spPr>
          <a:xfrm>
            <a:off x="0" y="762000"/>
            <a:ext cx="9144000" cy="6019800"/>
          </a:xfrm>
        </p:spPr>
        <p:txBody>
          <a:bodyPr>
            <a:normAutofit/>
          </a:bodyPr>
          <a:lstStyle/>
          <a:p>
            <a:r>
              <a:rPr lang="en-US" sz="2400" dirty="0"/>
              <a:t>There is no way to tell who is right, so</a:t>
            </a:r>
            <a:r>
              <a:rPr lang="en-US" sz="2400" dirty="0" smtClean="0"/>
              <a:t>:</a:t>
            </a:r>
          </a:p>
          <a:p>
            <a:pPr marL="457200" lvl="1" indent="0">
              <a:buNone/>
            </a:pPr>
            <a:r>
              <a:rPr lang="en-US" sz="2400" dirty="0">
                <a:solidFill>
                  <a:srgbClr val="FF0000"/>
                </a:solidFill>
              </a:rPr>
              <a:t>Simultaneity of distant events </a:t>
            </a:r>
            <a:r>
              <a:rPr lang="en-US" sz="2400" dirty="0" smtClean="0">
                <a:solidFill>
                  <a:srgbClr val="FF0000"/>
                </a:solidFill>
              </a:rPr>
              <a:t>depends </a:t>
            </a:r>
            <a:r>
              <a:rPr lang="en-US" sz="2400" dirty="0">
                <a:solidFill>
                  <a:srgbClr val="FF0000"/>
                </a:solidFill>
              </a:rPr>
              <a:t>on the motion of the </a:t>
            </a:r>
            <a:r>
              <a:rPr lang="en-US" sz="2400" dirty="0" smtClean="0">
                <a:solidFill>
                  <a:srgbClr val="FF0000"/>
                </a:solidFill>
              </a:rPr>
              <a:t>observers.</a:t>
            </a:r>
            <a:endParaRPr lang="en-US" sz="2400" dirty="0">
              <a:solidFill>
                <a:srgbClr val="FF0000"/>
              </a:solidFill>
            </a:endParaRPr>
          </a:p>
          <a:p>
            <a:r>
              <a:rPr lang="en-US" sz="2200" dirty="0" smtClean="0"/>
              <a:t>Like time </a:t>
            </a:r>
            <a:r>
              <a:rPr lang="en-US" sz="2200" dirty="0"/>
              <a:t>dilation, this </a:t>
            </a:r>
            <a:r>
              <a:rPr lang="en-US" sz="2200" dirty="0" smtClean="0"/>
              <a:t>results </a:t>
            </a:r>
            <a:r>
              <a:rPr lang="en-US" sz="2200" dirty="0"/>
              <a:t>from </a:t>
            </a:r>
            <a:r>
              <a:rPr lang="en-US" sz="2200" u="sng" dirty="0"/>
              <a:t>the invariance of the speed of light</a:t>
            </a:r>
            <a:r>
              <a:rPr lang="en-US" sz="2200" dirty="0"/>
              <a:t>.  </a:t>
            </a:r>
            <a:r>
              <a:rPr lang="en-US" sz="2200" dirty="0" smtClean="0"/>
              <a:t/>
            </a:r>
            <a:br>
              <a:rPr lang="en-US" sz="2200" dirty="0" smtClean="0"/>
            </a:br>
            <a:r>
              <a:rPr lang="en-US" sz="2200" dirty="0" smtClean="0"/>
              <a:t>It depends </a:t>
            </a:r>
            <a:r>
              <a:rPr lang="en-US" sz="2200" dirty="0"/>
              <a:t>on </a:t>
            </a:r>
            <a:r>
              <a:rPr lang="en-US" sz="2200" dirty="0" smtClean="0"/>
              <a:t>Fred </a:t>
            </a:r>
            <a:r>
              <a:rPr lang="en-US" sz="2200" dirty="0"/>
              <a:t>and Barney both </a:t>
            </a:r>
            <a:r>
              <a:rPr lang="en-US" sz="2200" dirty="0" smtClean="0"/>
              <a:t>seeing  </a:t>
            </a:r>
            <a:r>
              <a:rPr lang="en-US" sz="2200" dirty="0"/>
              <a:t>light from flashes moving at c, even though they are moving w.r.t. each other.</a:t>
            </a:r>
          </a:p>
          <a:p>
            <a:pPr lvl="1"/>
            <a:r>
              <a:rPr lang="en-US" sz="2000" dirty="0" smtClean="0"/>
              <a:t>It </a:t>
            </a:r>
            <a:r>
              <a:rPr lang="en-US" sz="2000" dirty="0"/>
              <a:t>is impossible to prove that the light moves the same speed in both directions.  That is an </a:t>
            </a:r>
            <a:r>
              <a:rPr lang="en-US" sz="2000" i="1" dirty="0"/>
              <a:t>assumption</a:t>
            </a:r>
            <a:r>
              <a:rPr lang="en-US" sz="2000" dirty="0"/>
              <a:t>, based on the apparent isotropy of space, and the simplicity of Maxwell's equations.  It is not important in this situation, because if we assume that the speed of light is different just exactly to cancel the effect, it will double the effect when the train moves to the left.</a:t>
            </a:r>
          </a:p>
          <a:p>
            <a:pPr lvl="1"/>
            <a:r>
              <a:rPr lang="en-US" sz="2000" dirty="0" smtClean="0"/>
              <a:t>We </a:t>
            </a:r>
            <a:r>
              <a:rPr lang="en-US" sz="2000" dirty="0"/>
              <a:t>could consider a different pair of strokes, which Fred says are simultaneous.  (They wouldn’t be at the ends of the moving train.) Barney will say that they aren’t simultaneous.</a:t>
            </a:r>
          </a:p>
          <a:p>
            <a:endParaRPr lang="en-US" sz="2400" dirty="0"/>
          </a:p>
        </p:txBody>
      </p:sp>
    </p:spTree>
    <p:extLst>
      <p:ext uri="{BB962C8B-B14F-4D97-AF65-F5344CB8AC3E}">
        <p14:creationId xmlns:p14="http://schemas.microsoft.com/office/powerpoint/2010/main" val="6707578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2672</Words>
  <Application>Microsoft Macintosh PowerPoint</Application>
  <PresentationFormat>On-screen Show (4:3)</PresentationFormat>
  <Paragraphs>173</Paragraphs>
  <Slides>22</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Office Theme</vt:lpstr>
      <vt:lpstr>Equation</vt:lpstr>
      <vt:lpstr>Picture</vt:lpstr>
      <vt:lpstr>Introduction to Special Relativity</vt:lpstr>
      <vt:lpstr>Einstein's approach</vt:lpstr>
      <vt:lpstr>Einstein’s two Postulates</vt:lpstr>
      <vt:lpstr>Implications</vt:lpstr>
      <vt:lpstr>Do Perpendicular Lengths Change?</vt:lpstr>
      <vt:lpstr>Time Dilation</vt:lpstr>
      <vt:lpstr>Who has the right time? </vt:lpstr>
      <vt:lpstr>Simultaneity (see Einstein, ch 9)</vt:lpstr>
      <vt:lpstr>Who is right?</vt:lpstr>
      <vt:lpstr>What’s Relative?</vt:lpstr>
      <vt:lpstr>Are there any “real” effects in all this?</vt:lpstr>
      <vt:lpstr>Muon’s View</vt:lpstr>
      <vt:lpstr>The symmetry of special relativity</vt:lpstr>
      <vt:lpstr> Lorentz transformation</vt:lpstr>
      <vt:lpstr>Symmetry Groups</vt:lpstr>
      <vt:lpstr>There is a speed limit</vt:lpstr>
      <vt:lpstr>The locality of conservation laws</vt:lpstr>
      <vt:lpstr>Unification of electricity and magnetism</vt:lpstr>
      <vt:lpstr>Relativity of Fields</vt:lpstr>
      <vt:lpstr>Relativity is a Law</vt:lpstr>
      <vt:lpstr>Conservation of momentum</vt:lpstr>
      <vt:lpstr>How inertial m changes with v.</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Special Relativity</dc:title>
  <dc:creator>Physics</dc:creator>
  <cp:lastModifiedBy>David Ceperley</cp:lastModifiedBy>
  <cp:revision>31</cp:revision>
  <cp:lastPrinted>2014-02-18T17:15:20Z</cp:lastPrinted>
  <dcterms:created xsi:type="dcterms:W3CDTF">2013-07-30T17:35:27Z</dcterms:created>
  <dcterms:modified xsi:type="dcterms:W3CDTF">2015-02-09T21:54:51Z</dcterms:modified>
</cp:coreProperties>
</file>