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notesSlides/notesSlide1.xml" ContentType="application/vnd.openxmlformats-officedocument.presentationml.notesSlide+xml"/>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66" r:id="rId3"/>
    <p:sldId id="267" r:id="rId4"/>
    <p:sldId id="275" r:id="rId5"/>
    <p:sldId id="268" r:id="rId6"/>
    <p:sldId id="269" r:id="rId7"/>
    <p:sldId id="277" r:id="rId8"/>
    <p:sldId id="278" r:id="rId9"/>
    <p:sldId id="279" r:id="rId10"/>
    <p:sldId id="280" r:id="rId11"/>
    <p:sldId id="281" r:id="rId12"/>
    <p:sldId id="282" r:id="rId13"/>
    <p:sldId id="264" r:id="rId14"/>
    <p:sldId id="257" r:id="rId15"/>
    <p:sldId id="258" r:id="rId16"/>
    <p:sldId id="261" r:id="rId17"/>
    <p:sldId id="262" r:id="rId18"/>
    <p:sldId id="263" r:id="rId19"/>
    <p:sldId id="26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3" d="100"/>
          <a:sy n="133" d="100"/>
        </p:scale>
        <p:origin x="-96" y="-968"/>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 Id="rId2"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 Id="rId2"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wmf"/><Relationship Id="rId2" Type="http://schemas.openxmlformats.org/officeDocument/2006/relationships/image" Target="../media/image11.wmf"/><Relationship Id="rId3"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D433FE-14EC-A64E-9B63-D1DA20ABFDEA}" type="datetimeFigureOut">
              <a:rPr lang="en-US" smtClean="0"/>
              <a:t>2/24/15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513FD-E8A5-DB4F-8FF9-7AC37AB63AE0}" type="slidenum">
              <a:rPr lang="en-US" smtClean="0"/>
              <a:t>‹#›</a:t>
            </a:fld>
            <a:endParaRPr lang="en-US"/>
          </a:p>
        </p:txBody>
      </p:sp>
    </p:spTree>
    <p:extLst>
      <p:ext uri="{BB962C8B-B14F-4D97-AF65-F5344CB8AC3E}">
        <p14:creationId xmlns:p14="http://schemas.microsoft.com/office/powerpoint/2010/main" val="204678953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3AC2DD-7050-4478-8F2D-09C15615E7C2}" type="slidenum">
              <a:rPr lang="en-US" smtClean="0"/>
              <a:t>8</a:t>
            </a:fld>
            <a:endParaRPr lang="en-US"/>
          </a:p>
        </p:txBody>
      </p:sp>
    </p:spTree>
    <p:extLst>
      <p:ext uri="{BB962C8B-B14F-4D97-AF65-F5344CB8AC3E}">
        <p14:creationId xmlns:p14="http://schemas.microsoft.com/office/powerpoint/2010/main" val="12769447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B8440F-287E-4348-95C3-2151FE9AB877}" type="datetimeFigureOut">
              <a:rPr lang="en-US" smtClean="0"/>
              <a:t>2/24/15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0CA20-F168-4B1E-B89E-0A24B0F61A49}" type="slidenum">
              <a:rPr lang="en-US" smtClean="0"/>
              <a:t>‹#›</a:t>
            </a:fld>
            <a:endParaRPr lang="en-US"/>
          </a:p>
        </p:txBody>
      </p:sp>
    </p:spTree>
    <p:extLst>
      <p:ext uri="{BB962C8B-B14F-4D97-AF65-F5344CB8AC3E}">
        <p14:creationId xmlns:p14="http://schemas.microsoft.com/office/powerpoint/2010/main" val="1713696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B8440F-287E-4348-95C3-2151FE9AB877}" type="datetimeFigureOut">
              <a:rPr lang="en-US" smtClean="0"/>
              <a:t>2/24/15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0CA20-F168-4B1E-B89E-0A24B0F61A49}" type="slidenum">
              <a:rPr lang="en-US" smtClean="0"/>
              <a:t>‹#›</a:t>
            </a:fld>
            <a:endParaRPr lang="en-US"/>
          </a:p>
        </p:txBody>
      </p:sp>
    </p:spTree>
    <p:extLst>
      <p:ext uri="{BB962C8B-B14F-4D97-AF65-F5344CB8AC3E}">
        <p14:creationId xmlns:p14="http://schemas.microsoft.com/office/powerpoint/2010/main" val="816821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B8440F-287E-4348-95C3-2151FE9AB877}" type="datetimeFigureOut">
              <a:rPr lang="en-US" smtClean="0"/>
              <a:t>2/24/15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0CA20-F168-4B1E-B89E-0A24B0F61A49}" type="slidenum">
              <a:rPr lang="en-US" smtClean="0"/>
              <a:t>‹#›</a:t>
            </a:fld>
            <a:endParaRPr lang="en-US"/>
          </a:p>
        </p:txBody>
      </p:sp>
    </p:spTree>
    <p:extLst>
      <p:ext uri="{BB962C8B-B14F-4D97-AF65-F5344CB8AC3E}">
        <p14:creationId xmlns:p14="http://schemas.microsoft.com/office/powerpoint/2010/main" val="3305332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B8440F-287E-4348-95C3-2151FE9AB877}" type="datetimeFigureOut">
              <a:rPr lang="en-US" smtClean="0"/>
              <a:t>2/24/15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0CA20-F168-4B1E-B89E-0A24B0F61A49}" type="slidenum">
              <a:rPr lang="en-US" smtClean="0"/>
              <a:t>‹#›</a:t>
            </a:fld>
            <a:endParaRPr lang="en-US"/>
          </a:p>
        </p:txBody>
      </p:sp>
    </p:spTree>
    <p:extLst>
      <p:ext uri="{BB962C8B-B14F-4D97-AF65-F5344CB8AC3E}">
        <p14:creationId xmlns:p14="http://schemas.microsoft.com/office/powerpoint/2010/main" val="352166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B8440F-287E-4348-95C3-2151FE9AB877}" type="datetimeFigureOut">
              <a:rPr lang="en-US" smtClean="0"/>
              <a:t>2/24/15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0CA20-F168-4B1E-B89E-0A24B0F61A49}" type="slidenum">
              <a:rPr lang="en-US" smtClean="0"/>
              <a:t>‹#›</a:t>
            </a:fld>
            <a:endParaRPr lang="en-US"/>
          </a:p>
        </p:txBody>
      </p:sp>
    </p:spTree>
    <p:extLst>
      <p:ext uri="{BB962C8B-B14F-4D97-AF65-F5344CB8AC3E}">
        <p14:creationId xmlns:p14="http://schemas.microsoft.com/office/powerpoint/2010/main" val="876125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B8440F-287E-4348-95C3-2151FE9AB877}" type="datetimeFigureOut">
              <a:rPr lang="en-US" smtClean="0"/>
              <a:t>2/24/15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0CA20-F168-4B1E-B89E-0A24B0F61A49}" type="slidenum">
              <a:rPr lang="en-US" smtClean="0"/>
              <a:t>‹#›</a:t>
            </a:fld>
            <a:endParaRPr lang="en-US"/>
          </a:p>
        </p:txBody>
      </p:sp>
    </p:spTree>
    <p:extLst>
      <p:ext uri="{BB962C8B-B14F-4D97-AF65-F5344CB8AC3E}">
        <p14:creationId xmlns:p14="http://schemas.microsoft.com/office/powerpoint/2010/main" val="3526619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B8440F-287E-4348-95C3-2151FE9AB877}" type="datetimeFigureOut">
              <a:rPr lang="en-US" smtClean="0"/>
              <a:t>2/24/15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D0CA20-F168-4B1E-B89E-0A24B0F61A49}" type="slidenum">
              <a:rPr lang="en-US" smtClean="0"/>
              <a:t>‹#›</a:t>
            </a:fld>
            <a:endParaRPr lang="en-US"/>
          </a:p>
        </p:txBody>
      </p:sp>
    </p:spTree>
    <p:extLst>
      <p:ext uri="{BB962C8B-B14F-4D97-AF65-F5344CB8AC3E}">
        <p14:creationId xmlns:p14="http://schemas.microsoft.com/office/powerpoint/2010/main" val="4116653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B8440F-287E-4348-95C3-2151FE9AB877}" type="datetimeFigureOut">
              <a:rPr lang="en-US" smtClean="0"/>
              <a:t>2/24/15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D0CA20-F168-4B1E-B89E-0A24B0F61A49}" type="slidenum">
              <a:rPr lang="en-US" smtClean="0"/>
              <a:t>‹#›</a:t>
            </a:fld>
            <a:endParaRPr lang="en-US"/>
          </a:p>
        </p:txBody>
      </p:sp>
    </p:spTree>
    <p:extLst>
      <p:ext uri="{BB962C8B-B14F-4D97-AF65-F5344CB8AC3E}">
        <p14:creationId xmlns:p14="http://schemas.microsoft.com/office/powerpoint/2010/main" val="4066536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B8440F-287E-4348-95C3-2151FE9AB877}" type="datetimeFigureOut">
              <a:rPr lang="en-US" smtClean="0"/>
              <a:t>2/24/15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D0CA20-F168-4B1E-B89E-0A24B0F61A49}" type="slidenum">
              <a:rPr lang="en-US" smtClean="0"/>
              <a:t>‹#›</a:t>
            </a:fld>
            <a:endParaRPr lang="en-US"/>
          </a:p>
        </p:txBody>
      </p:sp>
    </p:spTree>
    <p:extLst>
      <p:ext uri="{BB962C8B-B14F-4D97-AF65-F5344CB8AC3E}">
        <p14:creationId xmlns:p14="http://schemas.microsoft.com/office/powerpoint/2010/main" val="2864938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B8440F-287E-4348-95C3-2151FE9AB877}" type="datetimeFigureOut">
              <a:rPr lang="en-US" smtClean="0"/>
              <a:t>2/24/15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0CA20-F168-4B1E-B89E-0A24B0F61A49}" type="slidenum">
              <a:rPr lang="en-US" smtClean="0"/>
              <a:t>‹#›</a:t>
            </a:fld>
            <a:endParaRPr lang="en-US"/>
          </a:p>
        </p:txBody>
      </p:sp>
    </p:spTree>
    <p:extLst>
      <p:ext uri="{BB962C8B-B14F-4D97-AF65-F5344CB8AC3E}">
        <p14:creationId xmlns:p14="http://schemas.microsoft.com/office/powerpoint/2010/main" val="324587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B8440F-287E-4348-95C3-2151FE9AB877}" type="datetimeFigureOut">
              <a:rPr lang="en-US" smtClean="0"/>
              <a:t>2/24/15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0CA20-F168-4B1E-B89E-0A24B0F61A49}" type="slidenum">
              <a:rPr lang="en-US" smtClean="0"/>
              <a:t>‹#›</a:t>
            </a:fld>
            <a:endParaRPr lang="en-US"/>
          </a:p>
        </p:txBody>
      </p:sp>
    </p:spTree>
    <p:extLst>
      <p:ext uri="{BB962C8B-B14F-4D97-AF65-F5344CB8AC3E}">
        <p14:creationId xmlns:p14="http://schemas.microsoft.com/office/powerpoint/2010/main" val="323882895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B8440F-287E-4348-95C3-2151FE9AB877}" type="datetimeFigureOut">
              <a:rPr lang="en-US" smtClean="0"/>
              <a:t>2/24/15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D0CA20-F168-4B1E-B89E-0A24B0F61A49}" type="slidenum">
              <a:rPr lang="en-US" smtClean="0"/>
              <a:t>‹#›</a:t>
            </a:fld>
            <a:endParaRPr lang="en-US"/>
          </a:p>
        </p:txBody>
      </p:sp>
    </p:spTree>
    <p:extLst>
      <p:ext uri="{BB962C8B-B14F-4D97-AF65-F5344CB8AC3E}">
        <p14:creationId xmlns:p14="http://schemas.microsoft.com/office/powerpoint/2010/main" val="232679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8.bin"/><Relationship Id="rId4" Type="http://schemas.openxmlformats.org/officeDocument/2006/relationships/image" Target="../media/image10.wmf"/><Relationship Id="rId5" Type="http://schemas.openxmlformats.org/officeDocument/2006/relationships/oleObject" Target="../embeddings/oleObject9.bin"/><Relationship Id="rId6" Type="http://schemas.openxmlformats.org/officeDocument/2006/relationships/image" Target="../media/image11.wmf"/><Relationship Id="rId7" Type="http://schemas.openxmlformats.org/officeDocument/2006/relationships/oleObject" Target="../embeddings/oleObject10.bin"/><Relationship Id="rId8" Type="http://schemas.openxmlformats.org/officeDocument/2006/relationships/image" Target="../media/image12.wmf"/><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1.bin"/><Relationship Id="rId4" Type="http://schemas.openxmlformats.org/officeDocument/2006/relationships/image" Target="../media/image13.wmf"/><Relationship Id="rId5" Type="http://schemas.openxmlformats.org/officeDocument/2006/relationships/image" Target="../media/image14.w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4" Type="http://schemas.openxmlformats.org/officeDocument/2006/relationships/oleObject" Target="../embeddings/oleObject1.bin"/><Relationship Id="rId5" Type="http://schemas.openxmlformats.org/officeDocument/2006/relationships/image" Target="../media/image1.wmf"/><Relationship Id="rId6" Type="http://schemas.openxmlformats.org/officeDocument/2006/relationships/oleObject" Target="../embeddings/oleObject2.bin"/><Relationship Id="rId7"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image" Target="../media/image4.emf"/><Relationship Id="rId5" Type="http://schemas.openxmlformats.org/officeDocument/2006/relationships/image" Target="../media/image5.w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4" Type="http://schemas.openxmlformats.org/officeDocument/2006/relationships/image" Target="../media/image6.wmf"/><Relationship Id="rId5" Type="http://schemas.openxmlformats.org/officeDocument/2006/relationships/oleObject" Target="../embeddings/oleObject5.bin"/><Relationship Id="rId6" Type="http://schemas.openxmlformats.org/officeDocument/2006/relationships/image" Target="../media/image7.wmf"/><Relationship Id="rId7" Type="http://schemas.openxmlformats.org/officeDocument/2006/relationships/hyperlink" Target="https://upload.wikimedia.org/wikipedia/commons/e/e4/Lorentz_transform_of_world_line.gif" TargetMode="External"/><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6.bin"/><Relationship Id="rId4" Type="http://schemas.openxmlformats.org/officeDocument/2006/relationships/image" Target="../media/image8.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7.bin"/><Relationship Id="rId5" Type="http://schemas.openxmlformats.org/officeDocument/2006/relationships/image" Target="../media/image9.w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52400"/>
            <a:ext cx="7772400" cy="1470025"/>
          </a:xfrm>
        </p:spPr>
        <p:txBody>
          <a:bodyPr/>
          <a:lstStyle/>
          <a:p>
            <a:r>
              <a:rPr lang="en-US" dirty="0">
                <a:solidFill>
                  <a:schemeClr val="accent2"/>
                </a:solidFill>
              </a:rPr>
              <a:t>The new invariants</a:t>
            </a:r>
          </a:p>
        </p:txBody>
      </p:sp>
      <p:sp>
        <p:nvSpPr>
          <p:cNvPr id="3" name="Subtitle 2"/>
          <p:cNvSpPr>
            <a:spLocks noGrp="1"/>
          </p:cNvSpPr>
          <p:nvPr>
            <p:ph type="subTitle" idx="1"/>
          </p:nvPr>
        </p:nvSpPr>
        <p:spPr>
          <a:xfrm>
            <a:off x="457200" y="1219200"/>
            <a:ext cx="7315200" cy="4419600"/>
          </a:xfrm>
        </p:spPr>
        <p:txBody>
          <a:bodyPr>
            <a:normAutofit fontScale="77500" lnSpcReduction="20000"/>
          </a:bodyPr>
          <a:lstStyle/>
          <a:p>
            <a:pPr lvl="0" algn="l"/>
            <a:r>
              <a:rPr lang="en-US" dirty="0" smtClean="0">
                <a:solidFill>
                  <a:schemeClr val="tx1"/>
                </a:solidFill>
              </a:rPr>
              <a:t>E</a:t>
            </a:r>
            <a:r>
              <a:rPr lang="en-US" dirty="0">
                <a:solidFill>
                  <a:schemeClr val="tx1"/>
                </a:solidFill>
              </a:rPr>
              <a:t>= mc</a:t>
            </a:r>
            <a:r>
              <a:rPr lang="en-US" baseline="30000" dirty="0">
                <a:solidFill>
                  <a:schemeClr val="tx1"/>
                </a:solidFill>
              </a:rPr>
              <a:t>2</a:t>
            </a:r>
            <a:endParaRPr lang="en-US" dirty="0">
              <a:solidFill>
                <a:schemeClr val="tx1"/>
              </a:solidFill>
            </a:endParaRPr>
          </a:p>
          <a:p>
            <a:pPr lvl="0" algn="l"/>
            <a:r>
              <a:rPr lang="en-US" dirty="0">
                <a:solidFill>
                  <a:schemeClr val="tx1"/>
                </a:solidFill>
              </a:rPr>
              <a:t>What does “mass” mean?</a:t>
            </a:r>
          </a:p>
          <a:p>
            <a:pPr lvl="0" algn="l"/>
            <a:r>
              <a:rPr lang="en-US" dirty="0">
                <a:solidFill>
                  <a:schemeClr val="tx1"/>
                </a:solidFill>
              </a:rPr>
              <a:t>World lines</a:t>
            </a:r>
          </a:p>
          <a:p>
            <a:pPr lvl="0" algn="l"/>
            <a:r>
              <a:rPr lang="en-US" dirty="0">
                <a:solidFill>
                  <a:schemeClr val="tx1"/>
                </a:solidFill>
              </a:rPr>
              <a:t>4-dimensional physics</a:t>
            </a:r>
          </a:p>
          <a:p>
            <a:pPr algn="l"/>
            <a:r>
              <a:rPr lang="en-US" dirty="0" smtClean="0">
                <a:solidFill>
                  <a:schemeClr val="tx1"/>
                </a:solidFill>
              </a:rPr>
              <a:t>Causality</a:t>
            </a:r>
          </a:p>
          <a:p>
            <a:pPr algn="l"/>
            <a:r>
              <a:rPr lang="en-US" dirty="0" smtClean="0">
                <a:solidFill>
                  <a:schemeClr val="tx1"/>
                </a:solidFill>
              </a:rPr>
              <a:t>QUIZ   at 1:20</a:t>
            </a:r>
          </a:p>
          <a:p>
            <a:pPr algn="l"/>
            <a:endParaRPr lang="en-US" dirty="0"/>
          </a:p>
          <a:p>
            <a:r>
              <a:rPr lang="en-US" u="sng" dirty="0">
                <a:solidFill>
                  <a:schemeClr val="tx1"/>
                </a:solidFill>
              </a:rPr>
              <a:t>Next</a:t>
            </a:r>
            <a:r>
              <a:rPr lang="en-US" dirty="0">
                <a:solidFill>
                  <a:schemeClr val="tx1"/>
                </a:solidFill>
              </a:rPr>
              <a:t>:</a:t>
            </a:r>
          </a:p>
          <a:p>
            <a:pPr lvl="0"/>
            <a:r>
              <a:rPr lang="en-US" dirty="0">
                <a:solidFill>
                  <a:schemeClr val="tx1"/>
                </a:solidFill>
              </a:rPr>
              <a:t>The twin "paradox"</a:t>
            </a:r>
          </a:p>
          <a:p>
            <a:pPr lvl="0"/>
            <a:r>
              <a:rPr lang="en-US" dirty="0">
                <a:solidFill>
                  <a:schemeClr val="tx1"/>
                </a:solidFill>
              </a:rPr>
              <a:t>Accelerated reference frames and general </a:t>
            </a:r>
            <a:r>
              <a:rPr lang="en-US" dirty="0" smtClean="0">
                <a:solidFill>
                  <a:schemeClr val="tx1"/>
                </a:solidFill>
              </a:rPr>
              <a:t>relativity</a:t>
            </a:r>
            <a:endParaRPr lang="en-US" dirty="0"/>
          </a:p>
        </p:txBody>
      </p:sp>
    </p:spTree>
    <p:extLst>
      <p:ext uri="{BB962C8B-B14F-4D97-AF65-F5344CB8AC3E}">
        <p14:creationId xmlns:p14="http://schemas.microsoft.com/office/powerpoint/2010/main" val="218819691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C0504D"/>
                </a:solidFill>
              </a:rPr>
              <a:t>Relativity is a Law</a:t>
            </a:r>
            <a:endParaRPr lang="en-US" sz="3600" dirty="0">
              <a:solidFill>
                <a:srgbClr val="C0504D"/>
              </a:solidFill>
            </a:endParaRPr>
          </a:p>
        </p:txBody>
      </p:sp>
      <p:sp>
        <p:nvSpPr>
          <p:cNvPr id="3" name="Content Placeholder 2"/>
          <p:cNvSpPr>
            <a:spLocks noGrp="1"/>
          </p:cNvSpPr>
          <p:nvPr>
            <p:ph idx="1"/>
          </p:nvPr>
        </p:nvSpPr>
        <p:spPr/>
        <p:txBody>
          <a:bodyPr>
            <a:normAutofit/>
          </a:bodyPr>
          <a:lstStyle/>
          <a:p>
            <a:r>
              <a:rPr lang="en-US" sz="2400" dirty="0" smtClean="0"/>
              <a:t>Relativity </a:t>
            </a:r>
            <a:r>
              <a:rPr lang="en-US" sz="2400" dirty="0"/>
              <a:t>might have sounded like some vague "everything goes" claim initially- at least in the popular press. Now we are deriving specific new physical laws from it. </a:t>
            </a:r>
          </a:p>
          <a:p>
            <a:r>
              <a:rPr lang="en-US" sz="2400" dirty="0"/>
              <a:t>Relativity is a </a:t>
            </a:r>
            <a:r>
              <a:rPr lang="en-US" sz="2400" i="1" dirty="0"/>
              <a:t>constraint </a:t>
            </a:r>
            <a:r>
              <a:rPr lang="en-US" sz="2400" dirty="0"/>
              <a:t>on the physical laws. It says "No future physical law will be found which takes on different forms in different inertial frames." </a:t>
            </a:r>
            <a:endParaRPr lang="en-US" sz="2400" dirty="0" smtClean="0"/>
          </a:p>
          <a:p>
            <a:r>
              <a:rPr lang="en-US" sz="2400" dirty="0" smtClean="0"/>
              <a:t>And “future laws” in 1905 include all the laws concerning nuclear forces, the form of quantum theory, … So far, the constraint holds!</a:t>
            </a:r>
          </a:p>
          <a:p>
            <a:r>
              <a:rPr lang="en-US" sz="2400" dirty="0" smtClean="0"/>
              <a:t>When a new force is proposed, first check whether it satisfies Einstein’s postulates; it needs to have a 4D form.</a:t>
            </a:r>
            <a:endParaRPr lang="en-US" sz="2400" dirty="0"/>
          </a:p>
          <a:p>
            <a:endParaRPr lang="en-US" dirty="0"/>
          </a:p>
        </p:txBody>
      </p:sp>
    </p:spTree>
    <p:extLst>
      <p:ext uri="{BB962C8B-B14F-4D97-AF65-F5344CB8AC3E}">
        <p14:creationId xmlns:p14="http://schemas.microsoft.com/office/powerpoint/2010/main" val="278404798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3600" dirty="0" smtClean="0">
                <a:solidFill>
                  <a:srgbClr val="C0504D"/>
                </a:solidFill>
              </a:rPr>
              <a:t>Conservation of momentum</a:t>
            </a:r>
            <a:endParaRPr lang="en-US" sz="3600" dirty="0">
              <a:solidFill>
                <a:srgbClr val="C0504D"/>
              </a:solidFill>
            </a:endParaRPr>
          </a:p>
        </p:txBody>
      </p:sp>
      <p:sp>
        <p:nvSpPr>
          <p:cNvPr id="3" name="Content Placeholder 2"/>
          <p:cNvSpPr>
            <a:spLocks noGrp="1"/>
          </p:cNvSpPr>
          <p:nvPr>
            <p:ph idx="1"/>
          </p:nvPr>
        </p:nvSpPr>
        <p:spPr>
          <a:xfrm>
            <a:off x="152400" y="533401"/>
            <a:ext cx="8839200" cy="1828800"/>
          </a:xfrm>
        </p:spPr>
        <p:txBody>
          <a:bodyPr/>
          <a:lstStyle/>
          <a:p>
            <a:r>
              <a:rPr lang="en-US" sz="2400" dirty="0"/>
              <a:t>Consider a collision between two disks A and B, with the same rest mass, m</a:t>
            </a:r>
            <a:r>
              <a:rPr lang="en-US" sz="2400" baseline="-25000" dirty="0"/>
              <a:t>0. </a:t>
            </a:r>
            <a:r>
              <a:rPr lang="en-US" sz="2400" dirty="0"/>
              <a:t>We will look at this collision in 2 frames:</a:t>
            </a:r>
          </a:p>
          <a:p>
            <a:pPr lvl="1"/>
            <a:r>
              <a:rPr lang="en-US" sz="2000" dirty="0"/>
              <a:t>The frame of A before the collision.</a:t>
            </a:r>
          </a:p>
          <a:p>
            <a:pPr lvl="1"/>
            <a:r>
              <a:rPr lang="en-US" sz="2000" dirty="0"/>
              <a:t>The frame of B before the collision, moving at some </a:t>
            </a:r>
            <a:r>
              <a:rPr lang="en-US" sz="2000" dirty="0" smtClean="0"/>
              <a:t>v </a:t>
            </a:r>
            <a:r>
              <a:rPr lang="en-US" sz="2000" dirty="0" err="1"/>
              <a:t>wrt</a:t>
            </a:r>
            <a:r>
              <a:rPr lang="en-US" sz="2000" dirty="0"/>
              <a:t>. A.</a:t>
            </a:r>
          </a:p>
          <a:p>
            <a:endParaRPr lang="en-US" dirty="0"/>
          </a:p>
        </p:txBody>
      </p:sp>
      <p:grpSp>
        <p:nvGrpSpPr>
          <p:cNvPr id="33" name="Group 32"/>
          <p:cNvGrpSpPr/>
          <p:nvPr/>
        </p:nvGrpSpPr>
        <p:grpSpPr>
          <a:xfrm>
            <a:off x="947737" y="2339022"/>
            <a:ext cx="2835275" cy="1006475"/>
            <a:chOff x="947737" y="2339022"/>
            <a:chExt cx="2835275" cy="1006475"/>
          </a:xfrm>
        </p:grpSpPr>
        <p:sp>
          <p:nvSpPr>
            <p:cNvPr id="7" name="Oval 15"/>
            <p:cNvSpPr>
              <a:spLocks noChangeArrowheads="1"/>
            </p:cNvSpPr>
            <p:nvPr/>
          </p:nvSpPr>
          <p:spPr bwMode="auto">
            <a:xfrm>
              <a:off x="1862342" y="2705013"/>
              <a:ext cx="365842" cy="365991"/>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a:ea typeface="Times New Roman" pitchFamily="18" charset="0"/>
                  <a:cs typeface="Times New Roman" pitchFamily="18" charset="0"/>
                </a:rPr>
                <a:t>A</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Oval 14"/>
            <p:cNvSpPr>
              <a:spLocks noChangeArrowheads="1"/>
            </p:cNvSpPr>
            <p:nvPr/>
          </p:nvSpPr>
          <p:spPr bwMode="auto">
            <a:xfrm>
              <a:off x="3417170" y="2979506"/>
              <a:ext cx="365842" cy="365991"/>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a:ea typeface="Times New Roman" pitchFamily="18" charset="0"/>
                  <a:cs typeface="Times New Roman" pitchFamily="18" charset="0"/>
                </a:rPr>
                <a:t>B</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Line 13"/>
            <p:cNvSpPr>
              <a:spLocks noChangeShapeType="1"/>
            </p:cNvSpPr>
            <p:nvPr/>
          </p:nvSpPr>
          <p:spPr bwMode="auto">
            <a:xfrm flipV="1">
              <a:off x="2045263" y="2339022"/>
              <a:ext cx="0" cy="365991"/>
            </a:xfrm>
            <a:prstGeom prst="line">
              <a:avLst/>
            </a:prstGeom>
            <a:noFill/>
            <a:ln w="9525">
              <a:solidFill>
                <a:srgbClr val="000000"/>
              </a:solidFill>
              <a:prstDash val="sysDot"/>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Line 12"/>
            <p:cNvSpPr>
              <a:spLocks noChangeShapeType="1"/>
            </p:cNvSpPr>
            <p:nvPr/>
          </p:nvSpPr>
          <p:spPr bwMode="auto">
            <a:xfrm flipH="1">
              <a:off x="2136723" y="3162502"/>
              <a:ext cx="118898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Line 11"/>
            <p:cNvSpPr>
              <a:spLocks noChangeShapeType="1"/>
            </p:cNvSpPr>
            <p:nvPr/>
          </p:nvSpPr>
          <p:spPr bwMode="auto">
            <a:xfrm flipH="1">
              <a:off x="947737" y="3162502"/>
              <a:ext cx="1097526" cy="182995"/>
            </a:xfrm>
            <a:prstGeom prst="line">
              <a:avLst/>
            </a:prstGeom>
            <a:noFill/>
            <a:ln w="9525">
              <a:solidFill>
                <a:srgbClr val="000000"/>
              </a:solidFill>
              <a:prstDash val="sysDot"/>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6" name="Text Box 9"/>
          <p:cNvSpPr txBox="1">
            <a:spLocks noChangeArrowheads="1"/>
          </p:cNvSpPr>
          <p:nvPr/>
        </p:nvSpPr>
        <p:spPr bwMode="auto">
          <a:xfrm>
            <a:off x="2502565" y="2804135"/>
            <a:ext cx="457302" cy="27449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a:ea typeface="Times New Roman" pitchFamily="18" charset="0"/>
                <a:cs typeface="Times New Roman" pitchFamily="18" charset="0"/>
              </a:rPr>
              <a:t>v</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Rectangle 1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0" name="Rectangle 23"/>
          <p:cNvSpPr>
            <a:spLocks noChangeArrowheads="1"/>
          </p:cNvSpPr>
          <p:nvPr/>
        </p:nvSpPr>
        <p:spPr bwMode="auto">
          <a:xfrm>
            <a:off x="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Text Box 24"/>
          <p:cNvSpPr txBox="1">
            <a:spLocks noChangeArrowheads="1"/>
          </p:cNvSpPr>
          <p:nvPr/>
        </p:nvSpPr>
        <p:spPr bwMode="auto">
          <a:xfrm>
            <a:off x="1343783" y="3579495"/>
            <a:ext cx="1920875" cy="457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Arial" pitchFamily="34" charset="0"/>
              </a:rPr>
              <a:t>FRAME 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 name="Text Box 25"/>
          <p:cNvSpPr txBox="1">
            <a:spLocks noChangeArrowheads="1"/>
          </p:cNvSpPr>
          <p:nvPr/>
        </p:nvSpPr>
        <p:spPr bwMode="auto">
          <a:xfrm>
            <a:off x="5649193" y="3579495"/>
            <a:ext cx="1646238" cy="457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Arial" pitchFamily="34" charset="0"/>
              </a:rPr>
              <a:t>FRAME 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34" name="Group 33"/>
          <p:cNvGrpSpPr/>
          <p:nvPr/>
        </p:nvGrpSpPr>
        <p:grpSpPr>
          <a:xfrm>
            <a:off x="5837305" y="2730129"/>
            <a:ext cx="3213833" cy="981359"/>
            <a:chOff x="5837305" y="2730129"/>
            <a:chExt cx="3213833" cy="981359"/>
          </a:xfrm>
        </p:grpSpPr>
        <p:sp>
          <p:nvSpPr>
            <p:cNvPr id="28" name="Oval 15"/>
            <p:cNvSpPr>
              <a:spLocks noChangeArrowheads="1"/>
            </p:cNvSpPr>
            <p:nvPr/>
          </p:nvSpPr>
          <p:spPr bwMode="auto">
            <a:xfrm>
              <a:off x="5837305" y="2730129"/>
              <a:ext cx="365842" cy="365991"/>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a:ea typeface="Times New Roman" pitchFamily="18" charset="0"/>
                  <a:cs typeface="Times New Roman" pitchFamily="18" charset="0"/>
                </a:rPr>
                <a:t>A</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Oval 14"/>
            <p:cNvSpPr>
              <a:spLocks noChangeArrowheads="1"/>
            </p:cNvSpPr>
            <p:nvPr/>
          </p:nvSpPr>
          <p:spPr bwMode="auto">
            <a:xfrm>
              <a:off x="7661444" y="2953875"/>
              <a:ext cx="365842" cy="365991"/>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a:ea typeface="Times New Roman" pitchFamily="18" charset="0"/>
                  <a:cs typeface="Times New Roman" pitchFamily="18" charset="0"/>
                </a:rPr>
                <a:t>B</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Line 12"/>
            <p:cNvSpPr>
              <a:spLocks noChangeShapeType="1"/>
            </p:cNvSpPr>
            <p:nvPr/>
          </p:nvSpPr>
          <p:spPr bwMode="auto">
            <a:xfrm>
              <a:off x="6335170" y="2953875"/>
              <a:ext cx="118898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Line 13"/>
            <p:cNvSpPr>
              <a:spLocks noChangeShapeType="1"/>
            </p:cNvSpPr>
            <p:nvPr/>
          </p:nvSpPr>
          <p:spPr bwMode="auto">
            <a:xfrm>
              <a:off x="7850621" y="3345497"/>
              <a:ext cx="0" cy="365991"/>
            </a:xfrm>
            <a:prstGeom prst="line">
              <a:avLst/>
            </a:prstGeom>
            <a:noFill/>
            <a:ln w="9525">
              <a:solidFill>
                <a:srgbClr val="000000"/>
              </a:solidFill>
              <a:prstDash val="sysDot"/>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Line 11"/>
            <p:cNvSpPr>
              <a:spLocks noChangeShapeType="1"/>
            </p:cNvSpPr>
            <p:nvPr/>
          </p:nvSpPr>
          <p:spPr bwMode="auto">
            <a:xfrm rot="10800000" flipH="1">
              <a:off x="7953612" y="2745828"/>
              <a:ext cx="1097526" cy="182995"/>
            </a:xfrm>
            <a:prstGeom prst="line">
              <a:avLst/>
            </a:prstGeom>
            <a:noFill/>
            <a:ln w="9525">
              <a:solidFill>
                <a:srgbClr val="000000"/>
              </a:solidFill>
              <a:prstDash val="sysDot"/>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35" name="Group 34"/>
          <p:cNvGrpSpPr/>
          <p:nvPr/>
        </p:nvGrpSpPr>
        <p:grpSpPr>
          <a:xfrm rot="10800000">
            <a:off x="5837305" y="4597764"/>
            <a:ext cx="2835275" cy="1006475"/>
            <a:chOff x="947737" y="2339022"/>
            <a:chExt cx="2835275" cy="1006475"/>
          </a:xfrm>
        </p:grpSpPr>
        <p:sp>
          <p:nvSpPr>
            <p:cNvPr id="36" name="Oval 15"/>
            <p:cNvSpPr>
              <a:spLocks noChangeArrowheads="1"/>
            </p:cNvSpPr>
            <p:nvPr/>
          </p:nvSpPr>
          <p:spPr bwMode="auto">
            <a:xfrm>
              <a:off x="1862342" y="2705013"/>
              <a:ext cx="365842" cy="365991"/>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a:ea typeface="Times New Roman" pitchFamily="18" charset="0"/>
                  <a:cs typeface="Times New Roman" pitchFamily="18" charset="0"/>
                </a:rPr>
                <a:t>A</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 name="Oval 14"/>
            <p:cNvSpPr>
              <a:spLocks noChangeArrowheads="1"/>
            </p:cNvSpPr>
            <p:nvPr/>
          </p:nvSpPr>
          <p:spPr bwMode="auto">
            <a:xfrm>
              <a:off x="3417170" y="2979506"/>
              <a:ext cx="365842" cy="365991"/>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a:ea typeface="Times New Roman" pitchFamily="18" charset="0"/>
                  <a:cs typeface="Times New Roman" pitchFamily="18" charset="0"/>
                </a:rPr>
                <a:t>B</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 name="Line 13"/>
            <p:cNvSpPr>
              <a:spLocks noChangeShapeType="1"/>
            </p:cNvSpPr>
            <p:nvPr/>
          </p:nvSpPr>
          <p:spPr bwMode="auto">
            <a:xfrm flipV="1">
              <a:off x="2045263" y="2339022"/>
              <a:ext cx="0" cy="365991"/>
            </a:xfrm>
            <a:prstGeom prst="line">
              <a:avLst/>
            </a:prstGeom>
            <a:noFill/>
            <a:ln w="9525">
              <a:solidFill>
                <a:srgbClr val="000000"/>
              </a:solidFill>
              <a:prstDash val="sysDot"/>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Line 12"/>
            <p:cNvSpPr>
              <a:spLocks noChangeShapeType="1"/>
            </p:cNvSpPr>
            <p:nvPr/>
          </p:nvSpPr>
          <p:spPr bwMode="auto">
            <a:xfrm flipH="1">
              <a:off x="2136723" y="3162502"/>
              <a:ext cx="118898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 name="Line 11"/>
            <p:cNvSpPr>
              <a:spLocks noChangeShapeType="1"/>
            </p:cNvSpPr>
            <p:nvPr/>
          </p:nvSpPr>
          <p:spPr bwMode="auto">
            <a:xfrm flipH="1">
              <a:off x="947737" y="3162502"/>
              <a:ext cx="1097526" cy="182995"/>
            </a:xfrm>
            <a:prstGeom prst="line">
              <a:avLst/>
            </a:prstGeom>
            <a:noFill/>
            <a:ln w="9525">
              <a:solidFill>
                <a:srgbClr val="000000"/>
              </a:solidFill>
              <a:prstDash val="sysDot"/>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41" name="TextBox 40"/>
          <p:cNvSpPr txBox="1"/>
          <p:nvPr/>
        </p:nvSpPr>
        <p:spPr>
          <a:xfrm>
            <a:off x="3962400" y="2120461"/>
            <a:ext cx="1686793" cy="2308324"/>
          </a:xfrm>
          <a:prstGeom prst="rect">
            <a:avLst/>
          </a:prstGeom>
          <a:noFill/>
        </p:spPr>
        <p:txBody>
          <a:bodyPr wrap="square" rtlCol="0">
            <a:spAutoFit/>
          </a:bodyPr>
          <a:lstStyle/>
          <a:p>
            <a:r>
              <a:rPr lang="en-US" dirty="0"/>
              <a:t>We pay attention to momentum, p, only along this axis :</a:t>
            </a:r>
          </a:p>
          <a:p>
            <a:r>
              <a:rPr lang="en-US" dirty="0"/>
              <a:t>Initially, there's no p on that axis</a:t>
            </a:r>
            <a:r>
              <a:rPr lang="en-US" dirty="0" smtClean="0"/>
              <a:t>.</a:t>
            </a:r>
            <a:endParaRPr lang="en-US" dirty="0"/>
          </a:p>
        </p:txBody>
      </p:sp>
      <p:sp>
        <p:nvSpPr>
          <p:cNvPr id="42" name="Line 31"/>
          <p:cNvSpPr>
            <a:spLocks noChangeShapeType="1"/>
          </p:cNvSpPr>
          <p:nvPr/>
        </p:nvSpPr>
        <p:spPr bwMode="auto">
          <a:xfrm>
            <a:off x="5486400" y="3035448"/>
            <a:ext cx="0" cy="639763"/>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TextBox 42"/>
          <p:cNvSpPr txBox="1"/>
          <p:nvPr/>
        </p:nvSpPr>
        <p:spPr>
          <a:xfrm>
            <a:off x="234595" y="5101002"/>
            <a:ext cx="7157537" cy="1323439"/>
          </a:xfrm>
          <a:prstGeom prst="rect">
            <a:avLst/>
          </a:prstGeom>
          <a:noFill/>
        </p:spPr>
        <p:txBody>
          <a:bodyPr wrap="square" rtlCol="0">
            <a:spAutoFit/>
          </a:bodyPr>
          <a:lstStyle/>
          <a:p>
            <a:r>
              <a:rPr lang="en-US" sz="2000" dirty="0"/>
              <a:t>p</a:t>
            </a:r>
            <a:r>
              <a:rPr lang="en-US" sz="2000" baseline="-25000" dirty="0"/>
              <a:t>A2</a:t>
            </a:r>
            <a:r>
              <a:rPr lang="en-US" sz="2000" dirty="0"/>
              <a:t> means momentum of A as seen in frame 2 </a:t>
            </a:r>
            <a:r>
              <a:rPr lang="en-US" sz="2000" u="sng" dirty="0"/>
              <a:t>after </a:t>
            </a:r>
            <a:r>
              <a:rPr lang="en-US" sz="2000" dirty="0"/>
              <a:t>the collision. </a:t>
            </a:r>
          </a:p>
          <a:p>
            <a:r>
              <a:rPr lang="en-US" sz="2000" dirty="0"/>
              <a:t>p</a:t>
            </a:r>
            <a:r>
              <a:rPr lang="en-US" sz="2000" baseline="-25000" dirty="0"/>
              <a:t>A1</a:t>
            </a:r>
            <a:r>
              <a:rPr lang="en-US" sz="2000" dirty="0"/>
              <a:t> = - p</a:t>
            </a:r>
            <a:r>
              <a:rPr lang="en-US" sz="2000" baseline="-25000" dirty="0"/>
              <a:t>B2</a:t>
            </a:r>
            <a:r>
              <a:rPr lang="en-US" sz="2000" dirty="0"/>
              <a:t> and p</a:t>
            </a:r>
            <a:r>
              <a:rPr lang="en-US" sz="2000" baseline="-25000" dirty="0"/>
              <a:t>A2</a:t>
            </a:r>
            <a:r>
              <a:rPr lang="en-US" sz="2000" dirty="0"/>
              <a:t>= -p</a:t>
            </a:r>
            <a:r>
              <a:rPr lang="en-US" sz="2000" baseline="-25000" dirty="0"/>
              <a:t>B1</a:t>
            </a:r>
            <a:r>
              <a:rPr lang="en-US" sz="2000" dirty="0"/>
              <a:t>  (symmetry)</a:t>
            </a:r>
          </a:p>
          <a:p>
            <a:r>
              <a:rPr lang="en-US" sz="2000" dirty="0"/>
              <a:t>but p</a:t>
            </a:r>
            <a:r>
              <a:rPr lang="en-US" sz="2000" baseline="-25000" dirty="0"/>
              <a:t>A1</a:t>
            </a:r>
            <a:r>
              <a:rPr lang="en-US" sz="2000" dirty="0"/>
              <a:t>= -p</a:t>
            </a:r>
            <a:r>
              <a:rPr lang="en-US" sz="2000" baseline="-25000" dirty="0"/>
              <a:t>B1</a:t>
            </a:r>
            <a:r>
              <a:rPr lang="en-US" sz="2000" dirty="0"/>
              <a:t> and p</a:t>
            </a:r>
            <a:r>
              <a:rPr lang="en-US" sz="2000" baseline="-25000" dirty="0"/>
              <a:t>A2</a:t>
            </a:r>
            <a:r>
              <a:rPr lang="en-US" sz="2000" dirty="0"/>
              <a:t> = - p</a:t>
            </a:r>
            <a:r>
              <a:rPr lang="en-US" sz="2000" baseline="-25000" dirty="0"/>
              <a:t>B2</a:t>
            </a:r>
            <a:r>
              <a:rPr lang="en-US" sz="2000" dirty="0"/>
              <a:t>  (conservation)</a:t>
            </a:r>
          </a:p>
          <a:p>
            <a:r>
              <a:rPr lang="en-US" sz="2000" b="1" dirty="0"/>
              <a:t>so p</a:t>
            </a:r>
            <a:r>
              <a:rPr lang="en-US" sz="2000" b="1" baseline="-25000" dirty="0"/>
              <a:t>A1</a:t>
            </a:r>
            <a:r>
              <a:rPr lang="en-US" sz="2000" b="1" dirty="0"/>
              <a:t> = p</a:t>
            </a:r>
            <a:r>
              <a:rPr lang="en-US" sz="2000" b="1" baseline="-25000" dirty="0"/>
              <a:t>A2     </a:t>
            </a:r>
            <a:r>
              <a:rPr lang="en-US" sz="2000" b="1" dirty="0"/>
              <a:t>and   p</a:t>
            </a:r>
            <a:r>
              <a:rPr lang="en-US" sz="2000" b="1" baseline="-25000" dirty="0"/>
              <a:t>B1</a:t>
            </a:r>
            <a:r>
              <a:rPr lang="en-US" sz="2000" b="1" dirty="0"/>
              <a:t> = p</a:t>
            </a:r>
            <a:r>
              <a:rPr lang="en-US" sz="2000" b="1" baseline="-25000" dirty="0"/>
              <a:t>B2</a:t>
            </a:r>
            <a:endParaRPr lang="en-US" sz="2000" b="1" dirty="0"/>
          </a:p>
        </p:txBody>
      </p:sp>
    </p:spTree>
    <p:extLst>
      <p:ext uri="{BB962C8B-B14F-4D97-AF65-F5344CB8AC3E}">
        <p14:creationId xmlns:p14="http://schemas.microsoft.com/office/powerpoint/2010/main" val="329138371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C0504D"/>
                </a:solidFill>
              </a:rPr>
              <a:t>How inertial m changes with v.</a:t>
            </a:r>
            <a:endParaRPr lang="en-US" sz="3600" dirty="0">
              <a:solidFill>
                <a:srgbClr val="C0504D"/>
              </a:solidFill>
            </a:endParaRPr>
          </a:p>
        </p:txBody>
      </p:sp>
      <p:sp>
        <p:nvSpPr>
          <p:cNvPr id="3" name="Content Placeholder 2"/>
          <p:cNvSpPr>
            <a:spLocks noGrp="1"/>
          </p:cNvSpPr>
          <p:nvPr>
            <p:ph idx="1"/>
          </p:nvPr>
        </p:nvSpPr>
        <p:spPr>
          <a:xfrm>
            <a:off x="152400" y="1524000"/>
            <a:ext cx="8534400" cy="4800600"/>
          </a:xfrm>
        </p:spPr>
        <p:txBody>
          <a:bodyPr>
            <a:normAutofit fontScale="62500" lnSpcReduction="20000"/>
          </a:bodyPr>
          <a:lstStyle/>
          <a:p>
            <a:r>
              <a:rPr lang="en-US" dirty="0"/>
              <a:t>Now we know that the momentum (along the deflection direction) of disk A is the </a:t>
            </a:r>
            <a:r>
              <a:rPr lang="en-US" u="sng" dirty="0"/>
              <a:t>same</a:t>
            </a:r>
            <a:r>
              <a:rPr lang="en-US" dirty="0"/>
              <a:t> in the frame initially at rest with respect to A and the frame initially at rest with respect to B.</a:t>
            </a:r>
          </a:p>
          <a:p>
            <a:pPr marL="0" indent="0">
              <a:buNone/>
            </a:pPr>
            <a:r>
              <a:rPr lang="en-US" dirty="0"/>
              <a:t> </a:t>
            </a:r>
          </a:p>
          <a:p>
            <a:r>
              <a:rPr lang="en-US" dirty="0"/>
              <a:t>But momentum is mass*distance/time.</a:t>
            </a:r>
          </a:p>
          <a:p>
            <a:pPr marL="0" indent="0">
              <a:buNone/>
            </a:pPr>
            <a:r>
              <a:rPr lang="en-US" dirty="0"/>
              <a:t> </a:t>
            </a:r>
          </a:p>
          <a:p>
            <a:r>
              <a:rPr lang="en-US" dirty="0"/>
              <a:t>The distances must be the same in both frames. (Why?)</a:t>
            </a:r>
          </a:p>
          <a:p>
            <a:pPr marL="0" indent="0">
              <a:buNone/>
            </a:pPr>
            <a:r>
              <a:rPr lang="en-US" dirty="0"/>
              <a:t> </a:t>
            </a:r>
          </a:p>
          <a:p>
            <a:r>
              <a:rPr lang="en-US" dirty="0"/>
              <a:t>The elapsed </a:t>
            </a:r>
            <a:r>
              <a:rPr lang="en-US" u="sng" dirty="0"/>
              <a:t>times</a:t>
            </a:r>
            <a:r>
              <a:rPr lang="en-US" dirty="0"/>
              <a:t> in the two frames differ by a factor of </a:t>
            </a:r>
            <a:r>
              <a:rPr lang="en-US" dirty="0" err="1" smtClean="0">
                <a:latin typeface="Symbol" pitchFamily="18" charset="2"/>
              </a:rPr>
              <a:t>γ</a:t>
            </a:r>
            <a:r>
              <a:rPr lang="en-US" dirty="0" smtClean="0">
                <a:latin typeface="Symbol" pitchFamily="18" charset="2"/>
              </a:rPr>
              <a:t>=1/(</a:t>
            </a:r>
            <a:r>
              <a:rPr lang="en-US" dirty="0" smtClean="0">
                <a:latin typeface="+mj-lt"/>
              </a:rPr>
              <a:t>1-</a:t>
            </a:r>
            <a:r>
              <a:rPr lang="en-US" dirty="0" smtClean="0">
                <a:latin typeface="Symbol" pitchFamily="18" charset="2"/>
              </a:rPr>
              <a:t>β</a:t>
            </a:r>
            <a:r>
              <a:rPr lang="en-US" baseline="30000" dirty="0" smtClean="0">
                <a:latin typeface="+mj-lt"/>
              </a:rPr>
              <a:t>2</a:t>
            </a:r>
            <a:r>
              <a:rPr lang="en-US" dirty="0" smtClean="0">
                <a:latin typeface="Symbol" pitchFamily="18" charset="2"/>
              </a:rPr>
              <a:t>)</a:t>
            </a:r>
            <a:r>
              <a:rPr lang="en-US" baseline="30000" dirty="0" smtClean="0">
                <a:latin typeface="+mj-lt"/>
              </a:rPr>
              <a:t>1/2</a:t>
            </a:r>
            <a:r>
              <a:rPr lang="en-US" dirty="0" smtClean="0"/>
              <a:t>, </a:t>
            </a:r>
            <a:r>
              <a:rPr lang="en-US" dirty="0"/>
              <a:t>so the mass assigned to disk A in the frame initially moving with respect to A must be </a:t>
            </a:r>
            <a:r>
              <a:rPr lang="en-US" dirty="0" err="1" smtClean="0">
                <a:latin typeface="Symbol" pitchFamily="18" charset="2"/>
              </a:rPr>
              <a:t>γ</a:t>
            </a:r>
            <a:r>
              <a:rPr lang="en-US" dirty="0" smtClean="0"/>
              <a:t> </a:t>
            </a:r>
            <a:r>
              <a:rPr lang="en-US" dirty="0"/>
              <a:t>times as big as the mass assigned to it by frame 1, initially at rest </a:t>
            </a:r>
            <a:r>
              <a:rPr lang="en-US" dirty="0" err="1"/>
              <a:t>wrt</a:t>
            </a:r>
            <a:r>
              <a:rPr lang="en-US" dirty="0"/>
              <a:t> A. So long as we consider the case where the deflection velocity is small, we don't have to distinguish between m in frame 1 and in the frame in which A is now at rest.</a:t>
            </a:r>
          </a:p>
          <a:p>
            <a:r>
              <a:rPr lang="en-US" dirty="0"/>
              <a:t>So the frame moving at v </a:t>
            </a:r>
            <a:r>
              <a:rPr lang="en-US" dirty="0" err="1"/>
              <a:t>wrt</a:t>
            </a:r>
            <a:r>
              <a:rPr lang="en-US" dirty="0"/>
              <a:t> A sees A's inertial mass increased over the rest mass by the factor </a:t>
            </a:r>
            <a:r>
              <a:rPr lang="en-US" dirty="0" err="1" smtClean="0">
                <a:latin typeface="Symbol" pitchFamily="18" charset="2"/>
              </a:rPr>
              <a:t>γ</a:t>
            </a:r>
            <a:r>
              <a:rPr lang="en-US" dirty="0" smtClean="0"/>
              <a:t>.</a:t>
            </a:r>
            <a:endParaRPr lang="en-US" dirty="0"/>
          </a:p>
          <a:p>
            <a:endParaRPr lang="en-US" dirty="0"/>
          </a:p>
        </p:txBody>
      </p:sp>
    </p:spTree>
    <p:extLst>
      <p:ext uri="{BB962C8B-B14F-4D97-AF65-F5344CB8AC3E}">
        <p14:creationId xmlns:p14="http://schemas.microsoft.com/office/powerpoint/2010/main" val="238391713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accent2"/>
                </a:solidFill>
              </a:rPr>
              <a:t>Conservation </a:t>
            </a:r>
            <a:r>
              <a:rPr lang="en-US" sz="3600" dirty="0">
                <a:solidFill>
                  <a:schemeClr val="accent2"/>
                </a:solidFill>
              </a:rPr>
              <a:t>of </a:t>
            </a:r>
            <a:r>
              <a:rPr lang="en-US" sz="3600" dirty="0" smtClean="0">
                <a:solidFill>
                  <a:schemeClr val="accent2"/>
                </a:solidFill>
              </a:rPr>
              <a:t>Momentum</a:t>
            </a:r>
            <a:endParaRPr lang="en-US" sz="3600" dirty="0">
              <a:solidFill>
                <a:schemeClr val="accent2"/>
              </a:solidFill>
            </a:endParaRPr>
          </a:p>
        </p:txBody>
      </p:sp>
      <p:sp>
        <p:nvSpPr>
          <p:cNvPr id="3" name="Content Placeholder 2"/>
          <p:cNvSpPr>
            <a:spLocks noGrp="1"/>
          </p:cNvSpPr>
          <p:nvPr>
            <p:ph idx="1"/>
          </p:nvPr>
        </p:nvSpPr>
        <p:spPr/>
        <p:txBody>
          <a:bodyPr>
            <a:normAutofit fontScale="92500" lnSpcReduction="20000"/>
          </a:bodyPr>
          <a:lstStyle/>
          <a:p>
            <a:r>
              <a:rPr lang="en-US" dirty="0" smtClean="0"/>
              <a:t>Assuming conservation of momentum led to the requirement  that </a:t>
            </a:r>
            <a:r>
              <a:rPr lang="en-US" dirty="0"/>
              <a:t>the m in p=mv is not invariant. </a:t>
            </a:r>
            <a:r>
              <a:rPr lang="en-US" dirty="0" smtClean="0"/>
              <a:t/>
            </a:r>
            <a:br>
              <a:rPr lang="en-US" dirty="0" smtClean="0"/>
            </a:br>
            <a:r>
              <a:rPr lang="en-US" dirty="0" smtClean="0"/>
              <a:t>m=</a:t>
            </a:r>
            <a:r>
              <a:rPr lang="en-US" dirty="0" smtClean="0">
                <a:latin typeface="Symbol" pitchFamily="18" charset="2"/>
              </a:rPr>
              <a:t>γ</a:t>
            </a:r>
            <a:r>
              <a:rPr lang="en-US" dirty="0" smtClean="0"/>
              <a:t>m</a:t>
            </a:r>
            <a:r>
              <a:rPr lang="en-US" baseline="-25000" dirty="0" smtClean="0"/>
              <a:t>0</a:t>
            </a:r>
            <a:r>
              <a:rPr lang="en-US" dirty="0" smtClean="0"/>
              <a:t> </a:t>
            </a:r>
          </a:p>
          <a:p>
            <a:r>
              <a:rPr lang="en-US" dirty="0" smtClean="0"/>
              <a:t>m</a:t>
            </a:r>
            <a:r>
              <a:rPr lang="en-US" baseline="-25000" dirty="0" smtClean="0"/>
              <a:t>0</a:t>
            </a:r>
            <a:r>
              <a:rPr lang="en-US" dirty="0" smtClean="0"/>
              <a:t> is the “rest mass” seen by an observer at rest </a:t>
            </a:r>
            <a:r>
              <a:rPr lang="en-US" dirty="0" err="1" smtClean="0"/>
              <a:t>wrt</a:t>
            </a:r>
            <a:r>
              <a:rPr lang="en-US" dirty="0" smtClean="0"/>
              <a:t> the object.</a:t>
            </a:r>
            <a:endParaRPr lang="en-US" dirty="0"/>
          </a:p>
          <a:p>
            <a:r>
              <a:rPr lang="en-US" dirty="0" smtClean="0"/>
              <a:t>Warning</a:t>
            </a:r>
            <a:r>
              <a:rPr lang="en-US" dirty="0"/>
              <a:t>: there's another convention, also in common use, to let "mass" mean what we here call the rest mass, not the </a:t>
            </a:r>
            <a:r>
              <a:rPr lang="en-US" dirty="0" smtClean="0"/>
              <a:t>inertial mass used above</a:t>
            </a:r>
            <a:r>
              <a:rPr lang="en-US" dirty="0"/>
              <a:t>. If you see some apparently contradictory statements in texts, probably that's because they </a:t>
            </a:r>
            <a:r>
              <a:rPr lang="en-US" dirty="0" smtClean="0"/>
              <a:t>use this </a:t>
            </a:r>
            <a:r>
              <a:rPr lang="en-US" dirty="0"/>
              <a:t>other convention. </a:t>
            </a:r>
          </a:p>
          <a:p>
            <a:pPr marL="0" indent="0">
              <a:buNone/>
            </a:pPr>
            <a:endParaRPr lang="en-US" dirty="0"/>
          </a:p>
        </p:txBody>
      </p:sp>
    </p:spTree>
    <p:extLst>
      <p:ext uri="{BB962C8B-B14F-4D97-AF65-F5344CB8AC3E}">
        <p14:creationId xmlns:p14="http://schemas.microsoft.com/office/powerpoint/2010/main" val="261047773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3600" b="1" dirty="0">
                <a:solidFill>
                  <a:srgbClr val="C0504D"/>
                </a:solidFill>
              </a:rPr>
              <a:t>Energy and momentum</a:t>
            </a:r>
            <a:endParaRPr lang="en-US" sz="3600" dirty="0">
              <a:solidFill>
                <a:srgbClr val="C0504D"/>
              </a:solidFill>
            </a:endParaRPr>
          </a:p>
        </p:txBody>
      </p:sp>
      <p:sp>
        <p:nvSpPr>
          <p:cNvPr id="3" name="Content Placeholder 2"/>
          <p:cNvSpPr>
            <a:spLocks noGrp="1"/>
          </p:cNvSpPr>
          <p:nvPr>
            <p:ph idx="1"/>
          </p:nvPr>
        </p:nvSpPr>
        <p:spPr>
          <a:xfrm>
            <a:off x="23812" y="685800"/>
            <a:ext cx="8534400" cy="1066799"/>
          </a:xfrm>
        </p:spPr>
        <p:txBody>
          <a:bodyPr>
            <a:normAutofit lnSpcReduction="10000"/>
          </a:bodyPr>
          <a:lstStyle/>
          <a:p>
            <a:r>
              <a:rPr lang="en-US" sz="2000" dirty="0"/>
              <a:t>Consider a star, with two blackened tubes pointing out opposite directions. Light escapes out the tubes, but only if it goes straight out. It carries momentum and energy, known (by Maxwell) to obey </a:t>
            </a:r>
            <a:r>
              <a:rPr lang="en-US" sz="2400" dirty="0"/>
              <a:t>E=pc</a:t>
            </a:r>
            <a:r>
              <a:rPr lang="en-US" sz="2000" dirty="0"/>
              <a:t>. </a:t>
            </a:r>
          </a:p>
        </p:txBody>
      </p:sp>
      <p:sp>
        <p:nvSpPr>
          <p:cNvPr id="4" name="Text Box 2"/>
          <p:cNvSpPr txBox="1">
            <a:spLocks noChangeArrowheads="1"/>
          </p:cNvSpPr>
          <p:nvPr/>
        </p:nvSpPr>
        <p:spPr bwMode="auto">
          <a:xfrm>
            <a:off x="1600200" y="1983112"/>
            <a:ext cx="1471612" cy="219551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cs typeface="Arial" pitchFamily="34" charset="0"/>
              </a:rPr>
              <a:t>Now what happens if the star is moving at velocity v </a:t>
            </a:r>
            <a:br>
              <a:rPr kumimoji="0" lang="en-US" sz="2000" b="0" i="0" u="none" strike="noStrike" cap="none" normalizeH="0" baseline="0" dirty="0" smtClean="0">
                <a:ln>
                  <a:noFill/>
                </a:ln>
                <a:solidFill>
                  <a:schemeClr val="tx1"/>
                </a:solidFill>
                <a:effectLst/>
                <a:latin typeface="Calibri" pitchFamily="34" charset="0"/>
                <a:cs typeface="Arial" pitchFamily="34" charset="0"/>
              </a:rPr>
            </a:br>
            <a:r>
              <a:rPr kumimoji="0" lang="en-US" sz="2000" b="0" i="0" u="none" strike="noStrike" cap="none" normalizeH="0" baseline="0" dirty="0" smtClean="0">
                <a:ln>
                  <a:noFill/>
                </a:ln>
                <a:solidFill>
                  <a:schemeClr val="tx1"/>
                </a:solidFill>
                <a:effectLst/>
                <a:latin typeface="Calibri" pitchFamily="34" charset="0"/>
                <a:cs typeface="Arial" pitchFamily="34" charset="0"/>
              </a:rPr>
              <a:t>to our right?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5" name="Group 3"/>
          <p:cNvGrpSpPr>
            <a:grpSpLocks/>
          </p:cNvGrpSpPr>
          <p:nvPr/>
        </p:nvGrpSpPr>
        <p:grpSpPr bwMode="auto">
          <a:xfrm>
            <a:off x="152400" y="1857061"/>
            <a:ext cx="914400" cy="2378075"/>
            <a:chOff x="2304" y="4032"/>
            <a:chExt cx="1440" cy="3744"/>
          </a:xfrm>
        </p:grpSpPr>
        <p:sp>
          <p:nvSpPr>
            <p:cNvPr id="6" name="Line 4"/>
            <p:cNvSpPr>
              <a:spLocks noChangeShapeType="1"/>
            </p:cNvSpPr>
            <p:nvPr/>
          </p:nvSpPr>
          <p:spPr bwMode="auto">
            <a:xfrm>
              <a:off x="3168" y="6624"/>
              <a:ext cx="0" cy="43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7" name="Group 5"/>
            <p:cNvGrpSpPr>
              <a:grpSpLocks/>
            </p:cNvGrpSpPr>
            <p:nvPr/>
          </p:nvGrpSpPr>
          <p:grpSpPr bwMode="auto">
            <a:xfrm>
              <a:off x="2304" y="4032"/>
              <a:ext cx="1440" cy="3744"/>
              <a:chOff x="4320" y="5328"/>
              <a:chExt cx="1440" cy="3744"/>
            </a:xfrm>
          </p:grpSpPr>
          <p:sp>
            <p:nvSpPr>
              <p:cNvPr id="8" name="Oval 6"/>
              <p:cNvSpPr>
                <a:spLocks noChangeArrowheads="1"/>
              </p:cNvSpPr>
              <p:nvPr/>
            </p:nvSpPr>
            <p:spPr bwMode="auto">
              <a:xfrm>
                <a:off x="4320" y="6480"/>
                <a:ext cx="1440" cy="144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Line 7"/>
              <p:cNvSpPr>
                <a:spLocks noChangeShapeType="1"/>
              </p:cNvSpPr>
              <p:nvPr/>
            </p:nvSpPr>
            <p:spPr bwMode="auto">
              <a:xfrm>
                <a:off x="4896" y="6048"/>
                <a:ext cx="0" cy="43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Line 8"/>
              <p:cNvSpPr>
                <a:spLocks noChangeShapeType="1"/>
              </p:cNvSpPr>
              <p:nvPr/>
            </p:nvSpPr>
            <p:spPr bwMode="auto">
              <a:xfrm>
                <a:off x="5040" y="6048"/>
                <a:ext cx="0" cy="43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Line 9"/>
              <p:cNvSpPr>
                <a:spLocks noChangeShapeType="1"/>
              </p:cNvSpPr>
              <p:nvPr/>
            </p:nvSpPr>
            <p:spPr bwMode="auto">
              <a:xfrm>
                <a:off x="5040" y="7920"/>
                <a:ext cx="0" cy="43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AutoShape 10"/>
              <p:cNvSpPr>
                <a:spLocks noChangeArrowheads="1"/>
              </p:cNvSpPr>
              <p:nvPr/>
            </p:nvSpPr>
            <p:spPr bwMode="auto">
              <a:xfrm rot="5400000">
                <a:off x="4536" y="8424"/>
                <a:ext cx="1152" cy="144"/>
              </a:xfrm>
              <a:prstGeom prst="rightArrow">
                <a:avLst>
                  <a:gd name="adj1" fmla="val 50000"/>
                  <a:gd name="adj2" fmla="val 200000"/>
                </a:avLst>
              </a:prstGeom>
              <a:solidFill>
                <a:srgbClr val="FFFFFF"/>
              </a:solidFill>
              <a:ln w="9525">
                <a:solidFill>
                  <a:srgbClr val="FF66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 name="AutoShape 11"/>
              <p:cNvSpPr>
                <a:spLocks noChangeArrowheads="1"/>
              </p:cNvSpPr>
              <p:nvPr/>
            </p:nvSpPr>
            <p:spPr bwMode="auto">
              <a:xfrm rot="16200000" flipV="1">
                <a:off x="4392" y="5832"/>
                <a:ext cx="1152" cy="144"/>
              </a:xfrm>
              <a:prstGeom prst="rightArrow">
                <a:avLst>
                  <a:gd name="adj1" fmla="val 50000"/>
                  <a:gd name="adj2" fmla="val 200000"/>
                </a:avLst>
              </a:prstGeom>
              <a:solidFill>
                <a:srgbClr val="FFFFFF"/>
              </a:solidFill>
              <a:ln w="9525">
                <a:solidFill>
                  <a:srgbClr val="FF66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14" name="Group 12"/>
          <p:cNvGrpSpPr>
            <a:grpSpLocks/>
          </p:cNvGrpSpPr>
          <p:nvPr/>
        </p:nvGrpSpPr>
        <p:grpSpPr bwMode="auto">
          <a:xfrm>
            <a:off x="3543481" y="1906636"/>
            <a:ext cx="1920875" cy="2290763"/>
            <a:chOff x="7632" y="3879"/>
            <a:chExt cx="3024" cy="3609"/>
          </a:xfrm>
        </p:grpSpPr>
        <p:grpSp>
          <p:nvGrpSpPr>
            <p:cNvPr id="15" name="Group 13"/>
            <p:cNvGrpSpPr>
              <a:grpSpLocks/>
            </p:cNvGrpSpPr>
            <p:nvPr/>
          </p:nvGrpSpPr>
          <p:grpSpPr bwMode="auto">
            <a:xfrm>
              <a:off x="7632" y="3879"/>
              <a:ext cx="3024" cy="3609"/>
              <a:chOff x="7632" y="3879"/>
              <a:chExt cx="3024" cy="3609"/>
            </a:xfrm>
          </p:grpSpPr>
          <p:sp>
            <p:nvSpPr>
              <p:cNvPr id="17" name="AutoShape 14"/>
              <p:cNvSpPr>
                <a:spLocks noChangeArrowheads="1"/>
              </p:cNvSpPr>
              <p:nvPr/>
            </p:nvSpPr>
            <p:spPr bwMode="auto">
              <a:xfrm rot="16732120" flipV="1">
                <a:off x="7920" y="4455"/>
                <a:ext cx="1296" cy="144"/>
              </a:xfrm>
              <a:prstGeom prst="rightArrow">
                <a:avLst>
                  <a:gd name="adj1" fmla="val 50000"/>
                  <a:gd name="adj2" fmla="val 225000"/>
                </a:avLst>
              </a:prstGeom>
              <a:solidFill>
                <a:srgbClr val="FFFFFF"/>
              </a:solidFill>
              <a:ln w="9525">
                <a:solidFill>
                  <a:srgbClr val="FF66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8" name="AutoShape 15"/>
              <p:cNvSpPr>
                <a:spLocks noChangeArrowheads="1"/>
              </p:cNvSpPr>
              <p:nvPr/>
            </p:nvSpPr>
            <p:spPr bwMode="auto">
              <a:xfrm rot="4760787">
                <a:off x="7992" y="6840"/>
                <a:ext cx="1152" cy="144"/>
              </a:xfrm>
              <a:prstGeom prst="rightArrow">
                <a:avLst>
                  <a:gd name="adj1" fmla="val 50000"/>
                  <a:gd name="adj2" fmla="val 200000"/>
                </a:avLst>
              </a:prstGeom>
              <a:solidFill>
                <a:srgbClr val="FFFFFF"/>
              </a:solidFill>
              <a:ln w="9525">
                <a:solidFill>
                  <a:srgbClr val="FF66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9" name="Line 16"/>
              <p:cNvSpPr>
                <a:spLocks noChangeShapeType="1"/>
              </p:cNvSpPr>
              <p:nvPr/>
            </p:nvSpPr>
            <p:spPr bwMode="auto">
              <a:xfrm>
                <a:off x="8352" y="4455"/>
                <a:ext cx="0" cy="43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Line 17"/>
              <p:cNvSpPr>
                <a:spLocks noChangeShapeType="1"/>
              </p:cNvSpPr>
              <p:nvPr/>
            </p:nvSpPr>
            <p:spPr bwMode="auto">
              <a:xfrm>
                <a:off x="8352" y="6327"/>
                <a:ext cx="0" cy="43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Oval 18"/>
              <p:cNvSpPr>
                <a:spLocks noChangeArrowheads="1"/>
              </p:cNvSpPr>
              <p:nvPr/>
            </p:nvSpPr>
            <p:spPr bwMode="auto">
              <a:xfrm>
                <a:off x="7632" y="4887"/>
                <a:ext cx="1440" cy="144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Line 19"/>
              <p:cNvSpPr>
                <a:spLocks noChangeShapeType="1"/>
              </p:cNvSpPr>
              <p:nvPr/>
            </p:nvSpPr>
            <p:spPr bwMode="auto">
              <a:xfrm>
                <a:off x="8496" y="6336"/>
                <a:ext cx="0" cy="43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Line 20"/>
              <p:cNvSpPr>
                <a:spLocks noChangeShapeType="1"/>
              </p:cNvSpPr>
              <p:nvPr/>
            </p:nvSpPr>
            <p:spPr bwMode="auto">
              <a:xfrm>
                <a:off x="9072" y="5715"/>
                <a:ext cx="1584"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16" name="Line 21"/>
            <p:cNvSpPr>
              <a:spLocks noChangeShapeType="1"/>
            </p:cNvSpPr>
            <p:nvPr/>
          </p:nvSpPr>
          <p:spPr bwMode="auto">
            <a:xfrm>
              <a:off x="8496" y="4464"/>
              <a:ext cx="0" cy="43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4" name="TextBox 23"/>
          <p:cNvSpPr txBox="1"/>
          <p:nvPr/>
        </p:nvSpPr>
        <p:spPr>
          <a:xfrm>
            <a:off x="5775433" y="1857061"/>
            <a:ext cx="2777663" cy="2893100"/>
          </a:xfrm>
          <a:prstGeom prst="rect">
            <a:avLst/>
          </a:prstGeom>
          <a:noFill/>
        </p:spPr>
        <p:txBody>
          <a:bodyPr wrap="square" rtlCol="0">
            <a:spAutoFit/>
          </a:bodyPr>
          <a:lstStyle/>
          <a:p>
            <a:r>
              <a:rPr lang="en-US" dirty="0"/>
              <a:t>In order for the light to get out of the moving tubes without hitting the edges, it must be going forward a bit (angle v/c) </a:t>
            </a:r>
          </a:p>
          <a:p>
            <a:r>
              <a:rPr lang="en-US" dirty="0"/>
              <a:t>So net forward momentum is lost to the light. The lost momentum is:     (v/c) </a:t>
            </a:r>
            <a:r>
              <a:rPr lang="en-US" dirty="0">
                <a:latin typeface="Symbol" pitchFamily="18" charset="2"/>
              </a:rPr>
              <a:t>Δ</a:t>
            </a:r>
            <a:r>
              <a:rPr lang="en-US" dirty="0" smtClean="0"/>
              <a:t>E</a:t>
            </a:r>
            <a:r>
              <a:rPr lang="en-US" dirty="0"/>
              <a:t>/c, where </a:t>
            </a:r>
            <a:r>
              <a:rPr lang="en-US" dirty="0">
                <a:latin typeface="Symbol" pitchFamily="18" charset="2"/>
              </a:rPr>
              <a:t>Δ</a:t>
            </a:r>
            <a:r>
              <a:rPr lang="en-US" dirty="0" smtClean="0"/>
              <a:t>E  </a:t>
            </a:r>
            <a:r>
              <a:rPr lang="en-US" dirty="0"/>
              <a:t>is the lost energy. </a:t>
            </a:r>
          </a:p>
        </p:txBody>
      </p:sp>
      <p:cxnSp>
        <p:nvCxnSpPr>
          <p:cNvPr id="26" name="Straight Arrow Connector 25"/>
          <p:cNvCxnSpPr/>
          <p:nvPr/>
        </p:nvCxnSpPr>
        <p:spPr>
          <a:xfrm flipH="1" flipV="1">
            <a:off x="4250574" y="2409347"/>
            <a:ext cx="1524859" cy="6626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1323" y="4876800"/>
            <a:ext cx="9122677" cy="1015663"/>
          </a:xfrm>
          <a:prstGeom prst="rect">
            <a:avLst/>
          </a:prstGeom>
          <a:noFill/>
        </p:spPr>
        <p:txBody>
          <a:bodyPr wrap="square" rtlCol="0">
            <a:spAutoFit/>
          </a:bodyPr>
          <a:lstStyle/>
          <a:p>
            <a:r>
              <a:rPr lang="en-US" sz="2000" dirty="0"/>
              <a:t>If we assume that total momentum is conserved:</a:t>
            </a:r>
          </a:p>
          <a:p>
            <a:r>
              <a:rPr lang="en-US" sz="2000" dirty="0" smtClean="0"/>
              <a:t>v(</a:t>
            </a:r>
            <a:r>
              <a:rPr lang="en-US" sz="2000" dirty="0" err="1">
                <a:latin typeface="Symbol" pitchFamily="18" charset="2"/>
              </a:rPr>
              <a:t>Δ</a:t>
            </a:r>
            <a:r>
              <a:rPr lang="en-US" sz="2000" dirty="0" err="1" smtClean="0"/>
              <a:t>m</a:t>
            </a:r>
            <a:r>
              <a:rPr lang="en-US" sz="2000" dirty="0"/>
              <a:t>) </a:t>
            </a:r>
            <a:r>
              <a:rPr lang="en-US" sz="2000" dirty="0" smtClean="0"/>
              <a:t>= </a:t>
            </a:r>
            <a:r>
              <a:rPr lang="en-US" sz="2000" dirty="0"/>
              <a:t>(v/c</a:t>
            </a:r>
            <a:r>
              <a:rPr lang="en-US" sz="2000" baseline="30000" dirty="0"/>
              <a:t>2</a:t>
            </a:r>
            <a:r>
              <a:rPr lang="en-US" sz="2000" dirty="0"/>
              <a:t>) </a:t>
            </a:r>
            <a:r>
              <a:rPr lang="en-US" sz="2000" dirty="0" smtClean="0">
                <a:latin typeface="Symbol" pitchFamily="18" charset="2"/>
              </a:rPr>
              <a:t>Δ</a:t>
            </a:r>
            <a:r>
              <a:rPr lang="en-US" sz="2000" dirty="0" smtClean="0"/>
              <a:t>E</a:t>
            </a:r>
            <a:r>
              <a:rPr lang="en-US" sz="2000" dirty="0"/>
              <a:t>.</a:t>
            </a:r>
          </a:p>
          <a:p>
            <a:r>
              <a:rPr lang="en-US" sz="2000" dirty="0"/>
              <a:t>So we </a:t>
            </a:r>
            <a:r>
              <a:rPr lang="en-US" sz="2000" dirty="0" smtClean="0"/>
              <a:t>have a </a:t>
            </a:r>
            <a:r>
              <a:rPr lang="en-US" sz="2000" dirty="0"/>
              <a:t>relation between the lost mass </a:t>
            </a:r>
            <a:r>
              <a:rPr lang="en-US" sz="2000" dirty="0" err="1">
                <a:latin typeface="Symbol" pitchFamily="18" charset="2"/>
              </a:rPr>
              <a:t>Δ</a:t>
            </a:r>
            <a:r>
              <a:rPr lang="en-US" sz="2000" dirty="0" err="1" smtClean="0"/>
              <a:t>m</a:t>
            </a:r>
            <a:r>
              <a:rPr lang="en-US" sz="2000" dirty="0" smtClean="0"/>
              <a:t>, and </a:t>
            </a:r>
            <a:r>
              <a:rPr lang="en-US" sz="2000" dirty="0"/>
              <a:t>the lost </a:t>
            </a:r>
            <a:r>
              <a:rPr lang="en-US" sz="2000" dirty="0" smtClean="0"/>
              <a:t>energy </a:t>
            </a:r>
            <a:r>
              <a:rPr lang="en-US" sz="2000" dirty="0">
                <a:latin typeface="Symbol" pitchFamily="18" charset="2"/>
              </a:rPr>
              <a:t>Δ</a:t>
            </a:r>
            <a:r>
              <a:rPr lang="en-US" sz="2000" dirty="0" smtClean="0"/>
              <a:t>E. </a:t>
            </a:r>
            <a:endParaRPr lang="en-US" dirty="0"/>
          </a:p>
        </p:txBody>
      </p:sp>
    </p:spTree>
    <p:extLst>
      <p:ext uri="{BB962C8B-B14F-4D97-AF65-F5344CB8AC3E}">
        <p14:creationId xmlns:p14="http://schemas.microsoft.com/office/powerpoint/2010/main" val="127613833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endParaRPr lang="en-US" sz="3600" dirty="0">
              <a:solidFill>
                <a:srgbClr val="C0504D"/>
              </a:solidFill>
            </a:endParaRPr>
          </a:p>
        </p:txBody>
      </p:sp>
      <p:sp>
        <p:nvSpPr>
          <p:cNvPr id="3" name="Content Placeholder 2"/>
          <p:cNvSpPr>
            <a:spLocks noGrp="1"/>
          </p:cNvSpPr>
          <p:nvPr>
            <p:ph idx="1"/>
          </p:nvPr>
        </p:nvSpPr>
        <p:spPr>
          <a:xfrm>
            <a:off x="0" y="838200"/>
            <a:ext cx="9144000" cy="5943600"/>
          </a:xfrm>
        </p:spPr>
        <p:txBody>
          <a:bodyPr>
            <a:normAutofit lnSpcReduction="10000"/>
          </a:bodyPr>
          <a:lstStyle/>
          <a:p>
            <a:pPr marL="0" indent="0">
              <a:buNone/>
            </a:pPr>
            <a:r>
              <a:rPr lang="en-US" dirty="0"/>
              <a:t> </a:t>
            </a:r>
          </a:p>
          <a:p>
            <a:r>
              <a:rPr lang="en-US" b="1" dirty="0" err="1" smtClean="0">
                <a:latin typeface="Symbol" pitchFamily="18" charset="2"/>
              </a:rPr>
              <a:t>Δ</a:t>
            </a:r>
            <a:r>
              <a:rPr lang="en-US" dirty="0" err="1" smtClean="0"/>
              <a:t>m</a:t>
            </a:r>
            <a:r>
              <a:rPr lang="en-US" dirty="0" smtClean="0"/>
              <a:t> </a:t>
            </a:r>
            <a:r>
              <a:rPr lang="en-US" dirty="0"/>
              <a:t>= </a:t>
            </a:r>
            <a:r>
              <a:rPr lang="en-US" b="1" dirty="0">
                <a:latin typeface="Symbol" pitchFamily="18" charset="2"/>
              </a:rPr>
              <a:t>Δ</a:t>
            </a:r>
            <a:r>
              <a:rPr lang="en-US" dirty="0" smtClean="0"/>
              <a:t>E/c</a:t>
            </a:r>
            <a:r>
              <a:rPr lang="en-US" baseline="30000" dirty="0" smtClean="0"/>
              <a:t>2</a:t>
            </a:r>
            <a:endParaRPr lang="en-US" dirty="0"/>
          </a:p>
          <a:p>
            <a:r>
              <a:rPr lang="en-US" dirty="0"/>
              <a:t>A reasonable extrapolation is to drop the </a:t>
            </a:r>
            <a:r>
              <a:rPr lang="en-US" dirty="0" smtClean="0"/>
              <a:t>delta so</a:t>
            </a:r>
          </a:p>
          <a:p>
            <a:r>
              <a:rPr lang="en-US" sz="3800" dirty="0" smtClean="0"/>
              <a:t>m </a:t>
            </a:r>
            <a:r>
              <a:rPr lang="en-US" sz="3800" dirty="0"/>
              <a:t>= E/c</a:t>
            </a:r>
            <a:r>
              <a:rPr lang="en-US" sz="3800" baseline="30000" dirty="0"/>
              <a:t>2</a:t>
            </a:r>
            <a:r>
              <a:rPr lang="en-US" sz="3800" dirty="0"/>
              <a:t> </a:t>
            </a:r>
            <a:endParaRPr lang="en-US" dirty="0"/>
          </a:p>
          <a:p>
            <a:pPr marL="0" indent="0">
              <a:buNone/>
            </a:pPr>
            <a:endParaRPr lang="en-US" dirty="0"/>
          </a:p>
          <a:p>
            <a:r>
              <a:rPr lang="en-US" u="sng" dirty="0"/>
              <a:t>This does NOT say that "mass is convertible to energy". It says that </a:t>
            </a:r>
            <a:r>
              <a:rPr lang="en-US" u="sng" dirty="0" smtClean="0"/>
              <a:t>inertial mass </a:t>
            </a:r>
            <a:r>
              <a:rPr lang="en-US" u="sng" dirty="0"/>
              <a:t>and energy are two different words for the same thing, measured in units that differ by a factor of c</a:t>
            </a:r>
            <a:r>
              <a:rPr lang="en-US" u="sng" baseline="30000" dirty="0"/>
              <a:t>2</a:t>
            </a:r>
            <a:r>
              <a:rPr lang="en-US" dirty="0"/>
              <a:t>.</a:t>
            </a:r>
          </a:p>
          <a:p>
            <a:r>
              <a:rPr lang="en-US" dirty="0"/>
              <a:t>This applies to </a:t>
            </a:r>
            <a:r>
              <a:rPr lang="en-US" u="sng" dirty="0"/>
              <a:t>inertial</a:t>
            </a:r>
            <a:r>
              <a:rPr lang="en-US" dirty="0"/>
              <a:t> m. </a:t>
            </a:r>
            <a:r>
              <a:rPr lang="en-US" i="1" dirty="0"/>
              <a:t>Rest mass </a:t>
            </a:r>
            <a:r>
              <a:rPr lang="en-US" dirty="0"/>
              <a:t>is </a:t>
            </a:r>
            <a:r>
              <a:rPr lang="en-US" dirty="0" smtClean="0"/>
              <a:t>only a </a:t>
            </a:r>
            <a:r>
              <a:rPr lang="en-US" dirty="0"/>
              <a:t>part of that. </a:t>
            </a:r>
          </a:p>
          <a:p>
            <a:pPr marL="0" indent="0">
              <a:buNone/>
            </a:pPr>
            <a:endParaRPr lang="en-US" dirty="0"/>
          </a:p>
        </p:txBody>
      </p:sp>
    </p:spTree>
    <p:extLst>
      <p:ext uri="{BB962C8B-B14F-4D97-AF65-F5344CB8AC3E}">
        <p14:creationId xmlns:p14="http://schemas.microsoft.com/office/powerpoint/2010/main" val="23315288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sz="3600" dirty="0" smtClean="0">
                <a:solidFill>
                  <a:schemeClr val="accent2"/>
                </a:solidFill>
              </a:rPr>
              <a:t>Kinetic energy</a:t>
            </a:r>
            <a:endParaRPr lang="en-US" sz="3600" dirty="0">
              <a:solidFill>
                <a:schemeClr val="accent2"/>
              </a:solidFill>
            </a:endParaRPr>
          </a:p>
        </p:txBody>
      </p:sp>
      <p:sp>
        <p:nvSpPr>
          <p:cNvPr id="3" name="Content Placeholder 2"/>
          <p:cNvSpPr>
            <a:spLocks noGrp="1"/>
          </p:cNvSpPr>
          <p:nvPr>
            <p:ph idx="1"/>
          </p:nvPr>
        </p:nvSpPr>
        <p:spPr>
          <a:xfrm>
            <a:off x="0" y="762000"/>
            <a:ext cx="9144000" cy="4788603"/>
          </a:xfrm>
        </p:spPr>
        <p:txBody>
          <a:bodyPr>
            <a:normAutofit/>
          </a:bodyPr>
          <a:lstStyle/>
          <a:p>
            <a:r>
              <a:rPr lang="en-US" sz="2000" dirty="0" smtClean="0"/>
              <a:t>So a moving </a:t>
            </a:r>
            <a:r>
              <a:rPr lang="en-US" sz="2000" dirty="0"/>
              <a:t>object has energy 		E = </a:t>
            </a:r>
            <a:r>
              <a:rPr lang="en-US" sz="2000" dirty="0" smtClean="0">
                <a:latin typeface="Symbol" pitchFamily="18" charset="2"/>
              </a:rPr>
              <a:t>γ</a:t>
            </a:r>
            <a:r>
              <a:rPr lang="en-US" sz="2000" dirty="0" smtClean="0"/>
              <a:t>m</a:t>
            </a:r>
            <a:r>
              <a:rPr lang="en-US" sz="2000" baseline="-25000" dirty="0" smtClean="0"/>
              <a:t>0</a:t>
            </a:r>
            <a:r>
              <a:rPr lang="en-US" sz="2000" dirty="0" smtClean="0"/>
              <a:t>c</a:t>
            </a:r>
            <a:r>
              <a:rPr lang="en-US" sz="2000" baseline="30000" dirty="0" smtClean="0"/>
              <a:t>2</a:t>
            </a:r>
            <a:r>
              <a:rPr lang="en-US" sz="2000" dirty="0"/>
              <a:t>.</a:t>
            </a:r>
          </a:p>
          <a:p>
            <a:r>
              <a:rPr lang="en-US" sz="2000" dirty="0"/>
              <a:t>How does this connect with our usual conception of energy?  </a:t>
            </a:r>
            <a:r>
              <a:rPr lang="en-US" sz="2000" dirty="0" smtClean="0"/>
              <a:t/>
            </a:r>
            <a:br>
              <a:rPr lang="en-US" sz="2000" dirty="0" smtClean="0"/>
            </a:br>
            <a:r>
              <a:rPr lang="en-US" sz="2000" dirty="0" smtClean="0"/>
              <a:t>In classical physics, the </a:t>
            </a:r>
            <a:r>
              <a:rPr lang="en-US" sz="2000" dirty="0"/>
              <a:t>kinetic energy is </a:t>
            </a:r>
            <a:br>
              <a:rPr lang="en-US" sz="2000" dirty="0"/>
            </a:br>
            <a:r>
              <a:rPr lang="en-US" sz="2000" dirty="0"/>
              <a:t>KE = 1/2 mv</a:t>
            </a:r>
            <a:r>
              <a:rPr lang="en-US" sz="2000" baseline="30000" dirty="0"/>
              <a:t>2</a:t>
            </a:r>
            <a:r>
              <a:rPr lang="en-US" sz="2000" dirty="0"/>
              <a:t>.</a:t>
            </a:r>
          </a:p>
          <a:p>
            <a:r>
              <a:rPr lang="en-US" sz="2000" dirty="0"/>
              <a:t>The time dilation factor </a:t>
            </a:r>
            <a:r>
              <a:rPr lang="en-US" sz="2000" dirty="0" smtClean="0"/>
              <a:t>:</a:t>
            </a:r>
            <a:endParaRPr lang="en-US" sz="2000" dirty="0"/>
          </a:p>
          <a:p>
            <a:r>
              <a:rPr lang="en-US" sz="2000" dirty="0"/>
              <a:t>For small </a:t>
            </a:r>
            <a:r>
              <a:rPr lang="en-US" sz="2000" dirty="0" smtClean="0"/>
              <a:t> </a:t>
            </a:r>
            <a:r>
              <a:rPr lang="en-US" sz="2000" dirty="0" smtClean="0">
                <a:latin typeface="Symbol" pitchFamily="18" charset="2"/>
              </a:rPr>
              <a:t>b</a:t>
            </a:r>
            <a:r>
              <a:rPr lang="en-US" sz="2000" dirty="0"/>
              <a:t>, this is approximately, </a:t>
            </a:r>
          </a:p>
          <a:p>
            <a:r>
              <a:rPr lang="en-US" sz="2000" dirty="0"/>
              <a:t>Thus: </a:t>
            </a:r>
          </a:p>
          <a:p>
            <a:r>
              <a:rPr lang="en-US" sz="2000" dirty="0"/>
              <a:t>The second term is just </a:t>
            </a:r>
            <a:r>
              <a:rPr lang="en-US" sz="2000" dirty="0" smtClean="0"/>
              <a:t>Newtonian </a:t>
            </a:r>
            <a:r>
              <a:rPr lang="en-US" sz="2000" dirty="0"/>
              <a:t>KE. </a:t>
            </a:r>
            <a:r>
              <a:rPr lang="en-US" sz="2000" dirty="0" smtClean="0"/>
              <a:t/>
            </a:r>
            <a:br>
              <a:rPr lang="en-US" sz="2000" dirty="0" smtClean="0"/>
            </a:br>
            <a:r>
              <a:rPr lang="en-US" sz="2000" dirty="0" smtClean="0"/>
              <a:t>The </a:t>
            </a:r>
            <a:r>
              <a:rPr lang="en-US" sz="2000" dirty="0"/>
              <a:t>m</a:t>
            </a:r>
            <a:r>
              <a:rPr lang="en-US" sz="2000" baseline="-25000" dirty="0"/>
              <a:t>0</a:t>
            </a:r>
            <a:r>
              <a:rPr lang="en-US" sz="2000" dirty="0"/>
              <a:t>c</a:t>
            </a:r>
            <a:r>
              <a:rPr lang="en-US" sz="2000" baseline="30000" dirty="0"/>
              <a:t>2</a:t>
            </a:r>
            <a:r>
              <a:rPr lang="en-US" sz="2000" dirty="0"/>
              <a:t> </a:t>
            </a:r>
            <a:r>
              <a:rPr lang="en-US" sz="2000" dirty="0" smtClean="0"/>
              <a:t>term is </a:t>
            </a:r>
            <a:r>
              <a:rPr lang="en-US" sz="2000" dirty="0"/>
              <a:t>the energy a massive object has just by existing.</a:t>
            </a:r>
          </a:p>
          <a:p>
            <a:r>
              <a:rPr lang="en-US" sz="2000" dirty="0"/>
              <a:t>As long as rest mass is conserved, the m</a:t>
            </a:r>
            <a:r>
              <a:rPr lang="en-US" sz="2000" baseline="-25000" dirty="0"/>
              <a:t>0</a:t>
            </a:r>
            <a:r>
              <a:rPr lang="en-US" sz="2000" dirty="0"/>
              <a:t>c</a:t>
            </a:r>
            <a:r>
              <a:rPr lang="en-US" sz="2000" baseline="30000" dirty="0"/>
              <a:t>2</a:t>
            </a:r>
            <a:r>
              <a:rPr lang="en-US" sz="2000" dirty="0"/>
              <a:t> energy is constant and therefore hidden from view.  We’ll see that </a:t>
            </a:r>
            <a:r>
              <a:rPr lang="en-US" sz="2000" dirty="0" smtClean="0"/>
              <a:t>rest </a:t>
            </a:r>
            <a:r>
              <a:rPr lang="en-US" sz="2000" dirty="0"/>
              <a:t>mass </a:t>
            </a:r>
            <a:r>
              <a:rPr lang="en-US" sz="2000" dirty="0" smtClean="0"/>
              <a:t>can </a:t>
            </a:r>
            <a:r>
              <a:rPr lang="en-US" sz="2000" dirty="0"/>
              <a:t>change, </a:t>
            </a:r>
            <a:r>
              <a:rPr lang="en-US" sz="2000" dirty="0" smtClean="0"/>
              <a:t>so this energy can be significant</a:t>
            </a:r>
            <a:r>
              <a:rPr lang="en-US" sz="2000" dirty="0"/>
              <a:t>.</a:t>
            </a:r>
          </a:p>
          <a:p>
            <a:r>
              <a:rPr lang="en-US" sz="2000" dirty="0"/>
              <a:t>Remember that as </a:t>
            </a:r>
            <a:r>
              <a:rPr lang="en-US" sz="2000" dirty="0" smtClean="0">
                <a:latin typeface="Symbol" pitchFamily="18" charset="2"/>
              </a:rPr>
              <a:t>β </a:t>
            </a:r>
            <a:r>
              <a:rPr lang="en-US" sz="2000" dirty="0" smtClean="0">
                <a:latin typeface="Wingdings"/>
                <a:ea typeface="Wingdings"/>
                <a:cs typeface="Wingdings"/>
                <a:sym typeface="Wingdings"/>
              </a:rPr>
              <a:t></a:t>
            </a:r>
            <a:r>
              <a:rPr lang="en-US" sz="2000" dirty="0" smtClean="0">
                <a:latin typeface="Symbol" pitchFamily="18" charset="2"/>
              </a:rPr>
              <a:t> </a:t>
            </a:r>
            <a:r>
              <a:rPr lang="en-US" sz="2000" dirty="0">
                <a:latin typeface="Symbol" pitchFamily="18" charset="2"/>
              </a:rPr>
              <a:t>1, </a:t>
            </a:r>
            <a:r>
              <a:rPr lang="en-US" sz="2000" dirty="0" err="1" smtClean="0">
                <a:latin typeface="Symbol" pitchFamily="18" charset="2"/>
              </a:rPr>
              <a:t>γ</a:t>
            </a:r>
            <a:r>
              <a:rPr lang="en-US" sz="2000" dirty="0" smtClean="0">
                <a:latin typeface="Symbol" pitchFamily="18" charset="2"/>
              </a:rPr>
              <a:t> </a:t>
            </a:r>
            <a:r>
              <a:rPr lang="en-US" sz="2000" dirty="0" smtClean="0">
                <a:latin typeface="Wingdings"/>
                <a:ea typeface="Wingdings"/>
                <a:cs typeface="Wingdings"/>
                <a:sym typeface="Wingdings"/>
              </a:rPr>
              <a:t></a:t>
            </a:r>
            <a:r>
              <a:rPr lang="en-US" sz="2000" dirty="0" smtClean="0">
                <a:latin typeface="Symbol" pitchFamily="18" charset="2"/>
              </a:rPr>
              <a:t> ∞.  </a:t>
            </a:r>
            <a:r>
              <a:rPr lang="en-US" sz="2000" dirty="0" smtClean="0"/>
              <a:t>So an </a:t>
            </a:r>
            <a:r>
              <a:rPr lang="en-US" sz="2000" dirty="0"/>
              <a:t>object’s energy </a:t>
            </a:r>
            <a:r>
              <a:rPr lang="en-US" sz="2000" dirty="0" smtClean="0">
                <a:latin typeface="Wingdings"/>
                <a:ea typeface="Wingdings"/>
                <a:cs typeface="Wingdings"/>
                <a:sym typeface="Wingdings"/>
              </a:rPr>
              <a:t></a:t>
            </a:r>
            <a:r>
              <a:rPr lang="en-US" sz="2000" dirty="0" smtClean="0">
                <a:latin typeface="Symbol" pitchFamily="18" charset="2"/>
              </a:rPr>
              <a:t> ∞</a:t>
            </a:r>
            <a:r>
              <a:rPr lang="en-US" sz="2000" dirty="0" smtClean="0"/>
              <a:t>.  </a:t>
            </a:r>
            <a:r>
              <a:rPr lang="en-US" sz="2000" dirty="0"/>
              <a:t>This is a </a:t>
            </a:r>
            <a:r>
              <a:rPr lang="en-US" sz="2000" dirty="0" smtClean="0"/>
              <a:t>reason </a:t>
            </a:r>
            <a:r>
              <a:rPr lang="en-US" sz="2000" dirty="0"/>
              <a:t>why c is the speed limit.  It takes an </a:t>
            </a:r>
            <a:r>
              <a:rPr lang="en-US" sz="2000" dirty="0" smtClean="0">
                <a:latin typeface="Symbol" pitchFamily="18" charset="2"/>
              </a:rPr>
              <a:t>∞</a:t>
            </a:r>
            <a:r>
              <a:rPr lang="en-US" sz="2000" dirty="0" smtClean="0"/>
              <a:t> </a:t>
            </a:r>
            <a:r>
              <a:rPr lang="en-US" sz="2000" dirty="0"/>
              <a:t>amount of energy to get there.  As you push on an object</a:t>
            </a:r>
            <a:r>
              <a:rPr lang="en-US" sz="2000" dirty="0">
                <a:latin typeface="+mj-lt"/>
              </a:rPr>
              <a:t>, </a:t>
            </a:r>
            <a:r>
              <a:rPr lang="en-US" sz="2000" dirty="0" smtClean="0">
                <a:latin typeface="+mj-lt"/>
              </a:rPr>
              <a:t>v </a:t>
            </a:r>
            <a:r>
              <a:rPr lang="en-US" sz="2000" dirty="0" smtClean="0">
                <a:latin typeface="Wingdings"/>
                <a:ea typeface="Wingdings"/>
                <a:cs typeface="Wingdings"/>
                <a:sym typeface="Wingdings"/>
              </a:rPr>
              <a:t></a:t>
            </a:r>
            <a:r>
              <a:rPr lang="en-US" sz="2000" dirty="0" smtClean="0">
                <a:latin typeface="Symbol" pitchFamily="18" charset="2"/>
              </a:rPr>
              <a:t> </a:t>
            </a:r>
            <a:r>
              <a:rPr lang="en-US" sz="2000" dirty="0">
                <a:latin typeface="+mj-lt"/>
              </a:rPr>
              <a:t>c </a:t>
            </a:r>
            <a:r>
              <a:rPr lang="en-US" sz="2000" dirty="0"/>
              <a:t>asymptotically.   That is, F ≠ ma.</a:t>
            </a:r>
          </a:p>
          <a:p>
            <a:pPr marL="0" indent="0">
              <a:buNone/>
            </a:pPr>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091365235"/>
              </p:ext>
            </p:extLst>
          </p:nvPr>
        </p:nvGraphicFramePr>
        <p:xfrm>
          <a:off x="3124200" y="1828800"/>
          <a:ext cx="1273175" cy="571500"/>
        </p:xfrm>
        <a:graphic>
          <a:graphicData uri="http://schemas.openxmlformats.org/presentationml/2006/ole">
            <mc:AlternateContent xmlns:mc="http://schemas.openxmlformats.org/markup-compatibility/2006">
              <mc:Choice xmlns:v="urn:schemas-microsoft-com:vml" Requires="v">
                <p:oleObj spid="_x0000_s3264" name="Equation" r:id="rId3" imgW="1028700" imgH="457200" progId="Equation.DSMT4">
                  <p:embed/>
                </p:oleObj>
              </mc:Choice>
              <mc:Fallback>
                <p:oleObj name="Equation" r:id="rId3" imgW="1028700" imgH="4572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200" y="1828800"/>
                        <a:ext cx="1273175" cy="571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1938610145"/>
              </p:ext>
            </p:extLst>
          </p:nvPr>
        </p:nvGraphicFramePr>
        <p:xfrm>
          <a:off x="4548352" y="2209800"/>
          <a:ext cx="1303338" cy="511175"/>
        </p:xfrm>
        <a:graphic>
          <a:graphicData uri="http://schemas.openxmlformats.org/presentationml/2006/ole">
            <mc:AlternateContent xmlns:mc="http://schemas.openxmlformats.org/markup-compatibility/2006">
              <mc:Choice xmlns:v="urn:schemas-microsoft-com:vml" Requires="v">
                <p:oleObj spid="_x0000_s3265" name="Equation" r:id="rId5" imgW="1009650" imgH="390525" progId="Equation.DSMT4">
                  <p:embed/>
                </p:oleObj>
              </mc:Choice>
              <mc:Fallback>
                <p:oleObj name="Equation" r:id="rId5" imgW="1009650" imgH="390525"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48352" y="2209800"/>
                        <a:ext cx="1303338" cy="511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11034601"/>
              </p:ext>
            </p:extLst>
          </p:nvPr>
        </p:nvGraphicFramePr>
        <p:xfrm>
          <a:off x="1295400" y="2819400"/>
          <a:ext cx="1730375" cy="549275"/>
        </p:xfrm>
        <a:graphic>
          <a:graphicData uri="http://schemas.openxmlformats.org/presentationml/2006/ole">
            <mc:AlternateContent xmlns:mc="http://schemas.openxmlformats.org/markup-compatibility/2006">
              <mc:Choice xmlns:v="urn:schemas-microsoft-com:vml" Requires="v">
                <p:oleObj spid="_x0000_s3266" name="Equation" r:id="rId7" imgW="1726451" imgH="545863" progId="Equation.DSMT4">
                  <p:embed/>
                </p:oleObj>
              </mc:Choice>
              <mc:Fallback>
                <p:oleObj name="Equation" r:id="rId7" imgW="1726451" imgH="545863" progId="Equation.DSMT4">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95400" y="2819400"/>
                        <a:ext cx="1730375" cy="549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4330377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sz="3600" dirty="0" smtClean="0">
                <a:solidFill>
                  <a:srgbClr val="C0504D"/>
                </a:solidFill>
              </a:rPr>
              <a:t>An invariant is lost and another gained</a:t>
            </a:r>
            <a:endParaRPr lang="en-US" sz="3600" dirty="0">
              <a:solidFill>
                <a:srgbClr val="C0504D"/>
              </a:solidFill>
            </a:endParaRPr>
          </a:p>
        </p:txBody>
      </p:sp>
      <p:sp>
        <p:nvSpPr>
          <p:cNvPr id="3" name="Content Placeholder 2"/>
          <p:cNvSpPr>
            <a:spLocks noGrp="1"/>
          </p:cNvSpPr>
          <p:nvPr>
            <p:ph idx="1"/>
          </p:nvPr>
        </p:nvSpPr>
        <p:spPr>
          <a:xfrm>
            <a:off x="0" y="838200"/>
            <a:ext cx="9144000" cy="6019800"/>
          </a:xfrm>
        </p:spPr>
        <p:txBody>
          <a:bodyPr>
            <a:normAutofit/>
          </a:bodyPr>
          <a:lstStyle/>
          <a:p>
            <a:r>
              <a:rPr lang="en-US" sz="2200" dirty="0" smtClean="0"/>
              <a:t>By </a:t>
            </a:r>
            <a:r>
              <a:rPr lang="en-US" sz="2200" dirty="0"/>
              <a:t>assuming the correctness of Maxwell's equations and the principle of relativity </a:t>
            </a:r>
            <a:r>
              <a:rPr lang="en-US" sz="2200" dirty="0" smtClean="0"/>
              <a:t>we </a:t>
            </a:r>
            <a:r>
              <a:rPr lang="en-US" sz="2200" dirty="0"/>
              <a:t>have </a:t>
            </a:r>
            <a:r>
              <a:rPr lang="en-US" sz="2200" dirty="0" smtClean="0"/>
              <a:t>shown </a:t>
            </a:r>
            <a:r>
              <a:rPr lang="en-US" sz="2200" u="sng" dirty="0" smtClean="0"/>
              <a:t>inertial </a:t>
            </a:r>
            <a:r>
              <a:rPr lang="en-US" sz="2200" u="sng" dirty="0"/>
              <a:t>m must depend on the reference </a:t>
            </a:r>
            <a:r>
              <a:rPr lang="en-US" sz="2200" u="sng" dirty="0" smtClean="0"/>
              <a:t>frame</a:t>
            </a:r>
            <a:r>
              <a:rPr lang="en-US" sz="2200" dirty="0" smtClean="0"/>
              <a:t>.</a:t>
            </a:r>
            <a:endParaRPr lang="en-US" sz="2200" dirty="0"/>
          </a:p>
          <a:p>
            <a:r>
              <a:rPr lang="en-US" sz="2000" dirty="0" smtClean="0"/>
              <a:t>Lorentz </a:t>
            </a:r>
            <a:r>
              <a:rPr lang="en-US" sz="2000" dirty="0"/>
              <a:t>and Poincare' </a:t>
            </a:r>
            <a:r>
              <a:rPr lang="en-US" sz="2000" dirty="0" smtClean="0"/>
              <a:t>got </a:t>
            </a:r>
            <a:r>
              <a:rPr lang="en-US" sz="2000" dirty="0"/>
              <a:t>their speed-dependent </a:t>
            </a:r>
            <a:r>
              <a:rPr lang="en-US" sz="2000" dirty="0" smtClean="0"/>
              <a:t>m’s from essentially </a:t>
            </a:r>
            <a:r>
              <a:rPr lang="en-US" sz="2000" dirty="0"/>
              <a:t>the same argument, but using that the laws of physics "look" the same in either frame, not that they </a:t>
            </a:r>
            <a:r>
              <a:rPr lang="en-US" sz="2000" u="sng" dirty="0"/>
              <a:t>are</a:t>
            </a:r>
            <a:r>
              <a:rPr lang="en-US" sz="2000" dirty="0"/>
              <a:t> the same.</a:t>
            </a:r>
          </a:p>
          <a:p>
            <a:pPr marL="0" indent="0">
              <a:buNone/>
            </a:pPr>
            <a:r>
              <a:rPr lang="en-US" dirty="0"/>
              <a:t> </a:t>
            </a:r>
          </a:p>
          <a:p>
            <a:r>
              <a:rPr lang="en-US" sz="2400" dirty="0"/>
              <a:t>So </a:t>
            </a:r>
            <a:r>
              <a:rPr lang="en-US" sz="2400" dirty="0" smtClean="0"/>
              <a:t>inertial mass </a:t>
            </a:r>
            <a:r>
              <a:rPr lang="en-US" sz="2400" dirty="0"/>
              <a:t>is not an invariant. </a:t>
            </a:r>
            <a:endParaRPr lang="en-US" sz="2400" dirty="0" smtClean="0"/>
          </a:p>
          <a:p>
            <a:pPr lvl="1"/>
            <a:r>
              <a:rPr lang="en-US" sz="2000" dirty="0" smtClean="0"/>
              <a:t>So what’s "real</a:t>
            </a:r>
            <a:r>
              <a:rPr lang="en-US" sz="2000" dirty="0"/>
              <a:t>" about an object, i.e. not dependent on how you look at it</a:t>
            </a:r>
            <a:r>
              <a:rPr lang="en-US" sz="2000" dirty="0" smtClean="0"/>
              <a:t>?</a:t>
            </a:r>
          </a:p>
          <a:p>
            <a:r>
              <a:rPr lang="en-US" sz="2400" u="sng" dirty="0"/>
              <a:t>Old invariant: </a:t>
            </a:r>
            <a:r>
              <a:rPr lang="en-US" sz="2400" u="sng" dirty="0" smtClean="0"/>
              <a:t> </a:t>
            </a:r>
            <a:r>
              <a:rPr lang="en-US" sz="2400" dirty="0" smtClean="0"/>
              <a:t>m</a:t>
            </a:r>
            <a:endParaRPr lang="en-US" sz="2400" dirty="0"/>
          </a:p>
          <a:p>
            <a:r>
              <a:rPr lang="en-US" sz="2400" u="sng" dirty="0"/>
              <a:t>New invariant</a:t>
            </a:r>
            <a:r>
              <a:rPr lang="en-US" sz="2400" dirty="0"/>
              <a:t>: E</a:t>
            </a:r>
            <a:r>
              <a:rPr lang="en-US" sz="2400" baseline="30000" dirty="0"/>
              <a:t>2</a:t>
            </a:r>
            <a:r>
              <a:rPr lang="en-US" sz="2400" dirty="0"/>
              <a:t>-p</a:t>
            </a:r>
            <a:r>
              <a:rPr lang="en-US" sz="2400" baseline="30000" dirty="0"/>
              <a:t>2</a:t>
            </a:r>
            <a:r>
              <a:rPr lang="en-US" sz="2400" dirty="0"/>
              <a:t>c</a:t>
            </a:r>
            <a:r>
              <a:rPr lang="en-US" sz="2400" baseline="30000" dirty="0"/>
              <a:t>2</a:t>
            </a:r>
            <a:r>
              <a:rPr lang="en-US" sz="2400" dirty="0"/>
              <a:t>= m</a:t>
            </a:r>
            <a:r>
              <a:rPr lang="en-US" sz="2400" baseline="-25000" dirty="0"/>
              <a:t>0</a:t>
            </a:r>
            <a:r>
              <a:rPr lang="en-US" sz="2400" baseline="30000" dirty="0"/>
              <a:t>2</a:t>
            </a:r>
            <a:r>
              <a:rPr lang="en-US" sz="2400" dirty="0"/>
              <a:t>c</a:t>
            </a:r>
            <a:r>
              <a:rPr lang="en-US" sz="2400" baseline="30000" dirty="0"/>
              <a:t>4</a:t>
            </a:r>
            <a:endParaRPr lang="en-US" sz="2400" dirty="0"/>
          </a:p>
          <a:p>
            <a:pPr marL="0" indent="0">
              <a:buNone/>
            </a:pPr>
            <a:endParaRPr lang="en-US" dirty="0"/>
          </a:p>
        </p:txBody>
      </p:sp>
    </p:spTree>
    <p:extLst>
      <p:ext uri="{BB962C8B-B14F-4D97-AF65-F5344CB8AC3E}">
        <p14:creationId xmlns:p14="http://schemas.microsoft.com/office/powerpoint/2010/main" val="152683960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sz="4000" u="sng" dirty="0">
                <a:solidFill>
                  <a:srgbClr val="C0504D"/>
                </a:solidFill>
              </a:rPr>
              <a:t>Photons </a:t>
            </a:r>
            <a:r>
              <a:rPr lang="en-US" sz="4000" u="sng" dirty="0" smtClean="0">
                <a:solidFill>
                  <a:srgbClr val="C0504D"/>
                </a:solidFill>
              </a:rPr>
              <a:t>(light) have </a:t>
            </a:r>
            <a:r>
              <a:rPr lang="en-US" sz="4000" u="sng" dirty="0">
                <a:solidFill>
                  <a:srgbClr val="C0504D"/>
                </a:solidFill>
              </a:rPr>
              <a:t>no rest mass</a:t>
            </a:r>
            <a:endParaRPr lang="en-US" sz="4000" dirty="0">
              <a:solidFill>
                <a:srgbClr val="C0504D"/>
              </a:solidFill>
            </a:endParaRPr>
          </a:p>
        </p:txBody>
      </p:sp>
      <p:sp>
        <p:nvSpPr>
          <p:cNvPr id="3" name="Content Placeholder 2"/>
          <p:cNvSpPr>
            <a:spLocks noGrp="1"/>
          </p:cNvSpPr>
          <p:nvPr>
            <p:ph idx="1"/>
          </p:nvPr>
        </p:nvSpPr>
        <p:spPr>
          <a:xfrm>
            <a:off x="0" y="1219200"/>
            <a:ext cx="9144000" cy="5486400"/>
          </a:xfrm>
        </p:spPr>
        <p:txBody>
          <a:bodyPr>
            <a:normAutofit/>
          </a:bodyPr>
          <a:lstStyle/>
          <a:p>
            <a:r>
              <a:rPr lang="en-US" sz="2000" dirty="0"/>
              <a:t>Newtonian physics does not allow massless objects.  They would always have zero energy and momentum, and would be unobservable.  </a:t>
            </a:r>
          </a:p>
          <a:p>
            <a:r>
              <a:rPr lang="en-US" sz="2000" dirty="0"/>
              <a:t>Now in SR imagine an object with zero invariant mass:</a:t>
            </a:r>
            <a:br>
              <a:rPr lang="en-US" sz="2000" dirty="0"/>
            </a:br>
            <a:r>
              <a:rPr lang="en-US" sz="2000" dirty="0"/>
              <a:t>E</a:t>
            </a:r>
            <a:r>
              <a:rPr lang="en-US" sz="2000" baseline="30000" dirty="0"/>
              <a:t>2</a:t>
            </a:r>
            <a:r>
              <a:rPr lang="en-US" sz="2000" dirty="0"/>
              <a:t>= c</a:t>
            </a:r>
            <a:r>
              <a:rPr lang="en-US" sz="2000" baseline="30000" dirty="0"/>
              <a:t>2</a:t>
            </a:r>
            <a:r>
              <a:rPr lang="en-US" sz="2000" dirty="0"/>
              <a:t>p</a:t>
            </a:r>
            <a:r>
              <a:rPr lang="en-US" sz="2000" baseline="30000" dirty="0"/>
              <a:t>2</a:t>
            </a:r>
            <a:r>
              <a:rPr lang="en-US" sz="2000" dirty="0"/>
              <a:t>  so E=pc, like for Maxwell’s light. Any object with zero invariant mass moves at the speed of light. Gluons are also supposed to be massless. </a:t>
            </a:r>
          </a:p>
          <a:p>
            <a:r>
              <a:rPr lang="en-US" sz="2000" dirty="0"/>
              <a:t>Any object moving at the speed of light has </a:t>
            </a:r>
            <a:r>
              <a:rPr lang="en-US" sz="2000" i="1" dirty="0"/>
              <a:t>zero</a:t>
            </a:r>
            <a:r>
              <a:rPr lang="en-US" sz="2000" dirty="0"/>
              <a:t> invariant mass, otherwise its energy would be infinite.</a:t>
            </a:r>
          </a:p>
          <a:p>
            <a:r>
              <a:rPr lang="en-US" sz="2000" dirty="0" smtClean="0"/>
              <a:t>All colors </a:t>
            </a:r>
            <a:r>
              <a:rPr lang="en-US" sz="2000" dirty="0"/>
              <a:t>of light (and radio pulses, etc.) from distant objects (e.g. quasars) </a:t>
            </a:r>
            <a:r>
              <a:rPr lang="en-US" sz="2000" dirty="0" smtClean="0"/>
              <a:t>are found to get </a:t>
            </a:r>
            <a:r>
              <a:rPr lang="en-US" sz="2000" dirty="0"/>
              <a:t>to us after the same transit </a:t>
            </a:r>
            <a:r>
              <a:rPr lang="en-US" sz="2000" dirty="0" smtClean="0"/>
              <a:t>time.</a:t>
            </a:r>
          </a:p>
        </p:txBody>
      </p:sp>
    </p:spTree>
    <p:extLst>
      <p:ext uri="{BB962C8B-B14F-4D97-AF65-F5344CB8AC3E}">
        <p14:creationId xmlns:p14="http://schemas.microsoft.com/office/powerpoint/2010/main" val="139500943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u="sng" dirty="0"/>
              <a:t>What does “rest mass” mean?</a:t>
            </a:r>
            <a:endParaRPr lang="en-US" dirty="0"/>
          </a:p>
        </p:txBody>
      </p:sp>
      <p:sp>
        <p:nvSpPr>
          <p:cNvPr id="3" name="Content Placeholder 2"/>
          <p:cNvSpPr>
            <a:spLocks noGrp="1"/>
          </p:cNvSpPr>
          <p:nvPr>
            <p:ph idx="1"/>
          </p:nvPr>
        </p:nvSpPr>
        <p:spPr>
          <a:xfrm>
            <a:off x="10510" y="2441029"/>
            <a:ext cx="9019190" cy="1368971"/>
          </a:xfrm>
        </p:spPr>
        <p:txBody>
          <a:bodyPr/>
          <a:lstStyle/>
          <a:p>
            <a:r>
              <a:rPr lang="en-US" sz="2000" dirty="0"/>
              <a:t>I can measure the energy and momentum of the stuff inside by letting the box collide with other objects (assume the box itself to be very light so we can ignore its energy and momentum).  Suppose that when the box is at rest (p=0), I measure energy </a:t>
            </a:r>
            <a:r>
              <a:rPr lang="en-US" sz="2000" dirty="0" err="1"/>
              <a:t>E</a:t>
            </a:r>
            <a:r>
              <a:rPr lang="en-US" sz="2000" baseline="-25000" dirty="0" err="1"/>
              <a:t>o</a:t>
            </a:r>
            <a:r>
              <a:rPr lang="en-US" sz="2000" dirty="0"/>
              <a:t>.  So the "rest mass" of the stuff is given by </a:t>
            </a:r>
            <a:r>
              <a:rPr lang="en-US" sz="2000" dirty="0" err="1"/>
              <a:t>E</a:t>
            </a:r>
            <a:r>
              <a:rPr lang="en-US" sz="2000" baseline="-25000" dirty="0" err="1"/>
              <a:t>o</a:t>
            </a:r>
            <a:r>
              <a:rPr lang="en-US" sz="2000" dirty="0"/>
              <a:t>/c</a:t>
            </a:r>
            <a:r>
              <a:rPr lang="en-US" sz="2000" baseline="30000" dirty="0"/>
              <a:t>2</a:t>
            </a:r>
            <a:r>
              <a:rPr lang="en-US" sz="2000" dirty="0"/>
              <a:t> = m</a:t>
            </a:r>
            <a:r>
              <a:rPr lang="en-US" sz="2000" baseline="-25000" dirty="0"/>
              <a:t>0</a:t>
            </a:r>
            <a:r>
              <a:rPr lang="en-US" sz="2000" dirty="0"/>
              <a:t>.</a:t>
            </a:r>
          </a:p>
          <a:p>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644551774"/>
              </p:ext>
            </p:extLst>
          </p:nvPr>
        </p:nvGraphicFramePr>
        <p:xfrm>
          <a:off x="857250" y="1219200"/>
          <a:ext cx="1216025" cy="1107431"/>
        </p:xfrm>
        <a:graphic>
          <a:graphicData uri="http://schemas.openxmlformats.org/presentationml/2006/ole">
            <mc:AlternateContent xmlns:mc="http://schemas.openxmlformats.org/markup-compatibility/2006">
              <mc:Choice xmlns:v="urn:schemas-microsoft-com:vml" Requires="v">
                <p:oleObj spid="_x0000_s4165" name="Picture" r:id="rId3" imgW="1705356" imgH="1552956" progId="Word.Picture.8">
                  <p:embed/>
                </p:oleObj>
              </mc:Choice>
              <mc:Fallback>
                <p:oleObj name="Picture" r:id="rId3" imgW="1705356" imgH="1552956"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7250" y="1219200"/>
                        <a:ext cx="1216025" cy="1107431"/>
                      </a:xfrm>
                      <a:prstGeom prst="rect">
                        <a:avLst/>
                      </a:prstGeom>
                      <a:noFill/>
                    </p:spPr>
                  </p:pic>
                </p:oleObj>
              </mc:Fallback>
            </mc:AlternateContent>
          </a:graphicData>
        </a:graphic>
      </p:graphicFrame>
      <p:sp>
        <p:nvSpPr>
          <p:cNvPr id="6" name="Text Box 3"/>
          <p:cNvSpPr txBox="1">
            <a:spLocks noChangeArrowheads="1"/>
          </p:cNvSpPr>
          <p:nvPr/>
        </p:nvSpPr>
        <p:spPr bwMode="auto">
          <a:xfrm>
            <a:off x="2362200" y="990600"/>
            <a:ext cx="6580187" cy="1371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0" i="0" u="none" strike="noStrike" cap="none" normalizeH="0" baseline="0" dirty="0" smtClean="0">
                <a:ln>
                  <a:noFill/>
                </a:ln>
                <a:solidFill>
                  <a:schemeClr val="tx1"/>
                </a:solidFill>
                <a:effectLst/>
                <a:latin typeface="Helvetica" charset="0"/>
                <a:cs typeface="Arial" pitchFamily="34" charset="0"/>
              </a:rPr>
              <a:t>Suppose I have a box with some unknown stuff inside.  I want to learn something about what that stuff is by measuring its properties, but I’m not allowed to open the box until my birthday.  What can I learn?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100"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133600" y="4724400"/>
            <a:ext cx="2225675" cy="222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4343400" y="3837478"/>
            <a:ext cx="4800599" cy="2862322"/>
          </a:xfrm>
          <a:prstGeom prst="rect">
            <a:avLst/>
          </a:prstGeom>
          <a:noFill/>
          <a:ln>
            <a:solidFill>
              <a:schemeClr val="tx1"/>
            </a:solidFill>
          </a:ln>
        </p:spPr>
        <p:txBody>
          <a:bodyPr wrap="square" rtlCol="0">
            <a:spAutoFit/>
          </a:bodyPr>
          <a:lstStyle/>
          <a:p>
            <a:r>
              <a:rPr lang="en-US" sz="2000" b="1" dirty="0"/>
              <a:t>The rest mass of a collection of objects does </a:t>
            </a:r>
            <a:r>
              <a:rPr lang="en-US" sz="2000" b="1" dirty="0" smtClean="0"/>
              <a:t> not </a:t>
            </a:r>
            <a:r>
              <a:rPr lang="en-US" sz="2000" b="1" dirty="0"/>
              <a:t>equal the sum of their individual rest masses, </a:t>
            </a:r>
            <a:r>
              <a:rPr lang="en-US" sz="2000" dirty="0"/>
              <a:t>even if they don’t interact. (unlike inertial </a:t>
            </a:r>
            <a:r>
              <a:rPr lang="en-US" sz="2000" dirty="0" smtClean="0"/>
              <a:t>mass) </a:t>
            </a:r>
          </a:p>
          <a:p>
            <a:r>
              <a:rPr lang="en-US" sz="2000" dirty="0" smtClean="0"/>
              <a:t>Newton’s </a:t>
            </a:r>
            <a:r>
              <a:rPr lang="en-US" sz="2000" dirty="0"/>
              <a:t>concept of mass as “quantity of matter” is gone, although it often remains a good approximation.  It’s replaced by a Lorentz invariant relationship between energy and momentum</a:t>
            </a:r>
            <a:r>
              <a:rPr lang="en-US" sz="2000" dirty="0" smtClean="0"/>
              <a:t>.</a:t>
            </a:r>
            <a:endParaRPr lang="en-US" sz="2000" dirty="0"/>
          </a:p>
        </p:txBody>
      </p:sp>
      <p:sp>
        <p:nvSpPr>
          <p:cNvPr id="9" name="TextBox 8"/>
          <p:cNvSpPr txBox="1"/>
          <p:nvPr/>
        </p:nvSpPr>
        <p:spPr>
          <a:xfrm>
            <a:off x="5985" y="3810000"/>
            <a:ext cx="4267200" cy="2585323"/>
          </a:xfrm>
          <a:prstGeom prst="rect">
            <a:avLst/>
          </a:prstGeom>
          <a:noFill/>
        </p:spPr>
        <p:txBody>
          <a:bodyPr wrap="square" rtlCol="0">
            <a:spAutoFit/>
          </a:bodyPr>
          <a:lstStyle/>
          <a:p>
            <a:pPr lvl="0"/>
            <a:r>
              <a:rPr lang="en-US" dirty="0">
                <a:latin typeface="Helvetica" charset="0"/>
                <a:cs typeface="Arial" pitchFamily="34" charset="0"/>
              </a:rPr>
              <a:t>I open the box, only to find two </a:t>
            </a:r>
            <a:r>
              <a:rPr lang="en-US" dirty="0" smtClean="0">
                <a:latin typeface="Helvetica" charset="0"/>
                <a:cs typeface="Arial" pitchFamily="34" charset="0"/>
              </a:rPr>
              <a:t>photons</a:t>
            </a:r>
            <a:br>
              <a:rPr lang="en-US" dirty="0" smtClean="0">
                <a:latin typeface="Helvetica" charset="0"/>
                <a:cs typeface="Arial" pitchFamily="34" charset="0"/>
              </a:rPr>
            </a:br>
            <a:r>
              <a:rPr lang="en-US" dirty="0" smtClean="0">
                <a:latin typeface="Helvetica" charset="0"/>
                <a:cs typeface="Arial" pitchFamily="34" charset="0"/>
              </a:rPr>
              <a:t> </a:t>
            </a:r>
            <a:r>
              <a:rPr lang="en-US" dirty="0">
                <a:latin typeface="Helvetica" charset="0"/>
                <a:cs typeface="Arial" pitchFamily="34" charset="0"/>
              </a:rPr>
              <a:t>bouncing back and forth.  Each photon </a:t>
            </a:r>
            <a:r>
              <a:rPr lang="en-US" dirty="0" smtClean="0">
                <a:latin typeface="Helvetica" charset="0"/>
                <a:cs typeface="Arial" pitchFamily="34" charset="0"/>
              </a:rPr>
              <a:t/>
            </a:r>
            <a:br>
              <a:rPr lang="en-US" dirty="0" smtClean="0">
                <a:latin typeface="Helvetica" charset="0"/>
                <a:cs typeface="Arial" pitchFamily="34" charset="0"/>
              </a:rPr>
            </a:br>
            <a:r>
              <a:rPr lang="en-US" dirty="0" smtClean="0">
                <a:latin typeface="Helvetica" charset="0"/>
                <a:cs typeface="Arial" pitchFamily="34" charset="0"/>
              </a:rPr>
              <a:t>has </a:t>
            </a:r>
            <a:r>
              <a:rPr lang="en-US" dirty="0">
                <a:latin typeface="Helvetica" charset="0"/>
                <a:cs typeface="Arial" pitchFamily="34" charset="0"/>
              </a:rPr>
              <a:t>energy E = </a:t>
            </a:r>
            <a:r>
              <a:rPr lang="en-US" dirty="0" err="1">
                <a:latin typeface="Helvetica" charset="0"/>
                <a:cs typeface="Arial" pitchFamily="34" charset="0"/>
              </a:rPr>
              <a:t>E</a:t>
            </a:r>
            <a:r>
              <a:rPr lang="en-US" sz="2000" baseline="-25000" dirty="0" err="1">
                <a:latin typeface="Helvetica" charset="0"/>
                <a:cs typeface="Arial" pitchFamily="34" charset="0"/>
              </a:rPr>
              <a:t>o</a:t>
            </a:r>
            <a:r>
              <a:rPr lang="en-US" dirty="0">
                <a:latin typeface="Helvetica" charset="0"/>
                <a:cs typeface="Arial" pitchFamily="34" charset="0"/>
              </a:rPr>
              <a:t>/2</a:t>
            </a:r>
            <a:r>
              <a:rPr lang="en-US" dirty="0" smtClean="0">
                <a:latin typeface="Helvetica" charset="0"/>
                <a:cs typeface="Arial" pitchFamily="34" charset="0"/>
              </a:rPr>
              <a:t>,</a:t>
            </a:r>
            <a:br>
              <a:rPr lang="en-US" dirty="0" smtClean="0">
                <a:latin typeface="Helvetica" charset="0"/>
                <a:cs typeface="Arial" pitchFamily="34" charset="0"/>
              </a:rPr>
            </a:br>
            <a:r>
              <a:rPr lang="en-US" dirty="0" smtClean="0">
                <a:latin typeface="Helvetica" charset="0"/>
                <a:cs typeface="Arial" pitchFamily="34" charset="0"/>
              </a:rPr>
              <a:t>and </a:t>
            </a:r>
            <a:r>
              <a:rPr lang="en-US" dirty="0">
                <a:latin typeface="Helvetica" charset="0"/>
                <a:cs typeface="Arial" pitchFamily="34" charset="0"/>
              </a:rPr>
              <a:t>since they </a:t>
            </a:r>
            <a:r>
              <a:rPr lang="en-US" dirty="0" smtClean="0">
                <a:latin typeface="Helvetica" charset="0"/>
                <a:cs typeface="Arial" pitchFamily="34" charset="0"/>
              </a:rPr>
              <a:t>are</a:t>
            </a:r>
            <a:br>
              <a:rPr lang="en-US" dirty="0" smtClean="0">
                <a:latin typeface="Helvetica" charset="0"/>
                <a:cs typeface="Arial" pitchFamily="34" charset="0"/>
              </a:rPr>
            </a:br>
            <a:r>
              <a:rPr lang="en-US" dirty="0" smtClean="0">
                <a:latin typeface="Helvetica" charset="0"/>
                <a:cs typeface="Arial" pitchFamily="34" charset="0"/>
              </a:rPr>
              <a:t>moving opposite </a:t>
            </a:r>
            <a:br>
              <a:rPr lang="en-US" dirty="0" smtClean="0">
                <a:latin typeface="Helvetica" charset="0"/>
                <a:cs typeface="Arial" pitchFamily="34" charset="0"/>
              </a:rPr>
            </a:br>
            <a:r>
              <a:rPr lang="en-US" dirty="0" smtClean="0">
                <a:latin typeface="Helvetica" charset="0"/>
                <a:cs typeface="Arial" pitchFamily="34" charset="0"/>
              </a:rPr>
              <a:t>directions</a:t>
            </a:r>
            <a:r>
              <a:rPr lang="en-US" dirty="0">
                <a:latin typeface="Helvetica" charset="0"/>
                <a:cs typeface="Arial" pitchFamily="34" charset="0"/>
              </a:rPr>
              <a:t>, </a:t>
            </a:r>
            <a:r>
              <a:rPr lang="en-US" dirty="0" smtClean="0">
                <a:latin typeface="Helvetica" charset="0"/>
                <a:cs typeface="Arial" pitchFamily="34" charset="0"/>
              </a:rPr>
              <a:t>their </a:t>
            </a:r>
            <a:br>
              <a:rPr lang="en-US" dirty="0" smtClean="0">
                <a:latin typeface="Helvetica" charset="0"/>
                <a:cs typeface="Arial" pitchFamily="34" charset="0"/>
              </a:rPr>
            </a:br>
            <a:r>
              <a:rPr lang="en-US" dirty="0" smtClean="0">
                <a:latin typeface="Helvetica" charset="0"/>
                <a:cs typeface="Arial" pitchFamily="34" charset="0"/>
              </a:rPr>
              <a:t>momenta </a:t>
            </a:r>
            <a:r>
              <a:rPr lang="en-US" dirty="0">
                <a:latin typeface="Helvetica" charset="0"/>
                <a:cs typeface="Arial" pitchFamily="34" charset="0"/>
              </a:rPr>
              <a:t>cancel</a:t>
            </a:r>
            <a:br>
              <a:rPr lang="en-US" dirty="0">
                <a:latin typeface="Helvetica" charset="0"/>
                <a:cs typeface="Arial" pitchFamily="34" charset="0"/>
              </a:rPr>
            </a:br>
            <a:r>
              <a:rPr lang="en-US" dirty="0">
                <a:latin typeface="Helvetica" charset="0"/>
                <a:cs typeface="Arial" pitchFamily="34" charset="0"/>
              </a:rPr>
              <a:t> ( </a:t>
            </a:r>
            <a:r>
              <a:rPr lang="en-US" b="1" dirty="0">
                <a:latin typeface="Helvetica" charset="0"/>
                <a:cs typeface="Arial" pitchFamily="34" charset="0"/>
              </a:rPr>
              <a:t>p</a:t>
            </a:r>
            <a:r>
              <a:rPr lang="en-US" dirty="0">
                <a:latin typeface="Helvetica" charset="0"/>
                <a:cs typeface="Arial" pitchFamily="34" charset="0"/>
              </a:rPr>
              <a:t> = 0).</a:t>
            </a:r>
            <a:endParaRPr lang="en-US" dirty="0">
              <a:latin typeface="Arial" pitchFamily="34" charset="0"/>
              <a:cs typeface="Arial" pitchFamily="34" charset="0"/>
            </a:endParaRPr>
          </a:p>
          <a:p>
            <a:endParaRPr lang="en-US" dirty="0"/>
          </a:p>
        </p:txBody>
      </p:sp>
    </p:spTree>
    <p:extLst>
      <p:ext uri="{BB962C8B-B14F-4D97-AF65-F5344CB8AC3E}">
        <p14:creationId xmlns:p14="http://schemas.microsoft.com/office/powerpoint/2010/main" val="153220832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a:t>4-dimensional </a:t>
            </a:r>
            <a:r>
              <a:rPr lang="en-US" dirty="0" err="1"/>
              <a:t>spacetime</a:t>
            </a:r>
            <a:endParaRPr lang="en-US" dirty="0"/>
          </a:p>
        </p:txBody>
      </p:sp>
      <p:sp>
        <p:nvSpPr>
          <p:cNvPr id="3" name="Content Placeholder 2"/>
          <p:cNvSpPr>
            <a:spLocks noGrp="1"/>
          </p:cNvSpPr>
          <p:nvPr>
            <p:ph idx="1"/>
          </p:nvPr>
        </p:nvSpPr>
        <p:spPr>
          <a:xfrm>
            <a:off x="152400" y="838200"/>
            <a:ext cx="8839200" cy="1600199"/>
          </a:xfrm>
        </p:spPr>
        <p:txBody>
          <a:bodyPr>
            <a:normAutofit lnSpcReduction="10000"/>
          </a:bodyPr>
          <a:lstStyle/>
          <a:p>
            <a:r>
              <a:rPr lang="en-US" sz="2000" dirty="0"/>
              <a:t>Three-dimensional geometry becomes a chapter in four-dimensional physics. ...  Space and time are to fade away into the shadows. (</a:t>
            </a:r>
            <a:r>
              <a:rPr lang="en-US" sz="2000" dirty="0" err="1"/>
              <a:t>Minkowski</a:t>
            </a:r>
            <a:r>
              <a:rPr lang="en-US" sz="2000" dirty="0"/>
              <a:t>, 1908)</a:t>
            </a:r>
          </a:p>
          <a:p>
            <a:r>
              <a:rPr lang="en-US" sz="2000" dirty="0"/>
              <a:t>The geometrical interpretation of SR is based on the similarity between rotations and Lorentz transformations.  Take two coordinate systems, rotated with respect to each other: </a:t>
            </a:r>
          </a:p>
        </p:txBody>
      </p:sp>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2895600"/>
            <a:ext cx="2270125" cy="165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2522426105"/>
              </p:ext>
            </p:extLst>
          </p:nvPr>
        </p:nvGraphicFramePr>
        <p:xfrm>
          <a:off x="2286000" y="3061136"/>
          <a:ext cx="2506663" cy="822325"/>
        </p:xfrm>
        <a:graphic>
          <a:graphicData uri="http://schemas.openxmlformats.org/presentationml/2006/ole">
            <mc:AlternateContent xmlns:mc="http://schemas.openxmlformats.org/markup-compatibility/2006">
              <mc:Choice xmlns:v="urn:schemas-microsoft-com:vml" Requires="v">
                <p:oleObj spid="_x0000_s5247" name="Equation" r:id="rId4" imgW="1358310" imgH="431613" progId="Equation.DSMT4">
                  <p:embed/>
                </p:oleObj>
              </mc:Choice>
              <mc:Fallback>
                <p:oleObj name="Equation" r:id="rId4" imgW="1358310" imgH="431613" progId="Equation.DSMT4">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0" y="3061136"/>
                        <a:ext cx="2506663" cy="822325"/>
                      </a:xfrm>
                      <a:prstGeom prst="rect">
                        <a:avLst/>
                      </a:prstGeom>
                      <a:noFill/>
                      <a:ln>
                        <a:solidFill>
                          <a:schemeClr val="tx1"/>
                        </a:solidFill>
                      </a:ln>
                    </p:spPr>
                  </p:pic>
                </p:oleObj>
              </mc:Fallback>
            </mc:AlternateContent>
          </a:graphicData>
        </a:graphic>
      </p:graphicFrame>
      <p:sp>
        <p:nvSpPr>
          <p:cNvPr id="7" name="TextBox 6"/>
          <p:cNvSpPr txBox="1"/>
          <p:nvPr/>
        </p:nvSpPr>
        <p:spPr>
          <a:xfrm>
            <a:off x="4876800" y="2590800"/>
            <a:ext cx="4267200" cy="1938992"/>
          </a:xfrm>
          <a:prstGeom prst="rect">
            <a:avLst/>
          </a:prstGeom>
          <a:noFill/>
        </p:spPr>
        <p:txBody>
          <a:bodyPr wrap="square" rtlCol="0">
            <a:spAutoFit/>
          </a:bodyPr>
          <a:lstStyle/>
          <a:p>
            <a:r>
              <a:rPr lang="en-US" sz="2000" dirty="0"/>
              <a:t>Coordinate rotation doesn’t change the distance between points </a:t>
            </a:r>
            <a:r>
              <a:rPr lang="en-US" sz="2000" b="1" dirty="0"/>
              <a:t>P</a:t>
            </a:r>
            <a:r>
              <a:rPr lang="en-US" sz="2000" dirty="0"/>
              <a:t> and </a:t>
            </a:r>
            <a:r>
              <a:rPr lang="en-US" sz="2000" b="1" dirty="0"/>
              <a:t>Q</a:t>
            </a:r>
            <a:r>
              <a:rPr lang="en-US" sz="2000" dirty="0"/>
              <a:t>:  </a:t>
            </a:r>
            <a:r>
              <a:rPr lang="en-US" sz="2000" dirty="0" smtClean="0"/>
              <a:t/>
            </a:r>
            <a:br>
              <a:rPr lang="en-US" sz="2000" dirty="0" smtClean="0"/>
            </a:br>
            <a:r>
              <a:rPr lang="en-US" sz="2000" dirty="0" smtClean="0"/>
              <a:t> </a:t>
            </a:r>
            <a:r>
              <a:rPr lang="en-US" sz="2000" dirty="0"/>
              <a:t>x’</a:t>
            </a:r>
            <a:r>
              <a:rPr lang="en-US" sz="2000" baseline="30000" dirty="0"/>
              <a:t>2</a:t>
            </a:r>
            <a:r>
              <a:rPr lang="en-US" sz="2000" dirty="0"/>
              <a:t> + y’</a:t>
            </a:r>
            <a:r>
              <a:rPr lang="en-US" sz="2000" baseline="30000" dirty="0"/>
              <a:t>2</a:t>
            </a:r>
            <a:r>
              <a:rPr lang="en-US" sz="2000" dirty="0"/>
              <a:t>  =  x</a:t>
            </a:r>
            <a:r>
              <a:rPr lang="en-US" sz="2000" baseline="30000" dirty="0"/>
              <a:t>2</a:t>
            </a:r>
            <a:r>
              <a:rPr lang="en-US" sz="2000" dirty="0"/>
              <a:t> + y</a:t>
            </a:r>
            <a:r>
              <a:rPr lang="en-US" sz="2000" baseline="30000" dirty="0"/>
              <a:t>2</a:t>
            </a:r>
            <a:r>
              <a:rPr lang="en-US" sz="2000" dirty="0"/>
              <a:t>.  sin</a:t>
            </a:r>
            <a:r>
              <a:rPr lang="en-US" sz="2000" baseline="30000" dirty="0"/>
              <a:t>2</a:t>
            </a:r>
            <a:r>
              <a:rPr lang="en-US" sz="2000" dirty="0">
                <a:latin typeface="Symbol" pitchFamily="18" charset="2"/>
              </a:rPr>
              <a:t>q</a:t>
            </a:r>
            <a:r>
              <a:rPr lang="en-US" sz="2000" dirty="0"/>
              <a:t> + cos</a:t>
            </a:r>
            <a:r>
              <a:rPr lang="en-US" sz="2000" baseline="30000" dirty="0"/>
              <a:t>2</a:t>
            </a:r>
            <a:r>
              <a:rPr lang="en-US" sz="2000" dirty="0">
                <a:latin typeface="Symbol" pitchFamily="18" charset="2"/>
              </a:rPr>
              <a:t>q</a:t>
            </a:r>
            <a:r>
              <a:rPr lang="en-US" sz="2000" dirty="0"/>
              <a:t> = 1 expresses this </a:t>
            </a:r>
            <a:r>
              <a:rPr lang="en-US" sz="2000" b="1" dirty="0"/>
              <a:t>invariance of distance under rotations</a:t>
            </a:r>
            <a:r>
              <a:rPr lang="en-US" sz="2000" dirty="0"/>
              <a:t>.  The two people get different x and y, but </a:t>
            </a:r>
            <a:r>
              <a:rPr lang="en-US" sz="2000" dirty="0" smtClean="0"/>
              <a:t>agree </a:t>
            </a:r>
            <a:r>
              <a:rPr lang="en-US" sz="2000" dirty="0"/>
              <a:t>about  d</a:t>
            </a:r>
            <a:r>
              <a:rPr lang="en-US" sz="2000" dirty="0" smtClean="0"/>
              <a:t>.</a:t>
            </a:r>
            <a:endParaRPr lang="en-US" sz="2000" dirty="0"/>
          </a:p>
        </p:txBody>
      </p:sp>
      <p:sp>
        <p:nvSpPr>
          <p:cNvPr id="9"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4" name="Group 3"/>
          <p:cNvGrpSpPr/>
          <p:nvPr/>
        </p:nvGrpSpPr>
        <p:grpSpPr>
          <a:xfrm>
            <a:off x="0" y="4876800"/>
            <a:ext cx="9144000" cy="1631216"/>
            <a:chOff x="0" y="4876800"/>
            <a:chExt cx="9144001" cy="1631216"/>
          </a:xfrm>
        </p:grpSpPr>
        <p:sp>
          <p:nvSpPr>
            <p:cNvPr id="8" name="TextBox 7"/>
            <p:cNvSpPr txBox="1"/>
            <p:nvPr/>
          </p:nvSpPr>
          <p:spPr>
            <a:xfrm>
              <a:off x="0" y="4876800"/>
              <a:ext cx="9144001" cy="1631216"/>
            </a:xfrm>
            <a:prstGeom prst="rect">
              <a:avLst/>
            </a:prstGeom>
            <a:noFill/>
          </p:spPr>
          <p:txBody>
            <a:bodyPr wrap="square" rtlCol="0">
              <a:spAutoFit/>
            </a:bodyPr>
            <a:lstStyle/>
            <a:p>
              <a:r>
                <a:rPr lang="en-US" sz="2000" dirty="0"/>
                <a:t>The Lorentz transformation looks ~like a rotation</a:t>
              </a:r>
              <a:r>
                <a:rPr lang="en-US" sz="2000" dirty="0" smtClean="0"/>
                <a:t>:</a:t>
              </a:r>
              <a:endParaRPr lang="en-US" sz="2000" dirty="0"/>
            </a:p>
            <a:p>
              <a:r>
                <a:rPr lang="en-US" sz="2000" dirty="0"/>
                <a:t>	(I’m ignoring y and z.)</a:t>
              </a:r>
            </a:p>
            <a:p>
              <a:r>
                <a:rPr lang="en-US" sz="2000" dirty="0"/>
                <a:t>You can verify that </a:t>
              </a:r>
              <a:r>
                <a:rPr lang="en-US" sz="2000" dirty="0" smtClean="0"/>
                <a:t>(t</a:t>
              </a:r>
              <a:r>
                <a:rPr lang="en-US" sz="2000" dirty="0"/>
                <a:t>’)</a:t>
              </a:r>
              <a:r>
                <a:rPr lang="en-US" sz="2000" baseline="30000" dirty="0"/>
                <a:t>2</a:t>
              </a:r>
              <a:r>
                <a:rPr lang="en-US" sz="2000" dirty="0"/>
                <a:t> - x’</a:t>
              </a:r>
              <a:r>
                <a:rPr lang="en-US" sz="2000" baseline="30000" dirty="0"/>
                <a:t>2</a:t>
              </a:r>
              <a:r>
                <a:rPr lang="en-US" sz="2000" dirty="0"/>
                <a:t> = </a:t>
              </a:r>
              <a:r>
                <a:rPr lang="en-US" sz="2000" dirty="0" smtClean="0"/>
                <a:t>(t</a:t>
              </a:r>
              <a:r>
                <a:rPr lang="en-US" sz="2000" dirty="0"/>
                <a:t>)</a:t>
              </a:r>
              <a:r>
                <a:rPr lang="en-US" sz="2000" baseline="30000" dirty="0"/>
                <a:t>2</a:t>
              </a:r>
              <a:r>
                <a:rPr lang="en-US" sz="2000" dirty="0"/>
                <a:t> - x</a:t>
              </a:r>
              <a:r>
                <a:rPr lang="en-US" sz="2000" baseline="30000" dirty="0"/>
                <a:t>2</a:t>
              </a:r>
              <a:r>
                <a:rPr lang="en-US" sz="2000" dirty="0"/>
                <a:t>.  Although two observers measure different lengths and time intervals, they agree on the value of this quantity, the “</a:t>
              </a:r>
              <a:r>
                <a:rPr lang="en-US" sz="2000" b="1" dirty="0"/>
                <a:t>interval</a:t>
              </a:r>
              <a:r>
                <a:rPr lang="en-US" sz="2000" b="1" dirty="0" smtClean="0"/>
                <a:t>”</a:t>
              </a:r>
              <a:r>
                <a:rPr lang="en-US" sz="2000" dirty="0" smtClean="0"/>
                <a:t>.</a:t>
              </a:r>
            </a:p>
            <a:p>
              <a:r>
                <a:rPr lang="en-US" sz="2000" dirty="0"/>
                <a:t>	</a:t>
              </a:r>
              <a:r>
                <a:rPr lang="en-US" sz="2000" dirty="0" smtClean="0"/>
                <a:t>(</a:t>
              </a:r>
              <a:r>
                <a:rPr lang="en-US" dirty="0" smtClean="0"/>
                <a:t>Note </a:t>
              </a:r>
              <a:r>
                <a:rPr lang="en-US" dirty="0"/>
                <a:t>the minus sign, it's defined to be more like a time interval than a space interval</a:t>
              </a:r>
              <a:r>
                <a:rPr lang="en-US" dirty="0" smtClean="0"/>
                <a:t>.) </a:t>
              </a:r>
              <a:endParaRPr lang="en-US" sz="2000" dirty="0"/>
            </a:p>
          </p:txBody>
        </p:sp>
        <p:graphicFrame>
          <p:nvGraphicFramePr>
            <p:cNvPr id="10" name="Object 9"/>
            <p:cNvGraphicFramePr>
              <a:graphicFrameLocks noChangeAspect="1"/>
            </p:cNvGraphicFramePr>
            <p:nvPr>
              <p:extLst>
                <p:ext uri="{D42A27DB-BD31-4B8C-83A1-F6EECF244321}">
                  <p14:modId xmlns:p14="http://schemas.microsoft.com/office/powerpoint/2010/main" val="712627667"/>
                </p:ext>
              </p:extLst>
            </p:nvPr>
          </p:nvGraphicFramePr>
          <p:xfrm>
            <a:off x="5976939" y="4878388"/>
            <a:ext cx="2554287" cy="590550"/>
          </p:xfrm>
          <a:graphic>
            <a:graphicData uri="http://schemas.openxmlformats.org/presentationml/2006/ole">
              <mc:AlternateContent xmlns:mc="http://schemas.openxmlformats.org/markup-compatibility/2006">
                <mc:Choice xmlns:v="urn:schemas-microsoft-com:vml" Requires="v">
                  <p:oleObj spid="_x0000_s5248" name="Equation" r:id="rId6" imgW="1701800" imgH="444500" progId="Equation.3">
                    <p:embed/>
                  </p:oleObj>
                </mc:Choice>
                <mc:Fallback>
                  <p:oleObj name="Equation" r:id="rId6" imgW="1701800" imgH="444500" progId="Equation.3">
                    <p:embed/>
                    <p:pic>
                      <p:nvPicPr>
                        <p:cNvPr id="0" name="Object 6"/>
                        <p:cNvPicPr>
                          <a:picLocks noChangeAspect="1" noChangeArrowheads="1"/>
                        </p:cNvPicPr>
                        <p:nvPr/>
                      </p:nvPicPr>
                      <p:blipFill>
                        <a:blip r:embed="rId7"/>
                        <a:srcRect/>
                        <a:stretch>
                          <a:fillRect/>
                        </a:stretch>
                      </p:blipFill>
                      <p:spPr bwMode="auto">
                        <a:xfrm>
                          <a:off x="5976939" y="4878388"/>
                          <a:ext cx="2554287" cy="590550"/>
                        </a:xfrm>
                        <a:prstGeom prst="rect">
                          <a:avLst/>
                        </a:prstGeom>
                        <a:noFill/>
                        <a:ln>
                          <a:solidFill>
                            <a:schemeClr val="accent1"/>
                          </a:solidFill>
                        </a:ln>
                        <a:extLst/>
                      </p:spPr>
                    </p:pic>
                  </p:oleObj>
                </mc:Fallback>
              </mc:AlternateContent>
            </a:graphicData>
          </a:graphic>
        </p:graphicFrame>
      </p:grpSp>
    </p:spTree>
    <p:extLst>
      <p:ext uri="{BB962C8B-B14F-4D97-AF65-F5344CB8AC3E}">
        <p14:creationId xmlns:p14="http://schemas.microsoft.com/office/powerpoint/2010/main" val="151646244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dirty="0" smtClean="0"/>
              <a:t>Relativity </a:t>
            </a:r>
            <a:r>
              <a:rPr lang="en-US" dirty="0"/>
              <a:t>is full of invariants</a:t>
            </a:r>
          </a:p>
        </p:txBody>
      </p:sp>
      <p:sp>
        <p:nvSpPr>
          <p:cNvPr id="3" name="Content Placeholder 2"/>
          <p:cNvSpPr>
            <a:spLocks noGrp="1"/>
          </p:cNvSpPr>
          <p:nvPr>
            <p:ph idx="1"/>
          </p:nvPr>
        </p:nvSpPr>
        <p:spPr>
          <a:xfrm>
            <a:off x="76200" y="762000"/>
            <a:ext cx="9067800" cy="3124201"/>
          </a:xfrm>
        </p:spPr>
        <p:txBody>
          <a:bodyPr>
            <a:normAutofit/>
          </a:bodyPr>
          <a:lstStyle/>
          <a:p>
            <a:pPr marL="0" indent="0">
              <a:buNone/>
            </a:pPr>
            <a:r>
              <a:rPr lang="en-US" sz="2000" dirty="0"/>
              <a:t>they just aren't the ones you expected.</a:t>
            </a:r>
          </a:p>
          <a:p>
            <a:r>
              <a:rPr lang="en-US" sz="2000" dirty="0" err="1"/>
              <a:t>Minkowski</a:t>
            </a:r>
            <a:r>
              <a:rPr lang="en-US" sz="2000" dirty="0"/>
              <a:t> interpreted the invariant interval as a geometrical quantity in a non-Euclidean </a:t>
            </a:r>
            <a:r>
              <a:rPr lang="en-US" sz="2000" dirty="0" smtClean="0"/>
              <a:t>geometry.  </a:t>
            </a:r>
            <a:r>
              <a:rPr lang="en-US" sz="2000" dirty="0"/>
              <a:t>It has quantities similar to the trigonometric functions, called hyperbolic trigonometric functions (</a:t>
            </a:r>
            <a:r>
              <a:rPr lang="en-US" sz="2000" i="1" dirty="0"/>
              <a:t>e.g.</a:t>
            </a:r>
            <a:r>
              <a:rPr lang="en-US" sz="2000" dirty="0"/>
              <a:t>, hyperbolic sine, </a:t>
            </a:r>
            <a:r>
              <a:rPr lang="en-US" sz="2000" i="1" dirty="0"/>
              <a:t>etc</a:t>
            </a:r>
            <a:r>
              <a:rPr lang="en-US" sz="2000" dirty="0"/>
              <a:t>.).</a:t>
            </a:r>
          </a:p>
          <a:p>
            <a:r>
              <a:rPr lang="en-US" sz="2000" dirty="0"/>
              <a:t>Using this mathematics, we can interpret the Lorentz transformation as a non-Euclidean “rotation”:</a:t>
            </a:r>
          </a:p>
          <a:p>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718349426"/>
              </p:ext>
            </p:extLst>
          </p:nvPr>
        </p:nvGraphicFramePr>
        <p:xfrm>
          <a:off x="3414713" y="2744788"/>
          <a:ext cx="1990725" cy="544512"/>
        </p:xfrm>
        <a:graphic>
          <a:graphicData uri="http://schemas.openxmlformats.org/presentationml/2006/ole">
            <mc:AlternateContent xmlns:mc="http://schemas.openxmlformats.org/markup-compatibility/2006">
              <mc:Choice xmlns:v="urn:schemas-microsoft-com:vml" Requires="v">
                <p:oleObj spid="_x0000_s6210" name="Equation" r:id="rId3" imgW="1409700" imgH="406400" progId="Equation.3">
                  <p:embed/>
                </p:oleObj>
              </mc:Choice>
              <mc:Fallback>
                <p:oleObj name="Equation" r:id="rId3" imgW="1409700" imgH="406400" progId="Equation.3">
                  <p:embed/>
                  <p:pic>
                    <p:nvPicPr>
                      <p:cNvPr id="0" name="Object 1"/>
                      <p:cNvPicPr>
                        <a:picLocks noChangeAspect="1" noChangeArrowheads="1"/>
                      </p:cNvPicPr>
                      <p:nvPr/>
                    </p:nvPicPr>
                    <p:blipFill>
                      <a:blip r:embed="rId4"/>
                      <a:srcRect/>
                      <a:stretch>
                        <a:fillRect/>
                      </a:stretch>
                    </p:blipFill>
                    <p:spPr bwMode="auto">
                      <a:xfrm>
                        <a:off x="3414713" y="2744788"/>
                        <a:ext cx="1990725" cy="544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Box 5"/>
          <p:cNvSpPr txBox="1"/>
          <p:nvPr/>
        </p:nvSpPr>
        <p:spPr>
          <a:xfrm>
            <a:off x="33867" y="3505200"/>
            <a:ext cx="9110133" cy="1323439"/>
          </a:xfrm>
          <a:prstGeom prst="rect">
            <a:avLst/>
          </a:prstGeom>
          <a:noFill/>
        </p:spPr>
        <p:txBody>
          <a:bodyPr wrap="square" rtlCol="0">
            <a:spAutoFit/>
          </a:bodyPr>
          <a:lstStyle/>
          <a:p>
            <a:r>
              <a:rPr lang="en-US" sz="2000" dirty="0"/>
              <a:t>Except for the - sign, this is like a rotation.  That - sign is the indicator the time dimension is not like the 3 space dimensions.</a:t>
            </a:r>
          </a:p>
          <a:p>
            <a:r>
              <a:rPr lang="en-US" sz="2000" dirty="0"/>
              <a:t>The universal speed, c, now has a geometrical meaning:  </a:t>
            </a:r>
            <a:r>
              <a:rPr lang="en-US" sz="2000" dirty="0" smtClean="0"/>
              <a:t>the </a:t>
            </a:r>
            <a:r>
              <a:rPr lang="en-US" sz="2000" dirty="0"/>
              <a:t>conversion factor between space and time units. </a:t>
            </a:r>
            <a:r>
              <a:rPr lang="en-US" sz="2000" dirty="0" smtClean="0"/>
              <a:t>Suppose  </a:t>
            </a:r>
            <a:r>
              <a:rPr lang="en-US" sz="2000" dirty="0"/>
              <a:t>we measured x in meters and y in feet</a:t>
            </a:r>
            <a:r>
              <a:rPr lang="en-US" sz="2000" dirty="0" smtClean="0"/>
              <a:t>:</a:t>
            </a:r>
            <a:endParaRPr lang="en-US" sz="2000" dirty="0"/>
          </a:p>
        </p:txBody>
      </p:sp>
      <p:pic>
        <p:nvPicPr>
          <p:cNvPr id="6147"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72200" y="4709162"/>
            <a:ext cx="2937933" cy="2140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4"/>
          <p:cNvSpPr txBox="1">
            <a:spLocks noChangeArrowheads="1"/>
          </p:cNvSpPr>
          <p:nvPr/>
        </p:nvSpPr>
        <p:spPr bwMode="auto">
          <a:xfrm>
            <a:off x="0" y="5338183"/>
            <a:ext cx="6019800" cy="149719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1200"/>
              </a:spcBef>
              <a:spcAft>
                <a:spcPts val="1000"/>
              </a:spcAft>
              <a:buClrTx/>
              <a:buSzTx/>
              <a:buFontTx/>
              <a:buNone/>
              <a:tabLst/>
            </a:pPr>
            <a:r>
              <a:rPr kumimoji="0" lang="en-US" sz="1800" b="0" i="0" u="none" strike="noStrike" cap="none" normalizeH="0" baseline="0" dirty="0" smtClean="0">
                <a:ln>
                  <a:noFill/>
                </a:ln>
                <a:solidFill>
                  <a:schemeClr val="tx1"/>
                </a:solidFill>
                <a:effectLst/>
                <a:latin typeface="Helvetica" charset="0"/>
                <a:cs typeface="Arial" pitchFamily="34" charset="0"/>
              </a:rPr>
              <a:t>With these units, the quantity x</a:t>
            </a:r>
            <a:r>
              <a:rPr kumimoji="0" lang="en-US" sz="2000" b="0" i="0" u="none" strike="noStrike" cap="none" normalizeH="0" baseline="30000" dirty="0" smtClean="0">
                <a:ln>
                  <a:noFill/>
                </a:ln>
                <a:solidFill>
                  <a:schemeClr val="tx1"/>
                </a:solidFill>
                <a:effectLst/>
                <a:latin typeface="Helvetica" charset="0"/>
                <a:cs typeface="Arial" pitchFamily="34" charset="0"/>
              </a:rPr>
              <a:t>2</a:t>
            </a:r>
            <a:r>
              <a:rPr kumimoji="0" lang="en-US" sz="1800" b="0" i="0" u="none" strike="noStrike" cap="none" normalizeH="0" baseline="0" dirty="0" smtClean="0">
                <a:ln>
                  <a:noFill/>
                </a:ln>
                <a:solidFill>
                  <a:schemeClr val="tx1"/>
                </a:solidFill>
                <a:effectLst/>
                <a:latin typeface="Helvetica" charset="0"/>
                <a:cs typeface="Arial" pitchFamily="34" charset="0"/>
              </a:rPr>
              <a:t> + y</a:t>
            </a:r>
            <a:r>
              <a:rPr kumimoji="0" lang="en-US" sz="2000" b="0" i="0" u="none" strike="noStrike" cap="none" normalizeH="0" baseline="30000" dirty="0" smtClean="0">
                <a:ln>
                  <a:noFill/>
                </a:ln>
                <a:solidFill>
                  <a:schemeClr val="tx1"/>
                </a:solidFill>
                <a:effectLst/>
                <a:latin typeface="Helvetica" charset="0"/>
                <a:cs typeface="Arial" pitchFamily="34" charset="0"/>
              </a:rPr>
              <a:t>2</a:t>
            </a:r>
            <a:r>
              <a:rPr kumimoji="0" lang="en-US" sz="1800" b="0" i="0" u="none" strike="noStrike" cap="none" normalizeH="0" baseline="0" dirty="0" smtClean="0">
                <a:ln>
                  <a:noFill/>
                </a:ln>
                <a:solidFill>
                  <a:schemeClr val="tx1"/>
                </a:solidFill>
                <a:effectLst/>
                <a:latin typeface="Helvetica" charset="0"/>
                <a:cs typeface="Arial" pitchFamily="34" charset="0"/>
              </a:rPr>
              <a:t> is not invariant under rotations.  In fact, until we make the units agree, we can’t even combine them.  We must multiply y by a conversion factor, k, which is the number of meters per foot.  Then x</a:t>
            </a:r>
            <a:r>
              <a:rPr kumimoji="0" lang="en-US" sz="2000" b="0" i="0" u="none" strike="noStrike" cap="none" normalizeH="0" baseline="30000" dirty="0" smtClean="0">
                <a:ln>
                  <a:noFill/>
                </a:ln>
                <a:solidFill>
                  <a:schemeClr val="tx1"/>
                </a:solidFill>
                <a:effectLst/>
                <a:latin typeface="Helvetica" charset="0"/>
                <a:cs typeface="Arial" pitchFamily="34" charset="0"/>
              </a:rPr>
              <a:t>2</a:t>
            </a:r>
            <a:r>
              <a:rPr kumimoji="0" lang="en-US" sz="1800" b="0" i="0" u="none" strike="noStrike" cap="none" normalizeH="0" baseline="0" dirty="0" smtClean="0">
                <a:ln>
                  <a:noFill/>
                </a:ln>
                <a:solidFill>
                  <a:schemeClr val="tx1"/>
                </a:solidFill>
                <a:effectLst/>
                <a:latin typeface="Helvetica" charset="0"/>
                <a:cs typeface="Arial" pitchFamily="34" charset="0"/>
              </a:rPr>
              <a:t> + (</a:t>
            </a:r>
            <a:r>
              <a:rPr kumimoji="0" lang="en-US" sz="1800" b="0" i="0" u="none" strike="noStrike" cap="none" normalizeH="0" baseline="0" dirty="0" err="1" smtClean="0">
                <a:ln>
                  <a:noFill/>
                </a:ln>
                <a:solidFill>
                  <a:schemeClr val="tx1"/>
                </a:solidFill>
                <a:effectLst/>
                <a:latin typeface="Helvetica" charset="0"/>
                <a:cs typeface="Arial" pitchFamily="34" charset="0"/>
              </a:rPr>
              <a:t>ky</a:t>
            </a:r>
            <a:r>
              <a:rPr kumimoji="0" lang="en-US" sz="1800" b="0" i="0" u="none" strike="noStrike" cap="none" normalizeH="0" baseline="0" dirty="0" smtClean="0">
                <a:ln>
                  <a:noFill/>
                </a:ln>
                <a:solidFill>
                  <a:schemeClr val="tx1"/>
                </a:solidFill>
                <a:effectLst/>
                <a:latin typeface="Helvetica" charset="0"/>
                <a:cs typeface="Arial" pitchFamily="34" charset="0"/>
              </a:rPr>
              <a:t>)</a:t>
            </a:r>
            <a:r>
              <a:rPr kumimoji="0" lang="en-US" sz="2000" b="0" i="0" u="none" strike="noStrike" cap="none" normalizeH="0" baseline="30000" dirty="0" smtClean="0">
                <a:ln>
                  <a:noFill/>
                </a:ln>
                <a:solidFill>
                  <a:schemeClr val="tx1"/>
                </a:solidFill>
                <a:effectLst/>
                <a:latin typeface="Helvetica" charset="0"/>
                <a:cs typeface="Arial" pitchFamily="34" charset="0"/>
              </a:rPr>
              <a:t>2</a:t>
            </a:r>
            <a:r>
              <a:rPr kumimoji="0" lang="en-US" sz="1800" b="0" i="0" u="none" strike="noStrike" cap="none" normalizeH="0" baseline="0" dirty="0" smtClean="0">
                <a:ln>
                  <a:noFill/>
                </a:ln>
                <a:solidFill>
                  <a:schemeClr val="tx1"/>
                </a:solidFill>
                <a:effectLst/>
                <a:latin typeface="Helvetica" charset="0"/>
                <a:cs typeface="Arial" pitchFamily="34" charset="0"/>
              </a:rPr>
              <a:t> is invariant.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49354689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r>
              <a:rPr lang="en-US" sz="3600" u="sng" dirty="0">
                <a:solidFill>
                  <a:srgbClr val="C0504D"/>
                </a:solidFill>
              </a:rPr>
              <a:t>4-dimensional physics</a:t>
            </a:r>
            <a:endParaRPr lang="en-US" sz="3600" dirty="0">
              <a:solidFill>
                <a:srgbClr val="C0504D"/>
              </a:solidFill>
            </a:endParaRPr>
          </a:p>
        </p:txBody>
      </p:sp>
      <p:sp>
        <p:nvSpPr>
          <p:cNvPr id="3" name="Content Placeholder 2"/>
          <p:cNvSpPr>
            <a:spLocks noGrp="1"/>
          </p:cNvSpPr>
          <p:nvPr>
            <p:ph idx="1"/>
          </p:nvPr>
        </p:nvSpPr>
        <p:spPr>
          <a:xfrm>
            <a:off x="0" y="1066800"/>
            <a:ext cx="9067800" cy="5791200"/>
          </a:xfrm>
        </p:spPr>
        <p:txBody>
          <a:bodyPr>
            <a:normAutofit fontScale="70000" lnSpcReduction="20000"/>
          </a:bodyPr>
          <a:lstStyle/>
          <a:p>
            <a:r>
              <a:rPr lang="en-US" dirty="0" smtClean="0"/>
              <a:t>The principle </a:t>
            </a:r>
            <a:r>
              <a:rPr lang="en-US" dirty="0"/>
              <a:t>of relativity </a:t>
            </a:r>
            <a:r>
              <a:rPr lang="en-US" dirty="0" smtClean="0"/>
              <a:t>requires </a:t>
            </a:r>
            <a:r>
              <a:rPr lang="en-US" dirty="0"/>
              <a:t>that </a:t>
            </a:r>
            <a:r>
              <a:rPr lang="en-US" dirty="0" smtClean="0"/>
              <a:t/>
            </a:r>
            <a:br>
              <a:rPr lang="en-US" dirty="0" smtClean="0"/>
            </a:br>
            <a:r>
              <a:rPr lang="en-US" dirty="0" smtClean="0"/>
              <a:t>if </a:t>
            </a:r>
            <a:r>
              <a:rPr lang="en-US" dirty="0"/>
              <a:t>the laws of physics are to be the same in every inertial reference frame, the quantities on both sides of </a:t>
            </a:r>
            <a:r>
              <a:rPr lang="en-US" dirty="0" smtClean="0"/>
              <a:t>an </a:t>
            </a:r>
            <a:r>
              <a:rPr lang="en-US" dirty="0"/>
              <a:t>= sign must undergo the same Lorentz transformation </a:t>
            </a:r>
            <a:r>
              <a:rPr lang="en-US" dirty="0" smtClean="0"/>
              <a:t> so they stay equal. </a:t>
            </a:r>
            <a:br>
              <a:rPr lang="en-US" dirty="0" smtClean="0"/>
            </a:br>
            <a:r>
              <a:rPr lang="en-US" u="sng" dirty="0" smtClean="0"/>
              <a:t>You </a:t>
            </a:r>
            <a:r>
              <a:rPr lang="en-US" u="sng" dirty="0"/>
              <a:t>cannot make any invariant from space or time variables alone</a:t>
            </a:r>
            <a:r>
              <a:rPr lang="en-US" dirty="0"/>
              <a:t>. </a:t>
            </a:r>
            <a:r>
              <a:rPr lang="en-US" dirty="0" smtClean="0"/>
              <a:t/>
            </a:r>
            <a:br>
              <a:rPr lang="en-US" dirty="0" smtClean="0"/>
            </a:br>
            <a:r>
              <a:rPr lang="en-US" dirty="0" smtClean="0"/>
              <a:t>That's </a:t>
            </a:r>
            <a:r>
              <a:rPr lang="en-US" dirty="0"/>
              <a:t>why we call the SR world 4-D, and call  the old world 3-D + time. No true feature of the world itself is representable in the 3 spatial dimensions or the 1 time dimension separately.</a:t>
            </a:r>
          </a:p>
          <a:p>
            <a:r>
              <a:rPr lang="en-US" dirty="0" smtClean="0"/>
              <a:t>In </a:t>
            </a:r>
            <a:r>
              <a:rPr lang="en-US" dirty="0"/>
              <a:t>Newtonian physics, </a:t>
            </a:r>
            <a:r>
              <a:rPr lang="en-US" b="1" dirty="0"/>
              <a:t>p</a:t>
            </a:r>
            <a:r>
              <a:rPr lang="en-US" dirty="0"/>
              <a:t>=m</a:t>
            </a:r>
            <a:r>
              <a:rPr lang="en-US" b="1" dirty="0"/>
              <a:t>v</a:t>
            </a:r>
            <a:r>
              <a:rPr lang="en-US" dirty="0"/>
              <a:t> </a:t>
            </a:r>
            <a:r>
              <a:rPr lang="en-US" sz="2600" dirty="0"/>
              <a:t>(</a:t>
            </a:r>
            <a:r>
              <a:rPr lang="en-US" sz="2600" b="1" dirty="0"/>
              <a:t>bold</a:t>
            </a:r>
            <a:r>
              <a:rPr lang="en-US" sz="2600" dirty="0"/>
              <a:t> means vector)</a:t>
            </a:r>
            <a:r>
              <a:rPr lang="en-US" dirty="0"/>
              <a:t>.  Momentum and velocity are vectors, and mass is a scalar (invariant) under 3-d rotations.  This equation is valid even when we rotate our coordinates, because both sides of the equation are vectors.  </a:t>
            </a:r>
          </a:p>
          <a:p>
            <a:r>
              <a:rPr lang="en-US" dirty="0" smtClean="0"/>
              <a:t>The new “momentum” is </a:t>
            </a:r>
            <a:r>
              <a:rPr lang="en-US" dirty="0"/>
              <a:t>a 4-d vector (4-vector for short). </a:t>
            </a:r>
            <a:r>
              <a:rPr lang="en-US" dirty="0" smtClean="0"/>
              <a:t>It’s </a:t>
            </a:r>
            <a:r>
              <a:rPr lang="en-US" dirty="0"/>
              <a:t>fourth component </a:t>
            </a:r>
            <a:r>
              <a:rPr lang="en-US" dirty="0" smtClean="0"/>
              <a:t>is </a:t>
            </a:r>
            <a:r>
              <a:rPr lang="en-US" dirty="0"/>
              <a:t>E/c, the energy.  </a:t>
            </a:r>
            <a:endParaRPr lang="en-US" dirty="0" smtClean="0"/>
          </a:p>
          <a:p>
            <a:pPr lvl="1"/>
            <a:r>
              <a:rPr lang="en-US" dirty="0" smtClean="0"/>
              <a:t>The </a:t>
            </a:r>
            <a:r>
              <a:rPr lang="en-US" dirty="0"/>
              <a:t>factor of c is needed to give it the same units as momentum</a:t>
            </a:r>
            <a:r>
              <a:rPr lang="en-US" dirty="0" smtClean="0"/>
              <a:t>.</a:t>
            </a:r>
            <a:endParaRPr lang="en-US" dirty="0"/>
          </a:p>
          <a:p>
            <a:r>
              <a:rPr lang="en-US" dirty="0" smtClean="0"/>
              <a:t>The lengths </a:t>
            </a:r>
            <a:r>
              <a:rPr lang="en-US" dirty="0"/>
              <a:t>of 3-vectors remain unchanged under </a:t>
            </a:r>
            <a:r>
              <a:rPr lang="en-US" dirty="0" smtClean="0"/>
              <a:t>rotations. So does  the invariant </a:t>
            </a:r>
            <a:r>
              <a:rPr lang="en-US" dirty="0"/>
              <a:t>“length” of 4-vectors under </a:t>
            </a:r>
            <a:r>
              <a:rPr lang="en-US" i="1" dirty="0"/>
              <a:t>Lorentz transformations</a:t>
            </a:r>
            <a:r>
              <a:rPr lang="en-US" dirty="0"/>
              <a:t>.  The length</a:t>
            </a:r>
            <a:r>
              <a:rPr lang="en-US" b="1" baseline="30000" dirty="0"/>
              <a:t>2</a:t>
            </a:r>
            <a:r>
              <a:rPr lang="en-US" dirty="0"/>
              <a:t> of a 4-vector is the square of its "time" component minus the square of its space component:                       (E/c)</a:t>
            </a:r>
            <a:r>
              <a:rPr lang="en-US" baseline="30000" dirty="0"/>
              <a:t>2</a:t>
            </a:r>
            <a:r>
              <a:rPr lang="en-US" dirty="0"/>
              <a:t> - p</a:t>
            </a:r>
            <a:r>
              <a:rPr lang="en-US" baseline="30000" dirty="0"/>
              <a:t>2</a:t>
            </a:r>
            <a:r>
              <a:rPr lang="en-US" dirty="0"/>
              <a:t> = (m</a:t>
            </a:r>
            <a:r>
              <a:rPr lang="en-US" baseline="-25000" dirty="0"/>
              <a:t>0</a:t>
            </a:r>
            <a:r>
              <a:rPr lang="en-US" dirty="0"/>
              <a:t>c</a:t>
            </a:r>
            <a:r>
              <a:rPr lang="en-US" baseline="30000" dirty="0"/>
              <a:t>2</a:t>
            </a:r>
            <a:r>
              <a:rPr lang="en-US" dirty="0"/>
              <a:t>)</a:t>
            </a:r>
            <a:r>
              <a:rPr lang="en-US" baseline="30000" dirty="0"/>
              <a:t>2</a:t>
            </a:r>
            <a:r>
              <a:rPr lang="en-US" dirty="0"/>
              <a:t> </a:t>
            </a:r>
          </a:p>
          <a:p>
            <a:endParaRPr lang="en-US" dirty="0"/>
          </a:p>
        </p:txBody>
      </p:sp>
    </p:spTree>
    <p:extLst>
      <p:ext uri="{BB962C8B-B14F-4D97-AF65-F5344CB8AC3E}">
        <p14:creationId xmlns:p14="http://schemas.microsoft.com/office/powerpoint/2010/main" val="367915478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83"/>
            <a:ext cx="8229600" cy="601717"/>
          </a:xfrm>
        </p:spPr>
        <p:txBody>
          <a:bodyPr>
            <a:noAutofit/>
          </a:bodyPr>
          <a:lstStyle/>
          <a:p>
            <a:r>
              <a:rPr lang="en-US" sz="3600" dirty="0" smtClean="0">
                <a:solidFill>
                  <a:srgbClr val="C0504D"/>
                </a:solidFill>
              </a:rPr>
              <a:t>4-D geometry</a:t>
            </a:r>
            <a:endParaRPr lang="en-US" sz="3600" dirty="0">
              <a:solidFill>
                <a:srgbClr val="C0504D"/>
              </a:solidFill>
            </a:endParaRPr>
          </a:p>
        </p:txBody>
      </p:sp>
      <p:sp>
        <p:nvSpPr>
          <p:cNvPr id="3" name="Content Placeholder 2"/>
          <p:cNvSpPr>
            <a:spLocks noGrp="1"/>
          </p:cNvSpPr>
          <p:nvPr>
            <p:ph idx="1"/>
          </p:nvPr>
        </p:nvSpPr>
        <p:spPr>
          <a:xfrm>
            <a:off x="-2258" y="609600"/>
            <a:ext cx="9144000" cy="1676400"/>
          </a:xfrm>
        </p:spPr>
        <p:txBody>
          <a:bodyPr>
            <a:normAutofit/>
          </a:bodyPr>
          <a:lstStyle/>
          <a:p>
            <a:r>
              <a:rPr lang="en-US" sz="2000" dirty="0"/>
              <a:t>In the geometrical interpretation of SR</a:t>
            </a:r>
            <a:r>
              <a:rPr lang="en-US" sz="2000" dirty="0" smtClean="0"/>
              <a:t>, c is just </a:t>
            </a:r>
            <a:r>
              <a:rPr lang="en-US" sz="2000" dirty="0"/>
              <a:t>a </a:t>
            </a:r>
            <a:r>
              <a:rPr lang="en-US" sz="2000" i="1" dirty="0"/>
              <a:t>conversion </a:t>
            </a:r>
            <a:r>
              <a:rPr lang="en-US" sz="2000" i="1" dirty="0" smtClean="0"/>
              <a:t>factor</a:t>
            </a:r>
            <a:r>
              <a:rPr lang="en-US" sz="2000" dirty="0" smtClean="0"/>
              <a:t>, the number of meters per second. The </a:t>
            </a:r>
            <a:r>
              <a:rPr lang="en-US" sz="2000" dirty="0"/>
              <a:t>geometrical interpretation of SR helped lead Einstein to general relativity, although it didn’t directly change the physics.  </a:t>
            </a:r>
          </a:p>
          <a:p>
            <a:r>
              <a:rPr lang="en-US" sz="2000" u="sng" dirty="0"/>
              <a:t>World lines</a:t>
            </a:r>
            <a:r>
              <a:rPr lang="en-US" sz="2000" dirty="0"/>
              <a:t>  </a:t>
            </a:r>
            <a:r>
              <a:rPr lang="en-US" sz="2000" dirty="0" smtClean="0"/>
              <a:t>A graph </a:t>
            </a:r>
            <a:r>
              <a:rPr lang="en-US" sz="2000" dirty="0"/>
              <a:t>of </a:t>
            </a:r>
            <a:r>
              <a:rPr lang="en-US" sz="2000" dirty="0" smtClean="0"/>
              <a:t>an object’s position </a:t>
            </a:r>
            <a:r>
              <a:rPr lang="en-US" sz="2000" dirty="0"/>
              <a:t>versus </a:t>
            </a:r>
            <a:r>
              <a:rPr lang="en-US" sz="2000" dirty="0" smtClean="0"/>
              <a:t>time:</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520115491"/>
              </p:ext>
            </p:extLst>
          </p:nvPr>
        </p:nvGraphicFramePr>
        <p:xfrm>
          <a:off x="0" y="1981200"/>
          <a:ext cx="6354763" cy="1897063"/>
        </p:xfrm>
        <a:graphic>
          <a:graphicData uri="http://schemas.openxmlformats.org/presentationml/2006/ole">
            <mc:AlternateContent xmlns:mc="http://schemas.openxmlformats.org/markup-compatibility/2006">
              <mc:Choice xmlns:v="urn:schemas-microsoft-com:vml" Requires="v">
                <p:oleObj spid="_x0000_s7290" name="Picture" r:id="rId3" imgW="6353556" imgH="1895856" progId="Word.Picture.8">
                  <p:embed/>
                </p:oleObj>
              </mc:Choice>
              <mc:Fallback>
                <p:oleObj name="Picture" r:id="rId3" imgW="6353556" imgH="1895856"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981200"/>
                        <a:ext cx="6354763" cy="1897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 Box 2"/>
          <p:cNvSpPr txBox="1">
            <a:spLocks noChangeArrowheads="1"/>
          </p:cNvSpPr>
          <p:nvPr/>
        </p:nvSpPr>
        <p:spPr bwMode="auto">
          <a:xfrm>
            <a:off x="5260428" y="1981200"/>
            <a:ext cx="3883572" cy="19930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1200"/>
              </a:spcBef>
              <a:spcAft>
                <a:spcPts val="1000"/>
              </a:spcAft>
              <a:buClrTx/>
              <a:buSzTx/>
              <a:buFontTx/>
              <a:buNone/>
              <a:tabLst/>
            </a:pPr>
            <a:r>
              <a:rPr kumimoji="0" lang="en-US" sz="2000" b="0" i="0" u="none" strike="noStrike" cap="none" normalizeH="0" baseline="0" dirty="0" smtClean="0">
                <a:ln>
                  <a:noFill/>
                </a:ln>
                <a:solidFill>
                  <a:srgbClr val="0000FF"/>
                </a:solidFill>
                <a:effectLst/>
                <a:latin typeface="Helvetica" charset="0"/>
                <a:cs typeface="Arial" pitchFamily="34" charset="0"/>
              </a:rPr>
              <a:t>If an object is at rest in any inertial reference frame, its speed is less than c in every reference frame. </a:t>
            </a:r>
            <a:r>
              <a:rPr kumimoji="0" lang="en-US" sz="2000" b="0" i="0" u="none" strike="noStrike" cap="none" normalizeH="0" baseline="0" dirty="0" smtClean="0">
                <a:ln>
                  <a:noFill/>
                </a:ln>
                <a:solidFill>
                  <a:schemeClr val="tx1"/>
                </a:solidFill>
                <a:effectLst/>
                <a:latin typeface="Helvetica" charset="0"/>
                <a:cs typeface="Arial" pitchFamily="34" charset="0"/>
              </a:rPr>
              <a:t>The speed limit divides the </a:t>
            </a:r>
            <a:r>
              <a:rPr kumimoji="0" lang="en-US" sz="2000" b="0" i="0" u="none" strike="noStrike" cap="none" normalizeH="0" baseline="0" dirty="0" err="1" smtClean="0">
                <a:ln>
                  <a:noFill/>
                </a:ln>
                <a:solidFill>
                  <a:schemeClr val="tx1"/>
                </a:solidFill>
                <a:effectLst/>
                <a:latin typeface="Helvetica" charset="0"/>
                <a:cs typeface="Arial" pitchFamily="34" charset="0"/>
              </a:rPr>
              <a:t>spacetime</a:t>
            </a:r>
            <a:r>
              <a:rPr kumimoji="0" lang="en-US" sz="2000" b="0" i="0" u="none" strike="noStrike" cap="none" normalizeH="0" baseline="0" dirty="0" smtClean="0">
                <a:ln>
                  <a:noFill/>
                </a:ln>
                <a:solidFill>
                  <a:schemeClr val="tx1"/>
                </a:solidFill>
                <a:effectLst/>
                <a:latin typeface="Helvetica" charset="0"/>
                <a:cs typeface="Arial" pitchFamily="34" charset="0"/>
              </a:rPr>
              <a:t> diagram into causally distinct regions.</a:t>
            </a:r>
          </a:p>
        </p:txBody>
      </p:sp>
      <p:sp>
        <p:nvSpPr>
          <p:cNvPr id="7"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Text Box 2"/>
          <p:cNvSpPr txBox="1">
            <a:spLocks noChangeArrowheads="1"/>
          </p:cNvSpPr>
          <p:nvPr/>
        </p:nvSpPr>
        <p:spPr bwMode="auto">
          <a:xfrm>
            <a:off x="-21021" y="4303455"/>
            <a:ext cx="4114800" cy="255454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defTabSz="914400" rtl="0" eaLnBrk="1" fontAlgn="base" latinLnBrk="0" hangingPunct="1">
              <a:lnSpc>
                <a:spcPct val="100000"/>
              </a:lnSpc>
              <a:spcBef>
                <a:spcPts val="1200"/>
              </a:spcBef>
              <a:spcAft>
                <a:spcPts val="1000"/>
              </a:spcAft>
              <a:buClrTx/>
              <a:buSzTx/>
              <a:buFontTx/>
              <a:buNone/>
              <a:tabLst/>
            </a:pPr>
            <a:r>
              <a:rPr kumimoji="0" lang="en-US" sz="2000" b="1" i="0" u="none" strike="noStrike" cap="none" normalizeH="0" baseline="0" dirty="0" smtClean="0">
                <a:ln>
                  <a:noFill/>
                </a:ln>
                <a:solidFill>
                  <a:schemeClr val="tx1"/>
                </a:solidFill>
                <a:effectLst/>
                <a:cs typeface="Arial" pitchFamily="34" charset="0"/>
              </a:rPr>
              <a:t>A</a:t>
            </a:r>
            <a:r>
              <a:rPr kumimoji="0" lang="en-US" sz="2000" b="0" i="0" u="none" strike="noStrike" cap="none" normalizeH="0" baseline="0" dirty="0" smtClean="0">
                <a:ln>
                  <a:noFill/>
                </a:ln>
                <a:solidFill>
                  <a:schemeClr val="tx1"/>
                </a:solidFill>
                <a:effectLst/>
                <a:cs typeface="Arial" pitchFamily="34" charset="0"/>
              </a:rPr>
              <a:t>, </a:t>
            </a:r>
            <a:r>
              <a:rPr kumimoji="0" lang="en-US" sz="2000" b="1" i="0" u="none" strike="noStrike" cap="none" normalizeH="0" baseline="0" dirty="0" smtClean="0">
                <a:ln>
                  <a:noFill/>
                </a:ln>
                <a:solidFill>
                  <a:schemeClr val="tx1"/>
                </a:solidFill>
                <a:effectLst/>
                <a:cs typeface="Arial" pitchFamily="34" charset="0"/>
              </a:rPr>
              <a:t>B</a:t>
            </a:r>
            <a:r>
              <a:rPr kumimoji="0" lang="en-US" sz="2000" b="0" i="0" u="none" strike="noStrike" cap="none" normalizeH="0" baseline="0" dirty="0" smtClean="0">
                <a:ln>
                  <a:noFill/>
                </a:ln>
                <a:solidFill>
                  <a:schemeClr val="tx1"/>
                </a:solidFill>
                <a:effectLst/>
                <a:cs typeface="Arial" pitchFamily="34" charset="0"/>
              </a:rPr>
              <a:t>, </a:t>
            </a:r>
            <a:r>
              <a:rPr kumimoji="0" lang="en-US" sz="2000" b="1" i="0" u="none" strike="noStrike" cap="none" normalizeH="0" baseline="0" dirty="0" smtClean="0">
                <a:ln>
                  <a:noFill/>
                </a:ln>
                <a:solidFill>
                  <a:schemeClr val="tx1"/>
                </a:solidFill>
                <a:effectLst/>
                <a:cs typeface="Arial" pitchFamily="34" charset="0"/>
              </a:rPr>
              <a:t>C</a:t>
            </a:r>
            <a:r>
              <a:rPr kumimoji="0" lang="en-US" sz="2000" b="0" i="0" u="none" strike="noStrike" cap="none" normalizeH="0" baseline="0" dirty="0" smtClean="0">
                <a:ln>
                  <a:noFill/>
                </a:ln>
                <a:solidFill>
                  <a:schemeClr val="tx1"/>
                </a:solidFill>
                <a:effectLst/>
                <a:cs typeface="Arial" pitchFamily="34" charset="0"/>
              </a:rPr>
              <a:t>, &amp; </a:t>
            </a:r>
            <a:r>
              <a:rPr kumimoji="0" lang="en-US" sz="2000" i="0" u="none" strike="noStrike" cap="none" normalizeH="0" baseline="0" dirty="0" smtClean="0">
                <a:ln>
                  <a:noFill/>
                </a:ln>
                <a:solidFill>
                  <a:schemeClr val="tx1"/>
                </a:solidFill>
                <a:effectLst/>
                <a:cs typeface="Arial" pitchFamily="34" charset="0"/>
              </a:rPr>
              <a:t>D are events</a:t>
            </a:r>
            <a:r>
              <a:rPr kumimoji="0" lang="en-US" sz="2000" b="0" i="0" u="none" strike="noStrike" cap="none" normalizeH="0" baseline="0" dirty="0" smtClean="0">
                <a:ln>
                  <a:noFill/>
                </a:ln>
                <a:solidFill>
                  <a:schemeClr val="tx1"/>
                </a:solidFill>
                <a:effectLst/>
                <a:cs typeface="Arial" pitchFamily="34" charset="0"/>
              </a:rPr>
              <a:t>.  </a:t>
            </a:r>
            <a:r>
              <a:rPr kumimoji="0" lang="en-US" sz="2000" b="1" i="0" u="none" strike="noStrike" cap="none" normalizeH="0" baseline="0" dirty="0" smtClean="0">
                <a:ln>
                  <a:noFill/>
                </a:ln>
                <a:solidFill>
                  <a:schemeClr val="tx1"/>
                </a:solidFill>
                <a:effectLst/>
                <a:cs typeface="Arial" pitchFamily="34" charset="0"/>
              </a:rPr>
              <a:t>A</a:t>
            </a:r>
            <a:r>
              <a:rPr kumimoji="0" lang="en-US" sz="2000" b="0" i="0" u="none" strike="noStrike" cap="none" normalizeH="0" baseline="0" dirty="0" smtClean="0">
                <a:ln>
                  <a:noFill/>
                </a:ln>
                <a:solidFill>
                  <a:schemeClr val="tx1"/>
                </a:solidFill>
                <a:effectLst/>
                <a:cs typeface="Arial" pitchFamily="34" charset="0"/>
              </a:rPr>
              <a:t> might be a cause of </a:t>
            </a:r>
            <a:r>
              <a:rPr kumimoji="0" lang="en-US" sz="2000" b="1" i="0" u="none" strike="noStrike" cap="none" normalizeH="0" baseline="0" dirty="0" smtClean="0">
                <a:ln>
                  <a:noFill/>
                </a:ln>
                <a:solidFill>
                  <a:schemeClr val="tx1"/>
                </a:solidFill>
                <a:effectLst/>
                <a:cs typeface="Arial" pitchFamily="34" charset="0"/>
              </a:rPr>
              <a:t>B</a:t>
            </a:r>
            <a:r>
              <a:rPr kumimoji="0" lang="en-US" sz="2000" b="0" i="0" u="none" strike="noStrike" cap="none" normalizeH="0" baseline="0" dirty="0" smtClean="0">
                <a:ln>
                  <a:noFill/>
                </a:ln>
                <a:solidFill>
                  <a:schemeClr val="tx1"/>
                </a:solidFill>
                <a:effectLst/>
                <a:cs typeface="Arial" pitchFamily="34" charset="0"/>
              </a:rPr>
              <a:t>, since effects produced by </a:t>
            </a:r>
            <a:r>
              <a:rPr kumimoji="0" lang="en-US" sz="2000" b="1" i="0" u="none" strike="noStrike" cap="none" normalizeH="0" baseline="0" dirty="0" smtClean="0">
                <a:ln>
                  <a:noFill/>
                </a:ln>
                <a:solidFill>
                  <a:schemeClr val="tx1"/>
                </a:solidFill>
                <a:effectLst/>
                <a:cs typeface="Arial" pitchFamily="34" charset="0"/>
              </a:rPr>
              <a:t>A</a:t>
            </a:r>
            <a:r>
              <a:rPr kumimoji="0" lang="en-US" sz="2000" b="0" i="0" u="none" strike="noStrike" cap="none" normalizeH="0" baseline="0" dirty="0" smtClean="0">
                <a:ln>
                  <a:noFill/>
                </a:ln>
                <a:solidFill>
                  <a:schemeClr val="tx1"/>
                </a:solidFill>
                <a:effectLst/>
                <a:cs typeface="Arial" pitchFamily="34" charset="0"/>
              </a:rPr>
              <a:t> can propagate to </a:t>
            </a:r>
            <a:r>
              <a:rPr kumimoji="0" lang="en-US" sz="2000" b="1" i="0" u="none" strike="noStrike" cap="none" normalizeH="0" baseline="0" dirty="0" smtClean="0">
                <a:ln>
                  <a:noFill/>
                </a:ln>
                <a:solidFill>
                  <a:schemeClr val="tx1"/>
                </a:solidFill>
                <a:effectLst/>
                <a:cs typeface="Arial" pitchFamily="34" charset="0"/>
              </a:rPr>
              <a:t>B</a:t>
            </a:r>
            <a:r>
              <a:rPr kumimoji="0" lang="en-US" sz="2000" b="0" i="0" u="none" strike="noStrike" cap="none" normalizeH="0" baseline="0" dirty="0" smtClean="0">
                <a:ln>
                  <a:noFill/>
                </a:ln>
                <a:solidFill>
                  <a:schemeClr val="tx1"/>
                </a:solidFill>
                <a:effectLst/>
                <a:cs typeface="Arial" pitchFamily="34" charset="0"/>
              </a:rPr>
              <a:t>.  They cannot </a:t>
            </a:r>
            <a:r>
              <a:rPr kumimoji="0" lang="en-US" sz="2000" b="0" i="0" u="none" strike="noStrike" cap="none" normalizeH="0" baseline="0" dirty="0" smtClean="0">
                <a:ln>
                  <a:noFill/>
                </a:ln>
                <a:effectLst/>
                <a:cs typeface="Arial" pitchFamily="34" charset="0"/>
              </a:rPr>
              <a:t>get to </a:t>
            </a:r>
            <a:r>
              <a:rPr kumimoji="0" lang="en-US" sz="2000" b="1" i="0" u="none" strike="noStrike" cap="none" normalizeH="0" baseline="0" dirty="0" smtClean="0">
                <a:ln>
                  <a:noFill/>
                </a:ln>
                <a:effectLst/>
                <a:cs typeface="Arial" pitchFamily="34" charset="0"/>
              </a:rPr>
              <a:t>D</a:t>
            </a:r>
            <a:r>
              <a:rPr kumimoji="0" lang="en-US" sz="2000" b="0" i="0" u="none" strike="noStrike" cap="none" normalizeH="0" baseline="0" dirty="0" smtClean="0">
                <a:ln>
                  <a:noFill/>
                </a:ln>
                <a:effectLst/>
                <a:cs typeface="Arial" pitchFamily="34" charset="0"/>
              </a:rPr>
              <a:t> without travelling faster than light, nor to </a:t>
            </a:r>
            <a:r>
              <a:rPr kumimoji="0" lang="en-US" sz="2000" b="1" i="0" u="none" strike="noStrike" cap="none" normalizeH="0" baseline="0" dirty="0" smtClean="0">
                <a:ln>
                  <a:noFill/>
                </a:ln>
                <a:effectLst/>
                <a:cs typeface="Arial" pitchFamily="34" charset="0"/>
              </a:rPr>
              <a:t>C</a:t>
            </a:r>
            <a:r>
              <a:rPr kumimoji="0" lang="en-US" sz="2000" b="0" i="0" u="none" strike="noStrike" cap="none" normalizeH="0" baseline="0" dirty="0" smtClean="0">
                <a:ln>
                  <a:noFill/>
                </a:ln>
                <a:effectLst/>
                <a:cs typeface="Arial" pitchFamily="34" charset="0"/>
              </a:rPr>
              <a:t> because </a:t>
            </a:r>
            <a:r>
              <a:rPr kumimoji="0" lang="en-US" sz="2000" b="0" i="0" u="none" strike="noStrike" cap="none" normalizeH="0" baseline="0" dirty="0" smtClean="0">
                <a:ln>
                  <a:noFill/>
                </a:ln>
                <a:solidFill>
                  <a:schemeClr val="tx1"/>
                </a:solidFill>
                <a:effectLst/>
                <a:cs typeface="Arial" pitchFamily="34" charset="0"/>
              </a:rPr>
              <a:t>it occurs before </a:t>
            </a:r>
            <a:r>
              <a:rPr kumimoji="0" lang="en-US" sz="2000" b="1" i="0" u="none" strike="noStrike" cap="none" normalizeH="0" baseline="0" dirty="0" smtClean="0">
                <a:ln>
                  <a:noFill/>
                </a:ln>
                <a:solidFill>
                  <a:schemeClr val="tx1"/>
                </a:solidFill>
                <a:effectLst/>
                <a:cs typeface="Arial" pitchFamily="34" charset="0"/>
              </a:rPr>
              <a:t>A</a:t>
            </a:r>
            <a:r>
              <a:rPr kumimoji="0" lang="en-US" sz="2000" b="0" i="0" u="none" strike="noStrike" cap="none" normalizeH="0" baseline="0" dirty="0" smtClean="0">
                <a:ln>
                  <a:noFill/>
                </a:ln>
                <a:solidFill>
                  <a:schemeClr val="tx1"/>
                </a:solidFill>
                <a:effectLst/>
                <a:cs typeface="Arial" pitchFamily="34" charset="0"/>
              </a:rPr>
              <a:t>. </a:t>
            </a:r>
            <a:r>
              <a:rPr kumimoji="0" lang="en-US" sz="2000" b="1" i="0" u="none" strike="noStrike" cap="none" normalizeH="0" baseline="0" dirty="0" smtClean="0">
                <a:ln>
                  <a:noFill/>
                </a:ln>
                <a:solidFill>
                  <a:schemeClr val="tx1"/>
                </a:solidFill>
                <a:effectLst/>
                <a:cs typeface="Arial" pitchFamily="34" charset="0"/>
              </a:rPr>
              <a:t>C</a:t>
            </a:r>
            <a:r>
              <a:rPr kumimoji="0" lang="en-US" sz="2000" b="0" i="0" u="none" strike="noStrike" cap="none" normalizeH="0" baseline="0" dirty="0" smtClean="0">
                <a:ln>
                  <a:noFill/>
                </a:ln>
                <a:solidFill>
                  <a:schemeClr val="tx1"/>
                </a:solidFill>
                <a:effectLst/>
                <a:cs typeface="Arial" pitchFamily="34" charset="0"/>
              </a:rPr>
              <a:t> might be a cause of </a:t>
            </a:r>
            <a:r>
              <a:rPr kumimoji="0" lang="en-US" sz="2000" b="1" i="0" u="none" strike="noStrike" cap="none" normalizeH="0" baseline="0" dirty="0" smtClean="0">
                <a:ln>
                  <a:noFill/>
                </a:ln>
                <a:solidFill>
                  <a:schemeClr val="tx1"/>
                </a:solidFill>
                <a:effectLst/>
                <a:cs typeface="Arial" pitchFamily="34" charset="0"/>
              </a:rPr>
              <a:t>A</a:t>
            </a:r>
            <a:r>
              <a:rPr kumimoji="0" lang="en-US" sz="2000" b="0" i="0" u="none" strike="noStrike" cap="none" normalizeH="0" baseline="0" dirty="0" smtClean="0">
                <a:ln>
                  <a:noFill/>
                </a:ln>
                <a:solidFill>
                  <a:schemeClr val="tx1"/>
                </a:solidFill>
                <a:effectLst/>
                <a:cs typeface="Arial" pitchFamily="34" charset="0"/>
              </a:rPr>
              <a:t>, </a:t>
            </a:r>
            <a:r>
              <a:rPr kumimoji="0" lang="en-US" sz="2000" b="1" i="0" u="none" strike="noStrike" cap="none" normalizeH="0" baseline="0" dirty="0" smtClean="0">
                <a:ln>
                  <a:noFill/>
                </a:ln>
                <a:solidFill>
                  <a:schemeClr val="tx1"/>
                </a:solidFill>
                <a:effectLst/>
                <a:cs typeface="Arial" pitchFamily="34" charset="0"/>
              </a:rPr>
              <a:t>B</a:t>
            </a:r>
            <a:r>
              <a:rPr kumimoji="0" lang="en-US" sz="2000" b="0" i="0" u="none" strike="noStrike" cap="none" normalizeH="0" baseline="0" dirty="0" smtClean="0">
                <a:ln>
                  <a:noFill/>
                </a:ln>
                <a:solidFill>
                  <a:schemeClr val="tx1"/>
                </a:solidFill>
                <a:effectLst/>
                <a:cs typeface="Arial" pitchFamily="34" charset="0"/>
              </a:rPr>
              <a:t>, and/or </a:t>
            </a:r>
            <a:r>
              <a:rPr kumimoji="0" lang="en-US" sz="2000" b="1" i="0" u="none" strike="noStrike" cap="none" normalizeH="0" baseline="0" dirty="0" smtClean="0">
                <a:ln>
                  <a:noFill/>
                </a:ln>
                <a:solidFill>
                  <a:schemeClr val="tx1"/>
                </a:solidFill>
                <a:effectLst/>
                <a:cs typeface="Arial" pitchFamily="34" charset="0"/>
              </a:rPr>
              <a:t>D</a:t>
            </a:r>
            <a:r>
              <a:rPr kumimoji="0" lang="en-US" sz="2000" b="0" i="0" u="none" strike="noStrike" cap="none" normalizeH="0" baseline="0" dirty="0" smtClean="0">
                <a:ln>
                  <a:noFill/>
                </a:ln>
                <a:solidFill>
                  <a:schemeClr val="tx1"/>
                </a:solidFill>
                <a:effectLst/>
                <a:cs typeface="Arial" pitchFamily="34" charset="0"/>
              </a:rPr>
              <a:t>.  </a:t>
            </a:r>
            <a:r>
              <a:rPr kumimoji="0" lang="en-US" sz="2000" b="1" i="0" u="none" strike="noStrike" cap="none" normalizeH="0" baseline="0" dirty="0" smtClean="0">
                <a:ln>
                  <a:noFill/>
                </a:ln>
                <a:solidFill>
                  <a:schemeClr val="tx1"/>
                </a:solidFill>
                <a:effectLst/>
                <a:cs typeface="Arial" pitchFamily="34" charset="0"/>
              </a:rPr>
              <a:t>D</a:t>
            </a:r>
            <a:r>
              <a:rPr kumimoji="0" lang="en-US" sz="2000" b="0" i="0" u="none" strike="noStrike" cap="none" normalizeH="0" baseline="0" dirty="0" smtClean="0">
                <a:ln>
                  <a:noFill/>
                </a:ln>
                <a:solidFill>
                  <a:schemeClr val="tx1"/>
                </a:solidFill>
                <a:effectLst/>
                <a:cs typeface="Arial" pitchFamily="34" charset="0"/>
              </a:rPr>
              <a:t> could be a cause of </a:t>
            </a:r>
            <a:r>
              <a:rPr kumimoji="0" lang="en-US" sz="2000" b="1" i="0" u="none" strike="noStrike" cap="none" normalizeH="0" baseline="0" dirty="0" smtClean="0">
                <a:ln>
                  <a:noFill/>
                </a:ln>
                <a:solidFill>
                  <a:schemeClr val="tx1"/>
                </a:solidFill>
                <a:effectLst/>
                <a:cs typeface="Arial" pitchFamily="34" charset="0"/>
              </a:rPr>
              <a:t>B</a:t>
            </a:r>
            <a:r>
              <a:rPr kumimoji="0" lang="en-US" sz="2000" b="0" i="0" u="none" strike="noStrike" cap="none" normalizeH="0" baseline="0" dirty="0" smtClean="0">
                <a:ln>
                  <a:noFill/>
                </a:ln>
                <a:solidFill>
                  <a:schemeClr val="tx1"/>
                </a:solidFill>
                <a:effectLst/>
                <a:cs typeface="Arial" pitchFamily="34" charset="0"/>
              </a:rPr>
              <a:t>, since light can get from </a:t>
            </a:r>
            <a:r>
              <a:rPr kumimoji="0" lang="en-US" sz="2000" b="1" i="0" u="none" strike="noStrike" cap="none" normalizeH="0" baseline="0" dirty="0" smtClean="0">
                <a:ln>
                  <a:noFill/>
                </a:ln>
                <a:solidFill>
                  <a:schemeClr val="tx1"/>
                </a:solidFill>
                <a:effectLst/>
                <a:cs typeface="Arial" pitchFamily="34" charset="0"/>
              </a:rPr>
              <a:t>D</a:t>
            </a:r>
            <a:r>
              <a:rPr kumimoji="0" lang="en-US" sz="2000" b="0" i="0" u="none" strike="noStrike" cap="none" normalizeH="0" baseline="0" dirty="0" smtClean="0">
                <a:ln>
                  <a:noFill/>
                </a:ln>
                <a:solidFill>
                  <a:schemeClr val="tx1"/>
                </a:solidFill>
                <a:effectLst/>
                <a:cs typeface="Arial" pitchFamily="34" charset="0"/>
              </a:rPr>
              <a:t> to </a:t>
            </a:r>
            <a:r>
              <a:rPr kumimoji="0" lang="en-US" sz="2000" b="1" i="0" u="none" strike="noStrike" cap="none" normalizeH="0" baseline="0" dirty="0" smtClean="0">
                <a:ln>
                  <a:noFill/>
                </a:ln>
                <a:solidFill>
                  <a:schemeClr val="tx1"/>
                </a:solidFill>
                <a:effectLst/>
                <a:cs typeface="Arial" pitchFamily="34" charset="0"/>
              </a:rPr>
              <a:t>B.</a:t>
            </a:r>
            <a:endParaRPr kumimoji="0" lang="en-US" sz="2000" b="0" i="0" u="none" strike="noStrike" cap="none" normalizeH="0" baseline="0" dirty="0" smtClean="0">
              <a:ln>
                <a:noFill/>
              </a:ln>
              <a:solidFill>
                <a:schemeClr val="tx1"/>
              </a:solidFill>
              <a:effectLst/>
              <a:cs typeface="Arial" pitchFamily="34" charset="0"/>
            </a:endParaRPr>
          </a:p>
        </p:txBody>
      </p:sp>
      <p:sp>
        <p:nvSpPr>
          <p:cNvPr id="10" name="TextBox 9"/>
          <p:cNvSpPr txBox="1"/>
          <p:nvPr/>
        </p:nvSpPr>
        <p:spPr>
          <a:xfrm>
            <a:off x="6477000" y="4303455"/>
            <a:ext cx="2693276" cy="2554545"/>
          </a:xfrm>
          <a:prstGeom prst="rect">
            <a:avLst/>
          </a:prstGeom>
          <a:noFill/>
          <a:ln>
            <a:solidFill>
              <a:schemeClr val="bg1"/>
            </a:solidFill>
          </a:ln>
        </p:spPr>
        <p:txBody>
          <a:bodyPr wrap="square" rtlCol="0">
            <a:spAutoFit/>
          </a:bodyPr>
          <a:lstStyle/>
          <a:p>
            <a:r>
              <a:rPr lang="en-US" sz="2000" dirty="0" smtClean="0"/>
              <a:t>If the </a:t>
            </a:r>
            <a:r>
              <a:rPr lang="en-US" sz="2000" dirty="0"/>
              <a:t>interval, </a:t>
            </a:r>
            <a:r>
              <a:rPr lang="en-US" sz="2000" dirty="0" smtClean="0"/>
              <a:t/>
            </a:r>
            <a:br>
              <a:rPr lang="en-US" sz="2000" dirty="0" smtClean="0"/>
            </a:br>
            <a:r>
              <a:rPr lang="en-US" sz="2000" dirty="0" smtClean="0"/>
              <a:t>(</a:t>
            </a:r>
            <a:r>
              <a:rPr lang="en-US" sz="2000" dirty="0" err="1"/>
              <a:t>ct</a:t>
            </a:r>
            <a:r>
              <a:rPr lang="en-US" sz="2000" dirty="0"/>
              <a:t>)</a:t>
            </a:r>
            <a:r>
              <a:rPr lang="en-US" sz="2000" baseline="30000" dirty="0"/>
              <a:t>2</a:t>
            </a:r>
            <a:r>
              <a:rPr lang="en-US" sz="2000" dirty="0"/>
              <a:t> - x</a:t>
            </a:r>
            <a:r>
              <a:rPr lang="en-US" sz="2000" baseline="30000" dirty="0"/>
              <a:t>2</a:t>
            </a:r>
            <a:r>
              <a:rPr lang="en-US" sz="2000" dirty="0"/>
              <a:t>, </a:t>
            </a:r>
            <a:r>
              <a:rPr lang="en-US" sz="2000" dirty="0" smtClean="0"/>
              <a:t>between pairs </a:t>
            </a:r>
            <a:r>
              <a:rPr lang="en-US" sz="2000" dirty="0"/>
              <a:t>of </a:t>
            </a:r>
            <a:r>
              <a:rPr lang="en-US" sz="2000" dirty="0" smtClean="0"/>
              <a:t>events is positive</a:t>
            </a:r>
            <a:r>
              <a:rPr lang="en-US" sz="2000" dirty="0"/>
              <a:t> </a:t>
            </a:r>
            <a:r>
              <a:rPr lang="en-US" sz="2000" dirty="0" smtClean="0"/>
              <a:t>(“</a:t>
            </a:r>
            <a:r>
              <a:rPr lang="en-US" sz="2000" dirty="0" err="1" smtClean="0"/>
              <a:t>timelike</a:t>
            </a:r>
            <a:r>
              <a:rPr lang="en-US" sz="2000" dirty="0" smtClean="0"/>
              <a:t>”), </a:t>
            </a:r>
            <a:r>
              <a:rPr lang="en-US" sz="2000" dirty="0"/>
              <a:t>then a causal connection is possible. </a:t>
            </a:r>
            <a:r>
              <a:rPr lang="en-US" sz="2000" dirty="0" smtClean="0"/>
              <a:t> If </a:t>
            </a:r>
            <a:r>
              <a:rPr lang="en-US" sz="2000" dirty="0"/>
              <a:t>it is negative (“</a:t>
            </a:r>
            <a:r>
              <a:rPr lang="en-US" sz="2000" dirty="0" err="1"/>
              <a:t>spacelike</a:t>
            </a:r>
            <a:r>
              <a:rPr lang="en-US" sz="2000" dirty="0" smtClean="0"/>
              <a:t>”), then not. </a:t>
            </a:r>
            <a:endParaRPr lang="en-US" sz="2000" dirty="0"/>
          </a:p>
        </p:txBody>
      </p:sp>
      <p:graphicFrame>
        <p:nvGraphicFramePr>
          <p:cNvPr id="8" name="Object 7"/>
          <p:cNvGraphicFramePr>
            <a:graphicFrameLocks noChangeAspect="1"/>
          </p:cNvGraphicFramePr>
          <p:nvPr>
            <p:extLst>
              <p:ext uri="{D42A27DB-BD31-4B8C-83A1-F6EECF244321}">
                <p14:modId xmlns:p14="http://schemas.microsoft.com/office/powerpoint/2010/main" val="1779539907"/>
              </p:ext>
            </p:extLst>
          </p:nvPr>
        </p:nvGraphicFramePr>
        <p:xfrm>
          <a:off x="3850495" y="4277179"/>
          <a:ext cx="2819866" cy="2731364"/>
        </p:xfrm>
        <a:graphic>
          <a:graphicData uri="http://schemas.openxmlformats.org/presentationml/2006/ole">
            <mc:AlternateContent xmlns:mc="http://schemas.openxmlformats.org/markup-compatibility/2006">
              <mc:Choice xmlns:v="urn:schemas-microsoft-com:vml" Requires="v">
                <p:oleObj spid="_x0000_s7291" name="Picture" r:id="rId5" imgW="2200275" imgH="2133600" progId="Word.Picture.8">
                  <p:embed/>
                </p:oleObj>
              </mc:Choice>
              <mc:Fallback>
                <p:oleObj name="Picture" r:id="rId5" imgW="2200275" imgH="2133600" progId="Word.Picture.8">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50495" y="4277179"/>
                        <a:ext cx="2819866" cy="2731364"/>
                      </a:xfrm>
                      <a:prstGeom prst="rect">
                        <a:avLst/>
                      </a:prstGeom>
                      <a:noFill/>
                    </p:spPr>
                  </p:pic>
                </p:oleObj>
              </mc:Fallback>
            </mc:AlternateContent>
          </a:graphicData>
        </a:graphic>
      </p:graphicFrame>
      <p:sp>
        <p:nvSpPr>
          <p:cNvPr id="11" name="TextBox 10"/>
          <p:cNvSpPr txBox="1"/>
          <p:nvPr/>
        </p:nvSpPr>
        <p:spPr>
          <a:xfrm>
            <a:off x="35878" y="3886200"/>
            <a:ext cx="3659976" cy="646331"/>
          </a:xfrm>
          <a:prstGeom prst="rect">
            <a:avLst/>
          </a:prstGeom>
          <a:noFill/>
        </p:spPr>
        <p:txBody>
          <a:bodyPr wrap="none" rtlCol="0">
            <a:spAutoFit/>
          </a:bodyPr>
          <a:lstStyle/>
          <a:p>
            <a:r>
              <a:rPr lang="en-US" dirty="0">
                <a:hlinkClick r:id="rId7"/>
              </a:rPr>
              <a:t>Lorentz_transform_of_world_line.gif</a:t>
            </a:r>
            <a:endParaRPr lang="en-US" dirty="0"/>
          </a:p>
          <a:p>
            <a:endParaRPr lang="en-US" dirty="0"/>
          </a:p>
        </p:txBody>
      </p:sp>
    </p:spTree>
    <p:extLst>
      <p:ext uri="{BB962C8B-B14F-4D97-AF65-F5344CB8AC3E}">
        <p14:creationId xmlns:p14="http://schemas.microsoft.com/office/powerpoint/2010/main" val="79321857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sz="3600" dirty="0">
                <a:solidFill>
                  <a:srgbClr val="C0504D"/>
                </a:solidFill>
              </a:rPr>
              <a:t>Causality in Special </a:t>
            </a:r>
            <a:r>
              <a:rPr lang="en-US" sz="3600" dirty="0" smtClean="0">
                <a:solidFill>
                  <a:srgbClr val="C0504D"/>
                </a:solidFill>
              </a:rPr>
              <a:t>relativity</a:t>
            </a:r>
            <a:endParaRPr lang="en-US" sz="3600" dirty="0">
              <a:solidFill>
                <a:srgbClr val="C0504D"/>
              </a:solidFill>
            </a:endParaRPr>
          </a:p>
        </p:txBody>
      </p:sp>
      <p:sp>
        <p:nvSpPr>
          <p:cNvPr id="3" name="Content Placeholder 2"/>
          <p:cNvSpPr>
            <a:spLocks noGrp="1"/>
          </p:cNvSpPr>
          <p:nvPr>
            <p:ph idx="1"/>
          </p:nvPr>
        </p:nvSpPr>
        <p:spPr>
          <a:xfrm>
            <a:off x="0" y="1143000"/>
            <a:ext cx="9144000" cy="5715000"/>
          </a:xfrm>
        </p:spPr>
        <p:txBody>
          <a:bodyPr>
            <a:normAutofit fontScale="62500" lnSpcReduction="20000"/>
          </a:bodyPr>
          <a:lstStyle/>
          <a:p>
            <a:r>
              <a:rPr lang="en-US" u="sng" dirty="0"/>
              <a:t>Strong form</a:t>
            </a:r>
            <a:r>
              <a:rPr lang="en-US" dirty="0"/>
              <a:t>:  </a:t>
            </a:r>
            <a:r>
              <a:rPr lang="en-US" dirty="0" smtClean="0"/>
              <a:t>No </a:t>
            </a:r>
            <a:r>
              <a:rPr lang="en-US" dirty="0"/>
              <a:t>event can be affected in any way by events outside its past light cone</a:t>
            </a:r>
            <a:r>
              <a:rPr lang="en-US" dirty="0" smtClean="0"/>
              <a:t>.</a:t>
            </a:r>
            <a:br>
              <a:rPr lang="en-US" dirty="0" smtClean="0"/>
            </a:br>
            <a:endParaRPr lang="en-US" dirty="0"/>
          </a:p>
          <a:p>
            <a:r>
              <a:rPr lang="en-US" u="sng" dirty="0"/>
              <a:t>Weak form</a:t>
            </a:r>
            <a:r>
              <a:rPr lang="en-US" dirty="0"/>
              <a:t>: No information may be transmitted except forward within a light cone</a:t>
            </a:r>
            <a:r>
              <a:rPr lang="en-US" dirty="0" smtClean="0"/>
              <a:t>.</a:t>
            </a:r>
            <a:br>
              <a:rPr lang="en-US" dirty="0" smtClean="0"/>
            </a:br>
            <a:endParaRPr lang="en-US" dirty="0"/>
          </a:p>
          <a:p>
            <a:r>
              <a:rPr lang="en-US" u="sng" dirty="0"/>
              <a:t>Weaker form:</a:t>
            </a:r>
            <a:r>
              <a:rPr lang="en-US" dirty="0"/>
              <a:t> No information can be transmitted except within a light cone.</a:t>
            </a:r>
          </a:p>
          <a:p>
            <a:pPr marL="0" indent="0">
              <a:buNone/>
            </a:pPr>
            <a:r>
              <a:rPr lang="en-US" dirty="0"/>
              <a:t> </a:t>
            </a:r>
          </a:p>
          <a:p>
            <a:r>
              <a:rPr lang="en-US" dirty="0"/>
              <a:t>You may wonder why we make such pointless distinctions. Can't </a:t>
            </a:r>
            <a:r>
              <a:rPr lang="en-US" i="1" dirty="0"/>
              <a:t>any</a:t>
            </a:r>
            <a:r>
              <a:rPr lang="en-US" dirty="0"/>
              <a:t> "effect" be used to transmit information? Stay tuned.</a:t>
            </a:r>
          </a:p>
          <a:p>
            <a:pPr marL="0" indent="0">
              <a:buNone/>
            </a:pPr>
            <a:r>
              <a:rPr lang="en-US" dirty="0"/>
              <a:t> </a:t>
            </a:r>
          </a:p>
          <a:p>
            <a:r>
              <a:rPr lang="en-US" dirty="0"/>
              <a:t>In a deterministic world, the Strong form would mean that an event would be completely predictable on the basis of knowledge of its past cone alone. Observations OUTSIDE the past light cone might provide the same info in more convenient form, but would never be </a:t>
            </a:r>
            <a:r>
              <a:rPr lang="en-US" i="1" dirty="0"/>
              <a:t>needed</a:t>
            </a:r>
            <a:r>
              <a:rPr lang="en-US" dirty="0"/>
              <a:t>, because everything knowable about the event would be determined by the preceding events in the light cone</a:t>
            </a:r>
            <a:r>
              <a:rPr lang="en-US" dirty="0" smtClean="0"/>
              <a:t>.</a:t>
            </a:r>
            <a:br>
              <a:rPr lang="en-US" dirty="0" smtClean="0"/>
            </a:br>
            <a:endParaRPr lang="en-US" dirty="0"/>
          </a:p>
          <a:p>
            <a:r>
              <a:rPr lang="en-US" dirty="0"/>
              <a:t>What about in a world where things are not completely predictable on the basis of </a:t>
            </a:r>
            <a:r>
              <a:rPr lang="en-US" i="1" dirty="0"/>
              <a:t>anything</a:t>
            </a:r>
            <a:r>
              <a:rPr lang="en-US" dirty="0"/>
              <a:t>? The Strong form would mean that one could find within the past light cone enough information to obtain </a:t>
            </a:r>
            <a:r>
              <a:rPr lang="en-US" i="1" dirty="0"/>
              <a:t>as much predictive accuracy as possible </a:t>
            </a:r>
            <a:r>
              <a:rPr lang="en-US" dirty="0"/>
              <a:t>about an event. </a:t>
            </a:r>
          </a:p>
        </p:txBody>
      </p:sp>
    </p:spTree>
    <p:extLst>
      <p:ext uri="{BB962C8B-B14F-4D97-AF65-F5344CB8AC3E}">
        <p14:creationId xmlns:p14="http://schemas.microsoft.com/office/powerpoint/2010/main" val="162606477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u="sng" dirty="0"/>
              <a:t>The locality of conservation laws</a:t>
            </a:r>
            <a:endParaRPr lang="en-US" dirty="0"/>
          </a:p>
        </p:txBody>
      </p:sp>
      <p:sp>
        <p:nvSpPr>
          <p:cNvPr id="3" name="Content Placeholder 2"/>
          <p:cNvSpPr>
            <a:spLocks noGrp="1"/>
          </p:cNvSpPr>
          <p:nvPr>
            <p:ph idx="1"/>
          </p:nvPr>
        </p:nvSpPr>
        <p:spPr>
          <a:xfrm>
            <a:off x="0" y="914400"/>
            <a:ext cx="9144000" cy="5943600"/>
          </a:xfrm>
        </p:spPr>
        <p:txBody>
          <a:bodyPr>
            <a:noAutofit/>
          </a:bodyPr>
          <a:lstStyle/>
          <a:p>
            <a:r>
              <a:rPr lang="en-US" sz="2000" dirty="0"/>
              <a:t>We have seen </a:t>
            </a:r>
            <a:r>
              <a:rPr lang="en-US" sz="2000" dirty="0" smtClean="0"/>
              <a:t>various </a:t>
            </a:r>
            <a:r>
              <a:rPr lang="en-US" sz="2000" dirty="0"/>
              <a:t>conserved quantities such as energy, momentum and electric charge.  </a:t>
            </a:r>
            <a:r>
              <a:rPr lang="en-US" sz="2000" dirty="0" smtClean="0"/>
              <a:t>Their </a:t>
            </a:r>
            <a:r>
              <a:rPr lang="en-US" sz="2000" dirty="0"/>
              <a:t>conservation laws remain valid (in new form) in special relativity. </a:t>
            </a:r>
            <a:r>
              <a:rPr lang="en-US" sz="2000" dirty="0" smtClean="0"/>
              <a:t>SR </a:t>
            </a:r>
            <a:r>
              <a:rPr lang="en-US" sz="2000" dirty="0"/>
              <a:t>makes these laws </a:t>
            </a:r>
            <a:r>
              <a:rPr lang="en-US" sz="2000" i="1" dirty="0"/>
              <a:t>even more strict </a:t>
            </a:r>
            <a:r>
              <a:rPr lang="en-US" sz="2000" dirty="0"/>
              <a:t>than they were before.</a:t>
            </a:r>
          </a:p>
          <a:p>
            <a:r>
              <a:rPr lang="en-US" sz="2000" dirty="0"/>
              <a:t>Consider a hypothetical process </a:t>
            </a:r>
            <a:r>
              <a:rPr lang="en-US" sz="2000" dirty="0" smtClean="0"/>
              <a:t/>
            </a:r>
            <a:br>
              <a:rPr lang="en-US" sz="2000" dirty="0" smtClean="0"/>
            </a:br>
            <a:r>
              <a:rPr lang="en-US" sz="2000" dirty="0" smtClean="0"/>
              <a:t>with </a:t>
            </a:r>
            <a:r>
              <a:rPr lang="en-US" sz="2000" dirty="0"/>
              <a:t>conserved quantity, </a:t>
            </a:r>
            <a:r>
              <a:rPr lang="en-US" sz="2000" dirty="0" smtClean="0"/>
              <a:t>Q.</a:t>
            </a:r>
            <a:endParaRPr lang="en-US" sz="2000" dirty="0"/>
          </a:p>
          <a:p>
            <a:r>
              <a:rPr lang="en-US" sz="2000" dirty="0" smtClean="0"/>
              <a:t>Is it </a:t>
            </a:r>
            <a:r>
              <a:rPr lang="en-US" sz="2000" dirty="0"/>
              <a:t>possible in a </a:t>
            </a:r>
            <a:r>
              <a:rPr lang="en-US" sz="2000" dirty="0" smtClean="0"/>
              <a:t>short </a:t>
            </a:r>
            <a:r>
              <a:rPr lang="en-US" sz="2000" dirty="0"/>
              <a:t>time interval </a:t>
            </a:r>
            <a:r>
              <a:rPr lang="en-US" sz="2000" dirty="0" smtClean="0"/>
              <a:t/>
            </a:r>
            <a:br>
              <a:rPr lang="en-US" sz="2000" dirty="0" smtClean="0"/>
            </a:br>
            <a:r>
              <a:rPr lang="en-US" sz="2000" dirty="0" smtClean="0"/>
              <a:t>(</a:t>
            </a:r>
            <a:r>
              <a:rPr lang="en-US" sz="2000" dirty="0"/>
              <a:t>dx/</a:t>
            </a:r>
            <a:r>
              <a:rPr lang="en-US" sz="2000" dirty="0" err="1"/>
              <a:t>dt</a:t>
            </a:r>
            <a:r>
              <a:rPr lang="en-US" sz="2000" dirty="0"/>
              <a:t> </a:t>
            </a:r>
            <a:r>
              <a:rPr lang="en-US" sz="2000" dirty="0" smtClean="0"/>
              <a:t>&gt; </a:t>
            </a:r>
            <a:r>
              <a:rPr lang="en-US" sz="2000" dirty="0"/>
              <a:t>c) </a:t>
            </a:r>
            <a:r>
              <a:rPr lang="en-US" sz="2000" dirty="0" smtClean="0"/>
              <a:t>for some </a:t>
            </a:r>
            <a:r>
              <a:rPr lang="en-US" sz="2000" dirty="0"/>
              <a:t>Q to be </a:t>
            </a:r>
            <a:r>
              <a:rPr lang="en-US" sz="2000" dirty="0" smtClean="0"/>
              <a:t>transferred</a:t>
            </a:r>
            <a:br>
              <a:rPr lang="en-US" sz="2000" dirty="0" smtClean="0"/>
            </a:br>
            <a:r>
              <a:rPr lang="en-US" sz="2000" dirty="0" smtClean="0"/>
              <a:t> </a:t>
            </a:r>
            <a:r>
              <a:rPr lang="en-US" sz="2000" dirty="0"/>
              <a:t>a </a:t>
            </a:r>
            <a:r>
              <a:rPr lang="en-US" sz="2000" dirty="0" smtClean="0"/>
              <a:t>long </a:t>
            </a:r>
            <a:r>
              <a:rPr lang="en-US" sz="2000" dirty="0"/>
              <a:t>distance from box 1 to box 2?  </a:t>
            </a:r>
            <a:endParaRPr lang="en-US" sz="2000" dirty="0" smtClean="0"/>
          </a:p>
          <a:p>
            <a:pPr lvl="1"/>
            <a:r>
              <a:rPr lang="en-US" sz="2000" dirty="0" smtClean="0"/>
              <a:t>We </a:t>
            </a:r>
            <a:r>
              <a:rPr lang="en-US" sz="2000" dirty="0"/>
              <a:t>want to conserve Q:  Q</a:t>
            </a:r>
            <a:r>
              <a:rPr lang="en-US" sz="2000" baseline="-25000" dirty="0"/>
              <a:t>1</a:t>
            </a:r>
            <a:r>
              <a:rPr lang="en-US" sz="2000" dirty="0"/>
              <a:t>+Q</a:t>
            </a:r>
            <a:r>
              <a:rPr lang="en-US" sz="2000" baseline="-25000" dirty="0"/>
              <a:t>2</a:t>
            </a:r>
            <a:r>
              <a:rPr lang="en-US" sz="2000" dirty="0"/>
              <a:t> = Q’</a:t>
            </a:r>
            <a:r>
              <a:rPr lang="en-US" sz="2000" baseline="-25000" dirty="0"/>
              <a:t>1</a:t>
            </a:r>
            <a:r>
              <a:rPr lang="en-US" sz="2000" dirty="0"/>
              <a:t>+Q’</a:t>
            </a:r>
            <a:r>
              <a:rPr lang="en-US" sz="2000" baseline="-25000" dirty="0"/>
              <a:t>2</a:t>
            </a:r>
            <a:r>
              <a:rPr lang="en-US" sz="2000" dirty="0"/>
              <a:t>.  </a:t>
            </a:r>
          </a:p>
          <a:p>
            <a:r>
              <a:rPr lang="en-US" sz="2000" dirty="0"/>
              <a:t>Newton’s physics does not forbid such a process, but SR does.  This follows from the relativity of simultaneity.  Suppose that I see the transfer happen at a particular time.  An observer moving w.r.t. me will say that the Q changes at the two boxes at two different times.  So he says there is a time interval during which Q was not conserved.  This violates the principle of relativity – both observers must obtain the same laws.</a:t>
            </a:r>
          </a:p>
          <a:p>
            <a:r>
              <a:rPr lang="en-US" sz="2000" dirty="0"/>
              <a:t>Thus, conservation laws only work if they are</a:t>
            </a:r>
            <a:r>
              <a:rPr lang="en-US" sz="2000" i="1" dirty="0"/>
              <a:t> local</a:t>
            </a:r>
            <a:r>
              <a:rPr lang="en-US" sz="2000" dirty="0"/>
              <a:t>.  Q cannot hop around.  It must move continuously from one place to another, no faster than c. </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314799660"/>
              </p:ext>
            </p:extLst>
          </p:nvPr>
        </p:nvGraphicFramePr>
        <p:xfrm>
          <a:off x="4724400" y="1981200"/>
          <a:ext cx="4251325" cy="1546225"/>
        </p:xfrm>
        <a:graphic>
          <a:graphicData uri="http://schemas.openxmlformats.org/presentationml/2006/ole">
            <mc:AlternateContent xmlns:mc="http://schemas.openxmlformats.org/markup-compatibility/2006">
              <mc:Choice xmlns:v="urn:schemas-microsoft-com:vml" Requires="v">
                <p:oleObj spid="_x0000_s1041" name="Picture" r:id="rId3" imgW="4255008" imgH="1549908" progId="Word.Picture.8">
                  <p:embed/>
                </p:oleObj>
              </mc:Choice>
              <mc:Fallback>
                <p:oleObj name="Picture" r:id="rId3" imgW="4255008" imgH="1549908"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4400" y="1981200"/>
                        <a:ext cx="4251325" cy="1546225"/>
                      </a:xfrm>
                      <a:prstGeom prst="rect">
                        <a:avLst/>
                      </a:prstGeom>
                      <a:noFill/>
                      <a:ln>
                        <a:solidFill>
                          <a:schemeClr val="accent1"/>
                        </a:solidFill>
                      </a:ln>
                      <a:extLst/>
                    </p:spPr>
                  </p:pic>
                </p:oleObj>
              </mc:Fallback>
            </mc:AlternateContent>
          </a:graphicData>
        </a:graphic>
      </p:graphicFrame>
    </p:spTree>
    <p:extLst>
      <p:ext uri="{BB962C8B-B14F-4D97-AF65-F5344CB8AC3E}">
        <p14:creationId xmlns:p14="http://schemas.microsoft.com/office/powerpoint/2010/main" val="115085549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r>
              <a:rPr lang="en-US" sz="3600" dirty="0">
                <a:solidFill>
                  <a:srgbClr val="C0504D"/>
                </a:solidFill>
              </a:rPr>
              <a:t>U</a:t>
            </a:r>
            <a:r>
              <a:rPr lang="en-US" sz="3600" dirty="0" smtClean="0">
                <a:solidFill>
                  <a:srgbClr val="C0504D"/>
                </a:solidFill>
              </a:rPr>
              <a:t>nification </a:t>
            </a:r>
            <a:r>
              <a:rPr lang="en-US" sz="3600" dirty="0">
                <a:solidFill>
                  <a:srgbClr val="C0504D"/>
                </a:solidFill>
              </a:rPr>
              <a:t>of electricity and magnetism</a:t>
            </a:r>
          </a:p>
        </p:txBody>
      </p:sp>
      <p:sp>
        <p:nvSpPr>
          <p:cNvPr id="3" name="Content Placeholder 2"/>
          <p:cNvSpPr>
            <a:spLocks noGrp="1"/>
          </p:cNvSpPr>
          <p:nvPr>
            <p:ph idx="1"/>
          </p:nvPr>
        </p:nvSpPr>
        <p:spPr>
          <a:xfrm>
            <a:off x="152400" y="1143000"/>
            <a:ext cx="8991600" cy="1600201"/>
          </a:xfrm>
        </p:spPr>
        <p:txBody>
          <a:bodyPr>
            <a:normAutofit/>
          </a:bodyPr>
          <a:lstStyle/>
          <a:p>
            <a:pPr marL="0" indent="0">
              <a:buNone/>
            </a:pPr>
            <a:r>
              <a:rPr lang="en-US" sz="2000" dirty="0"/>
              <a:t>Einstein’s one simple postulate solves a lot of problems.  Consider the magnetic force on a moving charge due to the electric current in an electrically neutral wire (no electric field</a:t>
            </a:r>
            <a:r>
              <a:rPr lang="en-US" sz="2000" dirty="0" smtClean="0"/>
              <a:t>):</a:t>
            </a:r>
            <a:endParaRPr lang="en-US" sz="2000"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237787097"/>
              </p:ext>
            </p:extLst>
          </p:nvPr>
        </p:nvGraphicFramePr>
        <p:xfrm>
          <a:off x="2590800" y="1905000"/>
          <a:ext cx="5508625" cy="1965325"/>
        </p:xfrm>
        <a:graphic>
          <a:graphicData uri="http://schemas.openxmlformats.org/presentationml/2006/ole">
            <mc:AlternateContent xmlns:mc="http://schemas.openxmlformats.org/markup-compatibility/2006">
              <mc:Choice xmlns:v="urn:schemas-microsoft-com:vml" Requires="v">
                <p:oleObj spid="_x0000_s8209" name="Picture" r:id="rId4" imgW="4133850" imgH="1476375" progId="Word.Picture.8">
                  <p:embed/>
                </p:oleObj>
              </mc:Choice>
              <mc:Fallback>
                <p:oleObj name="Picture" r:id="rId4" imgW="4133850" imgH="1476375" progId="Word.Picture.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90800" y="1905000"/>
                        <a:ext cx="5508625" cy="1965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Box 5"/>
          <p:cNvSpPr txBox="1"/>
          <p:nvPr/>
        </p:nvSpPr>
        <p:spPr>
          <a:xfrm>
            <a:off x="-18393" y="4038600"/>
            <a:ext cx="9162393" cy="2585323"/>
          </a:xfrm>
          <a:prstGeom prst="rect">
            <a:avLst/>
          </a:prstGeom>
          <a:noFill/>
        </p:spPr>
        <p:txBody>
          <a:bodyPr wrap="square" rtlCol="0">
            <a:spAutoFit/>
          </a:bodyPr>
          <a:lstStyle/>
          <a:p>
            <a:r>
              <a:rPr lang="en-US" dirty="0"/>
              <a:t>The magnetic force occurs when the charge is moving.  If we look at it from the charge’s point of view (</a:t>
            </a:r>
            <a:r>
              <a:rPr lang="en-US" i="1" dirty="0"/>
              <a:t>i.e.</a:t>
            </a:r>
            <a:r>
              <a:rPr lang="en-US" dirty="0"/>
              <a:t>, in its own “rest frame”), there can’t be a magnetic force on it, but there must be some kind of force, because the charge is accelerating.</a:t>
            </a:r>
          </a:p>
          <a:p>
            <a:r>
              <a:rPr lang="en-US" dirty="0"/>
              <a:t>So, the principle of relativity tells us that the charge must see an electric field in its rest frame.  (Why must it be an electric field?)  How can that be?  The answer comes from Lorentz contraction.  The distances between the + and - charges in the wire are Lorentz contracted by different amounts because they have different velocities.  The wire appears to have an electrical charge density. (The net charge in a current loop will still be zero, but the opposite charge is found on the distant part of the loop, where the current flows the opposite direction</a:t>
            </a:r>
            <a:r>
              <a:rPr lang="en-US" dirty="0" smtClean="0"/>
              <a:t>.)</a:t>
            </a:r>
            <a:endParaRPr lang="en-US" dirty="0"/>
          </a:p>
        </p:txBody>
      </p:sp>
    </p:spTree>
    <p:extLst>
      <p:ext uri="{BB962C8B-B14F-4D97-AF65-F5344CB8AC3E}">
        <p14:creationId xmlns:p14="http://schemas.microsoft.com/office/powerpoint/2010/main" val="144099241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sz="3600" dirty="0" smtClean="0">
                <a:solidFill>
                  <a:srgbClr val="C0504D"/>
                </a:solidFill>
              </a:rPr>
              <a:t>Relativity of Fields</a:t>
            </a:r>
            <a:endParaRPr lang="en-US" sz="3600" dirty="0">
              <a:solidFill>
                <a:srgbClr val="C0504D"/>
              </a:solidFill>
            </a:endParaRPr>
          </a:p>
        </p:txBody>
      </p:sp>
      <p:sp>
        <p:nvSpPr>
          <p:cNvPr id="3" name="Content Placeholder 2"/>
          <p:cNvSpPr>
            <a:spLocks noGrp="1"/>
          </p:cNvSpPr>
          <p:nvPr>
            <p:ph idx="1"/>
          </p:nvPr>
        </p:nvSpPr>
        <p:spPr>
          <a:xfrm>
            <a:off x="76200" y="1447800"/>
            <a:ext cx="8610600" cy="4678363"/>
          </a:xfrm>
        </p:spPr>
        <p:txBody>
          <a:bodyPr>
            <a:normAutofit/>
          </a:bodyPr>
          <a:lstStyle/>
          <a:p>
            <a:r>
              <a:rPr lang="en-US" sz="2400" dirty="0"/>
              <a:t>When we change reference frames, electric fields partially become magnetic fields, and vice versa.  Thus, they are merely different manifestations of the same phenomenon, called electromagnetism.</a:t>
            </a:r>
          </a:p>
          <a:p>
            <a:r>
              <a:rPr lang="en-US" sz="2400" dirty="0"/>
              <a:t>The first oddity of Maxwell's equations was that the magnetic force existed between </a:t>
            </a:r>
            <a:r>
              <a:rPr lang="en-US" sz="2400" u="sng" dirty="0"/>
              <a:t>moving</a:t>
            </a:r>
            <a:r>
              <a:rPr lang="en-US" sz="2400" dirty="0"/>
              <a:t> charges. But now we say that there's no absolute definition of </a:t>
            </a:r>
            <a:r>
              <a:rPr lang="en-US" sz="2400" u="sng" dirty="0"/>
              <a:t>moving</a:t>
            </a:r>
            <a:r>
              <a:rPr lang="en-US" sz="2400" dirty="0"/>
              <a:t>. </a:t>
            </a:r>
          </a:p>
          <a:p>
            <a:r>
              <a:rPr lang="en-US" sz="2400" dirty="0"/>
              <a:t>The resolution is that whether the force between two objects is </a:t>
            </a:r>
            <a:r>
              <a:rPr lang="en-US" sz="2400" u="sng" dirty="0"/>
              <a:t>called</a:t>
            </a:r>
            <a:r>
              <a:rPr lang="en-US" sz="2400" dirty="0"/>
              <a:t> electric or magnetic is also not invariant. </a:t>
            </a:r>
            <a:endParaRPr lang="en-US" sz="2400" dirty="0" smtClean="0"/>
          </a:p>
        </p:txBody>
      </p:sp>
    </p:spTree>
    <p:extLst>
      <p:ext uri="{BB962C8B-B14F-4D97-AF65-F5344CB8AC3E}">
        <p14:creationId xmlns:p14="http://schemas.microsoft.com/office/powerpoint/2010/main" val="28474585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735</TotalTime>
  <Words>1666</Words>
  <Application>Microsoft Macintosh PowerPoint</Application>
  <PresentationFormat>On-screen Show (4:3)</PresentationFormat>
  <Paragraphs>144</Paragraphs>
  <Slides>19</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2" baseType="lpstr">
      <vt:lpstr>Office Theme</vt:lpstr>
      <vt:lpstr>Equation</vt:lpstr>
      <vt:lpstr>Picture</vt:lpstr>
      <vt:lpstr>The new invariants</vt:lpstr>
      <vt:lpstr>4-dimensional spacetime</vt:lpstr>
      <vt:lpstr>Relativity is full of invariants</vt:lpstr>
      <vt:lpstr>4-dimensional physics</vt:lpstr>
      <vt:lpstr>4-D geometry</vt:lpstr>
      <vt:lpstr>Causality in Special relativity</vt:lpstr>
      <vt:lpstr>The locality of conservation laws</vt:lpstr>
      <vt:lpstr>Unification of electricity and magnetism</vt:lpstr>
      <vt:lpstr>Relativity of Fields</vt:lpstr>
      <vt:lpstr>Relativity is a Law</vt:lpstr>
      <vt:lpstr>Conservation of momentum</vt:lpstr>
      <vt:lpstr>How inertial m changes with v.</vt:lpstr>
      <vt:lpstr>Conservation of Momentum</vt:lpstr>
      <vt:lpstr>Energy and momentum</vt:lpstr>
      <vt:lpstr>PowerPoint Presentation</vt:lpstr>
      <vt:lpstr>Kinetic energy</vt:lpstr>
      <vt:lpstr>An invariant is lost and another gained</vt:lpstr>
      <vt:lpstr>Photons (light) have no rest mass</vt:lpstr>
      <vt:lpstr>What does “rest mass” mean?</vt:lpstr>
    </vt:vector>
  </TitlesOfParts>
  <Company>U of 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new invariants</dc:title>
  <dc:creator>Physics</dc:creator>
  <cp:lastModifiedBy>David Ceperley</cp:lastModifiedBy>
  <cp:revision>64</cp:revision>
  <cp:lastPrinted>2015-02-19T15:35:06Z</cp:lastPrinted>
  <dcterms:created xsi:type="dcterms:W3CDTF">2013-07-31T17:40:52Z</dcterms:created>
  <dcterms:modified xsi:type="dcterms:W3CDTF">2015-02-24T17:21:41Z</dcterms:modified>
</cp:coreProperties>
</file>